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62" r:id="rId4"/>
    <p:sldId id="260" r:id="rId5"/>
    <p:sldId id="257" r:id="rId6"/>
    <p:sldId id="258" r:id="rId7"/>
    <p:sldId id="259" r:id="rId8"/>
    <p:sldId id="261" r:id="rId9"/>
    <p:sldId id="264" r:id="rId10"/>
    <p:sldId id="267" r:id="rId11"/>
    <p:sldId id="268" r:id="rId12"/>
    <p:sldId id="269" r:id="rId13"/>
    <p:sldId id="265" r:id="rId14"/>
    <p:sldId id="266"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1223"/>
    <p:restoredTop sz="96327"/>
  </p:normalViewPr>
  <p:slideViewPr>
    <p:cSldViewPr snapToGrid="0">
      <p:cViewPr varScale="1">
        <p:scale>
          <a:sx n="18" d="100"/>
          <a:sy n="18" d="100"/>
        </p:scale>
        <p:origin x="240" y="2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39106-E9A6-1158-1312-1487521C5F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615EEC7D-68F9-B65C-45A2-398A54B94F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1D074EED-D5AE-850A-F247-159B5B713BB9}"/>
              </a:ext>
            </a:extLst>
          </p:cNvPr>
          <p:cNvSpPr>
            <a:spLocks noGrp="1"/>
          </p:cNvSpPr>
          <p:nvPr>
            <p:ph type="dt" sz="half" idx="10"/>
          </p:nvPr>
        </p:nvSpPr>
        <p:spPr/>
        <p:txBody>
          <a:bodyPr/>
          <a:lstStyle/>
          <a:p>
            <a:fld id="{161130BD-CE6E-0B4B-BAE3-2E4FA9B4D537}" type="datetimeFigureOut">
              <a:rPr lang="en-IL" smtClean="0"/>
              <a:t>19/07/2023</a:t>
            </a:fld>
            <a:endParaRPr lang="en-IL"/>
          </a:p>
        </p:txBody>
      </p:sp>
      <p:sp>
        <p:nvSpPr>
          <p:cNvPr id="5" name="Footer Placeholder 4">
            <a:extLst>
              <a:ext uri="{FF2B5EF4-FFF2-40B4-BE49-F238E27FC236}">
                <a16:creationId xmlns:a16="http://schemas.microsoft.com/office/drawing/2014/main" id="{E029FB21-3EA3-94C5-EB6E-EE25081A493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24132B56-EF96-C882-9F17-F66A046594D3}"/>
              </a:ext>
            </a:extLst>
          </p:cNvPr>
          <p:cNvSpPr>
            <a:spLocks noGrp="1"/>
          </p:cNvSpPr>
          <p:nvPr>
            <p:ph type="sldNum" sz="quarter" idx="12"/>
          </p:nvPr>
        </p:nvSpPr>
        <p:spPr/>
        <p:txBody>
          <a:bodyPr/>
          <a:lstStyle/>
          <a:p>
            <a:fld id="{ECC9D8CA-F3FD-DE4B-98F9-BC6E52F07548}" type="slidenum">
              <a:rPr lang="en-IL" smtClean="0"/>
              <a:t>‹#›</a:t>
            </a:fld>
            <a:endParaRPr lang="en-IL"/>
          </a:p>
        </p:txBody>
      </p:sp>
    </p:spTree>
    <p:extLst>
      <p:ext uri="{BB962C8B-B14F-4D97-AF65-F5344CB8AC3E}">
        <p14:creationId xmlns:p14="http://schemas.microsoft.com/office/powerpoint/2010/main" val="106015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73862-7433-265B-50F8-B0EEE3D482E0}"/>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3FA483C0-0D4B-33D4-ECCF-BF970E3A12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9FC0F15-7826-7325-7606-B79A7E1A8757}"/>
              </a:ext>
            </a:extLst>
          </p:cNvPr>
          <p:cNvSpPr>
            <a:spLocks noGrp="1"/>
          </p:cNvSpPr>
          <p:nvPr>
            <p:ph type="dt" sz="half" idx="10"/>
          </p:nvPr>
        </p:nvSpPr>
        <p:spPr/>
        <p:txBody>
          <a:bodyPr/>
          <a:lstStyle/>
          <a:p>
            <a:fld id="{161130BD-CE6E-0B4B-BAE3-2E4FA9B4D537}" type="datetimeFigureOut">
              <a:rPr lang="en-IL" smtClean="0"/>
              <a:t>19/07/2023</a:t>
            </a:fld>
            <a:endParaRPr lang="en-IL"/>
          </a:p>
        </p:txBody>
      </p:sp>
      <p:sp>
        <p:nvSpPr>
          <p:cNvPr id="5" name="Footer Placeholder 4">
            <a:extLst>
              <a:ext uri="{FF2B5EF4-FFF2-40B4-BE49-F238E27FC236}">
                <a16:creationId xmlns:a16="http://schemas.microsoft.com/office/drawing/2014/main" id="{82F7E68C-339F-6120-0EE1-EA9850BC6D8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F4ED3A8-B497-88BD-1C30-4632CBC0DDC4}"/>
              </a:ext>
            </a:extLst>
          </p:cNvPr>
          <p:cNvSpPr>
            <a:spLocks noGrp="1"/>
          </p:cNvSpPr>
          <p:nvPr>
            <p:ph type="sldNum" sz="quarter" idx="12"/>
          </p:nvPr>
        </p:nvSpPr>
        <p:spPr/>
        <p:txBody>
          <a:bodyPr/>
          <a:lstStyle/>
          <a:p>
            <a:fld id="{ECC9D8CA-F3FD-DE4B-98F9-BC6E52F07548}" type="slidenum">
              <a:rPr lang="en-IL" smtClean="0"/>
              <a:t>‹#›</a:t>
            </a:fld>
            <a:endParaRPr lang="en-IL"/>
          </a:p>
        </p:txBody>
      </p:sp>
    </p:spTree>
    <p:extLst>
      <p:ext uri="{BB962C8B-B14F-4D97-AF65-F5344CB8AC3E}">
        <p14:creationId xmlns:p14="http://schemas.microsoft.com/office/powerpoint/2010/main" val="3815998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6A7969-AF8A-A1F6-F6EB-BB1CA9EF3C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47534411-72CF-251E-5603-97BFA087B9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878D0DC-4259-4110-78A4-F6DA47947B69}"/>
              </a:ext>
            </a:extLst>
          </p:cNvPr>
          <p:cNvSpPr>
            <a:spLocks noGrp="1"/>
          </p:cNvSpPr>
          <p:nvPr>
            <p:ph type="dt" sz="half" idx="10"/>
          </p:nvPr>
        </p:nvSpPr>
        <p:spPr/>
        <p:txBody>
          <a:bodyPr/>
          <a:lstStyle/>
          <a:p>
            <a:fld id="{161130BD-CE6E-0B4B-BAE3-2E4FA9B4D537}" type="datetimeFigureOut">
              <a:rPr lang="en-IL" smtClean="0"/>
              <a:t>19/07/2023</a:t>
            </a:fld>
            <a:endParaRPr lang="en-IL"/>
          </a:p>
        </p:txBody>
      </p:sp>
      <p:sp>
        <p:nvSpPr>
          <p:cNvPr id="5" name="Footer Placeholder 4">
            <a:extLst>
              <a:ext uri="{FF2B5EF4-FFF2-40B4-BE49-F238E27FC236}">
                <a16:creationId xmlns:a16="http://schemas.microsoft.com/office/drawing/2014/main" id="{4C81CE78-4EBF-8FEA-5A6D-3AE22480284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87E039E-4F03-6F86-604D-37F4A0DF2F11}"/>
              </a:ext>
            </a:extLst>
          </p:cNvPr>
          <p:cNvSpPr>
            <a:spLocks noGrp="1"/>
          </p:cNvSpPr>
          <p:nvPr>
            <p:ph type="sldNum" sz="quarter" idx="12"/>
          </p:nvPr>
        </p:nvSpPr>
        <p:spPr/>
        <p:txBody>
          <a:bodyPr/>
          <a:lstStyle/>
          <a:p>
            <a:fld id="{ECC9D8CA-F3FD-DE4B-98F9-BC6E52F07548}" type="slidenum">
              <a:rPr lang="en-IL" smtClean="0"/>
              <a:t>‹#›</a:t>
            </a:fld>
            <a:endParaRPr lang="en-IL"/>
          </a:p>
        </p:txBody>
      </p:sp>
    </p:spTree>
    <p:extLst>
      <p:ext uri="{BB962C8B-B14F-4D97-AF65-F5344CB8AC3E}">
        <p14:creationId xmlns:p14="http://schemas.microsoft.com/office/powerpoint/2010/main" val="3789343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56FA2-7CEC-2201-38F3-681CBFDB3B4D}"/>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F34F19D4-017E-4617-4D86-B1185951FB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3F37CE9-1294-C700-1157-A042B6CCDDDB}"/>
              </a:ext>
            </a:extLst>
          </p:cNvPr>
          <p:cNvSpPr>
            <a:spLocks noGrp="1"/>
          </p:cNvSpPr>
          <p:nvPr>
            <p:ph type="dt" sz="half" idx="10"/>
          </p:nvPr>
        </p:nvSpPr>
        <p:spPr/>
        <p:txBody>
          <a:bodyPr/>
          <a:lstStyle/>
          <a:p>
            <a:fld id="{161130BD-CE6E-0B4B-BAE3-2E4FA9B4D537}" type="datetimeFigureOut">
              <a:rPr lang="en-IL" smtClean="0"/>
              <a:t>19/07/2023</a:t>
            </a:fld>
            <a:endParaRPr lang="en-IL"/>
          </a:p>
        </p:txBody>
      </p:sp>
      <p:sp>
        <p:nvSpPr>
          <p:cNvPr id="5" name="Footer Placeholder 4">
            <a:extLst>
              <a:ext uri="{FF2B5EF4-FFF2-40B4-BE49-F238E27FC236}">
                <a16:creationId xmlns:a16="http://schemas.microsoft.com/office/drawing/2014/main" id="{09F74929-03CD-9253-0FC4-A15DB703CA5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C7CF2C9-99DE-7AD8-C75E-70A02A89DB49}"/>
              </a:ext>
            </a:extLst>
          </p:cNvPr>
          <p:cNvSpPr>
            <a:spLocks noGrp="1"/>
          </p:cNvSpPr>
          <p:nvPr>
            <p:ph type="sldNum" sz="quarter" idx="12"/>
          </p:nvPr>
        </p:nvSpPr>
        <p:spPr/>
        <p:txBody>
          <a:bodyPr/>
          <a:lstStyle/>
          <a:p>
            <a:fld id="{ECC9D8CA-F3FD-DE4B-98F9-BC6E52F07548}" type="slidenum">
              <a:rPr lang="en-IL" smtClean="0"/>
              <a:t>‹#›</a:t>
            </a:fld>
            <a:endParaRPr lang="en-IL"/>
          </a:p>
        </p:txBody>
      </p:sp>
    </p:spTree>
    <p:extLst>
      <p:ext uri="{BB962C8B-B14F-4D97-AF65-F5344CB8AC3E}">
        <p14:creationId xmlns:p14="http://schemas.microsoft.com/office/powerpoint/2010/main" val="1481005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3EA00-D5F6-FDF6-DA78-22AD83C987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0C6BC803-8ECD-35E7-C108-7844998C72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2D55E4-941A-5A3D-ABBC-6C4A2B2E1FB1}"/>
              </a:ext>
            </a:extLst>
          </p:cNvPr>
          <p:cNvSpPr>
            <a:spLocks noGrp="1"/>
          </p:cNvSpPr>
          <p:nvPr>
            <p:ph type="dt" sz="half" idx="10"/>
          </p:nvPr>
        </p:nvSpPr>
        <p:spPr/>
        <p:txBody>
          <a:bodyPr/>
          <a:lstStyle/>
          <a:p>
            <a:fld id="{161130BD-CE6E-0B4B-BAE3-2E4FA9B4D537}" type="datetimeFigureOut">
              <a:rPr lang="en-IL" smtClean="0"/>
              <a:t>19/07/2023</a:t>
            </a:fld>
            <a:endParaRPr lang="en-IL"/>
          </a:p>
        </p:txBody>
      </p:sp>
      <p:sp>
        <p:nvSpPr>
          <p:cNvPr id="5" name="Footer Placeholder 4">
            <a:extLst>
              <a:ext uri="{FF2B5EF4-FFF2-40B4-BE49-F238E27FC236}">
                <a16:creationId xmlns:a16="http://schemas.microsoft.com/office/drawing/2014/main" id="{0E29EDCA-4C1B-A206-8FED-E12BA72637D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EE0DF66-4B46-25CF-73F0-BC732024E5B9}"/>
              </a:ext>
            </a:extLst>
          </p:cNvPr>
          <p:cNvSpPr>
            <a:spLocks noGrp="1"/>
          </p:cNvSpPr>
          <p:nvPr>
            <p:ph type="sldNum" sz="quarter" idx="12"/>
          </p:nvPr>
        </p:nvSpPr>
        <p:spPr/>
        <p:txBody>
          <a:bodyPr/>
          <a:lstStyle/>
          <a:p>
            <a:fld id="{ECC9D8CA-F3FD-DE4B-98F9-BC6E52F07548}" type="slidenum">
              <a:rPr lang="en-IL" smtClean="0"/>
              <a:t>‹#›</a:t>
            </a:fld>
            <a:endParaRPr lang="en-IL"/>
          </a:p>
        </p:txBody>
      </p:sp>
    </p:spTree>
    <p:extLst>
      <p:ext uri="{BB962C8B-B14F-4D97-AF65-F5344CB8AC3E}">
        <p14:creationId xmlns:p14="http://schemas.microsoft.com/office/powerpoint/2010/main" val="2776533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7CDD9-5AB4-2C84-22ED-01894A283CD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66648CE4-4781-D8E9-D496-C3EEF026DF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A7B72206-8B49-E387-0737-663F18ABE8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E714710F-5FF5-E864-A015-C686B6F745A3}"/>
              </a:ext>
            </a:extLst>
          </p:cNvPr>
          <p:cNvSpPr>
            <a:spLocks noGrp="1"/>
          </p:cNvSpPr>
          <p:nvPr>
            <p:ph type="dt" sz="half" idx="10"/>
          </p:nvPr>
        </p:nvSpPr>
        <p:spPr/>
        <p:txBody>
          <a:bodyPr/>
          <a:lstStyle/>
          <a:p>
            <a:fld id="{161130BD-CE6E-0B4B-BAE3-2E4FA9B4D537}" type="datetimeFigureOut">
              <a:rPr lang="en-IL" smtClean="0"/>
              <a:t>19/07/2023</a:t>
            </a:fld>
            <a:endParaRPr lang="en-IL"/>
          </a:p>
        </p:txBody>
      </p:sp>
      <p:sp>
        <p:nvSpPr>
          <p:cNvPr id="6" name="Footer Placeholder 5">
            <a:extLst>
              <a:ext uri="{FF2B5EF4-FFF2-40B4-BE49-F238E27FC236}">
                <a16:creationId xmlns:a16="http://schemas.microsoft.com/office/drawing/2014/main" id="{153BA43C-00CD-D859-D917-CAA87C56A0FA}"/>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BC584BF-E004-AB85-4169-5467B9A8D552}"/>
              </a:ext>
            </a:extLst>
          </p:cNvPr>
          <p:cNvSpPr>
            <a:spLocks noGrp="1"/>
          </p:cNvSpPr>
          <p:nvPr>
            <p:ph type="sldNum" sz="quarter" idx="12"/>
          </p:nvPr>
        </p:nvSpPr>
        <p:spPr/>
        <p:txBody>
          <a:bodyPr/>
          <a:lstStyle/>
          <a:p>
            <a:fld id="{ECC9D8CA-F3FD-DE4B-98F9-BC6E52F07548}" type="slidenum">
              <a:rPr lang="en-IL" smtClean="0"/>
              <a:t>‹#›</a:t>
            </a:fld>
            <a:endParaRPr lang="en-IL"/>
          </a:p>
        </p:txBody>
      </p:sp>
    </p:spTree>
    <p:extLst>
      <p:ext uri="{BB962C8B-B14F-4D97-AF65-F5344CB8AC3E}">
        <p14:creationId xmlns:p14="http://schemas.microsoft.com/office/powerpoint/2010/main" val="4051329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0A76-F32D-8FE9-C46A-FB85C81C5DA6}"/>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FE7F430B-4797-97B4-D156-0543391287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A31D55-0356-97C8-3F91-5E3497868F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33454E63-F12C-B106-50A1-14D4ECC533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B7E91E-2362-B286-852D-40DCD78E97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A8A12470-FA74-C741-99BE-8C2D9E81C9BB}"/>
              </a:ext>
            </a:extLst>
          </p:cNvPr>
          <p:cNvSpPr>
            <a:spLocks noGrp="1"/>
          </p:cNvSpPr>
          <p:nvPr>
            <p:ph type="dt" sz="half" idx="10"/>
          </p:nvPr>
        </p:nvSpPr>
        <p:spPr/>
        <p:txBody>
          <a:bodyPr/>
          <a:lstStyle/>
          <a:p>
            <a:fld id="{161130BD-CE6E-0B4B-BAE3-2E4FA9B4D537}" type="datetimeFigureOut">
              <a:rPr lang="en-IL" smtClean="0"/>
              <a:t>19/07/2023</a:t>
            </a:fld>
            <a:endParaRPr lang="en-IL"/>
          </a:p>
        </p:txBody>
      </p:sp>
      <p:sp>
        <p:nvSpPr>
          <p:cNvPr id="8" name="Footer Placeholder 7">
            <a:extLst>
              <a:ext uri="{FF2B5EF4-FFF2-40B4-BE49-F238E27FC236}">
                <a16:creationId xmlns:a16="http://schemas.microsoft.com/office/drawing/2014/main" id="{3E693971-FBCE-1599-B2B5-8B8B2DF88FE6}"/>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4F51BFA6-6028-328D-C7C3-3560F9B4B922}"/>
              </a:ext>
            </a:extLst>
          </p:cNvPr>
          <p:cNvSpPr>
            <a:spLocks noGrp="1"/>
          </p:cNvSpPr>
          <p:nvPr>
            <p:ph type="sldNum" sz="quarter" idx="12"/>
          </p:nvPr>
        </p:nvSpPr>
        <p:spPr/>
        <p:txBody>
          <a:bodyPr/>
          <a:lstStyle/>
          <a:p>
            <a:fld id="{ECC9D8CA-F3FD-DE4B-98F9-BC6E52F07548}" type="slidenum">
              <a:rPr lang="en-IL" smtClean="0"/>
              <a:t>‹#›</a:t>
            </a:fld>
            <a:endParaRPr lang="en-IL"/>
          </a:p>
        </p:txBody>
      </p:sp>
    </p:spTree>
    <p:extLst>
      <p:ext uri="{BB962C8B-B14F-4D97-AF65-F5344CB8AC3E}">
        <p14:creationId xmlns:p14="http://schemas.microsoft.com/office/powerpoint/2010/main" val="3500759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AF08-6486-B15B-B422-982E117CCEC5}"/>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12790D18-BCC1-D859-E5E3-ED02E514691F}"/>
              </a:ext>
            </a:extLst>
          </p:cNvPr>
          <p:cNvSpPr>
            <a:spLocks noGrp="1"/>
          </p:cNvSpPr>
          <p:nvPr>
            <p:ph type="dt" sz="half" idx="10"/>
          </p:nvPr>
        </p:nvSpPr>
        <p:spPr/>
        <p:txBody>
          <a:bodyPr/>
          <a:lstStyle/>
          <a:p>
            <a:fld id="{161130BD-CE6E-0B4B-BAE3-2E4FA9B4D537}" type="datetimeFigureOut">
              <a:rPr lang="en-IL" smtClean="0"/>
              <a:t>19/07/2023</a:t>
            </a:fld>
            <a:endParaRPr lang="en-IL"/>
          </a:p>
        </p:txBody>
      </p:sp>
      <p:sp>
        <p:nvSpPr>
          <p:cNvPr id="4" name="Footer Placeholder 3">
            <a:extLst>
              <a:ext uri="{FF2B5EF4-FFF2-40B4-BE49-F238E27FC236}">
                <a16:creationId xmlns:a16="http://schemas.microsoft.com/office/drawing/2014/main" id="{E0F4A4C9-709C-EFDF-859D-376AC2506E00}"/>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6327E25C-D718-042B-5BE3-67BBA62A0120}"/>
              </a:ext>
            </a:extLst>
          </p:cNvPr>
          <p:cNvSpPr>
            <a:spLocks noGrp="1"/>
          </p:cNvSpPr>
          <p:nvPr>
            <p:ph type="sldNum" sz="quarter" idx="12"/>
          </p:nvPr>
        </p:nvSpPr>
        <p:spPr/>
        <p:txBody>
          <a:bodyPr/>
          <a:lstStyle/>
          <a:p>
            <a:fld id="{ECC9D8CA-F3FD-DE4B-98F9-BC6E52F07548}" type="slidenum">
              <a:rPr lang="en-IL" smtClean="0"/>
              <a:t>‹#›</a:t>
            </a:fld>
            <a:endParaRPr lang="en-IL"/>
          </a:p>
        </p:txBody>
      </p:sp>
    </p:spTree>
    <p:extLst>
      <p:ext uri="{BB962C8B-B14F-4D97-AF65-F5344CB8AC3E}">
        <p14:creationId xmlns:p14="http://schemas.microsoft.com/office/powerpoint/2010/main" val="78785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679AA9-8B7B-3BC9-BFFA-B6AD78E55F3D}"/>
              </a:ext>
            </a:extLst>
          </p:cNvPr>
          <p:cNvSpPr>
            <a:spLocks noGrp="1"/>
          </p:cNvSpPr>
          <p:nvPr>
            <p:ph type="dt" sz="half" idx="10"/>
          </p:nvPr>
        </p:nvSpPr>
        <p:spPr/>
        <p:txBody>
          <a:bodyPr/>
          <a:lstStyle/>
          <a:p>
            <a:fld id="{161130BD-CE6E-0B4B-BAE3-2E4FA9B4D537}" type="datetimeFigureOut">
              <a:rPr lang="en-IL" smtClean="0"/>
              <a:t>19/07/2023</a:t>
            </a:fld>
            <a:endParaRPr lang="en-IL"/>
          </a:p>
        </p:txBody>
      </p:sp>
      <p:sp>
        <p:nvSpPr>
          <p:cNvPr id="3" name="Footer Placeholder 2">
            <a:extLst>
              <a:ext uri="{FF2B5EF4-FFF2-40B4-BE49-F238E27FC236}">
                <a16:creationId xmlns:a16="http://schemas.microsoft.com/office/drawing/2014/main" id="{9E4C9432-42F0-5485-DE21-4A44B59BD9A9}"/>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25CFBC67-66F0-F5B3-0918-9D4DB00B297C}"/>
              </a:ext>
            </a:extLst>
          </p:cNvPr>
          <p:cNvSpPr>
            <a:spLocks noGrp="1"/>
          </p:cNvSpPr>
          <p:nvPr>
            <p:ph type="sldNum" sz="quarter" idx="12"/>
          </p:nvPr>
        </p:nvSpPr>
        <p:spPr/>
        <p:txBody>
          <a:bodyPr/>
          <a:lstStyle/>
          <a:p>
            <a:fld id="{ECC9D8CA-F3FD-DE4B-98F9-BC6E52F07548}" type="slidenum">
              <a:rPr lang="en-IL" smtClean="0"/>
              <a:t>‹#›</a:t>
            </a:fld>
            <a:endParaRPr lang="en-IL"/>
          </a:p>
        </p:txBody>
      </p:sp>
    </p:spTree>
    <p:extLst>
      <p:ext uri="{BB962C8B-B14F-4D97-AF65-F5344CB8AC3E}">
        <p14:creationId xmlns:p14="http://schemas.microsoft.com/office/powerpoint/2010/main" val="2774651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E4CE-2B57-B361-7DC5-E2005F9DA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04E31E70-EED5-3609-B637-5E87D33FFF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DA6CFA69-1ED8-230C-592D-9E34694E4A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64A88B-534C-C66A-ED8F-C064AA1DD2F2}"/>
              </a:ext>
            </a:extLst>
          </p:cNvPr>
          <p:cNvSpPr>
            <a:spLocks noGrp="1"/>
          </p:cNvSpPr>
          <p:nvPr>
            <p:ph type="dt" sz="half" idx="10"/>
          </p:nvPr>
        </p:nvSpPr>
        <p:spPr/>
        <p:txBody>
          <a:bodyPr/>
          <a:lstStyle/>
          <a:p>
            <a:fld id="{161130BD-CE6E-0B4B-BAE3-2E4FA9B4D537}" type="datetimeFigureOut">
              <a:rPr lang="en-IL" smtClean="0"/>
              <a:t>19/07/2023</a:t>
            </a:fld>
            <a:endParaRPr lang="en-IL"/>
          </a:p>
        </p:txBody>
      </p:sp>
      <p:sp>
        <p:nvSpPr>
          <p:cNvPr id="6" name="Footer Placeholder 5">
            <a:extLst>
              <a:ext uri="{FF2B5EF4-FFF2-40B4-BE49-F238E27FC236}">
                <a16:creationId xmlns:a16="http://schemas.microsoft.com/office/drawing/2014/main" id="{A6C2EDBD-34D6-2422-9BB5-505C80F739FA}"/>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5B539FD-6788-F173-8890-04B3791C1753}"/>
              </a:ext>
            </a:extLst>
          </p:cNvPr>
          <p:cNvSpPr>
            <a:spLocks noGrp="1"/>
          </p:cNvSpPr>
          <p:nvPr>
            <p:ph type="sldNum" sz="quarter" idx="12"/>
          </p:nvPr>
        </p:nvSpPr>
        <p:spPr/>
        <p:txBody>
          <a:bodyPr/>
          <a:lstStyle/>
          <a:p>
            <a:fld id="{ECC9D8CA-F3FD-DE4B-98F9-BC6E52F07548}" type="slidenum">
              <a:rPr lang="en-IL" smtClean="0"/>
              <a:t>‹#›</a:t>
            </a:fld>
            <a:endParaRPr lang="en-IL"/>
          </a:p>
        </p:txBody>
      </p:sp>
    </p:spTree>
    <p:extLst>
      <p:ext uri="{BB962C8B-B14F-4D97-AF65-F5344CB8AC3E}">
        <p14:creationId xmlns:p14="http://schemas.microsoft.com/office/powerpoint/2010/main" val="356776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9C676-5702-30F8-F1B2-CB6AD20E6E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9A1B58D6-7CE2-3595-F521-1F3A5FAA03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D0B09D28-B07E-2934-5E83-7D18B8C264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4E5523-8301-AF0F-542B-86E397B5ED01}"/>
              </a:ext>
            </a:extLst>
          </p:cNvPr>
          <p:cNvSpPr>
            <a:spLocks noGrp="1"/>
          </p:cNvSpPr>
          <p:nvPr>
            <p:ph type="dt" sz="half" idx="10"/>
          </p:nvPr>
        </p:nvSpPr>
        <p:spPr/>
        <p:txBody>
          <a:bodyPr/>
          <a:lstStyle/>
          <a:p>
            <a:fld id="{161130BD-CE6E-0B4B-BAE3-2E4FA9B4D537}" type="datetimeFigureOut">
              <a:rPr lang="en-IL" smtClean="0"/>
              <a:t>19/07/2023</a:t>
            </a:fld>
            <a:endParaRPr lang="en-IL"/>
          </a:p>
        </p:txBody>
      </p:sp>
      <p:sp>
        <p:nvSpPr>
          <p:cNvPr id="6" name="Footer Placeholder 5">
            <a:extLst>
              <a:ext uri="{FF2B5EF4-FFF2-40B4-BE49-F238E27FC236}">
                <a16:creationId xmlns:a16="http://schemas.microsoft.com/office/drawing/2014/main" id="{FF1BC3B0-4899-AD96-13A8-73D1FFE8AD4A}"/>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0CFF61B-5D6F-293C-7148-AA994B4180F2}"/>
              </a:ext>
            </a:extLst>
          </p:cNvPr>
          <p:cNvSpPr>
            <a:spLocks noGrp="1"/>
          </p:cNvSpPr>
          <p:nvPr>
            <p:ph type="sldNum" sz="quarter" idx="12"/>
          </p:nvPr>
        </p:nvSpPr>
        <p:spPr/>
        <p:txBody>
          <a:bodyPr/>
          <a:lstStyle/>
          <a:p>
            <a:fld id="{ECC9D8CA-F3FD-DE4B-98F9-BC6E52F07548}" type="slidenum">
              <a:rPr lang="en-IL" smtClean="0"/>
              <a:t>‹#›</a:t>
            </a:fld>
            <a:endParaRPr lang="en-IL"/>
          </a:p>
        </p:txBody>
      </p:sp>
    </p:spTree>
    <p:extLst>
      <p:ext uri="{BB962C8B-B14F-4D97-AF65-F5344CB8AC3E}">
        <p14:creationId xmlns:p14="http://schemas.microsoft.com/office/powerpoint/2010/main" val="84988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9E8A76-CBC2-6779-C072-71FC7EB323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EA01FF35-5A25-79A5-E1F5-AFA833258F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97FFD82-13D9-4FDB-55A3-F9A6B8B649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1130BD-CE6E-0B4B-BAE3-2E4FA9B4D537}" type="datetimeFigureOut">
              <a:rPr lang="en-IL" smtClean="0"/>
              <a:t>19/07/2023</a:t>
            </a:fld>
            <a:endParaRPr lang="en-IL"/>
          </a:p>
        </p:txBody>
      </p:sp>
      <p:sp>
        <p:nvSpPr>
          <p:cNvPr id="5" name="Footer Placeholder 4">
            <a:extLst>
              <a:ext uri="{FF2B5EF4-FFF2-40B4-BE49-F238E27FC236}">
                <a16:creationId xmlns:a16="http://schemas.microsoft.com/office/drawing/2014/main" id="{F3D9F160-129B-9AD2-DAD8-453C34DA94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F667AC06-B1C3-CE93-8BE5-A6E98FDE48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C9D8CA-F3FD-DE4B-98F9-BC6E52F07548}" type="slidenum">
              <a:rPr lang="en-IL" smtClean="0"/>
              <a:t>‹#›</a:t>
            </a:fld>
            <a:endParaRPr lang="en-IL"/>
          </a:p>
        </p:txBody>
      </p:sp>
    </p:spTree>
    <p:extLst>
      <p:ext uri="{BB962C8B-B14F-4D97-AF65-F5344CB8AC3E}">
        <p14:creationId xmlns:p14="http://schemas.microsoft.com/office/powerpoint/2010/main" val="2003851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3ADF09-367B-5588-CA9C-BF5C919BEAF8}"/>
              </a:ext>
            </a:extLst>
          </p:cNvPr>
          <p:cNvSpPr>
            <a:spLocks noGrp="1"/>
          </p:cNvSpPr>
          <p:nvPr>
            <p:ph type="ctrTitle"/>
          </p:nvPr>
        </p:nvSpPr>
        <p:spPr>
          <a:xfrm>
            <a:off x="6590662" y="4267832"/>
            <a:ext cx="4805996" cy="1297115"/>
          </a:xfrm>
        </p:spPr>
        <p:txBody>
          <a:bodyPr anchor="t">
            <a:normAutofit/>
          </a:bodyPr>
          <a:lstStyle/>
          <a:p>
            <a:pPr algn="l"/>
            <a:r>
              <a:rPr lang="en-US" sz="4000">
                <a:solidFill>
                  <a:schemeClr val="tx2"/>
                </a:solidFill>
              </a:rPr>
              <a:t>Trees</a:t>
            </a:r>
            <a:endParaRPr lang="en-IL" sz="4000">
              <a:solidFill>
                <a:schemeClr val="tx2"/>
              </a:solidFill>
            </a:endParaRPr>
          </a:p>
        </p:txBody>
      </p:sp>
      <p:sp>
        <p:nvSpPr>
          <p:cNvPr id="3" name="Subtitle 2">
            <a:extLst>
              <a:ext uri="{FF2B5EF4-FFF2-40B4-BE49-F238E27FC236}">
                <a16:creationId xmlns:a16="http://schemas.microsoft.com/office/drawing/2014/main" id="{C01B557F-351A-E9FD-D929-E832BBEF5FCB}"/>
              </a:ext>
            </a:extLst>
          </p:cNvPr>
          <p:cNvSpPr>
            <a:spLocks noGrp="1"/>
          </p:cNvSpPr>
          <p:nvPr>
            <p:ph type="subTitle" idx="1"/>
          </p:nvPr>
        </p:nvSpPr>
        <p:spPr>
          <a:xfrm>
            <a:off x="6590966" y="3428999"/>
            <a:ext cx="4805691" cy="838831"/>
          </a:xfrm>
        </p:spPr>
        <p:txBody>
          <a:bodyPr anchor="b">
            <a:normAutofit/>
          </a:bodyPr>
          <a:lstStyle/>
          <a:p>
            <a:pPr algn="l"/>
            <a:endParaRPr lang="en-IL" sz="2000">
              <a:solidFill>
                <a:schemeClr val="tx2"/>
              </a:solidFill>
            </a:endParaRPr>
          </a:p>
        </p:txBody>
      </p:sp>
      <p:pic>
        <p:nvPicPr>
          <p:cNvPr id="7" name="Graphic 6" descr="Forest scene">
            <a:extLst>
              <a:ext uri="{FF2B5EF4-FFF2-40B4-BE49-F238E27FC236}">
                <a16:creationId xmlns:a16="http://schemas.microsoft.com/office/drawing/2014/main" id="{A349BF40-0C2B-5354-8170-6BA7C1A9E1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05832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943ECB-0AAC-F4BB-4E23-A8BBEC3DA8D8}"/>
              </a:ext>
            </a:extLst>
          </p:cNvPr>
          <p:cNvSpPr>
            <a:spLocks noGrp="1"/>
          </p:cNvSpPr>
          <p:nvPr>
            <p:ph type="title"/>
          </p:nvPr>
        </p:nvSpPr>
        <p:spPr>
          <a:xfrm>
            <a:off x="572493" y="238539"/>
            <a:ext cx="11018520" cy="1434415"/>
          </a:xfrm>
        </p:spPr>
        <p:txBody>
          <a:bodyPr anchor="b">
            <a:normAutofit/>
          </a:bodyPr>
          <a:lstStyle/>
          <a:p>
            <a:r>
              <a:rPr lang="en-IL" sz="5400"/>
              <a:t>In order</a:t>
            </a:r>
          </a:p>
        </p:txBody>
      </p:sp>
      <p:sp>
        <p:nvSpPr>
          <p:cNvPr id="1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851EC1-8CA2-911B-888C-00313D4E84FF}"/>
              </a:ext>
            </a:extLst>
          </p:cNvPr>
          <p:cNvSpPr>
            <a:spLocks noGrp="1"/>
          </p:cNvSpPr>
          <p:nvPr>
            <p:ph idx="1"/>
          </p:nvPr>
        </p:nvSpPr>
        <p:spPr>
          <a:xfrm>
            <a:off x="572493" y="2071316"/>
            <a:ext cx="6713552" cy="4119172"/>
          </a:xfrm>
        </p:spPr>
        <p:txBody>
          <a:bodyPr anchor="t">
            <a:normAutofit/>
          </a:bodyPr>
          <a:lstStyle/>
          <a:p>
            <a:r>
              <a:rPr lang="en-US" sz="2200" b="0" i="0">
                <a:effectLst/>
                <a:latin typeface="Söhne"/>
              </a:rPr>
              <a:t>In-order traversal is a method used to visit the nodes of a binary tree in a specific order. The "in-order" part of the term means that nodes are visited in the order: left child, parent, right child.</a:t>
            </a:r>
          </a:p>
          <a:p>
            <a:r>
              <a:rPr lang="en-IL" sz="2200" b="0" i="0">
                <a:effectLst/>
                <a:latin typeface="Söhne"/>
              </a:rPr>
              <a:t>4, 2, 5, 1, 6, 3, 7.</a:t>
            </a:r>
            <a:br>
              <a:rPr lang="en-US" sz="2200"/>
            </a:br>
            <a:endParaRPr lang="en-IL" sz="2200"/>
          </a:p>
        </p:txBody>
      </p:sp>
      <p:pic>
        <p:nvPicPr>
          <p:cNvPr id="7" name="Picture 6" descr="A diagram of a diagram&#10;&#10;Description automatically generated">
            <a:extLst>
              <a:ext uri="{FF2B5EF4-FFF2-40B4-BE49-F238E27FC236}">
                <a16:creationId xmlns:a16="http://schemas.microsoft.com/office/drawing/2014/main" id="{3BA58CA3-AF0F-12FE-2C9D-1C5095AC0C72}"/>
              </a:ext>
            </a:extLst>
          </p:cNvPr>
          <p:cNvPicPr>
            <a:picLocks noChangeAspect="1"/>
          </p:cNvPicPr>
          <p:nvPr/>
        </p:nvPicPr>
        <p:blipFill rotWithShape="1">
          <a:blip r:embed="rId2"/>
          <a:srcRect l="3446" r="6728" b="-3"/>
          <a:stretch/>
        </p:blipFill>
        <p:spPr>
          <a:xfrm>
            <a:off x="7675658" y="2093976"/>
            <a:ext cx="3941064" cy="4096512"/>
          </a:xfrm>
          <a:prstGeom prst="rect">
            <a:avLst/>
          </a:prstGeom>
        </p:spPr>
      </p:pic>
    </p:spTree>
    <p:extLst>
      <p:ext uri="{BB962C8B-B14F-4D97-AF65-F5344CB8AC3E}">
        <p14:creationId xmlns:p14="http://schemas.microsoft.com/office/powerpoint/2010/main" val="374450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943ECB-0AAC-F4BB-4E23-A8BBEC3DA8D8}"/>
              </a:ext>
            </a:extLst>
          </p:cNvPr>
          <p:cNvSpPr>
            <a:spLocks noGrp="1"/>
          </p:cNvSpPr>
          <p:nvPr>
            <p:ph type="title"/>
          </p:nvPr>
        </p:nvSpPr>
        <p:spPr>
          <a:xfrm>
            <a:off x="589560" y="856180"/>
            <a:ext cx="4560584" cy="1128068"/>
          </a:xfrm>
        </p:spPr>
        <p:txBody>
          <a:bodyPr anchor="ctr">
            <a:normAutofit/>
          </a:bodyPr>
          <a:lstStyle/>
          <a:p>
            <a:r>
              <a:rPr lang="en-US" sz="4000"/>
              <a:t>P</a:t>
            </a:r>
            <a:r>
              <a:rPr lang="en-IL" sz="4000"/>
              <a:t>ost order traversal</a:t>
            </a:r>
          </a:p>
        </p:txBody>
      </p:sp>
      <p:grpSp>
        <p:nvGrpSpPr>
          <p:cNvPr id="17"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851EC1-8CA2-911B-888C-00313D4E84FF}"/>
              </a:ext>
            </a:extLst>
          </p:cNvPr>
          <p:cNvSpPr>
            <a:spLocks noGrp="1"/>
          </p:cNvSpPr>
          <p:nvPr>
            <p:ph idx="1"/>
          </p:nvPr>
        </p:nvSpPr>
        <p:spPr>
          <a:xfrm>
            <a:off x="590719" y="2330505"/>
            <a:ext cx="4559425" cy="3979585"/>
          </a:xfrm>
        </p:spPr>
        <p:txBody>
          <a:bodyPr anchor="ctr">
            <a:normAutofit/>
          </a:bodyPr>
          <a:lstStyle/>
          <a:p>
            <a:r>
              <a:rPr lang="en-US" sz="1900" b="0" i="0">
                <a:effectLst/>
                <a:latin typeface="Söhne"/>
              </a:rPr>
              <a:t>Post-order traversal is a method used for visiting the nodes of a binary tree. The term "post-order" refers to the order in which nodes are visited:</a:t>
            </a:r>
          </a:p>
          <a:p>
            <a:pPr>
              <a:buFont typeface="+mj-lt"/>
              <a:buAutoNum type="arabicPeriod"/>
            </a:pPr>
            <a:r>
              <a:rPr lang="en-US" sz="1900" b="0" i="0">
                <a:effectLst/>
                <a:latin typeface="Söhne"/>
              </a:rPr>
              <a:t>First, the left subtree is visited.</a:t>
            </a:r>
          </a:p>
          <a:p>
            <a:pPr>
              <a:buFont typeface="+mj-lt"/>
              <a:buAutoNum type="arabicPeriod"/>
            </a:pPr>
            <a:r>
              <a:rPr lang="en-US" sz="1900" b="0" i="0">
                <a:effectLst/>
                <a:latin typeface="Söhne"/>
              </a:rPr>
              <a:t>Then, the right subtree is visited.</a:t>
            </a:r>
          </a:p>
          <a:p>
            <a:pPr>
              <a:buFont typeface="+mj-lt"/>
              <a:buAutoNum type="arabicPeriod"/>
            </a:pPr>
            <a:r>
              <a:rPr lang="en-US" sz="1900" b="0" i="0">
                <a:effectLst/>
                <a:latin typeface="Söhne"/>
              </a:rPr>
              <a:t>Finally, the root (or parent) node is visited.</a:t>
            </a:r>
          </a:p>
          <a:p>
            <a:r>
              <a:rPr lang="en-US" sz="1900" b="0" i="0">
                <a:effectLst/>
                <a:latin typeface="Söhne"/>
              </a:rPr>
              <a:t>This process is applied recursively to each subtree until all nodes have been visited.</a:t>
            </a:r>
          </a:p>
          <a:p>
            <a:r>
              <a:rPr lang="en-IL" sz="1900" b="0" i="0">
                <a:effectLst/>
                <a:latin typeface="Söhne"/>
              </a:rPr>
              <a:t>4, 5, 2, 6, 7, 3, 1.</a:t>
            </a:r>
            <a:endParaRPr lang="en-IL" sz="190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diagram&#10;&#10;Description automatically generated">
            <a:extLst>
              <a:ext uri="{FF2B5EF4-FFF2-40B4-BE49-F238E27FC236}">
                <a16:creationId xmlns:a16="http://schemas.microsoft.com/office/drawing/2014/main" id="{A62A754B-1A9C-97C4-8067-9AB5B172BCF9}"/>
              </a:ext>
            </a:extLst>
          </p:cNvPr>
          <p:cNvPicPr>
            <a:picLocks noChangeAspect="1"/>
          </p:cNvPicPr>
          <p:nvPr/>
        </p:nvPicPr>
        <p:blipFill rotWithShape="1">
          <a:blip r:embed="rId2"/>
          <a:srcRect l="5939" r="7331" b="1"/>
          <a:stretch/>
        </p:blipFill>
        <p:spPr>
          <a:xfrm>
            <a:off x="5977788" y="799352"/>
            <a:ext cx="5425410" cy="5259296"/>
          </a:xfrm>
          <a:prstGeom prst="rect">
            <a:avLst/>
          </a:prstGeom>
        </p:spPr>
      </p:pic>
    </p:spTree>
    <p:extLst>
      <p:ext uri="{BB962C8B-B14F-4D97-AF65-F5344CB8AC3E}">
        <p14:creationId xmlns:p14="http://schemas.microsoft.com/office/powerpoint/2010/main" val="836454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43ECB-0AAC-F4BB-4E23-A8BBEC3DA8D8}"/>
              </a:ext>
            </a:extLst>
          </p:cNvPr>
          <p:cNvSpPr>
            <a:spLocks noGrp="1"/>
          </p:cNvSpPr>
          <p:nvPr>
            <p:ph type="title"/>
          </p:nvPr>
        </p:nvSpPr>
        <p:spPr/>
        <p:txBody>
          <a:bodyPr/>
          <a:lstStyle/>
          <a:p>
            <a:r>
              <a:rPr lang="en-US" dirty="0"/>
              <a:t>P</a:t>
            </a:r>
            <a:r>
              <a:rPr lang="en-IL" dirty="0"/>
              <a:t>ostorder example code</a:t>
            </a:r>
          </a:p>
        </p:txBody>
      </p:sp>
      <p:pic>
        <p:nvPicPr>
          <p:cNvPr id="5" name="Content Placeholder 4" descr="A computer screen with text and images&#10;&#10;Description automatically generated">
            <a:extLst>
              <a:ext uri="{FF2B5EF4-FFF2-40B4-BE49-F238E27FC236}">
                <a16:creationId xmlns:a16="http://schemas.microsoft.com/office/drawing/2014/main" id="{D7FB6F2C-A143-0BB5-2ADC-3AC634B235C6}"/>
              </a:ext>
            </a:extLst>
          </p:cNvPr>
          <p:cNvPicPr>
            <a:picLocks noGrp="1" noChangeAspect="1"/>
          </p:cNvPicPr>
          <p:nvPr>
            <p:ph idx="1"/>
          </p:nvPr>
        </p:nvPicPr>
        <p:blipFill>
          <a:blip r:embed="rId2"/>
          <a:stretch>
            <a:fillRect/>
          </a:stretch>
        </p:blipFill>
        <p:spPr>
          <a:xfrm>
            <a:off x="3154456" y="1825625"/>
            <a:ext cx="5883087" cy="4351338"/>
          </a:xfrm>
        </p:spPr>
      </p:pic>
    </p:spTree>
    <p:extLst>
      <p:ext uri="{BB962C8B-B14F-4D97-AF65-F5344CB8AC3E}">
        <p14:creationId xmlns:p14="http://schemas.microsoft.com/office/powerpoint/2010/main" val="1056420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BB42-E0C3-E8CB-2A8A-37148AD20858}"/>
              </a:ext>
            </a:extLst>
          </p:cNvPr>
          <p:cNvSpPr>
            <a:spLocks noGrp="1"/>
          </p:cNvSpPr>
          <p:nvPr>
            <p:ph type="title"/>
          </p:nvPr>
        </p:nvSpPr>
        <p:spPr/>
        <p:txBody>
          <a:bodyPr>
            <a:normAutofit/>
          </a:bodyPr>
          <a:lstStyle/>
          <a:p>
            <a:r>
              <a:rPr lang="en-US" sz="4000" dirty="0"/>
              <a:t>T</a:t>
            </a:r>
            <a:r>
              <a:rPr lang="en-IL" sz="4000" dirty="0"/>
              <a:t>ry it yourself Task 1: </a:t>
            </a:r>
            <a:r>
              <a:rPr lang="en-US" sz="4000" b="1" i="0" dirty="0">
                <a:effectLst/>
                <a:latin typeface="Söhne"/>
              </a:rPr>
              <a:t>Implement a Binary Tree</a:t>
            </a:r>
            <a:endParaRPr lang="en-IL" sz="4000" dirty="0"/>
          </a:p>
        </p:txBody>
      </p:sp>
      <p:sp>
        <p:nvSpPr>
          <p:cNvPr id="3" name="Content Placeholder 2">
            <a:extLst>
              <a:ext uri="{FF2B5EF4-FFF2-40B4-BE49-F238E27FC236}">
                <a16:creationId xmlns:a16="http://schemas.microsoft.com/office/drawing/2014/main" id="{C36CCE6A-EC54-A3DE-45D0-E4BD850C7A59}"/>
              </a:ext>
            </a:extLst>
          </p:cNvPr>
          <p:cNvSpPr>
            <a:spLocks noGrp="1"/>
          </p:cNvSpPr>
          <p:nvPr>
            <p:ph idx="1"/>
          </p:nvPr>
        </p:nvSpPr>
        <p:spPr/>
        <p:txBody>
          <a:bodyPr/>
          <a:lstStyle/>
          <a:p>
            <a:pPr algn="l">
              <a:buFont typeface="+mj-lt"/>
              <a:buAutoNum type="arabicPeriod"/>
            </a:pPr>
            <a:r>
              <a:rPr lang="en-US" b="0" i="0" dirty="0">
                <a:solidFill>
                  <a:srgbClr val="374151"/>
                </a:solidFill>
                <a:effectLst/>
                <a:latin typeface="Söhne"/>
              </a:rPr>
              <a:t>Define a class Node that has two properties: value that stores the value of the node, and left and right that point to the left and right children of the node respectively.</a:t>
            </a:r>
          </a:p>
          <a:p>
            <a:pPr algn="l">
              <a:buFont typeface="+mj-lt"/>
              <a:buAutoNum type="arabicPeriod"/>
            </a:pPr>
            <a:r>
              <a:rPr lang="en-US" b="0" i="0" dirty="0">
                <a:solidFill>
                  <a:srgbClr val="374151"/>
                </a:solidFill>
                <a:effectLst/>
                <a:latin typeface="Söhne"/>
              </a:rPr>
              <a:t>Define a class </a:t>
            </a:r>
            <a:r>
              <a:rPr lang="en-US" b="0" i="0" dirty="0" err="1">
                <a:solidFill>
                  <a:srgbClr val="374151"/>
                </a:solidFill>
                <a:effectLst/>
                <a:latin typeface="Söhne"/>
              </a:rPr>
              <a:t>BinaryTree</a:t>
            </a:r>
            <a:r>
              <a:rPr lang="en-US" b="0" i="0" dirty="0">
                <a:solidFill>
                  <a:srgbClr val="374151"/>
                </a:solidFill>
                <a:effectLst/>
                <a:latin typeface="Söhne"/>
              </a:rPr>
              <a:t> that has one property: root which points to the root node of the tree. The </a:t>
            </a:r>
            <a:r>
              <a:rPr lang="en-US" b="0" i="0" dirty="0" err="1">
                <a:solidFill>
                  <a:srgbClr val="374151"/>
                </a:solidFill>
                <a:effectLst/>
                <a:latin typeface="Söhne"/>
              </a:rPr>
              <a:t>BinaryTree</a:t>
            </a:r>
            <a:r>
              <a:rPr lang="en-US" b="0" i="0" dirty="0">
                <a:solidFill>
                  <a:srgbClr val="374151"/>
                </a:solidFill>
                <a:effectLst/>
                <a:latin typeface="Söhne"/>
              </a:rPr>
              <a:t> class should also have the following methods:</a:t>
            </a:r>
          </a:p>
          <a:p>
            <a:pPr marL="742950" lvl="1" indent="-285750" algn="l">
              <a:buFont typeface="+mj-lt"/>
              <a:buAutoNum type="arabicPeriod"/>
            </a:pPr>
            <a:r>
              <a:rPr lang="en-US" b="0" i="0" dirty="0">
                <a:solidFill>
                  <a:srgbClr val="374151"/>
                </a:solidFill>
                <a:effectLst/>
                <a:latin typeface="Söhne"/>
              </a:rPr>
              <a:t>insert(value): This method should insert a new node with the given value into the tree.</a:t>
            </a:r>
          </a:p>
          <a:p>
            <a:pPr marL="742950" lvl="1" indent="-285750" algn="l">
              <a:buFont typeface="+mj-lt"/>
              <a:buAutoNum type="arabicPeriod"/>
            </a:pPr>
            <a:r>
              <a:rPr lang="en-US" b="0" i="0" dirty="0">
                <a:solidFill>
                  <a:srgbClr val="374151"/>
                </a:solidFill>
                <a:effectLst/>
                <a:latin typeface="Söhne"/>
              </a:rPr>
              <a:t>contains(value): This method should return a </a:t>
            </a:r>
            <a:r>
              <a:rPr lang="en-US" b="0" i="0" dirty="0" err="1">
                <a:solidFill>
                  <a:srgbClr val="374151"/>
                </a:solidFill>
                <a:effectLst/>
                <a:latin typeface="Söhne"/>
              </a:rPr>
              <a:t>boolean</a:t>
            </a:r>
            <a:r>
              <a:rPr lang="en-US" b="0" i="0" dirty="0">
                <a:solidFill>
                  <a:srgbClr val="374151"/>
                </a:solidFill>
                <a:effectLst/>
                <a:latin typeface="Söhne"/>
              </a:rPr>
              <a:t> indicating whether the tree contains a node with the given value.</a:t>
            </a:r>
          </a:p>
        </p:txBody>
      </p:sp>
    </p:spTree>
    <p:extLst>
      <p:ext uri="{BB962C8B-B14F-4D97-AF65-F5344CB8AC3E}">
        <p14:creationId xmlns:p14="http://schemas.microsoft.com/office/powerpoint/2010/main" val="1060098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43ECB-0AAC-F4BB-4E23-A8BBEC3DA8D8}"/>
              </a:ext>
            </a:extLst>
          </p:cNvPr>
          <p:cNvSpPr>
            <a:spLocks noGrp="1"/>
          </p:cNvSpPr>
          <p:nvPr>
            <p:ph type="title"/>
          </p:nvPr>
        </p:nvSpPr>
        <p:spPr/>
        <p:txBody>
          <a:bodyPr>
            <a:normAutofit/>
          </a:bodyPr>
          <a:lstStyle/>
          <a:p>
            <a:r>
              <a:rPr lang="en-US" b="1" i="0" dirty="0">
                <a:solidFill>
                  <a:srgbClr val="374151"/>
                </a:solidFill>
                <a:effectLst/>
                <a:latin typeface="Söhne"/>
              </a:rPr>
              <a:t>Task 2: Tree Traversal</a:t>
            </a:r>
            <a:endParaRPr lang="en-IL" dirty="0"/>
          </a:p>
        </p:txBody>
      </p:sp>
      <p:sp>
        <p:nvSpPr>
          <p:cNvPr id="3" name="Content Placeholder 2">
            <a:extLst>
              <a:ext uri="{FF2B5EF4-FFF2-40B4-BE49-F238E27FC236}">
                <a16:creationId xmlns:a16="http://schemas.microsoft.com/office/drawing/2014/main" id="{78851EC1-8CA2-911B-888C-00313D4E84FF}"/>
              </a:ext>
            </a:extLst>
          </p:cNvPr>
          <p:cNvSpPr>
            <a:spLocks noGrp="1"/>
          </p:cNvSpPr>
          <p:nvPr>
            <p:ph idx="1"/>
          </p:nvPr>
        </p:nvSpPr>
        <p:spPr/>
        <p:txBody>
          <a:bodyPr>
            <a:normAutofit lnSpcReduction="10000"/>
          </a:bodyPr>
          <a:lstStyle/>
          <a:p>
            <a:pPr algn="l"/>
            <a:r>
              <a:rPr lang="en-US" b="0" i="0" dirty="0">
                <a:solidFill>
                  <a:srgbClr val="374151"/>
                </a:solidFill>
                <a:effectLst/>
                <a:latin typeface="Söhne"/>
              </a:rPr>
              <a:t>Implement the following tree traversal methods in the </a:t>
            </a:r>
            <a:r>
              <a:rPr lang="en-US" b="0" i="0" dirty="0" err="1">
                <a:solidFill>
                  <a:srgbClr val="374151"/>
                </a:solidFill>
                <a:effectLst/>
                <a:latin typeface="Söhne"/>
              </a:rPr>
              <a:t>BinaryTree</a:t>
            </a:r>
            <a:r>
              <a:rPr lang="en-US" b="0" i="0" dirty="0">
                <a:solidFill>
                  <a:srgbClr val="374151"/>
                </a:solidFill>
                <a:effectLst/>
                <a:latin typeface="Söhne"/>
              </a:rPr>
              <a:t> class:</a:t>
            </a:r>
          </a:p>
          <a:p>
            <a:pPr algn="l">
              <a:buFont typeface="+mj-lt"/>
              <a:buAutoNum type="arabicPeriod"/>
            </a:pPr>
            <a:r>
              <a:rPr lang="en-US" b="0" i="0" dirty="0" err="1">
                <a:solidFill>
                  <a:srgbClr val="374151"/>
                </a:solidFill>
                <a:effectLst/>
                <a:latin typeface="Söhne"/>
              </a:rPr>
              <a:t>inOrderTraversal</a:t>
            </a:r>
            <a:r>
              <a:rPr lang="en-US" b="0" i="0" dirty="0">
                <a:solidFill>
                  <a:srgbClr val="374151"/>
                </a:solidFill>
                <a:effectLst/>
                <a:latin typeface="Söhne"/>
              </a:rPr>
              <a:t>(): This method should print the nodes of the binary tree in in-order traversal.</a:t>
            </a:r>
          </a:p>
          <a:p>
            <a:pPr algn="l">
              <a:buFont typeface="+mj-lt"/>
              <a:buAutoNum type="arabicPeriod"/>
            </a:pPr>
            <a:r>
              <a:rPr lang="en-US" b="0" i="0" dirty="0" err="1">
                <a:solidFill>
                  <a:srgbClr val="374151"/>
                </a:solidFill>
                <a:effectLst/>
                <a:latin typeface="Söhne"/>
              </a:rPr>
              <a:t>preOrderTraversal</a:t>
            </a:r>
            <a:r>
              <a:rPr lang="en-US" b="0" i="0" dirty="0">
                <a:solidFill>
                  <a:srgbClr val="374151"/>
                </a:solidFill>
                <a:effectLst/>
                <a:latin typeface="Söhne"/>
              </a:rPr>
              <a:t>(): This method should print the nodes of the binary tree in pre-order traversal.</a:t>
            </a:r>
          </a:p>
          <a:p>
            <a:pPr algn="l">
              <a:buFont typeface="+mj-lt"/>
              <a:buAutoNum type="arabicPeriod"/>
            </a:pPr>
            <a:r>
              <a:rPr lang="en-US" b="0" i="0" dirty="0" err="1">
                <a:solidFill>
                  <a:srgbClr val="374151"/>
                </a:solidFill>
                <a:effectLst/>
                <a:latin typeface="Söhne"/>
              </a:rPr>
              <a:t>postOrderTraversal</a:t>
            </a:r>
            <a:r>
              <a:rPr lang="en-US" b="0" i="0" dirty="0">
                <a:solidFill>
                  <a:srgbClr val="374151"/>
                </a:solidFill>
                <a:effectLst/>
                <a:latin typeface="Söhne"/>
              </a:rPr>
              <a:t>(): This method should print the nodes of the binary tree in post-order traversal.</a:t>
            </a:r>
          </a:p>
          <a:p>
            <a:pPr algn="l"/>
            <a:r>
              <a:rPr lang="en-US" b="1" i="0" dirty="0">
                <a:solidFill>
                  <a:srgbClr val="374151"/>
                </a:solidFill>
                <a:effectLst/>
                <a:latin typeface="Söhne"/>
              </a:rPr>
              <a:t>Submission:</a:t>
            </a:r>
            <a:r>
              <a:rPr lang="en-US" b="0" i="0" dirty="0">
                <a:solidFill>
                  <a:srgbClr val="374151"/>
                </a:solidFill>
                <a:effectLst/>
                <a:latin typeface="Söhne"/>
              </a:rPr>
              <a:t> Submit your code file. Make sure your code is well-commented, explaining what each part of the code does.</a:t>
            </a:r>
          </a:p>
        </p:txBody>
      </p:sp>
    </p:spTree>
    <p:extLst>
      <p:ext uri="{BB962C8B-B14F-4D97-AF65-F5344CB8AC3E}">
        <p14:creationId xmlns:p14="http://schemas.microsoft.com/office/powerpoint/2010/main" val="3003259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43ECB-0AAC-F4BB-4E23-A8BBEC3DA8D8}"/>
              </a:ext>
            </a:extLst>
          </p:cNvPr>
          <p:cNvSpPr>
            <a:spLocks noGrp="1"/>
          </p:cNvSpPr>
          <p:nvPr>
            <p:ph type="title"/>
          </p:nvPr>
        </p:nvSpPr>
        <p:spPr/>
        <p:txBody>
          <a:bodyPr/>
          <a:lstStyle/>
          <a:p>
            <a:r>
              <a:rPr lang="en-US" b="0" i="0" dirty="0">
                <a:solidFill>
                  <a:srgbClr val="374151"/>
                </a:solidFill>
                <a:effectLst/>
                <a:latin typeface="Söhne"/>
              </a:rPr>
              <a:t>linked list</a:t>
            </a:r>
            <a:endParaRPr lang="en-IL" dirty="0"/>
          </a:p>
        </p:txBody>
      </p:sp>
      <p:sp>
        <p:nvSpPr>
          <p:cNvPr id="3" name="Content Placeholder 2">
            <a:extLst>
              <a:ext uri="{FF2B5EF4-FFF2-40B4-BE49-F238E27FC236}">
                <a16:creationId xmlns:a16="http://schemas.microsoft.com/office/drawing/2014/main" id="{78851EC1-8CA2-911B-888C-00313D4E84FF}"/>
              </a:ext>
            </a:extLst>
          </p:cNvPr>
          <p:cNvSpPr>
            <a:spLocks noGrp="1"/>
          </p:cNvSpPr>
          <p:nvPr>
            <p:ph idx="1"/>
          </p:nvPr>
        </p:nvSpPr>
        <p:spPr/>
        <p:txBody>
          <a:bodyPr>
            <a:normAutofit lnSpcReduction="10000"/>
          </a:bodyPr>
          <a:lstStyle/>
          <a:p>
            <a:pPr algn="l"/>
            <a:r>
              <a:rPr lang="en-US" sz="4500" b="0" i="0" dirty="0">
                <a:solidFill>
                  <a:srgbClr val="374151"/>
                </a:solidFill>
                <a:effectLst/>
                <a:latin typeface="Söhne"/>
              </a:rPr>
              <a:t>A linked list is a linear data structure, similar to an array, but instead of each element pointing to its next element by its physical placement in memory, each element points to its next element by storing a reference to it.</a:t>
            </a:r>
          </a:p>
          <a:p>
            <a:pPr algn="l"/>
            <a:br>
              <a:rPr lang="en-US" dirty="0"/>
            </a:br>
            <a:endParaRPr lang="en-IL" dirty="0"/>
          </a:p>
        </p:txBody>
      </p:sp>
    </p:spTree>
    <p:extLst>
      <p:ext uri="{BB962C8B-B14F-4D97-AF65-F5344CB8AC3E}">
        <p14:creationId xmlns:p14="http://schemas.microsoft.com/office/powerpoint/2010/main" val="561397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43ECB-0AAC-F4BB-4E23-A8BBEC3DA8D8}"/>
              </a:ext>
            </a:extLst>
          </p:cNvPr>
          <p:cNvSpPr>
            <a:spLocks noGrp="1"/>
          </p:cNvSpPr>
          <p:nvPr>
            <p:ph type="title"/>
          </p:nvPr>
        </p:nvSpPr>
        <p:spPr/>
        <p:txBody>
          <a:bodyPr/>
          <a:lstStyle/>
          <a:p>
            <a:r>
              <a:rPr lang="en-US" dirty="0"/>
              <a:t>T</a:t>
            </a:r>
            <a:r>
              <a:rPr lang="en-IL" dirty="0"/>
              <a:t>ype of linked list</a:t>
            </a:r>
          </a:p>
        </p:txBody>
      </p:sp>
      <p:sp>
        <p:nvSpPr>
          <p:cNvPr id="3" name="Content Placeholder 2">
            <a:extLst>
              <a:ext uri="{FF2B5EF4-FFF2-40B4-BE49-F238E27FC236}">
                <a16:creationId xmlns:a16="http://schemas.microsoft.com/office/drawing/2014/main" id="{78851EC1-8CA2-911B-888C-00313D4E84FF}"/>
              </a:ext>
            </a:extLst>
          </p:cNvPr>
          <p:cNvSpPr>
            <a:spLocks noGrp="1"/>
          </p:cNvSpPr>
          <p:nvPr>
            <p:ph idx="1"/>
          </p:nvPr>
        </p:nvSpPr>
        <p:spPr/>
        <p:txBody>
          <a:bodyPr>
            <a:normAutofit fontScale="70000" lnSpcReduction="20000"/>
          </a:bodyPr>
          <a:lstStyle/>
          <a:p>
            <a:pPr algn="l"/>
            <a:r>
              <a:rPr lang="en-US" sz="2800" b="1" i="0" dirty="0">
                <a:solidFill>
                  <a:srgbClr val="374151"/>
                </a:solidFill>
                <a:effectLst/>
                <a:latin typeface="Söhne"/>
              </a:rPr>
              <a:t>Node:</a:t>
            </a:r>
            <a:r>
              <a:rPr lang="en-US" sz="2800" b="0" i="0" dirty="0">
                <a:solidFill>
                  <a:srgbClr val="374151"/>
                </a:solidFill>
                <a:effectLst/>
                <a:latin typeface="Söhne"/>
              </a:rPr>
              <a:t> The fundamental unit of a linked list is a node. Each node contains two elements: data and a reference (or link) to the next node in the sequence.</a:t>
            </a:r>
          </a:p>
          <a:p>
            <a:pPr algn="l"/>
            <a:r>
              <a:rPr lang="en-US" sz="2800" b="1" i="0" dirty="0">
                <a:solidFill>
                  <a:srgbClr val="374151"/>
                </a:solidFill>
                <a:effectLst/>
                <a:latin typeface="Söhne"/>
              </a:rPr>
              <a:t>Head:</a:t>
            </a:r>
            <a:r>
              <a:rPr lang="en-US" sz="2800" b="0" i="0" dirty="0">
                <a:solidFill>
                  <a:srgbClr val="374151"/>
                </a:solidFill>
                <a:effectLst/>
                <a:latin typeface="Söhne"/>
              </a:rPr>
              <a:t> The first node in a linked list is referred to as the head. The head node is the starting point for any traversal of the list.</a:t>
            </a:r>
          </a:p>
          <a:p>
            <a:pPr algn="l"/>
            <a:r>
              <a:rPr lang="en-US" sz="2800" b="1" i="0" dirty="0">
                <a:solidFill>
                  <a:srgbClr val="374151"/>
                </a:solidFill>
                <a:effectLst/>
                <a:latin typeface="Söhne"/>
              </a:rPr>
              <a:t>Tail:</a:t>
            </a:r>
            <a:r>
              <a:rPr lang="en-US" sz="2800" b="0" i="0" dirty="0">
                <a:solidFill>
                  <a:srgbClr val="374151"/>
                </a:solidFill>
                <a:effectLst/>
                <a:latin typeface="Söhne"/>
              </a:rPr>
              <a:t> The last node in a linked list, the one which has no subsequent node and its reference (or link) is null, is known as the tail.</a:t>
            </a:r>
          </a:p>
          <a:p>
            <a:pPr algn="l"/>
            <a:r>
              <a:rPr lang="en-US" sz="2800" b="1" i="0" dirty="0">
                <a:solidFill>
                  <a:srgbClr val="374151"/>
                </a:solidFill>
                <a:effectLst/>
                <a:latin typeface="Söhne"/>
              </a:rPr>
              <a:t>Types of Linked Lists:</a:t>
            </a:r>
            <a:endParaRPr lang="en-US" sz="2800" b="0" i="0" dirty="0">
              <a:solidFill>
                <a:srgbClr val="374151"/>
              </a:solidFill>
              <a:effectLst/>
              <a:latin typeface="Söhne"/>
            </a:endParaRPr>
          </a:p>
          <a:p>
            <a:pPr algn="l">
              <a:buFont typeface="+mj-lt"/>
              <a:buAutoNum type="arabicPeriod"/>
            </a:pPr>
            <a:r>
              <a:rPr lang="en-US" sz="2800" b="1" i="0" dirty="0">
                <a:solidFill>
                  <a:srgbClr val="374151"/>
                </a:solidFill>
                <a:effectLst/>
                <a:latin typeface="Söhne"/>
              </a:rPr>
              <a:t>Singly Linked List:</a:t>
            </a:r>
            <a:r>
              <a:rPr lang="en-US" sz="2800" b="0" i="0" dirty="0">
                <a:solidFill>
                  <a:srgbClr val="374151"/>
                </a:solidFill>
                <a:effectLst/>
                <a:latin typeface="Söhne"/>
              </a:rPr>
              <a:t> In a singly linked list, each node in the list stores the contents of the node and a pointer or reference to the next node in the list. It does not store any pointer or reference to the previous node. It is the simplest form of linked list.</a:t>
            </a:r>
          </a:p>
          <a:p>
            <a:pPr algn="l">
              <a:buFont typeface="+mj-lt"/>
              <a:buAutoNum type="arabicPeriod"/>
            </a:pPr>
            <a:r>
              <a:rPr lang="en-US" sz="2800" b="1" i="0" dirty="0">
                <a:solidFill>
                  <a:srgbClr val="374151"/>
                </a:solidFill>
                <a:effectLst/>
                <a:latin typeface="Söhne"/>
              </a:rPr>
              <a:t>Doubly Linked List:</a:t>
            </a:r>
            <a:r>
              <a:rPr lang="en-US" sz="2800" b="0" i="0" dirty="0">
                <a:solidFill>
                  <a:srgbClr val="374151"/>
                </a:solidFill>
                <a:effectLst/>
                <a:latin typeface="Söhne"/>
              </a:rPr>
              <a:t> In a doubly linked list, each node contains a reference to the next node as well as the previous node. This allows for a greater variety of O(1) update operations, including insertions and deletions at both ends.</a:t>
            </a:r>
          </a:p>
          <a:p>
            <a:pPr algn="l">
              <a:buFont typeface="+mj-lt"/>
              <a:buAutoNum type="arabicPeriod"/>
            </a:pPr>
            <a:r>
              <a:rPr lang="en-US" sz="2800" b="1" i="0" dirty="0">
                <a:solidFill>
                  <a:srgbClr val="374151"/>
                </a:solidFill>
                <a:effectLst/>
                <a:latin typeface="Söhne"/>
              </a:rPr>
              <a:t>Circular Linked List:</a:t>
            </a:r>
            <a:r>
              <a:rPr lang="en-US" sz="2800" b="0" i="0" dirty="0">
                <a:solidFill>
                  <a:srgbClr val="374151"/>
                </a:solidFill>
                <a:effectLst/>
                <a:latin typeface="Söhne"/>
              </a:rPr>
              <a:t> In a circular linked list, the last node contains a reference to the first node as next and the first node has a reference to the last node as previous.</a:t>
            </a:r>
            <a:endParaRPr lang="en-IL" dirty="0"/>
          </a:p>
        </p:txBody>
      </p:sp>
    </p:spTree>
    <p:extLst>
      <p:ext uri="{BB962C8B-B14F-4D97-AF65-F5344CB8AC3E}">
        <p14:creationId xmlns:p14="http://schemas.microsoft.com/office/powerpoint/2010/main" val="2242536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43ECB-0AAC-F4BB-4E23-A8BBEC3DA8D8}"/>
              </a:ext>
            </a:extLst>
          </p:cNvPr>
          <p:cNvSpPr>
            <a:spLocks noGrp="1"/>
          </p:cNvSpPr>
          <p:nvPr>
            <p:ph type="title"/>
          </p:nvPr>
        </p:nvSpPr>
        <p:spPr/>
        <p:txBody>
          <a:bodyPr/>
          <a:lstStyle/>
          <a:p>
            <a:r>
              <a:rPr lang="en-IL" dirty="0"/>
              <a:t>operations</a:t>
            </a:r>
          </a:p>
        </p:txBody>
      </p:sp>
      <p:sp>
        <p:nvSpPr>
          <p:cNvPr id="3" name="Content Placeholder 2">
            <a:extLst>
              <a:ext uri="{FF2B5EF4-FFF2-40B4-BE49-F238E27FC236}">
                <a16:creationId xmlns:a16="http://schemas.microsoft.com/office/drawing/2014/main" id="{78851EC1-8CA2-911B-888C-00313D4E84FF}"/>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Insertion:</a:t>
            </a:r>
            <a:r>
              <a:rPr lang="en-US" b="0" i="0" dirty="0">
                <a:solidFill>
                  <a:srgbClr val="374151"/>
                </a:solidFill>
                <a:effectLst/>
                <a:latin typeface="Söhne"/>
              </a:rPr>
              <a:t> Nodes can be added to a linked list by reassigning the pointers from the existing nodes to the new node.</a:t>
            </a:r>
          </a:p>
          <a:p>
            <a:pPr algn="l">
              <a:buFont typeface="+mj-lt"/>
              <a:buAutoNum type="arabicPeriod"/>
            </a:pPr>
            <a:r>
              <a:rPr lang="en-US" b="1" i="0" dirty="0">
                <a:solidFill>
                  <a:srgbClr val="374151"/>
                </a:solidFill>
                <a:effectLst/>
                <a:latin typeface="Söhne"/>
              </a:rPr>
              <a:t>Deletion:</a:t>
            </a:r>
            <a:r>
              <a:rPr lang="en-US" b="0" i="0" dirty="0">
                <a:solidFill>
                  <a:srgbClr val="374151"/>
                </a:solidFill>
                <a:effectLst/>
                <a:latin typeface="Söhne"/>
              </a:rPr>
              <a:t> Nodes can be removed from a linked list by reassigning the pointers around the node to be removed.</a:t>
            </a:r>
          </a:p>
          <a:p>
            <a:pPr algn="l">
              <a:buFont typeface="+mj-lt"/>
              <a:buAutoNum type="arabicPeriod"/>
            </a:pPr>
            <a:r>
              <a:rPr lang="en-US" b="1" i="0" dirty="0">
                <a:solidFill>
                  <a:srgbClr val="374151"/>
                </a:solidFill>
                <a:effectLst/>
                <a:latin typeface="Söhne"/>
              </a:rPr>
              <a:t>Traversal:</a:t>
            </a:r>
            <a:r>
              <a:rPr lang="en-US" b="0" i="0" dirty="0">
                <a:solidFill>
                  <a:srgbClr val="374151"/>
                </a:solidFill>
                <a:effectLst/>
                <a:latin typeface="Söhne"/>
              </a:rPr>
              <a:t> Moving through a linked list node-by-node is known as traversal.</a:t>
            </a:r>
          </a:p>
          <a:p>
            <a:pPr algn="l">
              <a:buFont typeface="+mj-lt"/>
              <a:buAutoNum type="arabicPeriod"/>
            </a:pPr>
            <a:r>
              <a:rPr lang="en-US" b="1" i="0" dirty="0">
                <a:solidFill>
                  <a:srgbClr val="374151"/>
                </a:solidFill>
                <a:effectLst/>
                <a:latin typeface="Söhne"/>
              </a:rPr>
              <a:t>Searching:</a:t>
            </a:r>
            <a:r>
              <a:rPr lang="en-US" b="0" i="0" dirty="0">
                <a:solidFill>
                  <a:srgbClr val="374151"/>
                </a:solidFill>
                <a:effectLst/>
                <a:latin typeface="Söhne"/>
              </a:rPr>
              <a:t> Looking for a specific value in a linked list.</a:t>
            </a:r>
          </a:p>
          <a:p>
            <a:pPr algn="l">
              <a:buFont typeface="+mj-lt"/>
              <a:buAutoNum type="arabicPeriod"/>
            </a:pPr>
            <a:r>
              <a:rPr lang="en-US" b="1" i="0" dirty="0">
                <a:solidFill>
                  <a:srgbClr val="374151"/>
                </a:solidFill>
                <a:effectLst/>
                <a:latin typeface="Söhne"/>
              </a:rPr>
              <a:t>Updating:</a:t>
            </a:r>
            <a:r>
              <a:rPr lang="en-US" b="0" i="0" dirty="0">
                <a:solidFill>
                  <a:srgbClr val="374151"/>
                </a:solidFill>
                <a:effectLst/>
                <a:latin typeface="Söhne"/>
              </a:rPr>
              <a:t> Changing the value of a node.</a:t>
            </a:r>
          </a:p>
        </p:txBody>
      </p:sp>
    </p:spTree>
    <p:extLst>
      <p:ext uri="{BB962C8B-B14F-4D97-AF65-F5344CB8AC3E}">
        <p14:creationId xmlns:p14="http://schemas.microsoft.com/office/powerpoint/2010/main" val="375788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43ECB-0AAC-F4BB-4E23-A8BBEC3DA8D8}"/>
              </a:ext>
            </a:extLst>
          </p:cNvPr>
          <p:cNvSpPr>
            <a:spLocks noGrp="1"/>
          </p:cNvSpPr>
          <p:nvPr>
            <p:ph type="title"/>
          </p:nvPr>
        </p:nvSpPr>
        <p:spPr/>
        <p:txBody>
          <a:bodyPr/>
          <a:lstStyle/>
          <a:p>
            <a:r>
              <a:rPr lang="en-US" dirty="0"/>
              <a:t>T</a:t>
            </a:r>
            <a:r>
              <a:rPr lang="en-IL" dirty="0"/>
              <a:t>ask 1</a:t>
            </a:r>
            <a:r>
              <a:rPr lang="en-US" b="1" i="0" dirty="0">
                <a:effectLst/>
                <a:latin typeface="Söhne"/>
              </a:rPr>
              <a:t>: Implement a Singly Linked List</a:t>
            </a:r>
            <a:endParaRPr lang="en-IL" dirty="0"/>
          </a:p>
        </p:txBody>
      </p:sp>
      <p:sp>
        <p:nvSpPr>
          <p:cNvPr id="3" name="Content Placeholder 2">
            <a:extLst>
              <a:ext uri="{FF2B5EF4-FFF2-40B4-BE49-F238E27FC236}">
                <a16:creationId xmlns:a16="http://schemas.microsoft.com/office/drawing/2014/main" id="{78851EC1-8CA2-911B-888C-00313D4E84FF}"/>
              </a:ext>
            </a:extLst>
          </p:cNvPr>
          <p:cNvSpPr>
            <a:spLocks noGrp="1"/>
          </p:cNvSpPr>
          <p:nvPr>
            <p:ph idx="1"/>
          </p:nvPr>
        </p:nvSpPr>
        <p:spPr/>
        <p:txBody>
          <a:bodyPr>
            <a:normAutofit fontScale="92500" lnSpcReduction="20000"/>
          </a:bodyPr>
          <a:lstStyle/>
          <a:p>
            <a:pPr algn="l">
              <a:buFont typeface="+mj-lt"/>
              <a:buAutoNum type="arabicPeriod"/>
            </a:pPr>
            <a:r>
              <a:rPr lang="en-US" b="0" i="0" dirty="0">
                <a:solidFill>
                  <a:srgbClr val="374151"/>
                </a:solidFill>
                <a:effectLst/>
                <a:latin typeface="Söhne"/>
              </a:rPr>
              <a:t>Define a class Node that has two properties: value that stores the value of the node, and next that points to the next node in the list.</a:t>
            </a:r>
          </a:p>
          <a:p>
            <a:pPr algn="l">
              <a:buFont typeface="+mj-lt"/>
              <a:buAutoNum type="arabicPeriod"/>
            </a:pPr>
            <a:r>
              <a:rPr lang="en-US" b="0" i="0" dirty="0">
                <a:solidFill>
                  <a:srgbClr val="374151"/>
                </a:solidFill>
                <a:effectLst/>
                <a:latin typeface="Söhne"/>
              </a:rPr>
              <a:t>Define a class LinkedList that has two properties: head which points to the first node of the list and tail which points to the last node of the list. The LinkedList class should also have the following methods:</a:t>
            </a:r>
          </a:p>
          <a:p>
            <a:pPr marL="742950" lvl="1" indent="-285750" algn="l">
              <a:buFont typeface="+mj-lt"/>
              <a:buAutoNum type="arabicPeriod"/>
            </a:pPr>
            <a:r>
              <a:rPr lang="en-US" b="0" i="0" dirty="0">
                <a:solidFill>
                  <a:srgbClr val="374151"/>
                </a:solidFill>
                <a:effectLst/>
                <a:latin typeface="Söhne"/>
              </a:rPr>
              <a:t>append(value): This method should add a new node with the given value to the end of the list.</a:t>
            </a:r>
          </a:p>
          <a:p>
            <a:pPr marL="742950" lvl="1" indent="-285750" algn="l">
              <a:buFont typeface="+mj-lt"/>
              <a:buAutoNum type="arabicPeriod"/>
            </a:pPr>
            <a:r>
              <a:rPr lang="en-US" b="0" i="0" dirty="0">
                <a:solidFill>
                  <a:srgbClr val="374151"/>
                </a:solidFill>
                <a:effectLst/>
                <a:latin typeface="Söhne"/>
              </a:rPr>
              <a:t>prepend(value): This method should add a new node with the given value to the beginning of the list.</a:t>
            </a:r>
          </a:p>
          <a:p>
            <a:pPr marL="742950" lvl="1" indent="-285750" algn="l">
              <a:buFont typeface="+mj-lt"/>
              <a:buAutoNum type="arabicPeriod"/>
            </a:pPr>
            <a:r>
              <a:rPr lang="en-US" b="0" i="0" dirty="0">
                <a:solidFill>
                  <a:srgbClr val="374151"/>
                </a:solidFill>
                <a:effectLst/>
                <a:latin typeface="Söhne"/>
              </a:rPr>
              <a:t>delete(value): This method should remove all nodes with the given value from the list.</a:t>
            </a:r>
          </a:p>
          <a:p>
            <a:pPr marL="742950" lvl="1" indent="-285750" algn="l">
              <a:buFont typeface="+mj-lt"/>
              <a:buAutoNum type="arabicPeriod"/>
            </a:pPr>
            <a:r>
              <a:rPr lang="en-US" b="0" i="0" dirty="0">
                <a:solidFill>
                  <a:srgbClr val="374151"/>
                </a:solidFill>
                <a:effectLst/>
                <a:latin typeface="Söhne"/>
              </a:rPr>
              <a:t>find(value): This method should return the first node with the given value; if the node is not found, it should return null.</a:t>
            </a:r>
          </a:p>
          <a:p>
            <a:pPr marL="742950" lvl="1" indent="-285750" algn="l">
              <a:buFont typeface="+mj-lt"/>
              <a:buAutoNum type="arabicPeriod"/>
            </a:pPr>
            <a:r>
              <a:rPr lang="en-US" b="0" i="0" dirty="0">
                <a:solidFill>
                  <a:srgbClr val="374151"/>
                </a:solidFill>
                <a:effectLst/>
                <a:latin typeface="Söhne"/>
              </a:rPr>
              <a:t>print(): This method should print the values of the nodes in the list in order from head to tail.</a:t>
            </a:r>
          </a:p>
        </p:txBody>
      </p:sp>
    </p:spTree>
    <p:extLst>
      <p:ext uri="{BB962C8B-B14F-4D97-AF65-F5344CB8AC3E}">
        <p14:creationId xmlns:p14="http://schemas.microsoft.com/office/powerpoint/2010/main" val="2803989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43ECB-0AAC-F4BB-4E23-A8BBEC3DA8D8}"/>
              </a:ext>
            </a:extLst>
          </p:cNvPr>
          <p:cNvSpPr>
            <a:spLocks noGrp="1"/>
          </p:cNvSpPr>
          <p:nvPr>
            <p:ph type="title"/>
          </p:nvPr>
        </p:nvSpPr>
        <p:spPr/>
        <p:txBody>
          <a:bodyPr>
            <a:normAutofit/>
          </a:bodyPr>
          <a:lstStyle/>
          <a:p>
            <a:r>
              <a:rPr lang="en-US" b="1" i="0" dirty="0">
                <a:solidFill>
                  <a:srgbClr val="374151"/>
                </a:solidFill>
                <a:effectLst/>
                <a:latin typeface="Söhne"/>
              </a:rPr>
              <a:t>Task 2: Test Your LinkedList Class</a:t>
            </a:r>
            <a:endParaRPr lang="en-IL" dirty="0"/>
          </a:p>
        </p:txBody>
      </p:sp>
      <p:sp>
        <p:nvSpPr>
          <p:cNvPr id="3" name="Content Placeholder 2">
            <a:extLst>
              <a:ext uri="{FF2B5EF4-FFF2-40B4-BE49-F238E27FC236}">
                <a16:creationId xmlns:a16="http://schemas.microsoft.com/office/drawing/2014/main" id="{78851EC1-8CA2-911B-888C-00313D4E84FF}"/>
              </a:ext>
            </a:extLst>
          </p:cNvPr>
          <p:cNvSpPr>
            <a:spLocks noGrp="1"/>
          </p:cNvSpPr>
          <p:nvPr>
            <p:ph idx="1"/>
          </p:nvPr>
        </p:nvSpPr>
        <p:spPr/>
        <p:txBody>
          <a:bodyPr/>
          <a:lstStyle/>
          <a:p>
            <a:pPr algn="l"/>
            <a:r>
              <a:rPr lang="en-US" b="0" i="0" dirty="0">
                <a:solidFill>
                  <a:srgbClr val="374151"/>
                </a:solidFill>
                <a:effectLst/>
                <a:latin typeface="Söhne"/>
              </a:rPr>
              <a:t>Create a new LinkedList object and use the append, prepend, delete, find, and print methods to demonstrate that they work as expected.</a:t>
            </a:r>
          </a:p>
          <a:p>
            <a:pPr algn="l"/>
            <a:r>
              <a:rPr lang="en-US" b="1" i="0" dirty="0">
                <a:solidFill>
                  <a:srgbClr val="374151"/>
                </a:solidFill>
                <a:effectLst/>
                <a:latin typeface="Söhne"/>
              </a:rPr>
              <a:t>Submission:</a:t>
            </a:r>
            <a:r>
              <a:rPr lang="en-US" b="0" i="0" dirty="0">
                <a:solidFill>
                  <a:srgbClr val="374151"/>
                </a:solidFill>
                <a:effectLst/>
                <a:latin typeface="Söhne"/>
              </a:rPr>
              <a:t> Submit your code file. Make sure your code is well-commented, explaining what each part of the code does.</a:t>
            </a:r>
          </a:p>
          <a:p>
            <a:pPr algn="l"/>
            <a:r>
              <a:rPr lang="en-US" sz="3600" b="0" i="0" dirty="0">
                <a:solidFill>
                  <a:srgbClr val="FF0000"/>
                </a:solidFill>
                <a:effectLst/>
                <a:latin typeface="Söhne"/>
              </a:rPr>
              <a:t>If you finish the assignment early, </a:t>
            </a:r>
            <a:r>
              <a:rPr lang="en-US" b="0" i="0" dirty="0">
                <a:solidFill>
                  <a:srgbClr val="374151"/>
                </a:solidFill>
                <a:effectLst/>
                <a:latin typeface="Söhne"/>
              </a:rPr>
              <a:t>try implementing a method to reverse the linked list.</a:t>
            </a:r>
          </a:p>
          <a:p>
            <a:pPr algn="l"/>
            <a:r>
              <a:rPr lang="en-US" b="0" i="0" dirty="0">
                <a:solidFill>
                  <a:srgbClr val="374151"/>
                </a:solidFill>
                <a:effectLst/>
                <a:latin typeface="Söhne"/>
              </a:rPr>
              <a:t>Remember, practice is key when learning new concepts in computer science. Don't hesitate to ask for help if you're stuck, and most importantly, have fun coding!</a:t>
            </a:r>
          </a:p>
          <a:p>
            <a:endParaRPr lang="en-IL" dirty="0"/>
          </a:p>
        </p:txBody>
      </p:sp>
    </p:spTree>
    <p:extLst>
      <p:ext uri="{BB962C8B-B14F-4D97-AF65-F5344CB8AC3E}">
        <p14:creationId xmlns:p14="http://schemas.microsoft.com/office/powerpoint/2010/main" val="2773059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EFCDAD-505A-4445-E1A4-B1DAFACDDC6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What is all the stuff</a:t>
            </a:r>
          </a:p>
        </p:txBody>
      </p:sp>
      <p:pic>
        <p:nvPicPr>
          <p:cNvPr id="5" name="Content Placeholder 4" descr="Diagram of a tree diagram with text and symbols&#10;&#10;Description automatically generated">
            <a:extLst>
              <a:ext uri="{FF2B5EF4-FFF2-40B4-BE49-F238E27FC236}">
                <a16:creationId xmlns:a16="http://schemas.microsoft.com/office/drawing/2014/main" id="{28A78786-477B-71B1-074E-05A478A6BCC5}"/>
              </a:ext>
            </a:extLst>
          </p:cNvPr>
          <p:cNvPicPr>
            <a:picLocks noGrp="1" noChangeAspect="1"/>
          </p:cNvPicPr>
          <p:nvPr>
            <p:ph idx="1"/>
          </p:nvPr>
        </p:nvPicPr>
        <p:blipFill>
          <a:blip r:embed="rId2"/>
          <a:stretch>
            <a:fillRect/>
          </a:stretch>
        </p:blipFill>
        <p:spPr>
          <a:xfrm>
            <a:off x="4777316" y="961356"/>
            <a:ext cx="6780700" cy="4932959"/>
          </a:xfrm>
          <a:prstGeom prst="rect">
            <a:avLst/>
          </a:prstGeom>
        </p:spPr>
      </p:pic>
    </p:spTree>
    <p:extLst>
      <p:ext uri="{BB962C8B-B14F-4D97-AF65-F5344CB8AC3E}">
        <p14:creationId xmlns:p14="http://schemas.microsoft.com/office/powerpoint/2010/main" val="2916734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943ECB-0AAC-F4BB-4E23-A8BBEC3DA8D8}"/>
              </a:ext>
            </a:extLst>
          </p:cNvPr>
          <p:cNvSpPr>
            <a:spLocks noGrp="1"/>
          </p:cNvSpPr>
          <p:nvPr>
            <p:ph type="title"/>
          </p:nvPr>
        </p:nvSpPr>
        <p:spPr>
          <a:xfrm>
            <a:off x="1137034" y="609597"/>
            <a:ext cx="9392421" cy="1330841"/>
          </a:xfrm>
        </p:spPr>
        <p:txBody>
          <a:bodyPr>
            <a:normAutofit/>
          </a:bodyPr>
          <a:lstStyle/>
          <a:p>
            <a:r>
              <a:rPr lang="en-IL"/>
              <a:t>TS fun array at</a:t>
            </a:r>
            <a:endParaRPr lang="en-IL" dirty="0"/>
          </a:p>
        </p:txBody>
      </p:sp>
      <p:sp>
        <p:nvSpPr>
          <p:cNvPr id="3" name="Content Placeholder 2">
            <a:extLst>
              <a:ext uri="{FF2B5EF4-FFF2-40B4-BE49-F238E27FC236}">
                <a16:creationId xmlns:a16="http://schemas.microsoft.com/office/drawing/2014/main" id="{78851EC1-8CA2-911B-888C-00313D4E84FF}"/>
              </a:ext>
            </a:extLst>
          </p:cNvPr>
          <p:cNvSpPr>
            <a:spLocks noGrp="1"/>
          </p:cNvSpPr>
          <p:nvPr>
            <p:ph idx="1"/>
          </p:nvPr>
        </p:nvSpPr>
        <p:spPr>
          <a:xfrm>
            <a:off x="1137034" y="2198362"/>
            <a:ext cx="5496848" cy="3917773"/>
          </a:xfrm>
        </p:spPr>
        <p:txBody>
          <a:bodyPr>
            <a:normAutofit/>
          </a:bodyPr>
          <a:lstStyle/>
          <a:p>
            <a:r>
              <a:rPr lang="en-US" b="0" i="0" dirty="0">
                <a:effectLst/>
                <a:latin typeface="Söhne"/>
              </a:rPr>
              <a:t>The at() method is a relatively new addition to the JavaScript Array object. It takes an integer value and returns the item at that index. The key feature of the at() method is that it allows for negative integers, which count back from the last item in the array.</a:t>
            </a:r>
          </a:p>
          <a:p>
            <a:pPr marL="0" indent="0">
              <a:buNone/>
            </a:pPr>
            <a:br>
              <a:rPr lang="en-US" sz="2000" dirty="0"/>
            </a:br>
            <a:endParaRPr lang="en-IL" sz="2000" dirty="0"/>
          </a:p>
        </p:txBody>
      </p:sp>
      <p:pic>
        <p:nvPicPr>
          <p:cNvPr id="5" name="Picture 4" descr="A computer screen with text on it&#10;&#10;Description automatically generated">
            <a:extLst>
              <a:ext uri="{FF2B5EF4-FFF2-40B4-BE49-F238E27FC236}">
                <a16:creationId xmlns:a16="http://schemas.microsoft.com/office/drawing/2014/main" id="{871D2F5E-1A13-892C-C1B9-F97DF109E850}"/>
              </a:ext>
            </a:extLst>
          </p:cNvPr>
          <p:cNvPicPr>
            <a:picLocks noChangeAspect="1"/>
          </p:cNvPicPr>
          <p:nvPr/>
        </p:nvPicPr>
        <p:blipFill>
          <a:blip r:embed="rId2"/>
          <a:stretch>
            <a:fillRect/>
          </a:stretch>
        </p:blipFill>
        <p:spPr>
          <a:xfrm>
            <a:off x="6719367" y="3212912"/>
            <a:ext cx="4788505" cy="1699919"/>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38146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43ECB-0AAC-F4BB-4E23-A8BBEC3DA8D8}"/>
              </a:ext>
            </a:extLst>
          </p:cNvPr>
          <p:cNvSpPr>
            <a:spLocks noGrp="1"/>
          </p:cNvSpPr>
          <p:nvPr>
            <p:ph type="title"/>
          </p:nvPr>
        </p:nvSpPr>
        <p:spPr/>
        <p:txBody>
          <a:bodyPr/>
          <a:lstStyle/>
          <a:p>
            <a:r>
              <a:rPr lang="en-US" dirty="0"/>
              <a:t>TS fun array reduce</a:t>
            </a:r>
            <a:endParaRPr lang="en-IL" dirty="0"/>
          </a:p>
        </p:txBody>
      </p:sp>
      <p:sp>
        <p:nvSpPr>
          <p:cNvPr id="3" name="Content Placeholder 2">
            <a:extLst>
              <a:ext uri="{FF2B5EF4-FFF2-40B4-BE49-F238E27FC236}">
                <a16:creationId xmlns:a16="http://schemas.microsoft.com/office/drawing/2014/main" id="{78851EC1-8CA2-911B-888C-00313D4E84FF}"/>
              </a:ext>
            </a:extLst>
          </p:cNvPr>
          <p:cNvSpPr>
            <a:spLocks noGrp="1"/>
          </p:cNvSpPr>
          <p:nvPr>
            <p:ph idx="1"/>
          </p:nvPr>
        </p:nvSpPr>
        <p:spPr/>
        <p:txBody>
          <a:bodyPr/>
          <a:lstStyle/>
          <a:p>
            <a:r>
              <a:rPr lang="en-US" b="0" i="0" dirty="0">
                <a:solidFill>
                  <a:srgbClr val="374151"/>
                </a:solidFill>
                <a:effectLst/>
                <a:latin typeface="Söhne"/>
              </a:rPr>
              <a:t>The </a:t>
            </a:r>
            <a:r>
              <a:rPr lang="en-US" dirty="0"/>
              <a:t>reduce()</a:t>
            </a:r>
            <a:r>
              <a:rPr lang="en-US" b="0" i="0" dirty="0">
                <a:solidFill>
                  <a:srgbClr val="374151"/>
                </a:solidFill>
                <a:effectLst/>
                <a:latin typeface="Söhne"/>
              </a:rPr>
              <a:t> method in JavaScript is a powerful function that allows you to iterate over an array and condense it into a single value. This could be a sum, an average, a concatenated string, or any other single value derived from the array's elements.</a:t>
            </a:r>
            <a:endParaRPr lang="en-IL" dirty="0"/>
          </a:p>
        </p:txBody>
      </p:sp>
    </p:spTree>
    <p:extLst>
      <p:ext uri="{BB962C8B-B14F-4D97-AF65-F5344CB8AC3E}">
        <p14:creationId xmlns:p14="http://schemas.microsoft.com/office/powerpoint/2010/main" val="1291186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43ECB-0AAC-F4BB-4E23-A8BBEC3DA8D8}"/>
              </a:ext>
            </a:extLst>
          </p:cNvPr>
          <p:cNvSpPr>
            <a:spLocks noGrp="1"/>
          </p:cNvSpPr>
          <p:nvPr>
            <p:ph type="title"/>
          </p:nvPr>
        </p:nvSpPr>
        <p:spPr/>
        <p:txBody>
          <a:bodyPr/>
          <a:lstStyle/>
          <a:p>
            <a:r>
              <a:rPr lang="en-IL" dirty="0"/>
              <a:t>TS fun reduce args </a:t>
            </a:r>
          </a:p>
        </p:txBody>
      </p:sp>
      <p:sp>
        <p:nvSpPr>
          <p:cNvPr id="3" name="Content Placeholder 2">
            <a:extLst>
              <a:ext uri="{FF2B5EF4-FFF2-40B4-BE49-F238E27FC236}">
                <a16:creationId xmlns:a16="http://schemas.microsoft.com/office/drawing/2014/main" id="{78851EC1-8CA2-911B-888C-00313D4E84FF}"/>
              </a:ext>
            </a:extLst>
          </p:cNvPr>
          <p:cNvSpPr>
            <a:spLocks noGrp="1"/>
          </p:cNvSpPr>
          <p:nvPr>
            <p:ph idx="1"/>
          </p:nvPr>
        </p:nvSpPr>
        <p:spPr/>
        <p:txBody>
          <a:bodyPr>
            <a:normAutofit/>
          </a:bodyPr>
          <a:lstStyle/>
          <a:p>
            <a:pPr algn="l"/>
            <a:r>
              <a:rPr lang="en-US" b="0" i="0" dirty="0">
                <a:solidFill>
                  <a:srgbClr val="374151"/>
                </a:solidFill>
                <a:effectLst/>
                <a:latin typeface="Söhne"/>
              </a:rPr>
              <a:t>he reduce() method takes two arguments:</a:t>
            </a:r>
          </a:p>
          <a:p>
            <a:pPr algn="l">
              <a:buFont typeface="+mj-lt"/>
              <a:buAutoNum type="arabicPeriod"/>
            </a:pPr>
            <a:r>
              <a:rPr lang="en-US" b="0" i="0" dirty="0">
                <a:solidFill>
                  <a:srgbClr val="374151"/>
                </a:solidFill>
                <a:effectLst/>
                <a:latin typeface="Söhne"/>
              </a:rPr>
              <a:t>A reducer function (required)</a:t>
            </a:r>
          </a:p>
          <a:p>
            <a:pPr algn="l">
              <a:buFont typeface="+mj-lt"/>
              <a:buAutoNum type="arabicPeriod"/>
            </a:pPr>
            <a:r>
              <a:rPr lang="en-US" b="0" i="0" dirty="0">
                <a:solidFill>
                  <a:srgbClr val="374151"/>
                </a:solidFill>
                <a:effectLst/>
                <a:latin typeface="Söhne"/>
              </a:rPr>
              <a:t>An initial value (optional)</a:t>
            </a:r>
          </a:p>
          <a:p>
            <a:pPr algn="l"/>
            <a:r>
              <a:rPr lang="en-US" b="0" i="0" dirty="0">
                <a:solidFill>
                  <a:srgbClr val="374151"/>
                </a:solidFill>
                <a:effectLst/>
                <a:latin typeface="Söhne"/>
              </a:rPr>
              <a:t>The reducer function itself takes four arguments:</a:t>
            </a:r>
          </a:p>
          <a:p>
            <a:pPr algn="l">
              <a:buFont typeface="+mj-lt"/>
              <a:buAutoNum type="arabicPeriod"/>
            </a:pPr>
            <a:r>
              <a:rPr lang="en-US" b="0" i="0" dirty="0">
                <a:solidFill>
                  <a:srgbClr val="374151"/>
                </a:solidFill>
                <a:effectLst/>
                <a:latin typeface="Söhne"/>
              </a:rPr>
              <a:t>Accumulator (required)</a:t>
            </a:r>
          </a:p>
          <a:p>
            <a:pPr algn="l">
              <a:buFont typeface="+mj-lt"/>
              <a:buAutoNum type="arabicPeriod"/>
            </a:pPr>
            <a:r>
              <a:rPr lang="en-US" b="0" i="0" dirty="0">
                <a:solidFill>
                  <a:srgbClr val="374151"/>
                </a:solidFill>
                <a:effectLst/>
                <a:latin typeface="Söhne"/>
              </a:rPr>
              <a:t>Current Value (required)</a:t>
            </a:r>
          </a:p>
          <a:p>
            <a:pPr algn="l">
              <a:buFont typeface="+mj-lt"/>
              <a:buAutoNum type="arabicPeriod"/>
            </a:pPr>
            <a:r>
              <a:rPr lang="en-US" b="0" i="0" dirty="0">
                <a:solidFill>
                  <a:srgbClr val="374151"/>
                </a:solidFill>
                <a:effectLst/>
                <a:latin typeface="Söhne"/>
              </a:rPr>
              <a:t>Current Index (optional)</a:t>
            </a:r>
          </a:p>
          <a:p>
            <a:pPr algn="l">
              <a:buFont typeface="+mj-lt"/>
              <a:buAutoNum type="arabicPeriod"/>
            </a:pPr>
            <a:r>
              <a:rPr lang="en-US" b="0" i="0" dirty="0">
                <a:solidFill>
                  <a:srgbClr val="374151"/>
                </a:solidFill>
                <a:effectLst/>
                <a:latin typeface="Söhne"/>
              </a:rPr>
              <a:t>Source Array (optional)</a:t>
            </a:r>
          </a:p>
          <a:p>
            <a:pPr marL="0" indent="0">
              <a:buNone/>
            </a:pPr>
            <a:endParaRPr lang="en-IL" dirty="0"/>
          </a:p>
        </p:txBody>
      </p:sp>
    </p:spTree>
    <p:extLst>
      <p:ext uri="{BB962C8B-B14F-4D97-AF65-F5344CB8AC3E}">
        <p14:creationId xmlns:p14="http://schemas.microsoft.com/office/powerpoint/2010/main" val="2536475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2766D1-9B9C-F462-B8CD-B5F31DC92AC0}"/>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example</a:t>
            </a:r>
          </a:p>
        </p:txBody>
      </p:sp>
      <p:pic>
        <p:nvPicPr>
          <p:cNvPr id="5" name="Content Placeholder 4" descr="A screen shot of a computer code&#10;&#10;Description automatically generated">
            <a:extLst>
              <a:ext uri="{FF2B5EF4-FFF2-40B4-BE49-F238E27FC236}">
                <a16:creationId xmlns:a16="http://schemas.microsoft.com/office/drawing/2014/main" id="{4823DA4D-F27E-786D-875B-4DAF7C0B9315}"/>
              </a:ext>
            </a:extLst>
          </p:cNvPr>
          <p:cNvPicPr>
            <a:picLocks noGrp="1" noChangeAspect="1"/>
          </p:cNvPicPr>
          <p:nvPr>
            <p:ph idx="1"/>
          </p:nvPr>
        </p:nvPicPr>
        <p:blipFill>
          <a:blip r:embed="rId2"/>
          <a:stretch>
            <a:fillRect/>
          </a:stretch>
        </p:blipFill>
        <p:spPr>
          <a:xfrm>
            <a:off x="723900" y="2461477"/>
            <a:ext cx="10744200" cy="3733608"/>
          </a:xfrm>
          <a:prstGeom prst="rect">
            <a:avLst/>
          </a:prstGeom>
        </p:spPr>
      </p:pic>
    </p:spTree>
    <p:extLst>
      <p:ext uri="{BB962C8B-B14F-4D97-AF65-F5344CB8AC3E}">
        <p14:creationId xmlns:p14="http://schemas.microsoft.com/office/powerpoint/2010/main" val="54003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66D1-9B9C-F462-B8CD-B5F31DC92AC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Another example</a:t>
            </a:r>
          </a:p>
        </p:txBody>
      </p:sp>
      <p:pic>
        <p:nvPicPr>
          <p:cNvPr id="5" name="Content Placeholder 4" descr="A screen shot of a computer screen&#10;&#10;Description automatically generated">
            <a:extLst>
              <a:ext uri="{FF2B5EF4-FFF2-40B4-BE49-F238E27FC236}">
                <a16:creationId xmlns:a16="http://schemas.microsoft.com/office/drawing/2014/main" id="{4B8262F8-DBDC-BCB2-DADE-053C15FDA220}"/>
              </a:ext>
            </a:extLst>
          </p:cNvPr>
          <p:cNvPicPr>
            <a:picLocks noGrp="1" noChangeAspect="1"/>
          </p:cNvPicPr>
          <p:nvPr>
            <p:ph idx="1"/>
          </p:nvPr>
        </p:nvPicPr>
        <p:blipFill>
          <a:blip r:embed="rId2"/>
          <a:stretch>
            <a:fillRect/>
          </a:stretch>
        </p:blipFill>
        <p:spPr>
          <a:xfrm>
            <a:off x="4038600" y="1693152"/>
            <a:ext cx="7188199" cy="3468306"/>
          </a:xfrm>
          <a:prstGeom prst="rect">
            <a:avLst/>
          </a:prstGeom>
        </p:spPr>
      </p:pic>
    </p:spTree>
    <p:extLst>
      <p:ext uri="{BB962C8B-B14F-4D97-AF65-F5344CB8AC3E}">
        <p14:creationId xmlns:p14="http://schemas.microsoft.com/office/powerpoint/2010/main" val="3537744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766D1-9B9C-F462-B8CD-B5F31DC92AC0}"/>
              </a:ext>
            </a:extLst>
          </p:cNvPr>
          <p:cNvSpPr>
            <a:spLocks noGrp="1"/>
          </p:cNvSpPr>
          <p:nvPr>
            <p:ph type="title"/>
          </p:nvPr>
        </p:nvSpPr>
        <p:spPr/>
        <p:txBody>
          <a:bodyPr/>
          <a:lstStyle/>
          <a:p>
            <a:endParaRPr lang="en-IL" dirty="0"/>
          </a:p>
        </p:txBody>
      </p:sp>
      <p:sp>
        <p:nvSpPr>
          <p:cNvPr id="3" name="Content Placeholder 2">
            <a:extLst>
              <a:ext uri="{FF2B5EF4-FFF2-40B4-BE49-F238E27FC236}">
                <a16:creationId xmlns:a16="http://schemas.microsoft.com/office/drawing/2014/main" id="{A4C21433-13F1-A80D-2B1E-4982CDDF4223}"/>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347378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766D1-9B9C-F462-B8CD-B5F31DC92AC0}"/>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A4C21433-13F1-A80D-2B1E-4982CDDF4223}"/>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55973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766D1-9B9C-F462-B8CD-B5F31DC92AC0}"/>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A4C21433-13F1-A80D-2B1E-4982CDDF4223}"/>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454363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8519D-06BD-2D83-F567-EDA6161DD0CA}"/>
              </a:ext>
            </a:extLst>
          </p:cNvPr>
          <p:cNvSpPr>
            <a:spLocks noGrp="1"/>
          </p:cNvSpPr>
          <p:nvPr>
            <p:ph type="title"/>
          </p:nvPr>
        </p:nvSpPr>
        <p:spPr/>
        <p:txBody>
          <a:bodyPr/>
          <a:lstStyle/>
          <a:p>
            <a:r>
              <a:rPr lang="en-IL" dirty="0"/>
              <a:t>Nodes</a:t>
            </a:r>
          </a:p>
        </p:txBody>
      </p:sp>
      <p:pic>
        <p:nvPicPr>
          <p:cNvPr id="5" name="Content Placeholder 4" descr="A diagram of a tree&#10;&#10;Description automatically generated">
            <a:extLst>
              <a:ext uri="{FF2B5EF4-FFF2-40B4-BE49-F238E27FC236}">
                <a16:creationId xmlns:a16="http://schemas.microsoft.com/office/drawing/2014/main" id="{A90D7392-E412-096D-9CF0-B33FF8B140C2}"/>
              </a:ext>
            </a:extLst>
          </p:cNvPr>
          <p:cNvPicPr>
            <a:picLocks noGrp="1" noChangeAspect="1"/>
          </p:cNvPicPr>
          <p:nvPr>
            <p:ph idx="1"/>
          </p:nvPr>
        </p:nvPicPr>
        <p:blipFill>
          <a:blip r:embed="rId2"/>
          <a:stretch>
            <a:fillRect/>
          </a:stretch>
        </p:blipFill>
        <p:spPr>
          <a:xfrm>
            <a:off x="2776423" y="1825625"/>
            <a:ext cx="6639154" cy="4351338"/>
          </a:xfrm>
        </p:spPr>
      </p:pic>
    </p:spTree>
    <p:extLst>
      <p:ext uri="{BB962C8B-B14F-4D97-AF65-F5344CB8AC3E}">
        <p14:creationId xmlns:p14="http://schemas.microsoft.com/office/powerpoint/2010/main" val="2210530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F5CE0-19EF-13B9-8633-165CED2EB34F}"/>
              </a:ext>
            </a:extLst>
          </p:cNvPr>
          <p:cNvSpPr>
            <a:spLocks noGrp="1"/>
          </p:cNvSpPr>
          <p:nvPr>
            <p:ph type="title"/>
          </p:nvPr>
        </p:nvSpPr>
        <p:spPr/>
        <p:txBody>
          <a:bodyPr/>
          <a:lstStyle/>
          <a:p>
            <a:r>
              <a:rPr lang="en-IL" dirty="0"/>
              <a:t>more</a:t>
            </a:r>
          </a:p>
        </p:txBody>
      </p:sp>
      <p:sp>
        <p:nvSpPr>
          <p:cNvPr id="3" name="Content Placeholder 2">
            <a:extLst>
              <a:ext uri="{FF2B5EF4-FFF2-40B4-BE49-F238E27FC236}">
                <a16:creationId xmlns:a16="http://schemas.microsoft.com/office/drawing/2014/main" id="{7A1E9537-D89D-D18A-1E41-E069D2D7CCEB}"/>
              </a:ext>
            </a:extLst>
          </p:cNvPr>
          <p:cNvSpPr>
            <a:spLocks noGrp="1"/>
          </p:cNvSpPr>
          <p:nvPr>
            <p:ph idx="1"/>
          </p:nvPr>
        </p:nvSpPr>
        <p:spPr/>
        <p:txBody>
          <a:bodyPr>
            <a:normAutofit lnSpcReduction="10000"/>
          </a:bodyPr>
          <a:lstStyle/>
          <a:p>
            <a:r>
              <a:rPr lang="en-US" dirty="0"/>
              <a:t>Leaf: A leaf node, also known as an external node, is a node that has no children. In other words, both the left and right child references of a leaf node are null.</a:t>
            </a:r>
          </a:p>
          <a:p>
            <a:r>
              <a:rPr lang="en-US" dirty="0"/>
              <a:t>Internal Node: An internal node is a node that has at least one child. It is not a leaf node.</a:t>
            </a:r>
          </a:p>
          <a:p>
            <a:r>
              <a:rPr lang="en-US" dirty="0"/>
              <a:t>Siblings: Nodes that have the same parent are called siblings. For example, if a parent node has two children, those children are considered siblings.</a:t>
            </a:r>
          </a:p>
          <a:p>
            <a:r>
              <a:rPr lang="en-US" dirty="0"/>
              <a:t>Height: The height of a binary tree is the length of the longest path from the root to a leaf node. It represents the number of edges along the longest downward path from the root to a leaf.</a:t>
            </a:r>
          </a:p>
        </p:txBody>
      </p:sp>
    </p:spTree>
    <p:extLst>
      <p:ext uri="{BB962C8B-B14F-4D97-AF65-F5344CB8AC3E}">
        <p14:creationId xmlns:p14="http://schemas.microsoft.com/office/powerpoint/2010/main" val="2060254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12487-C204-FF53-8F80-FCFD95AE0E1F}"/>
              </a:ext>
            </a:extLst>
          </p:cNvPr>
          <p:cNvSpPr>
            <a:spLocks noGrp="1"/>
          </p:cNvSpPr>
          <p:nvPr>
            <p:ph type="title"/>
          </p:nvPr>
        </p:nvSpPr>
        <p:spPr/>
        <p:txBody>
          <a:bodyPr/>
          <a:lstStyle/>
          <a:p>
            <a:r>
              <a:rPr lang="en-IL" dirty="0"/>
              <a:t>What is </a:t>
            </a:r>
            <a:r>
              <a:rPr lang="en-US" dirty="0"/>
              <a:t>Binary Tree?</a:t>
            </a:r>
            <a:endParaRPr lang="en-IL" dirty="0"/>
          </a:p>
        </p:txBody>
      </p:sp>
      <p:sp>
        <p:nvSpPr>
          <p:cNvPr id="3" name="Content Placeholder 2">
            <a:extLst>
              <a:ext uri="{FF2B5EF4-FFF2-40B4-BE49-F238E27FC236}">
                <a16:creationId xmlns:a16="http://schemas.microsoft.com/office/drawing/2014/main" id="{687417A7-7A3D-EBCC-C96C-4E12A106BA8D}"/>
              </a:ext>
            </a:extLst>
          </p:cNvPr>
          <p:cNvSpPr>
            <a:spLocks noGrp="1"/>
          </p:cNvSpPr>
          <p:nvPr>
            <p:ph idx="1"/>
          </p:nvPr>
        </p:nvSpPr>
        <p:spPr/>
        <p:txBody>
          <a:bodyPr/>
          <a:lstStyle/>
          <a:p>
            <a:r>
              <a:rPr lang="en-US" dirty="0"/>
              <a:t>In TypeScript, a binary tree is a hierarchical data structure consisting of nodes, where each node has at most two children: a left child and a right child. Binary trees are widely used in computer science and can be implemented in TypeScript using classes and objects.</a:t>
            </a:r>
          </a:p>
          <a:p>
            <a:br>
              <a:rPr lang="en-US" dirty="0"/>
            </a:br>
            <a:endParaRPr lang="en-IL" dirty="0"/>
          </a:p>
        </p:txBody>
      </p:sp>
    </p:spTree>
    <p:extLst>
      <p:ext uri="{BB962C8B-B14F-4D97-AF65-F5344CB8AC3E}">
        <p14:creationId xmlns:p14="http://schemas.microsoft.com/office/powerpoint/2010/main" val="3760047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27EE5-7E8F-9F46-1DC8-F0120ED00E5E}"/>
              </a:ext>
            </a:extLst>
          </p:cNvPr>
          <p:cNvSpPr>
            <a:spLocks noGrp="1"/>
          </p:cNvSpPr>
          <p:nvPr>
            <p:ph type="title"/>
          </p:nvPr>
        </p:nvSpPr>
        <p:spPr/>
        <p:txBody>
          <a:bodyPr/>
          <a:lstStyle/>
          <a:p>
            <a:r>
              <a:rPr lang="en-IL" dirty="0"/>
              <a:t>example</a:t>
            </a:r>
          </a:p>
        </p:txBody>
      </p:sp>
      <p:pic>
        <p:nvPicPr>
          <p:cNvPr id="5" name="Content Placeholder 4" descr="A screen shot of a computer code&#10;&#10;Description automatically generated">
            <a:extLst>
              <a:ext uri="{FF2B5EF4-FFF2-40B4-BE49-F238E27FC236}">
                <a16:creationId xmlns:a16="http://schemas.microsoft.com/office/drawing/2014/main" id="{7064ABE2-A119-2969-9A66-83B6B516C070}"/>
              </a:ext>
            </a:extLst>
          </p:cNvPr>
          <p:cNvPicPr>
            <a:picLocks noGrp="1" noChangeAspect="1"/>
          </p:cNvPicPr>
          <p:nvPr>
            <p:ph idx="1"/>
          </p:nvPr>
        </p:nvPicPr>
        <p:blipFill>
          <a:blip r:embed="rId2"/>
          <a:stretch>
            <a:fillRect/>
          </a:stretch>
        </p:blipFill>
        <p:spPr>
          <a:xfrm>
            <a:off x="3888178" y="1825625"/>
            <a:ext cx="4415643" cy="4351338"/>
          </a:xfrm>
        </p:spPr>
      </p:pic>
    </p:spTree>
    <p:extLst>
      <p:ext uri="{BB962C8B-B14F-4D97-AF65-F5344CB8AC3E}">
        <p14:creationId xmlns:p14="http://schemas.microsoft.com/office/powerpoint/2010/main" val="2867232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23B9A-22A6-7EC6-8B75-44F8949E1277}"/>
              </a:ext>
            </a:extLst>
          </p:cNvPr>
          <p:cNvSpPr>
            <a:spLocks noGrp="1"/>
          </p:cNvSpPr>
          <p:nvPr>
            <p:ph type="title"/>
          </p:nvPr>
        </p:nvSpPr>
        <p:spPr/>
        <p:txBody>
          <a:bodyPr/>
          <a:lstStyle/>
          <a:p>
            <a:r>
              <a:rPr lang="en-US" dirty="0"/>
              <a:t>W</a:t>
            </a:r>
            <a:r>
              <a:rPr lang="en-IL" dirty="0"/>
              <a:t>hat make him special</a:t>
            </a:r>
          </a:p>
        </p:txBody>
      </p:sp>
      <p:sp>
        <p:nvSpPr>
          <p:cNvPr id="3" name="Content Placeholder 2">
            <a:extLst>
              <a:ext uri="{FF2B5EF4-FFF2-40B4-BE49-F238E27FC236}">
                <a16:creationId xmlns:a16="http://schemas.microsoft.com/office/drawing/2014/main" id="{F95E4A39-5A85-E911-A479-AC72034AD07F}"/>
              </a:ext>
            </a:extLst>
          </p:cNvPr>
          <p:cNvSpPr>
            <a:spLocks noGrp="1"/>
          </p:cNvSpPr>
          <p:nvPr>
            <p:ph idx="1"/>
          </p:nvPr>
        </p:nvSpPr>
        <p:spPr/>
        <p:txBody>
          <a:bodyPr>
            <a:normAutofit fontScale="92500" lnSpcReduction="10000"/>
          </a:bodyPr>
          <a:lstStyle/>
          <a:p>
            <a:r>
              <a:rPr lang="en-US" dirty="0"/>
              <a:t>A binary tree, in the context of computer science and data structures, possesses several properties that define its structure and behavior. Here are the key properties of a binary tree:</a:t>
            </a:r>
          </a:p>
          <a:p>
            <a:r>
              <a:rPr lang="en-US" dirty="0"/>
              <a:t>Root: The root is the topmost node of the binary tree. It serves as the starting point for traversing or accessing the tree.</a:t>
            </a:r>
          </a:p>
          <a:p>
            <a:r>
              <a:rPr lang="en-US" dirty="0"/>
              <a:t>Node: Each element or entity within a binary tree is called a node. Each node contains a value and may have references (pointers) to its left and right child nodes.</a:t>
            </a:r>
          </a:p>
          <a:p>
            <a:r>
              <a:rPr lang="en-US" dirty="0"/>
              <a:t>Parent and Child: Nodes in a binary tree have relationships with other nodes. A node that points to another node is called the parent, and the node being pointed to is called the child. Each node can have at most two children: a left child and a right child.</a:t>
            </a:r>
          </a:p>
          <a:p>
            <a:endParaRPr lang="en-IL" dirty="0"/>
          </a:p>
        </p:txBody>
      </p:sp>
    </p:spTree>
    <p:extLst>
      <p:ext uri="{BB962C8B-B14F-4D97-AF65-F5344CB8AC3E}">
        <p14:creationId xmlns:p14="http://schemas.microsoft.com/office/powerpoint/2010/main" val="2104238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AB0FC-0A31-9A88-9AA8-624F2D966616}"/>
              </a:ext>
            </a:extLst>
          </p:cNvPr>
          <p:cNvSpPr>
            <a:spLocks noGrp="1"/>
          </p:cNvSpPr>
          <p:nvPr>
            <p:ph type="title"/>
          </p:nvPr>
        </p:nvSpPr>
        <p:spPr/>
        <p:txBody>
          <a:bodyPr/>
          <a:lstStyle/>
          <a:p>
            <a:r>
              <a:rPr lang="en-IL" dirty="0"/>
              <a:t>more</a:t>
            </a:r>
          </a:p>
        </p:txBody>
      </p:sp>
      <p:sp>
        <p:nvSpPr>
          <p:cNvPr id="3" name="Content Placeholder 2">
            <a:extLst>
              <a:ext uri="{FF2B5EF4-FFF2-40B4-BE49-F238E27FC236}">
                <a16:creationId xmlns:a16="http://schemas.microsoft.com/office/drawing/2014/main" id="{CD3B326F-A60B-818C-B7DE-19367EE3E500}"/>
              </a:ext>
            </a:extLst>
          </p:cNvPr>
          <p:cNvSpPr>
            <a:spLocks noGrp="1"/>
          </p:cNvSpPr>
          <p:nvPr>
            <p:ph idx="1"/>
          </p:nvPr>
        </p:nvSpPr>
        <p:spPr/>
        <p:txBody>
          <a:bodyPr>
            <a:normAutofit fontScale="85000" lnSpcReduction="10000"/>
          </a:bodyPr>
          <a:lstStyle/>
          <a:p>
            <a:r>
              <a:rPr lang="en-US" dirty="0"/>
              <a:t>Depth (Level): The depth or level of a node represents the length of the path from the root to that specific node. The root node has a depth of 0, and each level below the root increases the depth by 1.</a:t>
            </a:r>
          </a:p>
          <a:p>
            <a:r>
              <a:rPr lang="en-US" dirty="0"/>
              <a:t>Balanced vs. Unbalanced: A binary tree is considered balanced if the heights of its left and right subtrees do not differ by more than a specified amount (usually 1). If a binary tree does not meet this condition, it is considered unbalanced.</a:t>
            </a:r>
          </a:p>
          <a:p>
            <a:r>
              <a:rPr lang="en-US" dirty="0"/>
              <a:t>Full Binary Tree: A full binary tree is a tree in which every node has either 0 or 2 children. In other words, every node is either a leaf or has two children.</a:t>
            </a:r>
          </a:p>
          <a:p>
            <a:r>
              <a:rPr lang="en-US" dirty="0"/>
              <a:t>Complete Binary Tree: A complete binary tree is a binary tree in which all levels, except possibly the last one, are completely filled, and all nodes are as far left as possible.</a:t>
            </a:r>
            <a:br>
              <a:rPr lang="en-US" dirty="0"/>
            </a:br>
            <a:endParaRPr lang="en-IL" dirty="0"/>
          </a:p>
        </p:txBody>
      </p:sp>
    </p:spTree>
    <p:extLst>
      <p:ext uri="{BB962C8B-B14F-4D97-AF65-F5344CB8AC3E}">
        <p14:creationId xmlns:p14="http://schemas.microsoft.com/office/powerpoint/2010/main" val="3038625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D8170-D573-F144-18DB-B64EA9645776}"/>
              </a:ext>
            </a:extLst>
          </p:cNvPr>
          <p:cNvSpPr>
            <a:spLocks noGrp="1"/>
          </p:cNvSpPr>
          <p:nvPr>
            <p:ph type="title"/>
          </p:nvPr>
        </p:nvSpPr>
        <p:spPr/>
        <p:txBody>
          <a:bodyPr/>
          <a:lstStyle/>
          <a:p>
            <a:r>
              <a:rPr lang="en-US" dirty="0"/>
              <a:t>Pre-order</a:t>
            </a:r>
            <a:endParaRPr lang="en-IL" dirty="0"/>
          </a:p>
        </p:txBody>
      </p:sp>
      <p:sp>
        <p:nvSpPr>
          <p:cNvPr id="3" name="Content Placeholder 2">
            <a:extLst>
              <a:ext uri="{FF2B5EF4-FFF2-40B4-BE49-F238E27FC236}">
                <a16:creationId xmlns:a16="http://schemas.microsoft.com/office/drawing/2014/main" id="{2B52D9F4-4319-F0CC-1AE2-4742F45E7D39}"/>
              </a:ext>
            </a:extLst>
          </p:cNvPr>
          <p:cNvSpPr>
            <a:spLocks noGrp="1"/>
          </p:cNvSpPr>
          <p:nvPr>
            <p:ph idx="1"/>
          </p:nvPr>
        </p:nvSpPr>
        <p:spPr/>
        <p:txBody>
          <a:bodyPr>
            <a:normAutofit fontScale="92500" lnSpcReduction="10000"/>
          </a:bodyPr>
          <a:lstStyle/>
          <a:p>
            <a:pPr algn="l"/>
            <a:r>
              <a:rPr lang="en-US" b="0" i="0" dirty="0">
                <a:effectLst/>
                <a:latin typeface="Söhne"/>
              </a:rPr>
              <a:t>Pre-order traversal is a method used to traverse or visit all the nodes in a tree. It is called "pre-order" because it visits the nodes in the following order:</a:t>
            </a:r>
          </a:p>
          <a:p>
            <a:pPr algn="l">
              <a:buFont typeface="+mj-lt"/>
              <a:buAutoNum type="arabicPeriod"/>
            </a:pPr>
            <a:r>
              <a:rPr lang="en-US" b="0" i="0" dirty="0">
                <a:effectLst/>
                <a:latin typeface="Söhne"/>
              </a:rPr>
              <a:t>Visit the current node.</a:t>
            </a:r>
          </a:p>
          <a:p>
            <a:pPr algn="l">
              <a:buFont typeface="+mj-lt"/>
              <a:buAutoNum type="arabicPeriod"/>
            </a:pPr>
            <a:r>
              <a:rPr lang="en-US" b="0" i="0" dirty="0">
                <a:effectLst/>
                <a:latin typeface="Söhne"/>
              </a:rPr>
              <a:t>Traverse the left subtree (recursively apply pre-order traversal to the left child).</a:t>
            </a:r>
          </a:p>
          <a:p>
            <a:pPr algn="l">
              <a:buFont typeface="+mj-lt"/>
              <a:buAutoNum type="arabicPeriod"/>
            </a:pPr>
            <a:r>
              <a:rPr lang="en-US" b="0" i="0" dirty="0">
                <a:effectLst/>
                <a:latin typeface="Söhne"/>
              </a:rPr>
              <a:t>Traverse the right subtree (recursively apply pre-order traversal to the right child).</a:t>
            </a:r>
          </a:p>
          <a:p>
            <a:pPr algn="l"/>
            <a:r>
              <a:rPr lang="en-US" b="0" i="0" dirty="0">
                <a:effectLst/>
                <a:latin typeface="Söhne"/>
              </a:rPr>
              <a:t>In pre-order traversal, the current node is visited before its children. This means that when performing pre-order traversal, you process the nodes in a top-down manner, starting from the root and moving towards the leaves.</a:t>
            </a:r>
          </a:p>
        </p:txBody>
      </p:sp>
    </p:spTree>
    <p:extLst>
      <p:ext uri="{BB962C8B-B14F-4D97-AF65-F5344CB8AC3E}">
        <p14:creationId xmlns:p14="http://schemas.microsoft.com/office/powerpoint/2010/main" val="1415315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TotalTime>
  <Words>1829</Words>
  <Application>Microsoft Macintosh PowerPoint</Application>
  <PresentationFormat>Widescreen</PresentationFormat>
  <Paragraphs>96</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Söhne</vt:lpstr>
      <vt:lpstr>Office Theme</vt:lpstr>
      <vt:lpstr>Trees</vt:lpstr>
      <vt:lpstr>What is all the stuff</vt:lpstr>
      <vt:lpstr>Nodes</vt:lpstr>
      <vt:lpstr>more</vt:lpstr>
      <vt:lpstr>What is Binary Tree?</vt:lpstr>
      <vt:lpstr>example</vt:lpstr>
      <vt:lpstr>What make him special</vt:lpstr>
      <vt:lpstr>more</vt:lpstr>
      <vt:lpstr>Pre-order</vt:lpstr>
      <vt:lpstr>In order</vt:lpstr>
      <vt:lpstr>Post order traversal</vt:lpstr>
      <vt:lpstr>Postorder example code</vt:lpstr>
      <vt:lpstr>Try it yourself Task 1: Implement a Binary Tree</vt:lpstr>
      <vt:lpstr>Task 2: Tree Traversal</vt:lpstr>
      <vt:lpstr>linked list</vt:lpstr>
      <vt:lpstr>Type of linked list</vt:lpstr>
      <vt:lpstr>operations</vt:lpstr>
      <vt:lpstr>Task 1: Implement a Singly Linked List</vt:lpstr>
      <vt:lpstr>Task 2: Test Your LinkedList Class</vt:lpstr>
      <vt:lpstr>TS fun array at</vt:lpstr>
      <vt:lpstr>TS fun array reduce</vt:lpstr>
      <vt:lpstr>TS fun reduce args </vt:lpstr>
      <vt:lpstr>example</vt:lpstr>
      <vt:lpstr>Another example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dc:title>
  <dc:creator>Shaked Chen</dc:creator>
  <cp:lastModifiedBy>Shaked Chen</cp:lastModifiedBy>
  <cp:revision>4</cp:revision>
  <dcterms:created xsi:type="dcterms:W3CDTF">2023-07-05T21:28:07Z</dcterms:created>
  <dcterms:modified xsi:type="dcterms:W3CDTF">2023-07-19T17:15:51Z</dcterms:modified>
</cp:coreProperties>
</file>