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6" r:id="rId7"/>
    <p:sldId id="281" r:id="rId8"/>
    <p:sldId id="282" r:id="rId9"/>
    <p:sldId id="268" r:id="rId10"/>
    <p:sldId id="270" r:id="rId11"/>
    <p:sldId id="277" r:id="rId12"/>
    <p:sldId id="261" r:id="rId13"/>
    <p:sldId id="262" r:id="rId14"/>
    <p:sldId id="263" r:id="rId15"/>
    <p:sldId id="264" r:id="rId16"/>
    <p:sldId id="265" r:id="rId17"/>
    <p:sldId id="271" r:id="rId18"/>
    <p:sldId id="272" r:id="rId19"/>
    <p:sldId id="273" r:id="rId20"/>
    <p:sldId id="274" r:id="rId21"/>
    <p:sldId id="278" r:id="rId22"/>
    <p:sldId id="276" r:id="rId23"/>
    <p:sldId id="279" r:id="rId24"/>
    <p:sldId id="280" r:id="rId25"/>
    <p:sldId id="283" r:id="rId26"/>
    <p:sldId id="285"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8"/>
    <p:restoredTop sz="94787"/>
  </p:normalViewPr>
  <p:slideViewPr>
    <p:cSldViewPr snapToGrid="0">
      <p:cViewPr varScale="1">
        <p:scale>
          <a:sx n="120" d="100"/>
          <a:sy n="120" d="100"/>
        </p:scale>
        <p:origin x="68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C3422-C83A-4071-BA4C-CFF7E240CB6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8F22100-CBA5-425E-9378-6A527F45E1F3}">
      <dgm:prSet/>
      <dgm:spPr/>
      <dgm:t>
        <a:bodyPr/>
        <a:lstStyle/>
        <a:p>
          <a:r>
            <a:rPr lang="en-US" b="0" i="0"/>
            <a:t>Background – images, color</a:t>
          </a:r>
          <a:endParaRPr lang="en-US"/>
        </a:p>
      </dgm:t>
    </dgm:pt>
    <dgm:pt modelId="{2A9AF10E-605D-4E61-93E9-65EFEF95990F}" type="parTrans" cxnId="{B07EC09A-0815-49B7-8B9C-E9E1BB37C097}">
      <dgm:prSet/>
      <dgm:spPr/>
      <dgm:t>
        <a:bodyPr/>
        <a:lstStyle/>
        <a:p>
          <a:endParaRPr lang="en-US"/>
        </a:p>
      </dgm:t>
    </dgm:pt>
    <dgm:pt modelId="{3C9D3A5D-779A-4DB3-A212-D4E0E645062A}" type="sibTrans" cxnId="{B07EC09A-0815-49B7-8B9C-E9E1BB37C097}">
      <dgm:prSet/>
      <dgm:spPr/>
      <dgm:t>
        <a:bodyPr/>
        <a:lstStyle/>
        <a:p>
          <a:endParaRPr lang="en-US"/>
        </a:p>
      </dgm:t>
    </dgm:pt>
    <dgm:pt modelId="{E2E4AD5A-D8CA-4192-A9ED-A58494EEA53D}">
      <dgm:prSet/>
      <dgm:spPr/>
      <dgm:t>
        <a:bodyPr/>
        <a:lstStyle/>
        <a:p>
          <a:r>
            <a:rPr lang="en-US"/>
            <a:t>Border</a:t>
          </a:r>
        </a:p>
      </dgm:t>
    </dgm:pt>
    <dgm:pt modelId="{4F5CDA23-F2AA-4328-A618-1F3CA1DCC01F}" type="parTrans" cxnId="{4329718D-4A34-4396-9E85-87E489D410C6}">
      <dgm:prSet/>
      <dgm:spPr/>
      <dgm:t>
        <a:bodyPr/>
        <a:lstStyle/>
        <a:p>
          <a:endParaRPr lang="en-US"/>
        </a:p>
      </dgm:t>
    </dgm:pt>
    <dgm:pt modelId="{218F3A7C-2762-4070-8190-363F165F9FBF}" type="sibTrans" cxnId="{4329718D-4A34-4396-9E85-87E489D410C6}">
      <dgm:prSet/>
      <dgm:spPr/>
      <dgm:t>
        <a:bodyPr/>
        <a:lstStyle/>
        <a:p>
          <a:endParaRPr lang="en-US"/>
        </a:p>
      </dgm:t>
    </dgm:pt>
    <dgm:pt modelId="{3BE8A8FC-5365-4A32-BD40-108A92508028}">
      <dgm:prSet/>
      <dgm:spPr/>
      <dgm:t>
        <a:bodyPr/>
        <a:lstStyle/>
        <a:p>
          <a:r>
            <a:rPr lang="en-US"/>
            <a:t>Icons</a:t>
          </a:r>
        </a:p>
      </dgm:t>
    </dgm:pt>
    <dgm:pt modelId="{2935A9B0-C8C9-4236-949C-109DDE925834}" type="parTrans" cxnId="{C5FDC3BE-A9FA-43E2-BAAF-AC6EC942CA0A}">
      <dgm:prSet/>
      <dgm:spPr/>
      <dgm:t>
        <a:bodyPr/>
        <a:lstStyle/>
        <a:p>
          <a:endParaRPr lang="en-US"/>
        </a:p>
      </dgm:t>
    </dgm:pt>
    <dgm:pt modelId="{1F50F1D4-CE8A-4811-8081-C86697671496}" type="sibTrans" cxnId="{C5FDC3BE-A9FA-43E2-BAAF-AC6EC942CA0A}">
      <dgm:prSet/>
      <dgm:spPr/>
      <dgm:t>
        <a:bodyPr/>
        <a:lstStyle/>
        <a:p>
          <a:endParaRPr lang="en-US"/>
        </a:p>
      </dgm:t>
    </dgm:pt>
    <dgm:pt modelId="{02D96688-3C94-481C-9E99-7A82C0053F55}">
      <dgm:prSet/>
      <dgm:spPr/>
      <dgm:t>
        <a:bodyPr/>
        <a:lstStyle/>
        <a:p>
          <a:r>
            <a:rPr lang="en-US" dirty="0"/>
            <a:t>List (small stuff for fun)</a:t>
          </a:r>
        </a:p>
      </dgm:t>
    </dgm:pt>
    <dgm:pt modelId="{67CCE129-BCEF-4DD8-90B1-96BD9BC54EF4}" type="parTrans" cxnId="{F22C04F2-3E0D-4993-983F-8D595F2359AA}">
      <dgm:prSet/>
      <dgm:spPr/>
      <dgm:t>
        <a:bodyPr/>
        <a:lstStyle/>
        <a:p>
          <a:endParaRPr lang="en-US"/>
        </a:p>
      </dgm:t>
    </dgm:pt>
    <dgm:pt modelId="{9691DAD0-D0A5-4F39-8135-4669349EA5F9}" type="sibTrans" cxnId="{F22C04F2-3E0D-4993-983F-8D595F2359AA}">
      <dgm:prSet/>
      <dgm:spPr/>
      <dgm:t>
        <a:bodyPr/>
        <a:lstStyle/>
        <a:p>
          <a:endParaRPr lang="en-US"/>
        </a:p>
      </dgm:t>
    </dgm:pt>
    <dgm:pt modelId="{829329AB-18E9-844C-BD65-E13E755D2E34}">
      <dgm:prSet/>
      <dgm:spPr/>
      <dgm:t>
        <a:bodyPr/>
        <a:lstStyle/>
        <a:p>
          <a:r>
            <a:rPr lang="en-US" dirty="0"/>
            <a:t>Selectors</a:t>
          </a:r>
        </a:p>
      </dgm:t>
    </dgm:pt>
    <dgm:pt modelId="{887258A6-5B1C-9543-9569-D641581462C5}" type="parTrans" cxnId="{9CB99069-6229-9646-A5BC-EC58479C2891}">
      <dgm:prSet/>
      <dgm:spPr/>
    </dgm:pt>
    <dgm:pt modelId="{E588953B-F243-BE42-BFF7-4F0ECF29D11B}" type="sibTrans" cxnId="{9CB99069-6229-9646-A5BC-EC58479C2891}">
      <dgm:prSet/>
      <dgm:spPr/>
    </dgm:pt>
    <dgm:pt modelId="{6E41F630-39D2-8048-89C5-6E7DBBEC37A7}" type="pres">
      <dgm:prSet presAssocID="{CA4C3422-C83A-4071-BA4C-CFF7E240CB63}" presName="linear" presStyleCnt="0">
        <dgm:presLayoutVars>
          <dgm:animLvl val="lvl"/>
          <dgm:resizeHandles val="exact"/>
        </dgm:presLayoutVars>
      </dgm:prSet>
      <dgm:spPr/>
    </dgm:pt>
    <dgm:pt modelId="{85F99E69-0E63-F24B-B731-140853E16C4C}" type="pres">
      <dgm:prSet presAssocID="{28F22100-CBA5-425E-9378-6A527F45E1F3}" presName="parentText" presStyleLbl="node1" presStyleIdx="0" presStyleCnt="5">
        <dgm:presLayoutVars>
          <dgm:chMax val="0"/>
          <dgm:bulletEnabled val="1"/>
        </dgm:presLayoutVars>
      </dgm:prSet>
      <dgm:spPr/>
    </dgm:pt>
    <dgm:pt modelId="{736FB8FD-84FE-7745-BB82-A670E7BAE184}" type="pres">
      <dgm:prSet presAssocID="{3C9D3A5D-779A-4DB3-A212-D4E0E645062A}" presName="spacer" presStyleCnt="0"/>
      <dgm:spPr/>
    </dgm:pt>
    <dgm:pt modelId="{C7FA660D-DC62-C44C-8126-3621D430BA91}" type="pres">
      <dgm:prSet presAssocID="{E2E4AD5A-D8CA-4192-A9ED-A58494EEA53D}" presName="parentText" presStyleLbl="node1" presStyleIdx="1" presStyleCnt="5">
        <dgm:presLayoutVars>
          <dgm:chMax val="0"/>
          <dgm:bulletEnabled val="1"/>
        </dgm:presLayoutVars>
      </dgm:prSet>
      <dgm:spPr/>
    </dgm:pt>
    <dgm:pt modelId="{1A23FA37-C068-B849-8B3A-0008DD080538}" type="pres">
      <dgm:prSet presAssocID="{218F3A7C-2762-4070-8190-363F165F9FBF}" presName="spacer" presStyleCnt="0"/>
      <dgm:spPr/>
    </dgm:pt>
    <dgm:pt modelId="{09C02D17-6956-B545-B55C-6557D686B3AD}" type="pres">
      <dgm:prSet presAssocID="{3BE8A8FC-5365-4A32-BD40-108A92508028}" presName="parentText" presStyleLbl="node1" presStyleIdx="2" presStyleCnt="5">
        <dgm:presLayoutVars>
          <dgm:chMax val="0"/>
          <dgm:bulletEnabled val="1"/>
        </dgm:presLayoutVars>
      </dgm:prSet>
      <dgm:spPr/>
    </dgm:pt>
    <dgm:pt modelId="{E9317935-B976-FA4D-A29D-B26998F5AF8D}" type="pres">
      <dgm:prSet presAssocID="{1F50F1D4-CE8A-4811-8081-C86697671496}" presName="spacer" presStyleCnt="0"/>
      <dgm:spPr/>
    </dgm:pt>
    <dgm:pt modelId="{72CFB082-7279-7249-95CD-02AA87A07661}" type="pres">
      <dgm:prSet presAssocID="{02D96688-3C94-481C-9E99-7A82C0053F55}" presName="parentText" presStyleLbl="node1" presStyleIdx="3" presStyleCnt="5">
        <dgm:presLayoutVars>
          <dgm:chMax val="0"/>
          <dgm:bulletEnabled val="1"/>
        </dgm:presLayoutVars>
      </dgm:prSet>
      <dgm:spPr/>
    </dgm:pt>
    <dgm:pt modelId="{CF2BABC8-0BF3-DA4B-86A2-03C6C125FE73}" type="pres">
      <dgm:prSet presAssocID="{9691DAD0-D0A5-4F39-8135-4669349EA5F9}" presName="spacer" presStyleCnt="0"/>
      <dgm:spPr/>
    </dgm:pt>
    <dgm:pt modelId="{7240A7C5-E38D-7A40-A99A-EC782E5D836E}" type="pres">
      <dgm:prSet presAssocID="{829329AB-18E9-844C-BD65-E13E755D2E34}" presName="parentText" presStyleLbl="node1" presStyleIdx="4" presStyleCnt="5">
        <dgm:presLayoutVars>
          <dgm:chMax val="0"/>
          <dgm:bulletEnabled val="1"/>
        </dgm:presLayoutVars>
      </dgm:prSet>
      <dgm:spPr/>
    </dgm:pt>
  </dgm:ptLst>
  <dgm:cxnLst>
    <dgm:cxn modelId="{E28F560A-A7AD-B748-B6AE-F8D480116259}" type="presOf" srcId="{02D96688-3C94-481C-9E99-7A82C0053F55}" destId="{72CFB082-7279-7249-95CD-02AA87A07661}" srcOrd="0" destOrd="0" presId="urn:microsoft.com/office/officeart/2005/8/layout/vList2"/>
    <dgm:cxn modelId="{BA23CC1C-E919-324D-A0F8-17375EAC4022}" type="presOf" srcId="{3BE8A8FC-5365-4A32-BD40-108A92508028}" destId="{09C02D17-6956-B545-B55C-6557D686B3AD}" srcOrd="0" destOrd="0" presId="urn:microsoft.com/office/officeart/2005/8/layout/vList2"/>
    <dgm:cxn modelId="{50238B2A-1492-3541-90D6-FC52BD8702AC}" type="presOf" srcId="{28F22100-CBA5-425E-9378-6A527F45E1F3}" destId="{85F99E69-0E63-F24B-B731-140853E16C4C}" srcOrd="0" destOrd="0" presId="urn:microsoft.com/office/officeart/2005/8/layout/vList2"/>
    <dgm:cxn modelId="{A9294859-91D1-3C43-9309-BE0B84B625BB}" type="presOf" srcId="{829329AB-18E9-844C-BD65-E13E755D2E34}" destId="{7240A7C5-E38D-7A40-A99A-EC782E5D836E}" srcOrd="0" destOrd="0" presId="urn:microsoft.com/office/officeart/2005/8/layout/vList2"/>
    <dgm:cxn modelId="{D318B05F-3DF6-B646-840E-A19A34AFB05B}" type="presOf" srcId="{CA4C3422-C83A-4071-BA4C-CFF7E240CB63}" destId="{6E41F630-39D2-8048-89C5-6E7DBBEC37A7}" srcOrd="0" destOrd="0" presId="urn:microsoft.com/office/officeart/2005/8/layout/vList2"/>
    <dgm:cxn modelId="{9CB99069-6229-9646-A5BC-EC58479C2891}" srcId="{CA4C3422-C83A-4071-BA4C-CFF7E240CB63}" destId="{829329AB-18E9-844C-BD65-E13E755D2E34}" srcOrd="4" destOrd="0" parTransId="{887258A6-5B1C-9543-9569-D641581462C5}" sibTransId="{E588953B-F243-BE42-BFF7-4F0ECF29D11B}"/>
    <dgm:cxn modelId="{4329718D-4A34-4396-9E85-87E489D410C6}" srcId="{CA4C3422-C83A-4071-BA4C-CFF7E240CB63}" destId="{E2E4AD5A-D8CA-4192-A9ED-A58494EEA53D}" srcOrd="1" destOrd="0" parTransId="{4F5CDA23-F2AA-4328-A618-1F3CA1DCC01F}" sibTransId="{218F3A7C-2762-4070-8190-363F165F9FBF}"/>
    <dgm:cxn modelId="{B07EC09A-0815-49B7-8B9C-E9E1BB37C097}" srcId="{CA4C3422-C83A-4071-BA4C-CFF7E240CB63}" destId="{28F22100-CBA5-425E-9378-6A527F45E1F3}" srcOrd="0" destOrd="0" parTransId="{2A9AF10E-605D-4E61-93E9-65EFEF95990F}" sibTransId="{3C9D3A5D-779A-4DB3-A212-D4E0E645062A}"/>
    <dgm:cxn modelId="{C5FDC3BE-A9FA-43E2-BAAF-AC6EC942CA0A}" srcId="{CA4C3422-C83A-4071-BA4C-CFF7E240CB63}" destId="{3BE8A8FC-5365-4A32-BD40-108A92508028}" srcOrd="2" destOrd="0" parTransId="{2935A9B0-C8C9-4236-949C-109DDE925834}" sibTransId="{1F50F1D4-CE8A-4811-8081-C86697671496}"/>
    <dgm:cxn modelId="{72E1E7D1-8C53-CC40-9BDE-2B469D29C14B}" type="presOf" srcId="{E2E4AD5A-D8CA-4192-A9ED-A58494EEA53D}" destId="{C7FA660D-DC62-C44C-8126-3621D430BA91}" srcOrd="0" destOrd="0" presId="urn:microsoft.com/office/officeart/2005/8/layout/vList2"/>
    <dgm:cxn modelId="{F22C04F2-3E0D-4993-983F-8D595F2359AA}" srcId="{CA4C3422-C83A-4071-BA4C-CFF7E240CB63}" destId="{02D96688-3C94-481C-9E99-7A82C0053F55}" srcOrd="3" destOrd="0" parTransId="{67CCE129-BCEF-4DD8-90B1-96BD9BC54EF4}" sibTransId="{9691DAD0-D0A5-4F39-8135-4669349EA5F9}"/>
    <dgm:cxn modelId="{265FC69F-9518-5043-B886-0DB37BC80619}" type="presParOf" srcId="{6E41F630-39D2-8048-89C5-6E7DBBEC37A7}" destId="{85F99E69-0E63-F24B-B731-140853E16C4C}" srcOrd="0" destOrd="0" presId="urn:microsoft.com/office/officeart/2005/8/layout/vList2"/>
    <dgm:cxn modelId="{C7EBECF5-DCA2-1A45-BB59-D4D3E7F353BB}" type="presParOf" srcId="{6E41F630-39D2-8048-89C5-6E7DBBEC37A7}" destId="{736FB8FD-84FE-7745-BB82-A670E7BAE184}" srcOrd="1" destOrd="0" presId="urn:microsoft.com/office/officeart/2005/8/layout/vList2"/>
    <dgm:cxn modelId="{88A15A3A-248D-104E-949B-311B374B781E}" type="presParOf" srcId="{6E41F630-39D2-8048-89C5-6E7DBBEC37A7}" destId="{C7FA660D-DC62-C44C-8126-3621D430BA91}" srcOrd="2" destOrd="0" presId="urn:microsoft.com/office/officeart/2005/8/layout/vList2"/>
    <dgm:cxn modelId="{18D53E0F-FC00-4C46-BEA5-D779E90779F4}" type="presParOf" srcId="{6E41F630-39D2-8048-89C5-6E7DBBEC37A7}" destId="{1A23FA37-C068-B849-8B3A-0008DD080538}" srcOrd="3" destOrd="0" presId="urn:microsoft.com/office/officeart/2005/8/layout/vList2"/>
    <dgm:cxn modelId="{3BC8EFC5-7347-4E44-98CF-D519FF128EA1}" type="presParOf" srcId="{6E41F630-39D2-8048-89C5-6E7DBBEC37A7}" destId="{09C02D17-6956-B545-B55C-6557D686B3AD}" srcOrd="4" destOrd="0" presId="urn:microsoft.com/office/officeart/2005/8/layout/vList2"/>
    <dgm:cxn modelId="{050CB999-B833-5840-99E0-850168281799}" type="presParOf" srcId="{6E41F630-39D2-8048-89C5-6E7DBBEC37A7}" destId="{E9317935-B976-FA4D-A29D-B26998F5AF8D}" srcOrd="5" destOrd="0" presId="urn:microsoft.com/office/officeart/2005/8/layout/vList2"/>
    <dgm:cxn modelId="{CA59E0CF-212A-0340-AE65-472EF6FD3609}" type="presParOf" srcId="{6E41F630-39D2-8048-89C5-6E7DBBEC37A7}" destId="{72CFB082-7279-7249-95CD-02AA87A07661}" srcOrd="6" destOrd="0" presId="urn:microsoft.com/office/officeart/2005/8/layout/vList2"/>
    <dgm:cxn modelId="{83F165A9-E0F9-FC4D-A703-939B3D309D8B}" type="presParOf" srcId="{6E41F630-39D2-8048-89C5-6E7DBBEC37A7}" destId="{CF2BABC8-0BF3-DA4B-86A2-03C6C125FE73}" srcOrd="7" destOrd="0" presId="urn:microsoft.com/office/officeart/2005/8/layout/vList2"/>
    <dgm:cxn modelId="{F8CFFE80-6916-8C4B-89E4-1E59E1BC0D32}" type="presParOf" srcId="{6E41F630-39D2-8048-89C5-6E7DBBEC37A7}" destId="{7240A7C5-E38D-7A40-A99A-EC782E5D836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9722D4-CA46-4F20-B6A1-A386E845D5F2}"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35E6EEEB-70D9-4351-A77A-BED0BB0586E9}">
      <dgm:prSet/>
      <dgm:spPr/>
      <dgm:t>
        <a:bodyPr/>
        <a:lstStyle/>
        <a:p>
          <a:r>
            <a:rPr lang="en-US" b="0" i="0"/>
            <a:t>&lt;title&gt;: This tag defines the title of the document, which is usually displayed in the title bar or tab of the web browser.</a:t>
          </a:r>
          <a:endParaRPr lang="en-US"/>
        </a:p>
      </dgm:t>
    </dgm:pt>
    <dgm:pt modelId="{3913F664-2B5F-44AA-9467-C0D815E75195}" type="parTrans" cxnId="{F56AEE00-07DD-456C-8507-C275B3198F7A}">
      <dgm:prSet/>
      <dgm:spPr/>
      <dgm:t>
        <a:bodyPr/>
        <a:lstStyle/>
        <a:p>
          <a:endParaRPr lang="en-US"/>
        </a:p>
      </dgm:t>
    </dgm:pt>
    <dgm:pt modelId="{D92AD42B-7E48-4A6D-9A09-C6956FCEEDF3}" type="sibTrans" cxnId="{F56AEE00-07DD-456C-8507-C275B3198F7A}">
      <dgm:prSet/>
      <dgm:spPr/>
      <dgm:t>
        <a:bodyPr/>
        <a:lstStyle/>
        <a:p>
          <a:endParaRPr lang="en-US"/>
        </a:p>
      </dgm:t>
    </dgm:pt>
    <dgm:pt modelId="{A5EE8DED-14CC-4A06-A390-08A48F1F5EF1}">
      <dgm:prSet/>
      <dgm:spPr/>
      <dgm:t>
        <a:bodyPr/>
        <a:lstStyle/>
        <a:p>
          <a:r>
            <a:rPr lang="en-US" b="0" i="0"/>
            <a:t>&lt;link&gt;: This tag is used to link to external resources, such as stylesheets or favicons.</a:t>
          </a:r>
          <a:endParaRPr lang="en-US"/>
        </a:p>
      </dgm:t>
    </dgm:pt>
    <dgm:pt modelId="{DF747F42-D41E-4D48-9254-74891452BEC3}" type="parTrans" cxnId="{BC7333AC-369B-4698-9458-B39D3193DCA2}">
      <dgm:prSet/>
      <dgm:spPr/>
      <dgm:t>
        <a:bodyPr/>
        <a:lstStyle/>
        <a:p>
          <a:endParaRPr lang="en-US"/>
        </a:p>
      </dgm:t>
    </dgm:pt>
    <dgm:pt modelId="{826E28BC-47E9-4D97-9438-4EB29C7916D8}" type="sibTrans" cxnId="{BC7333AC-369B-4698-9458-B39D3193DCA2}">
      <dgm:prSet/>
      <dgm:spPr/>
      <dgm:t>
        <a:bodyPr/>
        <a:lstStyle/>
        <a:p>
          <a:endParaRPr lang="en-US"/>
        </a:p>
      </dgm:t>
    </dgm:pt>
    <dgm:pt modelId="{F4700853-8081-4ADD-84E7-9D3EE493D81B}">
      <dgm:prSet/>
      <dgm:spPr/>
      <dgm:t>
        <a:bodyPr/>
        <a:lstStyle/>
        <a:p>
          <a:r>
            <a:rPr lang="en-US" b="0" i="0"/>
            <a:t>&lt;meta&gt;: This tag is used to provide metadata about the document, such as its author, keywords, and description.</a:t>
          </a:r>
          <a:endParaRPr lang="en-US"/>
        </a:p>
      </dgm:t>
    </dgm:pt>
    <dgm:pt modelId="{00172246-280C-4CCD-B1C8-26DC55606515}" type="parTrans" cxnId="{5653AD08-7453-430C-B4ED-DFC911E9E859}">
      <dgm:prSet/>
      <dgm:spPr/>
      <dgm:t>
        <a:bodyPr/>
        <a:lstStyle/>
        <a:p>
          <a:endParaRPr lang="en-US"/>
        </a:p>
      </dgm:t>
    </dgm:pt>
    <dgm:pt modelId="{A9C4D3AD-52AE-4E0C-9360-CED0CD73A3C3}" type="sibTrans" cxnId="{5653AD08-7453-430C-B4ED-DFC911E9E859}">
      <dgm:prSet/>
      <dgm:spPr/>
      <dgm:t>
        <a:bodyPr/>
        <a:lstStyle/>
        <a:p>
          <a:endParaRPr lang="en-US"/>
        </a:p>
      </dgm:t>
    </dgm:pt>
    <dgm:pt modelId="{177794B4-0B8C-4809-BC0D-954F4E7721ED}">
      <dgm:prSet/>
      <dgm:spPr/>
      <dgm:t>
        <a:bodyPr/>
        <a:lstStyle/>
        <a:p>
          <a:r>
            <a:rPr lang="en-US" b="0" i="0"/>
            <a:t>&lt;style&gt;: This tag is used to define style information for the document, such as fonts and colors.</a:t>
          </a:r>
          <a:endParaRPr lang="en-US"/>
        </a:p>
      </dgm:t>
    </dgm:pt>
    <dgm:pt modelId="{6DC6836A-39CD-47BD-8A0E-B7C5D6F5C781}" type="parTrans" cxnId="{12B08F2C-8BDA-4807-B205-A8E099C1D126}">
      <dgm:prSet/>
      <dgm:spPr/>
      <dgm:t>
        <a:bodyPr/>
        <a:lstStyle/>
        <a:p>
          <a:endParaRPr lang="en-US"/>
        </a:p>
      </dgm:t>
    </dgm:pt>
    <dgm:pt modelId="{35871C94-B2C2-4C9B-8167-B786C71ACCFF}" type="sibTrans" cxnId="{12B08F2C-8BDA-4807-B205-A8E099C1D126}">
      <dgm:prSet/>
      <dgm:spPr/>
      <dgm:t>
        <a:bodyPr/>
        <a:lstStyle/>
        <a:p>
          <a:endParaRPr lang="en-US"/>
        </a:p>
      </dgm:t>
    </dgm:pt>
    <dgm:pt modelId="{CA2A004C-CA9E-0E44-8CE9-28FF301E679F}" type="pres">
      <dgm:prSet presAssocID="{959722D4-CA46-4F20-B6A1-A386E845D5F2}" presName="matrix" presStyleCnt="0">
        <dgm:presLayoutVars>
          <dgm:chMax val="1"/>
          <dgm:dir/>
          <dgm:resizeHandles val="exact"/>
        </dgm:presLayoutVars>
      </dgm:prSet>
      <dgm:spPr/>
    </dgm:pt>
    <dgm:pt modelId="{2B8D7CDF-A59F-EA42-9098-02D30732575F}" type="pres">
      <dgm:prSet presAssocID="{959722D4-CA46-4F20-B6A1-A386E845D5F2}" presName="diamond" presStyleLbl="bgShp" presStyleIdx="0" presStyleCnt="1"/>
      <dgm:spPr/>
    </dgm:pt>
    <dgm:pt modelId="{2E060C09-A2A2-8C40-BFC8-8D104D598D8B}" type="pres">
      <dgm:prSet presAssocID="{959722D4-CA46-4F20-B6A1-A386E845D5F2}" presName="quad1" presStyleLbl="node1" presStyleIdx="0" presStyleCnt="4">
        <dgm:presLayoutVars>
          <dgm:chMax val="0"/>
          <dgm:chPref val="0"/>
          <dgm:bulletEnabled val="1"/>
        </dgm:presLayoutVars>
      </dgm:prSet>
      <dgm:spPr/>
    </dgm:pt>
    <dgm:pt modelId="{AFCD88F1-0C95-7442-A522-A0D87E1EA090}" type="pres">
      <dgm:prSet presAssocID="{959722D4-CA46-4F20-B6A1-A386E845D5F2}" presName="quad2" presStyleLbl="node1" presStyleIdx="1" presStyleCnt="4">
        <dgm:presLayoutVars>
          <dgm:chMax val="0"/>
          <dgm:chPref val="0"/>
          <dgm:bulletEnabled val="1"/>
        </dgm:presLayoutVars>
      </dgm:prSet>
      <dgm:spPr/>
    </dgm:pt>
    <dgm:pt modelId="{07FCEF3E-497F-0842-959C-22179BA69653}" type="pres">
      <dgm:prSet presAssocID="{959722D4-CA46-4F20-B6A1-A386E845D5F2}" presName="quad3" presStyleLbl="node1" presStyleIdx="2" presStyleCnt="4">
        <dgm:presLayoutVars>
          <dgm:chMax val="0"/>
          <dgm:chPref val="0"/>
          <dgm:bulletEnabled val="1"/>
        </dgm:presLayoutVars>
      </dgm:prSet>
      <dgm:spPr/>
    </dgm:pt>
    <dgm:pt modelId="{01AC7B5B-4282-D44A-B10C-0FDBFA352AC1}" type="pres">
      <dgm:prSet presAssocID="{959722D4-CA46-4F20-B6A1-A386E845D5F2}" presName="quad4" presStyleLbl="node1" presStyleIdx="3" presStyleCnt="4">
        <dgm:presLayoutVars>
          <dgm:chMax val="0"/>
          <dgm:chPref val="0"/>
          <dgm:bulletEnabled val="1"/>
        </dgm:presLayoutVars>
      </dgm:prSet>
      <dgm:spPr/>
    </dgm:pt>
  </dgm:ptLst>
  <dgm:cxnLst>
    <dgm:cxn modelId="{F56AEE00-07DD-456C-8507-C275B3198F7A}" srcId="{959722D4-CA46-4F20-B6A1-A386E845D5F2}" destId="{35E6EEEB-70D9-4351-A77A-BED0BB0586E9}" srcOrd="0" destOrd="0" parTransId="{3913F664-2B5F-44AA-9467-C0D815E75195}" sibTransId="{D92AD42B-7E48-4A6D-9A09-C6956FCEEDF3}"/>
    <dgm:cxn modelId="{5653AD08-7453-430C-B4ED-DFC911E9E859}" srcId="{959722D4-CA46-4F20-B6A1-A386E845D5F2}" destId="{F4700853-8081-4ADD-84E7-9D3EE493D81B}" srcOrd="2" destOrd="0" parTransId="{00172246-280C-4CCD-B1C8-26DC55606515}" sibTransId="{A9C4D3AD-52AE-4E0C-9360-CED0CD73A3C3}"/>
    <dgm:cxn modelId="{12B08F2C-8BDA-4807-B205-A8E099C1D126}" srcId="{959722D4-CA46-4F20-B6A1-A386E845D5F2}" destId="{177794B4-0B8C-4809-BC0D-954F4E7721ED}" srcOrd="3" destOrd="0" parTransId="{6DC6836A-39CD-47BD-8A0E-B7C5D6F5C781}" sibTransId="{35871C94-B2C2-4C9B-8167-B786C71ACCFF}"/>
    <dgm:cxn modelId="{49A1997B-716F-8A45-91A7-71E22B96317B}" type="presOf" srcId="{F4700853-8081-4ADD-84E7-9D3EE493D81B}" destId="{07FCEF3E-497F-0842-959C-22179BA69653}" srcOrd="0" destOrd="0" presId="urn:microsoft.com/office/officeart/2005/8/layout/matrix3"/>
    <dgm:cxn modelId="{BC7333AC-369B-4698-9458-B39D3193DCA2}" srcId="{959722D4-CA46-4F20-B6A1-A386E845D5F2}" destId="{A5EE8DED-14CC-4A06-A390-08A48F1F5EF1}" srcOrd="1" destOrd="0" parTransId="{DF747F42-D41E-4D48-9254-74891452BEC3}" sibTransId="{826E28BC-47E9-4D97-9438-4EB29C7916D8}"/>
    <dgm:cxn modelId="{0C2CBBB8-829A-B442-90DA-24C00BD6F06F}" type="presOf" srcId="{A5EE8DED-14CC-4A06-A390-08A48F1F5EF1}" destId="{AFCD88F1-0C95-7442-A522-A0D87E1EA090}" srcOrd="0" destOrd="0" presId="urn:microsoft.com/office/officeart/2005/8/layout/matrix3"/>
    <dgm:cxn modelId="{C0A14AD4-4BF1-D746-B430-AE9E2BA71959}" type="presOf" srcId="{177794B4-0B8C-4809-BC0D-954F4E7721ED}" destId="{01AC7B5B-4282-D44A-B10C-0FDBFA352AC1}" srcOrd="0" destOrd="0" presId="urn:microsoft.com/office/officeart/2005/8/layout/matrix3"/>
    <dgm:cxn modelId="{06E5DEF0-DAC6-574A-992C-AAEB728B7F01}" type="presOf" srcId="{959722D4-CA46-4F20-B6A1-A386E845D5F2}" destId="{CA2A004C-CA9E-0E44-8CE9-28FF301E679F}" srcOrd="0" destOrd="0" presId="urn:microsoft.com/office/officeart/2005/8/layout/matrix3"/>
    <dgm:cxn modelId="{672F2CF9-C94F-1649-B1A3-C460A88C8179}" type="presOf" srcId="{35E6EEEB-70D9-4351-A77A-BED0BB0586E9}" destId="{2E060C09-A2A2-8C40-BFC8-8D104D598D8B}" srcOrd="0" destOrd="0" presId="urn:microsoft.com/office/officeart/2005/8/layout/matrix3"/>
    <dgm:cxn modelId="{5050D982-6943-6C48-9879-CFF1E04E2826}" type="presParOf" srcId="{CA2A004C-CA9E-0E44-8CE9-28FF301E679F}" destId="{2B8D7CDF-A59F-EA42-9098-02D30732575F}" srcOrd="0" destOrd="0" presId="urn:microsoft.com/office/officeart/2005/8/layout/matrix3"/>
    <dgm:cxn modelId="{BF9B4EDF-A501-A04D-9619-499E77445F0B}" type="presParOf" srcId="{CA2A004C-CA9E-0E44-8CE9-28FF301E679F}" destId="{2E060C09-A2A2-8C40-BFC8-8D104D598D8B}" srcOrd="1" destOrd="0" presId="urn:microsoft.com/office/officeart/2005/8/layout/matrix3"/>
    <dgm:cxn modelId="{826304FA-27FD-FD4E-9C34-944E3B9A9884}" type="presParOf" srcId="{CA2A004C-CA9E-0E44-8CE9-28FF301E679F}" destId="{AFCD88F1-0C95-7442-A522-A0D87E1EA090}" srcOrd="2" destOrd="0" presId="urn:microsoft.com/office/officeart/2005/8/layout/matrix3"/>
    <dgm:cxn modelId="{DA386143-B68F-3F41-8C63-4FD2B280BBF0}" type="presParOf" srcId="{CA2A004C-CA9E-0E44-8CE9-28FF301E679F}" destId="{07FCEF3E-497F-0842-959C-22179BA69653}" srcOrd="3" destOrd="0" presId="urn:microsoft.com/office/officeart/2005/8/layout/matrix3"/>
    <dgm:cxn modelId="{68D961C3-2A45-1347-825A-CD58E50240EC}" type="presParOf" srcId="{CA2A004C-CA9E-0E44-8CE9-28FF301E679F}" destId="{01AC7B5B-4282-D44A-B10C-0FDBFA352AC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2E221-B0DD-48E2-A07A-029DB6776FE3}"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9C56ED2D-6971-474E-A54D-4034F250AF98}">
      <dgm:prSet/>
      <dgm:spPr/>
      <dgm:t>
        <a:bodyPr/>
        <a:lstStyle/>
        <a:p>
          <a:r>
            <a:rPr lang="en-US" b="0" i="0"/>
            <a:t>background-repeat: Controls how the background image is repeated. Accepts the following values:</a:t>
          </a:r>
          <a:endParaRPr lang="en-US"/>
        </a:p>
      </dgm:t>
    </dgm:pt>
    <dgm:pt modelId="{C0CA4E8B-88C1-47A4-93F5-D49546C8CEB7}" type="parTrans" cxnId="{74C7136B-8085-4B4F-9EC0-0EC249E283E6}">
      <dgm:prSet/>
      <dgm:spPr/>
      <dgm:t>
        <a:bodyPr/>
        <a:lstStyle/>
        <a:p>
          <a:endParaRPr lang="en-US"/>
        </a:p>
      </dgm:t>
    </dgm:pt>
    <dgm:pt modelId="{7D941ADF-C1A2-4282-8DEC-5EAAA1AD9BF9}" type="sibTrans" cxnId="{74C7136B-8085-4B4F-9EC0-0EC249E283E6}">
      <dgm:prSet/>
      <dgm:spPr/>
      <dgm:t>
        <a:bodyPr/>
        <a:lstStyle/>
        <a:p>
          <a:endParaRPr lang="en-US"/>
        </a:p>
      </dgm:t>
    </dgm:pt>
    <dgm:pt modelId="{1043CCD5-9A26-46E5-BFF2-6298FD832F20}">
      <dgm:prSet/>
      <dgm:spPr/>
      <dgm:t>
        <a:bodyPr/>
        <a:lstStyle/>
        <a:p>
          <a:r>
            <a:rPr lang="en-US" b="0" i="0" dirty="0"/>
            <a:t>repeat-x: The image is repeated horizontally.</a:t>
          </a:r>
          <a:endParaRPr lang="en-US" dirty="0"/>
        </a:p>
      </dgm:t>
    </dgm:pt>
    <dgm:pt modelId="{7F98870A-E634-47AD-AC3E-4EA48B785A1B}" type="parTrans" cxnId="{5C09FB92-4E4C-48A3-9285-91D7384F20A6}">
      <dgm:prSet/>
      <dgm:spPr/>
      <dgm:t>
        <a:bodyPr/>
        <a:lstStyle/>
        <a:p>
          <a:endParaRPr lang="en-US"/>
        </a:p>
      </dgm:t>
    </dgm:pt>
    <dgm:pt modelId="{D7346F6B-5154-4CFB-9E5D-36BB93A2AA88}" type="sibTrans" cxnId="{5C09FB92-4E4C-48A3-9285-91D7384F20A6}">
      <dgm:prSet/>
      <dgm:spPr/>
      <dgm:t>
        <a:bodyPr/>
        <a:lstStyle/>
        <a:p>
          <a:endParaRPr lang="en-US"/>
        </a:p>
      </dgm:t>
    </dgm:pt>
    <dgm:pt modelId="{D12737E0-563A-46F8-858D-B7573CC4E2A9}">
      <dgm:prSet/>
      <dgm:spPr/>
      <dgm:t>
        <a:bodyPr/>
        <a:lstStyle/>
        <a:p>
          <a:r>
            <a:rPr lang="en-US" b="0" i="0"/>
            <a:t>repeat-y: The image is repeated vertically.</a:t>
          </a:r>
          <a:endParaRPr lang="en-US"/>
        </a:p>
      </dgm:t>
    </dgm:pt>
    <dgm:pt modelId="{267DCE83-CF36-4783-A48C-D9D882046484}" type="parTrans" cxnId="{D8C59BC7-ECC2-4A9E-A6B1-98E87F4F8EF0}">
      <dgm:prSet/>
      <dgm:spPr/>
      <dgm:t>
        <a:bodyPr/>
        <a:lstStyle/>
        <a:p>
          <a:endParaRPr lang="en-US"/>
        </a:p>
      </dgm:t>
    </dgm:pt>
    <dgm:pt modelId="{27D257B4-5CF0-4D95-90D1-5A2E09E0D01D}" type="sibTrans" cxnId="{D8C59BC7-ECC2-4A9E-A6B1-98E87F4F8EF0}">
      <dgm:prSet/>
      <dgm:spPr/>
      <dgm:t>
        <a:bodyPr/>
        <a:lstStyle/>
        <a:p>
          <a:endParaRPr lang="en-US"/>
        </a:p>
      </dgm:t>
    </dgm:pt>
    <dgm:pt modelId="{F7602EC7-B4D6-45F9-89CC-9BC8ED2E4DF1}">
      <dgm:prSet/>
      <dgm:spPr/>
      <dgm:t>
        <a:bodyPr/>
        <a:lstStyle/>
        <a:p>
          <a:r>
            <a:rPr lang="en-US" b="0" i="0"/>
            <a:t>no-repeat: The image is not repeated</a:t>
          </a:r>
          <a:endParaRPr lang="en-US"/>
        </a:p>
      </dgm:t>
    </dgm:pt>
    <dgm:pt modelId="{05292E84-9F41-41DB-888A-BE91D1A05BFB}" type="parTrans" cxnId="{00231A77-E7AA-42F3-BA41-835CCFE1FB7D}">
      <dgm:prSet/>
      <dgm:spPr/>
      <dgm:t>
        <a:bodyPr/>
        <a:lstStyle/>
        <a:p>
          <a:endParaRPr lang="en-US"/>
        </a:p>
      </dgm:t>
    </dgm:pt>
    <dgm:pt modelId="{5FED28A6-6CA2-4C65-9570-EF67016BA52C}" type="sibTrans" cxnId="{00231A77-E7AA-42F3-BA41-835CCFE1FB7D}">
      <dgm:prSet/>
      <dgm:spPr/>
      <dgm:t>
        <a:bodyPr/>
        <a:lstStyle/>
        <a:p>
          <a:endParaRPr lang="en-US"/>
        </a:p>
      </dgm:t>
    </dgm:pt>
    <dgm:pt modelId="{DC26A71E-7788-C340-A3C5-4ED2193F72E0}">
      <dgm:prSet/>
      <dgm:spPr/>
      <dgm:t>
        <a:bodyPr/>
        <a:lstStyle/>
        <a:p>
          <a:pPr rtl="0"/>
          <a:r>
            <a:rPr lang="en-US" dirty="0"/>
            <a:t>Repeat: The image is repeated both horizontally and vertically</a:t>
          </a:r>
        </a:p>
      </dgm:t>
    </dgm:pt>
    <dgm:pt modelId="{B4E56EC8-B2B7-154C-9E8F-CA6F06A5E27C}" type="parTrans" cxnId="{43263597-737E-AC44-9141-5B9E7AEE24CA}">
      <dgm:prSet/>
      <dgm:spPr/>
    </dgm:pt>
    <dgm:pt modelId="{7B429FBF-9275-FB40-A55E-1814137C7E4E}" type="sibTrans" cxnId="{43263597-737E-AC44-9141-5B9E7AEE24CA}">
      <dgm:prSet/>
      <dgm:spPr/>
    </dgm:pt>
    <dgm:pt modelId="{049D3601-5743-3841-BD6F-488F70AEFF28}" type="pres">
      <dgm:prSet presAssocID="{B3C2E221-B0DD-48E2-A07A-029DB6776FE3}" presName="linear" presStyleCnt="0">
        <dgm:presLayoutVars>
          <dgm:animLvl val="lvl"/>
          <dgm:resizeHandles val="exact"/>
        </dgm:presLayoutVars>
      </dgm:prSet>
      <dgm:spPr/>
    </dgm:pt>
    <dgm:pt modelId="{564EAC62-A688-B04B-ADF7-C8C03ED01B74}" type="pres">
      <dgm:prSet presAssocID="{9C56ED2D-6971-474E-A54D-4034F250AF98}" presName="parentText" presStyleLbl="node1" presStyleIdx="0" presStyleCnt="5">
        <dgm:presLayoutVars>
          <dgm:chMax val="0"/>
          <dgm:bulletEnabled val="1"/>
        </dgm:presLayoutVars>
      </dgm:prSet>
      <dgm:spPr/>
    </dgm:pt>
    <dgm:pt modelId="{60502E61-F205-E647-9A89-27374A2BD8FB}" type="pres">
      <dgm:prSet presAssocID="{7D941ADF-C1A2-4282-8DEC-5EAAA1AD9BF9}" presName="spacer" presStyleCnt="0"/>
      <dgm:spPr/>
    </dgm:pt>
    <dgm:pt modelId="{6B8D9B59-3E0C-F643-BE9B-23BCED3DE934}" type="pres">
      <dgm:prSet presAssocID="{DC26A71E-7788-C340-A3C5-4ED2193F72E0}" presName="parentText" presStyleLbl="node1" presStyleIdx="1" presStyleCnt="5">
        <dgm:presLayoutVars>
          <dgm:chMax val="0"/>
          <dgm:bulletEnabled val="1"/>
        </dgm:presLayoutVars>
      </dgm:prSet>
      <dgm:spPr/>
    </dgm:pt>
    <dgm:pt modelId="{36CFEE88-CA99-E547-A7BE-1A0571774B56}" type="pres">
      <dgm:prSet presAssocID="{7B429FBF-9275-FB40-A55E-1814137C7E4E}" presName="spacer" presStyleCnt="0"/>
      <dgm:spPr/>
    </dgm:pt>
    <dgm:pt modelId="{28708610-ABDB-8740-909C-08C8F0FD8C5A}" type="pres">
      <dgm:prSet presAssocID="{1043CCD5-9A26-46E5-BFF2-6298FD832F20}" presName="parentText" presStyleLbl="node1" presStyleIdx="2" presStyleCnt="5">
        <dgm:presLayoutVars>
          <dgm:chMax val="0"/>
          <dgm:bulletEnabled val="1"/>
        </dgm:presLayoutVars>
      </dgm:prSet>
      <dgm:spPr/>
    </dgm:pt>
    <dgm:pt modelId="{81962779-7B9F-5D4F-8582-E1AD986494AD}" type="pres">
      <dgm:prSet presAssocID="{D7346F6B-5154-4CFB-9E5D-36BB93A2AA88}" presName="spacer" presStyleCnt="0"/>
      <dgm:spPr/>
    </dgm:pt>
    <dgm:pt modelId="{F833BBC7-E16D-2C4D-8E04-B75634A6B2F7}" type="pres">
      <dgm:prSet presAssocID="{D12737E0-563A-46F8-858D-B7573CC4E2A9}" presName="parentText" presStyleLbl="node1" presStyleIdx="3" presStyleCnt="5">
        <dgm:presLayoutVars>
          <dgm:chMax val="0"/>
          <dgm:bulletEnabled val="1"/>
        </dgm:presLayoutVars>
      </dgm:prSet>
      <dgm:spPr/>
    </dgm:pt>
    <dgm:pt modelId="{52D5D7D7-3FDA-5047-90C2-2F40F9CB520C}" type="pres">
      <dgm:prSet presAssocID="{27D257B4-5CF0-4D95-90D1-5A2E09E0D01D}" presName="spacer" presStyleCnt="0"/>
      <dgm:spPr/>
    </dgm:pt>
    <dgm:pt modelId="{86FBF6A1-3EA5-2540-ADD9-696218F6C34B}" type="pres">
      <dgm:prSet presAssocID="{F7602EC7-B4D6-45F9-89CC-9BC8ED2E4DF1}" presName="parentText" presStyleLbl="node1" presStyleIdx="4" presStyleCnt="5">
        <dgm:presLayoutVars>
          <dgm:chMax val="0"/>
          <dgm:bulletEnabled val="1"/>
        </dgm:presLayoutVars>
      </dgm:prSet>
      <dgm:spPr/>
    </dgm:pt>
  </dgm:ptLst>
  <dgm:cxnLst>
    <dgm:cxn modelId="{800E7B3D-A4B4-3841-9531-879FBED9F339}" type="presOf" srcId="{1043CCD5-9A26-46E5-BFF2-6298FD832F20}" destId="{28708610-ABDB-8740-909C-08C8F0FD8C5A}" srcOrd="0" destOrd="0" presId="urn:microsoft.com/office/officeart/2005/8/layout/vList2"/>
    <dgm:cxn modelId="{74C7136B-8085-4B4F-9EC0-0EC249E283E6}" srcId="{B3C2E221-B0DD-48E2-A07A-029DB6776FE3}" destId="{9C56ED2D-6971-474E-A54D-4034F250AF98}" srcOrd="0" destOrd="0" parTransId="{C0CA4E8B-88C1-47A4-93F5-D49546C8CEB7}" sibTransId="{7D941ADF-C1A2-4282-8DEC-5EAAA1AD9BF9}"/>
    <dgm:cxn modelId="{23A3CB74-971C-EB48-8EA8-83F0CB990BF5}" type="presOf" srcId="{9C56ED2D-6971-474E-A54D-4034F250AF98}" destId="{564EAC62-A688-B04B-ADF7-C8C03ED01B74}" srcOrd="0" destOrd="0" presId="urn:microsoft.com/office/officeart/2005/8/layout/vList2"/>
    <dgm:cxn modelId="{00231A77-E7AA-42F3-BA41-835CCFE1FB7D}" srcId="{B3C2E221-B0DD-48E2-A07A-029DB6776FE3}" destId="{F7602EC7-B4D6-45F9-89CC-9BC8ED2E4DF1}" srcOrd="4" destOrd="0" parTransId="{05292E84-9F41-41DB-888A-BE91D1A05BFB}" sibTransId="{5FED28A6-6CA2-4C65-9570-EF67016BA52C}"/>
    <dgm:cxn modelId="{F776F180-11E8-C041-8A77-238EC8959DE4}" type="presOf" srcId="{B3C2E221-B0DD-48E2-A07A-029DB6776FE3}" destId="{049D3601-5743-3841-BD6F-488F70AEFF28}" srcOrd="0" destOrd="0" presId="urn:microsoft.com/office/officeart/2005/8/layout/vList2"/>
    <dgm:cxn modelId="{906CFB89-BF0A-3A46-A6DE-3FD54D08A4C4}" type="presOf" srcId="{DC26A71E-7788-C340-A3C5-4ED2193F72E0}" destId="{6B8D9B59-3E0C-F643-BE9B-23BCED3DE934}" srcOrd="0" destOrd="0" presId="urn:microsoft.com/office/officeart/2005/8/layout/vList2"/>
    <dgm:cxn modelId="{5C09FB92-4E4C-48A3-9285-91D7384F20A6}" srcId="{B3C2E221-B0DD-48E2-A07A-029DB6776FE3}" destId="{1043CCD5-9A26-46E5-BFF2-6298FD832F20}" srcOrd="2" destOrd="0" parTransId="{7F98870A-E634-47AD-AC3E-4EA48B785A1B}" sibTransId="{D7346F6B-5154-4CFB-9E5D-36BB93A2AA88}"/>
    <dgm:cxn modelId="{43263597-737E-AC44-9141-5B9E7AEE24CA}" srcId="{B3C2E221-B0DD-48E2-A07A-029DB6776FE3}" destId="{DC26A71E-7788-C340-A3C5-4ED2193F72E0}" srcOrd="1" destOrd="0" parTransId="{B4E56EC8-B2B7-154C-9E8F-CA6F06A5E27C}" sibTransId="{7B429FBF-9275-FB40-A55E-1814137C7E4E}"/>
    <dgm:cxn modelId="{C42BFAA6-903B-5F49-AADD-A370F28C31C6}" type="presOf" srcId="{D12737E0-563A-46F8-858D-B7573CC4E2A9}" destId="{F833BBC7-E16D-2C4D-8E04-B75634A6B2F7}" srcOrd="0" destOrd="0" presId="urn:microsoft.com/office/officeart/2005/8/layout/vList2"/>
    <dgm:cxn modelId="{D8C59BC7-ECC2-4A9E-A6B1-98E87F4F8EF0}" srcId="{B3C2E221-B0DD-48E2-A07A-029DB6776FE3}" destId="{D12737E0-563A-46F8-858D-B7573CC4E2A9}" srcOrd="3" destOrd="0" parTransId="{267DCE83-CF36-4783-A48C-D9D882046484}" sibTransId="{27D257B4-5CF0-4D95-90D1-5A2E09E0D01D}"/>
    <dgm:cxn modelId="{CA48CEDD-8BAC-894B-BCF2-BDE226EA9505}" type="presOf" srcId="{F7602EC7-B4D6-45F9-89CC-9BC8ED2E4DF1}" destId="{86FBF6A1-3EA5-2540-ADD9-696218F6C34B}" srcOrd="0" destOrd="0" presId="urn:microsoft.com/office/officeart/2005/8/layout/vList2"/>
    <dgm:cxn modelId="{FF4E4929-1186-8C4E-84E5-5301F53EF85C}" type="presParOf" srcId="{049D3601-5743-3841-BD6F-488F70AEFF28}" destId="{564EAC62-A688-B04B-ADF7-C8C03ED01B74}" srcOrd="0" destOrd="0" presId="urn:microsoft.com/office/officeart/2005/8/layout/vList2"/>
    <dgm:cxn modelId="{975DE3AB-06BD-9A46-8E86-9CCB1B9C9D3A}" type="presParOf" srcId="{049D3601-5743-3841-BD6F-488F70AEFF28}" destId="{60502E61-F205-E647-9A89-27374A2BD8FB}" srcOrd="1" destOrd="0" presId="urn:microsoft.com/office/officeart/2005/8/layout/vList2"/>
    <dgm:cxn modelId="{67827FED-7F82-044B-B2F4-EE69EAAF425A}" type="presParOf" srcId="{049D3601-5743-3841-BD6F-488F70AEFF28}" destId="{6B8D9B59-3E0C-F643-BE9B-23BCED3DE934}" srcOrd="2" destOrd="0" presId="urn:microsoft.com/office/officeart/2005/8/layout/vList2"/>
    <dgm:cxn modelId="{6AC572D0-DED1-9C43-BACA-0D0EB86BED31}" type="presParOf" srcId="{049D3601-5743-3841-BD6F-488F70AEFF28}" destId="{36CFEE88-CA99-E547-A7BE-1A0571774B56}" srcOrd="3" destOrd="0" presId="urn:microsoft.com/office/officeart/2005/8/layout/vList2"/>
    <dgm:cxn modelId="{0CD77967-DAF8-BC49-9EAB-ED3E07570AAC}" type="presParOf" srcId="{049D3601-5743-3841-BD6F-488F70AEFF28}" destId="{28708610-ABDB-8740-909C-08C8F0FD8C5A}" srcOrd="4" destOrd="0" presId="urn:microsoft.com/office/officeart/2005/8/layout/vList2"/>
    <dgm:cxn modelId="{C5314AD1-6D21-7E42-BAFE-ECDE61BD4CDF}" type="presParOf" srcId="{049D3601-5743-3841-BD6F-488F70AEFF28}" destId="{81962779-7B9F-5D4F-8582-E1AD986494AD}" srcOrd="5" destOrd="0" presId="urn:microsoft.com/office/officeart/2005/8/layout/vList2"/>
    <dgm:cxn modelId="{679EBB43-B107-4444-B5F5-5756B414475B}" type="presParOf" srcId="{049D3601-5743-3841-BD6F-488F70AEFF28}" destId="{F833BBC7-E16D-2C4D-8E04-B75634A6B2F7}" srcOrd="6" destOrd="0" presId="urn:microsoft.com/office/officeart/2005/8/layout/vList2"/>
    <dgm:cxn modelId="{66EB84D9-E73C-A541-96DC-937C723447F4}" type="presParOf" srcId="{049D3601-5743-3841-BD6F-488F70AEFF28}" destId="{52D5D7D7-3FDA-5047-90C2-2F40F9CB520C}" srcOrd="7" destOrd="0" presId="urn:microsoft.com/office/officeart/2005/8/layout/vList2"/>
    <dgm:cxn modelId="{D3C0DDBE-A631-264B-BEEA-78CD6A650F5A}" type="presParOf" srcId="{049D3601-5743-3841-BD6F-488F70AEFF28}" destId="{86FBF6A1-3EA5-2540-ADD9-696218F6C34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274FBF-DB46-4A63-8D65-85B9290CD16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868CC0-8A6B-4156-8724-1FE82DF14D6E}">
      <dgm:prSet/>
      <dgm:spPr/>
      <dgm:t>
        <a:bodyPr/>
        <a:lstStyle/>
        <a:p>
          <a:r>
            <a:rPr lang="en-US"/>
            <a:t>In CSS, the box model is a set of rules that define how elements are displayed on the web page. It includes the element's content, padding, border, and margin.</a:t>
          </a:r>
        </a:p>
      </dgm:t>
    </dgm:pt>
    <dgm:pt modelId="{AA4545CB-87FA-4BF2-9260-8B05F2224CA2}" type="parTrans" cxnId="{B54E5480-2FE4-42F9-A25E-91BB3FCA099B}">
      <dgm:prSet/>
      <dgm:spPr/>
      <dgm:t>
        <a:bodyPr/>
        <a:lstStyle/>
        <a:p>
          <a:endParaRPr lang="en-US"/>
        </a:p>
      </dgm:t>
    </dgm:pt>
    <dgm:pt modelId="{76055C8E-6821-4AA5-8505-4E2309CA372A}" type="sibTrans" cxnId="{B54E5480-2FE4-42F9-A25E-91BB3FCA099B}">
      <dgm:prSet/>
      <dgm:spPr/>
      <dgm:t>
        <a:bodyPr/>
        <a:lstStyle/>
        <a:p>
          <a:endParaRPr lang="en-US"/>
        </a:p>
      </dgm:t>
    </dgm:pt>
    <dgm:pt modelId="{BB0F86CD-C57D-48AC-AEC1-1B4379F8BDC4}">
      <dgm:prSet/>
      <dgm:spPr/>
      <dgm:t>
        <a:bodyPr/>
        <a:lstStyle/>
        <a:p>
          <a:r>
            <a:rPr lang="en-US"/>
            <a:t>The content of an element is the element's innermost part, where you put your text, images, or other content.</a:t>
          </a:r>
        </a:p>
      </dgm:t>
    </dgm:pt>
    <dgm:pt modelId="{43441596-9360-4E8B-9537-3D841956AF5D}" type="parTrans" cxnId="{FC031AC9-7D2D-4B46-A1C5-5EB963254EE2}">
      <dgm:prSet/>
      <dgm:spPr/>
      <dgm:t>
        <a:bodyPr/>
        <a:lstStyle/>
        <a:p>
          <a:endParaRPr lang="en-US"/>
        </a:p>
      </dgm:t>
    </dgm:pt>
    <dgm:pt modelId="{00C8014C-DA4D-41B0-A0C0-22F71A08769F}" type="sibTrans" cxnId="{FC031AC9-7D2D-4B46-A1C5-5EB963254EE2}">
      <dgm:prSet/>
      <dgm:spPr/>
      <dgm:t>
        <a:bodyPr/>
        <a:lstStyle/>
        <a:p>
          <a:endParaRPr lang="en-US"/>
        </a:p>
      </dgm:t>
    </dgm:pt>
    <dgm:pt modelId="{9C314CDB-793F-478E-8BFA-CDC57A2779F4}">
      <dgm:prSet/>
      <dgm:spPr/>
      <dgm:t>
        <a:bodyPr/>
        <a:lstStyle/>
        <a:p>
          <a:r>
            <a:rPr lang="en-US"/>
            <a:t>The padding is the space between the content and the border. The padding is transparent, so you can see the element's background color or image through it.</a:t>
          </a:r>
        </a:p>
      </dgm:t>
    </dgm:pt>
    <dgm:pt modelId="{C8D5B940-DF84-40D9-9CA2-D07DAEBCF972}" type="parTrans" cxnId="{D592A3B5-08A3-40DA-916C-CC752672EFF5}">
      <dgm:prSet/>
      <dgm:spPr/>
      <dgm:t>
        <a:bodyPr/>
        <a:lstStyle/>
        <a:p>
          <a:endParaRPr lang="en-US"/>
        </a:p>
      </dgm:t>
    </dgm:pt>
    <dgm:pt modelId="{72E477C7-0760-4C2A-AF4D-795E849B1E03}" type="sibTrans" cxnId="{D592A3B5-08A3-40DA-916C-CC752672EFF5}">
      <dgm:prSet/>
      <dgm:spPr/>
      <dgm:t>
        <a:bodyPr/>
        <a:lstStyle/>
        <a:p>
          <a:endParaRPr lang="en-US"/>
        </a:p>
      </dgm:t>
    </dgm:pt>
    <dgm:pt modelId="{C550E811-DBFD-4A29-ABC9-88F3B453D61A}">
      <dgm:prSet/>
      <dgm:spPr/>
      <dgm:t>
        <a:bodyPr/>
        <a:lstStyle/>
        <a:p>
          <a:r>
            <a:rPr lang="en-US"/>
            <a:t>The border is a line that goes around the element's padding and content. The border can have a color, style, and width.</a:t>
          </a:r>
        </a:p>
      </dgm:t>
    </dgm:pt>
    <dgm:pt modelId="{5F666737-5133-4FD8-B5BD-3BD46BC20384}" type="parTrans" cxnId="{25B648A2-6E67-4F23-AA73-77DE70DF4403}">
      <dgm:prSet/>
      <dgm:spPr/>
      <dgm:t>
        <a:bodyPr/>
        <a:lstStyle/>
        <a:p>
          <a:endParaRPr lang="en-US"/>
        </a:p>
      </dgm:t>
    </dgm:pt>
    <dgm:pt modelId="{760E2890-88D8-4F2C-AD22-DF48D21FA324}" type="sibTrans" cxnId="{25B648A2-6E67-4F23-AA73-77DE70DF4403}">
      <dgm:prSet/>
      <dgm:spPr/>
      <dgm:t>
        <a:bodyPr/>
        <a:lstStyle/>
        <a:p>
          <a:endParaRPr lang="en-US"/>
        </a:p>
      </dgm:t>
    </dgm:pt>
    <dgm:pt modelId="{0BE12427-249B-4B8F-8C05-4DA84CBEC959}">
      <dgm:prSet/>
      <dgm:spPr/>
      <dgm:t>
        <a:bodyPr/>
        <a:lstStyle/>
        <a:p>
          <a:r>
            <a:rPr lang="en-US"/>
            <a:t>The margin is the space outside the border, between the border of the element and the other elements around it. The margin is also transparent.</a:t>
          </a:r>
        </a:p>
      </dgm:t>
    </dgm:pt>
    <dgm:pt modelId="{2DABEFD4-AAC2-4F60-AE36-F6DA7917306F}" type="parTrans" cxnId="{17513860-6FB0-4C7F-B0BA-E738A6CF0831}">
      <dgm:prSet/>
      <dgm:spPr/>
      <dgm:t>
        <a:bodyPr/>
        <a:lstStyle/>
        <a:p>
          <a:endParaRPr lang="en-US"/>
        </a:p>
      </dgm:t>
    </dgm:pt>
    <dgm:pt modelId="{D001E431-792A-4C84-A983-4EC44DCD765E}" type="sibTrans" cxnId="{17513860-6FB0-4C7F-B0BA-E738A6CF0831}">
      <dgm:prSet/>
      <dgm:spPr/>
      <dgm:t>
        <a:bodyPr/>
        <a:lstStyle/>
        <a:p>
          <a:endParaRPr lang="en-US"/>
        </a:p>
      </dgm:t>
    </dgm:pt>
    <dgm:pt modelId="{378576FF-711A-234A-B9D0-E3A48C3E6E9F}" type="pres">
      <dgm:prSet presAssocID="{E9274FBF-DB46-4A63-8D65-85B9290CD167}" presName="linear" presStyleCnt="0">
        <dgm:presLayoutVars>
          <dgm:animLvl val="lvl"/>
          <dgm:resizeHandles val="exact"/>
        </dgm:presLayoutVars>
      </dgm:prSet>
      <dgm:spPr/>
    </dgm:pt>
    <dgm:pt modelId="{46C4A53E-B25B-0F41-96E7-066B9599EF50}" type="pres">
      <dgm:prSet presAssocID="{47868CC0-8A6B-4156-8724-1FE82DF14D6E}" presName="parentText" presStyleLbl="node1" presStyleIdx="0" presStyleCnt="5">
        <dgm:presLayoutVars>
          <dgm:chMax val="0"/>
          <dgm:bulletEnabled val="1"/>
        </dgm:presLayoutVars>
      </dgm:prSet>
      <dgm:spPr/>
    </dgm:pt>
    <dgm:pt modelId="{A6F6E102-640D-9C46-9FAE-3EBB94C58B16}" type="pres">
      <dgm:prSet presAssocID="{76055C8E-6821-4AA5-8505-4E2309CA372A}" presName="spacer" presStyleCnt="0"/>
      <dgm:spPr/>
    </dgm:pt>
    <dgm:pt modelId="{F2016CCE-4F4C-FC4E-998E-F2F00BCE0757}" type="pres">
      <dgm:prSet presAssocID="{BB0F86CD-C57D-48AC-AEC1-1B4379F8BDC4}" presName="parentText" presStyleLbl="node1" presStyleIdx="1" presStyleCnt="5">
        <dgm:presLayoutVars>
          <dgm:chMax val="0"/>
          <dgm:bulletEnabled val="1"/>
        </dgm:presLayoutVars>
      </dgm:prSet>
      <dgm:spPr/>
    </dgm:pt>
    <dgm:pt modelId="{E9A7E5EF-0632-8343-9FD4-4ACB72962693}" type="pres">
      <dgm:prSet presAssocID="{00C8014C-DA4D-41B0-A0C0-22F71A08769F}" presName="spacer" presStyleCnt="0"/>
      <dgm:spPr/>
    </dgm:pt>
    <dgm:pt modelId="{7436C7E5-DC43-BE4F-A51A-9DB9E23C2CEA}" type="pres">
      <dgm:prSet presAssocID="{9C314CDB-793F-478E-8BFA-CDC57A2779F4}" presName="parentText" presStyleLbl="node1" presStyleIdx="2" presStyleCnt="5">
        <dgm:presLayoutVars>
          <dgm:chMax val="0"/>
          <dgm:bulletEnabled val="1"/>
        </dgm:presLayoutVars>
      </dgm:prSet>
      <dgm:spPr/>
    </dgm:pt>
    <dgm:pt modelId="{3B92B4D9-1488-BB41-AC4A-ABF50CB54A89}" type="pres">
      <dgm:prSet presAssocID="{72E477C7-0760-4C2A-AF4D-795E849B1E03}" presName="spacer" presStyleCnt="0"/>
      <dgm:spPr/>
    </dgm:pt>
    <dgm:pt modelId="{0E4589A5-EC09-6044-BD5D-E593A579AFC3}" type="pres">
      <dgm:prSet presAssocID="{C550E811-DBFD-4A29-ABC9-88F3B453D61A}" presName="parentText" presStyleLbl="node1" presStyleIdx="3" presStyleCnt="5">
        <dgm:presLayoutVars>
          <dgm:chMax val="0"/>
          <dgm:bulletEnabled val="1"/>
        </dgm:presLayoutVars>
      </dgm:prSet>
      <dgm:spPr/>
    </dgm:pt>
    <dgm:pt modelId="{CEF2A17B-39BB-2040-98F5-6EB61C22921B}" type="pres">
      <dgm:prSet presAssocID="{760E2890-88D8-4F2C-AD22-DF48D21FA324}" presName="spacer" presStyleCnt="0"/>
      <dgm:spPr/>
    </dgm:pt>
    <dgm:pt modelId="{119A3ADC-77D0-CD40-A580-7CC2D6DB58C6}" type="pres">
      <dgm:prSet presAssocID="{0BE12427-249B-4B8F-8C05-4DA84CBEC959}" presName="parentText" presStyleLbl="node1" presStyleIdx="4" presStyleCnt="5">
        <dgm:presLayoutVars>
          <dgm:chMax val="0"/>
          <dgm:bulletEnabled val="1"/>
        </dgm:presLayoutVars>
      </dgm:prSet>
      <dgm:spPr/>
    </dgm:pt>
  </dgm:ptLst>
  <dgm:cxnLst>
    <dgm:cxn modelId="{88527832-2411-FF48-A885-EFCE5E60BA82}" type="presOf" srcId="{E9274FBF-DB46-4A63-8D65-85B9290CD167}" destId="{378576FF-711A-234A-B9D0-E3A48C3E6E9F}" srcOrd="0" destOrd="0" presId="urn:microsoft.com/office/officeart/2005/8/layout/vList2"/>
    <dgm:cxn modelId="{A731D038-C559-D046-AA37-C2E02507100B}" type="presOf" srcId="{9C314CDB-793F-478E-8BFA-CDC57A2779F4}" destId="{7436C7E5-DC43-BE4F-A51A-9DB9E23C2CEA}" srcOrd="0" destOrd="0" presId="urn:microsoft.com/office/officeart/2005/8/layout/vList2"/>
    <dgm:cxn modelId="{17513860-6FB0-4C7F-B0BA-E738A6CF0831}" srcId="{E9274FBF-DB46-4A63-8D65-85B9290CD167}" destId="{0BE12427-249B-4B8F-8C05-4DA84CBEC959}" srcOrd="4" destOrd="0" parTransId="{2DABEFD4-AAC2-4F60-AE36-F6DA7917306F}" sibTransId="{D001E431-792A-4C84-A983-4EC44DCD765E}"/>
    <dgm:cxn modelId="{B54E5480-2FE4-42F9-A25E-91BB3FCA099B}" srcId="{E9274FBF-DB46-4A63-8D65-85B9290CD167}" destId="{47868CC0-8A6B-4156-8724-1FE82DF14D6E}" srcOrd="0" destOrd="0" parTransId="{AA4545CB-87FA-4BF2-9260-8B05F2224CA2}" sibTransId="{76055C8E-6821-4AA5-8505-4E2309CA372A}"/>
    <dgm:cxn modelId="{E836DE84-B2FE-B04F-A3C1-28247691D802}" type="presOf" srcId="{0BE12427-249B-4B8F-8C05-4DA84CBEC959}" destId="{119A3ADC-77D0-CD40-A580-7CC2D6DB58C6}" srcOrd="0" destOrd="0" presId="urn:microsoft.com/office/officeart/2005/8/layout/vList2"/>
    <dgm:cxn modelId="{25B648A2-6E67-4F23-AA73-77DE70DF4403}" srcId="{E9274FBF-DB46-4A63-8D65-85B9290CD167}" destId="{C550E811-DBFD-4A29-ABC9-88F3B453D61A}" srcOrd="3" destOrd="0" parTransId="{5F666737-5133-4FD8-B5BD-3BD46BC20384}" sibTransId="{760E2890-88D8-4F2C-AD22-DF48D21FA324}"/>
    <dgm:cxn modelId="{D592A3B5-08A3-40DA-916C-CC752672EFF5}" srcId="{E9274FBF-DB46-4A63-8D65-85B9290CD167}" destId="{9C314CDB-793F-478E-8BFA-CDC57A2779F4}" srcOrd="2" destOrd="0" parTransId="{C8D5B940-DF84-40D9-9CA2-D07DAEBCF972}" sibTransId="{72E477C7-0760-4C2A-AF4D-795E849B1E03}"/>
    <dgm:cxn modelId="{5A71FEB7-7979-6343-8418-95CF2D8203EB}" type="presOf" srcId="{BB0F86CD-C57D-48AC-AEC1-1B4379F8BDC4}" destId="{F2016CCE-4F4C-FC4E-998E-F2F00BCE0757}" srcOrd="0" destOrd="0" presId="urn:microsoft.com/office/officeart/2005/8/layout/vList2"/>
    <dgm:cxn modelId="{FC031AC9-7D2D-4B46-A1C5-5EB963254EE2}" srcId="{E9274FBF-DB46-4A63-8D65-85B9290CD167}" destId="{BB0F86CD-C57D-48AC-AEC1-1B4379F8BDC4}" srcOrd="1" destOrd="0" parTransId="{43441596-9360-4E8B-9537-3D841956AF5D}" sibTransId="{00C8014C-DA4D-41B0-A0C0-22F71A08769F}"/>
    <dgm:cxn modelId="{36CE0AD1-0B93-5543-B297-22F78DDD075E}" type="presOf" srcId="{C550E811-DBFD-4A29-ABC9-88F3B453D61A}" destId="{0E4589A5-EC09-6044-BD5D-E593A579AFC3}" srcOrd="0" destOrd="0" presId="urn:microsoft.com/office/officeart/2005/8/layout/vList2"/>
    <dgm:cxn modelId="{617E2DFF-0ECD-4B4E-90EB-42732DBDF468}" type="presOf" srcId="{47868CC0-8A6B-4156-8724-1FE82DF14D6E}" destId="{46C4A53E-B25B-0F41-96E7-066B9599EF50}" srcOrd="0" destOrd="0" presId="urn:microsoft.com/office/officeart/2005/8/layout/vList2"/>
    <dgm:cxn modelId="{383B9095-B550-F44B-B108-F6420FFB6EAC}" type="presParOf" srcId="{378576FF-711A-234A-B9D0-E3A48C3E6E9F}" destId="{46C4A53E-B25B-0F41-96E7-066B9599EF50}" srcOrd="0" destOrd="0" presId="urn:microsoft.com/office/officeart/2005/8/layout/vList2"/>
    <dgm:cxn modelId="{0DF098F6-0F5B-BE4A-8A86-4DEC0EBFD1D0}" type="presParOf" srcId="{378576FF-711A-234A-B9D0-E3A48C3E6E9F}" destId="{A6F6E102-640D-9C46-9FAE-3EBB94C58B16}" srcOrd="1" destOrd="0" presId="urn:microsoft.com/office/officeart/2005/8/layout/vList2"/>
    <dgm:cxn modelId="{D31D754B-82FB-5B49-BFF8-620BC792A50A}" type="presParOf" srcId="{378576FF-711A-234A-B9D0-E3A48C3E6E9F}" destId="{F2016CCE-4F4C-FC4E-998E-F2F00BCE0757}" srcOrd="2" destOrd="0" presId="urn:microsoft.com/office/officeart/2005/8/layout/vList2"/>
    <dgm:cxn modelId="{17437D04-4020-CC4A-8E3A-D3DE71CDFD70}" type="presParOf" srcId="{378576FF-711A-234A-B9D0-E3A48C3E6E9F}" destId="{E9A7E5EF-0632-8343-9FD4-4ACB72962693}" srcOrd="3" destOrd="0" presId="urn:microsoft.com/office/officeart/2005/8/layout/vList2"/>
    <dgm:cxn modelId="{12FD019A-00C0-9D43-9EE6-7CADDD45827E}" type="presParOf" srcId="{378576FF-711A-234A-B9D0-E3A48C3E6E9F}" destId="{7436C7E5-DC43-BE4F-A51A-9DB9E23C2CEA}" srcOrd="4" destOrd="0" presId="urn:microsoft.com/office/officeart/2005/8/layout/vList2"/>
    <dgm:cxn modelId="{D904EFA3-55C4-7A4F-B703-FD42536C380D}" type="presParOf" srcId="{378576FF-711A-234A-B9D0-E3A48C3E6E9F}" destId="{3B92B4D9-1488-BB41-AC4A-ABF50CB54A89}" srcOrd="5" destOrd="0" presId="urn:microsoft.com/office/officeart/2005/8/layout/vList2"/>
    <dgm:cxn modelId="{4E644036-C62D-D142-9818-D67BBD69783B}" type="presParOf" srcId="{378576FF-711A-234A-B9D0-E3A48C3E6E9F}" destId="{0E4589A5-EC09-6044-BD5D-E593A579AFC3}" srcOrd="6" destOrd="0" presId="urn:microsoft.com/office/officeart/2005/8/layout/vList2"/>
    <dgm:cxn modelId="{BDEB06B9-FC87-354C-B496-20019234832C}" type="presParOf" srcId="{378576FF-711A-234A-B9D0-E3A48C3E6E9F}" destId="{CEF2A17B-39BB-2040-98F5-6EB61C22921B}" srcOrd="7" destOrd="0" presId="urn:microsoft.com/office/officeart/2005/8/layout/vList2"/>
    <dgm:cxn modelId="{A10F659D-ABE0-CF4C-9CD8-150EBEF120AF}" type="presParOf" srcId="{378576FF-711A-234A-B9D0-E3A48C3E6E9F}" destId="{119A3ADC-77D0-CD40-A580-7CC2D6DB58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9E8560-3D00-4D01-B772-3CBA38D52F94}" type="doc">
      <dgm:prSet loTypeId="urn:microsoft.com/office/officeart/2005/8/layout/process1" loCatId="process" qsTypeId="urn:microsoft.com/office/officeart/2005/8/quickstyle/simple5" qsCatId="simple" csTypeId="urn:microsoft.com/office/officeart/2005/8/colors/colorful2" csCatId="colorful" phldr="1"/>
      <dgm:spPr/>
      <dgm:t>
        <a:bodyPr/>
        <a:lstStyle/>
        <a:p>
          <a:endParaRPr lang="en-US"/>
        </a:p>
      </dgm:t>
    </dgm:pt>
    <dgm:pt modelId="{56839904-5265-4615-B0DF-A533F2DF0ED7}">
      <dgm:prSet/>
      <dgm:spPr/>
      <dgm:t>
        <a:bodyPr/>
        <a:lstStyle/>
        <a:p>
          <a:r>
            <a:rPr lang="en-US" b="0" i="0" dirty="0"/>
            <a:t>In CSS, the </a:t>
          </a:r>
          <a:r>
            <a:rPr lang="en-US" dirty="0"/>
            <a:t>height</a:t>
          </a:r>
          <a:r>
            <a:rPr lang="en-US" b="0" i="0" dirty="0"/>
            <a:t> property specifies the height of an element. The height can be set to a specific length, or it can be set to </a:t>
          </a:r>
          <a:r>
            <a:rPr lang="en-US" dirty="0"/>
            <a:t>auto</a:t>
          </a:r>
          <a:r>
            <a:rPr lang="en-US" b="0" i="0" dirty="0"/>
            <a:t>, which will automatically adjust the height based on the content inside the element. The </a:t>
          </a:r>
          <a:r>
            <a:rPr lang="en-US" dirty="0"/>
            <a:t>height</a:t>
          </a:r>
          <a:r>
            <a:rPr lang="en-US" b="0" i="0" dirty="0"/>
            <a:t> property can be used on block-level elements, inline elements, and replaced elements. It applies to both the content box and the padding box of the element.</a:t>
          </a:r>
          <a:endParaRPr lang="en-US" dirty="0"/>
        </a:p>
      </dgm:t>
    </dgm:pt>
    <dgm:pt modelId="{75774F1C-7B65-4429-9EDE-6E1BFDF27433}" type="parTrans" cxnId="{1AD97E28-6E8A-4D19-A46E-EB94C805482F}">
      <dgm:prSet/>
      <dgm:spPr/>
      <dgm:t>
        <a:bodyPr/>
        <a:lstStyle/>
        <a:p>
          <a:endParaRPr lang="en-US"/>
        </a:p>
      </dgm:t>
    </dgm:pt>
    <dgm:pt modelId="{11AA4AB3-7020-4AD0-8E33-16613AE3D049}" type="sibTrans" cxnId="{1AD97E28-6E8A-4D19-A46E-EB94C805482F}">
      <dgm:prSet/>
      <dgm:spPr/>
      <dgm:t>
        <a:bodyPr/>
        <a:lstStyle/>
        <a:p>
          <a:endParaRPr lang="en-US"/>
        </a:p>
      </dgm:t>
    </dgm:pt>
    <dgm:pt modelId="{73CEDD53-5D9F-46AC-A628-BEF6B403EA7B}">
      <dgm:prSet/>
      <dgm:spPr/>
      <dgm:t>
        <a:bodyPr/>
        <a:lstStyle/>
        <a:p>
          <a:r>
            <a:rPr lang="en-US"/>
            <a:t>You can also use the min-height and max-height properties to set a minimum or maximum height for an element, respectively. These can be useful when you want to ensure that an element takes up at least a certain amount of space, or when you want to prevent an element from becoming too large.</a:t>
          </a:r>
        </a:p>
      </dgm:t>
    </dgm:pt>
    <dgm:pt modelId="{DF4585F6-D849-4091-813F-9A9B61126696}" type="parTrans" cxnId="{D82E2B59-5BF6-45B8-9187-6E7EFBF9C5E0}">
      <dgm:prSet/>
      <dgm:spPr/>
      <dgm:t>
        <a:bodyPr/>
        <a:lstStyle/>
        <a:p>
          <a:endParaRPr lang="en-US"/>
        </a:p>
      </dgm:t>
    </dgm:pt>
    <dgm:pt modelId="{3CF3B4E7-B5E2-4336-8D75-696C2D33BE10}" type="sibTrans" cxnId="{D82E2B59-5BF6-45B8-9187-6E7EFBF9C5E0}">
      <dgm:prSet/>
      <dgm:spPr/>
      <dgm:t>
        <a:bodyPr/>
        <a:lstStyle/>
        <a:p>
          <a:endParaRPr lang="en-US"/>
        </a:p>
      </dgm:t>
    </dgm:pt>
    <dgm:pt modelId="{CD78D5F0-680C-5941-ADE7-5B9C2E530C3D}" type="pres">
      <dgm:prSet presAssocID="{289E8560-3D00-4D01-B772-3CBA38D52F94}" presName="Name0" presStyleCnt="0">
        <dgm:presLayoutVars>
          <dgm:dir/>
          <dgm:resizeHandles val="exact"/>
        </dgm:presLayoutVars>
      </dgm:prSet>
      <dgm:spPr/>
    </dgm:pt>
    <dgm:pt modelId="{608FCBF2-AC8E-1A44-BF81-B8A5CD5203DB}" type="pres">
      <dgm:prSet presAssocID="{56839904-5265-4615-B0DF-A533F2DF0ED7}" presName="node" presStyleLbl="node1" presStyleIdx="0" presStyleCnt="2">
        <dgm:presLayoutVars>
          <dgm:bulletEnabled val="1"/>
        </dgm:presLayoutVars>
      </dgm:prSet>
      <dgm:spPr/>
    </dgm:pt>
    <dgm:pt modelId="{5E795770-EDC7-EB41-AECE-5A27A9E9B65C}" type="pres">
      <dgm:prSet presAssocID="{11AA4AB3-7020-4AD0-8E33-16613AE3D049}" presName="sibTrans" presStyleLbl="sibTrans2D1" presStyleIdx="0" presStyleCnt="1"/>
      <dgm:spPr/>
    </dgm:pt>
    <dgm:pt modelId="{1DA30FEE-D6FA-6F42-9478-EE9F9915187F}" type="pres">
      <dgm:prSet presAssocID="{11AA4AB3-7020-4AD0-8E33-16613AE3D049}" presName="connectorText" presStyleLbl="sibTrans2D1" presStyleIdx="0" presStyleCnt="1"/>
      <dgm:spPr/>
    </dgm:pt>
    <dgm:pt modelId="{0396A0F4-F77A-9B4D-B749-AEF0A7F6BB3C}" type="pres">
      <dgm:prSet presAssocID="{73CEDD53-5D9F-46AC-A628-BEF6B403EA7B}" presName="node" presStyleLbl="node1" presStyleIdx="1" presStyleCnt="2">
        <dgm:presLayoutVars>
          <dgm:bulletEnabled val="1"/>
        </dgm:presLayoutVars>
      </dgm:prSet>
      <dgm:spPr/>
    </dgm:pt>
  </dgm:ptLst>
  <dgm:cxnLst>
    <dgm:cxn modelId="{A647031A-33F5-8C49-8756-89A97E43137D}" type="presOf" srcId="{11AA4AB3-7020-4AD0-8E33-16613AE3D049}" destId="{1DA30FEE-D6FA-6F42-9478-EE9F9915187F}" srcOrd="1" destOrd="0" presId="urn:microsoft.com/office/officeart/2005/8/layout/process1"/>
    <dgm:cxn modelId="{1AD97E28-6E8A-4D19-A46E-EB94C805482F}" srcId="{289E8560-3D00-4D01-B772-3CBA38D52F94}" destId="{56839904-5265-4615-B0DF-A533F2DF0ED7}" srcOrd="0" destOrd="0" parTransId="{75774F1C-7B65-4429-9EDE-6E1BFDF27433}" sibTransId="{11AA4AB3-7020-4AD0-8E33-16613AE3D049}"/>
    <dgm:cxn modelId="{24440344-8722-2A40-9ED4-AAB8442011AD}" type="presOf" srcId="{11AA4AB3-7020-4AD0-8E33-16613AE3D049}" destId="{5E795770-EDC7-EB41-AECE-5A27A9E9B65C}" srcOrd="0" destOrd="0" presId="urn:microsoft.com/office/officeart/2005/8/layout/process1"/>
    <dgm:cxn modelId="{D82E2B59-5BF6-45B8-9187-6E7EFBF9C5E0}" srcId="{289E8560-3D00-4D01-B772-3CBA38D52F94}" destId="{73CEDD53-5D9F-46AC-A628-BEF6B403EA7B}" srcOrd="1" destOrd="0" parTransId="{DF4585F6-D849-4091-813F-9A9B61126696}" sibTransId="{3CF3B4E7-B5E2-4336-8D75-696C2D33BE10}"/>
    <dgm:cxn modelId="{4C0DC673-624E-E14C-8021-F5407E7761F3}" type="presOf" srcId="{56839904-5265-4615-B0DF-A533F2DF0ED7}" destId="{608FCBF2-AC8E-1A44-BF81-B8A5CD5203DB}" srcOrd="0" destOrd="0" presId="urn:microsoft.com/office/officeart/2005/8/layout/process1"/>
    <dgm:cxn modelId="{891A6C8A-2791-C844-84B0-4517A23051F2}" type="presOf" srcId="{289E8560-3D00-4D01-B772-3CBA38D52F94}" destId="{CD78D5F0-680C-5941-ADE7-5B9C2E530C3D}" srcOrd="0" destOrd="0" presId="urn:microsoft.com/office/officeart/2005/8/layout/process1"/>
    <dgm:cxn modelId="{964856F5-EBC7-0546-91B7-FA814AF6DE7B}" type="presOf" srcId="{73CEDD53-5D9F-46AC-A628-BEF6B403EA7B}" destId="{0396A0F4-F77A-9B4D-B749-AEF0A7F6BB3C}" srcOrd="0" destOrd="0" presId="urn:microsoft.com/office/officeart/2005/8/layout/process1"/>
    <dgm:cxn modelId="{C5D0E12E-C7EF-6A4F-AC65-C1B2B847C198}" type="presParOf" srcId="{CD78D5F0-680C-5941-ADE7-5B9C2E530C3D}" destId="{608FCBF2-AC8E-1A44-BF81-B8A5CD5203DB}" srcOrd="0" destOrd="0" presId="urn:microsoft.com/office/officeart/2005/8/layout/process1"/>
    <dgm:cxn modelId="{77F02F96-365C-7E4D-9AD1-7E90F04D6BB4}" type="presParOf" srcId="{CD78D5F0-680C-5941-ADE7-5B9C2E530C3D}" destId="{5E795770-EDC7-EB41-AECE-5A27A9E9B65C}" srcOrd="1" destOrd="0" presId="urn:microsoft.com/office/officeart/2005/8/layout/process1"/>
    <dgm:cxn modelId="{6A6B8F54-3942-4C45-B608-9AAB79EA6845}" type="presParOf" srcId="{5E795770-EDC7-EB41-AECE-5A27A9E9B65C}" destId="{1DA30FEE-D6FA-6F42-9478-EE9F9915187F}" srcOrd="0" destOrd="0" presId="urn:microsoft.com/office/officeart/2005/8/layout/process1"/>
    <dgm:cxn modelId="{DE850A38-2039-9446-BE63-24E890A11110}" type="presParOf" srcId="{CD78D5F0-680C-5941-ADE7-5B9C2E530C3D}" destId="{0396A0F4-F77A-9B4D-B749-AEF0A7F6BB3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33E667-3E26-488A-977B-80AA728C9E9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FE4B00-2F28-4B41-A12C-0F968E224663}">
      <dgm:prSet/>
      <dgm:spPr/>
      <dgm:t>
        <a:bodyPr/>
        <a:lstStyle/>
        <a:p>
          <a:r>
            <a:rPr lang="en-US"/>
            <a:t>The transform property in CSS allows you to apply a transformation to an element. A transformation is a visual effect that changes the appearance of an element in some way.</a:t>
          </a:r>
        </a:p>
      </dgm:t>
    </dgm:pt>
    <dgm:pt modelId="{9FCC0AA4-92F3-4AD4-9107-2EE88BF9C202}" type="parTrans" cxnId="{DE46911C-7D11-4A71-B9A4-3608AD71270F}">
      <dgm:prSet/>
      <dgm:spPr/>
      <dgm:t>
        <a:bodyPr/>
        <a:lstStyle/>
        <a:p>
          <a:endParaRPr lang="en-US"/>
        </a:p>
      </dgm:t>
    </dgm:pt>
    <dgm:pt modelId="{3E0ADBE9-F7A5-4084-8740-4A7DBF6818FF}" type="sibTrans" cxnId="{DE46911C-7D11-4A71-B9A4-3608AD71270F}">
      <dgm:prSet/>
      <dgm:spPr/>
      <dgm:t>
        <a:bodyPr/>
        <a:lstStyle/>
        <a:p>
          <a:endParaRPr lang="en-US"/>
        </a:p>
      </dgm:t>
    </dgm:pt>
    <dgm:pt modelId="{B4A078E5-C706-4F32-BC5B-8F72E92995DC}">
      <dgm:prSet/>
      <dgm:spPr/>
      <dgm:t>
        <a:bodyPr/>
        <a:lstStyle/>
        <a:p>
          <a:r>
            <a:rPr lang="en-US"/>
            <a:t>The transform property has a number of different functions that you can use to transform an element, including:</a:t>
          </a:r>
        </a:p>
      </dgm:t>
    </dgm:pt>
    <dgm:pt modelId="{0EBFD6C1-832D-4D90-A021-2BA648B7691A}" type="parTrans" cxnId="{84C3501C-438F-45E0-BD91-6639BD41294D}">
      <dgm:prSet/>
      <dgm:spPr/>
      <dgm:t>
        <a:bodyPr/>
        <a:lstStyle/>
        <a:p>
          <a:endParaRPr lang="en-US"/>
        </a:p>
      </dgm:t>
    </dgm:pt>
    <dgm:pt modelId="{2EA8A9BF-6FF0-42D6-891B-F476B143BB16}" type="sibTrans" cxnId="{84C3501C-438F-45E0-BD91-6639BD41294D}">
      <dgm:prSet/>
      <dgm:spPr/>
      <dgm:t>
        <a:bodyPr/>
        <a:lstStyle/>
        <a:p>
          <a:endParaRPr lang="en-US"/>
        </a:p>
      </dgm:t>
    </dgm:pt>
    <dgm:pt modelId="{95E3E6F8-DE5C-4AD9-8146-2CA6D0D82F1B}">
      <dgm:prSet/>
      <dgm:spPr/>
      <dgm:t>
        <a:bodyPr/>
        <a:lstStyle/>
        <a:p>
          <a:r>
            <a:rPr lang="en-US"/>
            <a:t>translate: Moves an element along the X and Y axes.</a:t>
          </a:r>
        </a:p>
      </dgm:t>
    </dgm:pt>
    <dgm:pt modelId="{2DB566C8-C858-4730-A4D5-217DDCFB6A1C}" type="parTrans" cxnId="{FFE2932E-8CE9-4341-A6AF-B5CC48E4BCA4}">
      <dgm:prSet/>
      <dgm:spPr/>
      <dgm:t>
        <a:bodyPr/>
        <a:lstStyle/>
        <a:p>
          <a:endParaRPr lang="en-US"/>
        </a:p>
      </dgm:t>
    </dgm:pt>
    <dgm:pt modelId="{EAF659F6-A98E-4156-B714-02A3ED1D6D77}" type="sibTrans" cxnId="{FFE2932E-8CE9-4341-A6AF-B5CC48E4BCA4}">
      <dgm:prSet/>
      <dgm:spPr/>
      <dgm:t>
        <a:bodyPr/>
        <a:lstStyle/>
        <a:p>
          <a:endParaRPr lang="en-US"/>
        </a:p>
      </dgm:t>
    </dgm:pt>
    <dgm:pt modelId="{3A27EBA2-9253-4B52-83CF-D57A913A7D84}">
      <dgm:prSet/>
      <dgm:spPr/>
      <dgm:t>
        <a:bodyPr/>
        <a:lstStyle/>
        <a:p>
          <a:r>
            <a:rPr lang="en-US"/>
            <a:t>scale: Scales an element up or down in size.</a:t>
          </a:r>
        </a:p>
      </dgm:t>
    </dgm:pt>
    <dgm:pt modelId="{4B7CC33B-0822-49F9-9AE2-3DFB7D2E7B1A}" type="parTrans" cxnId="{45348E6B-C314-41C1-BD21-25AD00D061FE}">
      <dgm:prSet/>
      <dgm:spPr/>
      <dgm:t>
        <a:bodyPr/>
        <a:lstStyle/>
        <a:p>
          <a:endParaRPr lang="en-US"/>
        </a:p>
      </dgm:t>
    </dgm:pt>
    <dgm:pt modelId="{5229620B-4ACB-40FB-978F-F55F9BAA29EE}" type="sibTrans" cxnId="{45348E6B-C314-41C1-BD21-25AD00D061FE}">
      <dgm:prSet/>
      <dgm:spPr/>
      <dgm:t>
        <a:bodyPr/>
        <a:lstStyle/>
        <a:p>
          <a:endParaRPr lang="en-US"/>
        </a:p>
      </dgm:t>
    </dgm:pt>
    <dgm:pt modelId="{163D6EC5-707C-4376-91B2-CBE986C0A7FB}">
      <dgm:prSet/>
      <dgm:spPr/>
      <dgm:t>
        <a:bodyPr/>
        <a:lstStyle/>
        <a:p>
          <a:r>
            <a:rPr lang="en-US"/>
            <a:t>rotate: Rotates an element clockwise or counterclockwise.</a:t>
          </a:r>
        </a:p>
      </dgm:t>
    </dgm:pt>
    <dgm:pt modelId="{85DBAE08-ABE8-4941-8073-C4349F0AD10C}" type="parTrans" cxnId="{E4DC753B-0C3E-4199-85EF-4A8F43753955}">
      <dgm:prSet/>
      <dgm:spPr/>
      <dgm:t>
        <a:bodyPr/>
        <a:lstStyle/>
        <a:p>
          <a:endParaRPr lang="en-US"/>
        </a:p>
      </dgm:t>
    </dgm:pt>
    <dgm:pt modelId="{2A9C4831-4ECB-44F6-AD95-6B8022D6A0D3}" type="sibTrans" cxnId="{E4DC753B-0C3E-4199-85EF-4A8F43753955}">
      <dgm:prSet/>
      <dgm:spPr/>
      <dgm:t>
        <a:bodyPr/>
        <a:lstStyle/>
        <a:p>
          <a:endParaRPr lang="en-US"/>
        </a:p>
      </dgm:t>
    </dgm:pt>
    <dgm:pt modelId="{4FA2D888-1122-494A-8C42-4E7291DA4ECD}">
      <dgm:prSet/>
      <dgm:spPr/>
      <dgm:t>
        <a:bodyPr/>
        <a:lstStyle/>
        <a:p>
          <a:r>
            <a:rPr lang="en-US"/>
            <a:t>skew: Skews an element horizontally or vertically.</a:t>
          </a:r>
        </a:p>
      </dgm:t>
    </dgm:pt>
    <dgm:pt modelId="{BEA16B0C-CC78-4377-BE33-8F81DA955435}" type="parTrans" cxnId="{FACD3ABB-AF21-423A-8754-0F4CB64A52C3}">
      <dgm:prSet/>
      <dgm:spPr/>
      <dgm:t>
        <a:bodyPr/>
        <a:lstStyle/>
        <a:p>
          <a:endParaRPr lang="en-US"/>
        </a:p>
      </dgm:t>
    </dgm:pt>
    <dgm:pt modelId="{1EFC0C9B-FE3E-44C3-95BF-6529195FFBD7}" type="sibTrans" cxnId="{FACD3ABB-AF21-423A-8754-0F4CB64A52C3}">
      <dgm:prSet/>
      <dgm:spPr/>
      <dgm:t>
        <a:bodyPr/>
        <a:lstStyle/>
        <a:p>
          <a:endParaRPr lang="en-US"/>
        </a:p>
      </dgm:t>
    </dgm:pt>
    <dgm:pt modelId="{6749A960-0A26-BA43-8DE6-68E1A69AAA92}" type="pres">
      <dgm:prSet presAssocID="{DD33E667-3E26-488A-977B-80AA728C9E91}" presName="linear" presStyleCnt="0">
        <dgm:presLayoutVars>
          <dgm:animLvl val="lvl"/>
          <dgm:resizeHandles val="exact"/>
        </dgm:presLayoutVars>
      </dgm:prSet>
      <dgm:spPr/>
    </dgm:pt>
    <dgm:pt modelId="{F2F8CFBA-16E5-6044-ACDD-FBFE3C51C872}" type="pres">
      <dgm:prSet presAssocID="{1FFE4B00-2F28-4B41-A12C-0F968E224663}" presName="parentText" presStyleLbl="node1" presStyleIdx="0" presStyleCnt="6">
        <dgm:presLayoutVars>
          <dgm:chMax val="0"/>
          <dgm:bulletEnabled val="1"/>
        </dgm:presLayoutVars>
      </dgm:prSet>
      <dgm:spPr/>
    </dgm:pt>
    <dgm:pt modelId="{AFD71B62-E65E-8340-8886-2441DDE6EB28}" type="pres">
      <dgm:prSet presAssocID="{3E0ADBE9-F7A5-4084-8740-4A7DBF6818FF}" presName="spacer" presStyleCnt="0"/>
      <dgm:spPr/>
    </dgm:pt>
    <dgm:pt modelId="{3D1AF046-C3C4-6C4C-87AA-40E4993E689D}" type="pres">
      <dgm:prSet presAssocID="{B4A078E5-C706-4F32-BC5B-8F72E92995DC}" presName="parentText" presStyleLbl="node1" presStyleIdx="1" presStyleCnt="6">
        <dgm:presLayoutVars>
          <dgm:chMax val="0"/>
          <dgm:bulletEnabled val="1"/>
        </dgm:presLayoutVars>
      </dgm:prSet>
      <dgm:spPr/>
    </dgm:pt>
    <dgm:pt modelId="{D02FE34B-B77E-E143-BE0F-66CB924342B7}" type="pres">
      <dgm:prSet presAssocID="{2EA8A9BF-6FF0-42D6-891B-F476B143BB16}" presName="spacer" presStyleCnt="0"/>
      <dgm:spPr/>
    </dgm:pt>
    <dgm:pt modelId="{D97CC709-5301-984C-93E1-935AECA59674}" type="pres">
      <dgm:prSet presAssocID="{95E3E6F8-DE5C-4AD9-8146-2CA6D0D82F1B}" presName="parentText" presStyleLbl="node1" presStyleIdx="2" presStyleCnt="6">
        <dgm:presLayoutVars>
          <dgm:chMax val="0"/>
          <dgm:bulletEnabled val="1"/>
        </dgm:presLayoutVars>
      </dgm:prSet>
      <dgm:spPr/>
    </dgm:pt>
    <dgm:pt modelId="{F14B41C3-566E-784C-B9A4-071D1162A304}" type="pres">
      <dgm:prSet presAssocID="{EAF659F6-A98E-4156-B714-02A3ED1D6D77}" presName="spacer" presStyleCnt="0"/>
      <dgm:spPr/>
    </dgm:pt>
    <dgm:pt modelId="{327A4E1A-8EA6-AD4D-8645-9CD49329D83F}" type="pres">
      <dgm:prSet presAssocID="{3A27EBA2-9253-4B52-83CF-D57A913A7D84}" presName="parentText" presStyleLbl="node1" presStyleIdx="3" presStyleCnt="6">
        <dgm:presLayoutVars>
          <dgm:chMax val="0"/>
          <dgm:bulletEnabled val="1"/>
        </dgm:presLayoutVars>
      </dgm:prSet>
      <dgm:spPr/>
    </dgm:pt>
    <dgm:pt modelId="{F00A0682-2361-BB47-A48C-84E7C228D4E2}" type="pres">
      <dgm:prSet presAssocID="{5229620B-4ACB-40FB-978F-F55F9BAA29EE}" presName="spacer" presStyleCnt="0"/>
      <dgm:spPr/>
    </dgm:pt>
    <dgm:pt modelId="{E62E91BC-C944-1B4A-862F-08389EF546B9}" type="pres">
      <dgm:prSet presAssocID="{163D6EC5-707C-4376-91B2-CBE986C0A7FB}" presName="parentText" presStyleLbl="node1" presStyleIdx="4" presStyleCnt="6">
        <dgm:presLayoutVars>
          <dgm:chMax val="0"/>
          <dgm:bulletEnabled val="1"/>
        </dgm:presLayoutVars>
      </dgm:prSet>
      <dgm:spPr/>
    </dgm:pt>
    <dgm:pt modelId="{2416012F-D2B4-7048-A9EA-9BF70DEF73D7}" type="pres">
      <dgm:prSet presAssocID="{2A9C4831-4ECB-44F6-AD95-6B8022D6A0D3}" presName="spacer" presStyleCnt="0"/>
      <dgm:spPr/>
    </dgm:pt>
    <dgm:pt modelId="{13979A95-3A6B-6D40-833E-D539D3E019B1}" type="pres">
      <dgm:prSet presAssocID="{4FA2D888-1122-494A-8C42-4E7291DA4ECD}" presName="parentText" presStyleLbl="node1" presStyleIdx="5" presStyleCnt="6">
        <dgm:presLayoutVars>
          <dgm:chMax val="0"/>
          <dgm:bulletEnabled val="1"/>
        </dgm:presLayoutVars>
      </dgm:prSet>
      <dgm:spPr/>
    </dgm:pt>
  </dgm:ptLst>
  <dgm:cxnLst>
    <dgm:cxn modelId="{F638D60C-3690-4641-9592-78C0834FEE90}" type="presOf" srcId="{4FA2D888-1122-494A-8C42-4E7291DA4ECD}" destId="{13979A95-3A6B-6D40-833E-D539D3E019B1}" srcOrd="0" destOrd="0" presId="urn:microsoft.com/office/officeart/2005/8/layout/vList2"/>
    <dgm:cxn modelId="{6754C910-EDCA-1649-A485-EC9EEBD3A025}" type="presOf" srcId="{1FFE4B00-2F28-4B41-A12C-0F968E224663}" destId="{F2F8CFBA-16E5-6044-ACDD-FBFE3C51C872}" srcOrd="0" destOrd="0" presId="urn:microsoft.com/office/officeart/2005/8/layout/vList2"/>
    <dgm:cxn modelId="{84C3501C-438F-45E0-BD91-6639BD41294D}" srcId="{DD33E667-3E26-488A-977B-80AA728C9E91}" destId="{B4A078E5-C706-4F32-BC5B-8F72E92995DC}" srcOrd="1" destOrd="0" parTransId="{0EBFD6C1-832D-4D90-A021-2BA648B7691A}" sibTransId="{2EA8A9BF-6FF0-42D6-891B-F476B143BB16}"/>
    <dgm:cxn modelId="{DE46911C-7D11-4A71-B9A4-3608AD71270F}" srcId="{DD33E667-3E26-488A-977B-80AA728C9E91}" destId="{1FFE4B00-2F28-4B41-A12C-0F968E224663}" srcOrd="0" destOrd="0" parTransId="{9FCC0AA4-92F3-4AD4-9107-2EE88BF9C202}" sibTransId="{3E0ADBE9-F7A5-4084-8740-4A7DBF6818FF}"/>
    <dgm:cxn modelId="{FFE2932E-8CE9-4341-A6AF-B5CC48E4BCA4}" srcId="{DD33E667-3E26-488A-977B-80AA728C9E91}" destId="{95E3E6F8-DE5C-4AD9-8146-2CA6D0D82F1B}" srcOrd="2" destOrd="0" parTransId="{2DB566C8-C858-4730-A4D5-217DDCFB6A1C}" sibTransId="{EAF659F6-A98E-4156-B714-02A3ED1D6D77}"/>
    <dgm:cxn modelId="{E4DC753B-0C3E-4199-85EF-4A8F43753955}" srcId="{DD33E667-3E26-488A-977B-80AA728C9E91}" destId="{163D6EC5-707C-4376-91B2-CBE986C0A7FB}" srcOrd="4" destOrd="0" parTransId="{85DBAE08-ABE8-4941-8073-C4349F0AD10C}" sibTransId="{2A9C4831-4ECB-44F6-AD95-6B8022D6A0D3}"/>
    <dgm:cxn modelId="{CEF2023D-0572-C24A-AA8E-3DA987EE8204}" type="presOf" srcId="{DD33E667-3E26-488A-977B-80AA728C9E91}" destId="{6749A960-0A26-BA43-8DE6-68E1A69AAA92}" srcOrd="0" destOrd="0" presId="urn:microsoft.com/office/officeart/2005/8/layout/vList2"/>
    <dgm:cxn modelId="{FC71DE50-76E5-494A-89AF-B60BE97DA092}" type="presOf" srcId="{95E3E6F8-DE5C-4AD9-8146-2CA6D0D82F1B}" destId="{D97CC709-5301-984C-93E1-935AECA59674}" srcOrd="0" destOrd="0" presId="urn:microsoft.com/office/officeart/2005/8/layout/vList2"/>
    <dgm:cxn modelId="{24511A63-DD49-AA49-8474-A7C0F5799D02}" type="presOf" srcId="{163D6EC5-707C-4376-91B2-CBE986C0A7FB}" destId="{E62E91BC-C944-1B4A-862F-08389EF546B9}" srcOrd="0" destOrd="0" presId="urn:microsoft.com/office/officeart/2005/8/layout/vList2"/>
    <dgm:cxn modelId="{45348E6B-C314-41C1-BD21-25AD00D061FE}" srcId="{DD33E667-3E26-488A-977B-80AA728C9E91}" destId="{3A27EBA2-9253-4B52-83CF-D57A913A7D84}" srcOrd="3" destOrd="0" parTransId="{4B7CC33B-0822-49F9-9AE2-3DFB7D2E7B1A}" sibTransId="{5229620B-4ACB-40FB-978F-F55F9BAA29EE}"/>
    <dgm:cxn modelId="{5BADEA9C-2B3C-CC41-B396-0A56BB2C87B8}" type="presOf" srcId="{3A27EBA2-9253-4B52-83CF-D57A913A7D84}" destId="{327A4E1A-8EA6-AD4D-8645-9CD49329D83F}" srcOrd="0" destOrd="0" presId="urn:microsoft.com/office/officeart/2005/8/layout/vList2"/>
    <dgm:cxn modelId="{FACD3ABB-AF21-423A-8754-0F4CB64A52C3}" srcId="{DD33E667-3E26-488A-977B-80AA728C9E91}" destId="{4FA2D888-1122-494A-8C42-4E7291DA4ECD}" srcOrd="5" destOrd="0" parTransId="{BEA16B0C-CC78-4377-BE33-8F81DA955435}" sibTransId="{1EFC0C9B-FE3E-44C3-95BF-6529195FFBD7}"/>
    <dgm:cxn modelId="{DA209FF5-DC39-CA47-914C-E9FE69DF0F57}" type="presOf" srcId="{B4A078E5-C706-4F32-BC5B-8F72E92995DC}" destId="{3D1AF046-C3C4-6C4C-87AA-40E4993E689D}" srcOrd="0" destOrd="0" presId="urn:microsoft.com/office/officeart/2005/8/layout/vList2"/>
    <dgm:cxn modelId="{CDD3EDD2-E6AC-354F-AEC4-191564F520A9}" type="presParOf" srcId="{6749A960-0A26-BA43-8DE6-68E1A69AAA92}" destId="{F2F8CFBA-16E5-6044-ACDD-FBFE3C51C872}" srcOrd="0" destOrd="0" presId="urn:microsoft.com/office/officeart/2005/8/layout/vList2"/>
    <dgm:cxn modelId="{7849E2B4-578E-D34C-BBF1-EED61F46DA57}" type="presParOf" srcId="{6749A960-0A26-BA43-8DE6-68E1A69AAA92}" destId="{AFD71B62-E65E-8340-8886-2441DDE6EB28}" srcOrd="1" destOrd="0" presId="urn:microsoft.com/office/officeart/2005/8/layout/vList2"/>
    <dgm:cxn modelId="{0E15CA2D-0F9D-D340-A9B8-4C1EA6BD2D7D}" type="presParOf" srcId="{6749A960-0A26-BA43-8DE6-68E1A69AAA92}" destId="{3D1AF046-C3C4-6C4C-87AA-40E4993E689D}" srcOrd="2" destOrd="0" presId="urn:microsoft.com/office/officeart/2005/8/layout/vList2"/>
    <dgm:cxn modelId="{4C04F90E-F596-6643-A425-C55E8DEA4C73}" type="presParOf" srcId="{6749A960-0A26-BA43-8DE6-68E1A69AAA92}" destId="{D02FE34B-B77E-E143-BE0F-66CB924342B7}" srcOrd="3" destOrd="0" presId="urn:microsoft.com/office/officeart/2005/8/layout/vList2"/>
    <dgm:cxn modelId="{84036634-ED91-EB46-B90D-56114CB28D28}" type="presParOf" srcId="{6749A960-0A26-BA43-8DE6-68E1A69AAA92}" destId="{D97CC709-5301-984C-93E1-935AECA59674}" srcOrd="4" destOrd="0" presId="urn:microsoft.com/office/officeart/2005/8/layout/vList2"/>
    <dgm:cxn modelId="{BBD20278-3939-C641-851B-D02E71230864}" type="presParOf" srcId="{6749A960-0A26-BA43-8DE6-68E1A69AAA92}" destId="{F14B41C3-566E-784C-B9A4-071D1162A304}" srcOrd="5" destOrd="0" presId="urn:microsoft.com/office/officeart/2005/8/layout/vList2"/>
    <dgm:cxn modelId="{A2F9B7AD-34F5-5044-8CE1-87EE4CB7B159}" type="presParOf" srcId="{6749A960-0A26-BA43-8DE6-68E1A69AAA92}" destId="{327A4E1A-8EA6-AD4D-8645-9CD49329D83F}" srcOrd="6" destOrd="0" presId="urn:microsoft.com/office/officeart/2005/8/layout/vList2"/>
    <dgm:cxn modelId="{C4F1BB70-51EA-0F44-A5B0-38827174D6F9}" type="presParOf" srcId="{6749A960-0A26-BA43-8DE6-68E1A69AAA92}" destId="{F00A0682-2361-BB47-A48C-84E7C228D4E2}" srcOrd="7" destOrd="0" presId="urn:microsoft.com/office/officeart/2005/8/layout/vList2"/>
    <dgm:cxn modelId="{277919F7-92E6-DD4D-9EC3-0229E6AE94F4}" type="presParOf" srcId="{6749A960-0A26-BA43-8DE6-68E1A69AAA92}" destId="{E62E91BC-C944-1B4A-862F-08389EF546B9}" srcOrd="8" destOrd="0" presId="urn:microsoft.com/office/officeart/2005/8/layout/vList2"/>
    <dgm:cxn modelId="{A0D6CEEF-827B-2744-94F5-2E617D70F0BC}" type="presParOf" srcId="{6749A960-0A26-BA43-8DE6-68E1A69AAA92}" destId="{2416012F-D2B4-7048-A9EA-9BF70DEF73D7}" srcOrd="9" destOrd="0" presId="urn:microsoft.com/office/officeart/2005/8/layout/vList2"/>
    <dgm:cxn modelId="{B43E05D5-7DEB-4743-93DA-979F11F45709}" type="presParOf" srcId="{6749A960-0A26-BA43-8DE6-68E1A69AAA92}" destId="{13979A95-3A6B-6D40-833E-D539D3E019B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99E69-0E63-F24B-B731-140853E16C4C}">
      <dsp:nvSpPr>
        <dsp:cNvPr id="0" name=""/>
        <dsp:cNvSpPr/>
      </dsp:nvSpPr>
      <dsp:spPr>
        <a:xfrm>
          <a:off x="0" y="57721"/>
          <a:ext cx="626364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a:t>Background – images, color</a:t>
          </a:r>
          <a:endParaRPr lang="en-US" sz="4100" kern="1200"/>
        </a:p>
      </dsp:txBody>
      <dsp:txXfrm>
        <a:off x="48005" y="105726"/>
        <a:ext cx="6167630" cy="887374"/>
      </dsp:txXfrm>
    </dsp:sp>
    <dsp:sp modelId="{C7FA660D-DC62-C44C-8126-3621D430BA91}">
      <dsp:nvSpPr>
        <dsp:cNvPr id="0" name=""/>
        <dsp:cNvSpPr/>
      </dsp:nvSpPr>
      <dsp:spPr>
        <a:xfrm>
          <a:off x="0" y="1159186"/>
          <a:ext cx="6263640" cy="98338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Border</a:t>
          </a:r>
        </a:p>
      </dsp:txBody>
      <dsp:txXfrm>
        <a:off x="48005" y="1207191"/>
        <a:ext cx="6167630" cy="887374"/>
      </dsp:txXfrm>
    </dsp:sp>
    <dsp:sp modelId="{09C02D17-6956-B545-B55C-6557D686B3AD}">
      <dsp:nvSpPr>
        <dsp:cNvPr id="0" name=""/>
        <dsp:cNvSpPr/>
      </dsp:nvSpPr>
      <dsp:spPr>
        <a:xfrm>
          <a:off x="0" y="2260651"/>
          <a:ext cx="6263640" cy="98338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Icons</a:t>
          </a:r>
        </a:p>
      </dsp:txBody>
      <dsp:txXfrm>
        <a:off x="48005" y="2308656"/>
        <a:ext cx="6167630" cy="887374"/>
      </dsp:txXfrm>
    </dsp:sp>
    <dsp:sp modelId="{72CFB082-7279-7249-95CD-02AA87A07661}">
      <dsp:nvSpPr>
        <dsp:cNvPr id="0" name=""/>
        <dsp:cNvSpPr/>
      </dsp:nvSpPr>
      <dsp:spPr>
        <a:xfrm>
          <a:off x="0" y="3362116"/>
          <a:ext cx="6263640" cy="98338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List (small stuff for fun)</a:t>
          </a:r>
        </a:p>
      </dsp:txBody>
      <dsp:txXfrm>
        <a:off x="48005" y="3410121"/>
        <a:ext cx="6167630" cy="887374"/>
      </dsp:txXfrm>
    </dsp:sp>
    <dsp:sp modelId="{7240A7C5-E38D-7A40-A99A-EC782E5D836E}">
      <dsp:nvSpPr>
        <dsp:cNvPr id="0" name=""/>
        <dsp:cNvSpPr/>
      </dsp:nvSpPr>
      <dsp:spPr>
        <a:xfrm>
          <a:off x="0" y="4463581"/>
          <a:ext cx="6263640" cy="9833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Selectors</a:t>
          </a:r>
        </a:p>
      </dsp:txBody>
      <dsp:txXfrm>
        <a:off x="48005" y="4511586"/>
        <a:ext cx="616763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D7CDF-A59F-EA42-9098-02D30732575F}">
      <dsp:nvSpPr>
        <dsp:cNvPr id="0" name=""/>
        <dsp:cNvSpPr/>
      </dsp:nvSpPr>
      <dsp:spPr>
        <a:xfrm>
          <a:off x="0" y="18850"/>
          <a:ext cx="6367912" cy="6367912"/>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60C09-A2A2-8C40-BFC8-8D104D598D8B}">
      <dsp:nvSpPr>
        <dsp:cNvPr id="0" name=""/>
        <dsp:cNvSpPr/>
      </dsp:nvSpPr>
      <dsp:spPr>
        <a:xfrm>
          <a:off x="604951" y="623801"/>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&lt;title&gt;: This tag defines the title of the document, which is usually displayed in the title bar or tab of the web browser.</a:t>
          </a:r>
          <a:endParaRPr lang="en-US" sz="2100" kern="1200"/>
        </a:p>
      </dsp:txBody>
      <dsp:txXfrm>
        <a:off x="726185" y="745035"/>
        <a:ext cx="2241018" cy="2241018"/>
      </dsp:txXfrm>
    </dsp:sp>
    <dsp:sp modelId="{AFCD88F1-0C95-7442-A522-A0D87E1EA090}">
      <dsp:nvSpPr>
        <dsp:cNvPr id="0" name=""/>
        <dsp:cNvSpPr/>
      </dsp:nvSpPr>
      <dsp:spPr>
        <a:xfrm>
          <a:off x="3279475" y="623801"/>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&lt;link&gt;: This tag is used to link to external resources, such as stylesheets or favicons.</a:t>
          </a:r>
          <a:endParaRPr lang="en-US" sz="2100" kern="1200"/>
        </a:p>
      </dsp:txBody>
      <dsp:txXfrm>
        <a:off x="3400709" y="745035"/>
        <a:ext cx="2241018" cy="2241018"/>
      </dsp:txXfrm>
    </dsp:sp>
    <dsp:sp modelId="{07FCEF3E-497F-0842-959C-22179BA69653}">
      <dsp:nvSpPr>
        <dsp:cNvPr id="0" name=""/>
        <dsp:cNvSpPr/>
      </dsp:nvSpPr>
      <dsp:spPr>
        <a:xfrm>
          <a:off x="604951" y="3298325"/>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&lt;meta&gt;: This tag is used to provide metadata about the document, such as its author, keywords, and description.</a:t>
          </a:r>
          <a:endParaRPr lang="en-US" sz="2100" kern="1200"/>
        </a:p>
      </dsp:txBody>
      <dsp:txXfrm>
        <a:off x="726185" y="3419559"/>
        <a:ext cx="2241018" cy="2241018"/>
      </dsp:txXfrm>
    </dsp:sp>
    <dsp:sp modelId="{01AC7B5B-4282-D44A-B10C-0FDBFA352AC1}">
      <dsp:nvSpPr>
        <dsp:cNvPr id="0" name=""/>
        <dsp:cNvSpPr/>
      </dsp:nvSpPr>
      <dsp:spPr>
        <a:xfrm>
          <a:off x="3279475" y="3298325"/>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&lt;style&gt;: This tag is used to define style information for the document, such as fonts and colors.</a:t>
          </a:r>
          <a:endParaRPr lang="en-US" sz="2100" kern="1200"/>
        </a:p>
      </dsp:txBody>
      <dsp:txXfrm>
        <a:off x="3400709" y="3419559"/>
        <a:ext cx="2241018" cy="224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EAC62-A688-B04B-ADF7-C8C03ED01B74}">
      <dsp:nvSpPr>
        <dsp:cNvPr id="0" name=""/>
        <dsp:cNvSpPr/>
      </dsp:nvSpPr>
      <dsp:spPr>
        <a:xfrm>
          <a:off x="0" y="4599"/>
          <a:ext cx="5314543" cy="636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background-repeat: Controls how the background image is repeated. Accepts the following values:</a:t>
          </a:r>
          <a:endParaRPr lang="en-US" sz="1600" kern="1200"/>
        </a:p>
      </dsp:txBody>
      <dsp:txXfrm>
        <a:off x="31070" y="35669"/>
        <a:ext cx="5252403" cy="574340"/>
      </dsp:txXfrm>
    </dsp:sp>
    <dsp:sp modelId="{6B8D9B59-3E0C-F643-BE9B-23BCED3DE934}">
      <dsp:nvSpPr>
        <dsp:cNvPr id="0" name=""/>
        <dsp:cNvSpPr/>
      </dsp:nvSpPr>
      <dsp:spPr>
        <a:xfrm>
          <a:off x="0" y="687159"/>
          <a:ext cx="5314543" cy="63648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Repeat: The image is repeated both horizontally and vertically</a:t>
          </a:r>
        </a:p>
      </dsp:txBody>
      <dsp:txXfrm>
        <a:off x="31070" y="718229"/>
        <a:ext cx="5252403" cy="574340"/>
      </dsp:txXfrm>
    </dsp:sp>
    <dsp:sp modelId="{28708610-ABDB-8740-909C-08C8F0FD8C5A}">
      <dsp:nvSpPr>
        <dsp:cNvPr id="0" name=""/>
        <dsp:cNvSpPr/>
      </dsp:nvSpPr>
      <dsp:spPr>
        <a:xfrm>
          <a:off x="0" y="1369719"/>
          <a:ext cx="5314543" cy="6364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repeat-x: The image is repeated horizontally.</a:t>
          </a:r>
          <a:endParaRPr lang="en-US" sz="1600" kern="1200" dirty="0"/>
        </a:p>
      </dsp:txBody>
      <dsp:txXfrm>
        <a:off x="31070" y="1400789"/>
        <a:ext cx="5252403" cy="574340"/>
      </dsp:txXfrm>
    </dsp:sp>
    <dsp:sp modelId="{F833BBC7-E16D-2C4D-8E04-B75634A6B2F7}">
      <dsp:nvSpPr>
        <dsp:cNvPr id="0" name=""/>
        <dsp:cNvSpPr/>
      </dsp:nvSpPr>
      <dsp:spPr>
        <a:xfrm>
          <a:off x="0" y="2052280"/>
          <a:ext cx="5314543" cy="63648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repeat-y: The image is repeated vertically.</a:t>
          </a:r>
          <a:endParaRPr lang="en-US" sz="1600" kern="1200"/>
        </a:p>
      </dsp:txBody>
      <dsp:txXfrm>
        <a:off x="31070" y="2083350"/>
        <a:ext cx="5252403" cy="574340"/>
      </dsp:txXfrm>
    </dsp:sp>
    <dsp:sp modelId="{86FBF6A1-3EA5-2540-ADD9-696218F6C34B}">
      <dsp:nvSpPr>
        <dsp:cNvPr id="0" name=""/>
        <dsp:cNvSpPr/>
      </dsp:nvSpPr>
      <dsp:spPr>
        <a:xfrm>
          <a:off x="0" y="2734839"/>
          <a:ext cx="5314543" cy="6364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no-repeat: The image is not repeated</a:t>
          </a:r>
          <a:endParaRPr lang="en-US" sz="1600" kern="1200"/>
        </a:p>
      </dsp:txBody>
      <dsp:txXfrm>
        <a:off x="31070" y="2765909"/>
        <a:ext cx="525240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4A53E-B25B-0F41-96E7-066B9599EF50}">
      <dsp:nvSpPr>
        <dsp:cNvPr id="0" name=""/>
        <dsp:cNvSpPr/>
      </dsp:nvSpPr>
      <dsp:spPr>
        <a:xfrm>
          <a:off x="0" y="30878"/>
          <a:ext cx="6263640"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CSS, the box model is a set of rules that define how elements are displayed on the web page. It includes the element's content, padding, border, and margin.</a:t>
          </a:r>
        </a:p>
      </dsp:txBody>
      <dsp:txXfrm>
        <a:off x="51003" y="81881"/>
        <a:ext cx="6161634" cy="942803"/>
      </dsp:txXfrm>
    </dsp:sp>
    <dsp:sp modelId="{F2016CCE-4F4C-FC4E-998E-F2F00BCE0757}">
      <dsp:nvSpPr>
        <dsp:cNvPr id="0" name=""/>
        <dsp:cNvSpPr/>
      </dsp:nvSpPr>
      <dsp:spPr>
        <a:xfrm>
          <a:off x="0" y="1130408"/>
          <a:ext cx="6263640"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content of an element is the element's innermost part, where you put your text, images, or other content.</a:t>
          </a:r>
        </a:p>
      </dsp:txBody>
      <dsp:txXfrm>
        <a:off x="51003" y="1181411"/>
        <a:ext cx="6161634" cy="942803"/>
      </dsp:txXfrm>
    </dsp:sp>
    <dsp:sp modelId="{7436C7E5-DC43-BE4F-A51A-9DB9E23C2CEA}">
      <dsp:nvSpPr>
        <dsp:cNvPr id="0" name=""/>
        <dsp:cNvSpPr/>
      </dsp:nvSpPr>
      <dsp:spPr>
        <a:xfrm>
          <a:off x="0" y="2229939"/>
          <a:ext cx="6263640"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padding is the space between the content and the border. The padding is transparent, so you can see the element's background color or image through it.</a:t>
          </a:r>
        </a:p>
      </dsp:txBody>
      <dsp:txXfrm>
        <a:off x="51003" y="2280942"/>
        <a:ext cx="6161634" cy="942803"/>
      </dsp:txXfrm>
    </dsp:sp>
    <dsp:sp modelId="{0E4589A5-EC09-6044-BD5D-E593A579AFC3}">
      <dsp:nvSpPr>
        <dsp:cNvPr id="0" name=""/>
        <dsp:cNvSpPr/>
      </dsp:nvSpPr>
      <dsp:spPr>
        <a:xfrm>
          <a:off x="0" y="3329468"/>
          <a:ext cx="6263640"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border is a line that goes around the element's padding and content. The border can have a color, style, and width.</a:t>
          </a:r>
        </a:p>
      </dsp:txBody>
      <dsp:txXfrm>
        <a:off x="51003" y="3380471"/>
        <a:ext cx="6161634" cy="942803"/>
      </dsp:txXfrm>
    </dsp:sp>
    <dsp:sp modelId="{119A3ADC-77D0-CD40-A580-7CC2D6DB58C6}">
      <dsp:nvSpPr>
        <dsp:cNvPr id="0" name=""/>
        <dsp:cNvSpPr/>
      </dsp:nvSpPr>
      <dsp:spPr>
        <a:xfrm>
          <a:off x="0" y="4428998"/>
          <a:ext cx="6263640"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margin is the space outside the border, between the border of the element and the other elements around it. The margin is also transparent.</a:t>
          </a:r>
        </a:p>
      </dsp:txBody>
      <dsp:txXfrm>
        <a:off x="51003" y="4480001"/>
        <a:ext cx="6161634" cy="942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FCBF2-AC8E-1A44-BF81-B8A5CD5203DB}">
      <dsp:nvSpPr>
        <dsp:cNvPr id="0" name=""/>
        <dsp:cNvSpPr/>
      </dsp:nvSpPr>
      <dsp:spPr>
        <a:xfrm>
          <a:off x="1286" y="182434"/>
          <a:ext cx="2743298" cy="34205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In CSS, the </a:t>
          </a:r>
          <a:r>
            <a:rPr lang="en-US" sz="1600" kern="1200" dirty="0"/>
            <a:t>height</a:t>
          </a:r>
          <a:r>
            <a:rPr lang="en-US" sz="1600" b="0" i="0" kern="1200" dirty="0"/>
            <a:t> property specifies the height of an element. The height can be set to a specific length, or it can be set to </a:t>
          </a:r>
          <a:r>
            <a:rPr lang="en-US" sz="1600" kern="1200" dirty="0"/>
            <a:t>auto</a:t>
          </a:r>
          <a:r>
            <a:rPr lang="en-US" sz="1600" b="0" i="0" kern="1200" dirty="0"/>
            <a:t>, which will automatically adjust the height based on the content inside the element. The </a:t>
          </a:r>
          <a:r>
            <a:rPr lang="en-US" sz="1600" kern="1200" dirty="0"/>
            <a:t>height</a:t>
          </a:r>
          <a:r>
            <a:rPr lang="en-US" sz="1600" b="0" i="0" kern="1200" dirty="0"/>
            <a:t> property can be used on block-level elements, inline elements, and replaced elements. It applies to both the content box and the padding box of the element.</a:t>
          </a:r>
          <a:endParaRPr lang="en-US" sz="1600" kern="1200" dirty="0"/>
        </a:p>
      </dsp:txBody>
      <dsp:txXfrm>
        <a:off x="81634" y="262782"/>
        <a:ext cx="2582602" cy="3259854"/>
      </dsp:txXfrm>
    </dsp:sp>
    <dsp:sp modelId="{5E795770-EDC7-EB41-AECE-5A27A9E9B65C}">
      <dsp:nvSpPr>
        <dsp:cNvPr id="0" name=""/>
        <dsp:cNvSpPr/>
      </dsp:nvSpPr>
      <dsp:spPr>
        <a:xfrm>
          <a:off x="3018914" y="1552540"/>
          <a:ext cx="581579" cy="68033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18914" y="1688608"/>
        <a:ext cx="407105" cy="408202"/>
      </dsp:txXfrm>
    </dsp:sp>
    <dsp:sp modelId="{0396A0F4-F77A-9B4D-B749-AEF0A7F6BB3C}">
      <dsp:nvSpPr>
        <dsp:cNvPr id="0" name=""/>
        <dsp:cNvSpPr/>
      </dsp:nvSpPr>
      <dsp:spPr>
        <a:xfrm>
          <a:off x="3841904" y="182434"/>
          <a:ext cx="2743298" cy="342055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You can also use the min-height and max-height properties to set a minimum or maximum height for an element, respectively. These can be useful when you want to ensure that an element takes up at least a certain amount of space, or when you want to prevent an element from becoming too large.</a:t>
          </a:r>
        </a:p>
      </dsp:txBody>
      <dsp:txXfrm>
        <a:off x="3922252" y="262782"/>
        <a:ext cx="2582602" cy="325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8CFBA-16E5-6044-ACDD-FBFE3C51C872}">
      <dsp:nvSpPr>
        <dsp:cNvPr id="0" name=""/>
        <dsp:cNvSpPr/>
      </dsp:nvSpPr>
      <dsp:spPr>
        <a:xfrm>
          <a:off x="0" y="43730"/>
          <a:ext cx="6489509" cy="824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in CSS allows you to apply a transformation to an element. A transformation is a visual effect that changes the appearance of an element in some way.</a:t>
          </a:r>
        </a:p>
      </dsp:txBody>
      <dsp:txXfrm>
        <a:off x="40266" y="83996"/>
        <a:ext cx="6408977" cy="744318"/>
      </dsp:txXfrm>
    </dsp:sp>
    <dsp:sp modelId="{3D1AF046-C3C4-6C4C-87AA-40E4993E689D}">
      <dsp:nvSpPr>
        <dsp:cNvPr id="0" name=""/>
        <dsp:cNvSpPr/>
      </dsp:nvSpPr>
      <dsp:spPr>
        <a:xfrm>
          <a:off x="0" y="911780"/>
          <a:ext cx="6489509" cy="82485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has a number of different functions that you can use to transform an element, including:</a:t>
          </a:r>
        </a:p>
      </dsp:txBody>
      <dsp:txXfrm>
        <a:off x="40266" y="952046"/>
        <a:ext cx="6408977" cy="744318"/>
      </dsp:txXfrm>
    </dsp:sp>
    <dsp:sp modelId="{D97CC709-5301-984C-93E1-935AECA59674}">
      <dsp:nvSpPr>
        <dsp:cNvPr id="0" name=""/>
        <dsp:cNvSpPr/>
      </dsp:nvSpPr>
      <dsp:spPr>
        <a:xfrm>
          <a:off x="0" y="1779830"/>
          <a:ext cx="6489509" cy="82485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translate: Moves an element along the X and Y axes.</a:t>
          </a:r>
        </a:p>
      </dsp:txBody>
      <dsp:txXfrm>
        <a:off x="40266" y="1820096"/>
        <a:ext cx="6408977" cy="744318"/>
      </dsp:txXfrm>
    </dsp:sp>
    <dsp:sp modelId="{327A4E1A-8EA6-AD4D-8645-9CD49329D83F}">
      <dsp:nvSpPr>
        <dsp:cNvPr id="0" name=""/>
        <dsp:cNvSpPr/>
      </dsp:nvSpPr>
      <dsp:spPr>
        <a:xfrm>
          <a:off x="0" y="2647880"/>
          <a:ext cx="6489509" cy="82485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scale: Scales an element up or down in size.</a:t>
          </a:r>
        </a:p>
      </dsp:txBody>
      <dsp:txXfrm>
        <a:off x="40266" y="2688146"/>
        <a:ext cx="6408977" cy="744318"/>
      </dsp:txXfrm>
    </dsp:sp>
    <dsp:sp modelId="{E62E91BC-C944-1B4A-862F-08389EF546B9}">
      <dsp:nvSpPr>
        <dsp:cNvPr id="0" name=""/>
        <dsp:cNvSpPr/>
      </dsp:nvSpPr>
      <dsp:spPr>
        <a:xfrm>
          <a:off x="0" y="3515930"/>
          <a:ext cx="6489509" cy="82485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rotate: Rotates an element clockwise or counterclockwise.</a:t>
          </a:r>
        </a:p>
      </dsp:txBody>
      <dsp:txXfrm>
        <a:off x="40266" y="3556196"/>
        <a:ext cx="6408977" cy="744318"/>
      </dsp:txXfrm>
    </dsp:sp>
    <dsp:sp modelId="{13979A95-3A6B-6D40-833E-D539D3E019B1}">
      <dsp:nvSpPr>
        <dsp:cNvPr id="0" name=""/>
        <dsp:cNvSpPr/>
      </dsp:nvSpPr>
      <dsp:spPr>
        <a:xfrm>
          <a:off x="0" y="4383980"/>
          <a:ext cx="6489509" cy="8248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skew: Skews an element horizontally or vertically.</a:t>
          </a:r>
        </a:p>
      </dsp:txBody>
      <dsp:txXfrm>
        <a:off x="40266" y="4424246"/>
        <a:ext cx="6408977" cy="7443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12/09/2023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12/09/2023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css/tryit.asp?filename=trycss_list-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developer.mozilla.org/en-US/docs/Web/CSS/displ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CSS/Pseudo-classes"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cssportal.com/css-text-gradient-generato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mozilla.org/en-US/docs/Web/CSS/font-weigh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w3schools.com/cssref/pr_font_font-style.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Element/label"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User_ag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755903" y="3399769"/>
            <a:ext cx="10640754" cy="775845"/>
          </a:xfrm>
        </p:spPr>
        <p:txBody>
          <a:bodyPr anchor="b">
            <a:normAutofit/>
          </a:bodyPr>
          <a:lstStyle/>
          <a:p>
            <a:r>
              <a:rPr lang="en-IL" sz="4000">
                <a:solidFill>
                  <a:schemeClr val="tx2"/>
                </a:solidFill>
              </a:rPr>
              <a:t>Recap</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istory">
            <a:extLst>
              <a:ext uri="{FF2B5EF4-FFF2-40B4-BE49-F238E27FC236}">
                <a16:creationId xmlns:a16="http://schemas.microsoft.com/office/drawing/2014/main" id="{4B8349B6-E60B-BBB5-4F28-15F6E0454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89016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a:xfrm>
            <a:off x="786385" y="841248"/>
            <a:ext cx="3515244" cy="5340097"/>
          </a:xfrm>
        </p:spPr>
        <p:txBody>
          <a:bodyPr anchor="ctr">
            <a:normAutofit/>
          </a:bodyPr>
          <a:lstStyle/>
          <a:p>
            <a:r>
              <a:rPr lang="en-IL" sz="4800">
                <a:solidFill>
                  <a:schemeClr val="bg1"/>
                </a:solidFill>
              </a:rPr>
              <a:t>What is in the head</a:t>
            </a:r>
          </a:p>
        </p:txBody>
      </p:sp>
      <p:graphicFrame>
        <p:nvGraphicFramePr>
          <p:cNvPr id="5" name="Content Placeholder 2">
            <a:extLst>
              <a:ext uri="{FF2B5EF4-FFF2-40B4-BE49-F238E27FC236}">
                <a16:creationId xmlns:a16="http://schemas.microsoft.com/office/drawing/2014/main" id="{7A1B4036-AB10-DC1D-0676-8A82AC785BD3}"/>
              </a:ext>
            </a:extLst>
          </p:cNvPr>
          <p:cNvGraphicFramePr>
            <a:graphicFrameLocks noGrp="1"/>
          </p:cNvGraphicFramePr>
          <p:nvPr>
            <p:ph idx="1"/>
            <p:extLst>
              <p:ext uri="{D42A27DB-BD31-4B8C-83A1-F6EECF244321}">
                <p14:modId xmlns:p14="http://schemas.microsoft.com/office/powerpoint/2010/main" val="275433841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13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485E-B533-4199-B6EE-43A7C0ADBE8D}"/>
              </a:ext>
            </a:extLst>
          </p:cNvPr>
          <p:cNvSpPr>
            <a:spLocks noGrp="1"/>
          </p:cNvSpPr>
          <p:nvPr>
            <p:ph type="title"/>
          </p:nvPr>
        </p:nvSpPr>
        <p:spPr>
          <a:xfrm>
            <a:off x="801098" y="1396289"/>
            <a:ext cx="5277333" cy="1325563"/>
          </a:xfrm>
        </p:spPr>
        <p:txBody>
          <a:bodyPr>
            <a:normAutofit/>
          </a:bodyPr>
          <a:lstStyle/>
          <a:p>
            <a:r>
              <a:rPr lang="en-IL" dirty="0"/>
              <a:t>tables</a:t>
            </a:r>
          </a:p>
        </p:txBody>
      </p:sp>
      <p:sp>
        <p:nvSpPr>
          <p:cNvPr id="3" name="Content Placeholder 2">
            <a:extLst>
              <a:ext uri="{FF2B5EF4-FFF2-40B4-BE49-F238E27FC236}">
                <a16:creationId xmlns:a16="http://schemas.microsoft.com/office/drawing/2014/main" id="{5E1D208B-DA41-E333-0FE8-7F7D939AF99B}"/>
              </a:ext>
            </a:extLst>
          </p:cNvPr>
          <p:cNvSpPr>
            <a:spLocks noGrp="1"/>
          </p:cNvSpPr>
          <p:nvPr>
            <p:ph idx="1"/>
          </p:nvPr>
        </p:nvSpPr>
        <p:spPr>
          <a:xfrm>
            <a:off x="805543" y="2871982"/>
            <a:ext cx="5272888" cy="3181684"/>
          </a:xfrm>
        </p:spPr>
        <p:txBody>
          <a:bodyPr anchor="t">
            <a:normAutofit/>
          </a:bodyPr>
          <a:lstStyle/>
          <a:p>
            <a:r>
              <a:rPr lang="en-US" sz="1800" b="0" i="0" dirty="0">
                <a:effectLst/>
                <a:latin typeface="Söhne"/>
              </a:rPr>
              <a:t>HTML tables are used to display data in a tabular format. Tables are divided into rows (with the </a:t>
            </a:r>
            <a:r>
              <a:rPr lang="en-US" sz="1800" dirty="0"/>
              <a:t>tr</a:t>
            </a:r>
            <a:r>
              <a:rPr lang="en-US" sz="1800" b="0" i="0" dirty="0">
                <a:effectLst/>
                <a:latin typeface="Söhne"/>
              </a:rPr>
              <a:t> element), and each row is divided into cells (with the </a:t>
            </a:r>
            <a:r>
              <a:rPr lang="en-US" sz="1800" dirty="0"/>
              <a:t>td</a:t>
            </a:r>
            <a:r>
              <a:rPr lang="en-US" sz="1800" b="0" i="0" dirty="0">
                <a:effectLst/>
                <a:latin typeface="Söhne"/>
              </a:rPr>
              <a:t> element). You can also use the </a:t>
            </a:r>
            <a:r>
              <a:rPr lang="en-US" sz="1800" dirty="0" err="1"/>
              <a:t>th</a:t>
            </a:r>
            <a:r>
              <a:rPr lang="en-US" sz="1800" b="0" i="0" dirty="0">
                <a:effectLst/>
                <a:latin typeface="Söhne"/>
              </a:rPr>
              <a:t> element to define table headers.</a:t>
            </a:r>
            <a:endParaRPr lang="en-IL" sz="1800" dirty="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EE8903D3-C28E-3429-4E79-A3ACA118C1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40006694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5" name="Picture 44">
            <a:extLst>
              <a:ext uri="{FF2B5EF4-FFF2-40B4-BE49-F238E27FC236}">
                <a16:creationId xmlns:a16="http://schemas.microsoft.com/office/drawing/2014/main" id="{85CD7F0F-674A-8CA5-F346-BD8BBD5AF9B8}"/>
              </a:ext>
            </a:extLst>
          </p:cNvPr>
          <p:cNvPicPr>
            <a:picLocks noChangeAspect="1"/>
          </p:cNvPicPr>
          <p:nvPr/>
        </p:nvPicPr>
        <p:blipFill rotWithShape="1">
          <a:blip r:embed="rId2">
            <a:alphaModFix amt="80000"/>
          </a:blip>
          <a:srcRect l="9232" r="31404" b="-1"/>
          <a:stretch/>
        </p:blipFill>
        <p:spPr>
          <a:xfrm>
            <a:off x="-4084" y="10"/>
            <a:ext cx="6099050" cy="6857990"/>
          </a:xfrm>
          <a:prstGeom prst="rect">
            <a:avLst/>
          </a:prstGeom>
        </p:spPr>
      </p:pic>
      <p:sp>
        <p:nvSpPr>
          <p:cNvPr id="6" name="Title 5">
            <a:extLst>
              <a:ext uri="{FF2B5EF4-FFF2-40B4-BE49-F238E27FC236}">
                <a16:creationId xmlns:a16="http://schemas.microsoft.com/office/drawing/2014/main" id="{8162BCA2-2F08-94F0-383F-342D968F2F1E}"/>
              </a:ext>
            </a:extLst>
          </p:cNvPr>
          <p:cNvSpPr>
            <a:spLocks noGrp="1"/>
          </p:cNvSpPr>
          <p:nvPr>
            <p:ph type="ctrTitle"/>
          </p:nvPr>
        </p:nvSpPr>
        <p:spPr>
          <a:xfrm>
            <a:off x="1198181" y="1122363"/>
            <a:ext cx="9795637" cy="2215884"/>
          </a:xfrm>
        </p:spPr>
        <p:txBody>
          <a:bodyPr vert="horz" lIns="91440" tIns="45720" rIns="91440" bIns="45720" rtlCol="0" anchor="b">
            <a:normAutofit/>
          </a:bodyPr>
          <a:lstStyle/>
          <a:p>
            <a:r>
              <a:rPr lang="en-US" sz="5200" kern="1200">
                <a:solidFill>
                  <a:srgbClr val="000000"/>
                </a:solidFill>
                <a:latin typeface="+mj-lt"/>
                <a:ea typeface="+mj-ea"/>
                <a:cs typeface="+mj-cs"/>
              </a:rPr>
              <a:t>Background</a:t>
            </a:r>
          </a:p>
        </p:txBody>
      </p:sp>
      <p:sp>
        <p:nvSpPr>
          <p:cNvPr id="12" name="TextBox 11">
            <a:extLst>
              <a:ext uri="{FF2B5EF4-FFF2-40B4-BE49-F238E27FC236}">
                <a16:creationId xmlns:a16="http://schemas.microsoft.com/office/drawing/2014/main" id="{AEE3831C-A53F-BB66-5033-2F537FA8E50B}"/>
              </a:ext>
            </a:extLst>
          </p:cNvPr>
          <p:cNvSpPr txBox="1"/>
          <p:nvPr/>
        </p:nvSpPr>
        <p:spPr>
          <a:xfrm>
            <a:off x="1198181" y="3509963"/>
            <a:ext cx="9795637" cy="1747837"/>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kern="1200">
                <a:solidFill>
                  <a:srgbClr val="000000"/>
                </a:solidFill>
                <a:effectLst/>
                <a:latin typeface="+mn-lt"/>
                <a:ea typeface="+mn-ea"/>
                <a:cs typeface="+mn-cs"/>
              </a:rPr>
              <a:t>background-color – you set a color with rgba or hex</a:t>
            </a:r>
            <a:endParaRPr lang="en-US" sz="2400" kern="1200">
              <a:solidFill>
                <a:srgbClr val="000000"/>
              </a:solidFill>
              <a:latin typeface="+mn-lt"/>
              <a:ea typeface="+mn-ea"/>
              <a:cs typeface="+mn-cs"/>
            </a:endParaRPr>
          </a:p>
        </p:txBody>
      </p:sp>
      <p:sp>
        <p:nvSpPr>
          <p:cNvPr id="13" name="TextBox 12">
            <a:extLst>
              <a:ext uri="{FF2B5EF4-FFF2-40B4-BE49-F238E27FC236}">
                <a16:creationId xmlns:a16="http://schemas.microsoft.com/office/drawing/2014/main" id="{3A8EEADA-1DA0-A299-6E4B-FDF8523A8EA5}"/>
              </a:ext>
            </a:extLst>
          </p:cNvPr>
          <p:cNvSpPr txBox="1"/>
          <p:nvPr/>
        </p:nvSpPr>
        <p:spPr>
          <a:xfrm>
            <a:off x="800766" y="4027055"/>
            <a:ext cx="10587417" cy="1559480"/>
          </a:xfrm>
          <a:prstGeom prst="rect">
            <a:avLst/>
          </a:prstGeom>
        </p:spPr>
        <p:txBody>
          <a:bodyPr vert="horz" lIns="91440" tIns="45720" rIns="91440" bIns="45720" rtlCol="0" anchor="ctr">
            <a:normAutofit/>
          </a:bodyPr>
          <a:lstStyle/>
          <a:p>
            <a:pPr algn="ctr">
              <a:lnSpc>
                <a:spcPct val="90000"/>
              </a:lnSpc>
              <a:spcBef>
                <a:spcPts val="1000"/>
              </a:spcBef>
            </a:pPr>
            <a:r>
              <a:rPr lang="en-US" sz="3200" b="1" i="1" dirty="0"/>
              <a:t>background-image</a:t>
            </a:r>
            <a:r>
              <a:rPr lang="en-US" sz="3200" b="1" i="1" dirty="0">
                <a:effectLst/>
              </a:rPr>
              <a:t>: Sets a background image for an element. Accepts a URL value that points to an image file, such as </a:t>
            </a:r>
            <a:r>
              <a:rPr lang="en-US" sz="3200" b="1" i="1" dirty="0" err="1"/>
              <a:t>url</a:t>
            </a:r>
            <a:r>
              <a:rPr lang="en-US" sz="3200" b="1" i="1" dirty="0"/>
              <a:t>("</a:t>
            </a:r>
            <a:r>
              <a:rPr lang="en-US" sz="3200" b="1" i="1" dirty="0" err="1"/>
              <a:t>myimage.jpg</a:t>
            </a:r>
            <a:r>
              <a:rPr lang="en-US" sz="3200" b="1" i="1" dirty="0"/>
              <a:t>")</a:t>
            </a:r>
            <a:r>
              <a:rPr lang="en-US" sz="3200" b="1" i="1" dirty="0">
                <a:effectLst/>
              </a:rPr>
              <a:t>.</a:t>
            </a:r>
            <a:endParaRPr lang="en-US" sz="3200" b="1" i="1" dirty="0"/>
          </a:p>
        </p:txBody>
      </p:sp>
    </p:spTree>
    <p:extLst>
      <p:ext uri="{BB962C8B-B14F-4D97-AF65-F5344CB8AC3E}">
        <p14:creationId xmlns:p14="http://schemas.microsoft.com/office/powerpoint/2010/main" val="156926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9C4C2FF-4DBA-0DB6-D748-0C8277BD9A92}"/>
              </a:ext>
            </a:extLst>
          </p:cNvPr>
          <p:cNvPicPr>
            <a:picLocks noChangeAspect="1"/>
          </p:cNvPicPr>
          <p:nvPr/>
        </p:nvPicPr>
        <p:blipFill rotWithShape="1">
          <a:blip r:embed="rId2"/>
          <a:srcRect l="29320" r="187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12" name="TextBox 13">
            <a:extLst>
              <a:ext uri="{FF2B5EF4-FFF2-40B4-BE49-F238E27FC236}">
                <a16:creationId xmlns:a16="http://schemas.microsoft.com/office/drawing/2014/main" id="{359353DA-B2AA-DC6E-DA25-D67D732ECF30}"/>
              </a:ext>
            </a:extLst>
          </p:cNvPr>
          <p:cNvGraphicFramePr/>
          <p:nvPr>
            <p:extLst>
              <p:ext uri="{D42A27DB-BD31-4B8C-83A1-F6EECF244321}">
                <p14:modId xmlns:p14="http://schemas.microsoft.com/office/powerpoint/2010/main" val="297991151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0089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D36AC9-26B6-3124-4C60-8E014157DFC3}"/>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background-image</a:t>
            </a:r>
            <a:endParaRPr lang="en-IL">
              <a:solidFill>
                <a:srgbClr val="FFFFFF"/>
              </a:solidFill>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4000" y="4159404"/>
            <a:ext cx="9144000" cy="1098395"/>
          </a:xfrm>
        </p:spPr>
        <p:txBody>
          <a:bodyPr>
            <a:normAutofit/>
          </a:bodyPr>
          <a:lstStyle/>
          <a:p>
            <a:r>
              <a:rPr lang="en-US" b="0" i="0">
                <a:solidFill>
                  <a:srgbClr val="FFFFFF"/>
                </a:solidFill>
                <a:effectLst/>
                <a:latin typeface="Söhne"/>
              </a:rPr>
              <a:t>Sets a background image for an element. Accepts a URL value that points to an image file, such as </a:t>
            </a:r>
            <a:r>
              <a:rPr lang="en-US">
                <a:solidFill>
                  <a:srgbClr val="FFFFFF"/>
                </a:solidFill>
              </a:rPr>
              <a:t>url("myimage.jpg")</a:t>
            </a:r>
            <a:r>
              <a:rPr lang="en-US" b="0" i="0">
                <a:solidFill>
                  <a:srgbClr val="FFFFFF"/>
                </a:solidFill>
                <a:effectLst/>
                <a:latin typeface="Söhne"/>
              </a:rPr>
              <a:t>.</a:t>
            </a:r>
            <a:endParaRPr lang="en-IL">
              <a:solidFill>
                <a:srgbClr val="FFFFFF"/>
              </a:solidFill>
            </a:endParaRPr>
          </a:p>
        </p:txBody>
      </p:sp>
    </p:spTree>
    <p:extLst>
      <p:ext uri="{BB962C8B-B14F-4D97-AF65-F5344CB8AC3E}">
        <p14:creationId xmlns:p14="http://schemas.microsoft.com/office/powerpoint/2010/main" val="9118840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b="1" kern="1200">
                <a:solidFill>
                  <a:schemeClr val="tx2"/>
                </a:solidFill>
                <a:latin typeface="+mj-lt"/>
                <a:ea typeface="+mj-ea"/>
                <a:cs typeface="+mj-cs"/>
              </a:rPr>
              <a:t>background-attachment</a:t>
            </a:r>
            <a:endParaRPr lang="en-US" sz="3600" kern="1200">
              <a:solidFill>
                <a:schemeClr val="tx2"/>
              </a:solidFill>
              <a:latin typeface="+mj-lt"/>
              <a:ea typeface="+mj-ea"/>
              <a:cs typeface="+mj-cs"/>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indent="-228600" algn="l">
              <a:buFont typeface="Arial" panose="020B0604020202020204" pitchFamily="34" charset="0"/>
              <a:buChar char="•"/>
            </a:pPr>
            <a:r>
              <a:rPr lang="en-US" sz="1800" b="0" i="0">
                <a:solidFill>
                  <a:schemeClr val="tx2"/>
                </a:solidFill>
                <a:effectLst/>
              </a:rPr>
              <a:t>Controls how the background image scrolls with the page. Accepts the following values:</a:t>
            </a:r>
          </a:p>
          <a:p>
            <a:pPr indent="-228600" algn="l">
              <a:buFont typeface="Arial" panose="020B0604020202020204" pitchFamily="34" charset="0"/>
              <a:buChar char="•"/>
            </a:pPr>
            <a:r>
              <a:rPr lang="en-US" sz="1800" b="0" i="0">
                <a:solidFill>
                  <a:schemeClr val="tx2"/>
                </a:solidFill>
                <a:effectLst/>
              </a:rPr>
              <a:t>scroll: The image scrolls with the page. This is the default value.</a:t>
            </a:r>
          </a:p>
          <a:p>
            <a:pPr indent="-228600" algn="l">
              <a:buFont typeface="Arial" panose="020B0604020202020204" pitchFamily="34" charset="0"/>
              <a:buChar char="•"/>
            </a:pPr>
            <a:r>
              <a:rPr lang="en-US" sz="1800" b="0" i="0">
                <a:solidFill>
                  <a:schemeClr val="tx2"/>
                </a:solidFill>
                <a:effectLst/>
              </a:rPr>
              <a:t>fixed: The image is fixed in place and does not scroll with the page.</a:t>
            </a:r>
          </a:p>
          <a:p>
            <a:pPr indent="-228600" algn="l">
              <a:buFont typeface="Arial" panose="020B0604020202020204" pitchFamily="34" charset="0"/>
              <a:buChar char="•"/>
            </a:pPr>
            <a:endParaRPr lang="en-US" sz="1800">
              <a:solidFill>
                <a:schemeClr val="tx2"/>
              </a:solidFill>
            </a:endParaRPr>
          </a:p>
        </p:txBody>
      </p:sp>
    </p:spTree>
    <p:extLst>
      <p:ext uri="{BB962C8B-B14F-4D97-AF65-F5344CB8AC3E}">
        <p14:creationId xmlns:p14="http://schemas.microsoft.com/office/powerpoint/2010/main" val="30450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6E2CB-8833-17B5-0350-292D60546212}"/>
              </a:ext>
            </a:extLst>
          </p:cNvPr>
          <p:cNvSpPr txBox="1"/>
          <p:nvPr/>
        </p:nvSpPr>
        <p:spPr>
          <a:xfrm>
            <a:off x="642938" y="4779963"/>
            <a:ext cx="6273800" cy="1435100"/>
          </a:xfrm>
          <a:prstGeom prst="rect">
            <a:avLst/>
          </a:prstGeom>
          <a:noFill/>
        </p:spPr>
        <p:txBody>
          <a:bodyPr wrap="square" rtlCol="0" anchor="t">
            <a:normAutofit/>
          </a:bodyPr>
          <a:lstStyle/>
          <a:p>
            <a:pPr>
              <a:lnSpc>
                <a:spcPct val="90000"/>
              </a:lnSpc>
              <a:spcAft>
                <a:spcPts val="600"/>
              </a:spcAft>
            </a:pPr>
            <a:r>
              <a:rPr lang="en-US" sz="2800" b="0" i="0">
                <a:effectLst/>
                <a:latin typeface="Söhne Mono"/>
              </a:rPr>
              <a:t>border-width: 1px;</a:t>
            </a:r>
          </a:p>
          <a:p>
            <a:pPr>
              <a:lnSpc>
                <a:spcPct val="90000"/>
              </a:lnSpc>
              <a:spcAft>
                <a:spcPts val="600"/>
              </a:spcAft>
            </a:pPr>
            <a:r>
              <a:rPr lang="en-US" sz="2800" b="0" i="0">
                <a:effectLst/>
                <a:latin typeface="Söhne Mono"/>
              </a:rPr>
              <a:t>border-style: solid;</a:t>
            </a:r>
          </a:p>
          <a:p>
            <a:pPr>
              <a:lnSpc>
                <a:spcPct val="90000"/>
              </a:lnSpc>
              <a:spcAft>
                <a:spcPts val="600"/>
              </a:spcAft>
            </a:pPr>
            <a:r>
              <a:rPr lang="en-US" sz="2800" b="0" i="0">
                <a:effectLst/>
                <a:latin typeface="Söhne Mono"/>
              </a:rPr>
              <a:t>border-color: #000000</a:t>
            </a:r>
            <a:r>
              <a:rPr lang="en-US" sz="2800" b="0" i="0">
                <a:solidFill>
                  <a:srgbClr val="FFFFFF"/>
                </a:solidFill>
                <a:effectLst/>
                <a:latin typeface="Söhne Mono"/>
              </a:rPr>
              <a:t>;</a:t>
            </a:r>
            <a:endParaRPr lang="en-IL" sz="2800"/>
          </a:p>
        </p:txBody>
      </p:sp>
      <p:sp>
        <p:nvSpPr>
          <p:cNvPr id="6" name="TextBox 5">
            <a:extLst>
              <a:ext uri="{FF2B5EF4-FFF2-40B4-BE49-F238E27FC236}">
                <a16:creationId xmlns:a16="http://schemas.microsoft.com/office/drawing/2014/main" id="{9EB4CBA4-FE69-BB5A-4C94-3F005A63D8E7}"/>
              </a:ext>
            </a:extLst>
          </p:cNvPr>
          <p:cNvSpPr txBox="1"/>
          <p:nvPr/>
        </p:nvSpPr>
        <p:spPr>
          <a:xfrm>
            <a:off x="642938" y="642938"/>
            <a:ext cx="6273800" cy="4068763"/>
          </a:xfrm>
          <a:prstGeom prst="rect">
            <a:avLst/>
          </a:prstGeom>
          <a:noFill/>
        </p:spPr>
        <p:txBody>
          <a:bodyPr wrap="square" rtlCol="0" anchor="t">
            <a:normAutofit/>
          </a:bodyPr>
          <a:lstStyle/>
          <a:p>
            <a:pPr>
              <a:spcAft>
                <a:spcPts val="600"/>
              </a:spcAft>
            </a:pPr>
            <a:r>
              <a:rPr lang="en-US" sz="2800"/>
              <a:t>Y</a:t>
            </a:r>
            <a:r>
              <a:rPr lang="en-IL" sz="2800"/>
              <a:t>ou can also set top bottom right left</a:t>
            </a:r>
          </a:p>
          <a:p>
            <a:pPr>
              <a:spcAft>
                <a:spcPts val="600"/>
              </a:spcAft>
            </a:pPr>
            <a:r>
              <a:rPr lang="en-US" sz="2800" b="0" i="0">
                <a:effectLst/>
                <a:latin typeface="Söhne Mono"/>
              </a:rPr>
              <a:t>border-top: 1px</a:t>
            </a:r>
            <a:r>
              <a:rPr lang="he-IL" sz="2800">
                <a:latin typeface="Söhne Mono"/>
              </a:rPr>
              <a:t> </a:t>
            </a:r>
            <a:r>
              <a:rPr lang="en-US" sz="2800" b="0" i="0">
                <a:effectLst/>
                <a:latin typeface="Söhne Mono"/>
              </a:rPr>
              <a:t>solid #000000</a:t>
            </a:r>
            <a:endParaRPr lang="he-IL" sz="2800">
              <a:latin typeface="Söhne Mono"/>
            </a:endParaRPr>
          </a:p>
          <a:p>
            <a:pPr>
              <a:spcAft>
                <a:spcPts val="600"/>
              </a:spcAft>
            </a:pPr>
            <a:r>
              <a:rPr lang="en-US" sz="2800" b="0" i="0">
                <a:effectLst/>
                <a:latin typeface="Söhne Mono"/>
              </a:rPr>
              <a:t>border-right: 2px dotted #777777 </a:t>
            </a:r>
            <a:endParaRPr lang="he-IL" sz="2800" b="0" i="0">
              <a:effectLst/>
              <a:latin typeface="Söhne Mono"/>
            </a:endParaRPr>
          </a:p>
          <a:p>
            <a:pPr>
              <a:spcAft>
                <a:spcPts val="600"/>
              </a:spcAft>
            </a:pPr>
            <a:r>
              <a:rPr lang="en-US" sz="2800" b="0" i="0">
                <a:effectLst/>
                <a:latin typeface="Söhne Mono"/>
              </a:rPr>
              <a:t>border-bottom: 3px dashed #ff0000; </a:t>
            </a:r>
            <a:endParaRPr lang="he-IL" sz="2800" b="0" i="0">
              <a:effectLst/>
              <a:latin typeface="Söhne Mono"/>
            </a:endParaRPr>
          </a:p>
          <a:p>
            <a:pPr>
              <a:spcAft>
                <a:spcPts val="600"/>
              </a:spcAft>
            </a:pPr>
            <a:r>
              <a:rPr lang="en-US" sz="2800" b="0" i="0">
                <a:effectLst/>
                <a:latin typeface="Söhne Mono"/>
              </a:rPr>
              <a:t>border-left: 4px double #00ff00;</a:t>
            </a:r>
            <a:endParaRPr lang="en-IL" sz="2800"/>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8222550" y="1122363"/>
            <a:ext cx="3308130" cy="2387600"/>
          </a:xfrm>
        </p:spPr>
        <p:txBody>
          <a:bodyPr>
            <a:normAutofit/>
          </a:bodyPr>
          <a:lstStyle/>
          <a:p>
            <a:pPr algn="l"/>
            <a:r>
              <a:rPr lang="en-US" sz="2600">
                <a:solidFill>
                  <a:srgbClr val="FFFFFF"/>
                </a:solidFill>
              </a:rPr>
              <a:t>The border property is a shorthand property for setting the width, style, and color of an element's border.</a:t>
            </a:r>
            <a:endParaRPr lang="en-IL" sz="2600">
              <a:solidFill>
                <a:srgbClr val="FFFFFF"/>
              </a:solidFill>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8222549" y="3602038"/>
            <a:ext cx="3308131" cy="1655762"/>
          </a:xfrm>
        </p:spPr>
        <p:txBody>
          <a:bodyPr>
            <a:normAutofit/>
          </a:bodyPr>
          <a:lstStyle/>
          <a:p>
            <a:pPr algn="l"/>
            <a:r>
              <a:rPr lang="en-US">
                <a:solidFill>
                  <a:srgbClr val="FFFFFF"/>
                </a:solidFill>
              </a:rPr>
              <a:t>border: 1px solid #000000;</a:t>
            </a:r>
          </a:p>
          <a:p>
            <a:pPr algn="l"/>
            <a:endParaRPr lang="en-IL">
              <a:solidFill>
                <a:srgbClr val="FFFFFF"/>
              </a:solidFill>
            </a:endParaRPr>
          </a:p>
        </p:txBody>
      </p:sp>
    </p:spTree>
    <p:extLst>
      <p:ext uri="{BB962C8B-B14F-4D97-AF65-F5344CB8AC3E}">
        <p14:creationId xmlns:p14="http://schemas.microsoft.com/office/powerpoint/2010/main" val="3834002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F104-CEB2-D025-01EE-7FA376171E49}"/>
              </a:ext>
            </a:extLst>
          </p:cNvPr>
          <p:cNvSpPr>
            <a:spLocks noGrp="1"/>
          </p:cNvSpPr>
          <p:nvPr>
            <p:ph type="title"/>
          </p:nvPr>
        </p:nvSpPr>
        <p:spPr/>
        <p:txBody>
          <a:bodyPr/>
          <a:lstStyle/>
          <a:p>
            <a:r>
              <a:rPr lang="en-IL" dirty="0"/>
              <a:t>Icons</a:t>
            </a:r>
          </a:p>
        </p:txBody>
      </p:sp>
      <p:sp>
        <p:nvSpPr>
          <p:cNvPr id="3" name="Content Placeholder 2">
            <a:extLst>
              <a:ext uri="{FF2B5EF4-FFF2-40B4-BE49-F238E27FC236}">
                <a16:creationId xmlns:a16="http://schemas.microsoft.com/office/drawing/2014/main" id="{AC7CBC99-3CD2-7B35-2C28-BADD8B72C390}"/>
              </a:ext>
            </a:extLst>
          </p:cNvPr>
          <p:cNvSpPr>
            <a:spLocks noGrp="1"/>
          </p:cNvSpPr>
          <p:nvPr>
            <p:ph idx="1"/>
          </p:nvPr>
        </p:nvSpPr>
        <p:spPr/>
        <p:txBody>
          <a:bodyPr>
            <a:normAutofit fontScale="85000" lnSpcReduction="20000"/>
          </a:bodyPr>
          <a:lstStyle/>
          <a:p>
            <a:r>
              <a:rPr lang="en-US" dirty="0"/>
              <a:t>W</a:t>
            </a:r>
            <a:r>
              <a:rPr lang="en-IL" dirty="0"/>
              <a:t>e start from here (just add this in the head) </a:t>
            </a:r>
          </a:p>
          <a:p>
            <a:r>
              <a:rPr lang="en-US" sz="1600" b="0" dirty="0">
                <a:solidFill>
                  <a:srgbClr val="ABB2BF"/>
                </a:solidFill>
                <a:effectLst/>
                <a:latin typeface="Menlo" panose="020B0609030804020204" pitchFamily="49" charset="0"/>
              </a:rPr>
              <a:t>&lt;</a:t>
            </a:r>
            <a:r>
              <a:rPr lang="en-US" sz="1600" b="0" dirty="0">
                <a:solidFill>
                  <a:srgbClr val="E06C75"/>
                </a:solidFill>
                <a:effectLst/>
                <a:latin typeface="Menlo" panose="020B0609030804020204" pitchFamily="49" charset="0"/>
              </a:rPr>
              <a:t>link</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rel</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"stylesheet"</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href</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"https://</a:t>
            </a:r>
            <a:r>
              <a:rPr lang="en-US" sz="1600" b="0" dirty="0" err="1">
                <a:solidFill>
                  <a:srgbClr val="98C379"/>
                </a:solidFill>
                <a:effectLst/>
                <a:latin typeface="Menlo" panose="020B0609030804020204" pitchFamily="49" charset="0"/>
              </a:rPr>
              <a:t>cdnjs.cloudflare.com</a:t>
            </a:r>
            <a:r>
              <a:rPr lang="en-US" sz="1600" b="0" dirty="0">
                <a:solidFill>
                  <a:srgbClr val="98C379"/>
                </a:solidFill>
                <a:effectLst/>
                <a:latin typeface="Menlo" panose="020B0609030804020204" pitchFamily="49" charset="0"/>
              </a:rPr>
              <a:t>/ajax/libs/font-awesome/6.2.1/</a:t>
            </a:r>
            <a:r>
              <a:rPr lang="en-US" sz="1600" b="0" dirty="0" err="1">
                <a:solidFill>
                  <a:srgbClr val="98C379"/>
                </a:solidFill>
                <a:effectLst/>
                <a:latin typeface="Menlo" panose="020B0609030804020204" pitchFamily="49" charset="0"/>
              </a:rPr>
              <a:t>css</a:t>
            </a:r>
            <a:r>
              <a:rPr lang="en-US" sz="1600" b="0" dirty="0">
                <a:solidFill>
                  <a:srgbClr val="98C379"/>
                </a:solidFill>
                <a:effectLst/>
                <a:latin typeface="Menlo" panose="020B0609030804020204" pitchFamily="49" charset="0"/>
              </a:rPr>
              <a:t>/</a:t>
            </a:r>
            <a:r>
              <a:rPr lang="en-US" sz="1600" b="0" dirty="0" err="1">
                <a:solidFill>
                  <a:srgbClr val="98C379"/>
                </a:solidFill>
                <a:effectLst/>
                <a:latin typeface="Menlo" panose="020B0609030804020204" pitchFamily="49" charset="0"/>
              </a:rPr>
              <a:t>all.min.css</a:t>
            </a:r>
            <a:r>
              <a:rPr lang="en-US" sz="1600" b="0" dirty="0">
                <a:solidFill>
                  <a:srgbClr val="98C379"/>
                </a:solidFill>
                <a:effectLst/>
                <a:latin typeface="Menlo" panose="020B0609030804020204" pitchFamily="49" charset="0"/>
              </a:rPr>
              <a:t>"</a:t>
            </a:r>
            <a:r>
              <a:rPr lang="en-US" sz="1600" b="0" dirty="0">
                <a:solidFill>
                  <a:srgbClr val="ABB2BF"/>
                </a:solidFill>
                <a:effectLst/>
                <a:latin typeface="Menlo" panose="020B0609030804020204" pitchFamily="49" charset="0"/>
              </a:rPr>
              <a:t> </a:t>
            </a:r>
            <a:r>
              <a:rPr lang="en-US" sz="1600" b="0" dirty="0">
                <a:solidFill>
                  <a:srgbClr val="D19A66"/>
                </a:solidFill>
                <a:effectLst/>
                <a:latin typeface="Menlo" panose="020B0609030804020204" pitchFamily="49" charset="0"/>
              </a:rPr>
              <a:t>integrity</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"sha512-MV7K8+y+gLIBoVD59lQIYicR65iaqukzvf/nwasF0nqhPay5w/9lJmVM2hMDcnK1OnMGCdVK+iQrJ7lzPJQd1w=="</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crossorigin</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"anonymous"</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referrerpolicy</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"no-referrer"</a:t>
            </a:r>
            <a:r>
              <a:rPr lang="en-US" sz="1600" b="0" dirty="0">
                <a:solidFill>
                  <a:srgbClr val="ABB2BF"/>
                </a:solidFill>
                <a:effectLst/>
                <a:latin typeface="Menlo" panose="020B0609030804020204" pitchFamily="49" charset="0"/>
              </a:rPr>
              <a:t> /&gt;</a:t>
            </a:r>
            <a:br>
              <a:rPr lang="en-US" sz="2100" dirty="0"/>
            </a:br>
            <a:endParaRPr lang="en-US" sz="2100" dirty="0"/>
          </a:p>
          <a:p>
            <a:r>
              <a:rPr lang="en-US" dirty="0"/>
              <a:t>Example</a:t>
            </a: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fa-cloud"&gt;&lt;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fa-heart"&gt;&lt;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fa-car"&gt;&lt;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fa-file"&gt;&lt;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fa-bars"&gt;&lt;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br>
              <a:rPr lang="en-US" dirty="0"/>
            </a:br>
            <a:endParaRPr lang="en-US" dirty="0"/>
          </a:p>
          <a:p>
            <a:r>
              <a:rPr lang="en-US" dirty="0"/>
              <a:t>Full list https://</a:t>
            </a:r>
            <a:r>
              <a:rPr lang="en-US" dirty="0" err="1"/>
              <a:t>fontawesome.com</a:t>
            </a:r>
            <a:r>
              <a:rPr lang="en-US" dirty="0"/>
              <a:t>/</a:t>
            </a:r>
            <a:r>
              <a:rPr lang="en-US" dirty="0" err="1"/>
              <a:t>search?new</a:t>
            </a:r>
            <a:r>
              <a:rPr lang="en-US" dirty="0"/>
              <a:t>=</a:t>
            </a:r>
            <a:r>
              <a:rPr lang="en-US" dirty="0" err="1"/>
              <a:t>yes&amp;o</a:t>
            </a:r>
            <a:r>
              <a:rPr lang="en-US" dirty="0"/>
              <a:t>=r</a:t>
            </a:r>
            <a:endParaRPr lang="en-IL" dirty="0"/>
          </a:p>
        </p:txBody>
      </p:sp>
    </p:spTree>
    <p:extLst>
      <p:ext uri="{BB962C8B-B14F-4D97-AF65-F5344CB8AC3E}">
        <p14:creationId xmlns:p14="http://schemas.microsoft.com/office/powerpoint/2010/main" val="13897751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BEF5-6D0A-1DAD-F1FB-E281E03791D4}"/>
              </a:ext>
            </a:extLst>
          </p:cNvPr>
          <p:cNvSpPr>
            <a:spLocks noGrp="1"/>
          </p:cNvSpPr>
          <p:nvPr>
            <p:ph type="title"/>
          </p:nvPr>
        </p:nvSpPr>
        <p:spPr/>
        <p:txBody>
          <a:bodyPr/>
          <a:lstStyle/>
          <a:p>
            <a:r>
              <a:rPr lang="en-US" dirty="0"/>
              <a:t>N</a:t>
            </a:r>
            <a:r>
              <a:rPr lang="en-IL" dirty="0"/>
              <a:t>ew Icons</a:t>
            </a:r>
          </a:p>
        </p:txBody>
      </p:sp>
      <p:sp>
        <p:nvSpPr>
          <p:cNvPr id="3" name="Content Placeholder 2">
            <a:extLst>
              <a:ext uri="{FF2B5EF4-FFF2-40B4-BE49-F238E27FC236}">
                <a16:creationId xmlns:a16="http://schemas.microsoft.com/office/drawing/2014/main" id="{A2DA5078-C5FD-8945-60F4-7FB1BD2D670B}"/>
              </a:ext>
            </a:extLst>
          </p:cNvPr>
          <p:cNvSpPr>
            <a:spLocks noGrp="1"/>
          </p:cNvSpPr>
          <p:nvPr>
            <p:ph idx="1"/>
          </p:nvPr>
        </p:nvSpPr>
        <p:spPr/>
        <p:txBody>
          <a:bodyPr/>
          <a:lstStyle/>
          <a:p>
            <a:pPr algn="l"/>
            <a:r>
              <a:rPr lang="en-US" sz="1600" b="0" i="0" dirty="0">
                <a:solidFill>
                  <a:srgbClr val="000000"/>
                </a:solidFill>
                <a:effectLst/>
                <a:latin typeface="Verdana" panose="020B0604030504040204" pitchFamily="34" charset="0"/>
              </a:rPr>
              <a:t>&lt;link </a:t>
            </a:r>
            <a:r>
              <a:rPr lang="en-US" sz="1600" b="0" i="0" dirty="0" err="1">
                <a:solidFill>
                  <a:srgbClr val="000000"/>
                </a:solidFill>
                <a:effectLst/>
                <a:latin typeface="Verdana" panose="020B0604030504040204" pitchFamily="34" charset="0"/>
              </a:rPr>
              <a:t>rel</a:t>
            </a:r>
            <a:r>
              <a:rPr lang="en-US" sz="1600" b="0" i="0" dirty="0">
                <a:solidFill>
                  <a:srgbClr val="000000"/>
                </a:solidFill>
                <a:effectLst/>
                <a:latin typeface="Verdana" panose="020B0604030504040204" pitchFamily="34" charset="0"/>
              </a:rPr>
              <a:t>="stylesheet" </a:t>
            </a:r>
            <a:r>
              <a:rPr lang="en-US" sz="1600" b="0" i="0" dirty="0" err="1">
                <a:solidFill>
                  <a:srgbClr val="000000"/>
                </a:solidFill>
                <a:effectLst/>
                <a:latin typeface="Verdana" panose="020B0604030504040204" pitchFamily="34" charset="0"/>
              </a:rPr>
              <a:t>href</a:t>
            </a:r>
            <a:r>
              <a:rPr lang="en-US" sz="1600" b="0" i="0" dirty="0">
                <a:solidFill>
                  <a:srgbClr val="000000"/>
                </a:solidFill>
                <a:effectLst/>
                <a:latin typeface="Verdana" panose="020B0604030504040204" pitchFamily="34" charset="0"/>
              </a:rPr>
              <a:t>="https://</a:t>
            </a:r>
            <a:r>
              <a:rPr lang="en-US" sz="1600" b="0" i="0" dirty="0" err="1">
                <a:solidFill>
                  <a:srgbClr val="000000"/>
                </a:solidFill>
                <a:effectLst/>
                <a:latin typeface="Verdana" panose="020B0604030504040204" pitchFamily="34" charset="0"/>
              </a:rPr>
              <a:t>fonts.googleapis.com</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icon?family</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Material+Icons</a:t>
            </a:r>
            <a:r>
              <a:rPr lang="en-US" sz="1600" b="0" i="0" dirty="0">
                <a:solidFill>
                  <a:srgbClr val="000000"/>
                </a:solidFill>
                <a:effectLst/>
                <a:latin typeface="Verdana" panose="020B0604030504040204" pitchFamily="34" charset="0"/>
              </a:rPr>
              <a:t>"&gt;</a:t>
            </a:r>
          </a:p>
          <a:p>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cloud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favorite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attachment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computer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traffic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p>
          <a:p>
            <a:endParaRPr lang="en-US" dirty="0">
              <a:solidFill>
                <a:srgbClr val="0000CD"/>
              </a:solidFill>
              <a:latin typeface="Consolas" panose="020B0609020204030204" pitchFamily="49" charset="0"/>
            </a:endParaRPr>
          </a:p>
          <a:p>
            <a:r>
              <a:rPr lang="en-US" dirty="0">
                <a:solidFill>
                  <a:srgbClr val="0000CD"/>
                </a:solidFill>
                <a:latin typeface="Consolas" panose="020B0609020204030204" pitchFamily="49" charset="0"/>
              </a:rPr>
              <a:t>For the full list https://</a:t>
            </a:r>
            <a:r>
              <a:rPr lang="en-US" dirty="0" err="1">
                <a:solidFill>
                  <a:srgbClr val="0000CD"/>
                </a:solidFill>
                <a:latin typeface="Consolas" panose="020B0609020204030204" pitchFamily="49" charset="0"/>
              </a:rPr>
              <a:t>fonts.google.com</a:t>
            </a:r>
            <a:r>
              <a:rPr lang="en-US" dirty="0">
                <a:solidFill>
                  <a:srgbClr val="0000CD"/>
                </a:solidFill>
                <a:latin typeface="Consolas" panose="020B0609020204030204" pitchFamily="49" charset="0"/>
              </a:rPr>
              <a:t>/icons</a:t>
            </a:r>
            <a:endParaRPr lang="en-IL" dirty="0"/>
          </a:p>
        </p:txBody>
      </p:sp>
    </p:spTree>
    <p:extLst>
      <p:ext uri="{BB962C8B-B14F-4D97-AF65-F5344CB8AC3E}">
        <p14:creationId xmlns:p14="http://schemas.microsoft.com/office/powerpoint/2010/main" val="14016077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9B71-59C1-C2CF-5C16-E4BFEA569506}"/>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List style (some small stuff)</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188A98-5742-5519-01C6-E4740AD3955F}"/>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dirty="0"/>
              <a:t>There is many </a:t>
            </a:r>
            <a:r>
              <a:rPr lang="en-US" sz="2000" i="0" dirty="0">
                <a:effectLst/>
              </a:rPr>
              <a:t>list-style-type including image with </a:t>
            </a:r>
            <a:r>
              <a:rPr lang="en-US" sz="2000" i="0" dirty="0" err="1">
                <a:effectLst/>
              </a:rPr>
              <a:t>url</a:t>
            </a:r>
            <a:r>
              <a:rPr lang="en-US" sz="2000" i="0" dirty="0">
                <a:effectLst/>
              </a:rPr>
              <a:t> (example : </a:t>
            </a:r>
            <a:r>
              <a:rPr lang="en-US" sz="2000" i="0" dirty="0">
                <a:effectLst/>
                <a:hlinkClick r:id="rId2"/>
              </a:rPr>
              <a:t>https://www.w3schools.com/css/tryit.asp?filename=trycss_list-style</a:t>
            </a:r>
            <a:r>
              <a:rPr lang="en-US" sz="2000" i="0" dirty="0">
                <a:effectLst/>
              </a:rPr>
              <a:t>)</a:t>
            </a:r>
          </a:p>
          <a:p>
            <a:endParaRPr lang="en-US" sz="2000" dirty="0"/>
          </a:p>
        </p:txBody>
      </p:sp>
      <p:sp>
        <p:nvSpPr>
          <p:cNvPr id="4" name="TextBox 3">
            <a:extLst>
              <a:ext uri="{FF2B5EF4-FFF2-40B4-BE49-F238E27FC236}">
                <a16:creationId xmlns:a16="http://schemas.microsoft.com/office/drawing/2014/main" id="{1ECC2679-AC88-FE34-E481-18A8A8E24994}"/>
              </a:ext>
            </a:extLst>
          </p:cNvPr>
          <p:cNvSpPr txBox="1"/>
          <p:nvPr/>
        </p:nvSpPr>
        <p:spPr>
          <a:xfrm>
            <a:off x="838200" y="701964"/>
            <a:ext cx="10388770" cy="51925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2685897824"/>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E1B7B9-0DA8-F4EF-0EB0-6BDE2D196962}"/>
              </a:ext>
            </a:extLst>
          </p:cNvPr>
          <p:cNvPicPr>
            <a:picLocks noChangeAspect="1"/>
          </p:cNvPicPr>
          <p:nvPr/>
        </p:nvPicPr>
        <p:blipFill rotWithShape="1">
          <a:blip r:embed="rId2">
            <a:alphaModFix amt="50000"/>
          </a:blip>
          <a:srcRect t="31702" b="19629"/>
          <a:stretch/>
        </p:blipFill>
        <p:spPr>
          <a:xfrm>
            <a:off x="20" y="10"/>
            <a:ext cx="12188931" cy="6857990"/>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7048" y="1124712"/>
            <a:ext cx="9144000" cy="3063240"/>
          </a:xfrm>
        </p:spPr>
        <p:txBody>
          <a:bodyPr>
            <a:normAutofit/>
          </a:bodyPr>
          <a:lstStyle/>
          <a:p>
            <a:r>
              <a:rPr lang="en-IL" sz="6600">
                <a:solidFill>
                  <a:srgbClr val="FFFFFF"/>
                </a:solidFill>
              </a:rPr>
              <a:t>HTML	</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M</a:t>
            </a:r>
            <a:r>
              <a:rPr lang="en-IL">
                <a:solidFill>
                  <a:srgbClr val="FFFFFF"/>
                </a:solidFill>
              </a:rPr>
              <a:t>ain tags – h1,h2,p,b,br,img,a,ifream, ul, ol, il, i</a:t>
            </a:r>
          </a:p>
        </p:txBody>
      </p:sp>
      <p:sp>
        <p:nvSpPr>
          <p:cNvPr id="11"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051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864563-A4CA-CA44-487B-D7DD921F189F}"/>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a:t>
            </a:r>
            <a:r>
              <a:rPr lang="en-IL" sz="3600">
                <a:solidFill>
                  <a:schemeClr val="tx2"/>
                </a:solidFill>
              </a:rPr>
              <a:t>ore option to style it </a:t>
            </a:r>
          </a:p>
        </p:txBody>
      </p:sp>
      <p:sp>
        <p:nvSpPr>
          <p:cNvPr id="3" name="Content Placeholder 2">
            <a:extLst>
              <a:ext uri="{FF2B5EF4-FFF2-40B4-BE49-F238E27FC236}">
                <a16:creationId xmlns:a16="http://schemas.microsoft.com/office/drawing/2014/main" id="{8C21FAFC-E1C3-3F10-3661-7834B1210BCA}"/>
              </a:ext>
            </a:extLst>
          </p:cNvPr>
          <p:cNvSpPr>
            <a:spLocks noGrp="1"/>
          </p:cNvSpPr>
          <p:nvPr>
            <p:ph idx="1"/>
          </p:nvPr>
        </p:nvSpPr>
        <p:spPr>
          <a:xfrm>
            <a:off x="6172200" y="804672"/>
            <a:ext cx="5221224" cy="5230368"/>
          </a:xfrm>
        </p:spPr>
        <p:txBody>
          <a:bodyPr anchor="ctr">
            <a:normAutofit/>
          </a:bodyPr>
          <a:lstStyle/>
          <a:p>
            <a:pPr indent="-228600">
              <a:spcAft>
                <a:spcPts val="600"/>
              </a:spcAft>
              <a:buFont typeface="Arial" panose="020B0604020202020204" pitchFamily="34" charset="0"/>
              <a:buChar char="•"/>
            </a:pPr>
            <a:r>
              <a:rPr lang="en-US" sz="1100" b="0" i="0">
                <a:solidFill>
                  <a:schemeClr val="tx2"/>
                </a:solidFill>
                <a:effectLst/>
              </a:rPr>
              <a:t>The list-style-type property can accept the following values:</a:t>
            </a:r>
          </a:p>
          <a:p>
            <a:pPr indent="-228600">
              <a:spcAft>
                <a:spcPts val="600"/>
              </a:spcAft>
              <a:buFont typeface="Arial" panose="020B0604020202020204" pitchFamily="34" charset="0"/>
              <a:buChar char="•"/>
            </a:pPr>
            <a:r>
              <a:rPr lang="en-US" sz="1100" b="0" i="0">
                <a:solidFill>
                  <a:schemeClr val="tx2"/>
                </a:solidFill>
                <a:effectLst/>
              </a:rPr>
              <a:t>disc: A filled circle (default value for ul elements)</a:t>
            </a:r>
          </a:p>
          <a:p>
            <a:pPr indent="-228600">
              <a:spcAft>
                <a:spcPts val="600"/>
              </a:spcAft>
              <a:buFont typeface="Arial" panose="020B0604020202020204" pitchFamily="34" charset="0"/>
              <a:buChar char="•"/>
            </a:pPr>
            <a:r>
              <a:rPr lang="en-US" sz="1100" b="0" i="0">
                <a:solidFill>
                  <a:schemeClr val="tx2"/>
                </a:solidFill>
                <a:effectLst/>
              </a:rPr>
              <a:t>circle: A hollow circle</a:t>
            </a:r>
          </a:p>
          <a:p>
            <a:pPr indent="-228600">
              <a:spcAft>
                <a:spcPts val="600"/>
              </a:spcAft>
              <a:buFont typeface="Arial" panose="020B0604020202020204" pitchFamily="34" charset="0"/>
              <a:buChar char="•"/>
            </a:pPr>
            <a:r>
              <a:rPr lang="en-US" sz="1100" b="0" i="0">
                <a:solidFill>
                  <a:schemeClr val="tx2"/>
                </a:solidFill>
                <a:effectLst/>
              </a:rPr>
              <a:t>square: A square</a:t>
            </a:r>
          </a:p>
          <a:p>
            <a:pPr indent="-228600">
              <a:spcAft>
                <a:spcPts val="600"/>
              </a:spcAft>
              <a:buFont typeface="Arial" panose="020B0604020202020204" pitchFamily="34" charset="0"/>
              <a:buChar char="•"/>
            </a:pPr>
            <a:r>
              <a:rPr lang="en-US" sz="1100" b="0" i="0">
                <a:solidFill>
                  <a:schemeClr val="tx2"/>
                </a:solidFill>
                <a:effectLst/>
              </a:rPr>
              <a:t>decimal: A decimal number (default value for ol elements)</a:t>
            </a:r>
          </a:p>
          <a:p>
            <a:pPr indent="-228600">
              <a:spcAft>
                <a:spcPts val="600"/>
              </a:spcAft>
              <a:buFont typeface="Arial" panose="020B0604020202020204" pitchFamily="34" charset="0"/>
              <a:buChar char="•"/>
            </a:pPr>
            <a:r>
              <a:rPr lang="en-US" sz="1100" b="0" i="0">
                <a:solidFill>
                  <a:schemeClr val="tx2"/>
                </a:solidFill>
                <a:effectLst/>
              </a:rPr>
              <a:t>decimal-leading-zero: A decimal number with a leading zero for values less than 10</a:t>
            </a:r>
          </a:p>
          <a:p>
            <a:pPr indent="-228600">
              <a:spcAft>
                <a:spcPts val="600"/>
              </a:spcAft>
              <a:buFont typeface="Arial" panose="020B0604020202020204" pitchFamily="34" charset="0"/>
              <a:buChar char="•"/>
            </a:pPr>
            <a:r>
              <a:rPr lang="en-US" sz="1100" b="0" i="0">
                <a:solidFill>
                  <a:schemeClr val="tx2"/>
                </a:solidFill>
                <a:effectLst/>
              </a:rPr>
              <a:t>lower-roman: Lowercase Roman numerals</a:t>
            </a:r>
          </a:p>
          <a:p>
            <a:pPr indent="-228600">
              <a:spcAft>
                <a:spcPts val="600"/>
              </a:spcAft>
              <a:buFont typeface="Arial" panose="020B0604020202020204" pitchFamily="34" charset="0"/>
              <a:buChar char="•"/>
            </a:pPr>
            <a:r>
              <a:rPr lang="en-US" sz="1100" b="0" i="0">
                <a:solidFill>
                  <a:schemeClr val="tx2"/>
                </a:solidFill>
                <a:effectLst/>
              </a:rPr>
              <a:t>upper-roman: Uppercase Roman numerals</a:t>
            </a:r>
          </a:p>
          <a:p>
            <a:pPr indent="-228600">
              <a:spcAft>
                <a:spcPts val="600"/>
              </a:spcAft>
              <a:buFont typeface="Arial" panose="020B0604020202020204" pitchFamily="34" charset="0"/>
              <a:buChar char="•"/>
            </a:pPr>
            <a:r>
              <a:rPr lang="en-US" sz="1100" b="0" i="0">
                <a:solidFill>
                  <a:schemeClr val="tx2"/>
                </a:solidFill>
                <a:effectLst/>
              </a:rPr>
              <a:t>lower-greek: Lowercase Greek letters</a:t>
            </a:r>
          </a:p>
          <a:p>
            <a:pPr indent="-228600">
              <a:spcAft>
                <a:spcPts val="600"/>
              </a:spcAft>
              <a:buFont typeface="Arial" panose="020B0604020202020204" pitchFamily="34" charset="0"/>
              <a:buChar char="•"/>
            </a:pPr>
            <a:r>
              <a:rPr lang="en-US" sz="1100" b="0" i="0">
                <a:solidFill>
                  <a:schemeClr val="tx2"/>
                </a:solidFill>
                <a:effectLst/>
              </a:rPr>
              <a:t>upper-latin: Uppercase ASCII letters</a:t>
            </a:r>
          </a:p>
          <a:p>
            <a:pPr indent="-228600">
              <a:spcAft>
                <a:spcPts val="600"/>
              </a:spcAft>
              <a:buFont typeface="Arial" panose="020B0604020202020204" pitchFamily="34" charset="0"/>
              <a:buChar char="•"/>
            </a:pPr>
            <a:r>
              <a:rPr lang="en-US" sz="1100" b="0" i="0">
                <a:solidFill>
                  <a:schemeClr val="tx2"/>
                </a:solidFill>
                <a:effectLst/>
              </a:rPr>
              <a:t>armenian: Armenian numbering</a:t>
            </a:r>
          </a:p>
          <a:p>
            <a:pPr indent="-228600">
              <a:spcAft>
                <a:spcPts val="600"/>
              </a:spcAft>
              <a:buFont typeface="Arial" panose="020B0604020202020204" pitchFamily="34" charset="0"/>
              <a:buChar char="•"/>
            </a:pPr>
            <a:r>
              <a:rPr lang="en-US" sz="1100" b="0" i="0">
                <a:solidFill>
                  <a:schemeClr val="tx2"/>
                </a:solidFill>
                <a:effectLst/>
              </a:rPr>
              <a:t>georgian: Georgian numbering</a:t>
            </a:r>
          </a:p>
          <a:p>
            <a:pPr indent="-228600">
              <a:spcAft>
                <a:spcPts val="600"/>
              </a:spcAft>
              <a:buFont typeface="Arial" panose="020B0604020202020204" pitchFamily="34" charset="0"/>
              <a:buChar char="•"/>
            </a:pPr>
            <a:r>
              <a:rPr lang="en-US" sz="1100" b="0" i="0">
                <a:solidFill>
                  <a:schemeClr val="tx2"/>
                </a:solidFill>
                <a:effectLst/>
              </a:rPr>
              <a:t>lower-alpha: Lowercase ASCII letters (same as lower-latin)</a:t>
            </a:r>
          </a:p>
          <a:p>
            <a:pPr indent="-228600">
              <a:spcAft>
                <a:spcPts val="600"/>
              </a:spcAft>
              <a:buFont typeface="Arial" panose="020B0604020202020204" pitchFamily="34" charset="0"/>
              <a:buChar char="•"/>
            </a:pPr>
            <a:r>
              <a:rPr lang="en-US" sz="1100" b="0" i="0">
                <a:solidFill>
                  <a:schemeClr val="tx2"/>
                </a:solidFill>
                <a:effectLst/>
              </a:rPr>
              <a:t>upper-alpha: Uppercase ASCII letters (same as upper-latin)</a:t>
            </a:r>
          </a:p>
        </p:txBody>
      </p:sp>
    </p:spTree>
    <p:extLst>
      <p:ext uri="{BB962C8B-B14F-4D97-AF65-F5344CB8AC3E}">
        <p14:creationId xmlns:p14="http://schemas.microsoft.com/office/powerpoint/2010/main" val="1686794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2F052D8-108E-0C01-FB42-7BE783C80BDC}"/>
              </a:ext>
            </a:extLst>
          </p:cNvPr>
          <p:cNvSpPr>
            <a:spLocks noGrp="1"/>
          </p:cNvSpPr>
          <p:nvPr>
            <p:ph type="title"/>
          </p:nvPr>
        </p:nvSpPr>
        <p:spPr>
          <a:xfrm>
            <a:off x="3027924" y="991261"/>
            <a:ext cx="5754696" cy="1837349"/>
          </a:xfrm>
        </p:spPr>
        <p:txBody>
          <a:bodyPr>
            <a:normAutofit/>
          </a:bodyPr>
          <a:lstStyle/>
          <a:p>
            <a:pPr algn="ctr"/>
            <a:r>
              <a:rPr lang="en-IL" sz="3600">
                <a:solidFill>
                  <a:schemeClr val="tx2"/>
                </a:solidFill>
              </a:rPr>
              <a:t>The style tag</a:t>
            </a:r>
          </a:p>
        </p:txBody>
      </p:sp>
      <p:sp>
        <p:nvSpPr>
          <p:cNvPr id="3" name="Content Placeholder 2">
            <a:extLst>
              <a:ext uri="{FF2B5EF4-FFF2-40B4-BE49-F238E27FC236}">
                <a16:creationId xmlns:a16="http://schemas.microsoft.com/office/drawing/2014/main" id="{B660E374-B6DA-4C8C-A077-89DDE153EC95}"/>
              </a:ext>
            </a:extLst>
          </p:cNvPr>
          <p:cNvSpPr>
            <a:spLocks noGrp="1"/>
          </p:cNvSpPr>
          <p:nvPr>
            <p:ph idx="1"/>
          </p:nvPr>
        </p:nvSpPr>
        <p:spPr>
          <a:xfrm>
            <a:off x="3050412" y="2979336"/>
            <a:ext cx="5709721" cy="2430864"/>
          </a:xfrm>
        </p:spPr>
        <p:txBody>
          <a:bodyPr anchor="t">
            <a:normAutofit/>
          </a:bodyPr>
          <a:lstStyle/>
          <a:p>
            <a:r>
              <a:rPr lang="en-US" sz="1100" b="0" i="0" dirty="0">
                <a:solidFill>
                  <a:schemeClr val="tx2"/>
                </a:solidFill>
                <a:effectLst/>
                <a:latin typeface="Söhne"/>
              </a:rPr>
              <a:t>The </a:t>
            </a:r>
            <a:r>
              <a:rPr lang="en-US" sz="1100" dirty="0">
                <a:solidFill>
                  <a:schemeClr val="tx2"/>
                </a:solidFill>
              </a:rPr>
              <a:t>style</a:t>
            </a:r>
            <a:r>
              <a:rPr lang="en-US" sz="1100" b="0" i="0" dirty="0">
                <a:solidFill>
                  <a:schemeClr val="tx2"/>
                </a:solidFill>
                <a:effectLst/>
                <a:latin typeface="Söhne"/>
              </a:rPr>
              <a:t> tag is an HTML tag that is used to define style information for an HTML document. The </a:t>
            </a:r>
            <a:r>
              <a:rPr lang="en-US" sz="1100" dirty="0">
                <a:solidFill>
                  <a:schemeClr val="tx2"/>
                </a:solidFill>
              </a:rPr>
              <a:t>style</a:t>
            </a:r>
            <a:r>
              <a:rPr lang="en-US" sz="1100" b="0" i="0" dirty="0">
                <a:solidFill>
                  <a:schemeClr val="tx2"/>
                </a:solidFill>
                <a:effectLst/>
                <a:latin typeface="Söhne"/>
              </a:rPr>
              <a:t> tag should be placed in the head of the document, and it can contain CSS styles that apply to the entire document or to specific elements on the page.</a:t>
            </a:r>
          </a:p>
          <a:p>
            <a:r>
              <a:rPr lang="en-US" sz="1100" b="0" i="0" dirty="0">
                <a:solidFill>
                  <a:schemeClr val="tx2"/>
                </a:solidFill>
                <a:effectLst/>
                <a:latin typeface="Söhne Mono"/>
              </a:rPr>
              <a:t>&lt;style&gt; </a:t>
            </a:r>
          </a:p>
          <a:p>
            <a:pPr marL="457200" lvl="1" indent="0">
              <a:buNone/>
            </a:pPr>
            <a:r>
              <a:rPr lang="en-US" sz="1100" b="0" i="0" dirty="0">
                <a:solidFill>
                  <a:schemeClr val="tx2"/>
                </a:solidFill>
                <a:effectLst/>
                <a:latin typeface="Söhne Mono"/>
              </a:rPr>
              <a:t>body { </a:t>
            </a:r>
          </a:p>
          <a:p>
            <a:pPr marL="457200" lvl="1" indent="0">
              <a:buNone/>
            </a:pPr>
            <a:r>
              <a:rPr lang="en-US" sz="1100" dirty="0">
                <a:solidFill>
                  <a:schemeClr val="tx2"/>
                </a:solidFill>
                <a:latin typeface="Söhne Mono"/>
              </a:rPr>
              <a:t>	</a:t>
            </a:r>
            <a:r>
              <a:rPr lang="en-US" sz="1100" b="0" i="0" dirty="0">
                <a:solidFill>
                  <a:schemeClr val="tx2"/>
                </a:solidFill>
                <a:effectLst/>
                <a:latin typeface="Söhne Mono"/>
              </a:rPr>
              <a:t>background-color: #</a:t>
            </a:r>
            <a:r>
              <a:rPr lang="en-US" sz="1100" b="0" i="0" dirty="0" err="1">
                <a:solidFill>
                  <a:schemeClr val="tx2"/>
                </a:solidFill>
                <a:effectLst/>
                <a:latin typeface="Söhne Mono"/>
              </a:rPr>
              <a:t>ffffff</a:t>
            </a:r>
            <a:r>
              <a:rPr lang="en-US" sz="1100" b="0" i="0" dirty="0">
                <a:solidFill>
                  <a:schemeClr val="tx2"/>
                </a:solidFill>
                <a:effectLst/>
                <a:latin typeface="Söhne Mono"/>
              </a:rPr>
              <a:t>;</a:t>
            </a:r>
          </a:p>
          <a:p>
            <a:pPr marL="457200" lvl="1" indent="0">
              <a:buNone/>
            </a:pPr>
            <a:r>
              <a:rPr lang="en-US" sz="1100" b="0" i="0" dirty="0">
                <a:solidFill>
                  <a:schemeClr val="tx2"/>
                </a:solidFill>
                <a:effectLst/>
                <a:latin typeface="Söhne Mono"/>
              </a:rPr>
              <a:t>} </a:t>
            </a:r>
          </a:p>
          <a:p>
            <a:pPr marL="457200" lvl="1" indent="0">
              <a:buNone/>
            </a:pPr>
            <a:r>
              <a:rPr lang="en-US" sz="1100" b="0" i="0" dirty="0">
                <a:solidFill>
                  <a:schemeClr val="tx2"/>
                </a:solidFill>
                <a:effectLst/>
                <a:latin typeface="Söhne Mono"/>
              </a:rPr>
              <a:t>h1 { </a:t>
            </a:r>
          </a:p>
          <a:p>
            <a:pPr marL="457200" lvl="1" indent="0">
              <a:buNone/>
            </a:pPr>
            <a:r>
              <a:rPr lang="en-US" sz="1100" dirty="0">
                <a:solidFill>
                  <a:schemeClr val="tx2"/>
                </a:solidFill>
                <a:latin typeface="Söhne Mono"/>
              </a:rPr>
              <a:t>	</a:t>
            </a:r>
            <a:r>
              <a:rPr lang="en-US" sz="1100" b="0" i="0" dirty="0">
                <a:solidFill>
                  <a:schemeClr val="tx2"/>
                </a:solidFill>
                <a:effectLst/>
                <a:latin typeface="Söhne Mono"/>
              </a:rPr>
              <a:t>color: #000000;</a:t>
            </a:r>
          </a:p>
          <a:p>
            <a:pPr marL="457200" lvl="1" indent="0">
              <a:buNone/>
            </a:pPr>
            <a:r>
              <a:rPr lang="en-US" sz="1100" b="0" i="0" dirty="0">
                <a:solidFill>
                  <a:schemeClr val="tx2"/>
                </a:solidFill>
                <a:effectLst/>
                <a:latin typeface="Söhne Mono"/>
              </a:rPr>
              <a:t>	font-size: 24px;</a:t>
            </a:r>
          </a:p>
          <a:p>
            <a:pPr marL="457200" lvl="1" indent="0">
              <a:buNone/>
            </a:pPr>
            <a:r>
              <a:rPr lang="en-US" sz="1100" dirty="0">
                <a:solidFill>
                  <a:schemeClr val="tx2"/>
                </a:solidFill>
                <a:latin typeface="Söhne Mono"/>
              </a:rPr>
              <a:t>}</a:t>
            </a:r>
            <a:endParaRPr lang="en-IL" sz="11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699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689CF0D-EDCD-EBF4-ACEF-C2F7257FDA54}"/>
              </a:ext>
            </a:extLst>
          </p:cNvPr>
          <p:cNvSpPr>
            <a:spLocks noGrp="1"/>
          </p:cNvSpPr>
          <p:nvPr>
            <p:ph type="title"/>
          </p:nvPr>
        </p:nvSpPr>
        <p:spPr>
          <a:xfrm>
            <a:off x="804672" y="2053641"/>
            <a:ext cx="3669161" cy="2760098"/>
          </a:xfrm>
        </p:spPr>
        <p:txBody>
          <a:bodyPr>
            <a:normAutofit/>
          </a:bodyPr>
          <a:lstStyle/>
          <a:p>
            <a:r>
              <a:rPr lang="en-IL" sz="4000">
                <a:solidFill>
                  <a:schemeClr val="tx2"/>
                </a:solidFill>
              </a:rPr>
              <a:t>Selectors</a:t>
            </a:r>
          </a:p>
        </p:txBody>
      </p:sp>
      <p:sp>
        <p:nvSpPr>
          <p:cNvPr id="3" name="Content Placeholder 2">
            <a:extLst>
              <a:ext uri="{FF2B5EF4-FFF2-40B4-BE49-F238E27FC236}">
                <a16:creationId xmlns:a16="http://schemas.microsoft.com/office/drawing/2014/main" id="{8B6C040A-3200-109B-E2D5-7BE3A606F2FF}"/>
              </a:ext>
            </a:extLst>
          </p:cNvPr>
          <p:cNvSpPr>
            <a:spLocks noGrp="1"/>
          </p:cNvSpPr>
          <p:nvPr>
            <p:ph idx="1"/>
          </p:nvPr>
        </p:nvSpPr>
        <p:spPr>
          <a:xfrm>
            <a:off x="6090574" y="801866"/>
            <a:ext cx="5306084" cy="5230634"/>
          </a:xfrm>
          <a:noFill/>
          <a:ln>
            <a:noFill/>
          </a:ln>
        </p:spPr>
        <p:txBody>
          <a:bodyPr anchor="ctr">
            <a:normAutofit/>
          </a:bodyPr>
          <a:lstStyle/>
          <a:p>
            <a:r>
              <a:rPr lang="en-US" sz="1800" b="0" i="0" dirty="0">
                <a:solidFill>
                  <a:schemeClr val="tx2"/>
                </a:solidFill>
                <a:effectLst/>
                <a:latin typeface="Söhne"/>
              </a:rPr>
              <a:t>CSS selectors are used to select the elements on an HTML page that you want to style. There are many different types of selectors available, each with its own specific use case.</a:t>
            </a:r>
          </a:p>
        </p:txBody>
      </p:sp>
    </p:spTree>
    <p:extLst>
      <p:ext uri="{BB962C8B-B14F-4D97-AF65-F5344CB8AC3E}">
        <p14:creationId xmlns:p14="http://schemas.microsoft.com/office/powerpoint/2010/main" val="31100048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7897-164D-1848-9327-ACE741B90CE7}"/>
              </a:ext>
            </a:extLst>
          </p:cNvPr>
          <p:cNvSpPr>
            <a:spLocks noGrp="1"/>
          </p:cNvSpPr>
          <p:nvPr>
            <p:ph type="title"/>
          </p:nvPr>
        </p:nvSpPr>
        <p:spPr>
          <a:xfrm>
            <a:off x="801098" y="1396289"/>
            <a:ext cx="5277333" cy="1325563"/>
          </a:xfrm>
        </p:spPr>
        <p:txBody>
          <a:bodyPr>
            <a:normAutofit/>
          </a:bodyPr>
          <a:lstStyle/>
          <a:p>
            <a:r>
              <a:rPr lang="en-IL" dirty="0"/>
              <a:t>Class And Id</a:t>
            </a:r>
          </a:p>
        </p:txBody>
      </p:sp>
      <p:sp>
        <p:nvSpPr>
          <p:cNvPr id="3" name="Content Placeholder 2">
            <a:extLst>
              <a:ext uri="{FF2B5EF4-FFF2-40B4-BE49-F238E27FC236}">
                <a16:creationId xmlns:a16="http://schemas.microsoft.com/office/drawing/2014/main" id="{DFDB57CC-AE69-C16B-5EB4-3C5DC27EC459}"/>
              </a:ext>
            </a:extLst>
          </p:cNvPr>
          <p:cNvSpPr>
            <a:spLocks noGrp="1"/>
          </p:cNvSpPr>
          <p:nvPr>
            <p:ph idx="1"/>
          </p:nvPr>
        </p:nvSpPr>
        <p:spPr>
          <a:xfrm>
            <a:off x="805543" y="2871982"/>
            <a:ext cx="5272888" cy="3181684"/>
          </a:xfrm>
        </p:spPr>
        <p:txBody>
          <a:bodyPr anchor="t">
            <a:normAutofit/>
          </a:bodyPr>
          <a:lstStyle/>
          <a:p>
            <a:r>
              <a:rPr lang="en-US" sz="1800" b="0" i="0">
                <a:effectLst/>
                <a:latin typeface="Söhne"/>
              </a:rPr>
              <a:t>In HTML, the class attribute is used to apply a class name to an element, and the id attribute is used to apply a unique ID to an element. These attributes can be used with CSS selectors to apply styles to specific elements on a page.</a:t>
            </a:r>
          </a:p>
          <a:p>
            <a:r>
              <a:rPr lang="en-US" sz="1800" b="0" i="0">
                <a:effectLst/>
                <a:latin typeface="Söhne"/>
              </a:rPr>
              <a:t>The class selector allows you to select elements based on their class name.</a:t>
            </a:r>
          </a:p>
          <a:p>
            <a:endParaRPr lang="en-IL" sz="180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D12BE606-6C44-5B6D-2AB5-448884301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2448890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2B76E4-7A45-3D6F-D38F-3F11C11FB2DE}"/>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L</a:t>
            </a:r>
            <a:r>
              <a:rPr lang="en-IL" sz="3600">
                <a:solidFill>
                  <a:schemeClr val="tx2"/>
                </a:solidFill>
              </a:rPr>
              <a:t>et’s do some stuff</a:t>
            </a:r>
          </a:p>
        </p:txBody>
      </p:sp>
      <p:sp>
        <p:nvSpPr>
          <p:cNvPr id="3" name="Content Placeholder 2">
            <a:extLst>
              <a:ext uri="{FF2B5EF4-FFF2-40B4-BE49-F238E27FC236}">
                <a16:creationId xmlns:a16="http://schemas.microsoft.com/office/drawing/2014/main" id="{6A8E18AD-6FDD-3C01-6790-394B04E936AD}"/>
              </a:ext>
            </a:extLst>
          </p:cNvPr>
          <p:cNvSpPr>
            <a:spLocks noGrp="1"/>
          </p:cNvSpPr>
          <p:nvPr>
            <p:ph idx="1"/>
          </p:nvPr>
        </p:nvSpPr>
        <p:spPr>
          <a:xfrm>
            <a:off x="3050412" y="2979336"/>
            <a:ext cx="5709721" cy="2430864"/>
          </a:xfrm>
        </p:spPr>
        <p:txBody>
          <a:bodyPr anchor="t">
            <a:normAutofit/>
          </a:bodyPr>
          <a:lstStyle/>
          <a:p>
            <a:r>
              <a:rPr lang="en-IL" sz="2000">
                <a:solidFill>
                  <a:schemeClr val="tx2"/>
                </a:solidFill>
              </a:rPr>
              <a:t>&lt;h1 class=“head”&gt;head 1&lt;/h1&gt;</a:t>
            </a:r>
          </a:p>
          <a:p>
            <a:r>
              <a:rPr lang="en-IL" sz="2000">
                <a:solidFill>
                  <a:schemeClr val="tx2"/>
                </a:solidFill>
              </a:rPr>
              <a:t>&lt;p id=“myId”&gt;my id is here&lt;/p&gt;</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80121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5622C-6EA7-BC33-FDA4-AF8B0116C140}"/>
              </a:ext>
            </a:extLst>
          </p:cNvPr>
          <p:cNvSpPr>
            <a:spLocks noGrp="1"/>
          </p:cNvSpPr>
          <p:nvPr>
            <p:ph type="title"/>
          </p:nvPr>
        </p:nvSpPr>
        <p:spPr>
          <a:xfrm>
            <a:off x="524741" y="620392"/>
            <a:ext cx="3808268" cy="5504688"/>
          </a:xfrm>
        </p:spPr>
        <p:txBody>
          <a:bodyPr>
            <a:normAutofit/>
          </a:bodyPr>
          <a:lstStyle/>
          <a:p>
            <a:r>
              <a:rPr lang="en-IL" sz="6000" dirty="0">
                <a:solidFill>
                  <a:schemeClr val="bg1"/>
                </a:solidFill>
              </a:rPr>
              <a:t>CSS box model</a:t>
            </a:r>
            <a:br>
              <a:rPr lang="en-IL" sz="6000" dirty="0">
                <a:solidFill>
                  <a:schemeClr val="bg1"/>
                </a:solidFill>
              </a:rPr>
            </a:br>
            <a:br>
              <a:rPr lang="en-IL" sz="6000" dirty="0">
                <a:solidFill>
                  <a:schemeClr val="bg1"/>
                </a:solidFill>
              </a:rPr>
            </a:br>
            <a:r>
              <a:rPr lang="en-US" sz="1200" dirty="0">
                <a:hlinkClick r:id="rId2">
                  <a:extLst>
                    <a:ext uri="{A12FA001-AC4F-418D-AE19-62706E023703}">
                      <ahyp:hlinkClr xmlns:ahyp="http://schemas.microsoft.com/office/drawing/2018/hyperlinkcolor" val="tx"/>
                    </a:ext>
                  </a:extLst>
                </a:hlinkClick>
              </a:rPr>
              <a:t>https://www.w3schools.com/</a:t>
            </a:r>
            <a:r>
              <a:rPr lang="en-US" sz="1200" dirty="0" err="1">
                <a:hlinkClick r:id="rId2">
                  <a:extLst>
                    <a:ext uri="{A12FA001-AC4F-418D-AE19-62706E023703}">
                      <ahyp:hlinkClr xmlns:ahyp="http://schemas.microsoft.com/office/drawing/2018/hyperlinkcolor" val="tx"/>
                    </a:ext>
                  </a:extLst>
                </a:hlinkClick>
              </a:rPr>
              <a:t>css</a:t>
            </a:r>
            <a:r>
              <a:rPr lang="en-US" sz="1200" dirty="0">
                <a:hlinkClick r:id="rId2">
                  <a:extLst>
                    <a:ext uri="{A12FA001-AC4F-418D-AE19-62706E023703}">
                      <ahyp:hlinkClr xmlns:ahyp="http://schemas.microsoft.com/office/drawing/2018/hyperlinkcolor" val="tx"/>
                    </a:ext>
                  </a:extLst>
                </a:hlinkClick>
              </a:rPr>
              <a:t>/</a:t>
            </a:r>
            <a:r>
              <a:rPr lang="en-US" sz="1200" dirty="0" err="1">
                <a:hlinkClick r:id="rId2">
                  <a:extLst>
                    <a:ext uri="{A12FA001-AC4F-418D-AE19-62706E023703}">
                      <ahyp:hlinkClr xmlns:ahyp="http://schemas.microsoft.com/office/drawing/2018/hyperlinkcolor" val="tx"/>
                    </a:ext>
                  </a:extLst>
                </a:hlinkClick>
              </a:rPr>
              <a:t>css_boxmodel.asp</a:t>
            </a:r>
            <a:endParaRPr lang="en-IL" sz="1400" dirty="0"/>
          </a:p>
        </p:txBody>
      </p:sp>
      <p:graphicFrame>
        <p:nvGraphicFramePr>
          <p:cNvPr id="5" name="Content Placeholder 2">
            <a:extLst>
              <a:ext uri="{FF2B5EF4-FFF2-40B4-BE49-F238E27FC236}">
                <a16:creationId xmlns:a16="http://schemas.microsoft.com/office/drawing/2014/main" id="{DF7025C8-C012-F921-57AA-34F039A68521}"/>
              </a:ext>
            </a:extLst>
          </p:cNvPr>
          <p:cNvGraphicFramePr>
            <a:graphicFrameLocks noGrp="1"/>
          </p:cNvGraphicFramePr>
          <p:nvPr>
            <p:ph idx="1"/>
            <p:extLst>
              <p:ext uri="{D42A27DB-BD31-4B8C-83A1-F6EECF244321}">
                <p14:modId xmlns:p14="http://schemas.microsoft.com/office/powerpoint/2010/main" val="32921589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8497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4965430" y="629268"/>
            <a:ext cx="6586491" cy="1286160"/>
          </a:xfrm>
        </p:spPr>
        <p:txBody>
          <a:bodyPr anchor="b">
            <a:normAutofit/>
          </a:bodyPr>
          <a:lstStyle/>
          <a:p>
            <a:r>
              <a:rPr lang="en-IL" dirty="0"/>
              <a:t>Display</a:t>
            </a:r>
          </a:p>
        </p:txBody>
      </p:sp>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4965431" y="2438400"/>
            <a:ext cx="6586489" cy="3785419"/>
          </a:xfrm>
        </p:spPr>
        <p:txBody>
          <a:bodyPr>
            <a:normAutofit/>
          </a:bodyPr>
          <a:lstStyle/>
          <a:p>
            <a:r>
              <a:rPr lang="en-US" sz="1400" b="0" i="0" dirty="0">
                <a:effectLst/>
                <a:latin typeface="Söhne"/>
              </a:rPr>
              <a:t>in CSS, the display property specifies the type of box that an element should generate. The display property can take on a number of values, including:</a:t>
            </a:r>
          </a:p>
          <a:p>
            <a:pPr>
              <a:buFont typeface="Arial" panose="020B0604020202020204" pitchFamily="34" charset="0"/>
              <a:buChar char="•"/>
            </a:pPr>
            <a:r>
              <a:rPr lang="en-US" sz="1400" b="0" i="0" dirty="0">
                <a:effectLst/>
                <a:latin typeface="Söhne"/>
              </a:rPr>
              <a:t>block: This value causes the element to generate a block-level box, which takes up the full width of its parent element and creates a new line after it. Examples of block-level elements include div, h1, and p.</a:t>
            </a:r>
          </a:p>
          <a:p>
            <a:pPr>
              <a:buFont typeface="Arial" panose="020B0604020202020204" pitchFamily="34" charset="0"/>
              <a:buChar char="•"/>
            </a:pPr>
            <a:r>
              <a:rPr lang="en-US" sz="1400" b="0" i="0" dirty="0">
                <a:effectLst/>
                <a:latin typeface="Söhne"/>
              </a:rPr>
              <a:t>inline: This value causes the element to generate an inline-level box, which takes up only as much width as necessary and does not create a new line after it. Examples of inline-level elements include span, a, and </a:t>
            </a:r>
            <a:r>
              <a:rPr lang="en-US" sz="1400" b="0" i="0" dirty="0" err="1">
                <a:effectLst/>
                <a:latin typeface="Söhne"/>
              </a:rPr>
              <a:t>img</a:t>
            </a:r>
            <a:r>
              <a:rPr lang="en-US" sz="1400" b="0" i="0" dirty="0">
                <a:effectLst/>
                <a:latin typeface="Söhne"/>
              </a:rPr>
              <a:t>.</a:t>
            </a:r>
          </a:p>
          <a:p>
            <a:pPr>
              <a:buFont typeface="Arial" panose="020B0604020202020204" pitchFamily="34" charset="0"/>
              <a:buChar char="•"/>
            </a:pPr>
            <a:r>
              <a:rPr lang="en-US" sz="1400" b="0" i="0" dirty="0">
                <a:effectLst/>
                <a:latin typeface="Söhne"/>
              </a:rPr>
              <a:t>inline-block: This value causes the element to generate an inline-level box, but the element can have a specified width and height.</a:t>
            </a:r>
          </a:p>
          <a:p>
            <a:pPr>
              <a:buFont typeface="Arial" panose="020B0604020202020204" pitchFamily="34" charset="0"/>
              <a:buChar char="•"/>
            </a:pPr>
            <a:r>
              <a:rPr lang="en-US" sz="1400" b="0" i="0" dirty="0">
                <a:effectLst/>
                <a:latin typeface="Söhne"/>
              </a:rPr>
              <a:t>none: This value causes the element to not be displayed at all.</a:t>
            </a:r>
          </a:p>
          <a:p>
            <a:pPr>
              <a:buFont typeface="Arial" panose="020B0604020202020204" pitchFamily="34" charset="0"/>
              <a:buChar char="•"/>
            </a:pPr>
            <a:r>
              <a:rPr lang="en-US" sz="1400" b="0" i="0" dirty="0">
                <a:effectLst/>
                <a:latin typeface="Söhne"/>
              </a:rPr>
              <a:t>flex: This value causes the element to behave like a flex container. (In the future)</a:t>
            </a:r>
          </a:p>
          <a:p>
            <a:pPr>
              <a:buFont typeface="Arial" panose="020B0604020202020204" pitchFamily="34" charset="0"/>
              <a:buChar char="•"/>
            </a:pPr>
            <a:r>
              <a:rPr lang="en-US" sz="1400" b="0" i="0" dirty="0">
                <a:effectLst/>
                <a:latin typeface="Söhne"/>
              </a:rPr>
              <a:t>grid: This value causes the element to behave like a grid container. (In the future)</a:t>
            </a:r>
          </a:p>
          <a:p>
            <a:r>
              <a:rPr lang="en-US" sz="1400" b="0" i="0" dirty="0">
                <a:effectLst/>
                <a:latin typeface="Söhne"/>
              </a:rPr>
              <a:t>There is many more - </a:t>
            </a:r>
            <a:r>
              <a:rPr lang="en-US" sz="1400" b="0" i="0" dirty="0">
                <a:effectLst/>
                <a:latin typeface="Söhne"/>
                <a:hlinkClick r:id="rId2"/>
              </a:rPr>
              <a:t>all the display option</a:t>
            </a:r>
            <a:endParaRPr lang="en-US" sz="1400" b="0" i="0" dirty="0">
              <a:effectLst/>
              <a:latin typeface="Söhne"/>
            </a:endParaRPr>
          </a:p>
          <a:p>
            <a:endParaRPr lang="en-IL" sz="1400" dirty="0"/>
          </a:p>
        </p:txBody>
      </p:sp>
      <p:pic>
        <p:nvPicPr>
          <p:cNvPr id="8" name="Picture 5" descr="Question mark on green pastel background">
            <a:extLst>
              <a:ext uri="{FF2B5EF4-FFF2-40B4-BE49-F238E27FC236}">
                <a16:creationId xmlns:a16="http://schemas.microsoft.com/office/drawing/2014/main" id="{E95B0577-8D2B-C598-1472-EACE5D724E94}"/>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8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 name="Picture 4">
            <a:extLst>
              <a:ext uri="{FF2B5EF4-FFF2-40B4-BE49-F238E27FC236}">
                <a16:creationId xmlns:a16="http://schemas.microsoft.com/office/drawing/2014/main" id="{373F423C-EBDE-6F02-869C-92CD291457F8}"/>
              </a:ext>
            </a:extLst>
          </p:cNvPr>
          <p:cNvPicPr>
            <a:picLocks noChangeAspect="1"/>
          </p:cNvPicPr>
          <p:nvPr/>
        </p:nvPicPr>
        <p:blipFill rotWithShape="1">
          <a:blip r:embed="rId2">
            <a:duotone>
              <a:schemeClr val="accent1">
                <a:shade val="45000"/>
                <a:satMod val="135000"/>
              </a:schemeClr>
              <a:prstClr val="white"/>
            </a:duotone>
            <a:alphaModFix amt="35000"/>
          </a:blip>
          <a:srcRect t="15238" b="21203"/>
          <a:stretch/>
        </p:blipFill>
        <p:spPr>
          <a:xfrm>
            <a:off x="20" y="10"/>
            <a:ext cx="12191981" cy="6857989"/>
          </a:xfrm>
          <a:prstGeom prst="rect">
            <a:avLst/>
          </a:prstGeom>
        </p:spPr>
      </p:pic>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838199" y="381934"/>
            <a:ext cx="5257801" cy="5181523"/>
          </a:xfrm>
        </p:spPr>
        <p:txBody>
          <a:bodyPr anchor="b">
            <a:normAutofit/>
          </a:bodyPr>
          <a:lstStyle/>
          <a:p>
            <a:r>
              <a:rPr lang="en-IL" sz="8000" dirty="0">
                <a:solidFill>
                  <a:srgbClr val="FFFFFF"/>
                </a:solidFill>
              </a:rPr>
              <a:t>CSS width</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ontent Placeholder 2">
            <a:extLst>
              <a:ext uri="{FF2B5EF4-FFF2-40B4-BE49-F238E27FC236}">
                <a16:creationId xmlns:a16="http://schemas.microsoft.com/office/drawing/2014/main" id="{69EFE022-6620-69F0-FB5C-52057A103188}"/>
              </a:ext>
            </a:extLst>
          </p:cNvPr>
          <p:cNvSpPr>
            <a:spLocks noGrp="1"/>
          </p:cNvSpPr>
          <p:nvPr>
            <p:ph idx="1"/>
          </p:nvPr>
        </p:nvSpPr>
        <p:spPr>
          <a:xfrm>
            <a:off x="7229042" y="698643"/>
            <a:ext cx="4124758" cy="5301467"/>
          </a:xfrm>
        </p:spPr>
        <p:txBody>
          <a:bodyPr anchor="b">
            <a:normAutofit/>
          </a:bodyPr>
          <a:lstStyle/>
          <a:p>
            <a:r>
              <a:rPr lang="en-US" sz="2000">
                <a:solidFill>
                  <a:srgbClr val="FFFFFF"/>
                </a:solidFill>
              </a:rPr>
              <a:t>In CSS, the width property sets the width of an element's content area. The content area is the part inside the padding, border, and margin of an element.</a:t>
            </a:r>
          </a:p>
          <a:p>
            <a:r>
              <a:rPr lang="en-US" sz="2000">
                <a:solidFill>
                  <a:srgbClr val="FFFFFF"/>
                </a:solidFill>
              </a:rPr>
              <a:t>The width property can be set in length units (such as pixels, ems, or percentages), or it can be set to one of the following values:</a:t>
            </a:r>
          </a:p>
          <a:p>
            <a:r>
              <a:rPr lang="en-US" sz="2000">
                <a:solidFill>
                  <a:srgbClr val="FFFFFF"/>
                </a:solidFill>
              </a:rPr>
              <a:t>auto: This value lets the browser decide the width of the element, based on the element's content.</a:t>
            </a:r>
          </a:p>
          <a:p>
            <a:endParaRPr lang="en-US" sz="2000">
              <a:solidFill>
                <a:srgbClr val="FFFFFF"/>
              </a:solidFill>
            </a:endParaRPr>
          </a:p>
          <a:p>
            <a:r>
              <a:rPr lang="en-US" sz="2000">
                <a:solidFill>
                  <a:srgbClr val="FFFFFF"/>
                </a:solidFill>
              </a:rPr>
              <a:t>There are more (we will see the applications in the future)</a:t>
            </a:r>
          </a:p>
        </p:txBody>
      </p:sp>
    </p:spTree>
    <p:extLst>
      <p:ext uri="{BB962C8B-B14F-4D97-AF65-F5344CB8AC3E}">
        <p14:creationId xmlns:p14="http://schemas.microsoft.com/office/powerpoint/2010/main" val="41242975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4965430" y="629268"/>
            <a:ext cx="6586491" cy="1286160"/>
          </a:xfrm>
        </p:spPr>
        <p:txBody>
          <a:bodyPr anchor="b">
            <a:normAutofit/>
          </a:bodyPr>
          <a:lstStyle/>
          <a:p>
            <a:r>
              <a:rPr lang="en-IL" dirty="0"/>
              <a:t>CSS </a:t>
            </a:r>
            <a:r>
              <a:rPr lang="en-US" dirty="0"/>
              <a:t>height</a:t>
            </a:r>
            <a:endParaRPr lang="en-IL" dirty="0"/>
          </a:p>
        </p:txBody>
      </p:sp>
      <p:pic>
        <p:nvPicPr>
          <p:cNvPr id="6" name="Picture 5">
            <a:extLst>
              <a:ext uri="{FF2B5EF4-FFF2-40B4-BE49-F238E27FC236}">
                <a16:creationId xmlns:a16="http://schemas.microsoft.com/office/drawing/2014/main" id="{909A3107-BEE3-D1CF-C241-AFEFDA56D869}"/>
              </a:ext>
            </a:extLst>
          </p:cNvPr>
          <p:cNvPicPr>
            <a:picLocks noChangeAspect="1"/>
          </p:cNvPicPr>
          <p:nvPr/>
        </p:nvPicPr>
        <p:blipFill rotWithShape="1">
          <a:blip r:embed="rId2"/>
          <a:srcRect l="26497" r="29904"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CC7D3"/>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25603CC-7333-2AB5-1CBF-2BE27B3D798C}"/>
              </a:ext>
            </a:extLst>
          </p:cNvPr>
          <p:cNvGraphicFramePr>
            <a:graphicFrameLocks noGrp="1"/>
          </p:cNvGraphicFramePr>
          <p:nvPr>
            <p:ph idx="1"/>
            <p:extLst>
              <p:ext uri="{D42A27DB-BD31-4B8C-83A1-F6EECF244321}">
                <p14:modId xmlns:p14="http://schemas.microsoft.com/office/powerpoint/2010/main" val="885405188"/>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925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34872" y="982272"/>
            <a:ext cx="3388419" cy="4560970"/>
          </a:xfrm>
        </p:spPr>
        <p:txBody>
          <a:bodyPr>
            <a:normAutofit/>
          </a:bodyPr>
          <a:lstStyle/>
          <a:p>
            <a:r>
              <a:rPr lang="en-IL" sz="4000">
                <a:solidFill>
                  <a:srgbClr val="FFFFFF"/>
                </a:solidFill>
              </a:rPr>
              <a:t>CSS hover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5221862" y="1719618"/>
            <a:ext cx="5948831" cy="4334629"/>
          </a:xfrm>
        </p:spPr>
        <p:txBody>
          <a:bodyPr anchor="ctr">
            <a:normAutofit/>
          </a:bodyPr>
          <a:lstStyle/>
          <a:p>
            <a:r>
              <a:rPr lang="en-US" sz="1900">
                <a:solidFill>
                  <a:srgbClr val="FEFFFF"/>
                </a:solidFill>
              </a:rPr>
              <a:t>in CSS, the :hover pseudo-class is used to apply styles to an element when it is hovered over by the mouse pointer. The :hover pseudo-class can be used with most elements, and is often used to add visual effects such as hover states to buttons, links, and other interactive elements.</a:t>
            </a:r>
          </a:p>
          <a:p>
            <a:endParaRPr lang="en-US" sz="1900">
              <a:solidFill>
                <a:srgbClr val="FEFFFF"/>
              </a:solidFill>
            </a:endParaRPr>
          </a:p>
          <a:p>
            <a:r>
              <a:rPr lang="en-US" sz="1900" b="0" i="0">
                <a:solidFill>
                  <a:srgbClr val="FEFFFF"/>
                </a:solidFill>
                <a:effectLst/>
                <a:latin typeface="Verdana" panose="020B0604030504040204" pitchFamily="34" charset="0"/>
              </a:rPr>
              <a:t>The :hover selector is used to select elements when you mouse over them.</a:t>
            </a:r>
          </a:p>
          <a:p>
            <a:pPr marL="0" indent="0">
              <a:buNone/>
            </a:pPr>
            <a:r>
              <a:rPr lang="en-US" sz="1900">
                <a:solidFill>
                  <a:srgbClr val="FEFFFF"/>
                </a:solidFill>
              </a:rPr>
              <a:t>p:hover {</a:t>
            </a:r>
          </a:p>
          <a:p>
            <a:pPr marL="0" indent="0">
              <a:buNone/>
            </a:pPr>
            <a:r>
              <a:rPr lang="en-US" sz="1900">
                <a:solidFill>
                  <a:srgbClr val="FEFFFF"/>
                </a:solidFill>
              </a:rPr>
              <a:t>	background-color: black;</a:t>
            </a:r>
          </a:p>
          <a:p>
            <a:pPr marL="0" indent="0">
              <a:buNone/>
            </a:pPr>
            <a:r>
              <a:rPr lang="en-US" sz="1900">
                <a:solidFill>
                  <a:srgbClr val="FEFFFF"/>
                </a:solidFill>
              </a:rPr>
              <a:t>	color: white;</a:t>
            </a:r>
          </a:p>
          <a:p>
            <a:pPr marL="0" indent="0">
              <a:buNone/>
            </a:pPr>
            <a:r>
              <a:rPr lang="en-US" sz="1900">
                <a:solidFill>
                  <a:srgbClr val="FEFFFF"/>
                </a:solidFill>
              </a:rPr>
              <a:t>}</a:t>
            </a:r>
            <a:endParaRPr lang="en-IL" sz="1900">
              <a:solidFill>
                <a:srgbClr val="FEFFFF"/>
              </a:solidFill>
            </a:endParaRPr>
          </a:p>
        </p:txBody>
      </p:sp>
    </p:spTree>
    <p:extLst>
      <p:ext uri="{BB962C8B-B14F-4D97-AF65-F5344CB8AC3E}">
        <p14:creationId xmlns:p14="http://schemas.microsoft.com/office/powerpoint/2010/main" val="35225180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CE578C59-EDAB-B5EB-5EED-A570E3E7118E}"/>
              </a:ext>
            </a:extLst>
          </p:cNvPr>
          <p:cNvPicPr>
            <a:picLocks noChangeAspect="1"/>
          </p:cNvPicPr>
          <p:nvPr/>
        </p:nvPicPr>
        <p:blipFill rotWithShape="1">
          <a:blip r:embed="rId2">
            <a:alphaModFix amt="50000"/>
          </a:blip>
          <a:srcRect t="5530" r="-1" b="9861"/>
          <a:stretch/>
        </p:blipFill>
        <p:spPr>
          <a:xfrm>
            <a:off x="20" y="10"/>
            <a:ext cx="12188931" cy="6857990"/>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7048" y="1124712"/>
            <a:ext cx="9144000" cy="3063240"/>
          </a:xfrm>
        </p:spPr>
        <p:txBody>
          <a:bodyPr>
            <a:normAutofit/>
          </a:bodyPr>
          <a:lstStyle/>
          <a:p>
            <a:r>
              <a:rPr lang="en-IL" sz="6600">
                <a:solidFill>
                  <a:srgbClr val="FFFFFF"/>
                </a:solidFill>
              </a:rPr>
              <a:t>CSS</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7048" y="4599432"/>
            <a:ext cx="9144000" cy="1227520"/>
          </a:xfrm>
        </p:spPr>
        <p:txBody>
          <a:bodyPr>
            <a:normAutofit/>
          </a:bodyPr>
          <a:lstStyle/>
          <a:p>
            <a:r>
              <a:rPr lang="en-IL" sz="2000" dirty="0">
                <a:solidFill>
                  <a:srgbClr val="FFFFFF"/>
                </a:solidFill>
              </a:rPr>
              <a:t>What is css</a:t>
            </a:r>
          </a:p>
          <a:p>
            <a:r>
              <a:rPr lang="en-US" sz="2000" dirty="0">
                <a:solidFill>
                  <a:srgbClr val="FFFFFF"/>
                </a:solidFill>
              </a:rPr>
              <a:t>H</a:t>
            </a:r>
            <a:r>
              <a:rPr lang="en-IL" sz="2000" dirty="0">
                <a:solidFill>
                  <a:srgbClr val="FFFFFF"/>
                </a:solidFill>
              </a:rPr>
              <a:t>ow to write it (basic)</a:t>
            </a:r>
          </a:p>
          <a:p>
            <a:r>
              <a:rPr lang="en-US" sz="2000" dirty="0">
                <a:solidFill>
                  <a:srgbClr val="FFFFFF"/>
                </a:solidFill>
              </a:rPr>
              <a:t>B</a:t>
            </a:r>
            <a:r>
              <a:rPr lang="en-IL" sz="2000" dirty="0">
                <a:solidFill>
                  <a:srgbClr val="FFFFFF"/>
                </a:solidFill>
              </a:rPr>
              <a:t>ackground-color, color</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333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60100" y="978102"/>
            <a:ext cx="10588434" cy="1062644"/>
          </a:xfrm>
        </p:spPr>
        <p:txBody>
          <a:bodyPr anchor="b">
            <a:normAutofit/>
          </a:bodyPr>
          <a:lstStyle/>
          <a:p>
            <a:r>
              <a:rPr lang="en-US" dirty="0"/>
              <a:t>F</a:t>
            </a:r>
            <a:r>
              <a:rPr lang="en-IL" dirty="0"/>
              <a:t>ont-size</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Font">
            <a:extLst>
              <a:ext uri="{FF2B5EF4-FFF2-40B4-BE49-F238E27FC236}">
                <a16:creationId xmlns:a16="http://schemas.microsoft.com/office/drawing/2014/main" id="{A1F80816-C94D-03B3-3B6C-245198BA6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4955354" y="2682433"/>
            <a:ext cx="6282169" cy="3215749"/>
          </a:xfrm>
        </p:spPr>
        <p:txBody>
          <a:bodyPr>
            <a:normAutofit/>
          </a:bodyPr>
          <a:lstStyle/>
          <a:p>
            <a:r>
              <a:rPr lang="en-US" sz="2400" dirty="0"/>
              <a:t>The font-size property in CSS is used to specify the size of the font for an element. The font size can be set to a specific size in pixels or points, or it can be set to one of several predefined size keywords, such as small, medium, and large.</a:t>
            </a:r>
          </a:p>
          <a:p>
            <a:endParaRPr lang="en-US" sz="2400" dirty="0"/>
          </a:p>
          <a:p>
            <a:r>
              <a:rPr lang="en-US" sz="2400" dirty="0"/>
              <a:t>Font-size: 35px;</a:t>
            </a:r>
            <a:endParaRPr lang="en-IL" sz="2400" dirty="0"/>
          </a:p>
        </p:txBody>
      </p:sp>
    </p:spTree>
    <p:extLst>
      <p:ext uri="{BB962C8B-B14F-4D97-AF65-F5344CB8AC3E}">
        <p14:creationId xmlns:p14="http://schemas.microsoft.com/office/powerpoint/2010/main" val="39393241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uler">
            <a:extLst>
              <a:ext uri="{FF2B5EF4-FFF2-40B4-BE49-F238E27FC236}">
                <a16:creationId xmlns:a16="http://schemas.microsoft.com/office/drawing/2014/main" id="{CB16D8CF-EB63-26A2-F845-50F5EAA0DA43}"/>
              </a:ext>
            </a:extLst>
          </p:cNvPr>
          <p:cNvPicPr>
            <a:picLocks noChangeAspect="1"/>
          </p:cNvPicPr>
          <p:nvPr/>
        </p:nvPicPr>
        <p:blipFill rotWithShape="1">
          <a:blip r:embed="rId2">
            <a:alphaModFix amt="40000"/>
          </a:blip>
          <a:srcRect t="14228" b="1503"/>
          <a:stretch/>
        </p:blipFill>
        <p:spPr>
          <a:xfrm>
            <a:off x="20" y="10"/>
            <a:ext cx="12191979" cy="6857990"/>
          </a:xfrm>
          <a:prstGeom prst="rect">
            <a:avLst/>
          </a:prstGeom>
        </p:spPr>
      </p:pic>
      <p:sp>
        <p:nvSpPr>
          <p:cNvPr id="2" name="Title 1">
            <a:extLst>
              <a:ext uri="{FF2B5EF4-FFF2-40B4-BE49-F238E27FC236}">
                <a16:creationId xmlns:a16="http://schemas.microsoft.com/office/drawing/2014/main" id="{AE5A34C4-7AA2-110E-C241-B379C5894892}"/>
              </a:ext>
            </a:extLst>
          </p:cNvPr>
          <p:cNvSpPr>
            <a:spLocks noGrp="1"/>
          </p:cNvSpPr>
          <p:nvPr>
            <p:ph type="title"/>
          </p:nvPr>
        </p:nvSpPr>
        <p:spPr>
          <a:xfrm>
            <a:off x="640080" y="853673"/>
            <a:ext cx="4023360" cy="5004794"/>
          </a:xfrm>
        </p:spPr>
        <p:txBody>
          <a:bodyPr>
            <a:normAutofit/>
          </a:bodyPr>
          <a:lstStyle/>
          <a:p>
            <a:r>
              <a:rPr lang="en-US" sz="5400" dirty="0">
                <a:solidFill>
                  <a:srgbClr val="FFFFFF"/>
                </a:solidFill>
              </a:rPr>
              <a:t>C</a:t>
            </a:r>
            <a:r>
              <a:rPr lang="en-IL" sz="5400" dirty="0">
                <a:solidFill>
                  <a:srgbClr val="FFFFFF"/>
                </a:solidFill>
              </a:rPr>
              <a:t>SS units</a:t>
            </a:r>
          </a:p>
        </p:txBody>
      </p:sp>
      <p:sp>
        <p:nvSpPr>
          <p:cNvPr id="3" name="Content Placeholder 2">
            <a:extLst>
              <a:ext uri="{FF2B5EF4-FFF2-40B4-BE49-F238E27FC236}">
                <a16:creationId xmlns:a16="http://schemas.microsoft.com/office/drawing/2014/main" id="{377E89EA-660D-F01C-778F-09673170EED2}"/>
              </a:ext>
            </a:extLst>
          </p:cNvPr>
          <p:cNvSpPr>
            <a:spLocks noGrp="1"/>
          </p:cNvSpPr>
          <p:nvPr>
            <p:ph idx="1"/>
          </p:nvPr>
        </p:nvSpPr>
        <p:spPr>
          <a:xfrm>
            <a:off x="5599083" y="853673"/>
            <a:ext cx="5715000" cy="5004794"/>
          </a:xfrm>
        </p:spPr>
        <p:txBody>
          <a:bodyPr anchor="ctr">
            <a:normAutofit/>
          </a:bodyPr>
          <a:lstStyle/>
          <a:p>
            <a:r>
              <a:rPr lang="en-US" sz="1000">
                <a:solidFill>
                  <a:srgbClr val="FFFFFF"/>
                </a:solidFill>
              </a:rPr>
              <a:t>In CSS, em and rem are units of measurement that are used to specify the size of font, padding, margin, and other elements.</a:t>
            </a:r>
          </a:p>
          <a:p>
            <a:r>
              <a:rPr lang="en-US" sz="1000" b="1">
                <a:solidFill>
                  <a:srgbClr val="FFFFFF"/>
                </a:solidFill>
              </a:rPr>
              <a:t>em</a:t>
            </a:r>
            <a:r>
              <a:rPr lang="en-US" sz="1000">
                <a:solidFill>
                  <a:srgbClr val="FFFFFF"/>
                </a:solidFill>
              </a:rPr>
              <a:t>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000" b="1">
                <a:solidFill>
                  <a:srgbClr val="FFFFFF"/>
                </a:solidFill>
              </a:rPr>
              <a:t>rem</a:t>
            </a:r>
            <a:r>
              <a:rPr lang="en-US" sz="1000">
                <a:solidFill>
                  <a:srgbClr val="FFFFFF"/>
                </a:solidFill>
              </a:rPr>
              <a:t> is a relative unit of measurement that is based on the size of the root element (html) of the document. One rem is equal to the size of the root element's font. This means that 1rem is always equal to the same size, regardless of the font size of the parent element.</a:t>
            </a:r>
          </a:p>
          <a:p>
            <a:r>
              <a:rPr lang="en-US" sz="1000">
                <a:solidFill>
                  <a:srgbClr val="FFFFFF"/>
                </a:solidFill>
              </a:rPr>
              <a:t>In addition to em and rem, there are several other units of measurement that can be used in CSS:</a:t>
            </a:r>
          </a:p>
          <a:p>
            <a:r>
              <a:rPr lang="en-US" sz="1000" b="1">
                <a:solidFill>
                  <a:srgbClr val="FFFFFF"/>
                </a:solidFill>
              </a:rPr>
              <a:t>px</a:t>
            </a:r>
            <a:r>
              <a:rPr lang="en-US" sz="1000">
                <a:solidFill>
                  <a:srgbClr val="FFFFFF"/>
                </a:solidFill>
              </a:rPr>
              <a:t> (pixels): A fixed unit of measurement based on the resolution of the screen. One px is equal to one physical pixel on the screen.</a:t>
            </a:r>
          </a:p>
          <a:p>
            <a:r>
              <a:rPr lang="en-US" sz="1000">
                <a:solidFill>
                  <a:srgbClr val="FFFFFF"/>
                </a:solidFill>
              </a:rPr>
              <a:t>pt (points): A fixed unit of measurement based on the size of a physical printed page. One pt is equal to 1/72 of an inch.</a:t>
            </a:r>
          </a:p>
          <a:p>
            <a:r>
              <a:rPr lang="en-US" sz="1000">
                <a:solidFill>
                  <a:srgbClr val="FFFFFF"/>
                </a:solidFill>
              </a:rPr>
              <a:t>% (percentage): A relative unit of measurement based on the size of the parent element. For example, 50% is equal to half the size of the parent element.</a:t>
            </a:r>
          </a:p>
          <a:p>
            <a:r>
              <a:rPr lang="en-US" sz="1000" b="1">
                <a:solidFill>
                  <a:srgbClr val="FFFFFF"/>
                </a:solidFill>
              </a:rPr>
              <a:t>vw</a:t>
            </a:r>
            <a:r>
              <a:rPr lang="en-US" sz="1000">
                <a:solidFill>
                  <a:srgbClr val="FFFFFF"/>
                </a:solidFill>
              </a:rPr>
              <a:t> (viewport width): A unit of measurement based on the width of the viewport (the browser window). One vw is equal to 1/100th of the viewport width.</a:t>
            </a:r>
          </a:p>
          <a:p>
            <a:r>
              <a:rPr lang="en-US" sz="1000" b="1">
                <a:solidFill>
                  <a:srgbClr val="FFFFFF"/>
                </a:solidFill>
              </a:rPr>
              <a:t>vh</a:t>
            </a:r>
            <a:r>
              <a:rPr lang="en-US" sz="1000">
                <a:solidFill>
                  <a:srgbClr val="FFFFFF"/>
                </a:solidFill>
              </a:rPr>
              <a:t> (viewport height): A unit of measurement based on the height of the viewport (the browser window). One vh is equal to 1/100th of the viewport height.</a:t>
            </a:r>
          </a:p>
          <a:p>
            <a:r>
              <a:rPr lang="en-US" sz="1000">
                <a:solidFill>
                  <a:srgbClr val="FFFFFF"/>
                </a:solidFill>
              </a:rPr>
              <a:t>Each of these units of measurement has its own use cases, and the appropriate unit should be chosen based on the specific needs of the design.</a:t>
            </a:r>
          </a:p>
          <a:p>
            <a:endParaRPr lang="en-IL" sz="1000">
              <a:solidFill>
                <a:srgbClr val="FFFFFF"/>
              </a:solidFill>
            </a:endParaRPr>
          </a:p>
        </p:txBody>
      </p:sp>
      <p:sp>
        <p:nvSpPr>
          <p:cNvPr id="26"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478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2E5CD-58ED-BD6A-8957-614882593C7A}"/>
              </a:ext>
            </a:extLst>
          </p:cNvPr>
          <p:cNvSpPr>
            <a:spLocks noGrp="1"/>
          </p:cNvSpPr>
          <p:nvPr>
            <p:ph type="title"/>
          </p:nvPr>
        </p:nvSpPr>
        <p:spPr>
          <a:xfrm>
            <a:off x="4553733" y="548464"/>
            <a:ext cx="6798541" cy="1675623"/>
          </a:xfrm>
        </p:spPr>
        <p:txBody>
          <a:bodyPr anchor="b">
            <a:normAutofit/>
          </a:bodyPr>
          <a:lstStyle/>
          <a:p>
            <a:r>
              <a:rPr lang="en-US" sz="4000"/>
              <a:t>R</a:t>
            </a:r>
            <a:r>
              <a:rPr lang="en-IL" sz="4000"/>
              <a:t>em vs em</a:t>
            </a:r>
          </a:p>
        </p:txBody>
      </p:sp>
      <p:pic>
        <p:nvPicPr>
          <p:cNvPr id="5" name="Picture 4" descr="Periodic table illustration">
            <a:extLst>
              <a:ext uri="{FF2B5EF4-FFF2-40B4-BE49-F238E27FC236}">
                <a16:creationId xmlns:a16="http://schemas.microsoft.com/office/drawing/2014/main" id="{F1B1F529-2285-81BA-611E-D5B9C76C9751}"/>
              </a:ext>
            </a:extLst>
          </p:cNvPr>
          <p:cNvPicPr>
            <a:picLocks noChangeAspect="1"/>
          </p:cNvPicPr>
          <p:nvPr/>
        </p:nvPicPr>
        <p:blipFill rotWithShape="1">
          <a:blip r:embed="rId2"/>
          <a:srcRect l="8715" r="3009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B76E1CC-24D9-34CD-9B68-2A70BF7094C9}"/>
              </a:ext>
            </a:extLst>
          </p:cNvPr>
          <p:cNvSpPr>
            <a:spLocks noGrp="1"/>
          </p:cNvSpPr>
          <p:nvPr>
            <p:ph idx="1"/>
          </p:nvPr>
        </p:nvSpPr>
        <p:spPr>
          <a:xfrm>
            <a:off x="4553734" y="2409830"/>
            <a:ext cx="6798539" cy="3705217"/>
          </a:xfrm>
        </p:spPr>
        <p:txBody>
          <a:bodyPr>
            <a:normAutofit/>
          </a:bodyPr>
          <a:lstStyle/>
          <a:p>
            <a:r>
              <a:rPr lang="en-US" sz="1300"/>
              <a:t>em and rem are both relative units of measurement that are used to specify the size of font, padding, margin, and other elements in CSS. However, they are based on different references:</a:t>
            </a:r>
          </a:p>
          <a:p>
            <a:r>
              <a:rPr lang="en-US" sz="1300"/>
              <a:t>em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300"/>
              <a:t>rem is a relative unit of measurement that is based on the size of the root element (html) of the document. One rem is equal to the size of the root element's font. This means that 1rem is always equal to the same size, regardless of the font size of the parent element.</a:t>
            </a:r>
          </a:p>
          <a:p>
            <a:br>
              <a:rPr lang="en-US" sz="1300"/>
            </a:br>
            <a:r>
              <a:rPr lang="en-US" sz="1300"/>
              <a:t>em is often used when you want the size of an element to be based on the size of its parent element, while rem is often used when you want the size of an element to be based on the size of the root element of the document. Both em and rem can be useful for creating responsive designs that adapt to the size of the screen or the size of the font.</a:t>
            </a:r>
            <a:endParaRPr lang="en-IL" sz="1300"/>
          </a:p>
        </p:txBody>
      </p:sp>
    </p:spTree>
    <p:extLst>
      <p:ext uri="{BB962C8B-B14F-4D97-AF65-F5344CB8AC3E}">
        <p14:creationId xmlns:p14="http://schemas.microsoft.com/office/powerpoint/2010/main" val="218750898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2C52C-DF99-0078-839D-5DB676BD63C0}"/>
              </a:ext>
            </a:extLst>
          </p:cNvPr>
          <p:cNvSpPr>
            <a:spLocks noGrp="1"/>
          </p:cNvSpPr>
          <p:nvPr>
            <p:ph type="title"/>
          </p:nvPr>
        </p:nvSpPr>
        <p:spPr>
          <a:xfrm>
            <a:off x="5297762" y="329184"/>
            <a:ext cx="6251110" cy="1783080"/>
          </a:xfrm>
        </p:spPr>
        <p:txBody>
          <a:bodyPr anchor="b">
            <a:normAutofit/>
          </a:bodyPr>
          <a:lstStyle/>
          <a:p>
            <a:r>
              <a:rPr lang="en-US" sz="5400"/>
              <a:t>Wait separate it! Please this is to much</a:t>
            </a:r>
            <a:endParaRPr lang="en-IL" sz="5400"/>
          </a:p>
        </p:txBody>
      </p:sp>
      <p:pic>
        <p:nvPicPr>
          <p:cNvPr id="5" name="Picture 4" descr="Stack of files">
            <a:extLst>
              <a:ext uri="{FF2B5EF4-FFF2-40B4-BE49-F238E27FC236}">
                <a16:creationId xmlns:a16="http://schemas.microsoft.com/office/drawing/2014/main" id="{0A3BF7B1-2B54-070F-768C-7FD9DE3C0C23}"/>
              </a:ext>
            </a:extLst>
          </p:cNvPr>
          <p:cNvPicPr>
            <a:picLocks noChangeAspect="1"/>
          </p:cNvPicPr>
          <p:nvPr/>
        </p:nvPicPr>
        <p:blipFill rotWithShape="1">
          <a:blip r:embed="rId2"/>
          <a:srcRect l="28869" r="2579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B79333-BDB3-6E4F-B991-1F379D7624AB}"/>
              </a:ext>
            </a:extLst>
          </p:cNvPr>
          <p:cNvSpPr>
            <a:spLocks noGrp="1"/>
          </p:cNvSpPr>
          <p:nvPr>
            <p:ph idx="1"/>
          </p:nvPr>
        </p:nvSpPr>
        <p:spPr>
          <a:xfrm>
            <a:off x="5297762" y="2706624"/>
            <a:ext cx="6251110" cy="3483864"/>
          </a:xfrm>
        </p:spPr>
        <p:txBody>
          <a:bodyPr>
            <a:normAutofit/>
          </a:bodyPr>
          <a:lstStyle/>
          <a:p>
            <a:r>
              <a:rPr lang="en-US" sz="2200"/>
              <a:t>O</a:t>
            </a:r>
            <a:r>
              <a:rPr lang="en-IL" sz="2200"/>
              <a:t>k ok let’s create a new folder to show that!</a:t>
            </a:r>
          </a:p>
          <a:p>
            <a:r>
              <a:rPr lang="en-IL" sz="2200"/>
              <a:t>Create a new folders with 3 folders inside</a:t>
            </a:r>
          </a:p>
          <a:p>
            <a:r>
              <a:rPr lang="en-US" sz="2200"/>
              <a:t>P</a:t>
            </a:r>
            <a:r>
              <a:rPr lang="en-IL" sz="2200"/>
              <a:t>ages (the html files)</a:t>
            </a:r>
          </a:p>
          <a:p>
            <a:r>
              <a:rPr lang="en-US" sz="2200"/>
              <a:t>I</a:t>
            </a:r>
            <a:r>
              <a:rPr lang="en-IL" sz="2200"/>
              <a:t>mg (the images)</a:t>
            </a:r>
          </a:p>
          <a:p>
            <a:r>
              <a:rPr lang="en-US" sz="2200"/>
              <a:t>C</a:t>
            </a:r>
            <a:r>
              <a:rPr lang="en-IL" sz="2200"/>
              <a:t>ss (the css files)</a:t>
            </a:r>
          </a:p>
          <a:p>
            <a:pPr marL="0" indent="0">
              <a:buNone/>
            </a:pPr>
            <a:endParaRPr lang="en-IL" sz="2200"/>
          </a:p>
        </p:txBody>
      </p:sp>
    </p:spTree>
    <p:extLst>
      <p:ext uri="{BB962C8B-B14F-4D97-AF65-F5344CB8AC3E}">
        <p14:creationId xmlns:p14="http://schemas.microsoft.com/office/powerpoint/2010/main" val="258530312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838200" y="401221"/>
            <a:ext cx="10515600" cy="1348065"/>
          </a:xfrm>
        </p:spPr>
        <p:txBody>
          <a:bodyPr>
            <a:normAutofit/>
          </a:bodyPr>
          <a:lstStyle/>
          <a:p>
            <a:r>
              <a:rPr lang="en-IL" sz="5000" dirty="0">
                <a:solidFill>
                  <a:srgbClr val="FFFFFF"/>
                </a:solidFill>
              </a:rPr>
              <a:t>Ok ok But the hover is not good </a:t>
            </a:r>
            <a:r>
              <a:rPr lang="en-US" sz="5000" dirty="0">
                <a:solidFill>
                  <a:srgbClr val="FFFFFF"/>
                </a:solidFill>
              </a:rPr>
              <a:t>enough</a:t>
            </a:r>
            <a:endParaRPr lang="en-IL" sz="5000" dirty="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838200" y="2586789"/>
            <a:ext cx="10515600" cy="3590174"/>
          </a:xfrm>
        </p:spPr>
        <p:txBody>
          <a:bodyPr>
            <a:normAutofit/>
          </a:bodyPr>
          <a:lstStyle/>
          <a:p>
            <a:r>
              <a:rPr lang="en-US" sz="1500" dirty="0"/>
              <a:t>T</a:t>
            </a:r>
            <a:r>
              <a:rPr lang="en-IL" sz="1500" dirty="0"/>
              <a:t>hen let’s animate it all!</a:t>
            </a:r>
          </a:p>
          <a:p>
            <a:pPr marL="0" indent="0">
              <a:buNone/>
            </a:pPr>
            <a:r>
              <a:rPr lang="en-IL" sz="1500" dirty="0"/>
              <a:t>But why?</a:t>
            </a:r>
          </a:p>
          <a:p>
            <a:r>
              <a:rPr lang="en-US" sz="1500" b="0" i="0" dirty="0">
                <a:effectLst/>
                <a:latin typeface="Söhne"/>
              </a:rPr>
              <a:t>There are many reasons you might want to animate your CSS. Some possible reasons include:</a:t>
            </a:r>
          </a:p>
          <a:p>
            <a:pPr>
              <a:buFont typeface="+mj-lt"/>
              <a:buAutoNum type="arabicPeriod"/>
            </a:pPr>
            <a:r>
              <a:rPr lang="en-US" sz="1500" b="0" i="0" dirty="0">
                <a:effectLst/>
                <a:latin typeface="Söhne"/>
              </a:rPr>
              <a:t>To draw the user's attention to a particular element or feature on the page.</a:t>
            </a:r>
          </a:p>
          <a:p>
            <a:pPr>
              <a:buFont typeface="+mj-lt"/>
              <a:buAutoNum type="arabicPeriod"/>
            </a:pPr>
            <a:r>
              <a:rPr lang="en-US" sz="1500" b="0" i="0" dirty="0">
                <a:effectLst/>
                <a:latin typeface="Söhne"/>
              </a:rPr>
              <a:t>To add visual interest and make the page more engaging.</a:t>
            </a:r>
          </a:p>
          <a:p>
            <a:pPr>
              <a:buFont typeface="+mj-lt"/>
              <a:buAutoNum type="arabicPeriod"/>
            </a:pPr>
            <a:r>
              <a:rPr lang="en-US" sz="1500" b="0" i="0" dirty="0">
                <a:effectLst/>
                <a:latin typeface="Söhne"/>
              </a:rPr>
              <a:t>To enhance the user experience by making the page more interactive and dynamic.</a:t>
            </a:r>
          </a:p>
          <a:p>
            <a:pPr>
              <a:buFont typeface="+mj-lt"/>
              <a:buAutoNum type="arabicPeriod"/>
            </a:pPr>
            <a:r>
              <a:rPr lang="en-US" sz="1500" b="0" i="0" dirty="0">
                <a:effectLst/>
                <a:latin typeface="Söhne"/>
              </a:rPr>
              <a:t>To make the page feel more alive and responsive.</a:t>
            </a:r>
          </a:p>
          <a:p>
            <a:pPr>
              <a:buFont typeface="+mj-lt"/>
              <a:buAutoNum type="arabicPeriod"/>
            </a:pPr>
            <a:r>
              <a:rPr lang="en-US" sz="1500" b="0" i="0" dirty="0">
                <a:effectLst/>
                <a:latin typeface="Söhne"/>
              </a:rPr>
              <a:t>To make transitions between different states of the page more smooth and seamless.</a:t>
            </a:r>
          </a:p>
          <a:p>
            <a:pPr>
              <a:buFont typeface="+mj-lt"/>
              <a:buAutoNum type="arabicPeriod"/>
            </a:pPr>
            <a:r>
              <a:rPr lang="en-US" sz="1500" b="0" i="0" dirty="0">
                <a:effectLst/>
                <a:latin typeface="Söhne"/>
              </a:rPr>
              <a:t>To make the page feel more polished and professional.</a:t>
            </a:r>
          </a:p>
          <a:p>
            <a:r>
              <a:rPr lang="en-US" sz="1500" b="0" i="0" dirty="0">
                <a:effectLst/>
                <a:latin typeface="Söhne"/>
              </a:rPr>
              <a:t>Keep in mind that you should use animation wisely and sparingly, as overuse can make the page feel cluttered and overwhelming. It's important to strike a balance and use animation in a way that enhances the user experience without becoming a distraction.</a:t>
            </a:r>
          </a:p>
          <a:p>
            <a:pPr marL="0" indent="0">
              <a:buNone/>
            </a:pPr>
            <a:endParaRPr lang="en-IL" sz="1500" dirty="0"/>
          </a:p>
        </p:txBody>
      </p:sp>
    </p:spTree>
    <p:extLst>
      <p:ext uri="{BB962C8B-B14F-4D97-AF65-F5344CB8AC3E}">
        <p14:creationId xmlns:p14="http://schemas.microsoft.com/office/powerpoint/2010/main" val="365478025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1322754" y="1522820"/>
            <a:ext cx="2748041" cy="3601914"/>
          </a:xfrm>
        </p:spPr>
        <p:txBody>
          <a:bodyPr anchor="ctr">
            <a:normAutofit/>
          </a:bodyPr>
          <a:lstStyle/>
          <a:p>
            <a:r>
              <a:rPr lang="en-IL" sz="3600">
                <a:solidFill>
                  <a:srgbClr val="FFFFFF"/>
                </a:solidFill>
              </a:rPr>
              <a:t>transform</a:t>
            </a:r>
          </a:p>
        </p:txBody>
      </p:sp>
      <p:graphicFrame>
        <p:nvGraphicFramePr>
          <p:cNvPr id="5" name="Content Placeholder 2">
            <a:extLst>
              <a:ext uri="{FF2B5EF4-FFF2-40B4-BE49-F238E27FC236}">
                <a16:creationId xmlns:a16="http://schemas.microsoft.com/office/drawing/2014/main" id="{EEB56B34-14F2-A0DB-E9BF-471812B81225}"/>
              </a:ext>
            </a:extLst>
          </p:cNvPr>
          <p:cNvGraphicFramePr>
            <a:graphicFrameLocks noGrp="1"/>
          </p:cNvGraphicFramePr>
          <p:nvPr>
            <p:ph idx="1"/>
            <p:extLst>
              <p:ext uri="{D42A27DB-BD31-4B8C-83A1-F6EECF244321}">
                <p14:modId xmlns:p14="http://schemas.microsoft.com/office/powerpoint/2010/main" val="2428372887"/>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30804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958506" y="800392"/>
            <a:ext cx="10264697" cy="1212102"/>
          </a:xfrm>
        </p:spPr>
        <p:txBody>
          <a:bodyPr>
            <a:normAutofit/>
          </a:bodyPr>
          <a:lstStyle/>
          <a:p>
            <a:br>
              <a:rPr lang="en-US" sz="2500" b="0" i="0">
                <a:solidFill>
                  <a:srgbClr val="FFFFFF"/>
                </a:solidFill>
                <a:effectLst/>
                <a:latin typeface="Inter"/>
              </a:rPr>
            </a:br>
            <a:r>
              <a:rPr lang="en-US" sz="2500" b="0" i="0">
                <a:solidFill>
                  <a:srgbClr val="FFFFFF"/>
                </a:solidFill>
                <a:effectLst/>
                <a:latin typeface="Inter"/>
              </a:rPr>
              <a:t>:focus</a:t>
            </a:r>
            <a:br>
              <a:rPr lang="en-US" sz="2500" b="0" i="0">
                <a:solidFill>
                  <a:srgbClr val="FFFFFF"/>
                </a:solidFill>
                <a:effectLst/>
                <a:latin typeface="Inter"/>
              </a:rPr>
            </a:br>
            <a:endParaRPr lang="en-IL" sz="250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367624" y="2490436"/>
            <a:ext cx="9708995" cy="3567173"/>
          </a:xfrm>
        </p:spPr>
        <p:txBody>
          <a:bodyPr anchor="ctr">
            <a:normAutofit/>
          </a:bodyPr>
          <a:lstStyle/>
          <a:p>
            <a:r>
              <a:rPr lang="en-US" sz="2400" b="0" i="0">
                <a:effectLst/>
                <a:latin typeface="Inter"/>
              </a:rPr>
              <a:t>The </a:t>
            </a:r>
            <a:r>
              <a:rPr lang="en-US" sz="2400" b="1" i="0">
                <a:effectLst/>
                <a:latin typeface="Inter"/>
              </a:rPr>
              <a:t>:focus</a:t>
            </a:r>
            <a:r>
              <a:rPr lang="en-US" sz="2400" b="0" i="0">
                <a:effectLst/>
                <a:latin typeface="Inter"/>
              </a:rPr>
              <a:t> </a:t>
            </a:r>
            <a:r>
              <a:rPr lang="en-US" sz="2400" b="0" i="0" u="sng">
                <a:effectLst/>
                <a:latin typeface="Inter"/>
                <a:hlinkClick r:id="rId2"/>
              </a:rPr>
              <a:t>CSS</a:t>
            </a:r>
            <a:r>
              <a:rPr lang="en-US" sz="2400" b="0" i="0">
                <a:effectLst/>
                <a:latin typeface="Inter"/>
              </a:rPr>
              <a:t> </a:t>
            </a:r>
            <a:r>
              <a:rPr lang="en-US" sz="2400" b="0" i="0" u="sng">
                <a:effectLst/>
                <a:latin typeface="Inter"/>
                <a:hlinkClick r:id="rId3"/>
              </a:rPr>
              <a:t>pseudo-class</a:t>
            </a:r>
            <a:r>
              <a:rPr lang="en-US" sz="2400" b="0" i="0">
                <a:effectLst/>
                <a:latin typeface="Inter"/>
              </a:rPr>
              <a:t> represents an element (such as a form input) that has received focus. It is generally triggered when the user clicks or taps on an element or selects it with the keyboard's </a:t>
            </a:r>
            <a:r>
              <a:rPr lang="en-US" sz="2400"/>
              <a:t>Tab</a:t>
            </a:r>
            <a:r>
              <a:rPr lang="en-US" sz="2400" b="0" i="0">
                <a:effectLst/>
                <a:latin typeface="Inter"/>
              </a:rPr>
              <a:t> key.</a:t>
            </a:r>
          </a:p>
          <a:p>
            <a:endParaRPr lang="en-US" sz="2400">
              <a:latin typeface="Inter"/>
            </a:endParaRPr>
          </a:p>
          <a:p>
            <a:endParaRPr lang="en-IL" sz="2400"/>
          </a:p>
        </p:txBody>
      </p:sp>
    </p:spTree>
    <p:extLst>
      <p:ext uri="{BB962C8B-B14F-4D97-AF65-F5344CB8AC3E}">
        <p14:creationId xmlns:p14="http://schemas.microsoft.com/office/powerpoint/2010/main" val="413674268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Some amazing tools</a:t>
            </a: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56754" y="1027906"/>
            <a:ext cx="10709366" cy="1683929"/>
          </a:xfrm>
        </p:spPr>
        <p:txBody>
          <a:bodyPr/>
          <a:lstStyle/>
          <a:p>
            <a:endParaRPr lang="en-US" dirty="0">
              <a:hlinkClick r:id="rId2"/>
            </a:endParaRPr>
          </a:p>
          <a:p>
            <a:endParaRPr lang="en-US" dirty="0">
              <a:hlinkClick r:id="rId2"/>
            </a:endParaRPr>
          </a:p>
          <a:p>
            <a:r>
              <a:rPr lang="en-US" dirty="0">
                <a:hlinkClick r:id="rId2"/>
              </a:rPr>
              <a:t>https://www.cssportal.com/css-text-gradient-generator/</a:t>
            </a:r>
            <a:r>
              <a:rPr lang="en-US" dirty="0"/>
              <a:t> </a:t>
            </a:r>
          </a:p>
          <a:p>
            <a:endParaRPr lang="en-IL" dirty="0"/>
          </a:p>
        </p:txBody>
      </p:sp>
      <p:sp>
        <p:nvSpPr>
          <p:cNvPr id="4" name="TextBox 3">
            <a:extLst>
              <a:ext uri="{FF2B5EF4-FFF2-40B4-BE49-F238E27FC236}">
                <a16:creationId xmlns:a16="http://schemas.microsoft.com/office/drawing/2014/main" id="{E2A83D17-FB08-BFA5-9D64-EF2E5FBD8170}"/>
              </a:ext>
            </a:extLst>
          </p:cNvPr>
          <p:cNvSpPr txBox="1"/>
          <p:nvPr/>
        </p:nvSpPr>
        <p:spPr>
          <a:xfrm>
            <a:off x="261257" y="1690688"/>
            <a:ext cx="7567749" cy="369332"/>
          </a:xfrm>
          <a:prstGeom prst="rect">
            <a:avLst/>
          </a:prstGeom>
          <a:noFill/>
        </p:spPr>
        <p:txBody>
          <a:bodyPr wrap="square" rtlCol="0">
            <a:spAutoFit/>
          </a:bodyPr>
          <a:lstStyle/>
          <a:p>
            <a:r>
              <a:rPr lang="en-US" dirty="0"/>
              <a:t>This is a text gradient generator</a:t>
            </a:r>
          </a:p>
        </p:txBody>
      </p:sp>
      <p:sp>
        <p:nvSpPr>
          <p:cNvPr id="5" name="TextBox 4">
            <a:extLst>
              <a:ext uri="{FF2B5EF4-FFF2-40B4-BE49-F238E27FC236}">
                <a16:creationId xmlns:a16="http://schemas.microsoft.com/office/drawing/2014/main" id="{8AB991D2-9AB2-B7FE-C25D-0EBB991D3F5B}"/>
              </a:ext>
            </a:extLst>
          </p:cNvPr>
          <p:cNvSpPr txBox="1"/>
          <p:nvPr/>
        </p:nvSpPr>
        <p:spPr>
          <a:xfrm>
            <a:off x="330926" y="2969623"/>
            <a:ext cx="3823063" cy="369332"/>
          </a:xfrm>
          <a:prstGeom prst="rect">
            <a:avLst/>
          </a:prstGeom>
          <a:noFill/>
        </p:spPr>
        <p:txBody>
          <a:bodyPr wrap="square" rtlCol="0">
            <a:spAutoFit/>
          </a:bodyPr>
          <a:lstStyle/>
          <a:p>
            <a:r>
              <a:rPr lang="en-IL" dirty="0"/>
              <a:t>Background-color gradient generator</a:t>
            </a:r>
          </a:p>
        </p:txBody>
      </p:sp>
      <p:sp>
        <p:nvSpPr>
          <p:cNvPr id="6" name="TextBox 5">
            <a:extLst>
              <a:ext uri="{FF2B5EF4-FFF2-40B4-BE49-F238E27FC236}">
                <a16:creationId xmlns:a16="http://schemas.microsoft.com/office/drawing/2014/main" id="{1A3F10F6-F245-93F6-BEDD-AC6EAD8B7378}"/>
              </a:ext>
            </a:extLst>
          </p:cNvPr>
          <p:cNvSpPr txBox="1"/>
          <p:nvPr/>
        </p:nvSpPr>
        <p:spPr>
          <a:xfrm>
            <a:off x="330926" y="3499452"/>
            <a:ext cx="5913120" cy="369332"/>
          </a:xfrm>
          <a:prstGeom prst="rect">
            <a:avLst/>
          </a:prstGeom>
          <a:noFill/>
        </p:spPr>
        <p:txBody>
          <a:bodyPr wrap="square" rtlCol="0">
            <a:spAutoFit/>
          </a:bodyPr>
          <a:lstStyle/>
          <a:p>
            <a:r>
              <a:rPr lang="en-US" dirty="0"/>
              <a:t>https://</a:t>
            </a:r>
            <a:r>
              <a:rPr lang="en-US" dirty="0" err="1"/>
              <a:t>cssgradient.io</a:t>
            </a:r>
            <a:r>
              <a:rPr lang="en-US" dirty="0"/>
              <a:t>/</a:t>
            </a:r>
            <a:endParaRPr lang="en-IL" dirty="0"/>
          </a:p>
        </p:txBody>
      </p:sp>
      <p:sp>
        <p:nvSpPr>
          <p:cNvPr id="7" name="TextBox 6">
            <a:extLst>
              <a:ext uri="{FF2B5EF4-FFF2-40B4-BE49-F238E27FC236}">
                <a16:creationId xmlns:a16="http://schemas.microsoft.com/office/drawing/2014/main" id="{1324E09B-144F-F016-779C-E2214DD64985}"/>
              </a:ext>
            </a:extLst>
          </p:cNvPr>
          <p:cNvSpPr txBox="1"/>
          <p:nvPr/>
        </p:nvSpPr>
        <p:spPr>
          <a:xfrm>
            <a:off x="4319451" y="3499452"/>
            <a:ext cx="4949753" cy="369332"/>
          </a:xfrm>
          <a:prstGeom prst="rect">
            <a:avLst/>
          </a:prstGeom>
          <a:noFill/>
        </p:spPr>
        <p:txBody>
          <a:bodyPr wrap="none" rtlCol="0">
            <a:spAutoFit/>
          </a:bodyPr>
          <a:lstStyle/>
          <a:p>
            <a:r>
              <a:rPr lang="en-US" dirty="0"/>
              <a:t>https://</a:t>
            </a:r>
            <a:r>
              <a:rPr lang="en-US" dirty="0" err="1"/>
              <a:t>coolors.co</a:t>
            </a:r>
            <a:r>
              <a:rPr lang="en-US" dirty="0"/>
              <a:t>/gradient-maker/665803-9e9b6b</a:t>
            </a:r>
            <a:endParaRPr lang="en-IL" dirty="0"/>
          </a:p>
        </p:txBody>
      </p:sp>
    </p:spTree>
    <p:extLst>
      <p:ext uri="{BB962C8B-B14F-4D97-AF65-F5344CB8AC3E}">
        <p14:creationId xmlns:p14="http://schemas.microsoft.com/office/powerpoint/2010/main" val="1673950036"/>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Font </a:t>
            </a:r>
            <a:r>
              <a:rPr lang="en-US" dirty="0"/>
              <a:t>weight</a:t>
            </a:r>
            <a:endParaRPr lang="en-IL" dirty="0"/>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p:txBody>
          <a:bodyPr/>
          <a:lstStyle/>
          <a:p>
            <a:r>
              <a:rPr lang="en-US" dirty="0">
                <a:hlinkClick r:id="rId2"/>
              </a:rPr>
              <a:t>https://developer.mozilla.org/en-US/docs/Web/CSS/font-weight</a:t>
            </a:r>
            <a:endParaRPr lang="en-US" dirty="0"/>
          </a:p>
          <a:p>
            <a:endParaRPr lang="en-US" dirty="0"/>
          </a:p>
          <a:p>
            <a:endParaRPr lang="en-IL" dirty="0"/>
          </a:p>
        </p:txBody>
      </p:sp>
    </p:spTree>
    <p:extLst>
      <p:ext uri="{BB962C8B-B14F-4D97-AF65-F5344CB8AC3E}">
        <p14:creationId xmlns:p14="http://schemas.microsoft.com/office/powerpoint/2010/main" val="359070648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220-E87D-E4E3-E5AF-04F494DC113F}"/>
              </a:ext>
            </a:extLst>
          </p:cNvPr>
          <p:cNvSpPr>
            <a:spLocks noGrp="1"/>
          </p:cNvSpPr>
          <p:nvPr>
            <p:ph type="title"/>
          </p:nvPr>
        </p:nvSpPr>
        <p:spPr/>
        <p:txBody>
          <a:bodyPr/>
          <a:lstStyle/>
          <a:p>
            <a:r>
              <a:rPr lang="en-IL" dirty="0"/>
              <a:t>Font-style</a:t>
            </a:r>
          </a:p>
        </p:txBody>
      </p:sp>
      <p:sp>
        <p:nvSpPr>
          <p:cNvPr id="3" name="Content Placeholder 2">
            <a:extLst>
              <a:ext uri="{FF2B5EF4-FFF2-40B4-BE49-F238E27FC236}">
                <a16:creationId xmlns:a16="http://schemas.microsoft.com/office/drawing/2014/main" id="{B7B6CAAB-C5AA-AFF8-3538-5CE896DBD395}"/>
              </a:ext>
            </a:extLst>
          </p:cNvPr>
          <p:cNvSpPr>
            <a:spLocks noGrp="1"/>
          </p:cNvSpPr>
          <p:nvPr>
            <p:ph idx="1"/>
          </p:nvPr>
        </p:nvSpPr>
        <p:spPr/>
        <p:txBody>
          <a:bodyPr/>
          <a:lstStyle/>
          <a:p>
            <a:r>
              <a:rPr lang="en-US" dirty="0">
                <a:hlinkClick r:id="rId2"/>
              </a:rPr>
              <a:t>https://www.w3schools.com/cssref/pr_font_font-style.php</a:t>
            </a:r>
            <a:endParaRPr lang="en-US" dirty="0"/>
          </a:p>
          <a:p>
            <a:endParaRPr lang="en-US" dirty="0"/>
          </a:p>
          <a:p>
            <a:endParaRPr lang="en-IL" dirty="0"/>
          </a:p>
        </p:txBody>
      </p:sp>
    </p:spTree>
    <p:extLst>
      <p:ext uri="{BB962C8B-B14F-4D97-AF65-F5344CB8AC3E}">
        <p14:creationId xmlns:p14="http://schemas.microsoft.com/office/powerpoint/2010/main" val="153943995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755903" y="3399769"/>
            <a:ext cx="10640754" cy="775845"/>
          </a:xfrm>
        </p:spPr>
        <p:txBody>
          <a:bodyPr anchor="b">
            <a:normAutofit/>
          </a:bodyPr>
          <a:lstStyle/>
          <a:p>
            <a:r>
              <a:rPr lang="en-IL" sz="4000">
                <a:solidFill>
                  <a:schemeClr val="tx2"/>
                </a:solidFill>
              </a:rPr>
              <a:t>What’s next</a:t>
            </a:r>
          </a:p>
        </p:txBody>
      </p:sp>
      <p:grpSp>
        <p:nvGrpSpPr>
          <p:cNvPr id="39" name="Group 3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0" name="Freeform: Shape 3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 name="Graphic 31" descr="Head with Gears">
            <a:extLst>
              <a:ext uri="{FF2B5EF4-FFF2-40B4-BE49-F238E27FC236}">
                <a16:creationId xmlns:a16="http://schemas.microsoft.com/office/drawing/2014/main" id="{15B6B60D-23DF-9D53-201D-34DD6E8C2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45" name="Group 4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6" name="Freeform: Shape 4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02247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320934-36EE-1FDD-4C52-B2FF20046753}"/>
              </a:ext>
            </a:extLst>
          </p:cNvPr>
          <p:cNvPicPr>
            <a:picLocks noChangeAspect="1"/>
          </p:cNvPicPr>
          <p:nvPr/>
        </p:nvPicPr>
        <p:blipFill rotWithShape="1">
          <a:blip r:embed="rId2"/>
          <a:srcRect t="16525" r="9089" b="1155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477981" y="1122363"/>
            <a:ext cx="4023360" cy="3204134"/>
          </a:xfrm>
        </p:spPr>
        <p:txBody>
          <a:bodyPr anchor="b">
            <a:normAutofit/>
          </a:bodyPr>
          <a:lstStyle/>
          <a:p>
            <a:pPr algn="l"/>
            <a:r>
              <a:rPr lang="en-IL" sz="4800"/>
              <a:t>More HTML!</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477980" y="4872922"/>
            <a:ext cx="4023359" cy="1208141"/>
          </a:xfrm>
        </p:spPr>
        <p:txBody>
          <a:bodyPr>
            <a:normAutofit/>
          </a:bodyPr>
          <a:lstStyle/>
          <a:p>
            <a:pPr algn="l"/>
            <a:r>
              <a:rPr lang="en-IL" sz="2000" dirty="0"/>
              <a:t>FORM, what is in the head?, tables, div, span, hr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3853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2E992D-57B7-11A1-45ED-1920B3F7CF8C}"/>
              </a:ext>
            </a:extLst>
          </p:cNvPr>
          <p:cNvSpPr>
            <a:spLocks noGrp="1"/>
          </p:cNvSpPr>
          <p:nvPr>
            <p:ph type="title"/>
          </p:nvPr>
        </p:nvSpPr>
        <p:spPr>
          <a:xfrm>
            <a:off x="524741" y="620392"/>
            <a:ext cx="3808268" cy="5504688"/>
          </a:xfrm>
        </p:spPr>
        <p:txBody>
          <a:bodyPr>
            <a:normAutofit/>
          </a:bodyPr>
          <a:lstStyle/>
          <a:p>
            <a:r>
              <a:rPr lang="en-IL" sz="6000" dirty="0">
                <a:solidFill>
                  <a:schemeClr val="bg1"/>
                </a:solidFill>
              </a:rPr>
              <a:t>CSS</a:t>
            </a:r>
          </a:p>
        </p:txBody>
      </p:sp>
      <p:graphicFrame>
        <p:nvGraphicFramePr>
          <p:cNvPr id="5" name="Content Placeholder 2">
            <a:extLst>
              <a:ext uri="{FF2B5EF4-FFF2-40B4-BE49-F238E27FC236}">
                <a16:creationId xmlns:a16="http://schemas.microsoft.com/office/drawing/2014/main" id="{65236F82-15B8-4234-31CD-A8271194964B}"/>
              </a:ext>
            </a:extLst>
          </p:cNvPr>
          <p:cNvGraphicFramePr>
            <a:graphicFrameLocks noGrp="1"/>
          </p:cNvGraphicFramePr>
          <p:nvPr>
            <p:ph idx="1"/>
            <p:extLst>
              <p:ext uri="{D42A27DB-BD31-4B8C-83A1-F6EECF244321}">
                <p14:modId xmlns:p14="http://schemas.microsoft.com/office/powerpoint/2010/main" val="177390684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53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0AF4F-F20B-D7F0-A00B-4F3ABCAF9224}"/>
              </a:ext>
            </a:extLst>
          </p:cNvPr>
          <p:cNvSpPr>
            <a:spLocks noGrp="1"/>
          </p:cNvSpPr>
          <p:nvPr>
            <p:ph type="title"/>
          </p:nvPr>
        </p:nvSpPr>
        <p:spPr>
          <a:xfrm>
            <a:off x="6513788" y="365126"/>
            <a:ext cx="3374491" cy="602438"/>
          </a:xfrm>
        </p:spPr>
        <p:txBody>
          <a:bodyPr vert="horz" lIns="91440" tIns="45720" rIns="91440" bIns="45720" rtlCol="0" anchor="ctr">
            <a:normAutofit fontScale="90000"/>
          </a:bodyPr>
          <a:lstStyle/>
          <a:p>
            <a:r>
              <a:rPr lang="en-US" dirty="0" err="1"/>
              <a:t>Div</a:t>
            </a:r>
            <a:r>
              <a:rPr lang="en-US" dirty="0"/>
              <a:t> and span</a:t>
            </a:r>
          </a:p>
        </p:txBody>
      </p:sp>
      <p:pic>
        <p:nvPicPr>
          <p:cNvPr id="6" name="Picture 5" descr="A screen shot of a computer&#10;&#10;Description automatically generated with low confidence">
            <a:extLst>
              <a:ext uri="{FF2B5EF4-FFF2-40B4-BE49-F238E27FC236}">
                <a16:creationId xmlns:a16="http://schemas.microsoft.com/office/drawing/2014/main" id="{F144E584-52DD-D4A7-4B95-380CA82A6C7D}"/>
              </a:ext>
            </a:extLst>
          </p:cNvPr>
          <p:cNvPicPr>
            <a:picLocks noChangeAspect="1"/>
          </p:cNvPicPr>
          <p:nvPr/>
        </p:nvPicPr>
        <p:blipFill rotWithShape="1">
          <a:blip r:embed="rId2"/>
          <a:srcRect l="19213" r="3061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1B1F5D5-B275-521D-5F3D-419A7C2A563D}"/>
              </a:ext>
            </a:extLst>
          </p:cNvPr>
          <p:cNvSpPr txBox="1"/>
          <p:nvPr/>
        </p:nvSpPr>
        <p:spPr>
          <a:xfrm>
            <a:off x="6050320" y="1484353"/>
            <a:ext cx="6116549" cy="4805363"/>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300" b="0" i="0" dirty="0">
                <a:effectLst/>
              </a:rPr>
              <a:t>The </a:t>
            </a:r>
            <a:r>
              <a:rPr lang="en-US" sz="2300" dirty="0"/>
              <a:t>div</a:t>
            </a:r>
            <a:r>
              <a:rPr lang="en-US" sz="2300" b="0" i="0" dirty="0">
                <a:effectLst/>
              </a:rPr>
              <a:t> element is a generic container for content, which does not have any inherent meaning. You can use it to group elements together and apply styles to them, as well as to create layouts by positioning them with CSS. The </a:t>
            </a:r>
            <a:r>
              <a:rPr lang="en-US" sz="2300" dirty="0"/>
              <a:t>span</a:t>
            </a:r>
            <a:r>
              <a:rPr lang="en-US" sz="2300" b="0" i="0" dirty="0">
                <a:effectLst/>
              </a:rPr>
              <a:t> element is also a generic inline container for content, but it is used to group inline elements together and apply styles to them.</a:t>
            </a:r>
            <a:endParaRPr lang="en-US" sz="2300" dirty="0"/>
          </a:p>
          <a:p>
            <a:pPr indent="-228600">
              <a:lnSpc>
                <a:spcPct val="90000"/>
              </a:lnSpc>
              <a:spcAft>
                <a:spcPts val="600"/>
              </a:spcAft>
              <a:buFont typeface="Arial" panose="020B0604020202020204" pitchFamily="34" charset="0"/>
              <a:buChar char="•"/>
            </a:pPr>
            <a:endParaRPr lang="en-US" sz="2300" dirty="0"/>
          </a:p>
          <a:p>
            <a:pPr indent="-228600">
              <a:lnSpc>
                <a:spcPct val="90000"/>
              </a:lnSpc>
              <a:spcAft>
                <a:spcPts val="600"/>
              </a:spcAft>
              <a:buFont typeface="Arial" panose="020B0604020202020204" pitchFamily="34" charset="0"/>
              <a:buChar char="•"/>
            </a:pPr>
            <a:endParaRPr lang="en-US" sz="2300" dirty="0"/>
          </a:p>
          <a:p>
            <a:pPr indent="-228600">
              <a:lnSpc>
                <a:spcPct val="90000"/>
              </a:lnSpc>
              <a:spcAft>
                <a:spcPts val="600"/>
              </a:spcAft>
              <a:buFont typeface="Arial" panose="020B0604020202020204" pitchFamily="34" charset="0"/>
              <a:buChar char="•"/>
            </a:pPr>
            <a:r>
              <a:rPr lang="en-US" sz="2300" dirty="0" err="1"/>
              <a:t>Eample</a:t>
            </a:r>
            <a:r>
              <a:rPr lang="en-US" sz="2300" dirty="0"/>
              <a:t> 2: </a:t>
            </a:r>
          </a:p>
          <a:p>
            <a:pPr>
              <a:lnSpc>
                <a:spcPct val="90000"/>
              </a:lnSpc>
              <a:spcAft>
                <a:spcPts val="600"/>
              </a:spcAft>
            </a:pPr>
            <a:r>
              <a:rPr lang="en-US" sz="2300" dirty="0"/>
              <a:t>&lt;div&gt;</a:t>
            </a:r>
          </a:p>
          <a:p>
            <a:pPr>
              <a:lnSpc>
                <a:spcPct val="90000"/>
              </a:lnSpc>
              <a:spcAft>
                <a:spcPts val="600"/>
              </a:spcAft>
            </a:pPr>
            <a:r>
              <a:rPr lang="en-US" sz="2300" dirty="0"/>
              <a:t>  &lt;span&gt;This is some text inside a span element.&lt;/span&gt;</a:t>
            </a:r>
          </a:p>
          <a:p>
            <a:pPr>
              <a:lnSpc>
                <a:spcPct val="90000"/>
              </a:lnSpc>
              <a:spcAft>
                <a:spcPts val="600"/>
              </a:spcAft>
            </a:pPr>
            <a:r>
              <a:rPr lang="en-US" sz="2300" dirty="0"/>
              <a:t>  &lt;span&gt;This is some more text inside another span element.&lt;/span&gt;</a:t>
            </a:r>
          </a:p>
          <a:p>
            <a:pPr>
              <a:lnSpc>
                <a:spcPct val="90000"/>
              </a:lnSpc>
              <a:spcAft>
                <a:spcPts val="600"/>
              </a:spcAft>
            </a:pPr>
            <a:r>
              <a:rPr lang="en-US" sz="2300" dirty="0"/>
              <a:t>&lt;/div&gt;</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60747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88AF6-81C5-1442-3D02-050FB16A0870}"/>
              </a:ext>
            </a:extLst>
          </p:cNvPr>
          <p:cNvSpPr>
            <a:spLocks noGrp="1"/>
          </p:cNvSpPr>
          <p:nvPr>
            <p:ph type="title"/>
          </p:nvPr>
        </p:nvSpPr>
        <p:spPr>
          <a:xfrm>
            <a:off x="686834" y="1153572"/>
            <a:ext cx="3200400" cy="4461163"/>
          </a:xfrm>
        </p:spPr>
        <p:txBody>
          <a:bodyPr>
            <a:normAutofit/>
          </a:bodyPr>
          <a:lstStyle/>
          <a:p>
            <a:r>
              <a:rPr lang="en-IL">
                <a:solidFill>
                  <a:srgbClr val="FFFFFF"/>
                </a:solidFill>
              </a:rPr>
              <a:t>hr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A9B492-C0F3-5DCE-B608-8706CEB76446}"/>
              </a:ext>
            </a:extLst>
          </p:cNvPr>
          <p:cNvSpPr>
            <a:spLocks noGrp="1"/>
          </p:cNvSpPr>
          <p:nvPr>
            <p:ph idx="1"/>
          </p:nvPr>
        </p:nvSpPr>
        <p:spPr>
          <a:xfrm>
            <a:off x="4447308" y="591344"/>
            <a:ext cx="6906491" cy="5585619"/>
          </a:xfrm>
        </p:spPr>
        <p:txBody>
          <a:bodyPr anchor="ctr">
            <a:normAutofit/>
          </a:bodyPr>
          <a:lstStyle/>
          <a:p>
            <a:r>
              <a:rPr lang="en-US" dirty="0"/>
              <a:t>The </a:t>
            </a:r>
            <a:r>
              <a:rPr lang="en-US" dirty="0" err="1"/>
              <a:t>hr</a:t>
            </a:r>
            <a:r>
              <a:rPr lang="en-US" dirty="0"/>
              <a:t> element represents a paragraph-level thematic break, e.g. a scene change in a story, or a transition to another topic within a section of a reference book.</a:t>
            </a:r>
          </a:p>
          <a:p>
            <a:pPr marL="0" indent="0">
              <a:buNone/>
            </a:pPr>
            <a:r>
              <a:rPr lang="en-US" dirty="0"/>
              <a:t>Example : &lt;</a:t>
            </a:r>
            <a:r>
              <a:rPr lang="en-US" dirty="0" err="1"/>
              <a:t>hr</a:t>
            </a:r>
            <a:r>
              <a:rPr lang="en-US" dirty="0"/>
              <a:t>&gt;</a:t>
            </a:r>
            <a:endParaRPr lang="en-IL" dirty="0"/>
          </a:p>
        </p:txBody>
      </p:sp>
    </p:spTree>
    <p:extLst>
      <p:ext uri="{BB962C8B-B14F-4D97-AF65-F5344CB8AC3E}">
        <p14:creationId xmlns:p14="http://schemas.microsoft.com/office/powerpoint/2010/main" val="31439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form</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normAutofit fontScale="92500" lnSpcReduction="10000"/>
          </a:bodyPr>
          <a:lstStyle/>
          <a:p>
            <a:r>
              <a:rPr lang="en-US" b="0" dirty="0">
                <a:solidFill>
                  <a:srgbClr val="72F1B8"/>
                </a:solidFill>
                <a:effectLst/>
                <a:latin typeface="Menlo" panose="020B0609030804020204" pitchFamily="49" charset="0"/>
              </a:rPr>
              <a:t>Legend - </a:t>
            </a:r>
            <a:r>
              <a:rPr lang="en-US" b="0" i="0" dirty="0">
                <a:effectLst/>
                <a:latin typeface="Inter"/>
              </a:rPr>
              <a:t>The </a:t>
            </a:r>
            <a:r>
              <a:rPr lang="en-US" b="1" i="0" dirty="0">
                <a:effectLst/>
                <a:latin typeface="Inter"/>
              </a:rPr>
              <a:t>&lt;legend&gt;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the content of its parent</a:t>
            </a:r>
            <a:endParaRPr lang="en-US" b="0" dirty="0">
              <a:solidFill>
                <a:srgbClr val="72F1B8"/>
              </a:solidFill>
              <a:effectLst/>
              <a:latin typeface="Menlo" panose="020B0609030804020204" pitchFamily="49" charset="0"/>
            </a:endParaRPr>
          </a:p>
          <a:p>
            <a:r>
              <a:rPr lang="en-US" dirty="0" err="1">
                <a:solidFill>
                  <a:srgbClr val="72F1B8"/>
                </a:solidFill>
                <a:latin typeface="Menlo" panose="020B0609030804020204" pitchFamily="49" charset="0"/>
              </a:rPr>
              <a:t>Fieldset</a:t>
            </a:r>
            <a:r>
              <a:rPr lang="en-US" dirty="0">
                <a:solidFill>
                  <a:srgbClr val="72F1B8"/>
                </a:solidFill>
                <a:latin typeface="Menlo" panose="020B0609030804020204" pitchFamily="49" charset="0"/>
              </a:rPr>
              <a:t>-</a:t>
            </a:r>
            <a:r>
              <a:rPr lang="en-US" dirty="0">
                <a:latin typeface="Menlo" panose="020B0609030804020204" pitchFamily="49" charset="0"/>
              </a:rPr>
              <a:t> </a:t>
            </a:r>
            <a:r>
              <a:rPr lang="en-US" b="0" i="0" dirty="0">
                <a:effectLst/>
                <a:latin typeface="Inter"/>
              </a:rPr>
              <a:t>The </a:t>
            </a:r>
            <a:r>
              <a:rPr lang="en-US" b="1" i="0" dirty="0">
                <a:effectLst/>
                <a:latin typeface="Inter"/>
              </a:rPr>
              <a:t>&lt;</a:t>
            </a:r>
            <a:r>
              <a:rPr lang="en-US" b="1" i="0" dirty="0" err="1">
                <a:effectLst/>
                <a:latin typeface="Inter"/>
              </a:rPr>
              <a:t>fieldset</a:t>
            </a:r>
            <a:r>
              <a:rPr lang="en-US" b="1" i="0" dirty="0">
                <a:effectLst/>
                <a:latin typeface="Inter"/>
              </a:rPr>
              <a: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group several controls as well as labels (</a:t>
            </a:r>
            <a:r>
              <a:rPr lang="en-US" b="0" i="0" u="sng" dirty="0">
                <a:effectLst/>
                <a:latin typeface="Inter"/>
                <a:hlinkClick r:id="rId3">
                  <a:extLst>
                    <a:ext uri="{A12FA001-AC4F-418D-AE19-62706E023703}">
                      <ahyp:hlinkClr xmlns:ahyp="http://schemas.microsoft.com/office/drawing/2018/hyperlinkcolor" val="tx"/>
                    </a:ext>
                  </a:extLst>
                </a:hlinkClick>
              </a:rPr>
              <a:t>&lt;label&gt;</a:t>
            </a:r>
            <a:r>
              <a:rPr lang="en-US" b="0" i="0" dirty="0">
                <a:effectLst/>
                <a:latin typeface="Inter"/>
              </a:rPr>
              <a:t>) within a web form.</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Label- </a:t>
            </a:r>
            <a:r>
              <a:rPr lang="en-US" b="0" i="0" dirty="0">
                <a:effectLst/>
                <a:latin typeface="Inter"/>
              </a:rPr>
              <a:t>The </a:t>
            </a:r>
            <a:r>
              <a:rPr lang="en-US" b="1" i="0" dirty="0">
                <a:effectLst/>
                <a:latin typeface="Inter"/>
              </a:rPr>
              <a:t>&lt;label&gt;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an item in a user interface.</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Input- </a:t>
            </a:r>
            <a:r>
              <a:rPr lang="en-US" b="0" i="0" dirty="0">
                <a:effectLst/>
                <a:latin typeface="Inter"/>
              </a:rPr>
              <a:t>The </a:t>
            </a:r>
            <a:r>
              <a:rPr lang="en-US" b="1" i="0" dirty="0">
                <a:effectLst/>
                <a:latin typeface="Inter"/>
              </a:rPr>
              <a:t>&lt;input&gt;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create interactive controls for web-based forms in order to accept data from the user; a wide variety of types of input data and control widgets are available, depending on the device and </a:t>
            </a:r>
            <a:r>
              <a:rPr lang="en-US" b="0" i="0" u="sng" dirty="0">
                <a:effectLst/>
                <a:latin typeface="Inter"/>
                <a:hlinkClick r:id="rId4">
                  <a:extLst>
                    <a:ext uri="{A12FA001-AC4F-418D-AE19-62706E023703}">
                      <ahyp:hlinkClr xmlns:ahyp="http://schemas.microsoft.com/office/drawing/2018/hyperlinkcolor" val="tx"/>
                    </a:ext>
                  </a:extLst>
                </a:hlinkClick>
              </a:rPr>
              <a:t>user agent</a:t>
            </a:r>
            <a:r>
              <a:rPr lang="en-US" b="0" i="0" dirty="0">
                <a:effectLst/>
                <a:latin typeface="Inter"/>
              </a:rPr>
              <a:t>. The </a:t>
            </a:r>
            <a:r>
              <a:rPr lang="en-US" dirty="0"/>
              <a:t>&lt;input&gt;</a:t>
            </a:r>
            <a:r>
              <a:rPr lang="en-US" b="0" i="0" dirty="0">
                <a:effectLst/>
                <a:latin typeface="Inter"/>
              </a:rPr>
              <a:t> element is one of the most powerful and complex in all of HTML due </a:t>
            </a:r>
            <a:r>
              <a:rPr lang="en-US" b="0" i="0" dirty="0">
                <a:solidFill>
                  <a:srgbClr val="FFFFFF"/>
                </a:solidFill>
                <a:effectLst/>
                <a:latin typeface="Inter"/>
              </a:rPr>
              <a:t>to the sheer number of combinations of input types and attributes.</a:t>
            </a:r>
            <a:endParaRPr lang="en-US" b="0" dirty="0">
              <a:solidFill>
                <a:srgbClr val="BBBBBB"/>
              </a:solidFill>
              <a:effectLst/>
              <a:latin typeface="Menlo" panose="020B0609030804020204" pitchFamily="49" charset="0"/>
            </a:endParaRPr>
          </a:p>
          <a:p>
            <a:endParaRPr lang="en-IL" dirty="0"/>
          </a:p>
        </p:txBody>
      </p:sp>
    </p:spTree>
    <p:extLst>
      <p:ext uri="{BB962C8B-B14F-4D97-AF65-F5344CB8AC3E}">
        <p14:creationId xmlns:p14="http://schemas.microsoft.com/office/powerpoint/2010/main" val="1181481870"/>
      </p:ext>
    </p:extLst>
  </p:cSld>
  <p:clrMapOvr>
    <a:masterClrMapping/>
  </p:clrMapOvr>
  <p:transition spd="slow">
    <p:wipe/>
  </p:transition>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3227</Words>
  <Application>Microsoft Macintosh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Consolas</vt:lpstr>
      <vt:lpstr>Inter</vt:lpstr>
      <vt:lpstr>Menlo</vt:lpstr>
      <vt:lpstr>Söhne</vt:lpstr>
      <vt:lpstr>Söhne Mono</vt:lpstr>
      <vt:lpstr>Verdana</vt:lpstr>
      <vt:lpstr>Office Theme 2013 - 2022</vt:lpstr>
      <vt:lpstr>Recap</vt:lpstr>
      <vt:lpstr>HTML </vt:lpstr>
      <vt:lpstr>CSS</vt:lpstr>
      <vt:lpstr>What’s next</vt:lpstr>
      <vt:lpstr>More HTML!</vt:lpstr>
      <vt:lpstr>CSS</vt:lpstr>
      <vt:lpstr>Div and span</vt:lpstr>
      <vt:lpstr>hr</vt:lpstr>
      <vt:lpstr>form</vt:lpstr>
      <vt:lpstr>What is in the head</vt:lpstr>
      <vt:lpstr>tables</vt:lpstr>
      <vt:lpstr>Background</vt:lpstr>
      <vt:lpstr>PowerPoint Presentation</vt:lpstr>
      <vt:lpstr>background-image</vt:lpstr>
      <vt:lpstr>background-attachment</vt:lpstr>
      <vt:lpstr>The border property is a shorthand property for setting the width, style, and color of an element's border.</vt:lpstr>
      <vt:lpstr>Icons</vt:lpstr>
      <vt:lpstr>New Icons</vt:lpstr>
      <vt:lpstr>List style (some small stuff)</vt:lpstr>
      <vt:lpstr>More option to style it </vt:lpstr>
      <vt:lpstr>The style tag</vt:lpstr>
      <vt:lpstr>Selectors</vt:lpstr>
      <vt:lpstr>Class And Id</vt:lpstr>
      <vt:lpstr>Let’s do some stuff</vt:lpstr>
      <vt:lpstr>CSS box model  https://www.w3schools.com/css/css_boxmodel.asp</vt:lpstr>
      <vt:lpstr>Display</vt:lpstr>
      <vt:lpstr>CSS width</vt:lpstr>
      <vt:lpstr>CSS height</vt:lpstr>
      <vt:lpstr>CSS hover</vt:lpstr>
      <vt:lpstr>Font-size</vt:lpstr>
      <vt:lpstr>CSS units</vt:lpstr>
      <vt:lpstr>Rem vs em</vt:lpstr>
      <vt:lpstr>Wait separate it! Please this is to much</vt:lpstr>
      <vt:lpstr>Ok ok But the hover is not good enough</vt:lpstr>
      <vt:lpstr>transform</vt:lpstr>
      <vt:lpstr> :focus </vt:lpstr>
      <vt:lpstr>Some amazing tools</vt:lpstr>
      <vt:lpstr>Font weight</vt:lpstr>
      <vt:lpstr>Font-style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33</cp:revision>
  <dcterms:created xsi:type="dcterms:W3CDTF">2023-01-07T23:33:56Z</dcterms:created>
  <dcterms:modified xsi:type="dcterms:W3CDTF">2023-09-12T19:42:40Z</dcterms:modified>
</cp:coreProperties>
</file>