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72" r:id="rId11"/>
    <p:sldId id="273" r:id="rId12"/>
    <p:sldId id="274" r:id="rId13"/>
    <p:sldId id="275" r:id="rId14"/>
    <p:sldId id="276" r:id="rId15"/>
    <p:sldId id="266" r:id="rId16"/>
    <p:sldId id="267" r:id="rId17"/>
    <p:sldId id="268" r:id="rId18"/>
    <p:sldId id="269" r:id="rId19"/>
    <p:sldId id="270" r:id="rId20"/>
    <p:sldId id="271" r:id="rId21"/>
    <p:sldId id="258" r:id="rId22"/>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19"/>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CB28C-F269-4CF9-6174-45807E7AB5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73E927D7-0FE5-22A2-2E84-4B19B11198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A29C0DE7-0DE8-FCE3-879D-8F235FC1A8ED}"/>
              </a:ext>
            </a:extLst>
          </p:cNvPr>
          <p:cNvSpPr>
            <a:spLocks noGrp="1"/>
          </p:cNvSpPr>
          <p:nvPr>
            <p:ph type="dt" sz="half" idx="10"/>
          </p:nvPr>
        </p:nvSpPr>
        <p:spPr/>
        <p:txBody>
          <a:bodyPr/>
          <a:lstStyle/>
          <a:p>
            <a:fld id="{CB0399F5-7297-CE47-8C2F-0661FE09A915}" type="datetimeFigureOut">
              <a:rPr lang="en-IL" smtClean="0"/>
              <a:t>24/07/2023</a:t>
            </a:fld>
            <a:endParaRPr lang="en-IL"/>
          </a:p>
        </p:txBody>
      </p:sp>
      <p:sp>
        <p:nvSpPr>
          <p:cNvPr id="5" name="Footer Placeholder 4">
            <a:extLst>
              <a:ext uri="{FF2B5EF4-FFF2-40B4-BE49-F238E27FC236}">
                <a16:creationId xmlns:a16="http://schemas.microsoft.com/office/drawing/2014/main" id="{F5939579-8127-8C76-CAD6-9E01E60B10B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6BC8056-08B5-F1E0-645C-36EE2BCE7F8E}"/>
              </a:ext>
            </a:extLst>
          </p:cNvPr>
          <p:cNvSpPr>
            <a:spLocks noGrp="1"/>
          </p:cNvSpPr>
          <p:nvPr>
            <p:ph type="sldNum" sz="quarter" idx="12"/>
          </p:nvPr>
        </p:nvSpPr>
        <p:spPr/>
        <p:txBody>
          <a:bodyPr/>
          <a:lstStyle/>
          <a:p>
            <a:fld id="{A6E1085C-9B01-0A46-BC43-8DC3AAC0C3E0}" type="slidenum">
              <a:rPr lang="en-IL" smtClean="0"/>
              <a:t>‹#›</a:t>
            </a:fld>
            <a:endParaRPr lang="en-IL"/>
          </a:p>
        </p:txBody>
      </p:sp>
    </p:spTree>
    <p:extLst>
      <p:ext uri="{BB962C8B-B14F-4D97-AF65-F5344CB8AC3E}">
        <p14:creationId xmlns:p14="http://schemas.microsoft.com/office/powerpoint/2010/main" val="3932927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961B0-1397-C33F-3712-0D26247F28C2}"/>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600FBAE8-E4EB-2DBB-0651-DD8CA18D17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7598A2E8-0433-CC48-FB91-034370C2FCDF}"/>
              </a:ext>
            </a:extLst>
          </p:cNvPr>
          <p:cNvSpPr>
            <a:spLocks noGrp="1"/>
          </p:cNvSpPr>
          <p:nvPr>
            <p:ph type="dt" sz="half" idx="10"/>
          </p:nvPr>
        </p:nvSpPr>
        <p:spPr/>
        <p:txBody>
          <a:bodyPr/>
          <a:lstStyle/>
          <a:p>
            <a:fld id="{CB0399F5-7297-CE47-8C2F-0661FE09A915}" type="datetimeFigureOut">
              <a:rPr lang="en-IL" smtClean="0"/>
              <a:t>24/07/2023</a:t>
            </a:fld>
            <a:endParaRPr lang="en-IL"/>
          </a:p>
        </p:txBody>
      </p:sp>
      <p:sp>
        <p:nvSpPr>
          <p:cNvPr id="5" name="Footer Placeholder 4">
            <a:extLst>
              <a:ext uri="{FF2B5EF4-FFF2-40B4-BE49-F238E27FC236}">
                <a16:creationId xmlns:a16="http://schemas.microsoft.com/office/drawing/2014/main" id="{E1C22615-ECEE-AEAD-5D98-A84F7268558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0DD0FFE-22C5-05BF-CFBA-E78AEE283418}"/>
              </a:ext>
            </a:extLst>
          </p:cNvPr>
          <p:cNvSpPr>
            <a:spLocks noGrp="1"/>
          </p:cNvSpPr>
          <p:nvPr>
            <p:ph type="sldNum" sz="quarter" idx="12"/>
          </p:nvPr>
        </p:nvSpPr>
        <p:spPr/>
        <p:txBody>
          <a:bodyPr/>
          <a:lstStyle/>
          <a:p>
            <a:fld id="{A6E1085C-9B01-0A46-BC43-8DC3AAC0C3E0}" type="slidenum">
              <a:rPr lang="en-IL" smtClean="0"/>
              <a:t>‹#›</a:t>
            </a:fld>
            <a:endParaRPr lang="en-IL"/>
          </a:p>
        </p:txBody>
      </p:sp>
    </p:spTree>
    <p:extLst>
      <p:ext uri="{BB962C8B-B14F-4D97-AF65-F5344CB8AC3E}">
        <p14:creationId xmlns:p14="http://schemas.microsoft.com/office/powerpoint/2010/main" val="4057732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658441-135D-09F6-F505-FDC9C5B475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808CA39F-E9F2-B5F3-9B99-E5648F27F1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7150909-3E3C-39FC-1AB6-7AAD4E666285}"/>
              </a:ext>
            </a:extLst>
          </p:cNvPr>
          <p:cNvSpPr>
            <a:spLocks noGrp="1"/>
          </p:cNvSpPr>
          <p:nvPr>
            <p:ph type="dt" sz="half" idx="10"/>
          </p:nvPr>
        </p:nvSpPr>
        <p:spPr/>
        <p:txBody>
          <a:bodyPr/>
          <a:lstStyle/>
          <a:p>
            <a:fld id="{CB0399F5-7297-CE47-8C2F-0661FE09A915}" type="datetimeFigureOut">
              <a:rPr lang="en-IL" smtClean="0"/>
              <a:t>24/07/2023</a:t>
            </a:fld>
            <a:endParaRPr lang="en-IL"/>
          </a:p>
        </p:txBody>
      </p:sp>
      <p:sp>
        <p:nvSpPr>
          <p:cNvPr id="5" name="Footer Placeholder 4">
            <a:extLst>
              <a:ext uri="{FF2B5EF4-FFF2-40B4-BE49-F238E27FC236}">
                <a16:creationId xmlns:a16="http://schemas.microsoft.com/office/drawing/2014/main" id="{BA81DC99-20EA-06DA-DA06-BD9F027BFE4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4331BCA-105C-C3BE-59F2-2B25A3D68BAF}"/>
              </a:ext>
            </a:extLst>
          </p:cNvPr>
          <p:cNvSpPr>
            <a:spLocks noGrp="1"/>
          </p:cNvSpPr>
          <p:nvPr>
            <p:ph type="sldNum" sz="quarter" idx="12"/>
          </p:nvPr>
        </p:nvSpPr>
        <p:spPr/>
        <p:txBody>
          <a:bodyPr/>
          <a:lstStyle/>
          <a:p>
            <a:fld id="{A6E1085C-9B01-0A46-BC43-8DC3AAC0C3E0}" type="slidenum">
              <a:rPr lang="en-IL" smtClean="0"/>
              <a:t>‹#›</a:t>
            </a:fld>
            <a:endParaRPr lang="en-IL"/>
          </a:p>
        </p:txBody>
      </p:sp>
    </p:spTree>
    <p:extLst>
      <p:ext uri="{BB962C8B-B14F-4D97-AF65-F5344CB8AC3E}">
        <p14:creationId xmlns:p14="http://schemas.microsoft.com/office/powerpoint/2010/main" val="925499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41B02-F641-BE43-4021-238A84BE0D2F}"/>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3E08C04A-49D3-43D7-1D70-0FEA98C4B6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E49E0DAF-531E-DD57-1EF3-211871F8C896}"/>
              </a:ext>
            </a:extLst>
          </p:cNvPr>
          <p:cNvSpPr>
            <a:spLocks noGrp="1"/>
          </p:cNvSpPr>
          <p:nvPr>
            <p:ph type="dt" sz="half" idx="10"/>
          </p:nvPr>
        </p:nvSpPr>
        <p:spPr/>
        <p:txBody>
          <a:bodyPr/>
          <a:lstStyle/>
          <a:p>
            <a:fld id="{CB0399F5-7297-CE47-8C2F-0661FE09A915}" type="datetimeFigureOut">
              <a:rPr lang="en-IL" smtClean="0"/>
              <a:t>24/07/2023</a:t>
            </a:fld>
            <a:endParaRPr lang="en-IL"/>
          </a:p>
        </p:txBody>
      </p:sp>
      <p:sp>
        <p:nvSpPr>
          <p:cNvPr id="5" name="Footer Placeholder 4">
            <a:extLst>
              <a:ext uri="{FF2B5EF4-FFF2-40B4-BE49-F238E27FC236}">
                <a16:creationId xmlns:a16="http://schemas.microsoft.com/office/drawing/2014/main" id="{97596AD8-77F7-6BD9-0B01-B955BD78363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7E932B5-D149-3D8D-1ECA-87F7C87F6C1D}"/>
              </a:ext>
            </a:extLst>
          </p:cNvPr>
          <p:cNvSpPr>
            <a:spLocks noGrp="1"/>
          </p:cNvSpPr>
          <p:nvPr>
            <p:ph type="sldNum" sz="quarter" idx="12"/>
          </p:nvPr>
        </p:nvSpPr>
        <p:spPr/>
        <p:txBody>
          <a:bodyPr/>
          <a:lstStyle/>
          <a:p>
            <a:fld id="{A6E1085C-9B01-0A46-BC43-8DC3AAC0C3E0}" type="slidenum">
              <a:rPr lang="en-IL" smtClean="0"/>
              <a:t>‹#›</a:t>
            </a:fld>
            <a:endParaRPr lang="en-IL"/>
          </a:p>
        </p:txBody>
      </p:sp>
    </p:spTree>
    <p:extLst>
      <p:ext uri="{BB962C8B-B14F-4D97-AF65-F5344CB8AC3E}">
        <p14:creationId xmlns:p14="http://schemas.microsoft.com/office/powerpoint/2010/main" val="2213315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AB441-A8A1-CF83-BD09-2200462B1E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C9840447-1957-30BF-E188-277CD88F5B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5CE417-E8C9-A18F-4D45-06BE2383F4E0}"/>
              </a:ext>
            </a:extLst>
          </p:cNvPr>
          <p:cNvSpPr>
            <a:spLocks noGrp="1"/>
          </p:cNvSpPr>
          <p:nvPr>
            <p:ph type="dt" sz="half" idx="10"/>
          </p:nvPr>
        </p:nvSpPr>
        <p:spPr/>
        <p:txBody>
          <a:bodyPr/>
          <a:lstStyle/>
          <a:p>
            <a:fld id="{CB0399F5-7297-CE47-8C2F-0661FE09A915}" type="datetimeFigureOut">
              <a:rPr lang="en-IL" smtClean="0"/>
              <a:t>24/07/2023</a:t>
            </a:fld>
            <a:endParaRPr lang="en-IL"/>
          </a:p>
        </p:txBody>
      </p:sp>
      <p:sp>
        <p:nvSpPr>
          <p:cNvPr id="5" name="Footer Placeholder 4">
            <a:extLst>
              <a:ext uri="{FF2B5EF4-FFF2-40B4-BE49-F238E27FC236}">
                <a16:creationId xmlns:a16="http://schemas.microsoft.com/office/drawing/2014/main" id="{AA1F77AE-696C-B86A-E0D2-955FC7005F7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346A836-BBBB-7834-CAC4-9EB9B944FCFC}"/>
              </a:ext>
            </a:extLst>
          </p:cNvPr>
          <p:cNvSpPr>
            <a:spLocks noGrp="1"/>
          </p:cNvSpPr>
          <p:nvPr>
            <p:ph type="sldNum" sz="quarter" idx="12"/>
          </p:nvPr>
        </p:nvSpPr>
        <p:spPr/>
        <p:txBody>
          <a:bodyPr/>
          <a:lstStyle/>
          <a:p>
            <a:fld id="{A6E1085C-9B01-0A46-BC43-8DC3AAC0C3E0}" type="slidenum">
              <a:rPr lang="en-IL" smtClean="0"/>
              <a:t>‹#›</a:t>
            </a:fld>
            <a:endParaRPr lang="en-IL"/>
          </a:p>
        </p:txBody>
      </p:sp>
    </p:spTree>
    <p:extLst>
      <p:ext uri="{BB962C8B-B14F-4D97-AF65-F5344CB8AC3E}">
        <p14:creationId xmlns:p14="http://schemas.microsoft.com/office/powerpoint/2010/main" val="38181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C8797-6567-5FC4-8A80-F105CF2F331E}"/>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9EBF239B-ED61-6BB7-CF51-D952C92F98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BAF81502-5E33-D403-6AE2-35C497EDFB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23DDFA7A-D6E3-DBEF-3971-D4F660A84365}"/>
              </a:ext>
            </a:extLst>
          </p:cNvPr>
          <p:cNvSpPr>
            <a:spLocks noGrp="1"/>
          </p:cNvSpPr>
          <p:nvPr>
            <p:ph type="dt" sz="half" idx="10"/>
          </p:nvPr>
        </p:nvSpPr>
        <p:spPr/>
        <p:txBody>
          <a:bodyPr/>
          <a:lstStyle/>
          <a:p>
            <a:fld id="{CB0399F5-7297-CE47-8C2F-0661FE09A915}" type="datetimeFigureOut">
              <a:rPr lang="en-IL" smtClean="0"/>
              <a:t>24/07/2023</a:t>
            </a:fld>
            <a:endParaRPr lang="en-IL"/>
          </a:p>
        </p:txBody>
      </p:sp>
      <p:sp>
        <p:nvSpPr>
          <p:cNvPr id="6" name="Footer Placeholder 5">
            <a:extLst>
              <a:ext uri="{FF2B5EF4-FFF2-40B4-BE49-F238E27FC236}">
                <a16:creationId xmlns:a16="http://schemas.microsoft.com/office/drawing/2014/main" id="{6F358B3E-1A65-A0ED-0B69-27CE8574D49D}"/>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05A50955-8560-0EC0-C9CD-DEF02F287EEC}"/>
              </a:ext>
            </a:extLst>
          </p:cNvPr>
          <p:cNvSpPr>
            <a:spLocks noGrp="1"/>
          </p:cNvSpPr>
          <p:nvPr>
            <p:ph type="sldNum" sz="quarter" idx="12"/>
          </p:nvPr>
        </p:nvSpPr>
        <p:spPr/>
        <p:txBody>
          <a:bodyPr/>
          <a:lstStyle/>
          <a:p>
            <a:fld id="{A6E1085C-9B01-0A46-BC43-8DC3AAC0C3E0}" type="slidenum">
              <a:rPr lang="en-IL" smtClean="0"/>
              <a:t>‹#›</a:t>
            </a:fld>
            <a:endParaRPr lang="en-IL"/>
          </a:p>
        </p:txBody>
      </p:sp>
    </p:spTree>
    <p:extLst>
      <p:ext uri="{BB962C8B-B14F-4D97-AF65-F5344CB8AC3E}">
        <p14:creationId xmlns:p14="http://schemas.microsoft.com/office/powerpoint/2010/main" val="1680439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4D681-E7B7-618B-F69B-044DD27EFDCC}"/>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84513F2E-846C-00D0-E9A1-91245CFCBA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82437C-673C-4383-1246-B6AE9A380C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6C9405C7-AFED-60F1-8377-A8534DBFE8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55ABB2-2FF0-5E17-06AF-8EE842B91C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03C28E35-735A-2CD9-98C6-349B1C834079}"/>
              </a:ext>
            </a:extLst>
          </p:cNvPr>
          <p:cNvSpPr>
            <a:spLocks noGrp="1"/>
          </p:cNvSpPr>
          <p:nvPr>
            <p:ph type="dt" sz="half" idx="10"/>
          </p:nvPr>
        </p:nvSpPr>
        <p:spPr/>
        <p:txBody>
          <a:bodyPr/>
          <a:lstStyle/>
          <a:p>
            <a:fld id="{CB0399F5-7297-CE47-8C2F-0661FE09A915}" type="datetimeFigureOut">
              <a:rPr lang="en-IL" smtClean="0"/>
              <a:t>24/07/2023</a:t>
            </a:fld>
            <a:endParaRPr lang="en-IL"/>
          </a:p>
        </p:txBody>
      </p:sp>
      <p:sp>
        <p:nvSpPr>
          <p:cNvPr id="8" name="Footer Placeholder 7">
            <a:extLst>
              <a:ext uri="{FF2B5EF4-FFF2-40B4-BE49-F238E27FC236}">
                <a16:creationId xmlns:a16="http://schemas.microsoft.com/office/drawing/2014/main" id="{5782ABB9-8520-1631-BA0C-323025949920}"/>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94958DDC-C0B9-5731-02F4-C24FBEDFEDAB}"/>
              </a:ext>
            </a:extLst>
          </p:cNvPr>
          <p:cNvSpPr>
            <a:spLocks noGrp="1"/>
          </p:cNvSpPr>
          <p:nvPr>
            <p:ph type="sldNum" sz="quarter" idx="12"/>
          </p:nvPr>
        </p:nvSpPr>
        <p:spPr/>
        <p:txBody>
          <a:bodyPr/>
          <a:lstStyle/>
          <a:p>
            <a:fld id="{A6E1085C-9B01-0A46-BC43-8DC3AAC0C3E0}" type="slidenum">
              <a:rPr lang="en-IL" smtClean="0"/>
              <a:t>‹#›</a:t>
            </a:fld>
            <a:endParaRPr lang="en-IL"/>
          </a:p>
        </p:txBody>
      </p:sp>
    </p:spTree>
    <p:extLst>
      <p:ext uri="{BB962C8B-B14F-4D97-AF65-F5344CB8AC3E}">
        <p14:creationId xmlns:p14="http://schemas.microsoft.com/office/powerpoint/2010/main" val="3573495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7268A-90E1-1BD3-A972-D66E9E8002DB}"/>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662B706B-EA12-80E0-65C9-85969EFCC3C1}"/>
              </a:ext>
            </a:extLst>
          </p:cNvPr>
          <p:cNvSpPr>
            <a:spLocks noGrp="1"/>
          </p:cNvSpPr>
          <p:nvPr>
            <p:ph type="dt" sz="half" idx="10"/>
          </p:nvPr>
        </p:nvSpPr>
        <p:spPr/>
        <p:txBody>
          <a:bodyPr/>
          <a:lstStyle/>
          <a:p>
            <a:fld id="{CB0399F5-7297-CE47-8C2F-0661FE09A915}" type="datetimeFigureOut">
              <a:rPr lang="en-IL" smtClean="0"/>
              <a:t>24/07/2023</a:t>
            </a:fld>
            <a:endParaRPr lang="en-IL"/>
          </a:p>
        </p:txBody>
      </p:sp>
      <p:sp>
        <p:nvSpPr>
          <p:cNvPr id="4" name="Footer Placeholder 3">
            <a:extLst>
              <a:ext uri="{FF2B5EF4-FFF2-40B4-BE49-F238E27FC236}">
                <a16:creationId xmlns:a16="http://schemas.microsoft.com/office/drawing/2014/main" id="{C864BBD8-7399-FBAC-E437-DC6F9D9787AE}"/>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5737A378-3DE8-CA94-A9E6-7B64DD0AB64C}"/>
              </a:ext>
            </a:extLst>
          </p:cNvPr>
          <p:cNvSpPr>
            <a:spLocks noGrp="1"/>
          </p:cNvSpPr>
          <p:nvPr>
            <p:ph type="sldNum" sz="quarter" idx="12"/>
          </p:nvPr>
        </p:nvSpPr>
        <p:spPr/>
        <p:txBody>
          <a:bodyPr/>
          <a:lstStyle/>
          <a:p>
            <a:fld id="{A6E1085C-9B01-0A46-BC43-8DC3AAC0C3E0}" type="slidenum">
              <a:rPr lang="en-IL" smtClean="0"/>
              <a:t>‹#›</a:t>
            </a:fld>
            <a:endParaRPr lang="en-IL"/>
          </a:p>
        </p:txBody>
      </p:sp>
    </p:spTree>
    <p:extLst>
      <p:ext uri="{BB962C8B-B14F-4D97-AF65-F5344CB8AC3E}">
        <p14:creationId xmlns:p14="http://schemas.microsoft.com/office/powerpoint/2010/main" val="4286298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88E9A3-8C9A-CEA2-4062-BDDDFAA82A64}"/>
              </a:ext>
            </a:extLst>
          </p:cNvPr>
          <p:cNvSpPr>
            <a:spLocks noGrp="1"/>
          </p:cNvSpPr>
          <p:nvPr>
            <p:ph type="dt" sz="half" idx="10"/>
          </p:nvPr>
        </p:nvSpPr>
        <p:spPr/>
        <p:txBody>
          <a:bodyPr/>
          <a:lstStyle/>
          <a:p>
            <a:fld id="{CB0399F5-7297-CE47-8C2F-0661FE09A915}" type="datetimeFigureOut">
              <a:rPr lang="en-IL" smtClean="0"/>
              <a:t>24/07/2023</a:t>
            </a:fld>
            <a:endParaRPr lang="en-IL"/>
          </a:p>
        </p:txBody>
      </p:sp>
      <p:sp>
        <p:nvSpPr>
          <p:cNvPr id="3" name="Footer Placeholder 2">
            <a:extLst>
              <a:ext uri="{FF2B5EF4-FFF2-40B4-BE49-F238E27FC236}">
                <a16:creationId xmlns:a16="http://schemas.microsoft.com/office/drawing/2014/main" id="{6EE1BC72-69BA-7630-15BD-5787CB233302}"/>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59665C4A-99BE-5062-E129-14F76E89F6E1}"/>
              </a:ext>
            </a:extLst>
          </p:cNvPr>
          <p:cNvSpPr>
            <a:spLocks noGrp="1"/>
          </p:cNvSpPr>
          <p:nvPr>
            <p:ph type="sldNum" sz="quarter" idx="12"/>
          </p:nvPr>
        </p:nvSpPr>
        <p:spPr/>
        <p:txBody>
          <a:bodyPr/>
          <a:lstStyle/>
          <a:p>
            <a:fld id="{A6E1085C-9B01-0A46-BC43-8DC3AAC0C3E0}" type="slidenum">
              <a:rPr lang="en-IL" smtClean="0"/>
              <a:t>‹#›</a:t>
            </a:fld>
            <a:endParaRPr lang="en-IL"/>
          </a:p>
        </p:txBody>
      </p:sp>
    </p:spTree>
    <p:extLst>
      <p:ext uri="{BB962C8B-B14F-4D97-AF65-F5344CB8AC3E}">
        <p14:creationId xmlns:p14="http://schemas.microsoft.com/office/powerpoint/2010/main" val="2677872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59CC9-6B11-A4C4-5724-44081685E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C201FEC8-796D-5918-C238-D93D64EBA4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8A76B00B-5BCD-7C1E-6402-B3BCBE083A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261028-8E2C-2BA2-BE3A-68A5E6C1C48B}"/>
              </a:ext>
            </a:extLst>
          </p:cNvPr>
          <p:cNvSpPr>
            <a:spLocks noGrp="1"/>
          </p:cNvSpPr>
          <p:nvPr>
            <p:ph type="dt" sz="half" idx="10"/>
          </p:nvPr>
        </p:nvSpPr>
        <p:spPr/>
        <p:txBody>
          <a:bodyPr/>
          <a:lstStyle/>
          <a:p>
            <a:fld id="{CB0399F5-7297-CE47-8C2F-0661FE09A915}" type="datetimeFigureOut">
              <a:rPr lang="en-IL" smtClean="0"/>
              <a:t>24/07/2023</a:t>
            </a:fld>
            <a:endParaRPr lang="en-IL"/>
          </a:p>
        </p:txBody>
      </p:sp>
      <p:sp>
        <p:nvSpPr>
          <p:cNvPr id="6" name="Footer Placeholder 5">
            <a:extLst>
              <a:ext uri="{FF2B5EF4-FFF2-40B4-BE49-F238E27FC236}">
                <a16:creationId xmlns:a16="http://schemas.microsoft.com/office/drawing/2014/main" id="{2797FDD0-7601-9640-7DC5-634CC0B2546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FE5830FD-F345-2683-192D-B2E19F07A4D5}"/>
              </a:ext>
            </a:extLst>
          </p:cNvPr>
          <p:cNvSpPr>
            <a:spLocks noGrp="1"/>
          </p:cNvSpPr>
          <p:nvPr>
            <p:ph type="sldNum" sz="quarter" idx="12"/>
          </p:nvPr>
        </p:nvSpPr>
        <p:spPr/>
        <p:txBody>
          <a:bodyPr/>
          <a:lstStyle/>
          <a:p>
            <a:fld id="{A6E1085C-9B01-0A46-BC43-8DC3AAC0C3E0}" type="slidenum">
              <a:rPr lang="en-IL" smtClean="0"/>
              <a:t>‹#›</a:t>
            </a:fld>
            <a:endParaRPr lang="en-IL"/>
          </a:p>
        </p:txBody>
      </p:sp>
    </p:spTree>
    <p:extLst>
      <p:ext uri="{BB962C8B-B14F-4D97-AF65-F5344CB8AC3E}">
        <p14:creationId xmlns:p14="http://schemas.microsoft.com/office/powerpoint/2010/main" val="3011986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38716-D76C-0C87-0382-0F793508F1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808EF4D1-A33C-63F6-3376-BF9D1E2CF1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B7326A31-55F5-041A-2530-E3A0997EB6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C35B88-BBB6-000B-E40B-58871B06B097}"/>
              </a:ext>
            </a:extLst>
          </p:cNvPr>
          <p:cNvSpPr>
            <a:spLocks noGrp="1"/>
          </p:cNvSpPr>
          <p:nvPr>
            <p:ph type="dt" sz="half" idx="10"/>
          </p:nvPr>
        </p:nvSpPr>
        <p:spPr/>
        <p:txBody>
          <a:bodyPr/>
          <a:lstStyle/>
          <a:p>
            <a:fld id="{CB0399F5-7297-CE47-8C2F-0661FE09A915}" type="datetimeFigureOut">
              <a:rPr lang="en-IL" smtClean="0"/>
              <a:t>24/07/2023</a:t>
            </a:fld>
            <a:endParaRPr lang="en-IL"/>
          </a:p>
        </p:txBody>
      </p:sp>
      <p:sp>
        <p:nvSpPr>
          <p:cNvPr id="6" name="Footer Placeholder 5">
            <a:extLst>
              <a:ext uri="{FF2B5EF4-FFF2-40B4-BE49-F238E27FC236}">
                <a16:creationId xmlns:a16="http://schemas.microsoft.com/office/drawing/2014/main" id="{72FB181C-C03B-62BB-2429-8F0F739DDA43}"/>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24B79DB-9340-5CEC-9E41-4A1962E52FB1}"/>
              </a:ext>
            </a:extLst>
          </p:cNvPr>
          <p:cNvSpPr>
            <a:spLocks noGrp="1"/>
          </p:cNvSpPr>
          <p:nvPr>
            <p:ph type="sldNum" sz="quarter" idx="12"/>
          </p:nvPr>
        </p:nvSpPr>
        <p:spPr/>
        <p:txBody>
          <a:bodyPr/>
          <a:lstStyle/>
          <a:p>
            <a:fld id="{A6E1085C-9B01-0A46-BC43-8DC3AAC0C3E0}" type="slidenum">
              <a:rPr lang="en-IL" smtClean="0"/>
              <a:t>‹#›</a:t>
            </a:fld>
            <a:endParaRPr lang="en-IL"/>
          </a:p>
        </p:txBody>
      </p:sp>
    </p:spTree>
    <p:extLst>
      <p:ext uri="{BB962C8B-B14F-4D97-AF65-F5344CB8AC3E}">
        <p14:creationId xmlns:p14="http://schemas.microsoft.com/office/powerpoint/2010/main" val="1656154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85656F-01C2-B0CF-DFDD-B483976B7E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5712986B-702E-17BE-81B6-05C2BABD13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158EAB9-BBB2-BDD5-6583-79321A2695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0399F5-7297-CE47-8C2F-0661FE09A915}" type="datetimeFigureOut">
              <a:rPr lang="en-IL" smtClean="0"/>
              <a:t>24/07/2023</a:t>
            </a:fld>
            <a:endParaRPr lang="en-IL"/>
          </a:p>
        </p:txBody>
      </p:sp>
      <p:sp>
        <p:nvSpPr>
          <p:cNvPr id="5" name="Footer Placeholder 4">
            <a:extLst>
              <a:ext uri="{FF2B5EF4-FFF2-40B4-BE49-F238E27FC236}">
                <a16:creationId xmlns:a16="http://schemas.microsoft.com/office/drawing/2014/main" id="{6B8960EC-D04B-D1D8-126B-0EF787FDC4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FB247262-4DBB-2FD0-C466-906514C64D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E1085C-9B01-0A46-BC43-8DC3AAC0C3E0}" type="slidenum">
              <a:rPr lang="en-IL" smtClean="0"/>
              <a:t>‹#›</a:t>
            </a:fld>
            <a:endParaRPr lang="en-IL"/>
          </a:p>
        </p:txBody>
      </p:sp>
    </p:spTree>
    <p:extLst>
      <p:ext uri="{BB962C8B-B14F-4D97-AF65-F5344CB8AC3E}">
        <p14:creationId xmlns:p14="http://schemas.microsoft.com/office/powerpoint/2010/main" val="3677999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4C8C2-9B70-6B92-94DF-4CE3D450F355}"/>
              </a:ext>
            </a:extLst>
          </p:cNvPr>
          <p:cNvSpPr>
            <a:spLocks noGrp="1"/>
          </p:cNvSpPr>
          <p:nvPr>
            <p:ph type="ctrTitle"/>
          </p:nvPr>
        </p:nvSpPr>
        <p:spPr/>
        <p:txBody>
          <a:bodyPr/>
          <a:lstStyle/>
          <a:p>
            <a:r>
              <a:rPr lang="en-IL" dirty="0"/>
              <a:t>React / Next.ts</a:t>
            </a:r>
          </a:p>
        </p:txBody>
      </p:sp>
      <p:sp>
        <p:nvSpPr>
          <p:cNvPr id="3" name="Subtitle 2">
            <a:extLst>
              <a:ext uri="{FF2B5EF4-FFF2-40B4-BE49-F238E27FC236}">
                <a16:creationId xmlns:a16="http://schemas.microsoft.com/office/drawing/2014/main" id="{C8A7B420-DA12-1019-4409-C6D0A6879E32}"/>
              </a:ext>
            </a:extLst>
          </p:cNvPr>
          <p:cNvSpPr>
            <a:spLocks noGrp="1"/>
          </p:cNvSpPr>
          <p:nvPr>
            <p:ph type="subTitle" idx="1"/>
          </p:nvPr>
        </p:nvSpPr>
        <p:spPr/>
        <p:txBody>
          <a:bodyPr/>
          <a:lstStyle/>
          <a:p>
            <a:r>
              <a:rPr lang="en-US" dirty="0"/>
              <a:t>L</a:t>
            </a:r>
            <a:r>
              <a:rPr lang="en-IL" dirty="0"/>
              <a:t>et the game begin</a:t>
            </a:r>
          </a:p>
        </p:txBody>
      </p:sp>
    </p:spTree>
    <p:extLst>
      <p:ext uri="{BB962C8B-B14F-4D97-AF65-F5344CB8AC3E}">
        <p14:creationId xmlns:p14="http://schemas.microsoft.com/office/powerpoint/2010/main" val="2671024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838200" y="609600"/>
            <a:ext cx="3739341" cy="1330839"/>
          </a:xfrm>
        </p:spPr>
        <p:txBody>
          <a:bodyPr>
            <a:normAutofit/>
          </a:bodyPr>
          <a:lstStyle/>
          <a:p>
            <a:r>
              <a:rPr lang="en-US" dirty="0"/>
              <a:t>C</a:t>
            </a:r>
            <a:r>
              <a:rPr lang="en-IL" dirty="0"/>
              <a:t>lasses?</a:t>
            </a:r>
          </a:p>
        </p:txBody>
      </p: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862366" y="2194102"/>
            <a:ext cx="3427001" cy="3908586"/>
          </a:xfrm>
        </p:spPr>
        <p:txBody>
          <a:bodyPr>
            <a:normAutofit/>
          </a:bodyPr>
          <a:lstStyle/>
          <a:p>
            <a:r>
              <a:rPr lang="en-US" sz="2000"/>
              <a:t>Y</a:t>
            </a:r>
            <a:r>
              <a:rPr lang="en-IL" sz="2000"/>
              <a:t>ou can create a class component but this is old and we will no deal with this anymore ! </a:t>
            </a:r>
          </a:p>
          <a:p>
            <a:pPr marL="0" indent="0">
              <a:buNone/>
            </a:pPr>
            <a:endParaRPr lang="en-IL" sz="2000"/>
          </a:p>
        </p:txBody>
      </p:sp>
      <p:pic>
        <p:nvPicPr>
          <p:cNvPr id="4" name="Picture 3">
            <a:extLst>
              <a:ext uri="{FF2B5EF4-FFF2-40B4-BE49-F238E27FC236}">
                <a16:creationId xmlns:a16="http://schemas.microsoft.com/office/drawing/2014/main" id="{5D913317-C1FF-CA9F-5FED-96F65B80697C}"/>
              </a:ext>
            </a:extLst>
          </p:cNvPr>
          <p:cNvPicPr>
            <a:picLocks noChangeAspect="1"/>
          </p:cNvPicPr>
          <p:nvPr/>
        </p:nvPicPr>
        <p:blipFill>
          <a:blip r:embed="rId2"/>
          <a:stretch>
            <a:fillRect/>
          </a:stretch>
        </p:blipFill>
        <p:spPr>
          <a:xfrm>
            <a:off x="5445457" y="1702043"/>
            <a:ext cx="6155141" cy="3477654"/>
          </a:xfrm>
          <a:prstGeom prst="rect">
            <a:avLst/>
          </a:prstGeom>
        </p:spPr>
      </p:pic>
    </p:spTree>
    <p:extLst>
      <p:ext uri="{BB962C8B-B14F-4D97-AF65-F5344CB8AC3E}">
        <p14:creationId xmlns:p14="http://schemas.microsoft.com/office/powerpoint/2010/main" val="2449276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p:txBody>
          <a:bodyPr/>
          <a:lstStyle/>
          <a:p>
            <a:r>
              <a:rPr lang="en-US" dirty="0"/>
              <a:t>L</a:t>
            </a:r>
            <a:r>
              <a:rPr lang="en-IL" dirty="0"/>
              <a:t>et’s start count (useState)</a:t>
            </a:r>
          </a:p>
        </p:txBody>
      </p: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p:txBody>
          <a:bodyPr/>
          <a:lstStyle/>
          <a:p>
            <a:pPr algn="l"/>
            <a:r>
              <a:rPr lang="en-US" b="0" i="0" dirty="0">
                <a:solidFill>
                  <a:srgbClr val="374151"/>
                </a:solidFill>
                <a:effectLst/>
                <a:latin typeface="Söhne"/>
              </a:rPr>
              <a:t>In React, useState is a built-in hook that allows functional components to have state variables. Prior to React 16.8, state could only be managed in class components using the </a:t>
            </a:r>
            <a:r>
              <a:rPr lang="en-US" b="0" i="0" dirty="0" err="1">
                <a:solidFill>
                  <a:srgbClr val="374151"/>
                </a:solidFill>
                <a:effectLst/>
                <a:latin typeface="Söhne"/>
              </a:rPr>
              <a:t>this.state</a:t>
            </a:r>
            <a:r>
              <a:rPr lang="en-US" b="0" i="0" dirty="0">
                <a:solidFill>
                  <a:srgbClr val="374151"/>
                </a:solidFill>
                <a:effectLst/>
                <a:latin typeface="Söhne"/>
              </a:rPr>
              <a:t> approach, but with the introduction of hooks, functional components gained the ability to manage state as well.</a:t>
            </a:r>
          </a:p>
          <a:p>
            <a:pPr algn="l"/>
            <a:r>
              <a:rPr lang="en-US" b="0" i="0" dirty="0">
                <a:solidFill>
                  <a:srgbClr val="374151"/>
                </a:solidFill>
                <a:effectLst/>
                <a:latin typeface="Söhne"/>
              </a:rPr>
              <a:t>The useState hook is used to declare state variables inside functional components, providing a way to store and update state data without the need for a class. It takes an initial value as its argument and returns an array containing the current state value and a function to update that state.</a:t>
            </a:r>
          </a:p>
          <a:p>
            <a:pPr marL="0" indent="0">
              <a:buNone/>
            </a:pPr>
            <a:endParaRPr lang="en-IL" dirty="0"/>
          </a:p>
        </p:txBody>
      </p:sp>
    </p:spTree>
    <p:extLst>
      <p:ext uri="{BB962C8B-B14F-4D97-AF65-F5344CB8AC3E}">
        <p14:creationId xmlns:p14="http://schemas.microsoft.com/office/powerpoint/2010/main" val="388757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Example </a:t>
            </a:r>
          </a:p>
        </p:txBody>
      </p:sp>
      <p:pic>
        <p:nvPicPr>
          <p:cNvPr id="4" name="Content Placeholder 3">
            <a:extLst>
              <a:ext uri="{FF2B5EF4-FFF2-40B4-BE49-F238E27FC236}">
                <a16:creationId xmlns:a16="http://schemas.microsoft.com/office/drawing/2014/main" id="{178F11AB-064E-6F04-6B5E-93F648B12E23}"/>
              </a:ext>
            </a:extLst>
          </p:cNvPr>
          <p:cNvPicPr>
            <a:picLocks noGrp="1" noChangeAspect="1"/>
          </p:cNvPicPr>
          <p:nvPr>
            <p:ph idx="1"/>
          </p:nvPr>
        </p:nvPicPr>
        <p:blipFill>
          <a:blip r:embed="rId2"/>
          <a:stretch>
            <a:fillRect/>
          </a:stretch>
        </p:blipFill>
        <p:spPr>
          <a:xfrm>
            <a:off x="643467" y="1677681"/>
            <a:ext cx="10905066" cy="4389290"/>
          </a:xfrm>
          <a:prstGeom prst="rect">
            <a:avLst/>
          </a:prstGeom>
        </p:spPr>
      </p:pic>
    </p:spTree>
    <p:extLst>
      <p:ext uri="{BB962C8B-B14F-4D97-AF65-F5344CB8AC3E}">
        <p14:creationId xmlns:p14="http://schemas.microsoft.com/office/powerpoint/2010/main" val="1849565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In a component</a:t>
            </a:r>
          </a:p>
        </p:txBody>
      </p:sp>
      <p:pic>
        <p:nvPicPr>
          <p:cNvPr id="4" name="Content Placeholder 3">
            <a:extLst>
              <a:ext uri="{FF2B5EF4-FFF2-40B4-BE49-F238E27FC236}">
                <a16:creationId xmlns:a16="http://schemas.microsoft.com/office/drawing/2014/main" id="{BF0A4E49-BB72-0D2B-3B45-195CBE46BC4A}"/>
              </a:ext>
            </a:extLst>
          </p:cNvPr>
          <p:cNvPicPr>
            <a:picLocks noGrp="1" noChangeAspect="1"/>
          </p:cNvPicPr>
          <p:nvPr>
            <p:ph idx="1"/>
          </p:nvPr>
        </p:nvPicPr>
        <p:blipFill>
          <a:blip r:embed="rId2"/>
          <a:stretch>
            <a:fillRect/>
          </a:stretch>
        </p:blipFill>
        <p:spPr>
          <a:xfrm>
            <a:off x="1745307" y="1675227"/>
            <a:ext cx="8701385" cy="4394199"/>
          </a:xfrm>
          <a:prstGeom prst="rect">
            <a:avLst/>
          </a:prstGeom>
        </p:spPr>
      </p:pic>
    </p:spTree>
    <p:extLst>
      <p:ext uri="{BB962C8B-B14F-4D97-AF65-F5344CB8AC3E}">
        <p14:creationId xmlns:p14="http://schemas.microsoft.com/office/powerpoint/2010/main" val="218656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838201" y="3998018"/>
            <a:ext cx="3981854" cy="2216513"/>
          </a:xfrm>
        </p:spPr>
        <p:txBody>
          <a:bodyPr>
            <a:normAutofit/>
          </a:bodyPr>
          <a:lstStyle/>
          <a:p>
            <a:r>
              <a:rPr lang="en-US" dirty="0"/>
              <a:t>W</a:t>
            </a:r>
            <a:r>
              <a:rPr lang="en-IL" dirty="0"/>
              <a:t>hy do we need the function</a:t>
            </a:r>
          </a:p>
        </p:txBody>
      </p:sp>
      <p:sp>
        <p:nvSpPr>
          <p:cNvPr id="12"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7CA3880E-494C-6792-F7A2-07DC6A9C49A6}"/>
              </a:ext>
            </a:extLst>
          </p:cNvPr>
          <p:cNvPicPr>
            <a:picLocks noChangeAspect="1"/>
          </p:cNvPicPr>
          <p:nvPr/>
        </p:nvPicPr>
        <p:blipFill>
          <a:blip r:embed="rId2"/>
          <a:stretch>
            <a:fillRect/>
          </a:stretch>
        </p:blipFill>
        <p:spPr>
          <a:xfrm>
            <a:off x="659914" y="1775533"/>
            <a:ext cx="10872172" cy="815413"/>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4970835" y="3998019"/>
            <a:ext cx="6382966" cy="2216512"/>
          </a:xfrm>
        </p:spPr>
        <p:txBody>
          <a:bodyPr>
            <a:normAutofit/>
          </a:bodyPr>
          <a:lstStyle/>
          <a:p>
            <a:pPr>
              <a:buFont typeface="Arial" panose="020B0604020202020204" pitchFamily="34" charset="0"/>
              <a:buChar char="•"/>
            </a:pPr>
            <a:r>
              <a:rPr lang="en-US" sz="1500" b="0" i="0" err="1">
                <a:effectLst/>
                <a:latin typeface="Söhne"/>
              </a:rPr>
              <a:t>stateVariable</a:t>
            </a:r>
            <a:r>
              <a:rPr lang="en-US" sz="1500" b="0" i="0">
                <a:effectLst/>
                <a:latin typeface="Söhne"/>
              </a:rPr>
              <a:t>: This is the current value of the state variable. You can access and use it just like any other variable in your component.</a:t>
            </a:r>
          </a:p>
          <a:p>
            <a:pPr>
              <a:buFont typeface="Arial" panose="020B0604020202020204" pitchFamily="34" charset="0"/>
              <a:buChar char="•"/>
            </a:pPr>
            <a:r>
              <a:rPr lang="en-US" sz="1500" b="1" err="1">
                <a:effectLst/>
                <a:latin typeface="Söhne"/>
              </a:rPr>
              <a:t>setStateFunction</a:t>
            </a:r>
            <a:r>
              <a:rPr lang="en-US" sz="1500" b="0" i="0">
                <a:effectLst/>
                <a:latin typeface="Söhne"/>
              </a:rPr>
              <a:t>: This is a function provided by React to update the state. When you call this function with a new value, React will re-render the component with the updated state.</a:t>
            </a:r>
          </a:p>
          <a:p>
            <a:pPr>
              <a:buFont typeface="Arial" panose="020B0604020202020204" pitchFamily="34" charset="0"/>
              <a:buChar char="•"/>
            </a:pPr>
            <a:r>
              <a:rPr lang="en-US" sz="1500" b="0" i="0" err="1">
                <a:effectLst/>
                <a:latin typeface="Söhne"/>
              </a:rPr>
              <a:t>initialValue</a:t>
            </a:r>
            <a:r>
              <a:rPr lang="en-US" sz="1500" b="0" i="0">
                <a:effectLst/>
                <a:latin typeface="Söhne"/>
              </a:rPr>
              <a:t>: This is the initial value you want to set for the state variable.</a:t>
            </a:r>
            <a:br>
              <a:rPr lang="en-US" sz="1500"/>
            </a:br>
            <a:endParaRPr lang="en-IL" sz="1500"/>
          </a:p>
        </p:txBody>
      </p:sp>
    </p:spTree>
    <p:extLst>
      <p:ext uri="{BB962C8B-B14F-4D97-AF65-F5344CB8AC3E}">
        <p14:creationId xmlns:p14="http://schemas.microsoft.com/office/powerpoint/2010/main" val="540421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630936" y="502920"/>
            <a:ext cx="3419856" cy="1463040"/>
          </a:xfrm>
        </p:spPr>
        <p:txBody>
          <a:bodyPr anchor="ctr">
            <a:normAutofit/>
          </a:bodyPr>
          <a:lstStyle/>
          <a:p>
            <a:r>
              <a:rPr lang="en-US" sz="4800"/>
              <a:t>W</a:t>
            </a:r>
            <a:r>
              <a:rPr lang="en-IL" sz="4800"/>
              <a:t>ait what with my css?</a:t>
            </a:r>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4654295" y="502920"/>
            <a:ext cx="6894576" cy="1463040"/>
          </a:xfrm>
        </p:spPr>
        <p:txBody>
          <a:bodyPr anchor="ctr">
            <a:normAutofit/>
          </a:bodyPr>
          <a:lstStyle/>
          <a:p>
            <a:r>
              <a:rPr lang="en-US" sz="2200" b="1" i="0">
                <a:effectLst/>
                <a:latin typeface="Söhne"/>
              </a:rPr>
              <a:t>Regular CSS Import</a:t>
            </a:r>
            <a:r>
              <a:rPr lang="en-US" sz="2200" b="0" i="0">
                <a:effectLst/>
                <a:latin typeface="Söhne"/>
              </a:rPr>
              <a:t>: You can use the regular CSS import syntax to include a CSS file in your component or application. This method is straightforward and widely used.</a:t>
            </a:r>
          </a:p>
          <a:p>
            <a:endParaRPr lang="en-IL" sz="2200"/>
          </a:p>
        </p:txBody>
      </p:sp>
      <p:pic>
        <p:nvPicPr>
          <p:cNvPr id="5" name="Picture 4" descr="A screen shot of a computer code&#10;&#10;Description automatically generated">
            <a:extLst>
              <a:ext uri="{FF2B5EF4-FFF2-40B4-BE49-F238E27FC236}">
                <a16:creationId xmlns:a16="http://schemas.microsoft.com/office/drawing/2014/main" id="{46BADD69-E173-27B5-0A19-EF749E4BEE27}"/>
              </a:ext>
            </a:extLst>
          </p:cNvPr>
          <p:cNvPicPr>
            <a:picLocks noChangeAspect="1"/>
          </p:cNvPicPr>
          <p:nvPr/>
        </p:nvPicPr>
        <p:blipFill>
          <a:blip r:embed="rId2"/>
          <a:stretch>
            <a:fillRect/>
          </a:stretch>
        </p:blipFill>
        <p:spPr>
          <a:xfrm>
            <a:off x="1140712" y="2290936"/>
            <a:ext cx="9898383" cy="3959352"/>
          </a:xfrm>
          <a:prstGeom prst="rect">
            <a:avLst/>
          </a:prstGeom>
        </p:spPr>
      </p:pic>
    </p:spTree>
    <p:extLst>
      <p:ext uri="{BB962C8B-B14F-4D97-AF65-F5344CB8AC3E}">
        <p14:creationId xmlns:p14="http://schemas.microsoft.com/office/powerpoint/2010/main" val="4149381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p:txBody>
          <a:bodyPr/>
          <a:lstStyle/>
          <a:p>
            <a:r>
              <a:rPr lang="en-US" dirty="0"/>
              <a:t>W</a:t>
            </a:r>
            <a:r>
              <a:rPr lang="en-IL" dirty="0"/>
              <a:t>ait what is the className?</a:t>
            </a:r>
          </a:p>
        </p:txBody>
      </p: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p:txBody>
          <a:bodyPr/>
          <a:lstStyle/>
          <a:p>
            <a:r>
              <a:rPr lang="en-US" b="0" i="0" dirty="0">
                <a:solidFill>
                  <a:srgbClr val="374151"/>
                </a:solidFill>
                <a:effectLst/>
                <a:latin typeface="Söhne"/>
              </a:rPr>
              <a:t>In React, the </a:t>
            </a:r>
            <a:r>
              <a:rPr lang="en-US" dirty="0" err="1"/>
              <a:t>className</a:t>
            </a:r>
            <a:r>
              <a:rPr lang="en-US" b="0" i="0" dirty="0">
                <a:solidFill>
                  <a:srgbClr val="374151"/>
                </a:solidFill>
                <a:effectLst/>
                <a:latin typeface="Söhne"/>
              </a:rPr>
              <a:t> attribute is used to apply CSS classes to HTML elements and components. It is the React equivalent of the traditional </a:t>
            </a:r>
            <a:r>
              <a:rPr lang="en-US" dirty="0"/>
              <a:t>class</a:t>
            </a:r>
            <a:r>
              <a:rPr lang="en-US" b="0" i="0" dirty="0">
                <a:solidFill>
                  <a:srgbClr val="374151"/>
                </a:solidFill>
                <a:effectLst/>
                <a:latin typeface="Söhne"/>
              </a:rPr>
              <a:t> attribute used in regular HTML. Since </a:t>
            </a:r>
            <a:r>
              <a:rPr lang="en-US" dirty="0"/>
              <a:t>class</a:t>
            </a:r>
            <a:r>
              <a:rPr lang="en-US" b="0" i="0" dirty="0">
                <a:solidFill>
                  <a:srgbClr val="374151"/>
                </a:solidFill>
                <a:effectLst/>
                <a:latin typeface="Söhne"/>
              </a:rPr>
              <a:t> is a reserved keyword in JavaScript, React uses </a:t>
            </a:r>
            <a:r>
              <a:rPr lang="en-US" dirty="0" err="1"/>
              <a:t>className</a:t>
            </a:r>
            <a:r>
              <a:rPr lang="en-US" b="0" i="0" dirty="0">
                <a:solidFill>
                  <a:srgbClr val="374151"/>
                </a:solidFill>
                <a:effectLst/>
                <a:latin typeface="Söhne"/>
              </a:rPr>
              <a:t> to set the class name for an element.</a:t>
            </a:r>
            <a:endParaRPr lang="en-IL" dirty="0"/>
          </a:p>
        </p:txBody>
      </p:sp>
    </p:spTree>
    <p:extLst>
      <p:ext uri="{BB962C8B-B14F-4D97-AF65-F5344CB8AC3E}">
        <p14:creationId xmlns:p14="http://schemas.microsoft.com/office/powerpoint/2010/main" val="1664188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630936" y="502920"/>
            <a:ext cx="3419856" cy="1463040"/>
          </a:xfrm>
        </p:spPr>
        <p:txBody>
          <a:bodyPr anchor="ctr">
            <a:normAutofit/>
          </a:bodyPr>
          <a:lstStyle/>
          <a:p>
            <a:r>
              <a:rPr lang="en-US" sz="4800" b="1" i="0">
                <a:effectLst/>
                <a:latin typeface="Söhne"/>
              </a:rPr>
              <a:t>CSS Modules</a:t>
            </a:r>
            <a:r>
              <a:rPr lang="en-US" sz="4800" b="0" i="0">
                <a:effectLst/>
                <a:latin typeface="Söhne"/>
              </a:rPr>
              <a:t>:</a:t>
            </a:r>
            <a:endParaRPr lang="en-IL" sz="4800"/>
          </a:p>
        </p:txBody>
      </p:sp>
      <p:sp>
        <p:nvSpPr>
          <p:cNvPr id="15"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4654295" y="502920"/>
            <a:ext cx="6894576" cy="1463040"/>
          </a:xfrm>
        </p:spPr>
        <p:txBody>
          <a:bodyPr anchor="ctr">
            <a:normAutofit/>
          </a:bodyPr>
          <a:lstStyle/>
          <a:p>
            <a:r>
              <a:rPr lang="en-US" sz="1700" b="0" i="0">
                <a:effectLst/>
                <a:latin typeface="Söhne"/>
              </a:rPr>
              <a:t>CSS Modules allow you to write modular CSS code and import it into your component. When you use CSS Modules, your styles will be scoped to the component, avoiding any global style clashes.</a:t>
            </a:r>
          </a:p>
          <a:p>
            <a:r>
              <a:rPr lang="en-US" sz="1700" b="0" i="0">
                <a:effectLst/>
                <a:latin typeface="Söhne"/>
              </a:rPr>
              <a:t>To use CSS Modules, rename your .css files with the .module.css extension, and then import them in your component like this:</a:t>
            </a:r>
          </a:p>
          <a:p>
            <a:endParaRPr lang="en-IL" sz="1700"/>
          </a:p>
        </p:txBody>
      </p:sp>
      <p:pic>
        <p:nvPicPr>
          <p:cNvPr id="5" name="Picture 4" descr="A computer screen with text and symbols&#10;&#10;Description automatically generated">
            <a:extLst>
              <a:ext uri="{FF2B5EF4-FFF2-40B4-BE49-F238E27FC236}">
                <a16:creationId xmlns:a16="http://schemas.microsoft.com/office/drawing/2014/main" id="{E3288C0A-8017-85C2-B769-DFA3FB320630}"/>
              </a:ext>
            </a:extLst>
          </p:cNvPr>
          <p:cNvPicPr>
            <a:picLocks noChangeAspect="1"/>
          </p:cNvPicPr>
          <p:nvPr/>
        </p:nvPicPr>
        <p:blipFill>
          <a:blip r:embed="rId2"/>
          <a:stretch>
            <a:fillRect/>
          </a:stretch>
        </p:blipFill>
        <p:spPr>
          <a:xfrm>
            <a:off x="630936" y="2441857"/>
            <a:ext cx="10917936" cy="3657509"/>
          </a:xfrm>
          <a:prstGeom prst="rect">
            <a:avLst/>
          </a:prstGeom>
        </p:spPr>
      </p:pic>
    </p:spTree>
    <p:extLst>
      <p:ext uri="{BB962C8B-B14F-4D97-AF65-F5344CB8AC3E}">
        <p14:creationId xmlns:p14="http://schemas.microsoft.com/office/powerpoint/2010/main" val="727637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p:txBody>
          <a:bodyPr/>
          <a:lstStyle/>
          <a:p>
            <a:r>
              <a:rPr lang="en-IL" dirty="0"/>
              <a:t>explain</a:t>
            </a:r>
          </a:p>
        </p:txBody>
      </p: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p:txBody>
          <a:bodyPr>
            <a:normAutofit lnSpcReduction="10000"/>
          </a:bodyPr>
          <a:lstStyle/>
          <a:p>
            <a:r>
              <a:rPr lang="en-US" b="0" i="0" dirty="0">
                <a:solidFill>
                  <a:srgbClr val="374151"/>
                </a:solidFill>
                <a:effectLst/>
                <a:latin typeface="Söhne"/>
              </a:rPr>
              <a:t>CSS Modules is a technique used in React (and other frameworks) to scope CSS styles to a specific component or module. It is an alternative way to manage styles that helps avoid global style clashes and promotes modular and maintainable CSS code. CSS Modules allow you to define styles for a component in a separate CSS file and use unique class names that are locally scoped to that component.</a:t>
            </a:r>
          </a:p>
          <a:p>
            <a:pPr marL="0" indent="0" algn="l">
              <a:buNone/>
            </a:pPr>
            <a:r>
              <a:rPr lang="en-US" b="1" i="0" dirty="0">
                <a:solidFill>
                  <a:srgbClr val="374151"/>
                </a:solidFill>
                <a:effectLst/>
                <a:latin typeface="Söhne"/>
              </a:rPr>
              <a:t>Scoped Styles</a:t>
            </a:r>
            <a:r>
              <a:rPr lang="en-US" b="0" i="0" dirty="0">
                <a:solidFill>
                  <a:srgbClr val="374151"/>
                </a:solidFill>
                <a:effectLst/>
                <a:latin typeface="Söhne"/>
              </a:rPr>
              <a:t>: When using CSS Modules, each component gets its own unique class names, effectively scoping the styles to that specific component. This means that the styles defined in one component will not affect other components, helping to prevent unintended style conflicts.</a:t>
            </a:r>
            <a:br>
              <a:rPr lang="en-US" dirty="0"/>
            </a:br>
            <a:endParaRPr lang="en-IL" dirty="0"/>
          </a:p>
        </p:txBody>
      </p:sp>
    </p:spTree>
    <p:extLst>
      <p:ext uri="{BB962C8B-B14F-4D97-AF65-F5344CB8AC3E}">
        <p14:creationId xmlns:p14="http://schemas.microsoft.com/office/powerpoint/2010/main" val="1284399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Import components</a:t>
            </a:r>
          </a:p>
        </p:txBody>
      </p:sp>
      <p:pic>
        <p:nvPicPr>
          <p:cNvPr id="4" name="Content Placeholder 3">
            <a:extLst>
              <a:ext uri="{FF2B5EF4-FFF2-40B4-BE49-F238E27FC236}">
                <a16:creationId xmlns:a16="http://schemas.microsoft.com/office/drawing/2014/main" id="{53C95ECD-782C-B6AE-D48B-D16930B8CC34}"/>
              </a:ext>
            </a:extLst>
          </p:cNvPr>
          <p:cNvPicPr>
            <a:picLocks noGrp="1" noChangeAspect="1"/>
          </p:cNvPicPr>
          <p:nvPr>
            <p:ph idx="1"/>
          </p:nvPr>
        </p:nvPicPr>
        <p:blipFill>
          <a:blip r:embed="rId2"/>
          <a:stretch>
            <a:fillRect/>
          </a:stretch>
        </p:blipFill>
        <p:spPr>
          <a:xfrm>
            <a:off x="2508898" y="1675227"/>
            <a:ext cx="7174203" cy="4394199"/>
          </a:xfrm>
          <a:prstGeom prst="rect">
            <a:avLst/>
          </a:prstGeom>
        </p:spPr>
      </p:pic>
    </p:spTree>
    <p:extLst>
      <p:ext uri="{BB962C8B-B14F-4D97-AF65-F5344CB8AC3E}">
        <p14:creationId xmlns:p14="http://schemas.microsoft.com/office/powerpoint/2010/main" val="3792379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466722" y="586855"/>
            <a:ext cx="3201366" cy="3387497"/>
          </a:xfrm>
        </p:spPr>
        <p:txBody>
          <a:bodyPr anchor="b">
            <a:normAutofit/>
          </a:bodyPr>
          <a:lstStyle/>
          <a:p>
            <a:pPr algn="r"/>
            <a:r>
              <a:rPr lang="en-US" sz="4000" b="1" i="0">
                <a:solidFill>
                  <a:srgbClr val="FFFFFF"/>
                </a:solidFill>
                <a:effectLst/>
                <a:latin typeface="Söhne"/>
              </a:rPr>
              <a:t>What is Next.js?</a:t>
            </a:r>
            <a:endParaRPr lang="en-IL" sz="4000">
              <a:solidFill>
                <a:srgbClr val="FFFFFF"/>
              </a:solidFill>
            </a:endParaRPr>
          </a:p>
        </p:txBody>
      </p: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4810259" y="649480"/>
            <a:ext cx="6555347" cy="5546047"/>
          </a:xfrm>
        </p:spPr>
        <p:txBody>
          <a:bodyPr anchor="ctr">
            <a:normAutofit/>
          </a:bodyPr>
          <a:lstStyle/>
          <a:p>
            <a:r>
              <a:rPr lang="en-US" sz="2000" b="0" i="0" dirty="0" err="1">
                <a:effectLst/>
                <a:latin typeface="Söhne"/>
              </a:rPr>
              <a:t>Next.js</a:t>
            </a:r>
            <a:r>
              <a:rPr lang="en-US" sz="2000" b="0" i="0" dirty="0">
                <a:effectLst/>
                <a:latin typeface="Söhne"/>
              </a:rPr>
              <a:t> is a React framework developed and maintained by </a:t>
            </a:r>
            <a:r>
              <a:rPr lang="en-US" sz="2000" b="0" i="0" dirty="0" err="1">
                <a:effectLst/>
                <a:latin typeface="Söhne"/>
              </a:rPr>
              <a:t>Vercel</a:t>
            </a:r>
            <a:r>
              <a:rPr lang="en-US" sz="2000" b="0" i="0" dirty="0">
                <a:effectLst/>
                <a:latin typeface="Söhne"/>
              </a:rPr>
              <a:t>. It provides a solution to build server-rendered React applications, static websites, and more. The framework offers features like server-side rendering (SSR), static site generation (SSG), automatic code splitting, hot module replacement, and many other features right out of the box.</a:t>
            </a:r>
            <a:endParaRPr lang="en-IL" sz="2000" dirty="0"/>
          </a:p>
        </p:txBody>
      </p:sp>
    </p:spTree>
    <p:extLst>
      <p:ext uri="{BB962C8B-B14F-4D97-AF65-F5344CB8AC3E}">
        <p14:creationId xmlns:p14="http://schemas.microsoft.com/office/powerpoint/2010/main" val="571462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p:txBody>
          <a:bodyPr/>
          <a:lstStyle/>
          <a:p>
            <a:r>
              <a:rPr lang="en-IL" dirty="0"/>
              <a:t>layout</a:t>
            </a:r>
          </a:p>
        </p:txBody>
      </p: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p:txBody>
          <a:bodyPr/>
          <a:lstStyle/>
          <a:p>
            <a:r>
              <a:rPr lang="en-US" dirty="0"/>
              <a:t>https://</a:t>
            </a:r>
            <a:r>
              <a:rPr lang="en-US" dirty="0" err="1"/>
              <a:t>nextjs.org</a:t>
            </a:r>
            <a:r>
              <a:rPr lang="en-US" dirty="0"/>
              <a:t>/docs/app/building-your-application/routing/defining-routes</a:t>
            </a:r>
            <a:endParaRPr lang="en-IL" dirty="0"/>
          </a:p>
        </p:txBody>
      </p:sp>
    </p:spTree>
    <p:extLst>
      <p:ext uri="{BB962C8B-B14F-4D97-AF65-F5344CB8AC3E}">
        <p14:creationId xmlns:p14="http://schemas.microsoft.com/office/powerpoint/2010/main" val="2076226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4229194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466722" y="586855"/>
            <a:ext cx="3201366" cy="3387497"/>
          </a:xfrm>
        </p:spPr>
        <p:txBody>
          <a:bodyPr anchor="b">
            <a:normAutofit/>
          </a:bodyPr>
          <a:lstStyle/>
          <a:p>
            <a:pPr algn="r"/>
            <a:r>
              <a:rPr lang="en-US" sz="4000" b="1" i="0">
                <a:solidFill>
                  <a:srgbClr val="FFFFFF"/>
                </a:solidFill>
                <a:effectLst/>
                <a:latin typeface="Söhne"/>
              </a:rPr>
              <a:t>When should you use Next.js?</a:t>
            </a:r>
            <a:endParaRPr lang="en-IL" sz="4000">
              <a:solidFill>
                <a:srgbClr val="FFFFFF"/>
              </a:solidFill>
            </a:endParaRPr>
          </a:p>
        </p:txBody>
      </p: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4810259" y="649480"/>
            <a:ext cx="6555347" cy="5546047"/>
          </a:xfrm>
        </p:spPr>
        <p:txBody>
          <a:bodyPr anchor="ctr">
            <a:normAutofit/>
          </a:bodyPr>
          <a:lstStyle/>
          <a:p>
            <a:r>
              <a:rPr lang="en-US" sz="2000" b="0" i="0">
                <a:effectLst/>
                <a:latin typeface="Söhne"/>
              </a:rPr>
              <a:t>Next.js is particularly useful when you need to build a highly performant, SEO-friendly web application. Some common use cases include:</a:t>
            </a:r>
          </a:p>
          <a:p>
            <a:pPr>
              <a:buFont typeface="+mj-lt"/>
              <a:buAutoNum type="arabicPeriod"/>
            </a:pPr>
            <a:r>
              <a:rPr lang="en-US" sz="2000" b="1" i="0">
                <a:effectLst/>
                <a:latin typeface="Söhne"/>
              </a:rPr>
              <a:t>Server-Side Rendered applications:</a:t>
            </a:r>
            <a:r>
              <a:rPr lang="en-US" sz="2000" b="0" i="0">
                <a:effectLst/>
                <a:latin typeface="Söhne"/>
              </a:rPr>
              <a:t> Next.js shines when you need to build an application that relies on server-side rendering. This is particularly useful when you need to improve the initial page load time, which can be crucial for SEO.</a:t>
            </a:r>
          </a:p>
          <a:p>
            <a:pPr>
              <a:buFont typeface="+mj-lt"/>
              <a:buAutoNum type="arabicPeriod"/>
            </a:pPr>
            <a:r>
              <a:rPr lang="en-US" sz="2000" b="1" i="0">
                <a:effectLst/>
                <a:latin typeface="Söhne"/>
              </a:rPr>
              <a:t>Static Site Generation:</a:t>
            </a:r>
            <a:r>
              <a:rPr lang="en-US" sz="2000" b="0" i="0">
                <a:effectLst/>
                <a:latin typeface="Söhne"/>
              </a:rPr>
              <a:t> If you need to build a blog, portfolio, or any website with content that doesn't change often, Next.js is an excellent choice due to its static site generation capabilities.</a:t>
            </a:r>
          </a:p>
          <a:p>
            <a:pPr>
              <a:buFont typeface="+mj-lt"/>
              <a:buAutoNum type="arabicPeriod"/>
            </a:pPr>
            <a:r>
              <a:rPr lang="en-US" sz="2000" b="1" i="0">
                <a:effectLst/>
                <a:latin typeface="Söhne"/>
              </a:rPr>
              <a:t>API Routes:</a:t>
            </a:r>
            <a:r>
              <a:rPr lang="en-US" sz="2000" b="0" i="0">
                <a:effectLst/>
                <a:latin typeface="Söhne"/>
              </a:rPr>
              <a:t> If you want to build a web application that also includes API endpoints, Next.js comes with API routes out of the box.</a:t>
            </a:r>
          </a:p>
          <a:p>
            <a:pPr>
              <a:buFont typeface="+mj-lt"/>
              <a:buAutoNum type="arabicPeriod"/>
            </a:pPr>
            <a:r>
              <a:rPr lang="en-US" sz="2000" b="1" i="0">
                <a:effectLst/>
                <a:latin typeface="Söhne"/>
              </a:rPr>
              <a:t>Performant application:</a:t>
            </a:r>
            <a:r>
              <a:rPr lang="en-US" sz="2000" b="0" i="0">
                <a:effectLst/>
                <a:latin typeface="Söhne"/>
              </a:rPr>
              <a:t> Next.js automatically splits your code into various bundles, so users only load what's necessary for each page. This improves performance.</a:t>
            </a:r>
          </a:p>
        </p:txBody>
      </p:sp>
    </p:spTree>
    <p:extLst>
      <p:ext uri="{BB962C8B-B14F-4D97-AF65-F5344CB8AC3E}">
        <p14:creationId xmlns:p14="http://schemas.microsoft.com/office/powerpoint/2010/main" val="3303968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p:txBody>
          <a:bodyPr>
            <a:normAutofit/>
          </a:bodyPr>
          <a:lstStyle/>
          <a:p>
            <a:r>
              <a:rPr lang="en-US" b="1" i="0" dirty="0">
                <a:solidFill>
                  <a:srgbClr val="374151"/>
                </a:solidFill>
                <a:effectLst/>
                <a:latin typeface="Söhne"/>
              </a:rPr>
              <a:t>Why should you use </a:t>
            </a:r>
            <a:r>
              <a:rPr lang="en-US" b="1" i="0" dirty="0" err="1">
                <a:solidFill>
                  <a:srgbClr val="374151"/>
                </a:solidFill>
                <a:effectLst/>
                <a:latin typeface="Söhne"/>
              </a:rPr>
              <a:t>Next.js</a:t>
            </a:r>
            <a:r>
              <a:rPr lang="en-US" b="1" i="0" dirty="0">
                <a:solidFill>
                  <a:srgbClr val="374151"/>
                </a:solidFill>
                <a:effectLst/>
                <a:latin typeface="Söhne"/>
              </a:rPr>
              <a:t>?</a:t>
            </a:r>
            <a:endParaRPr lang="en-IL" dirty="0"/>
          </a:p>
        </p:txBody>
      </p: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p:txBody>
          <a:bodyPr>
            <a:normAutofit fontScale="70000" lnSpcReduction="20000"/>
          </a:bodyPr>
          <a:lstStyle/>
          <a:p>
            <a:pPr algn="l">
              <a:buFont typeface="+mj-lt"/>
              <a:buAutoNum type="arabicPeriod"/>
            </a:pPr>
            <a:r>
              <a:rPr lang="en-US" b="1" i="0" dirty="0">
                <a:solidFill>
                  <a:srgbClr val="374151"/>
                </a:solidFill>
                <a:effectLst/>
                <a:latin typeface="Söhne"/>
              </a:rPr>
              <a:t>Improved SEO:</a:t>
            </a:r>
            <a:r>
              <a:rPr lang="en-US" b="0" i="0" dirty="0">
                <a:solidFill>
                  <a:srgbClr val="374151"/>
                </a:solidFill>
                <a:effectLst/>
                <a:latin typeface="Söhne"/>
              </a:rPr>
              <a:t> Traditional single-page applications (SPAs) built with React suffer from SEO issues because the content is loaded client-side and search engine bots often see an empty page. </a:t>
            </a:r>
            <a:r>
              <a:rPr lang="en-US" b="0" i="0" dirty="0" err="1">
                <a:solidFill>
                  <a:srgbClr val="374151"/>
                </a:solidFill>
                <a:effectLst/>
                <a:latin typeface="Söhne"/>
              </a:rPr>
              <a:t>Next.js</a:t>
            </a:r>
            <a:r>
              <a:rPr lang="en-US" b="0" i="0" dirty="0">
                <a:solidFill>
                  <a:srgbClr val="374151"/>
                </a:solidFill>
                <a:effectLst/>
                <a:latin typeface="Söhne"/>
              </a:rPr>
              <a:t> offers SSR and SSG, which allows search engine bots to see the fully rendered page.</a:t>
            </a:r>
          </a:p>
          <a:p>
            <a:pPr algn="l">
              <a:buFont typeface="+mj-lt"/>
              <a:buAutoNum type="arabicPeriod"/>
            </a:pPr>
            <a:r>
              <a:rPr lang="en-US" b="1" i="0" dirty="0">
                <a:solidFill>
                  <a:srgbClr val="374151"/>
                </a:solidFill>
                <a:effectLst/>
                <a:latin typeface="Söhne"/>
              </a:rPr>
              <a:t>Performance optimization:</a:t>
            </a:r>
            <a:r>
              <a:rPr lang="en-US" b="0" i="0" dirty="0">
                <a:solidFill>
                  <a:srgbClr val="374151"/>
                </a:solidFill>
                <a:effectLst/>
                <a:latin typeface="Söhne"/>
              </a:rPr>
              <a:t> </a:t>
            </a:r>
            <a:r>
              <a:rPr lang="en-US" b="0" i="0" dirty="0" err="1">
                <a:solidFill>
                  <a:srgbClr val="374151"/>
                </a:solidFill>
                <a:effectLst/>
                <a:latin typeface="Söhne"/>
              </a:rPr>
              <a:t>Next.js</a:t>
            </a:r>
            <a:r>
              <a:rPr lang="en-US" b="0" i="0" dirty="0">
                <a:solidFill>
                  <a:srgbClr val="374151"/>
                </a:solidFill>
                <a:effectLst/>
                <a:latin typeface="Söhne"/>
              </a:rPr>
              <a:t> automatically implements code splitting, which means every page only loads what’s necessary for that page. This leads to faster page loads.</a:t>
            </a:r>
          </a:p>
          <a:p>
            <a:pPr algn="l">
              <a:buFont typeface="+mj-lt"/>
              <a:buAutoNum type="arabicPeriod"/>
            </a:pPr>
            <a:r>
              <a:rPr lang="en-US" b="1" i="0" dirty="0">
                <a:solidFill>
                  <a:srgbClr val="374151"/>
                </a:solidFill>
                <a:effectLst/>
                <a:latin typeface="Söhne"/>
              </a:rPr>
              <a:t>Development experience:</a:t>
            </a:r>
            <a:r>
              <a:rPr lang="en-US" b="0" i="0" dirty="0">
                <a:solidFill>
                  <a:srgbClr val="374151"/>
                </a:solidFill>
                <a:effectLst/>
                <a:latin typeface="Söhne"/>
              </a:rPr>
              <a:t> </a:t>
            </a:r>
            <a:r>
              <a:rPr lang="en-US" b="0" i="0" dirty="0" err="1">
                <a:solidFill>
                  <a:srgbClr val="374151"/>
                </a:solidFill>
                <a:effectLst/>
                <a:latin typeface="Söhne"/>
              </a:rPr>
              <a:t>Next.js</a:t>
            </a:r>
            <a:r>
              <a:rPr lang="en-US" b="0" i="0" dirty="0">
                <a:solidFill>
                  <a:srgbClr val="374151"/>
                </a:solidFill>
                <a:effectLst/>
                <a:latin typeface="Söhne"/>
              </a:rPr>
              <a:t> offers features like hot code reloading, automatic routing, and universal rendering which make development smoother.</a:t>
            </a:r>
          </a:p>
          <a:p>
            <a:pPr algn="l">
              <a:buFont typeface="+mj-lt"/>
              <a:buAutoNum type="arabicPeriod"/>
            </a:pPr>
            <a:r>
              <a:rPr lang="en-US" b="1" i="0" dirty="0">
                <a:solidFill>
                  <a:srgbClr val="374151"/>
                </a:solidFill>
                <a:effectLst/>
                <a:latin typeface="Söhne"/>
              </a:rPr>
              <a:t>Incremental Static Regeneration:</a:t>
            </a:r>
            <a:r>
              <a:rPr lang="en-US" b="0" i="0" dirty="0">
                <a:solidFill>
                  <a:srgbClr val="374151"/>
                </a:solidFill>
                <a:effectLst/>
                <a:latin typeface="Söhne"/>
              </a:rPr>
              <a:t> This feature allows you to update static content after you have built your site, without needing to rebuild the entire site. This makes it ideal for sites with static content that needs to update frequently.</a:t>
            </a:r>
          </a:p>
          <a:p>
            <a:pPr algn="l">
              <a:buFont typeface="+mj-lt"/>
              <a:buAutoNum type="arabicPeriod"/>
            </a:pPr>
            <a:r>
              <a:rPr lang="en-US" b="1" i="0" dirty="0">
                <a:solidFill>
                  <a:srgbClr val="374151"/>
                </a:solidFill>
                <a:effectLst/>
                <a:latin typeface="Söhne"/>
              </a:rPr>
              <a:t>Versatility:</a:t>
            </a:r>
            <a:r>
              <a:rPr lang="en-US" b="0" i="0" dirty="0">
                <a:solidFill>
                  <a:srgbClr val="374151"/>
                </a:solidFill>
                <a:effectLst/>
                <a:latin typeface="Söhne"/>
              </a:rPr>
              <a:t> </a:t>
            </a:r>
            <a:r>
              <a:rPr lang="en-US" b="0" i="0" dirty="0" err="1">
                <a:solidFill>
                  <a:srgbClr val="374151"/>
                </a:solidFill>
                <a:effectLst/>
                <a:latin typeface="Söhne"/>
              </a:rPr>
              <a:t>Next.js</a:t>
            </a:r>
            <a:r>
              <a:rPr lang="en-US" b="0" i="0" dirty="0">
                <a:solidFill>
                  <a:srgbClr val="374151"/>
                </a:solidFill>
                <a:effectLst/>
                <a:latin typeface="Söhne"/>
              </a:rPr>
              <a:t> works great for both small and large scale applications. It's a great choice whether you're creating a personal project or a large, enterprise-level application.</a:t>
            </a:r>
          </a:p>
          <a:p>
            <a:pPr algn="l">
              <a:buFont typeface="+mj-lt"/>
              <a:buAutoNum type="arabicPeriod"/>
            </a:pPr>
            <a:r>
              <a:rPr lang="en-US" b="1" i="0" dirty="0">
                <a:solidFill>
                  <a:srgbClr val="374151"/>
                </a:solidFill>
                <a:effectLst/>
                <a:latin typeface="Söhne"/>
              </a:rPr>
              <a:t>Community and Ecosystem:</a:t>
            </a:r>
            <a:r>
              <a:rPr lang="en-US" b="0" i="0" dirty="0">
                <a:solidFill>
                  <a:srgbClr val="374151"/>
                </a:solidFill>
                <a:effectLst/>
                <a:latin typeface="Söhne"/>
              </a:rPr>
              <a:t> Since </a:t>
            </a:r>
            <a:r>
              <a:rPr lang="en-US" b="0" i="0" dirty="0" err="1">
                <a:solidFill>
                  <a:srgbClr val="374151"/>
                </a:solidFill>
                <a:effectLst/>
                <a:latin typeface="Söhne"/>
              </a:rPr>
              <a:t>Next.js</a:t>
            </a:r>
            <a:r>
              <a:rPr lang="en-US" b="0" i="0" dirty="0">
                <a:solidFill>
                  <a:srgbClr val="374151"/>
                </a:solidFill>
                <a:effectLst/>
                <a:latin typeface="Söhne"/>
              </a:rPr>
              <a:t> is built on top of React, you have access to the robust React ecosystem, and there's a large community for </a:t>
            </a:r>
            <a:r>
              <a:rPr lang="en-US" b="0" i="0" dirty="0" err="1">
                <a:solidFill>
                  <a:srgbClr val="374151"/>
                </a:solidFill>
                <a:effectLst/>
                <a:latin typeface="Söhne"/>
              </a:rPr>
              <a:t>Next.js</a:t>
            </a:r>
            <a:r>
              <a:rPr lang="en-US" b="0" i="0" dirty="0">
                <a:solidFill>
                  <a:srgbClr val="374151"/>
                </a:solidFill>
                <a:effectLst/>
                <a:latin typeface="Söhne"/>
              </a:rPr>
              <a:t> itself as well.</a:t>
            </a:r>
          </a:p>
        </p:txBody>
      </p:sp>
    </p:spTree>
    <p:extLst>
      <p:ext uri="{BB962C8B-B14F-4D97-AF65-F5344CB8AC3E}">
        <p14:creationId xmlns:p14="http://schemas.microsoft.com/office/powerpoint/2010/main" val="451922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p:txBody>
          <a:bodyPr/>
          <a:lstStyle/>
          <a:p>
            <a:r>
              <a:rPr lang="en-US" b="0" i="0" dirty="0">
                <a:solidFill>
                  <a:srgbClr val="374151"/>
                </a:solidFill>
                <a:effectLst/>
                <a:latin typeface="Söhne"/>
              </a:rPr>
              <a:t>folder structure</a:t>
            </a:r>
            <a:endParaRPr lang="en-IL" dirty="0"/>
          </a:p>
        </p:txBody>
      </p: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p:txBody>
          <a:bodyPr>
            <a:normAutofit fontScale="85000" lnSpcReduction="20000"/>
          </a:bodyPr>
          <a:lstStyle/>
          <a:p>
            <a:pPr algn="l">
              <a:buFont typeface="+mj-lt"/>
              <a:buAutoNum type="arabicPeriod"/>
            </a:pPr>
            <a:r>
              <a:rPr lang="en-US" b="1" i="0" dirty="0">
                <a:solidFill>
                  <a:srgbClr val="374151"/>
                </a:solidFill>
                <a:effectLst/>
                <a:latin typeface="Söhne"/>
              </a:rPr>
              <a:t>.next/</a:t>
            </a:r>
            <a:r>
              <a:rPr lang="en-US" b="0" i="0" dirty="0">
                <a:solidFill>
                  <a:srgbClr val="374151"/>
                </a:solidFill>
                <a:effectLst/>
                <a:latin typeface="Söhne"/>
              </a:rPr>
              <a:t>: This is a folder generated automatically when you run your </a:t>
            </a:r>
            <a:r>
              <a:rPr lang="en-US" b="0" i="0" dirty="0" err="1">
                <a:solidFill>
                  <a:srgbClr val="374151"/>
                </a:solidFill>
                <a:effectLst/>
                <a:latin typeface="Söhne"/>
              </a:rPr>
              <a:t>Next.js</a:t>
            </a:r>
            <a:r>
              <a:rPr lang="en-US" b="0" i="0" dirty="0">
                <a:solidFill>
                  <a:srgbClr val="374151"/>
                </a:solidFill>
                <a:effectLst/>
                <a:latin typeface="Söhne"/>
              </a:rPr>
              <a:t> application in development mode (</a:t>
            </a:r>
            <a:r>
              <a:rPr lang="en-US" b="0" i="0" dirty="0" err="1">
                <a:solidFill>
                  <a:srgbClr val="374151"/>
                </a:solidFill>
                <a:effectLst/>
                <a:latin typeface="Söhne"/>
              </a:rPr>
              <a:t>npm</a:t>
            </a:r>
            <a:r>
              <a:rPr lang="en-US" b="0" i="0" dirty="0">
                <a:solidFill>
                  <a:srgbClr val="374151"/>
                </a:solidFill>
                <a:effectLst/>
                <a:latin typeface="Söhne"/>
              </a:rPr>
              <a:t> run dev). It contains the compiled version of your project and should not be touched.</a:t>
            </a:r>
          </a:p>
          <a:p>
            <a:pPr algn="l">
              <a:buFont typeface="+mj-lt"/>
              <a:buAutoNum type="arabicPeriod"/>
            </a:pPr>
            <a:r>
              <a:rPr lang="en-US" b="1" i="0" dirty="0" err="1">
                <a:solidFill>
                  <a:srgbClr val="374151"/>
                </a:solidFill>
                <a:effectLst/>
                <a:latin typeface="Söhne"/>
              </a:rPr>
              <a:t>node_modules</a:t>
            </a:r>
            <a:r>
              <a:rPr lang="en-US" b="1" i="0" dirty="0">
                <a:solidFill>
                  <a:srgbClr val="374151"/>
                </a:solidFill>
                <a:effectLst/>
                <a:latin typeface="Söhne"/>
              </a:rPr>
              <a:t>/</a:t>
            </a:r>
            <a:r>
              <a:rPr lang="en-US" b="0" i="0" dirty="0">
                <a:solidFill>
                  <a:srgbClr val="374151"/>
                </a:solidFill>
                <a:effectLst/>
                <a:latin typeface="Söhne"/>
              </a:rPr>
              <a:t>: This folder contains all the dependencies and libraries used in your project. They are installed via </a:t>
            </a:r>
            <a:r>
              <a:rPr lang="en-US" b="0" i="0" dirty="0" err="1">
                <a:solidFill>
                  <a:srgbClr val="374151"/>
                </a:solidFill>
                <a:effectLst/>
                <a:latin typeface="Söhne"/>
              </a:rPr>
              <a:t>npm</a:t>
            </a:r>
            <a:r>
              <a:rPr lang="en-US" b="0" i="0" dirty="0">
                <a:solidFill>
                  <a:srgbClr val="374151"/>
                </a:solidFill>
                <a:effectLst/>
                <a:latin typeface="Söhne"/>
              </a:rPr>
              <a:t> or yarn.</a:t>
            </a:r>
          </a:p>
          <a:p>
            <a:pPr algn="l">
              <a:buFont typeface="+mj-lt"/>
              <a:buAutoNum type="arabicPeriod"/>
            </a:pPr>
            <a:r>
              <a:rPr lang="en-US" b="1" i="0" dirty="0">
                <a:solidFill>
                  <a:srgbClr val="374151"/>
                </a:solidFill>
                <a:effectLst/>
                <a:latin typeface="Söhne"/>
              </a:rPr>
              <a:t>pages/</a:t>
            </a:r>
            <a:r>
              <a:rPr lang="en-US" b="0" i="0" dirty="0">
                <a:solidFill>
                  <a:srgbClr val="374151"/>
                </a:solidFill>
                <a:effectLst/>
                <a:latin typeface="Söhne"/>
              </a:rPr>
              <a:t>: This is one of the most important folders in a </a:t>
            </a:r>
            <a:r>
              <a:rPr lang="en-US" b="0" i="0" dirty="0" err="1">
                <a:solidFill>
                  <a:srgbClr val="374151"/>
                </a:solidFill>
                <a:effectLst/>
                <a:latin typeface="Söhne"/>
              </a:rPr>
              <a:t>Next.js</a:t>
            </a:r>
            <a:r>
              <a:rPr lang="en-US" b="0" i="0" dirty="0">
                <a:solidFill>
                  <a:srgbClr val="374151"/>
                </a:solidFill>
                <a:effectLst/>
                <a:latin typeface="Söhne"/>
              </a:rPr>
              <a:t> project. Every file in the pages directory becomes a route. For example, pages/</a:t>
            </a:r>
            <a:r>
              <a:rPr lang="en-US" b="0" i="0" dirty="0" err="1">
                <a:solidFill>
                  <a:srgbClr val="374151"/>
                </a:solidFill>
                <a:effectLst/>
                <a:latin typeface="Söhne"/>
              </a:rPr>
              <a:t>index.js</a:t>
            </a:r>
            <a:r>
              <a:rPr lang="en-US" b="0" i="0" dirty="0">
                <a:solidFill>
                  <a:srgbClr val="374151"/>
                </a:solidFill>
                <a:effectLst/>
                <a:latin typeface="Söhne"/>
              </a:rPr>
              <a:t> maps to your site's homepage (/). If you create a pages/</a:t>
            </a:r>
            <a:r>
              <a:rPr lang="en-US" b="0" i="0" dirty="0" err="1">
                <a:solidFill>
                  <a:srgbClr val="374151"/>
                </a:solidFill>
                <a:effectLst/>
                <a:latin typeface="Söhne"/>
              </a:rPr>
              <a:t>about.js</a:t>
            </a:r>
            <a:r>
              <a:rPr lang="en-US" b="0" i="0" dirty="0">
                <a:solidFill>
                  <a:srgbClr val="374151"/>
                </a:solidFill>
                <a:effectLst/>
                <a:latin typeface="Söhne"/>
              </a:rPr>
              <a:t>, it will be accessible at /about. The pages/</a:t>
            </a:r>
            <a:r>
              <a:rPr lang="en-US" b="0" i="0" dirty="0" err="1">
                <a:solidFill>
                  <a:srgbClr val="374151"/>
                </a:solidFill>
                <a:effectLst/>
                <a:latin typeface="Söhne"/>
              </a:rPr>
              <a:t>api</a:t>
            </a:r>
            <a:r>
              <a:rPr lang="en-US" b="0" i="0" dirty="0">
                <a:solidFill>
                  <a:srgbClr val="374151"/>
                </a:solidFill>
                <a:effectLst/>
                <a:latin typeface="Söhne"/>
              </a:rPr>
              <a:t> directory is used for creating API routes.</a:t>
            </a:r>
          </a:p>
          <a:p>
            <a:pPr marL="742950" lvl="1" indent="-285750" algn="l">
              <a:buFont typeface="+mj-lt"/>
              <a:buAutoNum type="arabicPeriod"/>
            </a:pPr>
            <a:r>
              <a:rPr lang="en-US" b="1" i="0" dirty="0">
                <a:solidFill>
                  <a:srgbClr val="374151"/>
                </a:solidFill>
                <a:effectLst/>
                <a:latin typeface="Söhne"/>
              </a:rPr>
              <a:t>_</a:t>
            </a:r>
            <a:r>
              <a:rPr lang="en-US" b="1" i="0" dirty="0" err="1">
                <a:solidFill>
                  <a:srgbClr val="374151"/>
                </a:solidFill>
                <a:effectLst/>
                <a:latin typeface="Söhne"/>
              </a:rPr>
              <a:t>app.js</a:t>
            </a:r>
            <a:r>
              <a:rPr lang="en-US" b="0" i="0" dirty="0">
                <a:solidFill>
                  <a:srgbClr val="374151"/>
                </a:solidFill>
                <a:effectLst/>
                <a:latin typeface="Söhne"/>
              </a:rPr>
              <a:t>: This file is used to initialize pages. You can apply page-level layouts, keep state between page transitions, add global CSS styles, etc. It's a sort of wrapper component for all your other pages.</a:t>
            </a:r>
          </a:p>
          <a:p>
            <a:pPr marL="742950" lvl="1" indent="-285750" algn="l">
              <a:buFont typeface="+mj-lt"/>
              <a:buAutoNum type="arabicPeriod"/>
            </a:pPr>
            <a:r>
              <a:rPr lang="en-US" b="1" i="0" dirty="0">
                <a:solidFill>
                  <a:srgbClr val="374151"/>
                </a:solidFill>
                <a:effectLst/>
                <a:latin typeface="Söhne"/>
              </a:rPr>
              <a:t>_</a:t>
            </a:r>
            <a:r>
              <a:rPr lang="en-US" b="1" i="0" dirty="0" err="1">
                <a:solidFill>
                  <a:srgbClr val="374151"/>
                </a:solidFill>
                <a:effectLst/>
                <a:latin typeface="Söhne"/>
              </a:rPr>
              <a:t>document.js</a:t>
            </a:r>
            <a:r>
              <a:rPr lang="en-US" b="0" i="0" dirty="0">
                <a:solidFill>
                  <a:srgbClr val="374151"/>
                </a:solidFill>
                <a:effectLst/>
                <a:latin typeface="Söhne"/>
              </a:rPr>
              <a:t>: This file is used to augment your application's &lt;html&gt; and &lt;body&gt; tags. This is commonly used to insert shared page headers, stylesheets, etc.</a:t>
            </a:r>
            <a:br>
              <a:rPr lang="en-US" dirty="0"/>
            </a:br>
            <a:endParaRPr lang="en-IL" dirty="0"/>
          </a:p>
        </p:txBody>
      </p:sp>
    </p:spTree>
    <p:extLst>
      <p:ext uri="{BB962C8B-B14F-4D97-AF65-F5344CB8AC3E}">
        <p14:creationId xmlns:p14="http://schemas.microsoft.com/office/powerpoint/2010/main" val="2786120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p:txBody>
          <a:bodyPr/>
          <a:lstStyle/>
          <a:p>
            <a:r>
              <a:rPr lang="en-US" dirty="0"/>
              <a:t>M</a:t>
            </a:r>
            <a:r>
              <a:rPr lang="en-IL" dirty="0"/>
              <a:t>ore folders</a:t>
            </a:r>
          </a:p>
        </p:txBody>
      </p: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p:txBody>
          <a:bodyPr>
            <a:normAutofit fontScale="92500" lnSpcReduction="10000"/>
          </a:bodyPr>
          <a:lstStyle/>
          <a:p>
            <a:pPr algn="l">
              <a:buFont typeface="+mj-lt"/>
              <a:buAutoNum type="arabicPeriod"/>
            </a:pPr>
            <a:r>
              <a:rPr lang="en-US" b="1" i="0" dirty="0">
                <a:solidFill>
                  <a:srgbClr val="374151"/>
                </a:solidFill>
                <a:effectLst/>
                <a:latin typeface="Söhne"/>
              </a:rPr>
              <a:t>public/</a:t>
            </a:r>
            <a:r>
              <a:rPr lang="en-US" b="0" i="0" dirty="0">
                <a:solidFill>
                  <a:srgbClr val="374151"/>
                </a:solidFill>
                <a:effectLst/>
                <a:latin typeface="Söhne"/>
              </a:rPr>
              <a:t>: The public directory is used to serve static assets such as images, scripts, or stylesheets. Files inside the public folder can be referenced from the root of the application similar to the pages folder.</a:t>
            </a:r>
          </a:p>
          <a:p>
            <a:pPr algn="l">
              <a:buFont typeface="+mj-lt"/>
              <a:buAutoNum type="arabicPeriod"/>
            </a:pPr>
            <a:r>
              <a:rPr lang="en-US" b="1" i="0" dirty="0">
                <a:solidFill>
                  <a:srgbClr val="374151"/>
                </a:solidFill>
                <a:effectLst/>
                <a:latin typeface="Söhne"/>
              </a:rPr>
              <a:t>styles/</a:t>
            </a:r>
            <a:r>
              <a:rPr lang="en-US" b="0" i="0" dirty="0">
                <a:solidFill>
                  <a:srgbClr val="374151"/>
                </a:solidFill>
                <a:effectLst/>
                <a:latin typeface="Söhne"/>
              </a:rPr>
              <a:t>: This folder is typically used for storing your CSS or Sass files. If you're using CSS-in-JS solutions like styled-components or emotion, you might not have this folder.</a:t>
            </a:r>
          </a:p>
          <a:p>
            <a:pPr algn="l">
              <a:buFont typeface="+mj-lt"/>
              <a:buAutoNum type="arabicPeriod"/>
            </a:pPr>
            <a:r>
              <a:rPr lang="en-US" b="1" i="0" dirty="0" err="1">
                <a:solidFill>
                  <a:srgbClr val="374151"/>
                </a:solidFill>
                <a:effectLst/>
                <a:latin typeface="Söhne"/>
              </a:rPr>
              <a:t>package.json</a:t>
            </a:r>
            <a:r>
              <a:rPr lang="en-US" b="0" i="0" dirty="0">
                <a:solidFill>
                  <a:srgbClr val="374151"/>
                </a:solidFill>
                <a:effectLst/>
                <a:latin typeface="Söhne"/>
              </a:rPr>
              <a:t>: This file includes metadata about your project and its dependencies. When you install a package using </a:t>
            </a:r>
            <a:r>
              <a:rPr lang="en-US" b="0" i="0" dirty="0" err="1">
                <a:solidFill>
                  <a:srgbClr val="374151"/>
                </a:solidFill>
                <a:effectLst/>
                <a:latin typeface="Söhne"/>
              </a:rPr>
              <a:t>npm</a:t>
            </a:r>
            <a:r>
              <a:rPr lang="en-US" b="0" i="0" dirty="0">
                <a:solidFill>
                  <a:srgbClr val="374151"/>
                </a:solidFill>
                <a:effectLst/>
                <a:latin typeface="Söhne"/>
              </a:rPr>
              <a:t> or yarn, it gets listed here under "dependencies" or "</a:t>
            </a:r>
            <a:r>
              <a:rPr lang="en-US" b="0" i="0" dirty="0" err="1">
                <a:solidFill>
                  <a:srgbClr val="374151"/>
                </a:solidFill>
                <a:effectLst/>
                <a:latin typeface="Söhne"/>
              </a:rPr>
              <a:t>devDependencies</a:t>
            </a:r>
            <a:r>
              <a:rPr lang="en-US" b="0" i="0" dirty="0">
                <a:solidFill>
                  <a:srgbClr val="374151"/>
                </a:solidFill>
                <a:effectLst/>
                <a:latin typeface="Söhne"/>
              </a:rPr>
              <a:t>".</a:t>
            </a:r>
          </a:p>
          <a:p>
            <a:pPr algn="l">
              <a:buFont typeface="+mj-lt"/>
              <a:buAutoNum type="arabicPeriod"/>
            </a:pPr>
            <a:r>
              <a:rPr lang="en-US" b="1" i="0" dirty="0" err="1">
                <a:solidFill>
                  <a:srgbClr val="374151"/>
                </a:solidFill>
                <a:effectLst/>
                <a:latin typeface="Söhne"/>
              </a:rPr>
              <a:t>next.config.js</a:t>
            </a:r>
            <a:r>
              <a:rPr lang="en-US" b="0" i="0" dirty="0">
                <a:solidFill>
                  <a:srgbClr val="374151"/>
                </a:solidFill>
                <a:effectLst/>
                <a:latin typeface="Söhne"/>
              </a:rPr>
              <a:t>: This optional file is used to configure advanced features of </a:t>
            </a:r>
            <a:r>
              <a:rPr lang="en-US" b="0" i="0" dirty="0" err="1">
                <a:solidFill>
                  <a:srgbClr val="374151"/>
                </a:solidFill>
                <a:effectLst/>
                <a:latin typeface="Söhne"/>
              </a:rPr>
              <a:t>Next.js</a:t>
            </a:r>
            <a:r>
              <a:rPr lang="en-US" b="0" i="0" dirty="0">
                <a:solidFill>
                  <a:srgbClr val="374151"/>
                </a:solidFill>
                <a:effectLst/>
                <a:latin typeface="Söhne"/>
              </a:rPr>
              <a:t>. It's not created by default, you would create it when you need to customize the default settings provided by </a:t>
            </a:r>
            <a:r>
              <a:rPr lang="en-US" b="0" i="0" dirty="0" err="1">
                <a:solidFill>
                  <a:srgbClr val="374151"/>
                </a:solidFill>
                <a:effectLst/>
                <a:latin typeface="Söhne"/>
              </a:rPr>
              <a:t>Next.js</a:t>
            </a:r>
            <a:r>
              <a:rPr lang="en-US" b="0" i="0" dirty="0">
                <a:solidFill>
                  <a:srgbClr val="374151"/>
                </a:solidFill>
                <a:effectLst/>
                <a:latin typeface="Söhne"/>
              </a:rPr>
              <a:t>.</a:t>
            </a:r>
          </a:p>
        </p:txBody>
      </p:sp>
    </p:spTree>
    <p:extLst>
      <p:ext uri="{BB962C8B-B14F-4D97-AF65-F5344CB8AC3E}">
        <p14:creationId xmlns:p14="http://schemas.microsoft.com/office/powerpoint/2010/main" val="1297183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p:txBody>
          <a:bodyPr>
            <a:normAutofit/>
          </a:bodyPr>
          <a:lstStyle/>
          <a:p>
            <a:r>
              <a:rPr lang="en-US" b="1" i="0" dirty="0">
                <a:solidFill>
                  <a:srgbClr val="374151"/>
                </a:solidFill>
                <a:effectLst/>
                <a:latin typeface="Söhne"/>
              </a:rPr>
              <a:t>What is React?</a:t>
            </a:r>
            <a:endParaRPr lang="en-IL" dirty="0"/>
          </a:p>
        </p:txBody>
      </p: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p:txBody>
          <a:bodyPr/>
          <a:lstStyle/>
          <a:p>
            <a:pPr algn="l"/>
            <a:r>
              <a:rPr lang="en-US" b="0" i="0" dirty="0">
                <a:solidFill>
                  <a:srgbClr val="374151"/>
                </a:solidFill>
                <a:effectLst/>
                <a:latin typeface="Söhne"/>
              </a:rPr>
              <a:t>React is a JavaScript library for building user interfaces, primarily for single-page applications. It's used for handling the view layer for web and mobile apps. React allows you to design simple views for each state in your application, and it efficiently updates and renders the right components when your data changes.</a:t>
            </a:r>
          </a:p>
          <a:p>
            <a:pPr marL="0" indent="0">
              <a:buNone/>
            </a:pPr>
            <a:endParaRPr lang="en-IL" dirty="0"/>
          </a:p>
        </p:txBody>
      </p:sp>
    </p:spTree>
    <p:extLst>
      <p:ext uri="{BB962C8B-B14F-4D97-AF65-F5344CB8AC3E}">
        <p14:creationId xmlns:p14="http://schemas.microsoft.com/office/powerpoint/2010/main" val="1025530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p:txBody>
          <a:bodyPr/>
          <a:lstStyle/>
          <a:p>
            <a:r>
              <a:rPr lang="en-US" dirty="0"/>
              <a:t>T</a:t>
            </a:r>
            <a:r>
              <a:rPr lang="en-IL" dirty="0"/>
              <a:t>sx?</a:t>
            </a:r>
          </a:p>
        </p:txBody>
      </p: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p:txBody>
          <a:bodyPr>
            <a:normAutofit lnSpcReduction="10000"/>
          </a:bodyPr>
          <a:lstStyle/>
          <a:p>
            <a:pPr algn="l"/>
            <a:r>
              <a:rPr lang="en-US" b="0" i="0" dirty="0">
                <a:solidFill>
                  <a:srgbClr val="374151"/>
                </a:solidFill>
                <a:effectLst/>
                <a:latin typeface="Söhne"/>
              </a:rPr>
              <a:t>TSX stands for TypeScript XML. It is a syntax extension for TypeScript, the statically typed superset of JavaScript developed by Microsoft, that includes JSX support. JSX, which stands for JavaScript XML, is a syntax extension for JavaScript that allows you to write HTML-like syntax directly in your JavaScript (or TypeScript) code.</a:t>
            </a:r>
          </a:p>
          <a:p>
            <a:pPr algn="l"/>
            <a:r>
              <a:rPr lang="en-US" b="0" i="0" dirty="0">
                <a:solidFill>
                  <a:srgbClr val="374151"/>
                </a:solidFill>
                <a:effectLst/>
                <a:latin typeface="Söhne"/>
              </a:rPr>
              <a:t>The combination of TypeScript and JSX (TSX) provides a powerful development environment, allowing you to leverage the features of both technologies. TypeScript brings static typing to your codebase, improving tooling capabilities and making your code more predictable and easier to debug. JSX, on the other hand, brings a declarative syntax for building user interfaces in JavaScript.</a:t>
            </a:r>
          </a:p>
        </p:txBody>
      </p:sp>
    </p:spTree>
    <p:extLst>
      <p:ext uri="{BB962C8B-B14F-4D97-AF65-F5344CB8AC3E}">
        <p14:creationId xmlns:p14="http://schemas.microsoft.com/office/powerpoint/2010/main" val="773165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640080" y="325369"/>
            <a:ext cx="4368602" cy="1956841"/>
          </a:xfrm>
        </p:spPr>
        <p:txBody>
          <a:bodyPr anchor="b">
            <a:normAutofit/>
          </a:bodyPr>
          <a:lstStyle/>
          <a:p>
            <a:r>
              <a:rPr lang="en-US" sz="5400"/>
              <a:t>H</a:t>
            </a:r>
            <a:r>
              <a:rPr lang="en-IL" sz="5400"/>
              <a:t>ow do we start? </a:t>
            </a:r>
          </a:p>
        </p:txBody>
      </p:sp>
      <p:sp>
        <p:nvSpPr>
          <p:cNvPr id="2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640080" y="2872899"/>
            <a:ext cx="4243589" cy="3320668"/>
          </a:xfrm>
        </p:spPr>
        <p:txBody>
          <a:bodyPr>
            <a:normAutofit/>
          </a:bodyPr>
          <a:lstStyle/>
          <a:p>
            <a:r>
              <a:rPr lang="en-US" sz="2200"/>
              <a:t>W</a:t>
            </a:r>
            <a:r>
              <a:rPr lang="en-IL" sz="2200"/>
              <a:t>e start by exporting a function, with tsx</a:t>
            </a:r>
          </a:p>
        </p:txBody>
      </p:sp>
      <p:pic>
        <p:nvPicPr>
          <p:cNvPr id="4" name="Picture 3">
            <a:extLst>
              <a:ext uri="{FF2B5EF4-FFF2-40B4-BE49-F238E27FC236}">
                <a16:creationId xmlns:a16="http://schemas.microsoft.com/office/drawing/2014/main" id="{541730DD-86B6-E418-F299-EABC78982742}"/>
              </a:ext>
            </a:extLst>
          </p:cNvPr>
          <p:cNvPicPr>
            <a:picLocks noChangeAspect="1"/>
          </p:cNvPicPr>
          <p:nvPr/>
        </p:nvPicPr>
        <p:blipFill rotWithShape="1">
          <a:blip r:embed="rId2"/>
          <a:srcRect l="12042" r="1122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97530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1591</Words>
  <Application>Microsoft Macintosh PowerPoint</Application>
  <PresentationFormat>Widescreen</PresentationFormat>
  <Paragraphs>59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Söhne</vt:lpstr>
      <vt:lpstr>Office Theme</vt:lpstr>
      <vt:lpstr>React / Next.ts</vt:lpstr>
      <vt:lpstr>What is Next.js?</vt:lpstr>
      <vt:lpstr>When should you use Next.js?</vt:lpstr>
      <vt:lpstr>Why should you use Next.js?</vt:lpstr>
      <vt:lpstr>folder structure</vt:lpstr>
      <vt:lpstr>More folders</vt:lpstr>
      <vt:lpstr>What is React?</vt:lpstr>
      <vt:lpstr>Tsx?</vt:lpstr>
      <vt:lpstr>How do we start? </vt:lpstr>
      <vt:lpstr>Classes?</vt:lpstr>
      <vt:lpstr>Let’s start count (useState)</vt:lpstr>
      <vt:lpstr>Example </vt:lpstr>
      <vt:lpstr>In a component</vt:lpstr>
      <vt:lpstr>Why do we need the function</vt:lpstr>
      <vt:lpstr>Wait what with my css?</vt:lpstr>
      <vt:lpstr>Wait what is the className?</vt:lpstr>
      <vt:lpstr>CSS Modules:</vt:lpstr>
      <vt:lpstr>explain</vt:lpstr>
      <vt:lpstr>Import components</vt:lpstr>
      <vt:lpstr>layout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 Next.ts</dc:title>
  <dc:creator>Shaked Chen</dc:creator>
  <cp:lastModifiedBy>Shaked Chen</cp:lastModifiedBy>
  <cp:revision>1</cp:revision>
  <dcterms:created xsi:type="dcterms:W3CDTF">2023-07-23T21:48:56Z</dcterms:created>
  <dcterms:modified xsi:type="dcterms:W3CDTF">2023-07-23T23:03:55Z</dcterms:modified>
</cp:coreProperties>
</file>