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59" r:id="rId16"/>
    <p:sldId id="260" r:id="rId17"/>
    <p:sldId id="261"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56" r:id="rId33"/>
    <p:sldId id="257" r:id="rId34"/>
    <p:sldId id="258" r:id="rId35"/>
    <p:sldId id="262" r:id="rId36"/>
    <p:sldId id="263" r:id="rId37"/>
    <p:sldId id="264" r:id="rId3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94650"/>
  </p:normalViewPr>
  <p:slideViewPr>
    <p:cSldViewPr snapToGrid="0">
      <p:cViewPr varScale="1">
        <p:scale>
          <a:sx n="94" d="100"/>
          <a:sy n="94" d="100"/>
        </p:scale>
        <p:origin x="216"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2039-07DA-D220-5552-DF634DB3E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0A2AC1F-3EB6-1AC2-86BE-13E9CCF89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DFE0C94-4099-F092-84B0-69E2D31CC697}"/>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5" name="Footer Placeholder 4">
            <a:extLst>
              <a:ext uri="{FF2B5EF4-FFF2-40B4-BE49-F238E27FC236}">
                <a16:creationId xmlns:a16="http://schemas.microsoft.com/office/drawing/2014/main" id="{F06B0071-2581-7917-5A40-DECAF4110F6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CF1441-DE9C-2AAB-FBC8-442D31ACBBF2}"/>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43663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9CA3-EEA4-062F-5F00-179513602AD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F0B1406-1F76-353B-C1A3-1A6DEBCBA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B31B2B7-B367-5F23-365E-B7AD09F68A16}"/>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5" name="Footer Placeholder 4">
            <a:extLst>
              <a:ext uri="{FF2B5EF4-FFF2-40B4-BE49-F238E27FC236}">
                <a16:creationId xmlns:a16="http://schemas.microsoft.com/office/drawing/2014/main" id="{8509EDA6-D08A-05E1-7EAC-1425390A11C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76B406-614C-4A42-23F3-7CE3661604A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62023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0B817-81E8-1C5B-C375-349E3AF70F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C3E2642-F827-8937-EEE9-0321C9A9A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69931EA-CB16-E290-6EEC-1D0C36E8602B}"/>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5" name="Footer Placeholder 4">
            <a:extLst>
              <a:ext uri="{FF2B5EF4-FFF2-40B4-BE49-F238E27FC236}">
                <a16:creationId xmlns:a16="http://schemas.microsoft.com/office/drawing/2014/main" id="{E405969B-6713-EC5F-8FC2-825A07983DA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EA44AEA-C592-4207-81F2-005B488B7EF2}"/>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423996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9038-B72C-C43D-EC02-103191A4851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788FA89-C2E9-07BD-3279-D0A548C93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BBF0694-AE0F-82B4-0CEE-99714B08D033}"/>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5" name="Footer Placeholder 4">
            <a:extLst>
              <a:ext uri="{FF2B5EF4-FFF2-40B4-BE49-F238E27FC236}">
                <a16:creationId xmlns:a16="http://schemas.microsoft.com/office/drawing/2014/main" id="{81B44CBF-FB7A-3A96-17FC-60752D95CC5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1020FE0-C385-915B-AB24-DF779A3BD9EB}"/>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34246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8E1-31DB-E8D8-263E-68094F901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BD2BB16-2385-3144-A96F-518A468F7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A4860-B68C-72C8-E221-533082A6D75D}"/>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5" name="Footer Placeholder 4">
            <a:extLst>
              <a:ext uri="{FF2B5EF4-FFF2-40B4-BE49-F238E27FC236}">
                <a16:creationId xmlns:a16="http://schemas.microsoft.com/office/drawing/2014/main" id="{12785565-F020-1EE8-375D-1444876F0E0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36B77A-8A3C-0932-C733-EFC6116FB47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5977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D881-7E83-73DC-491F-992FC89A933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AE8A682-4A63-949D-9D51-3E5A10480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B03FEB5-DE57-85DE-A44E-65A5BAC9B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606E714-2C81-9648-8278-7C139A244159}"/>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6" name="Footer Placeholder 5">
            <a:extLst>
              <a:ext uri="{FF2B5EF4-FFF2-40B4-BE49-F238E27FC236}">
                <a16:creationId xmlns:a16="http://schemas.microsoft.com/office/drawing/2014/main" id="{EBE8AA12-08DB-22EE-8E87-7F1F8E5464A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82C5C84-5771-26C5-F0A6-F74A5149E2D1}"/>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85656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46B3-04F2-BCDC-B939-2529AAC8680B}"/>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B759FBC-35C7-0FFE-11EB-A9B380A1D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0424C-84C8-D5DE-F9B6-74362B24B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C25F6341-3644-4DA1-BAF8-40FDB0B00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FF8DF-CB47-90FF-41EB-8F3636F9AE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6D11F5-CF12-EAD4-B649-8A3549423C35}"/>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8" name="Footer Placeholder 7">
            <a:extLst>
              <a:ext uri="{FF2B5EF4-FFF2-40B4-BE49-F238E27FC236}">
                <a16:creationId xmlns:a16="http://schemas.microsoft.com/office/drawing/2014/main" id="{25BD2611-E897-D3A1-C475-0B450951440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3817E53-920A-1BA5-D50F-50506C13895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92771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E2F7-9B89-2A20-3C25-85C3C7292A2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7C4DFB4-54CA-87AF-D33E-9AFEF1244C8E}"/>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4" name="Footer Placeholder 3">
            <a:extLst>
              <a:ext uri="{FF2B5EF4-FFF2-40B4-BE49-F238E27FC236}">
                <a16:creationId xmlns:a16="http://schemas.microsoft.com/office/drawing/2014/main" id="{C17B8270-2C42-C14B-5D9B-777391E1AF4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A3648C7-F2D7-38C0-E115-401B18914E43}"/>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80914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4DCE7-1FEB-1A74-C28F-73621FCEFF7C}"/>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3" name="Footer Placeholder 2">
            <a:extLst>
              <a:ext uri="{FF2B5EF4-FFF2-40B4-BE49-F238E27FC236}">
                <a16:creationId xmlns:a16="http://schemas.microsoft.com/office/drawing/2014/main" id="{B08439B6-ADC4-CAEA-4553-B6A5536BFA9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6718995-7598-334B-21AC-FAC0FAE50061}"/>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9307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4B80-E0DB-4F46-B0BA-37D22216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9C46FB3-C391-780D-3CE9-9E15D6E8B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F95B1F5-5443-F345-2C60-B4878FD8C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6A270-F719-7F34-C536-9985FC95A0A0}"/>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6" name="Footer Placeholder 5">
            <a:extLst>
              <a:ext uri="{FF2B5EF4-FFF2-40B4-BE49-F238E27FC236}">
                <a16:creationId xmlns:a16="http://schemas.microsoft.com/office/drawing/2014/main" id="{2911392D-8D3B-8BEA-7CB9-E7E26BD0F99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BE3F6AD-2143-A3F0-B184-E29E6A869E0E}"/>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83643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98CD-9FF7-A08C-D4B3-DED4E922B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B4042B5-52FC-9F53-6519-7A387011E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9D82E8D-7635-4E03-FB4B-0E3DE3164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812C-D358-00A4-A50B-1508D48A2B8D}"/>
              </a:ext>
            </a:extLst>
          </p:cNvPr>
          <p:cNvSpPr>
            <a:spLocks noGrp="1"/>
          </p:cNvSpPr>
          <p:nvPr>
            <p:ph type="dt" sz="half" idx="10"/>
          </p:nvPr>
        </p:nvSpPr>
        <p:spPr/>
        <p:txBody>
          <a:bodyPr/>
          <a:lstStyle/>
          <a:p>
            <a:fld id="{98E8F9B4-5C7F-7B4B-B94C-BB97D518C911}" type="datetimeFigureOut">
              <a:rPr lang="en-IL" smtClean="0"/>
              <a:t>09/06/2023</a:t>
            </a:fld>
            <a:endParaRPr lang="en-IL"/>
          </a:p>
        </p:txBody>
      </p:sp>
      <p:sp>
        <p:nvSpPr>
          <p:cNvPr id="6" name="Footer Placeholder 5">
            <a:extLst>
              <a:ext uri="{FF2B5EF4-FFF2-40B4-BE49-F238E27FC236}">
                <a16:creationId xmlns:a16="http://schemas.microsoft.com/office/drawing/2014/main" id="{EF759481-C3CA-AFA3-D1B1-FE97659298F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89B71BC-7FF9-212C-B54D-CE899600AB23}"/>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39112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0152C-5440-B3B4-4A13-4609138E3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0EC109A-C3C3-206B-430F-7F941AB30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90AC70C-30ED-151D-C636-F0EF2FB25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8F9B4-5C7F-7B4B-B94C-BB97D518C911}" type="datetimeFigureOut">
              <a:rPr lang="en-IL" smtClean="0"/>
              <a:t>09/06/2023</a:t>
            </a:fld>
            <a:endParaRPr lang="en-IL"/>
          </a:p>
        </p:txBody>
      </p:sp>
      <p:sp>
        <p:nvSpPr>
          <p:cNvPr id="5" name="Footer Placeholder 4">
            <a:extLst>
              <a:ext uri="{FF2B5EF4-FFF2-40B4-BE49-F238E27FC236}">
                <a16:creationId xmlns:a16="http://schemas.microsoft.com/office/drawing/2014/main" id="{F7510D28-209A-3345-5E5F-02651EF58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780125D-9B23-C85E-87B6-77235E798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26190-580D-8544-B4C5-6896A04F2F23}" type="slidenum">
              <a:rPr lang="en-IL" smtClean="0"/>
              <a:t>‹#›</a:t>
            </a:fld>
            <a:endParaRPr lang="en-IL"/>
          </a:p>
        </p:txBody>
      </p:sp>
    </p:spTree>
    <p:extLst>
      <p:ext uri="{BB962C8B-B14F-4D97-AF65-F5344CB8AC3E}">
        <p14:creationId xmlns:p14="http://schemas.microsoft.com/office/powerpoint/2010/main" val="125919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C</a:t>
            </a:r>
            <a:r>
              <a:rPr lang="en-IL" dirty="0"/>
              <a:t>lasses ts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 TypeScript, classes provide a way to define and create objects with a blueprint or template for their properties and behavior. They allow you to apply object-oriented programming principles in your TypeScript code. Here's how you can work with classes in TypeScript:</a:t>
            </a:r>
            <a:endParaRPr lang="en-IL" dirty="0"/>
          </a:p>
        </p:txBody>
      </p:sp>
    </p:spTree>
    <p:extLst>
      <p:ext uri="{BB962C8B-B14F-4D97-AF65-F5344CB8AC3E}">
        <p14:creationId xmlns:p14="http://schemas.microsoft.com/office/powerpoint/2010/main" val="88774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1449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5977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457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3650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8522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b="0" i="0" dirty="0">
                <a:solidFill>
                  <a:srgbClr val="374151"/>
                </a:solidFill>
                <a:effectLst/>
                <a:latin typeface="Söhne"/>
              </a:rPr>
              <a:t>React and </a:t>
            </a:r>
            <a:r>
              <a:rPr lang="en-US" b="0" i="0" dirty="0" err="1">
                <a:solidFill>
                  <a:srgbClr val="374151"/>
                </a:solidFill>
                <a:effectLst/>
                <a:latin typeface="Söhne"/>
              </a:rPr>
              <a:t>Next.js</a:t>
            </a:r>
            <a:endParaRPr lang="en-IL" dirty="0"/>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lnSpcReduction="10000"/>
          </a:bodyPr>
          <a:lstStyle/>
          <a:p>
            <a:r>
              <a:rPr lang="en-US" b="0" i="0" dirty="0">
                <a:solidFill>
                  <a:srgbClr val="374151"/>
                </a:solidFill>
                <a:effectLst/>
                <a:latin typeface="Söhne"/>
              </a:rPr>
              <a:t>React and </a:t>
            </a:r>
            <a:r>
              <a:rPr lang="en-US" b="0" i="0" dirty="0" err="1">
                <a:solidFill>
                  <a:srgbClr val="374151"/>
                </a:solidFill>
                <a:effectLst/>
                <a:latin typeface="Söhne"/>
              </a:rPr>
              <a:t>Next.js</a:t>
            </a:r>
            <a:r>
              <a:rPr lang="en-US" b="0" i="0" dirty="0">
                <a:solidFill>
                  <a:srgbClr val="374151"/>
                </a:solidFill>
                <a:effectLst/>
                <a:latin typeface="Söhne"/>
              </a:rPr>
              <a:t> are both popular tools used in web development, but they serve different purposes and have distinct features. Here's an overview of React and </a:t>
            </a:r>
            <a:r>
              <a:rPr lang="en-US" b="0" i="0" dirty="0" err="1">
                <a:solidFill>
                  <a:srgbClr val="374151"/>
                </a:solidFill>
                <a:effectLst/>
                <a:latin typeface="Söhne"/>
              </a:rPr>
              <a:t>Next.js</a:t>
            </a:r>
            <a:endParaRPr lang="en-US" dirty="0">
              <a:solidFill>
                <a:srgbClr val="374151"/>
              </a:solidFill>
              <a:latin typeface="Söhne"/>
            </a:endParaRPr>
          </a:p>
          <a:p>
            <a:r>
              <a:rPr lang="en-US" b="0" i="0" dirty="0">
                <a:solidFill>
                  <a:srgbClr val="374151"/>
                </a:solidFill>
                <a:effectLst/>
                <a:latin typeface="Söhne"/>
              </a:rPr>
              <a:t>In summary, React is a JavaScript library for building user interfaces, while </a:t>
            </a:r>
            <a:r>
              <a:rPr lang="en-US" b="0" i="0" dirty="0" err="1">
                <a:solidFill>
                  <a:srgbClr val="374151"/>
                </a:solidFill>
                <a:effectLst/>
                <a:latin typeface="Söhne"/>
              </a:rPr>
              <a:t>Next.js</a:t>
            </a:r>
            <a:r>
              <a:rPr lang="en-US" b="0" i="0" dirty="0">
                <a:solidFill>
                  <a:srgbClr val="374151"/>
                </a:solidFill>
                <a:effectLst/>
                <a:latin typeface="Söhne"/>
              </a:rPr>
              <a:t> is a framework that extends React with server-side rendering (SSR) and static site generation (SSG) capabilities. </a:t>
            </a:r>
            <a:r>
              <a:rPr lang="en-US" b="0" i="0" dirty="0" err="1">
                <a:solidFill>
                  <a:srgbClr val="374151"/>
                </a:solidFill>
                <a:effectLst/>
                <a:latin typeface="Söhne"/>
              </a:rPr>
              <a:t>Next.js</a:t>
            </a:r>
            <a:r>
              <a:rPr lang="en-US" b="0" i="0" dirty="0">
                <a:solidFill>
                  <a:srgbClr val="374151"/>
                </a:solidFill>
                <a:effectLst/>
                <a:latin typeface="Söhne"/>
              </a:rPr>
              <a:t> simplifies the process of building server-rendered React applications and provides additional features to enhance performance, routing, and data fetching. The choice between React and </a:t>
            </a:r>
            <a:r>
              <a:rPr lang="en-US" b="0" i="0" dirty="0" err="1">
                <a:solidFill>
                  <a:srgbClr val="374151"/>
                </a:solidFill>
                <a:effectLst/>
                <a:latin typeface="Söhne"/>
              </a:rPr>
              <a:t>Next.js</a:t>
            </a:r>
            <a:r>
              <a:rPr lang="en-US" b="0" i="0" dirty="0">
                <a:solidFill>
                  <a:srgbClr val="374151"/>
                </a:solidFill>
                <a:effectLst/>
                <a:latin typeface="Söhne"/>
              </a:rPr>
              <a:t> depends on the specific requirements of your project. If you need server-side rendering or static site generation, </a:t>
            </a:r>
            <a:r>
              <a:rPr lang="en-US" b="0" i="0" dirty="0" err="1">
                <a:solidFill>
                  <a:srgbClr val="374151"/>
                </a:solidFill>
                <a:effectLst/>
                <a:latin typeface="Söhne"/>
              </a:rPr>
              <a:t>Next.js</a:t>
            </a:r>
            <a:r>
              <a:rPr lang="en-US" b="0" i="0" dirty="0">
                <a:solidFill>
                  <a:srgbClr val="374151"/>
                </a:solidFill>
                <a:effectLst/>
                <a:latin typeface="Söhne"/>
              </a:rPr>
              <a:t> is a great choice, while React alone is suitable for client-side rendering applications.</a:t>
            </a:r>
            <a:endParaRPr lang="en-IL" dirty="0"/>
          </a:p>
        </p:txBody>
      </p:sp>
    </p:spTree>
    <p:extLst>
      <p:ext uri="{BB962C8B-B14F-4D97-AF65-F5344CB8AC3E}">
        <p14:creationId xmlns:p14="http://schemas.microsoft.com/office/powerpoint/2010/main" val="340682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630936" y="639520"/>
            <a:ext cx="3429000" cy="1719072"/>
          </a:xfrm>
        </p:spPr>
        <p:txBody>
          <a:bodyPr anchor="b">
            <a:normAutofit/>
          </a:bodyPr>
          <a:lstStyle/>
          <a:p>
            <a:r>
              <a:rPr lang="en-US" sz="5400"/>
              <a:t>N</a:t>
            </a:r>
            <a:r>
              <a:rPr lang="en-IL" sz="5400"/>
              <a:t>ext.js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a:xfrm>
            <a:off x="630936" y="2807208"/>
            <a:ext cx="3429000" cy="3410712"/>
          </a:xfrm>
        </p:spPr>
        <p:txBody>
          <a:bodyPr anchor="t">
            <a:normAutofit/>
          </a:bodyPr>
          <a:lstStyle/>
          <a:p>
            <a:r>
              <a:rPr lang="en-US" sz="2200"/>
              <a:t>npx create-next-app my-app</a:t>
            </a:r>
          </a:p>
          <a:p>
            <a:r>
              <a:rPr lang="en-US" sz="2200"/>
              <a:t>L</a:t>
            </a:r>
            <a:r>
              <a:rPr lang="en-IL" sz="2200"/>
              <a:t>et’s fill the options</a:t>
            </a:r>
          </a:p>
          <a:p>
            <a:r>
              <a:rPr lang="en-US" sz="2200"/>
              <a:t>A</a:t>
            </a:r>
            <a:r>
              <a:rPr lang="en-IL" sz="2200"/>
              <a:t>nd we get this page</a:t>
            </a:r>
          </a:p>
        </p:txBody>
      </p:sp>
      <p:pic>
        <p:nvPicPr>
          <p:cNvPr id="5" name="Picture 4" descr="A screenshot of a computer&#10;&#10;Description automatically generated with medium confidence">
            <a:extLst>
              <a:ext uri="{FF2B5EF4-FFF2-40B4-BE49-F238E27FC236}">
                <a16:creationId xmlns:a16="http://schemas.microsoft.com/office/drawing/2014/main" id="{6D6893AF-9E54-F100-2DD9-8E7C9A47712E}"/>
              </a:ext>
            </a:extLst>
          </p:cNvPr>
          <p:cNvPicPr>
            <a:picLocks noChangeAspect="1"/>
          </p:cNvPicPr>
          <p:nvPr/>
        </p:nvPicPr>
        <p:blipFill>
          <a:blip r:embed="rId2"/>
          <a:stretch>
            <a:fillRect/>
          </a:stretch>
        </p:blipFill>
        <p:spPr>
          <a:xfrm>
            <a:off x="4654296" y="1202551"/>
            <a:ext cx="6903720" cy="4452898"/>
          </a:xfrm>
          <a:prstGeom prst="rect">
            <a:avLst/>
          </a:prstGeom>
        </p:spPr>
      </p:pic>
    </p:spTree>
    <p:extLst>
      <p:ext uri="{BB962C8B-B14F-4D97-AF65-F5344CB8AC3E}">
        <p14:creationId xmlns:p14="http://schemas.microsoft.com/office/powerpoint/2010/main" val="73614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folders</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374151"/>
                </a:solidFill>
                <a:effectLst/>
                <a:latin typeface="Söhne"/>
              </a:rPr>
              <a:t>.next: This folder is automatically generated by </a:t>
            </a:r>
            <a:r>
              <a:rPr lang="en-US" b="0" i="0" dirty="0" err="1">
                <a:solidFill>
                  <a:srgbClr val="374151"/>
                </a:solidFill>
                <a:effectLst/>
                <a:latin typeface="Söhne"/>
              </a:rPr>
              <a:t>Next.js</a:t>
            </a:r>
            <a:r>
              <a:rPr lang="en-US" b="0" i="0" dirty="0">
                <a:solidFill>
                  <a:srgbClr val="374151"/>
                </a:solidFill>
                <a:effectLst/>
                <a:latin typeface="Söhne"/>
              </a:rPr>
              <a:t> when you run the project. It contains the build artifacts, compiled JavaScript files, and other assets needed for server-side rendering and client-side rendering.</a:t>
            </a:r>
          </a:p>
          <a:p>
            <a:pPr algn="l">
              <a:buFont typeface="+mj-lt"/>
              <a:buAutoNum type="arabicPeriod"/>
            </a:pPr>
            <a:r>
              <a:rPr lang="en-US" b="0" i="0" dirty="0">
                <a:solidFill>
                  <a:srgbClr val="374151"/>
                </a:solidFill>
                <a:effectLst/>
                <a:latin typeface="Söhne"/>
              </a:rPr>
              <a:t>pages: This directory is where you define the pages of your </a:t>
            </a:r>
            <a:r>
              <a:rPr lang="en-US" b="0" i="0" dirty="0" err="1">
                <a:solidFill>
                  <a:srgbClr val="374151"/>
                </a:solidFill>
                <a:effectLst/>
                <a:latin typeface="Söhne"/>
              </a:rPr>
              <a:t>Next.js</a:t>
            </a:r>
            <a:r>
              <a:rPr lang="en-US" b="0" i="0" dirty="0">
                <a:solidFill>
                  <a:srgbClr val="374151"/>
                </a:solidFill>
                <a:effectLst/>
                <a:latin typeface="Söhne"/>
              </a:rPr>
              <a:t> application. Each file in this directory represents a unique route in your application. For example, pages/</a:t>
            </a:r>
            <a:r>
              <a:rPr lang="en-US" b="0" i="0" dirty="0" err="1">
                <a:solidFill>
                  <a:srgbClr val="374151"/>
                </a:solidFill>
                <a:effectLst/>
                <a:latin typeface="Söhne"/>
              </a:rPr>
              <a:t>index.js</a:t>
            </a:r>
            <a:r>
              <a:rPr lang="en-US" b="0" i="0" dirty="0">
                <a:solidFill>
                  <a:srgbClr val="374151"/>
                </a:solidFill>
                <a:effectLst/>
                <a:latin typeface="Söhne"/>
              </a:rPr>
              <a:t> corresponds to the homepage route ("/"), and pages/</a:t>
            </a:r>
            <a:r>
              <a:rPr lang="en-US" b="0" i="0" dirty="0" err="1">
                <a:solidFill>
                  <a:srgbClr val="374151"/>
                </a:solidFill>
                <a:effectLst/>
                <a:latin typeface="Söhne"/>
              </a:rPr>
              <a:t>about.js</a:t>
            </a:r>
            <a:r>
              <a:rPr lang="en-US" b="0" i="0" dirty="0">
                <a:solidFill>
                  <a:srgbClr val="374151"/>
                </a:solidFill>
                <a:effectLst/>
                <a:latin typeface="Söhne"/>
              </a:rPr>
              <a:t> corresponds to the about page route ("/about").</a:t>
            </a:r>
          </a:p>
          <a:p>
            <a:pPr algn="l">
              <a:buFont typeface="+mj-lt"/>
              <a:buAutoNum type="arabicPeriod"/>
            </a:pPr>
            <a:r>
              <a:rPr lang="en-US" b="0" i="0" dirty="0">
                <a:solidFill>
                  <a:srgbClr val="374151"/>
                </a:solidFill>
                <a:effectLst/>
                <a:latin typeface="Söhne"/>
              </a:rPr>
              <a:t>public: The public folder is where you place static assets such as images, fonts, and other files that you want to serve directly. These files can be accessed using the / path in the URL. For example, a file named </a:t>
            </a:r>
            <a:r>
              <a:rPr lang="en-US" b="0" i="0" dirty="0" err="1">
                <a:solidFill>
                  <a:srgbClr val="374151"/>
                </a:solidFill>
                <a:effectLst/>
                <a:latin typeface="Söhne"/>
              </a:rPr>
              <a:t>logo.png</a:t>
            </a:r>
            <a:r>
              <a:rPr lang="en-US" b="0" i="0" dirty="0">
                <a:solidFill>
                  <a:srgbClr val="374151"/>
                </a:solidFill>
                <a:effectLst/>
                <a:latin typeface="Söhne"/>
              </a:rPr>
              <a:t> placed in the public folder can be accessed at </a:t>
            </a:r>
          </a:p>
          <a:p>
            <a:endParaRPr lang="en-IL" dirty="0"/>
          </a:p>
        </p:txBody>
      </p:sp>
    </p:spTree>
    <p:extLst>
      <p:ext uri="{BB962C8B-B14F-4D97-AF65-F5344CB8AC3E}">
        <p14:creationId xmlns:p14="http://schemas.microsoft.com/office/powerpoint/2010/main" val="52149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components: The components folder is where you can organize and store reusable UI components. Components in this folder can be used across multiple pages or other components within your application.</a:t>
            </a:r>
          </a:p>
          <a:p>
            <a:pPr algn="l">
              <a:buFont typeface="+mj-lt"/>
              <a:buAutoNum type="arabicPeriod"/>
            </a:pPr>
            <a:r>
              <a:rPr lang="en-US" b="0" i="0" dirty="0">
                <a:solidFill>
                  <a:srgbClr val="374151"/>
                </a:solidFill>
                <a:effectLst/>
                <a:latin typeface="Söhne"/>
              </a:rPr>
              <a:t>styles: You can create a styles folder to store your CSS or styling-related files. </a:t>
            </a:r>
            <a:r>
              <a:rPr lang="en-US" b="0" i="0" dirty="0" err="1">
                <a:solidFill>
                  <a:srgbClr val="374151"/>
                </a:solidFill>
                <a:effectLst/>
                <a:latin typeface="Söhne"/>
              </a:rPr>
              <a:t>Next.js</a:t>
            </a:r>
            <a:r>
              <a:rPr lang="en-US" b="0" i="0" dirty="0">
                <a:solidFill>
                  <a:srgbClr val="374151"/>
                </a:solidFill>
                <a:effectLst/>
                <a:latin typeface="Söhne"/>
              </a:rPr>
              <a:t> allows you to use various styling methodologies, such as CSS modules or CSS-in-JS libraries. You can configure the styling approach that suits your project needs.</a:t>
            </a:r>
          </a:p>
          <a:p>
            <a:pPr algn="l">
              <a:buFont typeface="+mj-lt"/>
              <a:buAutoNum type="arabicPeriod"/>
            </a:pPr>
            <a:r>
              <a:rPr lang="en-US" b="0" i="0" dirty="0">
                <a:solidFill>
                  <a:srgbClr val="374151"/>
                </a:solidFill>
                <a:effectLst/>
                <a:latin typeface="Söhne"/>
              </a:rPr>
              <a:t>utils: The utils folder is used to store utility functions or helper files that can be shared across different parts of your application.</a:t>
            </a:r>
          </a:p>
        </p:txBody>
      </p:sp>
    </p:spTree>
    <p:extLst>
      <p:ext uri="{BB962C8B-B14F-4D97-AF65-F5344CB8AC3E}">
        <p14:creationId xmlns:p14="http://schemas.microsoft.com/office/powerpoint/2010/main" val="52402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b="0" i="0" dirty="0">
                <a:solidFill>
                  <a:srgbClr val="374151"/>
                </a:solidFill>
                <a:effectLst/>
                <a:latin typeface="Söhne"/>
              </a:rPr>
              <a:t>pages/</a:t>
            </a:r>
            <a:r>
              <a:rPr lang="en-US" b="0" i="0" dirty="0" err="1">
                <a:solidFill>
                  <a:srgbClr val="374151"/>
                </a:solidFill>
                <a:effectLst/>
                <a:latin typeface="Söhne"/>
              </a:rPr>
              <a:t>api</a:t>
            </a:r>
            <a:r>
              <a:rPr lang="en-US" b="0" i="0" dirty="0">
                <a:solidFill>
                  <a:srgbClr val="374151"/>
                </a:solidFill>
                <a:effectLst/>
                <a:latin typeface="Söhne"/>
              </a:rPr>
              <a:t>: If you choose not to use a separate </a:t>
            </a:r>
            <a:r>
              <a:rPr lang="en-US" b="0" i="0" dirty="0" err="1">
                <a:solidFill>
                  <a:srgbClr val="374151"/>
                </a:solidFill>
                <a:effectLst/>
                <a:latin typeface="Söhne"/>
              </a:rPr>
              <a:t>api</a:t>
            </a:r>
            <a:r>
              <a:rPr lang="en-US" b="0" i="0" dirty="0">
                <a:solidFill>
                  <a:srgbClr val="374151"/>
                </a:solidFill>
                <a:effectLst/>
                <a:latin typeface="Söhne"/>
              </a:rPr>
              <a:t> folder, </a:t>
            </a:r>
            <a:r>
              <a:rPr lang="en-US" b="0" i="0" dirty="0" err="1">
                <a:solidFill>
                  <a:srgbClr val="374151"/>
                </a:solidFill>
                <a:effectLst/>
                <a:latin typeface="Söhne"/>
              </a:rPr>
              <a:t>Next.js</a:t>
            </a:r>
            <a:r>
              <a:rPr lang="en-US" b="0" i="0" dirty="0">
                <a:solidFill>
                  <a:srgbClr val="374151"/>
                </a:solidFill>
                <a:effectLst/>
                <a:latin typeface="Söhne"/>
              </a:rPr>
              <a:t> provides a default pages/</a:t>
            </a:r>
            <a:r>
              <a:rPr lang="en-US" b="0" i="0" dirty="0" err="1">
                <a:solidFill>
                  <a:srgbClr val="374151"/>
                </a:solidFill>
                <a:effectLst/>
                <a:latin typeface="Söhne"/>
              </a:rPr>
              <a:t>api</a:t>
            </a:r>
            <a:r>
              <a:rPr lang="en-US" b="0" i="0" dirty="0">
                <a:solidFill>
                  <a:srgbClr val="374151"/>
                </a:solidFill>
                <a:effectLst/>
                <a:latin typeface="Söhne"/>
              </a:rPr>
              <a:t> directory to define serverless functions or API routes directly within the pages directory.</a:t>
            </a:r>
          </a:p>
          <a:p>
            <a:r>
              <a:rPr lang="en-US" b="0" i="0" dirty="0" err="1">
                <a:solidFill>
                  <a:srgbClr val="374151"/>
                </a:solidFill>
                <a:effectLst/>
                <a:latin typeface="Söhne"/>
              </a:rPr>
              <a:t>api</a:t>
            </a:r>
            <a:r>
              <a:rPr lang="en-US" b="0" i="0" dirty="0">
                <a:solidFill>
                  <a:srgbClr val="374151"/>
                </a:solidFill>
                <a:effectLst/>
                <a:latin typeface="Söhne"/>
              </a:rPr>
              <a:t>: The </a:t>
            </a:r>
            <a:r>
              <a:rPr lang="en-US" b="0" i="0" dirty="0" err="1">
                <a:solidFill>
                  <a:srgbClr val="374151"/>
                </a:solidFill>
                <a:effectLst/>
                <a:latin typeface="Söhne"/>
              </a:rPr>
              <a:t>api</a:t>
            </a:r>
            <a:r>
              <a:rPr lang="en-US" b="0" i="0" dirty="0">
                <a:solidFill>
                  <a:srgbClr val="374151"/>
                </a:solidFill>
                <a:effectLst/>
                <a:latin typeface="Söhne"/>
              </a:rPr>
              <a:t> folder is not a default folder but can be added to organize serverless functions or API routes. </a:t>
            </a:r>
            <a:r>
              <a:rPr lang="en-US" b="0" i="0" dirty="0" err="1">
                <a:solidFill>
                  <a:srgbClr val="374151"/>
                </a:solidFill>
                <a:effectLst/>
                <a:latin typeface="Söhne"/>
              </a:rPr>
              <a:t>Next.js</a:t>
            </a:r>
            <a:r>
              <a:rPr lang="en-US" b="0" i="0" dirty="0">
                <a:solidFill>
                  <a:srgbClr val="374151"/>
                </a:solidFill>
                <a:effectLst/>
                <a:latin typeface="Söhne"/>
              </a:rPr>
              <a:t> allows you to create API routes using serverless functions, and placing them in this folder can provide a clear separation for your API-related code.</a:t>
            </a:r>
          </a:p>
          <a:p>
            <a:endParaRPr lang="en-US" b="0" i="0" dirty="0">
              <a:solidFill>
                <a:srgbClr val="374151"/>
              </a:solidFill>
              <a:effectLst/>
              <a:latin typeface="Söhne"/>
            </a:endParaRPr>
          </a:p>
          <a:p>
            <a:endParaRPr lang="en-IL" dirty="0"/>
          </a:p>
        </p:txBody>
      </p:sp>
    </p:spTree>
    <p:extLst>
      <p:ext uri="{BB962C8B-B14F-4D97-AF65-F5344CB8AC3E}">
        <p14:creationId xmlns:p14="http://schemas.microsoft.com/office/powerpoint/2010/main" val="44845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you have in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Properties: Inside a class, you can define properties to represent the state or characteristics of objects created from that class. </a:t>
            </a:r>
          </a:p>
          <a:p>
            <a:r>
              <a:rPr lang="en-US" b="0" i="0" dirty="0">
                <a:solidFill>
                  <a:srgbClr val="374151"/>
                </a:solidFill>
                <a:effectLst/>
                <a:latin typeface="Söhne"/>
              </a:rPr>
              <a:t>Methods: Methods are functions defined within a class that define the behavior or actions associated with objects created from that class. Methods can also have access modifiers and can access the class's properties. </a:t>
            </a:r>
            <a:endParaRPr lang="en-IL" dirty="0"/>
          </a:p>
        </p:txBody>
      </p:sp>
    </p:spTree>
    <p:extLst>
      <p:ext uri="{BB962C8B-B14F-4D97-AF65-F5344CB8AC3E}">
        <p14:creationId xmlns:p14="http://schemas.microsoft.com/office/powerpoint/2010/main" val="205731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L</a:t>
            </a:r>
            <a:r>
              <a:rPr lang="en-IL" dirty="0"/>
              <a:t>ayout.tsx</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b="0" i="0" dirty="0">
                <a:solidFill>
                  <a:srgbClr val="374151"/>
                </a:solidFill>
                <a:effectLst/>
                <a:latin typeface="Söhne"/>
              </a:rPr>
              <a:t>In a </a:t>
            </a:r>
            <a:r>
              <a:rPr lang="en-US" b="0" i="0" dirty="0" err="1">
                <a:solidFill>
                  <a:srgbClr val="374151"/>
                </a:solidFill>
                <a:effectLst/>
                <a:latin typeface="Söhne"/>
              </a:rPr>
              <a:t>Next.js</a:t>
            </a:r>
            <a:r>
              <a:rPr lang="en-US" b="0" i="0" dirty="0">
                <a:solidFill>
                  <a:srgbClr val="374151"/>
                </a:solidFill>
                <a:effectLst/>
                <a:latin typeface="Söhne"/>
              </a:rPr>
              <a:t> project, the </a:t>
            </a:r>
            <a:r>
              <a:rPr lang="en-US" dirty="0" err="1"/>
              <a:t>Layout.tsx</a:t>
            </a:r>
            <a:r>
              <a:rPr lang="en-US" b="0" i="0" dirty="0">
                <a:solidFill>
                  <a:srgbClr val="374151"/>
                </a:solidFill>
                <a:effectLst/>
                <a:latin typeface="Söhne"/>
              </a:rPr>
              <a:t> file (or </a:t>
            </a:r>
            <a:r>
              <a:rPr lang="en-US" dirty="0" err="1"/>
              <a:t>Layout.js</a:t>
            </a:r>
            <a:r>
              <a:rPr lang="en-US" b="0" i="0" dirty="0">
                <a:solidFill>
                  <a:srgbClr val="374151"/>
                </a:solidFill>
                <a:effectLst/>
                <a:latin typeface="Söhne"/>
              </a:rPr>
              <a:t> for JavaScript projects) is typically used to define a layout component that wraps around the individual pages of your application. It provides a consistent structure and styling for the common elements present across multiple pages, such as header, footer, navigation menu, or sidebars.</a:t>
            </a:r>
            <a:endParaRPr lang="en-IL" dirty="0"/>
          </a:p>
        </p:txBody>
      </p:sp>
    </p:spTree>
    <p:extLst>
      <p:ext uri="{BB962C8B-B14F-4D97-AF65-F5344CB8AC3E}">
        <p14:creationId xmlns:p14="http://schemas.microsoft.com/office/powerpoint/2010/main" val="161307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U</a:t>
            </a:r>
            <a:r>
              <a:rPr lang="en-IL" dirty="0"/>
              <a:t>se case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Here's some information about the </a:t>
            </a:r>
            <a:r>
              <a:rPr lang="en-US" b="0" i="0" dirty="0" err="1">
                <a:solidFill>
                  <a:srgbClr val="374151"/>
                </a:solidFill>
                <a:effectLst/>
                <a:latin typeface="Söhne"/>
              </a:rPr>
              <a:t>Layout.tsx</a:t>
            </a:r>
            <a:r>
              <a:rPr lang="en-US" b="0" i="0" dirty="0">
                <a:solidFill>
                  <a:srgbClr val="374151"/>
                </a:solidFill>
                <a:effectLst/>
                <a:latin typeface="Söhne"/>
              </a:rPr>
              <a:t> file:</a:t>
            </a:r>
          </a:p>
          <a:p>
            <a:pPr algn="l">
              <a:buFont typeface="+mj-lt"/>
              <a:buAutoNum type="arabicPeriod"/>
            </a:pPr>
            <a:r>
              <a:rPr lang="en-US" b="0" i="0" dirty="0">
                <a:solidFill>
                  <a:srgbClr val="374151"/>
                </a:solidFill>
                <a:effectLst/>
                <a:latin typeface="Söhne"/>
              </a:rPr>
              <a:t>Purpose: The primary purpose of the Layout component is to encapsulate the shared layout structure and styling in one central place, making it easier to maintain and modify the overall appearance of your application.</a:t>
            </a:r>
          </a:p>
          <a:p>
            <a:pPr algn="l">
              <a:buFont typeface="+mj-lt"/>
              <a:buAutoNum type="arabicPeriod"/>
            </a:pPr>
            <a:r>
              <a:rPr lang="en-US" b="0" i="0" dirty="0">
                <a:solidFill>
                  <a:srgbClr val="374151"/>
                </a:solidFill>
                <a:effectLst/>
                <a:latin typeface="Söhne"/>
              </a:rPr>
              <a:t>Component Structure: The </a:t>
            </a:r>
            <a:r>
              <a:rPr lang="en-US" b="0" i="0" dirty="0" err="1">
                <a:solidFill>
                  <a:srgbClr val="374151"/>
                </a:solidFill>
                <a:effectLst/>
                <a:latin typeface="Söhne"/>
              </a:rPr>
              <a:t>Layout.tsx</a:t>
            </a:r>
            <a:r>
              <a:rPr lang="en-US" b="0" i="0" dirty="0">
                <a:solidFill>
                  <a:srgbClr val="374151"/>
                </a:solidFill>
                <a:effectLst/>
                <a:latin typeface="Söhne"/>
              </a:rPr>
              <a:t> file typically contains a React functional or class component. It renders the common layout elements and components, such as header, footer, navigation, or sidebar, based on your application's design and requirements.</a:t>
            </a:r>
          </a:p>
          <a:p>
            <a:pPr algn="l">
              <a:buFont typeface="+mj-lt"/>
              <a:buAutoNum type="arabicPeriod"/>
            </a:pPr>
            <a:r>
              <a:rPr lang="en-US" b="0" i="0" dirty="0">
                <a:solidFill>
                  <a:srgbClr val="374151"/>
                </a:solidFill>
                <a:effectLst/>
                <a:latin typeface="Söhne"/>
              </a:rPr>
              <a:t>Children Components: The Layout component usually takes the children prop, which represents the content of each individual page. The children prop is rendered inside the layout component, allowing the content of each page to be placed within the common layout structure.</a:t>
            </a:r>
          </a:p>
          <a:p>
            <a:pPr algn="l">
              <a:buFont typeface="+mj-lt"/>
              <a:buAutoNum type="arabicPeriod"/>
            </a:pPr>
            <a:r>
              <a:rPr lang="en-US" b="0" i="0" dirty="0">
                <a:solidFill>
                  <a:srgbClr val="374151"/>
                </a:solidFill>
                <a:effectLst/>
                <a:latin typeface="Söhne"/>
              </a:rPr>
              <a:t>Styling: You can apply styling to the Layout component using CSS or a CSS-in-JS library of your choice. This allows you to define consistent styling for the layout elements across all pages.</a:t>
            </a:r>
          </a:p>
          <a:p>
            <a:pPr algn="l">
              <a:buFont typeface="+mj-lt"/>
              <a:buAutoNum type="arabicPeriod"/>
            </a:pPr>
            <a:r>
              <a:rPr lang="en-US" b="0" i="0" dirty="0">
                <a:solidFill>
                  <a:srgbClr val="374151"/>
                </a:solidFill>
                <a:effectLst/>
                <a:latin typeface="Söhne"/>
              </a:rPr>
              <a:t>Dynamic Layout: Depending on your project's needs, the Layout component can be made dynamic. For example, you can pass props to the Layout component to conditionally render specific elements or modify the layout based on the current page or user authentication status.</a:t>
            </a:r>
          </a:p>
          <a:p>
            <a:pPr algn="l">
              <a:buFont typeface="+mj-lt"/>
              <a:buAutoNum type="arabicPeriod"/>
            </a:pPr>
            <a:r>
              <a:rPr lang="en-US" b="0" i="0" dirty="0">
                <a:solidFill>
                  <a:srgbClr val="374151"/>
                </a:solidFill>
                <a:effectLst/>
                <a:latin typeface="Söhne"/>
              </a:rPr>
              <a:t>Code Reusability: By creating a separate </a:t>
            </a:r>
            <a:r>
              <a:rPr lang="en-US" b="0" i="0" dirty="0" err="1">
                <a:solidFill>
                  <a:srgbClr val="374151"/>
                </a:solidFill>
                <a:effectLst/>
                <a:latin typeface="Söhne"/>
              </a:rPr>
              <a:t>Layout.tsx</a:t>
            </a:r>
            <a:r>
              <a:rPr lang="en-US" b="0" i="0" dirty="0">
                <a:solidFill>
                  <a:srgbClr val="374151"/>
                </a:solidFill>
                <a:effectLst/>
                <a:latin typeface="Söhne"/>
              </a:rPr>
              <a:t> file, you can reuse the same layout component across multiple pages, promoting code reusability and maintaining a consistent user experience throughout the application.</a:t>
            </a:r>
          </a:p>
        </p:txBody>
      </p:sp>
    </p:spTree>
    <p:extLst>
      <p:ext uri="{BB962C8B-B14F-4D97-AF65-F5344CB8AC3E}">
        <p14:creationId xmlns:p14="http://schemas.microsoft.com/office/powerpoint/2010/main" val="185979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630936" y="639520"/>
            <a:ext cx="3429000" cy="1719072"/>
          </a:xfrm>
        </p:spPr>
        <p:txBody>
          <a:bodyPr anchor="b">
            <a:normAutofit/>
          </a:bodyPr>
          <a:lstStyle/>
          <a:p>
            <a:r>
              <a:rPr lang="en-US" sz="3400"/>
              <a:t>L</a:t>
            </a:r>
            <a:r>
              <a:rPr lang="en-IL" sz="3400"/>
              <a:t>et’s see an example in the </a:t>
            </a:r>
            <a:r>
              <a:rPr lang="en-US" sz="3400"/>
              <a:t>introLayout folder</a:t>
            </a:r>
            <a:endParaRPr lang="en-IL" sz="34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a:xfrm>
            <a:off x="630936" y="2807208"/>
            <a:ext cx="3429000" cy="3410712"/>
          </a:xfrm>
        </p:spPr>
        <p:txBody>
          <a:bodyPr anchor="t">
            <a:normAutofit/>
          </a:bodyPr>
          <a:lstStyle/>
          <a:p>
            <a:r>
              <a:rPr lang="en-US" sz="2200" dirty="0"/>
              <a:t>C</a:t>
            </a:r>
            <a:r>
              <a:rPr lang="en-IL" sz="2200" dirty="0"/>
              <a:t>ode expain – in react we write in jsx or tsx, e </a:t>
            </a:r>
          </a:p>
          <a:p>
            <a:r>
              <a:rPr lang="en-US" sz="1600" b="0" i="0" dirty="0">
                <a:solidFill>
                  <a:srgbClr val="374151"/>
                </a:solidFill>
                <a:effectLst/>
                <a:latin typeface="Söhne"/>
              </a:rPr>
              <a:t>TSX (TypeScript JSX) is an extension of the TypeScript language that allows you to write JSX syntax within TypeScript files. JSX is a syntax extension in React that allows you to write HTML-like code within JavaScript or TypeScript.</a:t>
            </a:r>
            <a:endParaRPr lang="en-IL" sz="2200" dirty="0"/>
          </a:p>
        </p:txBody>
      </p:sp>
      <p:pic>
        <p:nvPicPr>
          <p:cNvPr id="8" name="Picture 7">
            <a:extLst>
              <a:ext uri="{FF2B5EF4-FFF2-40B4-BE49-F238E27FC236}">
                <a16:creationId xmlns:a16="http://schemas.microsoft.com/office/drawing/2014/main" id="{38160CBD-40A1-24A8-4200-45DB57EE33F6}"/>
              </a:ext>
            </a:extLst>
          </p:cNvPr>
          <p:cNvPicPr>
            <a:picLocks noChangeAspect="1"/>
          </p:cNvPicPr>
          <p:nvPr/>
        </p:nvPicPr>
        <p:blipFill>
          <a:blip r:embed="rId2"/>
          <a:stretch>
            <a:fillRect/>
          </a:stretch>
        </p:blipFill>
        <p:spPr>
          <a:xfrm>
            <a:off x="4654296" y="874624"/>
            <a:ext cx="6903720" cy="5108752"/>
          </a:xfrm>
          <a:prstGeom prst="rect">
            <a:avLst/>
          </a:prstGeom>
        </p:spPr>
      </p:pic>
    </p:spTree>
    <p:extLst>
      <p:ext uri="{BB962C8B-B14F-4D97-AF65-F5344CB8AC3E}">
        <p14:creationId xmlns:p14="http://schemas.microsoft.com/office/powerpoint/2010/main" val="166503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a:t>T</a:t>
            </a:r>
            <a:r>
              <a:rPr lang="en-IL" dirty="0"/>
              <a:t>he strucure of a page</a:t>
            </a:r>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r>
              <a:rPr lang="en-US" dirty="0"/>
              <a:t>W</a:t>
            </a:r>
            <a:r>
              <a:rPr lang="en-IL" dirty="0"/>
              <a:t>e create a function and we export it as default, we just have to make sure the function return some jsx/tsx code.</a:t>
            </a:r>
          </a:p>
          <a:p>
            <a:r>
              <a:rPr lang="en-US" dirty="0"/>
              <a:t>W</a:t>
            </a:r>
            <a:r>
              <a:rPr lang="en-IL" dirty="0"/>
              <a:t>hich is for know only html code</a:t>
            </a:r>
          </a:p>
          <a:p>
            <a:endParaRPr lang="en-IL" dirty="0"/>
          </a:p>
        </p:txBody>
      </p:sp>
    </p:spTree>
    <p:extLst>
      <p:ext uri="{BB962C8B-B14F-4D97-AF65-F5344CB8AC3E}">
        <p14:creationId xmlns:p14="http://schemas.microsoft.com/office/powerpoint/2010/main" val="88409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b="1" i="0" dirty="0">
                <a:solidFill>
                  <a:srgbClr val="111827"/>
                </a:solidFill>
                <a:effectLst/>
                <a:latin typeface="Söhne Mono"/>
              </a:rPr>
              <a:t>.</a:t>
            </a:r>
            <a:r>
              <a:rPr lang="en-US" b="1" i="0" dirty="0" err="1">
                <a:solidFill>
                  <a:srgbClr val="111827"/>
                </a:solidFill>
                <a:effectLst/>
                <a:latin typeface="Söhne Mono"/>
              </a:rPr>
              <a:t>module.css</a:t>
            </a:r>
            <a:r>
              <a:rPr lang="he-IL" b="1" i="0" dirty="0">
                <a:solidFill>
                  <a:srgbClr val="111827"/>
                </a:solidFill>
                <a:effectLst/>
                <a:latin typeface="Söhne Mono"/>
              </a:rPr>
              <a:t>  </a:t>
            </a:r>
            <a:r>
              <a:rPr lang="en-US" b="1" i="0" dirty="0">
                <a:solidFill>
                  <a:srgbClr val="111827"/>
                </a:solidFill>
                <a:effectLst/>
                <a:latin typeface="Söhne Mono"/>
              </a:rPr>
              <a:t>and </a:t>
            </a:r>
            <a:r>
              <a:rPr lang="en-US" b="1" i="0" dirty="0" err="1">
                <a:solidFill>
                  <a:srgbClr val="111827"/>
                </a:solidFill>
                <a:effectLst/>
                <a:latin typeface="Söhne Mono"/>
              </a:rPr>
              <a:t>file.css</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In a </a:t>
            </a:r>
            <a:r>
              <a:rPr lang="en-US" b="0" i="0" dirty="0" err="1">
                <a:solidFill>
                  <a:srgbClr val="374151"/>
                </a:solidFill>
                <a:effectLst/>
                <a:latin typeface="Söhne"/>
              </a:rPr>
              <a:t>Next.js</a:t>
            </a:r>
            <a:r>
              <a:rPr lang="en-US" b="0" i="0" dirty="0">
                <a:solidFill>
                  <a:srgbClr val="374151"/>
                </a:solidFill>
                <a:effectLst/>
                <a:latin typeface="Söhne"/>
              </a:rPr>
              <a:t> project, the file naming convention .</a:t>
            </a:r>
            <a:r>
              <a:rPr lang="en-US" b="0" i="0" dirty="0" err="1">
                <a:solidFill>
                  <a:srgbClr val="374151"/>
                </a:solidFill>
                <a:effectLst/>
                <a:latin typeface="Söhne"/>
              </a:rPr>
              <a:t>module.css</a:t>
            </a:r>
            <a:r>
              <a:rPr lang="en-US" b="0" i="0" dirty="0">
                <a:solidFill>
                  <a:srgbClr val="374151"/>
                </a:solidFill>
                <a:effectLst/>
                <a:latin typeface="Söhne"/>
              </a:rPr>
              <a:t> is used to denote CSS modules. Let's understand the difference between a regular CSS file and a CSS module:</a:t>
            </a:r>
          </a:p>
          <a:p>
            <a:pPr algn="l"/>
            <a:r>
              <a:rPr lang="en-US" b="0" i="0" dirty="0">
                <a:solidFill>
                  <a:srgbClr val="374151"/>
                </a:solidFill>
                <a:effectLst/>
                <a:latin typeface="Söhne"/>
              </a:rPr>
              <a:t>Regular CSS File: </a:t>
            </a:r>
            <a:r>
              <a:rPr lang="en-US" b="0" i="0" dirty="0" err="1">
                <a:solidFill>
                  <a:srgbClr val="374151"/>
                </a:solidFill>
                <a:effectLst/>
                <a:latin typeface="Söhne"/>
              </a:rPr>
              <a:t>file.css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Syntax: A regular CSS file follows standard CSS syntax.</a:t>
            </a:r>
          </a:p>
          <a:p>
            <a:pPr algn="l">
              <a:buFont typeface="+mj-lt"/>
              <a:buAutoNum type="arabicPeriod"/>
            </a:pPr>
            <a:r>
              <a:rPr lang="en-US" b="0" i="0" dirty="0">
                <a:solidFill>
                  <a:srgbClr val="374151"/>
                </a:solidFill>
                <a:effectLst/>
                <a:latin typeface="Söhne"/>
              </a:rPr>
              <a:t>Global Scope: Styles defined in a regular CSS file have a global scope and can affect all elements in your application.</a:t>
            </a:r>
          </a:p>
          <a:p>
            <a:pPr algn="l">
              <a:buFont typeface="+mj-lt"/>
              <a:buAutoNum type="arabicPeriod"/>
            </a:pPr>
            <a:r>
              <a:rPr lang="en-US" b="0" i="0" dirty="0">
                <a:solidFill>
                  <a:srgbClr val="374151"/>
                </a:solidFill>
                <a:effectLst/>
                <a:latin typeface="Söhne"/>
              </a:rPr>
              <a:t>Class Name Clashes: There is a possibility of class name clashes when multiple CSS files are used.</a:t>
            </a:r>
          </a:p>
          <a:p>
            <a:pPr algn="l">
              <a:buFont typeface="+mj-lt"/>
              <a:buAutoNum type="arabicPeriod"/>
            </a:pPr>
            <a:r>
              <a:rPr lang="en-US" b="0" i="0" dirty="0">
                <a:solidFill>
                  <a:srgbClr val="374151"/>
                </a:solidFill>
                <a:effectLst/>
                <a:latin typeface="Söhne"/>
              </a:rPr>
              <a:t>Class Selection: Selecting elements in CSS is done using class selectors, IDs, or HTML tag names.</a:t>
            </a:r>
          </a:p>
          <a:p>
            <a:endParaRPr lang="en-IL" dirty="0"/>
          </a:p>
        </p:txBody>
      </p:sp>
    </p:spTree>
    <p:extLst>
      <p:ext uri="{BB962C8B-B14F-4D97-AF65-F5344CB8AC3E}">
        <p14:creationId xmlns:p14="http://schemas.microsoft.com/office/powerpoint/2010/main" val="423888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normAutofit/>
          </a:bodyPr>
          <a:lstStyle/>
          <a:p>
            <a:r>
              <a:rPr lang="en-US" b="0" i="0" dirty="0">
                <a:solidFill>
                  <a:srgbClr val="374151"/>
                </a:solidFill>
                <a:effectLst/>
                <a:latin typeface="Söhne"/>
              </a:rPr>
              <a:t>CSS Module:</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Syntax: CSS modules also follow standard CSS syntax.</a:t>
            </a:r>
          </a:p>
          <a:p>
            <a:pPr algn="l">
              <a:buFont typeface="+mj-lt"/>
              <a:buAutoNum type="arabicPeriod"/>
            </a:pPr>
            <a:r>
              <a:rPr lang="en-US" b="0" i="0" dirty="0">
                <a:solidFill>
                  <a:srgbClr val="374151"/>
                </a:solidFill>
                <a:effectLst/>
                <a:latin typeface="Söhne"/>
              </a:rPr>
              <a:t>Local Scope: Styles defined in a CSS module are scoped locally to the component where they are imported.</a:t>
            </a:r>
          </a:p>
          <a:p>
            <a:pPr algn="l">
              <a:buFont typeface="+mj-lt"/>
              <a:buAutoNum type="arabicPeriod"/>
            </a:pPr>
            <a:r>
              <a:rPr lang="en-US" b="0" i="0" dirty="0">
                <a:solidFill>
                  <a:srgbClr val="374151"/>
                </a:solidFill>
                <a:effectLst/>
                <a:latin typeface="Söhne"/>
              </a:rPr>
              <a:t>Class Name Composition: CSS modules automatically generate unique class names to avoid class name clashes. These unique class names are generated based on the file name and can be accessed in the component file.</a:t>
            </a:r>
          </a:p>
          <a:p>
            <a:pPr algn="l">
              <a:buFont typeface="+mj-lt"/>
              <a:buAutoNum type="arabicPeriod"/>
            </a:pPr>
            <a:r>
              <a:rPr lang="en-US" b="0" i="0" dirty="0">
                <a:solidFill>
                  <a:srgbClr val="374151"/>
                </a:solidFill>
                <a:effectLst/>
                <a:latin typeface="Söhne"/>
              </a:rPr>
              <a:t>Class Selection: In CSS modules, you can select elements using the imported class names as variables in your component code.</a:t>
            </a:r>
          </a:p>
        </p:txBody>
      </p:sp>
    </p:spTree>
    <p:extLst>
      <p:ext uri="{BB962C8B-B14F-4D97-AF65-F5344CB8AC3E}">
        <p14:creationId xmlns:p14="http://schemas.microsoft.com/office/powerpoint/2010/main" val="309781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IL" dirty="0"/>
              <a:t>advantages</a:t>
            </a:r>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r>
              <a:rPr lang="en-US" b="0" i="0" dirty="0">
                <a:solidFill>
                  <a:srgbClr val="374151"/>
                </a:solidFill>
                <a:effectLst/>
                <a:latin typeface="Söhne"/>
              </a:rPr>
              <a:t>The key advantage of CSS modules is that they provide better encapsulation and prevent style conflicts between different components. By using unique class names, CSS modules enable developers to write more maintainable and reusable styles.</a:t>
            </a:r>
            <a:endParaRPr lang="en-IL" dirty="0"/>
          </a:p>
        </p:txBody>
      </p:sp>
    </p:spTree>
    <p:extLst>
      <p:ext uri="{BB962C8B-B14F-4D97-AF65-F5344CB8AC3E}">
        <p14:creationId xmlns:p14="http://schemas.microsoft.com/office/powerpoint/2010/main" val="41190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a:xfrm>
            <a:off x="630936" y="640080"/>
            <a:ext cx="4818888" cy="1481328"/>
          </a:xfrm>
        </p:spPr>
        <p:txBody>
          <a:bodyPr anchor="b">
            <a:normAutofit/>
          </a:bodyPr>
          <a:lstStyle/>
          <a:p>
            <a:r>
              <a:rPr lang="en-US" sz="5000"/>
              <a:t>L</a:t>
            </a:r>
            <a:r>
              <a:rPr lang="en-IL" sz="5000"/>
              <a:t>et’s create a counter app</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a:xfrm>
            <a:off x="630936" y="2660904"/>
            <a:ext cx="4818888" cy="3547872"/>
          </a:xfrm>
        </p:spPr>
        <p:txBody>
          <a:bodyPr anchor="t">
            <a:normAutofit/>
          </a:bodyPr>
          <a:lstStyle/>
          <a:p>
            <a:r>
              <a:rPr lang="en-US" sz="1500" b="0" i="0">
                <a:effectLst/>
                <a:latin typeface="Söhne"/>
              </a:rPr>
              <a:t>In the code snippet, we first import the useState hook from the react package. This hook allows us to add state to our functional component.</a:t>
            </a:r>
          </a:p>
          <a:p>
            <a:r>
              <a:rPr lang="en-US" sz="1500" b="0" i="0">
                <a:effectLst/>
                <a:latin typeface="Söhne"/>
              </a:rPr>
              <a:t>Within the Page component, we call the useState hook and pass the initial value of 0. This initializes the count state variable to 0 and provides us with the setCount function to update its value.</a:t>
            </a:r>
          </a:p>
          <a:p>
            <a:r>
              <a:rPr lang="en-US" sz="1500" b="0" i="0">
                <a:effectLst/>
                <a:latin typeface="Söhne"/>
              </a:rPr>
              <a:t>The return statement renders the JSX code that represents the component's structure. The current value of count is displayed in a paragraph element, and a button is provided to increment the count when clicked.</a:t>
            </a:r>
          </a:p>
          <a:p>
            <a:r>
              <a:rPr lang="en-US" sz="1500" b="0" i="0">
                <a:effectLst/>
                <a:latin typeface="Söhne"/>
              </a:rPr>
              <a:t>This revised code snippet should now accurately convey the usage of the useState hook in Next.js.</a:t>
            </a:r>
          </a:p>
        </p:txBody>
      </p:sp>
      <p:pic>
        <p:nvPicPr>
          <p:cNvPr id="4" name="Picture 3">
            <a:extLst>
              <a:ext uri="{FF2B5EF4-FFF2-40B4-BE49-F238E27FC236}">
                <a16:creationId xmlns:a16="http://schemas.microsoft.com/office/drawing/2014/main" id="{68B06220-F05E-D495-2333-386B89BFC6A8}"/>
              </a:ext>
            </a:extLst>
          </p:cNvPr>
          <p:cNvPicPr>
            <a:picLocks noChangeAspect="1"/>
          </p:cNvPicPr>
          <p:nvPr/>
        </p:nvPicPr>
        <p:blipFill>
          <a:blip r:embed="rId2"/>
          <a:stretch>
            <a:fillRect/>
          </a:stretch>
        </p:blipFill>
        <p:spPr>
          <a:xfrm>
            <a:off x="6099048" y="1893665"/>
            <a:ext cx="5458968" cy="3070669"/>
          </a:xfrm>
          <a:prstGeom prst="rect">
            <a:avLst/>
          </a:prstGeom>
        </p:spPr>
      </p:pic>
    </p:spTree>
    <p:extLst>
      <p:ext uri="{BB962C8B-B14F-4D97-AF65-F5344CB8AC3E}">
        <p14:creationId xmlns:p14="http://schemas.microsoft.com/office/powerpoint/2010/main" val="21292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err="1"/>
              <a:t>Tsx</a:t>
            </a:r>
            <a:r>
              <a:rPr lang="en-US" dirty="0"/>
              <a:t> basic syntax</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TSX (TypeScript JSX) is a syntax extension for TypeScript that allows you to write JSX (JavaScript XML) syntax within TypeScript code. It is commonly used in frameworks like React and </a:t>
            </a:r>
            <a:r>
              <a:rPr lang="en-US" b="0" i="0" dirty="0" err="1">
                <a:solidFill>
                  <a:srgbClr val="374151"/>
                </a:solidFill>
                <a:effectLst/>
                <a:latin typeface="Söhne"/>
              </a:rPr>
              <a:t>Next.js</a:t>
            </a:r>
            <a:r>
              <a:rPr lang="en-US" b="0" i="0" dirty="0">
                <a:solidFill>
                  <a:srgbClr val="374151"/>
                </a:solidFill>
                <a:effectLst/>
                <a:latin typeface="Söhne"/>
              </a:rPr>
              <a:t>. Here's a brief overview of TSX syntax.</a:t>
            </a:r>
          </a:p>
          <a:p>
            <a:pPr algn="l">
              <a:buFont typeface="+mj-lt"/>
              <a:buAutoNum type="arabicPeriod"/>
            </a:pPr>
            <a:r>
              <a:rPr lang="en-US" b="0" i="0" dirty="0">
                <a:solidFill>
                  <a:srgbClr val="374151"/>
                </a:solidFill>
                <a:effectLst/>
                <a:latin typeface="Söhne"/>
              </a:rPr>
              <a:t>File Extension:</a:t>
            </a:r>
          </a:p>
          <a:p>
            <a:pPr marL="742950" lvl="1" indent="-285750" algn="l">
              <a:buFont typeface="+mj-lt"/>
              <a:buAutoNum type="arabicPeriod"/>
            </a:pPr>
            <a:r>
              <a:rPr lang="en-US" b="0" i="0" dirty="0">
                <a:solidFill>
                  <a:srgbClr val="374151"/>
                </a:solidFill>
                <a:effectLst/>
                <a:latin typeface="Söhne"/>
              </a:rPr>
              <a:t>TypeScript files that contain JSX code have the .</a:t>
            </a:r>
            <a:r>
              <a:rPr lang="en-US" b="0" i="0" dirty="0" err="1">
                <a:solidFill>
                  <a:srgbClr val="374151"/>
                </a:solidFill>
                <a:effectLst/>
                <a:latin typeface="Söhne"/>
              </a:rPr>
              <a:t>tsx</a:t>
            </a:r>
            <a:r>
              <a:rPr lang="en-US" b="0" i="0" dirty="0">
                <a:solidFill>
                  <a:srgbClr val="374151"/>
                </a:solidFill>
                <a:effectLst/>
                <a:latin typeface="Söhne"/>
              </a:rPr>
              <a:t> extension.</a:t>
            </a:r>
          </a:p>
          <a:p>
            <a:pPr algn="l">
              <a:buFont typeface="+mj-lt"/>
              <a:buAutoNum type="arabicPeriod"/>
            </a:pPr>
            <a:r>
              <a:rPr lang="en-US" b="0" i="0" dirty="0">
                <a:solidFill>
                  <a:srgbClr val="374151"/>
                </a:solidFill>
                <a:effectLst/>
                <a:latin typeface="Söhne"/>
              </a:rPr>
              <a:t>Importing Dependencies:</a:t>
            </a:r>
          </a:p>
          <a:p>
            <a:pPr marL="742950" lvl="1" indent="-285750" algn="l">
              <a:buFont typeface="+mj-lt"/>
              <a:buAutoNum type="arabicPeriod"/>
            </a:pPr>
            <a:r>
              <a:rPr lang="en-US" b="0" i="0" dirty="0">
                <a:solidFill>
                  <a:srgbClr val="374151"/>
                </a:solidFill>
                <a:effectLst/>
                <a:latin typeface="Söhne"/>
              </a:rPr>
              <a:t>Import the necessary dependencies at the beginning of your file, just like in regular TypeScript files.</a:t>
            </a:r>
          </a:p>
          <a:p>
            <a:pPr algn="l">
              <a:buFont typeface="+mj-lt"/>
              <a:buAutoNum type="arabicPeriod"/>
            </a:pPr>
            <a:r>
              <a:rPr lang="en-US" b="0" i="0" dirty="0">
                <a:solidFill>
                  <a:srgbClr val="374151"/>
                </a:solidFill>
                <a:effectLst/>
                <a:latin typeface="Söhne"/>
              </a:rPr>
              <a:t>JSX Elements:</a:t>
            </a:r>
          </a:p>
          <a:p>
            <a:pPr marL="742950" lvl="1" indent="-285750" algn="l">
              <a:buFont typeface="+mj-lt"/>
              <a:buAutoNum type="arabicPeriod"/>
            </a:pPr>
            <a:r>
              <a:rPr lang="en-US" b="0" i="0" dirty="0">
                <a:solidFill>
                  <a:srgbClr val="374151"/>
                </a:solidFill>
                <a:effectLst/>
                <a:latin typeface="Söhne"/>
              </a:rPr>
              <a:t>JSX allows you to write HTML-like elements in your TypeScript code. For example, you can write &lt;div&gt;, &lt;span&gt;, &lt;h1&gt;, etc.</a:t>
            </a:r>
          </a:p>
          <a:p>
            <a:endParaRPr lang="en-IL" dirty="0"/>
          </a:p>
        </p:txBody>
      </p:sp>
    </p:spTree>
    <p:extLst>
      <p:ext uri="{BB962C8B-B14F-4D97-AF65-F5344CB8AC3E}">
        <p14:creationId xmlns:p14="http://schemas.microsoft.com/office/powerpoint/2010/main" val="2611008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a:t>M</a:t>
            </a:r>
            <a:r>
              <a:rPr lang="en-IL" dirty="0"/>
              <a:t>ore about that </a:t>
            </a:r>
          </a:p>
        </p:txBody>
      </p:sp>
      <p:pic>
        <p:nvPicPr>
          <p:cNvPr id="5" name="Content Placeholder 4">
            <a:extLst>
              <a:ext uri="{FF2B5EF4-FFF2-40B4-BE49-F238E27FC236}">
                <a16:creationId xmlns:a16="http://schemas.microsoft.com/office/drawing/2014/main" id="{1B183A21-6727-AEA0-F9B3-F9B74865FA86}"/>
              </a:ext>
            </a:extLst>
          </p:cNvPr>
          <p:cNvPicPr>
            <a:picLocks noGrp="1" noChangeAspect="1"/>
          </p:cNvPicPr>
          <p:nvPr>
            <p:ph idx="1"/>
          </p:nvPr>
        </p:nvPicPr>
        <p:blipFill>
          <a:blip r:embed="rId2"/>
          <a:stretch>
            <a:fillRect/>
          </a:stretch>
        </p:blipFill>
        <p:spPr>
          <a:xfrm>
            <a:off x="3790950" y="3759994"/>
            <a:ext cx="4610100" cy="482600"/>
          </a:xfrm>
        </p:spPr>
      </p:pic>
    </p:spTree>
    <p:extLst>
      <p:ext uri="{BB962C8B-B14F-4D97-AF65-F5344CB8AC3E}">
        <p14:creationId xmlns:p14="http://schemas.microsoft.com/office/powerpoint/2010/main" val="4854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is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pPr algn="l"/>
            <a:r>
              <a:rPr lang="en-US" b="0" i="0" dirty="0">
                <a:solidFill>
                  <a:srgbClr val="374151"/>
                </a:solidFill>
                <a:effectLst/>
                <a:latin typeface="Söhne"/>
              </a:rPr>
              <a:t>In programming, a class is a blueprint or template for creating objects that share common properties and behaviors. It serves as a blueprint that defines the structure and behavior of objects that can be instantiated (created) based on that blueprint.</a:t>
            </a:r>
          </a:p>
          <a:p>
            <a:pPr algn="l"/>
            <a:r>
              <a:rPr lang="en-US" b="0" i="0" dirty="0">
                <a:solidFill>
                  <a:srgbClr val="374151"/>
                </a:solidFill>
                <a:effectLst/>
                <a:latin typeface="Söhne"/>
              </a:rPr>
              <a:t>A class encapsulates data (properties) and functions (methods) that operate on that data. It provides a way to define the state and behavior of objects. The properties represent the characteristics or attributes of an object, while the methods define the actions or operations that the object can perform.</a:t>
            </a:r>
          </a:p>
          <a:p>
            <a:pPr marL="0" indent="0">
              <a:buNone/>
            </a:pPr>
            <a:endParaRPr lang="en-IL" dirty="0"/>
          </a:p>
        </p:txBody>
      </p:sp>
    </p:spTree>
    <p:extLst>
      <p:ext uri="{BB962C8B-B14F-4D97-AF65-F5344CB8AC3E}">
        <p14:creationId xmlns:p14="http://schemas.microsoft.com/office/powerpoint/2010/main" val="2432816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86961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035567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767BE7-4F15-93E6-65EB-300C0C7A7E72}"/>
              </a:ext>
            </a:extLst>
          </p:cNvPr>
          <p:cNvPicPr>
            <a:picLocks noChangeAspect="1"/>
          </p:cNvPicPr>
          <p:nvPr/>
        </p:nvPicPr>
        <p:blipFill rotWithShape="1">
          <a:blip r:embed="rId2"/>
          <a:srcRect t="23390" b="3152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F9A72-7C51-A389-59B7-70326E93BA0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S</a:t>
            </a:r>
            <a:r>
              <a:rPr lang="en-IL" sz="5200" dirty="0">
                <a:solidFill>
                  <a:srgbClr val="FFFFFF"/>
                </a:solidFill>
              </a:rPr>
              <a:t>upabase!</a:t>
            </a:r>
          </a:p>
        </p:txBody>
      </p:sp>
      <p:sp>
        <p:nvSpPr>
          <p:cNvPr id="3" name="Subtitle 2">
            <a:extLst>
              <a:ext uri="{FF2B5EF4-FFF2-40B4-BE49-F238E27FC236}">
                <a16:creationId xmlns:a16="http://schemas.microsoft.com/office/drawing/2014/main" id="{0C9CEF4B-2A29-18BE-BC7A-41377CB14D1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L">
              <a:solidFill>
                <a:srgbClr val="FFFFFF"/>
              </a:solidFill>
            </a:endParaRPr>
          </a:p>
        </p:txBody>
      </p:sp>
    </p:spTree>
    <p:extLst>
      <p:ext uri="{BB962C8B-B14F-4D97-AF65-F5344CB8AC3E}">
        <p14:creationId xmlns:p14="http://schemas.microsoft.com/office/powerpoint/2010/main" val="16998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375B-ED00-5DD1-1741-33648E7334EA}"/>
              </a:ext>
            </a:extLst>
          </p:cNvPr>
          <p:cNvSpPr>
            <a:spLocks noGrp="1"/>
          </p:cNvSpPr>
          <p:nvPr>
            <p:ph type="title"/>
          </p:nvPr>
        </p:nvSpPr>
        <p:spPr/>
        <p:txBody>
          <a:bodyPr/>
          <a:lstStyle/>
          <a:p>
            <a:r>
              <a:rPr lang="en-US" dirty="0"/>
              <a:t>W</a:t>
            </a:r>
            <a:r>
              <a:rPr lang="en-IL" dirty="0"/>
              <a:t>hat is it</a:t>
            </a:r>
          </a:p>
        </p:txBody>
      </p:sp>
      <p:sp>
        <p:nvSpPr>
          <p:cNvPr id="3" name="Content Placeholder 2">
            <a:extLst>
              <a:ext uri="{FF2B5EF4-FFF2-40B4-BE49-F238E27FC236}">
                <a16:creationId xmlns:a16="http://schemas.microsoft.com/office/drawing/2014/main" id="{2BC80650-197E-DD3B-C853-2003366CBABA}"/>
              </a:ext>
            </a:extLst>
          </p:cNvPr>
          <p:cNvSpPr>
            <a:spLocks noGrp="1"/>
          </p:cNvSpPr>
          <p:nvPr>
            <p:ph idx="1"/>
          </p:nvPr>
        </p:nvSpPr>
        <p:spPr/>
        <p:txBody>
          <a:bodyPr>
            <a:normAutofit fontScale="85000" lnSpcReduction="20000"/>
          </a:bodyPr>
          <a:lstStyle/>
          <a:p>
            <a:pPr algn="l"/>
            <a:r>
              <a:rPr lang="en-US" b="0" i="0" dirty="0" err="1">
                <a:solidFill>
                  <a:srgbClr val="374151"/>
                </a:solidFill>
                <a:effectLst/>
                <a:latin typeface="Söhne"/>
              </a:rPr>
              <a:t>Supabase</a:t>
            </a:r>
            <a:r>
              <a:rPr lang="en-US" b="0" i="0" dirty="0">
                <a:solidFill>
                  <a:srgbClr val="374151"/>
                </a:solidFill>
                <a:effectLst/>
                <a:latin typeface="Söhne"/>
              </a:rPr>
              <a:t> is an open-source Firebase alternative and a cloud-based development platform that provides a set of tools and services for building scalable and secure web and mobile applications. It combines the functionalities of a database, authentication system, and real-time event handling, making it easier for developers to create and manage their applications.</a:t>
            </a:r>
          </a:p>
          <a:p>
            <a:pPr algn="l">
              <a:buFont typeface="+mj-lt"/>
              <a:buAutoNum type="arabicPeriod"/>
            </a:pPr>
            <a:r>
              <a:rPr lang="en-US" b="0" i="0" dirty="0">
                <a:solidFill>
                  <a:srgbClr val="374151"/>
                </a:solidFill>
                <a:effectLst/>
                <a:latin typeface="Söhne"/>
              </a:rPr>
              <a:t>Postgres Database</a:t>
            </a:r>
          </a:p>
          <a:p>
            <a:pPr algn="l">
              <a:buFont typeface="+mj-lt"/>
              <a:buAutoNum type="arabicPeriod"/>
            </a:pPr>
            <a:r>
              <a:rPr lang="en-US" b="0" i="0" dirty="0">
                <a:solidFill>
                  <a:srgbClr val="374151"/>
                </a:solidFill>
                <a:effectLst/>
                <a:latin typeface="Söhne"/>
              </a:rPr>
              <a:t>Real-time Subscriptions</a:t>
            </a:r>
          </a:p>
          <a:p>
            <a:pPr algn="l">
              <a:buFont typeface="+mj-lt"/>
              <a:buAutoNum type="arabicPeriod"/>
            </a:pPr>
            <a:r>
              <a:rPr lang="en-US" b="0" i="0" dirty="0">
                <a:solidFill>
                  <a:srgbClr val="374151"/>
                </a:solidFill>
                <a:effectLst/>
                <a:latin typeface="Söhne"/>
              </a:rPr>
              <a:t>Authentication and Authorization</a:t>
            </a:r>
          </a:p>
          <a:p>
            <a:pPr algn="l">
              <a:buFont typeface="+mj-lt"/>
              <a:buAutoNum type="arabicPeriod"/>
            </a:pPr>
            <a:r>
              <a:rPr lang="en-US" b="0" i="0" dirty="0">
                <a:solidFill>
                  <a:srgbClr val="374151"/>
                </a:solidFill>
                <a:effectLst/>
                <a:latin typeface="Söhne"/>
              </a:rPr>
              <a:t>Storage</a:t>
            </a:r>
          </a:p>
          <a:p>
            <a:pPr algn="l">
              <a:buFont typeface="+mj-lt"/>
              <a:buAutoNum type="arabicPeriod"/>
            </a:pPr>
            <a:r>
              <a:rPr lang="en-US" b="0" i="0" dirty="0">
                <a:solidFill>
                  <a:srgbClr val="374151"/>
                </a:solidFill>
                <a:effectLst/>
                <a:latin typeface="Söhne"/>
              </a:rPr>
              <a:t>API Generation</a:t>
            </a:r>
          </a:p>
          <a:p>
            <a:pPr algn="l">
              <a:buFont typeface="+mj-lt"/>
              <a:buAutoNum type="arabicPeriod"/>
            </a:pPr>
            <a:r>
              <a:rPr lang="en-US" b="0" i="0" dirty="0">
                <a:solidFill>
                  <a:srgbClr val="374151"/>
                </a:solidFill>
                <a:effectLst/>
                <a:latin typeface="Söhne"/>
              </a:rPr>
              <a:t>Security and Scalability</a:t>
            </a:r>
          </a:p>
          <a:p>
            <a:pPr algn="l">
              <a:buFont typeface="+mj-lt"/>
              <a:buAutoNum type="arabicPeriod"/>
            </a:pPr>
            <a:r>
              <a:rPr lang="en-US" b="0" i="0" dirty="0">
                <a:solidFill>
                  <a:srgbClr val="374151"/>
                </a:solidFill>
                <a:effectLst/>
                <a:latin typeface="Söhne"/>
              </a:rPr>
              <a:t>Open-Source and Self-Hostable</a:t>
            </a:r>
          </a:p>
          <a:p>
            <a:endParaRPr lang="en-IL" dirty="0"/>
          </a:p>
        </p:txBody>
      </p:sp>
    </p:spTree>
    <p:extLst>
      <p:ext uri="{BB962C8B-B14F-4D97-AF65-F5344CB8AC3E}">
        <p14:creationId xmlns:p14="http://schemas.microsoft.com/office/powerpoint/2010/main" val="217640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H</a:t>
            </a:r>
            <a:r>
              <a:rPr lang="en-IL" dirty="0"/>
              <a:t>ow to start</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dirty="0"/>
              <a:t>C</a:t>
            </a:r>
            <a:r>
              <a:rPr lang="en-IL" dirty="0"/>
              <a:t>reate a vite project</a:t>
            </a:r>
          </a:p>
          <a:p>
            <a:r>
              <a:rPr lang="en-US" b="0" i="0" dirty="0">
                <a:effectLst/>
                <a:latin typeface="Fira Mono" panose="020F0502020204030204" pitchFamily="34" charset="0"/>
              </a:rPr>
              <a:t>Add the library </a:t>
            </a:r>
            <a:r>
              <a:rPr lang="en-US" b="0" i="0" dirty="0" err="1">
                <a:effectLst/>
                <a:latin typeface="Fira Mono" panose="020F0502020204030204" pitchFamily="34" charset="0"/>
              </a:rPr>
              <a:t>npm</a:t>
            </a:r>
            <a:r>
              <a:rPr lang="en-US" b="0" i="0" dirty="0">
                <a:effectLst/>
                <a:latin typeface="Fira Mono" panose="020F0502020204030204" pitchFamily="34" charset="0"/>
              </a:rPr>
              <a:t> </a:t>
            </a:r>
            <a:r>
              <a:rPr lang="en-US" b="0" i="0" dirty="0" err="1">
                <a:effectLst/>
                <a:latin typeface="Fira Mono" panose="020F0502020204030204" pitchFamily="34" charset="0"/>
              </a:rPr>
              <a:t>i</a:t>
            </a:r>
            <a:r>
              <a:rPr lang="en-US" b="0" i="0" dirty="0">
                <a:effectLst/>
                <a:latin typeface="Fira Mono" panose="020F0502020204030204" pitchFamily="34" charset="0"/>
              </a:rPr>
              <a:t> @</a:t>
            </a:r>
            <a:r>
              <a:rPr lang="en-US" b="0" i="0" dirty="0" err="1">
                <a:effectLst/>
                <a:latin typeface="Fira Mono" panose="020F0502020204030204" pitchFamily="34" charset="0"/>
              </a:rPr>
              <a:t>supabase</a:t>
            </a:r>
            <a:r>
              <a:rPr lang="en-US" b="0" i="0" dirty="0">
                <a:effectLst/>
                <a:latin typeface="Fira Mono" panose="020F0502020204030204" pitchFamily="34" charset="0"/>
              </a:rPr>
              <a:t>/</a:t>
            </a:r>
            <a:r>
              <a:rPr lang="en-US" b="0" i="0" dirty="0" err="1">
                <a:effectLst/>
                <a:latin typeface="Fira Mono" panose="020F0502020204030204" pitchFamily="34" charset="0"/>
              </a:rPr>
              <a:t>supabase-js</a:t>
            </a:r>
            <a:endParaRPr lang="en-IL" b="0" i="0" dirty="0">
              <a:effectLst/>
              <a:latin typeface="Fira Mono" panose="020F0502020204030204" pitchFamily="34" charset="0"/>
            </a:endParaRPr>
          </a:p>
          <a:p>
            <a:endParaRPr lang="en-IL" dirty="0"/>
          </a:p>
        </p:txBody>
      </p:sp>
    </p:spTree>
    <p:extLst>
      <p:ext uri="{BB962C8B-B14F-4D97-AF65-F5344CB8AC3E}">
        <p14:creationId xmlns:p14="http://schemas.microsoft.com/office/powerpoint/2010/main" val="841705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643674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93443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7110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0936" y="639520"/>
            <a:ext cx="3429000" cy="1719072"/>
          </a:xfrm>
        </p:spPr>
        <p:txBody>
          <a:bodyPr anchor="b">
            <a:normAutofit/>
          </a:bodyPr>
          <a:lstStyle/>
          <a:p>
            <a:r>
              <a:rPr lang="en-IL" sz="5400"/>
              <a:t>why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Classes help organize code and promote code reuse by allowing you to define a common structure and behavior once and create multiple instances (objects) based on that class. Each object created from a class is known as an instance or an object of that class.</a:t>
            </a:r>
            <a:endParaRPr lang="en-IL" sz="2200"/>
          </a:p>
        </p:txBody>
      </p:sp>
      <p:pic>
        <p:nvPicPr>
          <p:cNvPr id="5" name="Picture 4" descr="A screen shot of a computer code&#10;&#10;Description automatically generated with low confidence">
            <a:extLst>
              <a:ext uri="{FF2B5EF4-FFF2-40B4-BE49-F238E27FC236}">
                <a16:creationId xmlns:a16="http://schemas.microsoft.com/office/drawing/2014/main" id="{A0917E69-CF62-B55A-E6D3-87376039F377}"/>
              </a:ext>
            </a:extLst>
          </p:cNvPr>
          <p:cNvPicPr>
            <a:picLocks noChangeAspect="1"/>
          </p:cNvPicPr>
          <p:nvPr/>
        </p:nvPicPr>
        <p:blipFill>
          <a:blip r:embed="rId2"/>
          <a:stretch>
            <a:fillRect/>
          </a:stretch>
        </p:blipFill>
        <p:spPr>
          <a:xfrm>
            <a:off x="4654296" y="779697"/>
            <a:ext cx="6903720" cy="5298605"/>
          </a:xfrm>
          <a:prstGeom prst="rect">
            <a:avLst/>
          </a:prstGeom>
        </p:spPr>
      </p:pic>
    </p:spTree>
    <p:extLst>
      <p:ext uri="{BB962C8B-B14F-4D97-AF65-F5344CB8AC3E}">
        <p14:creationId xmlns:p14="http://schemas.microsoft.com/office/powerpoint/2010/main" val="272267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b="0" i="0" dirty="0">
                <a:solidFill>
                  <a:srgbClr val="374151"/>
                </a:solidFill>
                <a:effectLst/>
                <a:latin typeface="Söhne"/>
              </a:rPr>
              <a:t>Inheritance</a:t>
            </a:r>
            <a:endParaRPr lang="en-IL" dirty="0"/>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Inheritance is a key concept in object-oriented programming that allows you to create a new class (derived class or subclass) based on an existing class (base class or superclass). The derived class inherits the properties and methods of the base class, enabling code reuse and promoting the concept of hierarchical relationships between classes.</a:t>
            </a:r>
          </a:p>
          <a:p>
            <a:r>
              <a:rPr lang="en-US" b="0" i="0" dirty="0">
                <a:solidFill>
                  <a:srgbClr val="374151"/>
                </a:solidFill>
                <a:effectLst/>
                <a:latin typeface="Söhne"/>
              </a:rPr>
              <a:t>In TypeScript, you can implement inheritance using the </a:t>
            </a:r>
            <a:r>
              <a:rPr lang="en-US" dirty="0"/>
              <a:t>extends</a:t>
            </a:r>
            <a:r>
              <a:rPr lang="en-US" b="0" i="0" dirty="0">
                <a:solidFill>
                  <a:srgbClr val="374151"/>
                </a:solidFill>
                <a:effectLst/>
                <a:latin typeface="Söhne"/>
              </a:rPr>
              <a:t> keyword. Here's how you can work with inheritance:</a:t>
            </a:r>
            <a:endParaRPr lang="en-IL" dirty="0"/>
          </a:p>
        </p:txBody>
      </p:sp>
    </p:spTree>
    <p:extLst>
      <p:ext uri="{BB962C8B-B14F-4D97-AF65-F5344CB8AC3E}">
        <p14:creationId xmlns:p14="http://schemas.microsoft.com/office/powerpoint/2010/main" val="382922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example</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code&#10;&#10;Description automatically generated with low confidence">
            <a:extLst>
              <a:ext uri="{FF2B5EF4-FFF2-40B4-BE49-F238E27FC236}">
                <a16:creationId xmlns:a16="http://schemas.microsoft.com/office/drawing/2014/main" id="{B67C8737-3051-4346-1442-EEB351469F5A}"/>
              </a:ext>
            </a:extLst>
          </p:cNvPr>
          <p:cNvPicPr>
            <a:picLocks noChangeAspect="1"/>
          </p:cNvPicPr>
          <p:nvPr/>
        </p:nvPicPr>
        <p:blipFill>
          <a:blip r:embed="rId2"/>
          <a:stretch>
            <a:fillRect/>
          </a:stretch>
        </p:blipFill>
        <p:spPr>
          <a:xfrm>
            <a:off x="1391964" y="2642616"/>
            <a:ext cx="3470567" cy="3605784"/>
          </a:xfrm>
          <a:prstGeom prst="rect">
            <a:avLst/>
          </a:prstGeom>
        </p:spPr>
      </p:pic>
      <p:pic>
        <p:nvPicPr>
          <p:cNvPr id="5" name="Content Placeholder 4" descr="A computer code on a black background&#10;&#10;Description automatically generated with low confidence">
            <a:extLst>
              <a:ext uri="{FF2B5EF4-FFF2-40B4-BE49-F238E27FC236}">
                <a16:creationId xmlns:a16="http://schemas.microsoft.com/office/drawing/2014/main" id="{80268B63-9915-A281-CFC9-6E270570FACC}"/>
              </a:ext>
            </a:extLst>
          </p:cNvPr>
          <p:cNvPicPr>
            <a:picLocks noGrp="1" noChangeAspect="1"/>
          </p:cNvPicPr>
          <p:nvPr>
            <p:ph idx="1"/>
          </p:nvPr>
        </p:nvPicPr>
        <p:blipFill>
          <a:blip r:embed="rId3"/>
          <a:stretch>
            <a:fillRect/>
          </a:stretch>
        </p:blipFill>
        <p:spPr>
          <a:xfrm>
            <a:off x="6429745" y="2642616"/>
            <a:ext cx="5263918" cy="3605784"/>
          </a:xfrm>
          <a:prstGeom prst="rect">
            <a:avLst/>
          </a:prstGeom>
        </p:spPr>
      </p:pic>
    </p:spTree>
    <p:extLst>
      <p:ext uri="{BB962C8B-B14F-4D97-AF65-F5344CB8AC3E}">
        <p14:creationId xmlns:p14="http://schemas.microsoft.com/office/powerpoint/2010/main" val="98332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E</a:t>
            </a:r>
            <a:r>
              <a:rPr lang="en-IL" dirty="0"/>
              <a:t>xample - more</a:t>
            </a:r>
          </a:p>
        </p:txBody>
      </p:sp>
      <p:pic>
        <p:nvPicPr>
          <p:cNvPr id="5" name="Content Placeholder 4" descr="A screen shot of a computer&#10;&#10;Description automatically generated with low confidence">
            <a:extLst>
              <a:ext uri="{FF2B5EF4-FFF2-40B4-BE49-F238E27FC236}">
                <a16:creationId xmlns:a16="http://schemas.microsoft.com/office/drawing/2014/main" id="{FA762694-4407-5B1A-30CC-44631DF0E142}"/>
              </a:ext>
            </a:extLst>
          </p:cNvPr>
          <p:cNvPicPr>
            <a:picLocks noGrp="1" noChangeAspect="1"/>
          </p:cNvPicPr>
          <p:nvPr>
            <p:ph idx="1"/>
          </p:nvPr>
        </p:nvPicPr>
        <p:blipFill>
          <a:blip r:embed="rId2"/>
          <a:stretch>
            <a:fillRect/>
          </a:stretch>
        </p:blipFill>
        <p:spPr>
          <a:xfrm>
            <a:off x="838200" y="2791753"/>
            <a:ext cx="10515600" cy="2419081"/>
          </a:xfrm>
        </p:spPr>
      </p:pic>
    </p:spTree>
    <p:extLst>
      <p:ext uri="{BB962C8B-B14F-4D97-AF65-F5344CB8AC3E}">
        <p14:creationId xmlns:p14="http://schemas.microsoft.com/office/powerpoint/2010/main" val="281462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091F-5949-613B-3B7C-F6384900A65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0" i="0" dirty="0">
                <a:solidFill>
                  <a:srgbClr val="374151"/>
                </a:solidFill>
                <a:effectLst/>
                <a:latin typeface="Söhne"/>
              </a:rPr>
              <a:t>Polymorphism</a:t>
            </a:r>
            <a:endParaRPr lang="en-IL" dirty="0"/>
          </a:p>
        </p:txBody>
      </p:sp>
      <p:sp>
        <p:nvSpPr>
          <p:cNvPr id="3" name="Content Placeholder 2">
            <a:extLst>
              <a:ext uri="{FF2B5EF4-FFF2-40B4-BE49-F238E27FC236}">
                <a16:creationId xmlns:a16="http://schemas.microsoft.com/office/drawing/2014/main" id="{7EC7EA57-886C-6108-DA05-C6A693097157}"/>
              </a:ext>
            </a:extLst>
          </p:cNvPr>
          <p:cNvSpPr>
            <a:spLocks noGrp="1"/>
          </p:cNvSpPr>
          <p:nvPr>
            <p:ph idx="1"/>
          </p:nvPr>
        </p:nvSpPr>
        <p:spPr/>
        <p:txBody>
          <a:bodyPr>
            <a:normAutofit/>
          </a:bodyPr>
          <a:lstStyle/>
          <a:p>
            <a:pPr algn="l"/>
            <a:r>
              <a:rPr lang="en-US" b="0" i="0" dirty="0">
                <a:solidFill>
                  <a:srgbClr val="374151"/>
                </a:solidFill>
                <a:effectLst/>
                <a:latin typeface="Söhne"/>
              </a:rPr>
              <a:t>Polymorphism is a concept in object-oriented programming that allows objects of different classes to be treated as objects of a common base class. It enables you to write code that can work with objects of multiple types, providing flexibility and extensibility in your programs. TypeScript supports polymorphism through inheritance and method overriding.</a:t>
            </a:r>
          </a:p>
          <a:p>
            <a:pPr algn="l">
              <a:buFont typeface="+mj-lt"/>
              <a:buAutoNum type="arabicPeriod"/>
            </a:pPr>
            <a:r>
              <a:rPr lang="en-US" b="0" i="0" dirty="0">
                <a:solidFill>
                  <a:srgbClr val="374151"/>
                </a:solidFill>
                <a:effectLst/>
                <a:latin typeface="Söhne"/>
              </a:rPr>
              <a:t>Base Class and Derived Classes: Polymorphism relies on a base class and one or more derived classes. The base class defines a common interface, while the derived classes extend the base class and provide specific implementations. Here's an example:</a:t>
            </a:r>
          </a:p>
          <a:p>
            <a:pPr marL="0" indent="0">
              <a:buNone/>
            </a:pPr>
            <a:endParaRPr lang="en-US" dirty="0">
              <a:effectLst/>
              <a:latin typeface="Söhne"/>
            </a:endParaRPr>
          </a:p>
        </p:txBody>
      </p:sp>
    </p:spTree>
    <p:extLst>
      <p:ext uri="{BB962C8B-B14F-4D97-AF65-F5344CB8AC3E}">
        <p14:creationId xmlns:p14="http://schemas.microsoft.com/office/powerpoint/2010/main" val="8651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E</a:t>
            </a:r>
            <a:r>
              <a:rPr lang="en-IL" dirty="0"/>
              <a:t>xample in week 18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In the example above, the </a:t>
            </a:r>
            <a:r>
              <a:rPr lang="en-US" b="0" i="0" dirty="0" err="1">
                <a:solidFill>
                  <a:srgbClr val="374151"/>
                </a:solidFill>
                <a:effectLst/>
                <a:latin typeface="Söhne"/>
              </a:rPr>
              <a:t>printArea</a:t>
            </a:r>
            <a:r>
              <a:rPr lang="en-US" b="0" i="0" dirty="0">
                <a:solidFill>
                  <a:srgbClr val="374151"/>
                </a:solidFill>
                <a:effectLst/>
                <a:latin typeface="Söhne"/>
              </a:rPr>
              <a:t> function accepts an object of type Shape. It doesn't need to know the specific type of the object, as long as it adheres to the common interface defined by the Shape base class. When invoking the </a:t>
            </a:r>
            <a:r>
              <a:rPr lang="en-US" b="0" i="0" dirty="0" err="1">
                <a:solidFill>
                  <a:srgbClr val="374151"/>
                </a:solidFill>
                <a:effectLst/>
                <a:latin typeface="Söhne"/>
              </a:rPr>
              <a:t>calculateArea</a:t>
            </a:r>
            <a:r>
              <a:rPr lang="en-US" b="0" i="0" dirty="0">
                <a:solidFill>
                  <a:srgbClr val="374151"/>
                </a:solidFill>
                <a:effectLst/>
                <a:latin typeface="Söhne"/>
              </a:rPr>
              <a:t>() method, the appropriate implementation based on the actual object type (Circle or Rectangle) is automatically called.</a:t>
            </a:r>
          </a:p>
          <a:p>
            <a:pPr algn="l"/>
            <a:r>
              <a:rPr lang="en-US" b="0" i="0" dirty="0">
                <a:solidFill>
                  <a:srgbClr val="374151"/>
                </a:solidFill>
                <a:effectLst/>
                <a:latin typeface="Söhne"/>
              </a:rPr>
              <a:t>Polymorphism allows you to write generic code that can work with different objects, promoting code reusability and flexibility. It enables you to create more extensible and modular systems where you can introduce new derived classes without modifying existing code that relies on the base class.</a:t>
            </a:r>
          </a:p>
          <a:p>
            <a:pPr algn="l"/>
            <a:r>
              <a:rPr lang="en-US" b="0" i="0" dirty="0">
                <a:solidFill>
                  <a:srgbClr val="374151"/>
                </a:solidFill>
                <a:effectLst/>
                <a:latin typeface="Söhne"/>
              </a:rPr>
              <a:t>By leveraging polymorphism, you can achieve dynamic behavior and flexibility in your TypeScript applications, making your code more adaptable to changes and enhancing code maintainability.</a:t>
            </a:r>
          </a:p>
          <a:p>
            <a:endParaRPr lang="en-IL" dirty="0"/>
          </a:p>
        </p:txBody>
      </p:sp>
    </p:spTree>
    <p:extLst>
      <p:ext uri="{BB962C8B-B14F-4D97-AF65-F5344CB8AC3E}">
        <p14:creationId xmlns:p14="http://schemas.microsoft.com/office/powerpoint/2010/main" val="4046747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2163</Words>
  <Application>Microsoft Macintosh PowerPoint</Application>
  <PresentationFormat>Widescreen</PresentationFormat>
  <Paragraphs>97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Fira Mono</vt:lpstr>
      <vt:lpstr>Söhne</vt:lpstr>
      <vt:lpstr>Söhne Mono</vt:lpstr>
      <vt:lpstr>Office Theme</vt:lpstr>
      <vt:lpstr>Classes ts</vt:lpstr>
      <vt:lpstr>What you have in a class</vt:lpstr>
      <vt:lpstr>What is a class</vt:lpstr>
      <vt:lpstr>why</vt:lpstr>
      <vt:lpstr>Inheritance</vt:lpstr>
      <vt:lpstr>example</vt:lpstr>
      <vt:lpstr>Example - more</vt:lpstr>
      <vt:lpstr>Polymorphism</vt:lpstr>
      <vt:lpstr>Example in week 18 </vt:lpstr>
      <vt:lpstr>PowerPoint Presentation</vt:lpstr>
      <vt:lpstr>PowerPoint Presentation</vt:lpstr>
      <vt:lpstr>PowerPoint Presentation</vt:lpstr>
      <vt:lpstr>PowerPoint Presentation</vt:lpstr>
      <vt:lpstr>PowerPoint Presentation</vt:lpstr>
      <vt:lpstr>React and Next.js</vt:lpstr>
      <vt:lpstr>Next.js</vt:lpstr>
      <vt:lpstr>folders</vt:lpstr>
      <vt:lpstr>more</vt:lpstr>
      <vt:lpstr>more</vt:lpstr>
      <vt:lpstr>Layout.tsx</vt:lpstr>
      <vt:lpstr>Use case</vt:lpstr>
      <vt:lpstr>Let’s see an example in the introLayout folder</vt:lpstr>
      <vt:lpstr>The strucure of a page</vt:lpstr>
      <vt:lpstr>.module.css  and file.css</vt:lpstr>
      <vt:lpstr>CSS Module:</vt:lpstr>
      <vt:lpstr>advantages</vt:lpstr>
      <vt:lpstr>Let’s create a counter app</vt:lpstr>
      <vt:lpstr>Tsx basic syntax</vt:lpstr>
      <vt:lpstr>More about that </vt:lpstr>
      <vt:lpstr>PowerPoint Presentation</vt:lpstr>
      <vt:lpstr>PowerPoint Presentation</vt:lpstr>
      <vt:lpstr>Supabase!</vt:lpstr>
      <vt:lpstr>What is it</vt:lpstr>
      <vt:lpstr>How to start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Supabase!</dc:title>
  <dc:creator>Shaked Chen</dc:creator>
  <cp:lastModifiedBy>Shaked Chen</cp:lastModifiedBy>
  <cp:revision>7</cp:revision>
  <dcterms:created xsi:type="dcterms:W3CDTF">2023-06-04T14:28:17Z</dcterms:created>
  <dcterms:modified xsi:type="dcterms:W3CDTF">2023-06-09T16:12:22Z</dcterms:modified>
</cp:coreProperties>
</file>