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4689"/>
  </p:normalViewPr>
  <p:slideViewPr>
    <p:cSldViewPr snapToGrid="0">
      <p:cViewPr varScale="1">
        <p:scale>
          <a:sx n="142" d="100"/>
          <a:sy n="142" d="100"/>
        </p:scale>
        <p:origin x="1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9FAB-0EF8-6F9D-538B-76329472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86A5B5D-DA24-B450-621B-8967EE0C3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CC8047B-B62C-F3D9-58D5-835ACC5236EB}"/>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4348C1DA-E893-7A0E-3795-F208905E6D1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1E5637F-EEF3-58EC-DB7A-50273F73E6F9}"/>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4113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DCB7-C0D6-56ED-B598-BF0532F1BAD8}"/>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710419-1124-20E2-FBF5-9490E9AD5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1DAA2C3-EA9B-D470-C125-C16F353DEE2F}"/>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1E5E321C-DD5F-DCE7-B99F-B3EA8B091B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82DAA1D-B282-4416-243F-884AB931EB3B}"/>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9999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BDF38-FBA2-4FBE-26ED-D549746545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1F4B87-C907-B7DC-92E0-D0822F6C1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A3FD197-E0A7-99C8-5019-D62A8EC618C2}"/>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C5B68E61-6D4F-CAD1-9FEF-CDAE7D2DA35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C3058F-D6FF-27C2-2B27-3C5251C1949F}"/>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29405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A487-497B-F721-C3AA-5044E721688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D1BCD67-2C50-129F-D59A-D19FF7EB5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40017F0-7489-413E-F187-C075341A3EB3}"/>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D3A23EE4-E2A6-2686-5AF3-804802F8D27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E922F0-4CE3-DB6D-F35F-3D0154C917CE}"/>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66981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AFB0-145C-A5DA-988F-E11A59B9E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B09CB75-5221-0349-A1B2-F661A17B5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5D886-17F2-F379-4853-49DDB3C6A5B8}"/>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17111CBB-A067-5B37-797A-36C50D6A00E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4CEC42-9322-9481-8796-6AE31D0767F5}"/>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409985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37A-13B3-BC94-4F0E-7B21F0C366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FBCCBBD-313E-E6AA-C153-CA3B24AFE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E64DFD9-00CE-D360-EC78-8DEFC9FDE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C3CD83A-6316-F49F-5FEE-FBD61FB23DBA}"/>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6" name="Footer Placeholder 5">
            <a:extLst>
              <a:ext uri="{FF2B5EF4-FFF2-40B4-BE49-F238E27FC236}">
                <a16:creationId xmlns:a16="http://schemas.microsoft.com/office/drawing/2014/main" id="{0E21D997-30A4-A77C-F276-02BE11D19D3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5D85821-41B9-8731-A920-93FE31A06B1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8492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35EB-6F19-27AC-6FE2-016F886917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DDE6E0-077E-D6CD-D7F4-8225055EF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5E4A4-1259-F5C3-72A0-9BC87ABBE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2190A47-794B-78A1-53DD-54270ECDF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93F14-EB12-7337-DF5B-9FF04DE0F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ED326C9-2FC2-4968-EEBA-C318753B7B12}"/>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8" name="Footer Placeholder 7">
            <a:extLst>
              <a:ext uri="{FF2B5EF4-FFF2-40B4-BE49-F238E27FC236}">
                <a16:creationId xmlns:a16="http://schemas.microsoft.com/office/drawing/2014/main" id="{CE91901B-1790-7B7E-A498-A0139B91E7A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4F9FBB5-E627-4E62-CB35-EB05B627E984}"/>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91900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2B6B-3A76-CDA6-E7B6-BE643F36241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5CAB0B7-2228-E8FA-96BD-B37BC4D3611D}"/>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4" name="Footer Placeholder 3">
            <a:extLst>
              <a:ext uri="{FF2B5EF4-FFF2-40B4-BE49-F238E27FC236}">
                <a16:creationId xmlns:a16="http://schemas.microsoft.com/office/drawing/2014/main" id="{C59554ED-A7D5-B2A3-342D-5B8A9869D03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BA712F-549F-E5EF-639C-595F78CD16F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7759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355A5-95F0-9C20-885A-40157857E09E}"/>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3" name="Footer Placeholder 2">
            <a:extLst>
              <a:ext uri="{FF2B5EF4-FFF2-40B4-BE49-F238E27FC236}">
                <a16:creationId xmlns:a16="http://schemas.microsoft.com/office/drawing/2014/main" id="{867198B9-0160-5639-B293-E17453E2217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A05BF42-FED1-460C-800A-2B8A77149058}"/>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03750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B0D-A11A-6A59-5ACF-9A031E85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E935EAB-7D83-0581-066B-42646E65F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422126E-5669-0E88-EED8-7C55FDE9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3C135-2D53-B965-457C-FCFF7349CDC0}"/>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6" name="Footer Placeholder 5">
            <a:extLst>
              <a:ext uri="{FF2B5EF4-FFF2-40B4-BE49-F238E27FC236}">
                <a16:creationId xmlns:a16="http://schemas.microsoft.com/office/drawing/2014/main" id="{DD299D20-5D5A-6761-5FB5-37440B89A49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B021585-8814-D464-BB9E-3919A404DAF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3818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901C-AD18-CB1E-7D96-6A2A31FA6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795FB2E-A50A-38DE-464F-D86ED7B98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B3F08FE-AC8F-7201-C3E7-60068EA0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AFC49-C4A6-41A8-841E-38500C403AA5}"/>
              </a:ext>
            </a:extLst>
          </p:cNvPr>
          <p:cNvSpPr>
            <a:spLocks noGrp="1"/>
          </p:cNvSpPr>
          <p:nvPr>
            <p:ph type="dt" sz="half" idx="10"/>
          </p:nvPr>
        </p:nvSpPr>
        <p:spPr/>
        <p:txBody>
          <a:bodyPr/>
          <a:lstStyle/>
          <a:p>
            <a:fld id="{B10990EA-4905-B141-B764-62C7B5957B99}" type="datetimeFigureOut">
              <a:rPr lang="en-IL" smtClean="0"/>
              <a:t>12/07/2023</a:t>
            </a:fld>
            <a:endParaRPr lang="en-IL"/>
          </a:p>
        </p:txBody>
      </p:sp>
      <p:sp>
        <p:nvSpPr>
          <p:cNvPr id="6" name="Footer Placeholder 5">
            <a:extLst>
              <a:ext uri="{FF2B5EF4-FFF2-40B4-BE49-F238E27FC236}">
                <a16:creationId xmlns:a16="http://schemas.microsoft.com/office/drawing/2014/main" id="{8721F46B-B5DB-E9A4-ED23-76FE3F95FDD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D0EE264-892E-B7A8-D746-D057C8AAC3C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38477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492E-184B-7062-4227-A27D67CBD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EBFABFD-F528-58F7-D983-97260921C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03D7F9C-1085-BF3E-A4BC-209F5BA51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990EA-4905-B141-B764-62C7B5957B99}" type="datetimeFigureOut">
              <a:rPr lang="en-IL" smtClean="0"/>
              <a:t>12/07/2023</a:t>
            </a:fld>
            <a:endParaRPr lang="en-IL"/>
          </a:p>
        </p:txBody>
      </p:sp>
      <p:sp>
        <p:nvSpPr>
          <p:cNvPr id="5" name="Footer Placeholder 4">
            <a:extLst>
              <a:ext uri="{FF2B5EF4-FFF2-40B4-BE49-F238E27FC236}">
                <a16:creationId xmlns:a16="http://schemas.microsoft.com/office/drawing/2014/main" id="{149679E6-C881-A018-6C4F-9161CA602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EE6BFB2-ADC3-D596-20FD-A26DAC20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20556-5043-1645-A2CC-B2F33A468229}" type="slidenum">
              <a:rPr lang="en-IL" smtClean="0"/>
              <a:t>‹#›</a:t>
            </a:fld>
            <a:endParaRPr lang="en-IL"/>
          </a:p>
        </p:txBody>
      </p:sp>
    </p:spTree>
    <p:extLst>
      <p:ext uri="{BB962C8B-B14F-4D97-AF65-F5344CB8AC3E}">
        <p14:creationId xmlns:p14="http://schemas.microsoft.com/office/powerpoint/2010/main" val="404176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C1CB-EAF8-259B-E1D3-E22F554BCEB8}"/>
              </a:ext>
            </a:extLst>
          </p:cNvPr>
          <p:cNvSpPr>
            <a:spLocks noGrp="1"/>
          </p:cNvSpPr>
          <p:nvPr>
            <p:ph type="ctrTitle"/>
          </p:nvPr>
        </p:nvSpPr>
        <p:spPr/>
        <p:txBody>
          <a:bodyPr/>
          <a:lstStyle/>
          <a:p>
            <a:r>
              <a:rPr lang="en-IL" dirty="0"/>
              <a:t>Supabase project</a:t>
            </a:r>
          </a:p>
        </p:txBody>
      </p:sp>
      <p:sp>
        <p:nvSpPr>
          <p:cNvPr id="3" name="Subtitle 2">
            <a:extLst>
              <a:ext uri="{FF2B5EF4-FFF2-40B4-BE49-F238E27FC236}">
                <a16:creationId xmlns:a16="http://schemas.microsoft.com/office/drawing/2014/main" id="{074CFB50-0102-2961-D9B3-BA4E50D4791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238507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US" dirty="0"/>
              <a:t>I</a:t>
            </a:r>
            <a:r>
              <a:rPr lang="en-IL" dirty="0"/>
              <a:t>mport types- login first</a:t>
            </a:r>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r>
              <a:rPr lang="en-US" b="0" i="1" dirty="0" err="1">
                <a:effectLst/>
                <a:latin typeface="Fira code" pitchFamily="49" charset="0"/>
              </a:rPr>
              <a:t>npm</a:t>
            </a:r>
            <a:r>
              <a:rPr lang="en-US" b="0" i="1" dirty="0">
                <a:effectLst/>
                <a:latin typeface="Fira code" pitchFamily="49" charset="0"/>
              </a:rPr>
              <a:t> </a:t>
            </a:r>
            <a:r>
              <a:rPr lang="en-US" b="0" i="1" dirty="0" err="1">
                <a:effectLst/>
                <a:latin typeface="Fira code" pitchFamily="49" charset="0"/>
              </a:rPr>
              <a:t>i</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@"&gt;=1.8.1" --save-dev</a:t>
            </a:r>
            <a:endParaRPr lang="en-US" b="0" dirty="0">
              <a:effectLst/>
              <a:latin typeface="Fira Code" pitchFamily="49" charset="0"/>
            </a:endParaRPr>
          </a:p>
          <a:p>
            <a:r>
              <a:rPr lang="en-US" b="0" i="1" dirty="0" err="1">
                <a:effectLst/>
                <a:latin typeface="Fira code" pitchFamily="49" charset="0"/>
              </a:rPr>
              <a:t>npx</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 login</a:t>
            </a:r>
            <a:endParaRPr lang="en-US" b="0" dirty="0">
              <a:effectLst/>
              <a:latin typeface="Fira Code" pitchFamily="49" charset="0"/>
            </a:endParaRPr>
          </a:p>
          <a:p>
            <a:r>
              <a:rPr lang="en-US" b="0" i="1" dirty="0">
                <a:effectLst/>
                <a:latin typeface="Fira code" pitchFamily="49" charset="0"/>
              </a:rPr>
              <a:t>-- you can get the access token from the </a:t>
            </a:r>
            <a:r>
              <a:rPr lang="en-US" b="0" i="1" dirty="0" err="1">
                <a:effectLst/>
                <a:latin typeface="Fira code" pitchFamily="49" charset="0"/>
              </a:rPr>
              <a:t>supabase</a:t>
            </a:r>
            <a:r>
              <a:rPr lang="en-US" b="0" i="1" dirty="0">
                <a:effectLst/>
                <a:latin typeface="Fira code" pitchFamily="49" charset="0"/>
              </a:rPr>
              <a:t> dashboard at https://</a:t>
            </a:r>
            <a:r>
              <a:rPr lang="en-US" b="0" i="1" dirty="0" err="1">
                <a:effectLst/>
                <a:latin typeface="Fira code" pitchFamily="49" charset="0"/>
              </a:rPr>
              <a:t>app.supabase.com</a:t>
            </a:r>
            <a:r>
              <a:rPr lang="en-US" b="0" i="1" dirty="0">
                <a:effectLst/>
                <a:latin typeface="Fira code" pitchFamily="49" charset="0"/>
              </a:rPr>
              <a:t>/account/tokens</a:t>
            </a:r>
            <a:endParaRPr lang="en-US" b="0" dirty="0">
              <a:effectLst/>
              <a:latin typeface="Fira Code" pitchFamily="49" charset="0"/>
            </a:endParaRPr>
          </a:p>
          <a:p>
            <a:br>
              <a:rPr lang="en-US" b="0" dirty="0">
                <a:solidFill>
                  <a:srgbClr val="BBBBBB"/>
                </a:solidFill>
                <a:effectLst/>
                <a:latin typeface="Fira Code" pitchFamily="49" charset="0"/>
              </a:rPr>
            </a:br>
            <a:br>
              <a:rPr lang="en-US" b="0" dirty="0">
                <a:solidFill>
                  <a:srgbClr val="BBBBBB"/>
                </a:solidFill>
                <a:effectLst/>
                <a:latin typeface="Fira Code" pitchFamily="49" charset="0"/>
              </a:rPr>
            </a:br>
            <a:endParaRPr lang="en-US" b="0" dirty="0">
              <a:solidFill>
                <a:srgbClr val="BBBBBB"/>
              </a:solidFill>
              <a:effectLst/>
              <a:latin typeface="Fira Code" pitchFamily="49" charset="0"/>
            </a:endParaRPr>
          </a:p>
          <a:p>
            <a:endParaRPr lang="en-IL" dirty="0"/>
          </a:p>
        </p:txBody>
      </p:sp>
    </p:spTree>
    <p:extLst>
      <p:ext uri="{BB962C8B-B14F-4D97-AF65-F5344CB8AC3E}">
        <p14:creationId xmlns:p14="http://schemas.microsoft.com/office/powerpoint/2010/main" val="186230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US" dirty="0"/>
              <a:t>S</a:t>
            </a:r>
            <a:r>
              <a:rPr lang="en-IL" dirty="0"/>
              <a:t>econd steps gen types</a:t>
            </a:r>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r>
              <a:rPr lang="en-US" b="0" i="1" dirty="0" err="1">
                <a:effectLst/>
                <a:latin typeface="Fira code" pitchFamily="49" charset="0"/>
              </a:rPr>
              <a:t>npx</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 gen types typescript --project-id "project id is the reference id" --schema public &gt; ./</a:t>
            </a:r>
            <a:r>
              <a:rPr lang="en-US" b="0" i="1" dirty="0" err="1">
                <a:effectLst/>
                <a:latin typeface="Fira code" pitchFamily="49" charset="0"/>
              </a:rPr>
              <a:t>src</a:t>
            </a:r>
            <a:r>
              <a:rPr lang="en-US" b="0" i="1" dirty="0">
                <a:effectLst/>
                <a:latin typeface="Fira code" pitchFamily="49" charset="0"/>
              </a:rPr>
              <a:t>/lib/</a:t>
            </a:r>
            <a:r>
              <a:rPr lang="en-US" b="0" i="1" dirty="0" err="1">
                <a:effectLst/>
                <a:latin typeface="Fira code" pitchFamily="49" charset="0"/>
              </a:rPr>
              <a:t>schema.ts</a:t>
            </a:r>
            <a:endParaRPr lang="en-US" b="0" dirty="0">
              <a:effectLst/>
              <a:latin typeface="Fira Code" pitchFamily="49" charset="0"/>
            </a:endParaRPr>
          </a:p>
          <a:p>
            <a:r>
              <a:rPr lang="en-US" b="0" i="1" dirty="0">
                <a:solidFill>
                  <a:srgbClr val="848BBD"/>
                </a:solidFill>
                <a:effectLst/>
                <a:latin typeface="Fira code" pitchFamily="49" charset="0"/>
              </a:rPr>
              <a:t>--you can find it in the general settings of your project</a:t>
            </a:r>
            <a:endParaRPr lang="en-US" b="0" dirty="0">
              <a:solidFill>
                <a:srgbClr val="BBBBBB"/>
              </a:solidFill>
              <a:effectLst/>
              <a:latin typeface="Fira Code" pitchFamily="49" charset="0"/>
            </a:endParaRPr>
          </a:p>
          <a:p>
            <a:br>
              <a:rPr lang="en-US" b="0" dirty="0">
                <a:solidFill>
                  <a:srgbClr val="BBBBBB"/>
                </a:solidFill>
                <a:effectLst/>
                <a:latin typeface="Fira Code" pitchFamily="49" charset="0"/>
              </a:rPr>
            </a:br>
            <a:endParaRPr lang="en-US" b="0" dirty="0">
              <a:solidFill>
                <a:srgbClr val="BBBBBB"/>
              </a:solidFill>
              <a:effectLst/>
              <a:latin typeface="Fira Code" pitchFamily="49" charset="0"/>
            </a:endParaRPr>
          </a:p>
          <a:p>
            <a:endParaRPr lang="en-IL" dirty="0"/>
          </a:p>
        </p:txBody>
      </p:sp>
    </p:spTree>
    <p:extLst>
      <p:ext uri="{BB962C8B-B14F-4D97-AF65-F5344CB8AC3E}">
        <p14:creationId xmlns:p14="http://schemas.microsoft.com/office/powerpoint/2010/main" val="3413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14" name="Freeform: Shape 13">
            <a:extLst>
              <a:ext uri="{FF2B5EF4-FFF2-40B4-BE49-F238E27FC236}">
                <a16:creationId xmlns:a16="http://schemas.microsoft.com/office/drawing/2014/main" id="{CC0388A8-3200-42F9-A84D-3F5F7238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30603" y="0"/>
            <a:ext cx="2518577" cy="6858000"/>
          </a:xfrm>
          <a:custGeom>
            <a:avLst/>
            <a:gdLst>
              <a:gd name="connsiteX0" fmla="*/ 895554 w 2518577"/>
              <a:gd name="connsiteY0" fmla="*/ 0 h 6858000"/>
              <a:gd name="connsiteX1" fmla="*/ 870330 w 2518577"/>
              <a:gd name="connsiteY1" fmla="*/ 0 h 6858000"/>
              <a:gd name="connsiteX2" fmla="*/ 892454 w 2518577"/>
              <a:gd name="connsiteY2" fmla="*/ 14997 h 6858000"/>
              <a:gd name="connsiteX3" fmla="*/ 2493353 w 2518577"/>
              <a:gd name="connsiteY3" fmla="*/ 3621656 h 6858000"/>
              <a:gd name="connsiteX4" fmla="*/ 619003 w 2518577"/>
              <a:gd name="connsiteY4" fmla="*/ 6374814 h 6858000"/>
              <a:gd name="connsiteX5" fmla="*/ 102355 w 2518577"/>
              <a:gd name="connsiteY5" fmla="*/ 6780599 h 6858000"/>
              <a:gd name="connsiteX6" fmla="*/ 0 w 2518577"/>
              <a:gd name="connsiteY6" fmla="*/ 6851489 h 6858000"/>
              <a:gd name="connsiteX7" fmla="*/ 0 w 2518577"/>
              <a:gd name="connsiteY7" fmla="*/ 6858000 h 6858000"/>
              <a:gd name="connsiteX8" fmla="*/ 15823 w 2518577"/>
              <a:gd name="connsiteY8" fmla="*/ 6858000 h 6858000"/>
              <a:gd name="connsiteX9" fmla="*/ 127579 w 2518577"/>
              <a:gd name="connsiteY9" fmla="*/ 6780599 h 6858000"/>
              <a:gd name="connsiteX10" fmla="*/ 644227 w 2518577"/>
              <a:gd name="connsiteY10" fmla="*/ 6374814 h 6858000"/>
              <a:gd name="connsiteX11" fmla="*/ 2518577 w 2518577"/>
              <a:gd name="connsiteY11" fmla="*/ 3621656 h 6858000"/>
              <a:gd name="connsiteX12" fmla="*/ 917678 w 2518577"/>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8577" h="6858000">
                <a:moveTo>
                  <a:pt x="895554" y="0"/>
                </a:moveTo>
                <a:lnTo>
                  <a:pt x="870330" y="0"/>
                </a:lnTo>
                <a:lnTo>
                  <a:pt x="892454" y="14997"/>
                </a:lnTo>
                <a:cubicBezTo>
                  <a:pt x="1919617" y="754641"/>
                  <a:pt x="2493353" y="2093192"/>
                  <a:pt x="2493353" y="3621656"/>
                </a:cubicBezTo>
                <a:cubicBezTo>
                  <a:pt x="2493353" y="4969131"/>
                  <a:pt x="1564628" y="5602839"/>
                  <a:pt x="619003" y="6374814"/>
                </a:cubicBezTo>
                <a:cubicBezTo>
                  <a:pt x="446800" y="6515397"/>
                  <a:pt x="276173" y="6653108"/>
                  <a:pt x="102355" y="6780599"/>
                </a:cubicBezTo>
                <a:lnTo>
                  <a:pt x="0" y="6851489"/>
                </a:lnTo>
                <a:lnTo>
                  <a:pt x="0" y="6858000"/>
                </a:lnTo>
                <a:lnTo>
                  <a:pt x="15823" y="6858000"/>
                </a:lnTo>
                <a:lnTo>
                  <a:pt x="127579" y="6780599"/>
                </a:lnTo>
                <a:cubicBezTo>
                  <a:pt x="301397" y="6653108"/>
                  <a:pt x="472024" y="6515397"/>
                  <a:pt x="644227" y="6374814"/>
                </a:cubicBezTo>
                <a:cubicBezTo>
                  <a:pt x="1589852" y="5602839"/>
                  <a:pt x="2518577" y="4969131"/>
                  <a:pt x="2518577" y="3621656"/>
                </a:cubicBezTo>
                <a:cubicBezTo>
                  <a:pt x="2518577" y="2093192"/>
                  <a:pt x="1944841" y="754641"/>
                  <a:pt x="9176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000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B914900-FDE8-751D-159D-E186C57AAB72}"/>
              </a:ext>
            </a:extLst>
          </p:cNvPr>
          <p:cNvSpPr>
            <a:spLocks noGrp="1"/>
          </p:cNvSpPr>
          <p:nvPr>
            <p:ph type="title"/>
          </p:nvPr>
        </p:nvSpPr>
        <p:spPr>
          <a:xfrm>
            <a:off x="7587615" y="1045596"/>
            <a:ext cx="4148511" cy="1424004"/>
          </a:xfrm>
        </p:spPr>
        <p:txBody>
          <a:bodyPr anchor="b">
            <a:normAutofit/>
          </a:bodyPr>
          <a:lstStyle/>
          <a:p>
            <a:r>
              <a:rPr lang="en-IL" sz="3600"/>
              <a:t>generics</a:t>
            </a:r>
          </a:p>
        </p:txBody>
      </p:sp>
      <p:pic>
        <p:nvPicPr>
          <p:cNvPr id="7" name="Picture 6" descr="A black background with white text&#10;&#10;Description automatically generated">
            <a:extLst>
              <a:ext uri="{FF2B5EF4-FFF2-40B4-BE49-F238E27FC236}">
                <a16:creationId xmlns:a16="http://schemas.microsoft.com/office/drawing/2014/main" id="{5EBC4D5B-40DB-7D13-C2DA-A9114AD829B6}"/>
              </a:ext>
            </a:extLst>
          </p:cNvPr>
          <p:cNvPicPr>
            <a:picLocks noChangeAspect="1"/>
          </p:cNvPicPr>
          <p:nvPr/>
        </p:nvPicPr>
        <p:blipFill>
          <a:blip r:embed="rId2"/>
          <a:stretch>
            <a:fillRect/>
          </a:stretch>
        </p:blipFill>
        <p:spPr>
          <a:xfrm>
            <a:off x="965199" y="1613856"/>
            <a:ext cx="4788670" cy="1005621"/>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102D8862-97CB-8270-429F-72E3DA83CE16}"/>
              </a:ext>
            </a:extLst>
          </p:cNvPr>
          <p:cNvPicPr>
            <a:picLocks noChangeAspect="1"/>
          </p:cNvPicPr>
          <p:nvPr/>
        </p:nvPicPr>
        <p:blipFill>
          <a:blip r:embed="rId3"/>
          <a:stretch>
            <a:fillRect/>
          </a:stretch>
        </p:blipFill>
        <p:spPr>
          <a:xfrm>
            <a:off x="955750" y="4170559"/>
            <a:ext cx="4788582" cy="1151684"/>
          </a:xfrm>
          <a:prstGeom prst="rect">
            <a:avLst/>
          </a:prstGeom>
        </p:spPr>
      </p:pic>
      <p:sp>
        <p:nvSpPr>
          <p:cNvPr id="3" name="Content Placeholder 2">
            <a:extLst>
              <a:ext uri="{FF2B5EF4-FFF2-40B4-BE49-F238E27FC236}">
                <a16:creationId xmlns:a16="http://schemas.microsoft.com/office/drawing/2014/main" id="{A38931BD-CBD1-7293-A082-DB4BBDB702E5}"/>
              </a:ext>
            </a:extLst>
          </p:cNvPr>
          <p:cNvSpPr>
            <a:spLocks noGrp="1"/>
          </p:cNvSpPr>
          <p:nvPr>
            <p:ph idx="1"/>
          </p:nvPr>
        </p:nvSpPr>
        <p:spPr>
          <a:xfrm>
            <a:off x="7587615" y="2627194"/>
            <a:ext cx="4092852" cy="2978477"/>
          </a:xfrm>
        </p:spPr>
        <p:txBody>
          <a:bodyPr>
            <a:normAutofit/>
          </a:bodyPr>
          <a:lstStyle/>
          <a:p>
            <a:r>
              <a:rPr lang="en-US" sz="1700"/>
              <a:t>Generics is a concept in TypeScript (and other languages such as Java, C#, etc.) that allows the creation of reusable code components that can work over a variety of types rather than a single one.</a:t>
            </a:r>
          </a:p>
          <a:p>
            <a:r>
              <a:rPr lang="en-US" sz="1700"/>
              <a:t>This allows users to consume these components and use their own types.</a:t>
            </a:r>
          </a:p>
          <a:p>
            <a:br>
              <a:rPr lang="en-US" sz="1700"/>
            </a:br>
            <a:endParaRPr lang="en-IL" sz="1700"/>
          </a:p>
        </p:txBody>
      </p:sp>
    </p:spTree>
    <p:extLst>
      <p:ext uri="{BB962C8B-B14F-4D97-AF65-F5344CB8AC3E}">
        <p14:creationId xmlns:p14="http://schemas.microsoft.com/office/powerpoint/2010/main" val="355977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B290-6CDC-087C-CBFE-EAF22D4BBC15}"/>
              </a:ext>
            </a:extLst>
          </p:cNvPr>
          <p:cNvSpPr>
            <a:spLocks noGrp="1"/>
          </p:cNvSpPr>
          <p:nvPr>
            <p:ph type="title"/>
          </p:nvPr>
        </p:nvSpPr>
        <p:spPr>
          <a:xfrm>
            <a:off x="630936" y="639520"/>
            <a:ext cx="3429000" cy="1719072"/>
          </a:xfrm>
        </p:spPr>
        <p:txBody>
          <a:bodyPr anchor="b">
            <a:normAutofit/>
          </a:bodyPr>
          <a:lstStyle/>
          <a:p>
            <a:r>
              <a:rPr lang="en-US" sz="4600"/>
              <a:t>G</a:t>
            </a:r>
            <a:r>
              <a:rPr lang="en-IL" sz="4600"/>
              <a:t>eneric with interface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3E0BA1-437F-76A9-46AF-3910906982A6}"/>
              </a:ext>
            </a:extLst>
          </p:cNvPr>
          <p:cNvSpPr>
            <a:spLocks noGrp="1"/>
          </p:cNvSpPr>
          <p:nvPr>
            <p:ph idx="1"/>
          </p:nvPr>
        </p:nvSpPr>
        <p:spPr>
          <a:xfrm>
            <a:off x="630936" y="2807208"/>
            <a:ext cx="3429000" cy="3410712"/>
          </a:xfrm>
        </p:spPr>
        <p:txBody>
          <a:bodyPr anchor="t">
            <a:normAutofit/>
          </a:bodyPr>
          <a:lstStyle/>
          <a:p>
            <a:r>
              <a:rPr lang="en-US" sz="2200"/>
              <a:t>In TypeScript, generics provide a way to create reusable components that can work with different types. When combined with interfaces, generics allow you to define flexible and type-safe structures.</a:t>
            </a:r>
          </a:p>
        </p:txBody>
      </p:sp>
      <p:pic>
        <p:nvPicPr>
          <p:cNvPr id="4" name="Picture 3">
            <a:extLst>
              <a:ext uri="{FF2B5EF4-FFF2-40B4-BE49-F238E27FC236}">
                <a16:creationId xmlns:a16="http://schemas.microsoft.com/office/drawing/2014/main" id="{B5A34717-060D-3428-92A8-750B618B2F9B}"/>
              </a:ext>
            </a:extLst>
          </p:cNvPr>
          <p:cNvPicPr>
            <a:picLocks noChangeAspect="1"/>
          </p:cNvPicPr>
          <p:nvPr/>
        </p:nvPicPr>
        <p:blipFill>
          <a:blip r:embed="rId2"/>
          <a:stretch>
            <a:fillRect/>
          </a:stretch>
        </p:blipFill>
        <p:spPr>
          <a:xfrm>
            <a:off x="4654296" y="641623"/>
            <a:ext cx="6903720" cy="5574753"/>
          </a:xfrm>
          <a:prstGeom prst="rect">
            <a:avLst/>
          </a:prstGeom>
        </p:spPr>
      </p:pic>
    </p:spTree>
    <p:extLst>
      <p:ext uri="{BB962C8B-B14F-4D97-AF65-F5344CB8AC3E}">
        <p14:creationId xmlns:p14="http://schemas.microsoft.com/office/powerpoint/2010/main" val="319244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6FDA0-B687-211B-9091-4039BD7465C4}"/>
              </a:ext>
            </a:extLst>
          </p:cNvPr>
          <p:cNvSpPr>
            <a:spLocks noGrp="1"/>
          </p:cNvSpPr>
          <p:nvPr>
            <p:ph type="title"/>
          </p:nvPr>
        </p:nvSpPr>
        <p:spPr>
          <a:xfrm>
            <a:off x="630936" y="639520"/>
            <a:ext cx="3429000" cy="1719072"/>
          </a:xfrm>
        </p:spPr>
        <p:txBody>
          <a:bodyPr anchor="b">
            <a:normAutofit/>
          </a:bodyPr>
          <a:lstStyle/>
          <a:p>
            <a:r>
              <a:rPr lang="en-US" sz="5400"/>
              <a:t>G</a:t>
            </a:r>
            <a:r>
              <a:rPr lang="en-IL" sz="5400"/>
              <a:t>eneric classes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6C01F-C5A0-1C53-1AA8-862E1C566C69}"/>
              </a:ext>
            </a:extLst>
          </p:cNvPr>
          <p:cNvSpPr>
            <a:spLocks noGrp="1"/>
          </p:cNvSpPr>
          <p:nvPr>
            <p:ph idx="1"/>
          </p:nvPr>
        </p:nvSpPr>
        <p:spPr>
          <a:xfrm>
            <a:off x="630936" y="2807208"/>
            <a:ext cx="3429000" cy="3410712"/>
          </a:xfrm>
        </p:spPr>
        <p:txBody>
          <a:bodyPr anchor="t">
            <a:normAutofit/>
          </a:bodyPr>
          <a:lstStyle/>
          <a:p>
            <a:r>
              <a:rPr lang="en-US" sz="2200"/>
              <a:t>Generics with classes in TypeScript allow you to create reusable classes that can work with different types. You can define a generic class by specifying a type parameter that can be used throughout the class definition. Here's an example:</a:t>
            </a:r>
            <a:endParaRPr lang="en-IL" sz="2200"/>
          </a:p>
        </p:txBody>
      </p:sp>
      <p:pic>
        <p:nvPicPr>
          <p:cNvPr id="4" name="Picture 3">
            <a:extLst>
              <a:ext uri="{FF2B5EF4-FFF2-40B4-BE49-F238E27FC236}">
                <a16:creationId xmlns:a16="http://schemas.microsoft.com/office/drawing/2014/main" id="{80279716-723A-0C64-1432-D1C7536CA50F}"/>
              </a:ext>
            </a:extLst>
          </p:cNvPr>
          <p:cNvPicPr>
            <a:picLocks noChangeAspect="1"/>
          </p:cNvPicPr>
          <p:nvPr/>
        </p:nvPicPr>
        <p:blipFill>
          <a:blip r:embed="rId2"/>
          <a:stretch>
            <a:fillRect/>
          </a:stretch>
        </p:blipFill>
        <p:spPr>
          <a:xfrm>
            <a:off x="5066461" y="640080"/>
            <a:ext cx="6079390" cy="5577840"/>
          </a:xfrm>
          <a:prstGeom prst="rect">
            <a:avLst/>
          </a:prstGeom>
        </p:spPr>
      </p:pic>
    </p:spTree>
    <p:extLst>
      <p:ext uri="{BB962C8B-B14F-4D97-AF65-F5344CB8AC3E}">
        <p14:creationId xmlns:p14="http://schemas.microsoft.com/office/powerpoint/2010/main" val="236055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3018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1C2-B91E-E513-9ABB-0A43BADB21D1}"/>
              </a:ext>
            </a:extLst>
          </p:cNvPr>
          <p:cNvSpPr>
            <a:spLocks noGrp="1"/>
          </p:cNvSpPr>
          <p:nvPr>
            <p:ph type="title"/>
          </p:nvPr>
        </p:nvSpPr>
        <p:spPr/>
        <p:txBody>
          <a:bodyPr/>
          <a:lstStyle/>
          <a:p>
            <a:r>
              <a:rPr lang="en-US" dirty="0"/>
              <a:t>What we are going to do</a:t>
            </a:r>
            <a:endParaRPr lang="en-IL" dirty="0"/>
          </a:p>
        </p:txBody>
      </p:sp>
      <p:sp>
        <p:nvSpPr>
          <p:cNvPr id="3" name="Content Placeholder 2">
            <a:extLst>
              <a:ext uri="{FF2B5EF4-FFF2-40B4-BE49-F238E27FC236}">
                <a16:creationId xmlns:a16="http://schemas.microsoft.com/office/drawing/2014/main" id="{DA588BF7-EBFB-5DD2-95F8-CA35CB303A95}"/>
              </a:ext>
            </a:extLst>
          </p:cNvPr>
          <p:cNvSpPr>
            <a:spLocks noGrp="1"/>
          </p:cNvSpPr>
          <p:nvPr>
            <p:ph idx="1"/>
          </p:nvPr>
        </p:nvSpPr>
        <p:spPr/>
        <p:txBody>
          <a:bodyPr/>
          <a:lstStyle/>
          <a:p>
            <a:pPr algn="l"/>
            <a:r>
              <a:rPr lang="en-US" b="0" i="0" dirty="0">
                <a:solidFill>
                  <a:srgbClr val="374151"/>
                </a:solidFill>
                <a:effectLst/>
                <a:latin typeface="Söhne"/>
              </a:rPr>
              <a:t>In our </a:t>
            </a:r>
            <a:r>
              <a:rPr lang="en-US" b="0" i="0" dirty="0" err="1">
                <a:solidFill>
                  <a:srgbClr val="374151"/>
                </a:solidFill>
                <a:effectLst/>
                <a:latin typeface="Söhne"/>
              </a:rPr>
              <a:t>Supabase</a:t>
            </a:r>
            <a:r>
              <a:rPr lang="en-US" b="0" i="0" dirty="0">
                <a:solidFill>
                  <a:srgbClr val="374151"/>
                </a:solidFill>
                <a:effectLst/>
                <a:latin typeface="Söhne"/>
              </a:rPr>
              <a:t> and </a:t>
            </a:r>
            <a:r>
              <a:rPr lang="en-US" b="0" i="0" dirty="0" err="1">
                <a:solidFill>
                  <a:srgbClr val="374151"/>
                </a:solidFill>
                <a:effectLst/>
                <a:latin typeface="Söhne"/>
              </a:rPr>
              <a:t>Vite</a:t>
            </a:r>
            <a:r>
              <a:rPr lang="en-US" b="0" i="0" dirty="0">
                <a:solidFill>
                  <a:srgbClr val="374151"/>
                </a:solidFill>
                <a:effectLst/>
                <a:latin typeface="Söhne"/>
              </a:rPr>
              <a:t> project, we have successfully connected the </a:t>
            </a:r>
            <a:r>
              <a:rPr lang="en-US" b="0" i="0" dirty="0" err="1">
                <a:solidFill>
                  <a:srgbClr val="374151"/>
                </a:solidFill>
                <a:effectLst/>
                <a:latin typeface="Söhne"/>
              </a:rPr>
              <a:t>Vite</a:t>
            </a:r>
            <a:r>
              <a:rPr lang="en-US" b="0" i="0" dirty="0">
                <a:solidFill>
                  <a:srgbClr val="374151"/>
                </a:solidFill>
                <a:effectLst/>
                <a:latin typeface="Söhne"/>
              </a:rPr>
              <a:t> UI, which utilizes TypeScript, with the </a:t>
            </a:r>
            <a:r>
              <a:rPr lang="en-US" b="0" i="0" dirty="0" err="1">
                <a:solidFill>
                  <a:srgbClr val="374151"/>
                </a:solidFill>
                <a:effectLst/>
                <a:latin typeface="Söhne"/>
              </a:rPr>
              <a:t>Supabase</a:t>
            </a:r>
            <a:r>
              <a:rPr lang="en-US" b="0" i="0" dirty="0">
                <a:solidFill>
                  <a:srgbClr val="374151"/>
                </a:solidFill>
                <a:effectLst/>
                <a:latin typeface="Söhne"/>
              </a:rPr>
              <a:t> SQL database. We have already demonstrated an example of fetching data.</a:t>
            </a:r>
          </a:p>
          <a:p>
            <a:pPr algn="l"/>
            <a:r>
              <a:rPr lang="en-US" b="0" i="0" dirty="0">
                <a:solidFill>
                  <a:srgbClr val="374151"/>
                </a:solidFill>
                <a:effectLst/>
                <a:latin typeface="Söhne"/>
              </a:rPr>
              <a:t>Now, we are going to create a new project that involves a one-to-many relationship between countries and cities. For each country, there will be multiple cities associated with it.</a:t>
            </a:r>
          </a:p>
          <a:p>
            <a:pPr algn="l"/>
            <a:r>
              <a:rPr lang="en-US" b="0" i="0" dirty="0">
                <a:solidFill>
                  <a:srgbClr val="374151"/>
                </a:solidFill>
                <a:effectLst/>
                <a:latin typeface="Söhne"/>
              </a:rPr>
              <a:t>In this project, we will implement the CRUD operations (create, read, update, delete) for both countries and cities. This means we will be able to create, update, and delete countries and cities as needed.</a:t>
            </a:r>
          </a:p>
          <a:p>
            <a:endParaRPr lang="en-IL" dirty="0"/>
          </a:p>
        </p:txBody>
      </p:sp>
    </p:spTree>
    <p:extLst>
      <p:ext uri="{BB962C8B-B14F-4D97-AF65-F5344CB8AC3E}">
        <p14:creationId xmlns:p14="http://schemas.microsoft.com/office/powerpoint/2010/main" val="195051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0562-24A0-2897-0234-54C57FFA0F2D}"/>
              </a:ext>
            </a:extLst>
          </p:cNvPr>
          <p:cNvSpPr>
            <a:spLocks noGrp="1"/>
          </p:cNvSpPr>
          <p:nvPr>
            <p:ph type="title"/>
          </p:nvPr>
        </p:nvSpPr>
        <p:spPr/>
        <p:txBody>
          <a:bodyPr/>
          <a:lstStyle/>
          <a:p>
            <a:r>
              <a:rPr lang="en-US" dirty="0"/>
              <a:t>C</a:t>
            </a:r>
            <a:r>
              <a:rPr lang="en-IL" dirty="0"/>
              <a:t>reate the tables</a:t>
            </a:r>
          </a:p>
        </p:txBody>
      </p:sp>
      <p:sp>
        <p:nvSpPr>
          <p:cNvPr id="3" name="Content Placeholder 2">
            <a:extLst>
              <a:ext uri="{FF2B5EF4-FFF2-40B4-BE49-F238E27FC236}">
                <a16:creationId xmlns:a16="http://schemas.microsoft.com/office/drawing/2014/main" id="{292C4814-04EF-A820-783E-6850515B8282}"/>
              </a:ext>
            </a:extLst>
          </p:cNvPr>
          <p:cNvSpPr>
            <a:spLocks noGrp="1"/>
          </p:cNvSpPr>
          <p:nvPr>
            <p:ph idx="1"/>
          </p:nvPr>
        </p:nvSpPr>
        <p:spPr/>
        <p:txBody>
          <a:bodyPr>
            <a:normAutofit/>
          </a:bodyPr>
          <a:lstStyle/>
          <a:p>
            <a:pPr algn="l"/>
            <a:r>
              <a:rPr lang="en-US" b="0" i="0" dirty="0">
                <a:solidFill>
                  <a:srgbClr val="374151"/>
                </a:solidFill>
                <a:effectLst/>
                <a:latin typeface="Söhne"/>
              </a:rPr>
              <a:t>Firstly, we will create the necessary tables. We'll start by creating the "country" table, which will consist of an auto-generated "id" column and a "text" column that cannot be null.</a:t>
            </a:r>
          </a:p>
          <a:p>
            <a:pPr algn="l"/>
            <a:r>
              <a:rPr lang="en-US" b="0" i="0" dirty="0">
                <a:solidFill>
                  <a:srgbClr val="374151"/>
                </a:solidFill>
                <a:effectLst/>
                <a:latin typeface="Söhne"/>
              </a:rPr>
              <a:t>Secondly, we will create the "city" table, which will establish a relationship with the "country" table. The structure of the "city" table will be as follows:</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city_id</a:t>
            </a:r>
            <a:r>
              <a:rPr lang="en-US" b="0" i="0" dirty="0">
                <a:solidFill>
                  <a:srgbClr val="374151"/>
                </a:solidFill>
                <a:effectLst/>
                <a:latin typeface="Söhne"/>
              </a:rPr>
              <a:t>" (auto-generated integer)</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country_id</a:t>
            </a:r>
            <a:r>
              <a:rPr lang="en-US" b="0" i="0" dirty="0">
                <a:solidFill>
                  <a:srgbClr val="374151"/>
                </a:solidFill>
                <a:effectLst/>
                <a:latin typeface="Söhne"/>
              </a:rPr>
              <a:t>" (referring to the corresponding country)</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city_name</a:t>
            </a:r>
            <a:r>
              <a:rPr lang="en-US" b="0" i="0" dirty="0">
                <a:solidFill>
                  <a:srgbClr val="374151"/>
                </a:solidFill>
                <a:effectLst/>
                <a:latin typeface="Söhne"/>
              </a:rPr>
              <a:t>" (text)</a:t>
            </a:r>
          </a:p>
          <a:p>
            <a:endParaRPr lang="en-IL" dirty="0"/>
          </a:p>
        </p:txBody>
      </p:sp>
    </p:spTree>
    <p:extLst>
      <p:ext uri="{BB962C8B-B14F-4D97-AF65-F5344CB8AC3E}">
        <p14:creationId xmlns:p14="http://schemas.microsoft.com/office/powerpoint/2010/main" val="328422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424-A418-AD73-D9FB-F55EAC0302F1}"/>
              </a:ext>
            </a:extLst>
          </p:cNvPr>
          <p:cNvSpPr>
            <a:spLocks noGrp="1"/>
          </p:cNvSpPr>
          <p:nvPr>
            <p:ph type="title"/>
          </p:nvPr>
        </p:nvSpPr>
        <p:spPr/>
        <p:txBody>
          <a:bodyPr/>
          <a:lstStyle/>
          <a:p>
            <a:r>
              <a:rPr lang="en-US" dirty="0"/>
              <a:t>C</a:t>
            </a:r>
            <a:r>
              <a:rPr lang="en-IL" dirty="0"/>
              <a:t>onnect vite and supabase</a:t>
            </a:r>
          </a:p>
        </p:txBody>
      </p:sp>
      <p:sp>
        <p:nvSpPr>
          <p:cNvPr id="3" name="Content Placeholder 2">
            <a:extLst>
              <a:ext uri="{FF2B5EF4-FFF2-40B4-BE49-F238E27FC236}">
                <a16:creationId xmlns:a16="http://schemas.microsoft.com/office/drawing/2014/main" id="{0678F497-FC9F-5EA0-8DE6-3C0CBEAD9D9A}"/>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Next, we will establish the connection between the two projects by retrieving the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from the </a:t>
            </a:r>
            <a:r>
              <a:rPr lang="en-US" b="0" i="0" dirty="0" err="1">
                <a:solidFill>
                  <a:srgbClr val="374151"/>
                </a:solidFill>
                <a:effectLst/>
                <a:latin typeface="Söhne"/>
              </a:rPr>
              <a:t>Supabase</a:t>
            </a:r>
            <a:r>
              <a:rPr lang="en-US" b="0" i="0" dirty="0">
                <a:solidFill>
                  <a:srgbClr val="374151"/>
                </a:solidFill>
                <a:effectLst/>
                <a:latin typeface="Söhne"/>
              </a:rPr>
              <a:t> dashboard.</a:t>
            </a:r>
          </a:p>
          <a:p>
            <a:pPr algn="l"/>
            <a:r>
              <a:rPr lang="en-US" b="0" i="0" dirty="0">
                <a:solidFill>
                  <a:srgbClr val="374151"/>
                </a:solidFill>
                <a:effectLst/>
                <a:latin typeface="Söhne"/>
              </a:rPr>
              <a:t>To achieve this, we will use the provided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to create a </a:t>
            </a:r>
            <a:r>
              <a:rPr lang="en-US" b="0" i="0" dirty="0" err="1">
                <a:solidFill>
                  <a:srgbClr val="374151"/>
                </a:solidFill>
                <a:effectLst/>
                <a:latin typeface="Söhne"/>
              </a:rPr>
              <a:t>Supabase</a:t>
            </a:r>
            <a:r>
              <a:rPr lang="en-US" b="0" i="0" dirty="0">
                <a:solidFill>
                  <a:srgbClr val="374151"/>
                </a:solidFill>
                <a:effectLst/>
                <a:latin typeface="Söhne"/>
              </a:rPr>
              <a:t> client object using the </a:t>
            </a:r>
            <a:r>
              <a:rPr lang="en-US" b="0" i="0" dirty="0" err="1">
                <a:solidFill>
                  <a:srgbClr val="374151"/>
                </a:solidFill>
                <a:effectLst/>
                <a:latin typeface="Söhne"/>
              </a:rPr>
              <a:t>createClient</a:t>
            </a:r>
            <a:r>
              <a:rPr lang="en-US" b="0" i="0" dirty="0">
                <a:solidFill>
                  <a:srgbClr val="374151"/>
                </a:solidFill>
                <a:effectLst/>
                <a:latin typeface="Söhne"/>
              </a:rPr>
              <a:t> function. Here's an example of how to do it:</a:t>
            </a:r>
          </a:p>
          <a:p>
            <a:pPr algn="l"/>
            <a:r>
              <a:rPr lang="en-US" b="0" i="0" dirty="0">
                <a:solidFill>
                  <a:srgbClr val="2E95D3"/>
                </a:solidFill>
                <a:effectLst/>
                <a:latin typeface="Söhne"/>
              </a:rPr>
              <a:t>const</a:t>
            </a:r>
            <a:r>
              <a:rPr lang="en-US" b="0" i="0" dirty="0">
                <a:effectLst/>
                <a:latin typeface="Söhne"/>
              </a:rPr>
              <a:t> </a:t>
            </a:r>
            <a:r>
              <a:rPr lang="en-US" b="0" i="0" dirty="0" err="1">
                <a:effectLst/>
                <a:latin typeface="Söhne"/>
              </a:rPr>
              <a:t>supabase</a:t>
            </a:r>
            <a:r>
              <a:rPr lang="en-US" b="0" i="0" dirty="0">
                <a:effectLst/>
                <a:latin typeface="Söhne"/>
              </a:rPr>
              <a:t> = </a:t>
            </a:r>
            <a:r>
              <a:rPr lang="en-US" b="0" i="0" dirty="0" err="1">
                <a:solidFill>
                  <a:srgbClr val="F22C3D"/>
                </a:solidFill>
                <a:effectLst/>
                <a:latin typeface="Söhne"/>
              </a:rPr>
              <a:t>createClient</a:t>
            </a:r>
            <a:r>
              <a:rPr lang="en-US" b="0" i="0" dirty="0">
                <a:effectLst/>
                <a:latin typeface="Söhne"/>
              </a:rPr>
              <a:t>(</a:t>
            </a:r>
            <a:r>
              <a:rPr lang="en-US" b="0" i="0" dirty="0" err="1">
                <a:effectLst/>
                <a:latin typeface="Söhne"/>
              </a:rPr>
              <a:t>supabaseUrl</a:t>
            </a:r>
            <a:r>
              <a:rPr lang="en-US" b="0" i="0" dirty="0">
                <a:effectLst/>
                <a:latin typeface="Söhne"/>
              </a:rPr>
              <a:t>, </a:t>
            </a:r>
            <a:r>
              <a:rPr lang="en-US" b="0" i="0" dirty="0" err="1">
                <a:effectLst/>
                <a:latin typeface="Söhne"/>
              </a:rPr>
              <a:t>supabaseKey</a:t>
            </a:r>
            <a:r>
              <a:rPr lang="en-US" b="0" i="0" dirty="0">
                <a:effectLst/>
                <a:latin typeface="Söhne"/>
              </a:rPr>
              <a:t>); </a:t>
            </a:r>
          </a:p>
          <a:p>
            <a:pPr algn="l"/>
            <a:r>
              <a:rPr lang="en-US" b="0" i="0" dirty="0">
                <a:effectLst/>
                <a:latin typeface="Söhne"/>
              </a:rPr>
              <a:t>By passing the </a:t>
            </a:r>
            <a:r>
              <a:rPr lang="en-US" b="0" i="0" dirty="0" err="1">
                <a:effectLst/>
                <a:latin typeface="Söhne"/>
              </a:rPr>
              <a:t>supabaseUrl</a:t>
            </a:r>
            <a:r>
              <a:rPr lang="en-US" b="0" i="0" dirty="0">
                <a:effectLst/>
                <a:latin typeface="Söhne"/>
              </a:rPr>
              <a:t> and </a:t>
            </a:r>
            <a:r>
              <a:rPr lang="en-US" b="0" i="0" dirty="0" err="1">
                <a:effectLst/>
                <a:latin typeface="Söhne"/>
              </a:rPr>
              <a:t>supabaseKey</a:t>
            </a:r>
            <a:r>
              <a:rPr lang="en-US" b="0" i="0" dirty="0">
                <a:effectLst/>
                <a:latin typeface="Söhne"/>
              </a:rPr>
              <a:t> as arguments to </a:t>
            </a:r>
            <a:r>
              <a:rPr lang="en-US" b="0" i="0" dirty="0" err="1">
                <a:effectLst/>
                <a:latin typeface="Söhne"/>
              </a:rPr>
              <a:t>createClient</a:t>
            </a:r>
            <a:r>
              <a:rPr lang="en-US" b="0" i="0" dirty="0">
                <a:effectLst/>
                <a:latin typeface="Söhne"/>
              </a:rPr>
              <a:t>, we can create an instance of the </a:t>
            </a:r>
            <a:r>
              <a:rPr lang="en-US" b="0" i="0" dirty="0" err="1">
                <a:effectLst/>
                <a:latin typeface="Söhne"/>
              </a:rPr>
              <a:t>Supabase</a:t>
            </a:r>
            <a:r>
              <a:rPr lang="en-US" b="0" i="0" dirty="0">
                <a:effectLst/>
                <a:latin typeface="Söhne"/>
              </a:rPr>
              <a:t> client, which will allow us to interact with the </a:t>
            </a:r>
            <a:r>
              <a:rPr lang="en-US" b="0" i="0" dirty="0" err="1">
                <a:effectLst/>
                <a:latin typeface="Söhne"/>
              </a:rPr>
              <a:t>Supabase</a:t>
            </a:r>
            <a:r>
              <a:rPr lang="en-US" b="0" i="0" dirty="0">
                <a:effectLst/>
                <a:latin typeface="Söhne"/>
              </a:rPr>
              <a:t> API and perform various database operations.</a:t>
            </a:r>
          </a:p>
        </p:txBody>
      </p:sp>
    </p:spTree>
    <p:extLst>
      <p:ext uri="{BB962C8B-B14F-4D97-AF65-F5344CB8AC3E}">
        <p14:creationId xmlns:p14="http://schemas.microsoft.com/office/powerpoint/2010/main" val="236416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91F8-228A-6E72-FBAC-70AD1B946E0C}"/>
              </a:ext>
            </a:extLst>
          </p:cNvPr>
          <p:cNvSpPr>
            <a:spLocks noGrp="1"/>
          </p:cNvSpPr>
          <p:nvPr>
            <p:ph type="title"/>
          </p:nvPr>
        </p:nvSpPr>
        <p:spPr/>
        <p:txBody>
          <a:bodyPr/>
          <a:lstStyle/>
          <a:p>
            <a:r>
              <a:rPr lang="en-IL" dirty="0"/>
              <a:t>CRUD</a:t>
            </a:r>
          </a:p>
        </p:txBody>
      </p:sp>
      <p:sp>
        <p:nvSpPr>
          <p:cNvPr id="3" name="Content Placeholder 2">
            <a:extLst>
              <a:ext uri="{FF2B5EF4-FFF2-40B4-BE49-F238E27FC236}">
                <a16:creationId xmlns:a16="http://schemas.microsoft.com/office/drawing/2014/main" id="{A2252511-9532-95A6-10F1-8A1635FB0964}"/>
              </a:ext>
            </a:extLst>
          </p:cNvPr>
          <p:cNvSpPr>
            <a:spLocks noGrp="1"/>
          </p:cNvSpPr>
          <p:nvPr>
            <p:ph idx="1"/>
          </p:nvPr>
        </p:nvSpPr>
        <p:spPr/>
        <p:txBody>
          <a:bodyPr/>
          <a:lstStyle/>
          <a:p>
            <a:r>
              <a:rPr lang="en-US" b="0" i="0" dirty="0">
                <a:solidFill>
                  <a:srgbClr val="374151"/>
                </a:solidFill>
                <a:effectLst/>
                <a:latin typeface="Söhne"/>
              </a:rPr>
              <a:t>Let's proceed with creating asynchronous functions to handle data operations such as fetching, creating, inserting, and deleting.</a:t>
            </a:r>
          </a:p>
          <a:p>
            <a:endParaRPr lang="en-US" dirty="0">
              <a:solidFill>
                <a:srgbClr val="374151"/>
              </a:solidFill>
              <a:latin typeface="Söhne"/>
            </a:endParaRPr>
          </a:p>
          <a:p>
            <a:r>
              <a:rPr lang="en-US" dirty="0" err="1">
                <a:solidFill>
                  <a:srgbClr val="374151"/>
                </a:solidFill>
                <a:latin typeface="Söhne"/>
              </a:rPr>
              <a:t>getCountries</a:t>
            </a:r>
            <a:r>
              <a:rPr lang="en-US" dirty="0">
                <a:solidFill>
                  <a:srgbClr val="374151"/>
                </a:solidFill>
                <a:latin typeface="Söhne"/>
              </a:rPr>
              <a:t>, </a:t>
            </a:r>
            <a:r>
              <a:rPr lang="en-US" dirty="0" err="1">
                <a:solidFill>
                  <a:srgbClr val="374151"/>
                </a:solidFill>
                <a:latin typeface="Söhne"/>
              </a:rPr>
              <a:t>deleteCountry</a:t>
            </a:r>
            <a:r>
              <a:rPr lang="en-US" dirty="0">
                <a:solidFill>
                  <a:srgbClr val="374151"/>
                </a:solidFill>
                <a:latin typeface="Söhne"/>
              </a:rPr>
              <a:t>, </a:t>
            </a:r>
            <a:r>
              <a:rPr lang="en-US" dirty="0" err="1">
                <a:solidFill>
                  <a:srgbClr val="374151"/>
                </a:solidFill>
                <a:latin typeface="Söhne"/>
              </a:rPr>
              <a:t>insertCountry</a:t>
            </a:r>
            <a:r>
              <a:rPr lang="en-US" dirty="0">
                <a:solidFill>
                  <a:srgbClr val="374151"/>
                </a:solidFill>
                <a:latin typeface="Söhne"/>
              </a:rPr>
              <a:t>, </a:t>
            </a:r>
            <a:r>
              <a:rPr lang="en-US" dirty="0" err="1">
                <a:solidFill>
                  <a:srgbClr val="374151"/>
                </a:solidFill>
                <a:latin typeface="Söhne"/>
              </a:rPr>
              <a:t>createCountry</a:t>
            </a:r>
            <a:endParaRPr lang="en-IL" dirty="0"/>
          </a:p>
        </p:txBody>
      </p:sp>
    </p:spTree>
    <p:extLst>
      <p:ext uri="{BB962C8B-B14F-4D97-AF65-F5344CB8AC3E}">
        <p14:creationId xmlns:p14="http://schemas.microsoft.com/office/powerpoint/2010/main" val="400319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563A-F647-93DC-ACC4-DEA48C083AF0}"/>
              </a:ext>
            </a:extLst>
          </p:cNvPr>
          <p:cNvSpPr>
            <a:spLocks noGrp="1"/>
          </p:cNvSpPr>
          <p:nvPr>
            <p:ph type="title"/>
          </p:nvPr>
        </p:nvSpPr>
        <p:spPr/>
        <p:txBody>
          <a:bodyPr/>
          <a:lstStyle/>
          <a:p>
            <a:r>
              <a:rPr lang="en-IL" dirty="0"/>
              <a:t>getData</a:t>
            </a:r>
          </a:p>
        </p:txBody>
      </p:sp>
      <p:pic>
        <p:nvPicPr>
          <p:cNvPr id="4" name="Content Placeholder 3">
            <a:extLst>
              <a:ext uri="{FF2B5EF4-FFF2-40B4-BE49-F238E27FC236}">
                <a16:creationId xmlns:a16="http://schemas.microsoft.com/office/drawing/2014/main" id="{EC10EE32-A241-16B6-DE73-F38E01825C08}"/>
              </a:ext>
            </a:extLst>
          </p:cNvPr>
          <p:cNvPicPr>
            <a:picLocks noGrp="1" noChangeAspect="1"/>
          </p:cNvPicPr>
          <p:nvPr>
            <p:ph idx="1"/>
          </p:nvPr>
        </p:nvPicPr>
        <p:blipFill>
          <a:blip r:embed="rId2"/>
          <a:stretch>
            <a:fillRect/>
          </a:stretch>
        </p:blipFill>
        <p:spPr>
          <a:xfrm>
            <a:off x="2795128" y="1825625"/>
            <a:ext cx="6601743" cy="4351338"/>
          </a:xfrm>
          <a:prstGeom prst="rect">
            <a:avLst/>
          </a:prstGeom>
        </p:spPr>
      </p:pic>
    </p:spTree>
    <p:extLst>
      <p:ext uri="{BB962C8B-B14F-4D97-AF65-F5344CB8AC3E}">
        <p14:creationId xmlns:p14="http://schemas.microsoft.com/office/powerpoint/2010/main" val="281647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24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Create data</a:t>
            </a:r>
          </a:p>
        </p:txBody>
      </p:sp>
      <p:pic>
        <p:nvPicPr>
          <p:cNvPr id="8" name="Content Placeholder 7">
            <a:extLst>
              <a:ext uri="{FF2B5EF4-FFF2-40B4-BE49-F238E27FC236}">
                <a16:creationId xmlns:a16="http://schemas.microsoft.com/office/drawing/2014/main" id="{E24C490C-584C-ADB4-460C-88ED4A15C5F5}"/>
              </a:ext>
            </a:extLst>
          </p:cNvPr>
          <p:cNvPicPr>
            <a:picLocks noGrp="1" noChangeAspect="1"/>
          </p:cNvPicPr>
          <p:nvPr>
            <p:ph idx="1"/>
          </p:nvPr>
        </p:nvPicPr>
        <p:blipFill>
          <a:blip r:embed="rId2"/>
          <a:stretch>
            <a:fillRect/>
          </a:stretch>
        </p:blipFill>
        <p:spPr>
          <a:xfrm>
            <a:off x="4207933" y="1473206"/>
            <a:ext cx="7347537" cy="3912563"/>
          </a:xfrm>
          <a:prstGeom prst="rect">
            <a:avLst/>
          </a:prstGeom>
        </p:spPr>
      </p:pic>
    </p:spTree>
    <p:extLst>
      <p:ext uri="{BB962C8B-B14F-4D97-AF65-F5344CB8AC3E}">
        <p14:creationId xmlns:p14="http://schemas.microsoft.com/office/powerpoint/2010/main" val="8117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IL" dirty="0"/>
              <a:t>Update data</a:t>
            </a:r>
          </a:p>
        </p:txBody>
      </p:sp>
      <p:pic>
        <p:nvPicPr>
          <p:cNvPr id="4" name="Content Placeholder 3">
            <a:extLst>
              <a:ext uri="{FF2B5EF4-FFF2-40B4-BE49-F238E27FC236}">
                <a16:creationId xmlns:a16="http://schemas.microsoft.com/office/drawing/2014/main" id="{9E3F0300-9C3F-5DF0-3D07-0CDF68406699}"/>
              </a:ext>
            </a:extLst>
          </p:cNvPr>
          <p:cNvPicPr>
            <a:picLocks noGrp="1" noChangeAspect="1"/>
          </p:cNvPicPr>
          <p:nvPr>
            <p:ph idx="1"/>
          </p:nvPr>
        </p:nvPicPr>
        <p:blipFill>
          <a:blip r:embed="rId2"/>
          <a:stretch>
            <a:fillRect/>
          </a:stretch>
        </p:blipFill>
        <p:spPr>
          <a:xfrm>
            <a:off x="1040769" y="1825625"/>
            <a:ext cx="10110461" cy="4351338"/>
          </a:xfrm>
          <a:prstGeom prst="rect">
            <a:avLst/>
          </a:prstGeom>
        </p:spPr>
      </p:pic>
    </p:spTree>
    <p:extLst>
      <p:ext uri="{BB962C8B-B14F-4D97-AF65-F5344CB8AC3E}">
        <p14:creationId xmlns:p14="http://schemas.microsoft.com/office/powerpoint/2010/main" val="254685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3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Delete data</a:t>
            </a:r>
          </a:p>
        </p:txBody>
      </p:sp>
      <p:pic>
        <p:nvPicPr>
          <p:cNvPr id="4" name="Content Placeholder 3">
            <a:extLst>
              <a:ext uri="{FF2B5EF4-FFF2-40B4-BE49-F238E27FC236}">
                <a16:creationId xmlns:a16="http://schemas.microsoft.com/office/drawing/2014/main" id="{5D7009F7-CEB6-7FB9-790A-79A419B444C5}"/>
              </a:ext>
            </a:extLst>
          </p:cNvPr>
          <p:cNvPicPr>
            <a:picLocks noGrp="1" noChangeAspect="1"/>
          </p:cNvPicPr>
          <p:nvPr>
            <p:ph idx="1"/>
          </p:nvPr>
        </p:nvPicPr>
        <p:blipFill>
          <a:blip r:embed="rId2"/>
          <a:stretch>
            <a:fillRect/>
          </a:stretch>
        </p:blipFill>
        <p:spPr>
          <a:xfrm>
            <a:off x="4207933" y="701715"/>
            <a:ext cx="7347537" cy="5455545"/>
          </a:xfrm>
          <a:prstGeom prst="rect">
            <a:avLst/>
          </a:prstGeom>
        </p:spPr>
      </p:pic>
    </p:spTree>
    <p:extLst>
      <p:ext uri="{BB962C8B-B14F-4D97-AF65-F5344CB8AC3E}">
        <p14:creationId xmlns:p14="http://schemas.microsoft.com/office/powerpoint/2010/main" val="50382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593</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Meiryo</vt:lpstr>
      <vt:lpstr>Arial</vt:lpstr>
      <vt:lpstr>Calibri</vt:lpstr>
      <vt:lpstr>Calibri Light</vt:lpstr>
      <vt:lpstr>Fira code</vt:lpstr>
      <vt:lpstr>Fira code</vt:lpstr>
      <vt:lpstr>Söhne</vt:lpstr>
      <vt:lpstr>Office Theme</vt:lpstr>
      <vt:lpstr>Supabase project</vt:lpstr>
      <vt:lpstr>What we are going to do</vt:lpstr>
      <vt:lpstr>Create the tables</vt:lpstr>
      <vt:lpstr>Connect vite and supabase</vt:lpstr>
      <vt:lpstr>CRUD</vt:lpstr>
      <vt:lpstr>getData</vt:lpstr>
      <vt:lpstr>Create data</vt:lpstr>
      <vt:lpstr>Update data</vt:lpstr>
      <vt:lpstr>Delete data</vt:lpstr>
      <vt:lpstr>Import types- login first</vt:lpstr>
      <vt:lpstr>Second steps gen types</vt:lpstr>
      <vt:lpstr>generics</vt:lpstr>
      <vt:lpstr>Generic with interface</vt:lpstr>
      <vt:lpstr>Generic classes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 project</dc:title>
  <dc:creator>Shaked Chen</dc:creator>
  <cp:lastModifiedBy>Shaked Chen</cp:lastModifiedBy>
  <cp:revision>5</cp:revision>
  <dcterms:created xsi:type="dcterms:W3CDTF">2023-07-02T14:59:41Z</dcterms:created>
  <dcterms:modified xsi:type="dcterms:W3CDTF">2023-07-12T13:56:59Z</dcterms:modified>
</cp:coreProperties>
</file>