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7" r:id="rId1"/>
  </p:sldMasterIdLst>
  <p:notesMasterIdLst>
    <p:notesMasterId r:id="rId31"/>
  </p:notesMasterIdLst>
  <p:sldIdLst>
    <p:sldId id="256" r:id="rId2"/>
    <p:sldId id="275" r:id="rId3"/>
    <p:sldId id="278" r:id="rId4"/>
    <p:sldId id="276" r:id="rId5"/>
    <p:sldId id="279" r:id="rId6"/>
    <p:sldId id="280" r:id="rId7"/>
    <p:sldId id="277"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57" r:id="rId25"/>
    <p:sldId id="258" r:id="rId26"/>
    <p:sldId id="259" r:id="rId27"/>
    <p:sldId id="260" r:id="rId28"/>
    <p:sldId id="261"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779" autoAdjust="0"/>
    <p:restoredTop sz="94660"/>
  </p:normalViewPr>
  <p:slideViewPr>
    <p:cSldViewPr snapToGrid="0">
      <p:cViewPr varScale="1">
        <p:scale>
          <a:sx n="64" d="100"/>
          <a:sy n="64" d="100"/>
        </p:scale>
        <p:origin x="9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B1085E0-2DF0-4BC5-A492-726E4DE1C08F}" type="datetimeFigureOut">
              <a:rPr lang="he-IL" smtClean="0"/>
              <a:t>כ"ה/שבט/תשפ"ד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1F48DD7-42BE-49E5-ADA5-38A018317FFA}" type="slidenum">
              <a:rPr lang="he-IL" smtClean="0"/>
              <a:t>‹#›</a:t>
            </a:fld>
            <a:endParaRPr lang="he-IL"/>
          </a:p>
        </p:txBody>
      </p:sp>
    </p:spTree>
    <p:extLst>
      <p:ext uri="{BB962C8B-B14F-4D97-AF65-F5344CB8AC3E}">
        <p14:creationId xmlns:p14="http://schemas.microsoft.com/office/powerpoint/2010/main" val="33260524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3</a:t>
            </a:fld>
            <a:endParaRPr lang="he-IL"/>
          </a:p>
        </p:txBody>
      </p:sp>
    </p:spTree>
    <p:extLst>
      <p:ext uri="{BB962C8B-B14F-4D97-AF65-F5344CB8AC3E}">
        <p14:creationId xmlns:p14="http://schemas.microsoft.com/office/powerpoint/2010/main" val="230236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להעביר לתרגול הקודם</a:t>
            </a:r>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28</a:t>
            </a:fld>
            <a:endParaRPr lang="he-IL"/>
          </a:p>
        </p:txBody>
      </p:sp>
    </p:spTree>
    <p:extLst>
      <p:ext uri="{BB962C8B-B14F-4D97-AF65-F5344CB8AC3E}">
        <p14:creationId xmlns:p14="http://schemas.microsoft.com/office/powerpoint/2010/main" val="2866574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3803074-8DDF-40D5-A5A5-DFA87DCED551}" type="datetimeFigureOut">
              <a:rPr lang="he-IL" smtClean="0"/>
              <a:t>כ"ה/שבט/תשפ"ד</a:t>
            </a:fld>
            <a:endParaRPr lang="he-IL"/>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he-IL"/>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2872777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8852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81323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69900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3803074-8DDF-40D5-A5A5-DFA87DCED551}" type="datetimeFigureOut">
              <a:rPr lang="he-IL" smtClean="0"/>
              <a:t>כ"ה/שבט/תשפ"ד</a:t>
            </a:fld>
            <a:endParaRPr lang="he-IL"/>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he-IL"/>
          </a:p>
        </p:txBody>
      </p:sp>
      <p:sp>
        <p:nvSpPr>
          <p:cNvPr id="6" name="Slide Number Placeholder 5"/>
          <p:cNvSpPr>
            <a:spLocks noGrp="1"/>
          </p:cNvSpPr>
          <p:nvPr>
            <p:ph type="sldNum" sz="quarter" idx="12"/>
          </p:nvPr>
        </p:nvSpPr>
        <p:spPr>
          <a:xfrm>
            <a:off x="8604504" y="5211060"/>
            <a:ext cx="2112264" cy="228600"/>
          </a:xfrm>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78264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88754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26132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999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7851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B3803074-8DDF-40D5-A5A5-DFA87DCED551}" type="datetimeFigureOut">
              <a:rPr lang="he-IL" smtClean="0"/>
              <a:t>כ"ה/שבט/תשפ"ד</a:t>
            </a:fld>
            <a:endParaRPr lang="he-IL"/>
          </a:p>
        </p:txBody>
      </p:sp>
      <p:sp>
        <p:nvSpPr>
          <p:cNvPr id="9" name="Footer Placeholder 8"/>
          <p:cNvSpPr>
            <a:spLocks noGrp="1"/>
          </p:cNvSpPr>
          <p:nvPr>
            <p:ph type="ftr" sz="quarter" idx="11"/>
          </p:nvPr>
        </p:nvSpPr>
        <p:spPr/>
        <p:txBody>
          <a:bodyPr/>
          <a:lstStyle>
            <a:lvl1pPr algn="r">
              <a:defRPr/>
            </a:lvl1pPr>
          </a:lstStyle>
          <a:p>
            <a:endParaRPr lang="he-IL"/>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12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3803074-8DDF-40D5-A5A5-DFA87DCED551}" type="datetimeFigureOut">
              <a:rPr lang="he-IL" smtClean="0"/>
              <a:t>כ"ה/שבט/תשפ"ד</a:t>
            </a:fld>
            <a:endParaRPr lang="he-IL"/>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he-IL"/>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8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3803074-8DDF-40D5-A5A5-DFA87DCED551}" type="datetimeFigureOut">
              <a:rPr lang="he-IL" smtClean="0"/>
              <a:t>כ"ה/שבט/תשפ"ד</a:t>
            </a:fld>
            <a:endParaRPr lang="he-IL"/>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he-IL"/>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40792329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37BF12D5-255D-959F-97AB-E99454A42ED0}"/>
              </a:ext>
            </a:extLst>
          </p:cNvPr>
          <p:cNvSpPr>
            <a:spLocks noGrp="1"/>
          </p:cNvSpPr>
          <p:nvPr>
            <p:ph type="subTitle" idx="1"/>
          </p:nvPr>
        </p:nvSpPr>
        <p:spPr>
          <a:xfrm>
            <a:off x="1399358" y="5232126"/>
            <a:ext cx="9369214" cy="870463"/>
          </a:xfrm>
        </p:spPr>
        <p:txBody>
          <a:bodyPr>
            <a:normAutofit/>
          </a:bodyPr>
          <a:lstStyle/>
          <a:p>
            <a:pPr>
              <a:spcAft>
                <a:spcPts val="600"/>
              </a:spcAft>
            </a:pPr>
            <a:r>
              <a:rPr lang="he-IL" sz="2400" dirty="0">
                <a:solidFill>
                  <a:schemeClr val="tx1">
                    <a:lumMod val="85000"/>
                    <a:lumOff val="15000"/>
                  </a:schemeClr>
                </a:solidFill>
              </a:rPr>
              <a:t>תרגול 5- איכות כוללת</a:t>
            </a:r>
          </a:p>
        </p:txBody>
      </p:sp>
      <p:sp>
        <p:nvSpPr>
          <p:cNvPr id="32" name="Rectangle 18">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txBody>
          <a:bodyPr/>
          <a:lstStyle/>
          <a:p>
            <a:endParaRPr lang="he-IL"/>
          </a:p>
        </p:txBody>
      </p:sp>
      <p:sp>
        <p:nvSpPr>
          <p:cNvPr id="33" name="Rectangle 20">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txBody>
          <a:bodyPr/>
          <a:lstStyle/>
          <a:p>
            <a:endParaRPr lang="he-IL"/>
          </a:p>
        </p:txBody>
      </p:sp>
      <p:sp>
        <p:nvSpPr>
          <p:cNvPr id="2" name="כותרת 1">
            <a:extLst>
              <a:ext uri="{FF2B5EF4-FFF2-40B4-BE49-F238E27FC236}">
                <a16:creationId xmlns:a16="http://schemas.microsoft.com/office/drawing/2014/main" id="{75256312-981E-C5D4-DC88-0AF8766911B3}"/>
              </a:ext>
            </a:extLst>
          </p:cNvPr>
          <p:cNvSpPr>
            <a:spLocks noGrp="1"/>
          </p:cNvSpPr>
          <p:nvPr>
            <p:ph type="ctrTitle"/>
          </p:nvPr>
        </p:nvSpPr>
        <p:spPr>
          <a:xfrm>
            <a:off x="1399357" y="1447184"/>
            <a:ext cx="9369214" cy="3069103"/>
          </a:xfrm>
        </p:spPr>
        <p:txBody>
          <a:bodyPr>
            <a:normAutofit/>
          </a:bodyPr>
          <a:lstStyle/>
          <a:p>
            <a:r>
              <a:rPr lang="he-IL">
                <a:solidFill>
                  <a:srgbClr val="FFFFFF"/>
                </a:solidFill>
              </a:rPr>
              <a:t>סטטיסטיקה תעשייתית וכלי תכנה</a:t>
            </a:r>
          </a:p>
        </p:txBody>
      </p:sp>
    </p:spTree>
    <p:extLst>
      <p:ext uri="{BB962C8B-B14F-4D97-AF65-F5344CB8AC3E}">
        <p14:creationId xmlns:p14="http://schemas.microsoft.com/office/powerpoint/2010/main" val="37267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3F0578-FCAE-BC97-2B3F-6FBD3D0056B2}"/>
              </a:ext>
            </a:extLst>
          </p:cNvPr>
          <p:cNvSpPr>
            <a:spLocks noGrp="1"/>
          </p:cNvSpPr>
          <p:nvPr>
            <p:ph type="title"/>
          </p:nvPr>
        </p:nvSpPr>
        <p:spPr/>
        <p:txBody>
          <a:bodyPr/>
          <a:lstStyle/>
          <a:p>
            <a:pPr algn="r"/>
            <a:r>
              <a:rPr lang="he-IL" dirty="0"/>
              <a:t>דגימה כפולה</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9E52199-BA29-812D-B4A1-B04D7C4AA4EA}"/>
                  </a:ext>
                </a:extLst>
              </p:cNvPr>
              <p:cNvSpPr>
                <a:spLocks noGrp="1"/>
              </p:cNvSpPr>
              <p:nvPr>
                <p:ph idx="1"/>
              </p:nvPr>
            </p:nvSpPr>
            <p:spPr/>
            <p:txBody>
              <a:bodyPr/>
              <a:lstStyle/>
              <a:p>
                <a:r>
                  <a:rPr lang="he-IL" dirty="0"/>
                  <a:t>עד כה עסקנו </a:t>
                </a:r>
                <a:r>
                  <a:rPr lang="he-IL" dirty="0" err="1"/>
                  <a:t>בתכנית</a:t>
                </a:r>
                <a:r>
                  <a:rPr lang="he-IL" dirty="0"/>
                  <a:t> דגימה בודדת. כעת נעבור לדון בדגימה כפולה</a:t>
                </a:r>
              </a:p>
              <a:p>
                <a:r>
                  <a:rPr lang="he-IL" dirty="0"/>
                  <a:t>דגימה כפולה מתבססת על העיקרון שלפיו לעיתים מנה היא "טובה" כל כך או "גרועה" כל כך, עד שניתן לדחות/ לקבל אותה על סמך מדגם מצומצם. רק עבור מנות "בינוניות" בטיבן יש צורך להגדיר את המדגם.</a:t>
                </a:r>
              </a:p>
              <a:p>
                <a:r>
                  <a:rPr lang="he-IL" dirty="0"/>
                  <a:t>בדגימה כפולה מגדירים 5 פרמטרים:</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he-IL" dirty="0"/>
                  <a:t>- גודל מדגם ראשון</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r>
                  <a:rPr lang="he-IL" dirty="0"/>
                  <a:t>- מספר קבלה למדגם הראשון</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he-IL" dirty="0"/>
                  <a:t>- מספר דחייה למדגם ראשון</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he-IL" dirty="0"/>
                  <a:t>- גודל מדגם שני</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he-IL" dirty="0"/>
                  <a:t>- מספר קבלה מצטבר לשני המדגמים</a:t>
                </a:r>
              </a:p>
            </p:txBody>
          </p:sp>
        </mc:Choice>
        <mc:Fallback xmlns="">
          <p:sp>
            <p:nvSpPr>
              <p:cNvPr id="3" name="מציין מיקום תוכן 2">
                <a:extLst>
                  <a:ext uri="{FF2B5EF4-FFF2-40B4-BE49-F238E27FC236}">
                    <a16:creationId xmlns:a16="http://schemas.microsoft.com/office/drawing/2014/main" id="{49E52199-BA29-812D-B4A1-B04D7C4AA4EA}"/>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370284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4D6272-1D25-4B9E-C04E-D2EC2F52F57B}"/>
              </a:ext>
            </a:extLst>
          </p:cNvPr>
          <p:cNvSpPr>
            <a:spLocks noGrp="1"/>
          </p:cNvSpPr>
          <p:nvPr>
            <p:ph type="title"/>
          </p:nvPr>
        </p:nvSpPr>
        <p:spPr/>
        <p:txBody>
          <a:bodyPr/>
          <a:lstStyle/>
          <a:p>
            <a:pPr algn="r"/>
            <a:r>
              <a:rPr lang="he-IL" dirty="0"/>
              <a:t>תיאור תהליך הדגימה הכפולה</a:t>
            </a:r>
          </a:p>
        </p:txBody>
      </p:sp>
      <p:pic>
        <p:nvPicPr>
          <p:cNvPr id="5" name="תמונה 4">
            <a:extLst>
              <a:ext uri="{FF2B5EF4-FFF2-40B4-BE49-F238E27FC236}">
                <a16:creationId xmlns:a16="http://schemas.microsoft.com/office/drawing/2014/main" id="{8819B56E-8118-06A6-B441-AB5843331C56}"/>
              </a:ext>
            </a:extLst>
          </p:cNvPr>
          <p:cNvPicPr>
            <a:picLocks noChangeAspect="1"/>
          </p:cNvPicPr>
          <p:nvPr/>
        </p:nvPicPr>
        <p:blipFill>
          <a:blip r:embed="rId2"/>
          <a:stretch>
            <a:fillRect/>
          </a:stretch>
        </p:blipFill>
        <p:spPr>
          <a:xfrm>
            <a:off x="3601117" y="2014194"/>
            <a:ext cx="6420495" cy="4201212"/>
          </a:xfrm>
          <a:prstGeom prst="rect">
            <a:avLst/>
          </a:prstGeom>
        </p:spPr>
      </p:pic>
    </p:spTree>
    <p:extLst>
      <p:ext uri="{BB962C8B-B14F-4D97-AF65-F5344CB8AC3E}">
        <p14:creationId xmlns:p14="http://schemas.microsoft.com/office/powerpoint/2010/main" val="169258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6D4F12-0B31-0A30-9615-442B95DDB969}"/>
              </a:ext>
            </a:extLst>
          </p:cNvPr>
          <p:cNvSpPr>
            <a:spLocks noGrp="1"/>
          </p:cNvSpPr>
          <p:nvPr>
            <p:ph type="title"/>
          </p:nvPr>
        </p:nvSpPr>
        <p:spPr/>
        <p:txBody>
          <a:bodyPr/>
          <a:lstStyle/>
          <a:p>
            <a:pPr algn="r"/>
            <a:r>
              <a:rPr lang="he-IL" dirty="0"/>
              <a:t>דגימה כפולה- הערות</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32DB362A-618C-5EE2-C1A1-8D0FE3ED7177}"/>
                  </a:ext>
                </a:extLst>
              </p:cNvPr>
              <p:cNvSpPr>
                <a:spLocks noGrp="1"/>
              </p:cNvSpPr>
              <p:nvPr>
                <p:ph idx="1"/>
              </p:nvPr>
            </p:nvSpPr>
            <p:spPr/>
            <p:txBody>
              <a:bodyPr/>
              <a:lstStyle/>
              <a:p>
                <a:r>
                  <a:rPr lang="he-IL" dirty="0"/>
                  <a:t>אם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he-IL" b="0" i="1" smtClean="0">
                        <a:latin typeface="Cambria Math" panose="02040503050406030204" pitchFamily="18" charset="0"/>
                      </a:rPr>
                      <m:t>1</m:t>
                    </m:r>
                  </m:oMath>
                </a14:m>
                <a:r>
                  <a:rPr lang="he-IL" dirty="0"/>
                  <a:t>, אין מרווח לעבור לדגימה השנייה, ולכן ערך כזה מנוון את הדגימה הכפולה. לכן, על מנת שפרמטר זה יהיה בעל משמעות. נדרוש: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&gt;</m:t>
                    </m:r>
                    <m:r>
                      <a:rPr lang="en-US" b="0" i="1" smtClean="0">
                        <a:latin typeface="Cambria Math" panose="02040503050406030204" pitchFamily="18" charset="0"/>
                      </a:rPr>
                      <m:t>1</m:t>
                    </m:r>
                  </m:oMath>
                </a14:m>
                <a:endParaRPr lang="he-IL" dirty="0"/>
              </a:p>
              <a:p>
                <a:r>
                  <a:rPr lang="he-IL" dirty="0"/>
                  <a:t>סיכוי קבלה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או שהמנה תתקבל בתום המדגם הראשון ללא צורך במדגם שני נסמן כ</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oMath>
                </a14:m>
                <a:r>
                  <a:rPr lang="he-IL" dirty="0"/>
                  <a:t> </a:t>
                </a:r>
                <a:br>
                  <a:rPr lang="en-US" dirty="0"/>
                </a:br>
                <a:r>
                  <a:rPr lang="he-IL" dirty="0"/>
                  <a:t>                      או שיהיה צורך במדגם השני ורק אחריו המנה תתקבל נסמן כ</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oMath>
                </a14:m>
                <a:r>
                  <a:rPr lang="he-IL" dirty="0"/>
                  <a:t> </a:t>
                </a:r>
                <a:br>
                  <a:rPr lang="en-US" dirty="0"/>
                </a:br>
                <a:r>
                  <a:rPr lang="he-IL" dirty="0"/>
                  <a:t>                      סה"כ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oMath>
                </a14:m>
                <a:endParaRPr lang="he-IL" dirty="0"/>
              </a:p>
              <a:p>
                <a:r>
                  <a:rPr lang="he-IL" dirty="0"/>
                  <a:t>סיכון היצרן: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𝐴𝑄𝐿</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𝐴𝑄𝐿</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𝐴𝑄𝐿</m:t>
                        </m:r>
                      </m:e>
                    </m:d>
                    <m:r>
                      <a:rPr lang="en-US" b="0" i="1" smtClean="0">
                        <a:latin typeface="Cambria Math" panose="02040503050406030204" pitchFamily="18" charset="0"/>
                      </a:rPr>
                      <m:t>]</m:t>
                    </m:r>
                  </m:oMath>
                </a14:m>
                <a:endParaRPr lang="he-IL" dirty="0"/>
              </a:p>
              <a:p>
                <a:r>
                  <a:rPr lang="he-IL" dirty="0"/>
                  <a:t>סיכון הצרכן: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𝐿𝑇𝑃𝐷</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𝐿𝑇𝑃𝐷</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r>
                      <a:rPr lang="en-US" b="0" i="1" smtClean="0">
                        <a:latin typeface="Cambria Math" panose="02040503050406030204" pitchFamily="18" charset="0"/>
                      </a:rPr>
                      <m:t>𝐿𝑇𝑃𝐷</m:t>
                    </m:r>
                    <m:r>
                      <a:rPr lang="en-US" b="0" i="1" smtClean="0">
                        <a:latin typeface="Cambria Math" panose="02040503050406030204" pitchFamily="18" charset="0"/>
                      </a:rPr>
                      <m:t>)</m:t>
                    </m:r>
                  </m:oMath>
                </a14:m>
                <a:endParaRPr lang="he-IL" dirty="0"/>
              </a:p>
            </p:txBody>
          </p:sp>
        </mc:Choice>
        <mc:Fallback xmlns="">
          <p:sp>
            <p:nvSpPr>
              <p:cNvPr id="3" name="מציין מיקום תוכן 2">
                <a:extLst>
                  <a:ext uri="{FF2B5EF4-FFF2-40B4-BE49-F238E27FC236}">
                    <a16:creationId xmlns:a16="http://schemas.microsoft.com/office/drawing/2014/main" id="{32DB362A-618C-5EE2-C1A1-8D0FE3ED7177}"/>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159136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A7AB50-8F24-A681-7071-5F42F92430E4}"/>
              </a:ext>
            </a:extLst>
          </p:cNvPr>
          <p:cNvSpPr>
            <a:spLocks noGrp="1"/>
          </p:cNvSpPr>
          <p:nvPr>
            <p:ph type="title"/>
          </p:nvPr>
        </p:nvSpPr>
        <p:spPr/>
        <p:txBody>
          <a:bodyPr/>
          <a:lstStyle/>
          <a:p>
            <a:pPr algn="r"/>
            <a:r>
              <a:rPr lang="he-IL" dirty="0"/>
              <a:t>תרגיל 2</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CDC6E9E9-3DBE-C5A2-12AE-4D3ECC8A809B}"/>
                  </a:ext>
                </a:extLst>
              </p:cNvPr>
              <p:cNvSpPr>
                <a:spLocks noGrp="1"/>
              </p:cNvSpPr>
              <p:nvPr>
                <p:ph idx="1"/>
              </p:nvPr>
            </p:nvSpPr>
            <p:spPr/>
            <p:txBody>
              <a:bodyPr/>
              <a:lstStyle/>
              <a:p>
                <a:pPr marL="0" indent="0">
                  <a:buNone/>
                </a:pPr>
                <a:r>
                  <a:rPr lang="he-IL" dirty="0"/>
                  <a:t>במפעל לייצור צינורות מתכת, הוגדרה תוכנית דגימה כפולה: נקלח מדגם ראשון בן 30 פריטים. אם לא נמצא אף פריט פגום, אזי המנה מתקבלת. אם נמצאים שני פריטים פגומים או יותר אזי המנה נדחית. אחרת נלקח מדגם נוסף בן 50 פריטים. אם מספר הפגומים בשני המדגמים אינו עולה על 2 אזי המנה מתקבלת. הניחו כי המנה גדולה ביחס למדגם.</a:t>
                </a:r>
              </a:p>
              <a:p>
                <a:pPr marL="0" indent="0">
                  <a:buNone/>
                </a:pPr>
                <a:r>
                  <a:rPr lang="he-IL" dirty="0"/>
                  <a:t>א. מצאו את סיכון היצרן עבור </a:t>
                </a:r>
                <a14:m>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oMath>
                </a14:m>
                <a:endParaRPr lang="he-IL" dirty="0"/>
              </a:p>
              <a:p>
                <a:pPr marL="0" indent="0">
                  <a:buNone/>
                </a:pPr>
                <a:r>
                  <a:rPr lang="he-IL" dirty="0"/>
                  <a:t>ב. מצאו את סיכון היצרן עבור </a:t>
                </a:r>
                <a14:m>
                  <m:oMath xmlns:m="http://schemas.openxmlformats.org/officeDocument/2006/math">
                    <m:r>
                      <a:rPr lang="en-US" b="0" i="1" smtClean="0">
                        <a:latin typeface="Cambria Math" panose="02040503050406030204" pitchFamily="18" charset="0"/>
                      </a:rPr>
                      <m:t>𝐿𝑇𝑃𝐷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08</m:t>
                    </m:r>
                  </m:oMath>
                </a14:m>
                <a:br>
                  <a:rPr lang="en-US" dirty="0"/>
                </a:br>
                <a:endParaRPr lang="he-IL" dirty="0"/>
              </a:p>
            </p:txBody>
          </p:sp>
        </mc:Choice>
        <mc:Fallback xmlns="">
          <p:sp>
            <p:nvSpPr>
              <p:cNvPr id="3" name="מציין מיקום תוכן 2">
                <a:extLst>
                  <a:ext uri="{FF2B5EF4-FFF2-40B4-BE49-F238E27FC236}">
                    <a16:creationId xmlns:a16="http://schemas.microsoft.com/office/drawing/2014/main" id="{CDC6E9E9-3DBE-C5A2-12AE-4D3ECC8A809B}"/>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71739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A7AB50-8F24-A681-7071-5F42F92430E4}"/>
              </a:ext>
            </a:extLst>
          </p:cNvPr>
          <p:cNvSpPr>
            <a:spLocks noGrp="1"/>
          </p:cNvSpPr>
          <p:nvPr>
            <p:ph type="title"/>
          </p:nvPr>
        </p:nvSpPr>
        <p:spPr/>
        <p:txBody>
          <a:bodyPr/>
          <a:lstStyle/>
          <a:p>
            <a:pPr algn="r"/>
            <a:r>
              <a:rPr lang="he-IL" dirty="0"/>
              <a:t>תרגיל 2</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CDC6E9E9-3DBE-C5A2-12AE-4D3ECC8A809B}"/>
                  </a:ext>
                </a:extLst>
              </p:cNvPr>
              <p:cNvSpPr>
                <a:spLocks noGrp="1"/>
              </p:cNvSpPr>
              <p:nvPr>
                <p:ph idx="1"/>
              </p:nvPr>
            </p:nvSpPr>
            <p:spPr/>
            <p:txBody>
              <a:bodyPr/>
              <a:lstStyle/>
              <a:p>
                <a:pPr marL="0" indent="0">
                  <a:buNone/>
                </a:pPr>
                <a:r>
                  <a:rPr lang="he-IL" dirty="0"/>
                  <a:t>במפעל לייצור צינורות מתכת, הוגדרה תוכנית דגימה כפולה: נקלח מדגם ראשון בן 30 פריטים. אם לא נמצא אף פריט פגום, אזי המנה מתקבלת. אם נמצאים שני פריטים פגומים או יותר אזי המנה נדחית. אחרת נלקח מדגם נוסף בן 50 פריטים. אם מספר הפגומים בשני המדגמים אינו עולה על 2 אזי המנה מתקבלת. הניחו כי המנה גדולה ביחס למדגם.</a:t>
                </a:r>
              </a:p>
              <a:p>
                <a:pPr marL="0" indent="0">
                  <a:buNone/>
                </a:pPr>
                <a:r>
                  <a:rPr lang="he-IL" dirty="0"/>
                  <a:t>א. מצאו את סיכון היצרן עבור </a:t>
                </a:r>
                <a14:m>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oMath>
                </a14:m>
                <a:endParaRPr lang="he-IL" dirty="0"/>
              </a:p>
              <a:p>
                <a:pPr marL="0" indent="0">
                  <a:buNone/>
                </a:pPr>
                <a:r>
                  <a:rPr lang="he-IL" dirty="0"/>
                  <a:t>ב. מצאו את סיכון היצרן עבור </a:t>
                </a:r>
                <a14:m>
                  <m:oMath xmlns:m="http://schemas.openxmlformats.org/officeDocument/2006/math">
                    <m:r>
                      <a:rPr lang="en-US" b="0" i="1" smtClean="0">
                        <a:latin typeface="Cambria Math" panose="02040503050406030204" pitchFamily="18" charset="0"/>
                      </a:rPr>
                      <m:t>𝐿𝑇𝑃𝐷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08</m:t>
                    </m:r>
                  </m:oMath>
                </a14:m>
                <a:endParaRPr lang="he-IL" dirty="0"/>
              </a:p>
              <a:p>
                <a:pPr marL="0" indent="0">
                  <a:buNone/>
                </a:pPr>
                <a:r>
                  <a:rPr lang="he-IL" dirty="0"/>
                  <a:t>לפני שנפתור נסדר קצת את הנתונים: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oMath>
                </a14:m>
                <a:br>
                  <a:rPr lang="en-US" dirty="0"/>
                </a:br>
                <a:endParaRPr lang="he-IL" dirty="0"/>
              </a:p>
            </p:txBody>
          </p:sp>
        </mc:Choice>
        <mc:Fallback xmlns="">
          <p:sp>
            <p:nvSpPr>
              <p:cNvPr id="3" name="מציין מיקום תוכן 2">
                <a:extLst>
                  <a:ext uri="{FF2B5EF4-FFF2-40B4-BE49-F238E27FC236}">
                    <a16:creationId xmlns:a16="http://schemas.microsoft.com/office/drawing/2014/main" id="{CDC6E9E9-3DBE-C5A2-12AE-4D3ECC8A809B}"/>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291549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A7AB50-8F24-A681-7071-5F42F92430E4}"/>
              </a:ext>
            </a:extLst>
          </p:cNvPr>
          <p:cNvSpPr>
            <a:spLocks noGrp="1"/>
          </p:cNvSpPr>
          <p:nvPr>
            <p:ph type="title"/>
          </p:nvPr>
        </p:nvSpPr>
        <p:spPr/>
        <p:txBody>
          <a:bodyPr/>
          <a:lstStyle/>
          <a:p>
            <a:pPr algn="r"/>
            <a:r>
              <a:rPr lang="he-IL" dirty="0"/>
              <a:t>תרגיל 2</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CDC6E9E9-3DBE-C5A2-12AE-4D3ECC8A809B}"/>
                  </a:ext>
                </a:extLst>
              </p:cNvPr>
              <p:cNvSpPr>
                <a:spLocks noGrp="1"/>
              </p:cNvSpPr>
              <p:nvPr>
                <p:ph idx="1"/>
              </p:nvPr>
            </p:nvSpPr>
            <p:spPr/>
            <p:txBody>
              <a:bodyPr>
                <a:normAutofit fontScale="92500"/>
              </a:bodyPr>
              <a:lstStyle/>
              <a:p>
                <a:pPr marL="0" indent="0">
                  <a:buNone/>
                </a:pPr>
                <a:r>
                  <a:rPr lang="he-IL" dirty="0"/>
                  <a:t>במפעל לייצור צינורות מתכת, הוגדרה תוכנית דגימה כפולה: נקלח מדגם ראשון בן 30 פריטים. אם לא נמצא אף פריט פגום, אזי המנה מתקבלת. אם נמצאים שני פריטים פגומים או יותר אזי המנה נדחית. אחרת נלקח מדגם נוסף בן 50 פריטים. אם מספר הפגומים בשני המדגמים אינו עולה על 2 אזי המנה מתקבלת. הניחו כי המנה גדולה ביחס למדגם.</a:t>
                </a:r>
              </a:p>
              <a:p>
                <a:pPr marL="0" indent="0">
                  <a:buNone/>
                </a:pPr>
                <a:r>
                  <a:rPr lang="he-IL" dirty="0"/>
                  <a:t>א. מצאו את סיכון היצרן עבור </a:t>
                </a:r>
                <a14:m>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oMath>
                </a14:m>
                <a:endParaRPr lang="he-IL" dirty="0"/>
              </a:p>
              <a:p>
                <a:pPr marL="0" indent="0">
                  <a:buNone/>
                </a:pPr>
                <a:r>
                  <a:rPr lang="he-IL" dirty="0"/>
                  <a:t>ב. מצאו את סיכון היצרן עבור </a:t>
                </a:r>
                <a14:m>
                  <m:oMath xmlns:m="http://schemas.openxmlformats.org/officeDocument/2006/math">
                    <m:r>
                      <a:rPr lang="en-US" b="0" i="1" smtClean="0">
                        <a:latin typeface="Cambria Math" panose="02040503050406030204" pitchFamily="18" charset="0"/>
                      </a:rPr>
                      <m:t>𝐿𝑇𝑃𝐷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08</m:t>
                    </m:r>
                  </m:oMath>
                </a14:m>
                <a:endParaRPr lang="he-IL" dirty="0"/>
              </a:p>
              <a:p>
                <a:pPr marL="0" indent="0">
                  <a:buNone/>
                </a:pPr>
                <a:r>
                  <a:rPr lang="he-IL" dirty="0"/>
                  <a:t>לפני שנפתור נסדר קצת את הנתונים: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oMath>
                </a14:m>
                <a:endParaRPr lang="he-IL" dirty="0"/>
              </a:p>
              <a:p>
                <a:pPr marL="0" indent="0">
                  <a:buNone/>
                </a:pPr>
                <a:r>
                  <a:rPr lang="he-IL" dirty="0"/>
                  <a:t>א.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he-IL"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741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963</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741</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202</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b>
                          </m:sSub>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741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202</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057</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oMath>
                  </m:oMathPara>
                </a14:m>
                <a:endParaRPr lang="en-US" dirty="0"/>
              </a:p>
            </p:txBody>
          </p:sp>
        </mc:Choice>
        <mc:Fallback xmlns="">
          <p:sp>
            <p:nvSpPr>
              <p:cNvPr id="3" name="מציין מיקום תוכן 2">
                <a:extLst>
                  <a:ext uri="{FF2B5EF4-FFF2-40B4-BE49-F238E27FC236}">
                    <a16:creationId xmlns:a16="http://schemas.microsoft.com/office/drawing/2014/main" id="{CDC6E9E9-3DBE-C5A2-12AE-4D3ECC8A809B}"/>
                  </a:ext>
                </a:extLst>
              </p:cNvPr>
              <p:cNvSpPr>
                <a:spLocks noGrp="1" noRot="1" noChangeAspect="1" noMove="1" noResize="1" noEditPoints="1" noAdjustHandles="1" noChangeArrowheads="1" noChangeShapeType="1" noTextEdit="1"/>
              </p:cNvSpPr>
              <p:nvPr>
                <p:ph idx="1"/>
              </p:nvPr>
            </p:nvSpPr>
            <p:spPr>
              <a:blipFill>
                <a:blip r:embed="rId2"/>
                <a:stretch>
                  <a:fillRect l="-121" t="-310" r="-364"/>
                </a:stretch>
              </a:blipFill>
            </p:spPr>
            <p:txBody>
              <a:bodyPr/>
              <a:lstStyle/>
              <a:p>
                <a:r>
                  <a:rPr lang="he-IL">
                    <a:noFill/>
                  </a:rPr>
                  <a:t> </a:t>
                </a:r>
              </a:p>
            </p:txBody>
          </p:sp>
        </mc:Fallback>
      </mc:AlternateContent>
    </p:spTree>
    <p:extLst>
      <p:ext uri="{BB962C8B-B14F-4D97-AF65-F5344CB8AC3E}">
        <p14:creationId xmlns:p14="http://schemas.microsoft.com/office/powerpoint/2010/main" val="324429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A7AB50-8F24-A681-7071-5F42F92430E4}"/>
              </a:ext>
            </a:extLst>
          </p:cNvPr>
          <p:cNvSpPr>
            <a:spLocks noGrp="1"/>
          </p:cNvSpPr>
          <p:nvPr>
            <p:ph type="title"/>
          </p:nvPr>
        </p:nvSpPr>
        <p:spPr/>
        <p:txBody>
          <a:bodyPr/>
          <a:lstStyle/>
          <a:p>
            <a:pPr algn="r"/>
            <a:r>
              <a:rPr lang="he-IL" dirty="0"/>
              <a:t>תרגיל 2</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CDC6E9E9-3DBE-C5A2-12AE-4D3ECC8A809B}"/>
                  </a:ext>
                </a:extLst>
              </p:cNvPr>
              <p:cNvSpPr>
                <a:spLocks noGrp="1"/>
              </p:cNvSpPr>
              <p:nvPr>
                <p:ph idx="1"/>
              </p:nvPr>
            </p:nvSpPr>
            <p:spPr/>
            <p:txBody>
              <a:bodyPr>
                <a:normAutofit/>
              </a:bodyPr>
              <a:lstStyle/>
              <a:p>
                <a:pPr marL="0" indent="0">
                  <a:buNone/>
                </a:pPr>
                <a:r>
                  <a:rPr lang="he-IL" dirty="0"/>
                  <a:t>במפעל לייצור צינורות מתכת, הוגדרה תוכנית דגימה כפולה: נקלח מדגם ראשון בן 30 פריטים. אם לא נמצא אף פריט פגום, אזי המנה מתקבלת. אם נמצאים שני פריטים פגומים או יותר אזי המנה נדחית. אחרת נלקח מדגם נוסף בן 50 פריטים. אם מספר הפגומים בשני המדגמים אינו עולה על 2 אזי המנה מתקבלת. הניחו כי המנה גדולה ביחס למדגם.</a:t>
                </a:r>
              </a:p>
              <a:p>
                <a:pPr marL="0" indent="0">
                  <a:buNone/>
                </a:pPr>
                <a:r>
                  <a:rPr lang="he-IL" dirty="0"/>
                  <a:t>א. מצאו את סיכון היצרן עבור </a:t>
                </a:r>
                <a14:m>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oMath>
                </a14:m>
                <a:endParaRPr lang="he-IL" dirty="0"/>
              </a:p>
              <a:p>
                <a:pPr marL="0" indent="0">
                  <a:buNone/>
                </a:pPr>
                <a:r>
                  <a:rPr lang="he-IL" dirty="0"/>
                  <a:t>ב. מצאו את סיכון הצרכן עבור </a:t>
                </a:r>
                <a14:m>
                  <m:oMath xmlns:m="http://schemas.openxmlformats.org/officeDocument/2006/math">
                    <m:r>
                      <a:rPr lang="en-US" b="0" i="1" smtClean="0">
                        <a:latin typeface="Cambria Math" panose="02040503050406030204" pitchFamily="18" charset="0"/>
                      </a:rPr>
                      <m:t>𝐿𝑇𝑃𝐷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08</m:t>
                    </m:r>
                  </m:oMath>
                </a14:m>
                <a:endParaRPr lang="he-IL" dirty="0"/>
              </a:p>
              <a:p>
                <a:pPr marL="0" indent="0">
                  <a:buNone/>
                </a:pPr>
                <a:r>
                  <a:rPr lang="he-IL" dirty="0"/>
                  <a:t>לפני שנפתור נסדר קצת את הנתונים: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oMath>
                </a14:m>
                <a:endParaRPr lang="he-IL" dirty="0"/>
              </a:p>
              <a:p>
                <a:pPr marL="0" indent="0">
                  <a:buNone/>
                </a:pPr>
                <a:r>
                  <a:rPr lang="he-IL" dirty="0"/>
                  <a:t>ב.</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he-IL"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4</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4</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4</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308</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091</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92</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111</m:t>
                      </m:r>
                      <m:r>
                        <a:rPr lang="en-US" b="0" i="1" smtClean="0">
                          <a:latin typeface="Cambria Math" panose="02040503050406030204" pitchFamily="18" charset="0"/>
                        </a:rPr>
                        <m:t>=</m:t>
                      </m:r>
                      <m:r>
                        <a:rPr lang="en-US" b="0" i="1" smtClean="0">
                          <a:latin typeface="Cambria Math" panose="02040503050406030204" pitchFamily="18" charset="0"/>
                        </a:rPr>
                        <m:t>11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dirty="0"/>
              </a:p>
            </p:txBody>
          </p:sp>
        </mc:Choice>
        <mc:Fallback>
          <p:sp>
            <p:nvSpPr>
              <p:cNvPr id="3" name="מציין מיקום תוכן 2">
                <a:extLst>
                  <a:ext uri="{FF2B5EF4-FFF2-40B4-BE49-F238E27FC236}">
                    <a16:creationId xmlns:a16="http://schemas.microsoft.com/office/drawing/2014/main" id="{CDC6E9E9-3DBE-C5A2-12AE-4D3ECC8A809B}"/>
                  </a:ext>
                </a:extLst>
              </p:cNvPr>
              <p:cNvSpPr>
                <a:spLocks noGrp="1" noRot="1" noChangeAspect="1" noMove="1" noResize="1" noEditPoints="1" noAdjustHandles="1" noChangeArrowheads="1" noChangeShapeType="1" noTextEdit="1"/>
              </p:cNvSpPr>
              <p:nvPr>
                <p:ph idx="1"/>
              </p:nvPr>
            </p:nvSpPr>
            <p:spPr>
              <a:blipFill>
                <a:blip r:embed="rId2"/>
                <a:stretch>
                  <a:fillRect t="-775" r="-485" b="-310"/>
                </a:stretch>
              </a:blipFill>
            </p:spPr>
            <p:txBody>
              <a:bodyPr/>
              <a:lstStyle/>
              <a:p>
                <a:r>
                  <a:rPr lang="he-IL">
                    <a:noFill/>
                  </a:rPr>
                  <a:t> </a:t>
                </a:r>
              </a:p>
            </p:txBody>
          </p:sp>
        </mc:Fallback>
      </mc:AlternateContent>
    </p:spTree>
    <p:extLst>
      <p:ext uri="{BB962C8B-B14F-4D97-AF65-F5344CB8AC3E}">
        <p14:creationId xmlns:p14="http://schemas.microsoft.com/office/powerpoint/2010/main" val="229561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1117D-EA89-8A35-DA7A-7274322A26E3}"/>
              </a:ext>
            </a:extLst>
          </p:cNvPr>
          <p:cNvSpPr>
            <a:spLocks noGrp="1"/>
          </p:cNvSpPr>
          <p:nvPr>
            <p:ph type="title"/>
          </p:nvPr>
        </p:nvSpPr>
        <p:spPr/>
        <p:txBody>
          <a:bodyPr/>
          <a:lstStyle/>
          <a:p>
            <a:pPr algn="r"/>
            <a:r>
              <a:rPr lang="he-IL" dirty="0"/>
              <a:t>תרגיל 3</a:t>
            </a:r>
          </a:p>
        </p:txBody>
      </p:sp>
      <p:sp>
        <p:nvSpPr>
          <p:cNvPr id="3" name="מציין מיקום תוכן 2">
            <a:extLst>
              <a:ext uri="{FF2B5EF4-FFF2-40B4-BE49-F238E27FC236}">
                <a16:creationId xmlns:a16="http://schemas.microsoft.com/office/drawing/2014/main" id="{FB3F39F0-8779-FFA8-79A8-6C1DFBC372AA}"/>
              </a:ext>
            </a:extLst>
          </p:cNvPr>
          <p:cNvSpPr>
            <a:spLocks noGrp="1"/>
          </p:cNvSpPr>
          <p:nvPr>
            <p:ph idx="1"/>
          </p:nvPr>
        </p:nvSpPr>
        <p:spPr/>
        <p:txBody>
          <a:bodyPr/>
          <a:lstStyle/>
          <a:p>
            <a:pPr marL="0" indent="0">
              <a:buNone/>
            </a:pPr>
            <a:r>
              <a:rPr lang="he-IL" dirty="0"/>
              <a:t>יצרן מכוניות צעצוע מספק את מוצריו לאחד מצרכנו בארגזים בהם 1000 יחידות. היצרן והצרכן סיכמו על תוכנית דגימה כפולה לקביעת טיב המוצרים שבארגזים. </a:t>
            </a:r>
          </a:p>
          <a:p>
            <a:pPr marL="0" indent="0">
              <a:buNone/>
            </a:pPr>
            <a:r>
              <a:rPr lang="he-IL" dirty="0"/>
              <a:t>על פי התוכנית שנקבעה, גודל כל אחד מהמדגמים יהיה 20, מנה תתקבל ישירות לאחר המדגם הראשון במידה ולא התגלו פגמים כלל. אם נתגלו למעלה מ3 פגומים המנה תידחה.</a:t>
            </a:r>
          </a:p>
          <a:p>
            <a:pPr marL="0" indent="0">
              <a:buNone/>
            </a:pPr>
            <a:r>
              <a:rPr lang="he-IL" dirty="0"/>
              <a:t>היצרן מעוניין כי לארגזים בהם 4% פגומים או פחות, תהיה לכל היותר הסתברות של 9% להידחות. בנוסף ידוע כי סיכון היצרן הוא 10%.</a:t>
            </a:r>
          </a:p>
          <a:p>
            <a:pPr marL="0" indent="0">
              <a:buNone/>
            </a:pPr>
            <a:r>
              <a:rPr lang="he-IL" dirty="0"/>
              <a:t>א. נמצא את ערך הסף לדחיית המנה כבר לאחר המדגם הראשון</a:t>
            </a:r>
          </a:p>
          <a:p>
            <a:pPr marL="0" indent="0">
              <a:buNone/>
            </a:pPr>
            <a:r>
              <a:rPr lang="he-IL" dirty="0"/>
              <a:t>ב. מה מהערכים הבאים מתאים להיות איכות הגבולות שהגדיר הצרכן? 8%, 12%, 16%, 20% </a:t>
            </a:r>
          </a:p>
        </p:txBody>
      </p:sp>
    </p:spTree>
    <p:extLst>
      <p:ext uri="{BB962C8B-B14F-4D97-AF65-F5344CB8AC3E}">
        <p14:creationId xmlns:p14="http://schemas.microsoft.com/office/powerpoint/2010/main" val="254861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1117D-EA89-8A35-DA7A-7274322A26E3}"/>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B3F39F0-8779-FFA8-79A8-6C1DFBC372AA}"/>
                  </a:ext>
                </a:extLst>
              </p:cNvPr>
              <p:cNvSpPr>
                <a:spLocks noGrp="1"/>
              </p:cNvSpPr>
              <p:nvPr>
                <p:ph idx="1"/>
              </p:nvPr>
            </p:nvSpPr>
            <p:spPr/>
            <p:txBody>
              <a:bodyPr/>
              <a:lstStyle/>
              <a:p>
                <a:pPr marL="0" indent="0">
                  <a:buNone/>
                </a:pPr>
                <a:r>
                  <a:rPr lang="he-IL" dirty="0"/>
                  <a:t>יצרן מכוניות צעצוע מספק את מוצריו לאחד מצרכינו בארגזים בהם 1000 יחידות. היצרן והצרכן סיכמו על תכנית דגימה כפולה לקביעת טיב המוצרים שבארגזים. </a:t>
                </a:r>
              </a:p>
              <a:p>
                <a:pPr marL="0" indent="0">
                  <a:buNone/>
                </a:pPr>
                <a:r>
                  <a:rPr lang="he-IL" dirty="0"/>
                  <a:t>על פי התוכנית שנקבעה גודל כל אחד מהמדגמים יהיה 20, מנה תתקבל ישירות לאחר המדגם הראשון במידה ולא התגלו פגמים כלל. אם נתגלו למעלה מ3 פגומים המנה תידחה.</a:t>
                </a:r>
              </a:p>
              <a:p>
                <a:pPr marL="0" indent="0">
                  <a:buNone/>
                </a:pPr>
                <a:r>
                  <a:rPr lang="he-IL" dirty="0"/>
                  <a:t>היצרן מעוניין כי לארגזים בהם 4% פגומים או פחות, תהיה לכל היותר הסתברות של 9% להידחות. בנוסף ידוע כי סיכון היצרן הוא 10%.</a:t>
                </a:r>
              </a:p>
              <a:p>
                <a:pPr marL="0" indent="0">
                  <a:buNone/>
                </a:pPr>
                <a:r>
                  <a:rPr lang="he-IL" dirty="0"/>
                  <a:t>א. נמצא את ערך הסף לדחיית המנה כבר לאחר המדגם הראשון</a:t>
                </a:r>
              </a:p>
              <a:p>
                <a:pPr marL="0" indent="0">
                  <a:buNone/>
                </a:pPr>
                <a:r>
                  <a:rPr lang="he-IL" dirty="0"/>
                  <a:t>ב. מה מהערכים הבאים מתאים להיות איכות הגבולות שהגדיר הצרכן? 8%, 12%, 16%, 20% </a:t>
                </a:r>
              </a:p>
              <a:p>
                <a:pPr marL="0" indent="0">
                  <a:buNone/>
                </a:pPr>
                <a:r>
                  <a:rPr lang="he-IL" dirty="0"/>
                  <a:t>ראשית, נבצע סדר בנתונים: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1000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𝑎</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he-IL" dirty="0"/>
              </a:p>
            </p:txBody>
          </p:sp>
        </mc:Choice>
        <mc:Fallback xmlns="">
          <p:sp>
            <p:nvSpPr>
              <p:cNvPr id="3" name="מציין מיקום תוכן 2">
                <a:extLst>
                  <a:ext uri="{FF2B5EF4-FFF2-40B4-BE49-F238E27FC236}">
                    <a16:creationId xmlns:a16="http://schemas.microsoft.com/office/drawing/2014/main" id="{FB3F39F0-8779-FFA8-79A8-6C1DFBC372AA}"/>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128389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1117D-EA89-8A35-DA7A-7274322A26E3}"/>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B3F39F0-8779-FFA8-79A8-6C1DFBC372AA}"/>
                  </a:ext>
                </a:extLst>
              </p:cNvPr>
              <p:cNvSpPr>
                <a:spLocks noGrp="1"/>
              </p:cNvSpPr>
              <p:nvPr>
                <p:ph idx="1"/>
              </p:nvPr>
            </p:nvSpPr>
            <p:spPr/>
            <p:txBody>
              <a:bodyPr/>
              <a:lstStyle/>
              <a:p>
                <a:pPr marL="0" indent="0">
                  <a:buNone/>
                </a:pPr>
                <a:r>
                  <a:rPr lang="he-IL" dirty="0"/>
                  <a:t>ראשית, נבצע סדר בנתונים: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1000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𝑎</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he-IL" dirty="0"/>
              </a:p>
              <a:p>
                <a:pPr marL="0" indent="0">
                  <a:buNone/>
                </a:pPr>
                <a:r>
                  <a:rPr lang="he-IL" dirty="0"/>
                  <a:t>א. נמצא את ערך הסף לדחיית המנה כבר לאחר המדגם הראשון</a:t>
                </a:r>
              </a:p>
              <a:p>
                <a:pPr marL="0" indent="0">
                  <a:buNone/>
                </a:pPr>
                <a:r>
                  <a:rPr lang="he-IL" dirty="0"/>
                  <a:t>עלינו בעצם לחפש אלו ערכים אפשריים עבור </a:t>
                </a:r>
                <a14:m>
                  <m:oMath xmlns:m="http://schemas.openxmlformats.org/officeDocument/2006/math">
                    <m:sSub>
                      <m:sSubPr>
                        <m:ctrlPr>
                          <a:rPr lang="he-IL" b="0" i="1" smtClean="0">
                            <a:latin typeface="Cambria Math" panose="02040503050406030204" pitchFamily="18" charset="0"/>
                          </a:rPr>
                        </m:ctrlPr>
                      </m:sSubPr>
                      <m:e>
                        <m:r>
                          <a:rPr lang="en-US" b="0" i="1" smtClean="0">
                            <a:latin typeface="Cambria Math" panose="02040503050406030204" pitchFamily="18" charset="0"/>
                          </a:rPr>
                          <m:t>𝑅</m:t>
                        </m:r>
                      </m:e>
                      <m:sub>
                        <m:r>
                          <a:rPr lang="he-IL" b="0" i="1" smtClean="0">
                            <a:latin typeface="Cambria Math" panose="02040503050406030204" pitchFamily="18" charset="0"/>
                          </a:rPr>
                          <m:t>1</m:t>
                        </m:r>
                      </m:sub>
                    </m:sSub>
                  </m:oMath>
                </a14:m>
                <a:endParaRPr lang="he-IL" dirty="0"/>
              </a:p>
              <a:p>
                <a:pPr marL="0" indent="0">
                  <a:buNone/>
                </a:pPr>
                <a:r>
                  <a:rPr lang="he-IL" dirty="0"/>
                  <a:t>האופציות האפשריות הן 2 או 3 או 4</a:t>
                </a:r>
              </a:p>
              <a:p>
                <a:pPr marL="0" indent="0">
                  <a:buNone/>
                </a:pPr>
                <a:r>
                  <a:rPr lang="he-IL" dirty="0"/>
                  <a:t>נחשב עבור כל אחד מה</a:t>
                </a:r>
                <a14:m>
                  <m:oMath xmlns:m="http://schemas.openxmlformats.org/officeDocument/2006/math">
                    <m:sSub>
                      <m:sSubPr>
                        <m:ctrlPr>
                          <a:rPr lang="he-IL"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he-IL" dirty="0"/>
                  <a:t> האפשריים את הסתברות הקבלה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תחת ההנחת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oMath>
                </a14:m>
                <a:endParaRPr lang="he-IL" dirty="0"/>
              </a:p>
              <a:p>
                <a:pPr marL="0" indent="0">
                  <a:buNone/>
                </a:pPr>
                <a:r>
                  <a:rPr lang="he-IL" dirty="0"/>
                  <a:t>נבחר ב</a:t>
                </a:r>
                <a14:m>
                  <m:oMath xmlns:m="http://schemas.openxmlformats.org/officeDocument/2006/math">
                    <m:sSub>
                      <m:sSubPr>
                        <m:ctrlPr>
                          <a:rPr lang="he-IL" b="0" i="1" smtClean="0">
                            <a:latin typeface="Cambria Math" panose="02040503050406030204" pitchFamily="18" charset="0"/>
                          </a:rPr>
                        </m:ctrlPr>
                      </m:sSubPr>
                      <m:e>
                        <m:r>
                          <a:rPr lang="en-US" b="0" i="1" smtClean="0">
                            <a:latin typeface="Cambria Math" panose="02040503050406030204" pitchFamily="18" charset="0"/>
                          </a:rPr>
                          <m:t>𝑅</m:t>
                        </m:r>
                      </m:e>
                      <m:sub>
                        <m:r>
                          <a:rPr lang="he-IL" b="0" i="1" smtClean="0">
                            <a:latin typeface="Cambria Math" panose="02040503050406030204" pitchFamily="18" charset="0"/>
                          </a:rPr>
                          <m:t>1</m:t>
                        </m:r>
                      </m:sub>
                    </m:sSub>
                  </m:oMath>
                </a14:m>
                <a:r>
                  <a:rPr lang="he-IL" dirty="0"/>
                  <a:t> אשר עבורו נקבל את ה</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הקרוב ביותר לזה שנתון (0.91)</a:t>
                </a:r>
              </a:p>
              <a:p>
                <a:pPr marL="0" indent="0">
                  <a:buNone/>
                </a:pPr>
                <a:r>
                  <a:rPr lang="he-IL" dirty="0"/>
                  <a:t>משום שמתקיים ש</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𝑁</m:t>
                        </m:r>
                      </m:den>
                    </m:f>
                    <m:r>
                      <a:rPr lang="en-US" b="0" i="1" smtClean="0">
                        <a:latin typeface="Cambria Math" panose="02040503050406030204" pitchFamily="18" charset="0"/>
                      </a:rPr>
                      <m:t>&lt;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oMath>
                </a14:m>
                <a:r>
                  <a:rPr lang="he-IL" dirty="0"/>
                  <a:t> נוכל להיעזר בקרובים. אנו נעזר בקרוב הבינומי. סה"כ מתקבל:</a:t>
                </a:r>
              </a:p>
            </p:txBody>
          </p:sp>
        </mc:Choice>
        <mc:Fallback xmlns="">
          <p:sp>
            <p:nvSpPr>
              <p:cNvPr id="3" name="מציין מיקום תוכן 2">
                <a:extLst>
                  <a:ext uri="{FF2B5EF4-FFF2-40B4-BE49-F238E27FC236}">
                    <a16:creationId xmlns:a16="http://schemas.microsoft.com/office/drawing/2014/main" id="{FB3F39F0-8779-FFA8-79A8-6C1DFBC372AA}"/>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D7CB8DB9-C19B-F109-24A4-9A9FBEF40504}"/>
              </a:ext>
            </a:extLst>
          </p:cNvPr>
          <p:cNvPicPr>
            <a:picLocks noChangeAspect="1"/>
          </p:cNvPicPr>
          <p:nvPr/>
        </p:nvPicPr>
        <p:blipFill>
          <a:blip r:embed="rId3"/>
          <a:stretch>
            <a:fillRect/>
          </a:stretch>
        </p:blipFill>
        <p:spPr>
          <a:xfrm>
            <a:off x="2057474" y="5558755"/>
            <a:ext cx="9067726" cy="952569"/>
          </a:xfrm>
          <a:prstGeom prst="rect">
            <a:avLst/>
          </a:prstGeom>
        </p:spPr>
      </p:pic>
    </p:spTree>
    <p:extLst>
      <p:ext uri="{BB962C8B-B14F-4D97-AF65-F5344CB8AC3E}">
        <p14:creationId xmlns:p14="http://schemas.microsoft.com/office/powerpoint/2010/main" val="121483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42CA35-48CE-C9AA-8707-32A180C597D1}"/>
              </a:ext>
            </a:extLst>
          </p:cNvPr>
          <p:cNvSpPr>
            <a:spLocks noGrp="1"/>
          </p:cNvSpPr>
          <p:nvPr>
            <p:ph type="title"/>
          </p:nvPr>
        </p:nvSpPr>
        <p:spPr/>
        <p:txBody>
          <a:bodyPr/>
          <a:lstStyle/>
          <a:p>
            <a:pPr algn="r"/>
            <a:r>
              <a:rPr lang="he-IL" dirty="0"/>
              <a:t>עקום אפיון תפעולי (</a:t>
            </a:r>
            <a:r>
              <a:rPr lang="en-US" dirty="0"/>
              <a:t>OC</a:t>
            </a:r>
            <a:r>
              <a:rPr lang="he-IL" dirty="0"/>
              <a:t>)</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897460A-CAE1-4409-3A6E-DA46D843CF4F}"/>
                  </a:ext>
                </a:extLst>
              </p:cNvPr>
              <p:cNvSpPr>
                <a:spLocks noGrp="1"/>
              </p:cNvSpPr>
              <p:nvPr>
                <p:ph idx="1"/>
              </p:nvPr>
            </p:nvSpPr>
            <p:spPr/>
            <p:txBody>
              <a:bodyPr/>
              <a:lstStyle/>
              <a:p>
                <a:r>
                  <a:rPr lang="he-IL" dirty="0"/>
                  <a:t>עבור תכנית דגימה נתונה- התרשים מציג את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(סיכוי הקבלה) כפונקציה של </a:t>
                </a:r>
                <a:r>
                  <a:rPr lang="en-US" dirty="0"/>
                  <a:t>p</a:t>
                </a:r>
                <a:r>
                  <a:rPr lang="he-IL" dirty="0"/>
                  <a:t> (פרופורציית הפגומים במנה)</a:t>
                </a:r>
              </a:p>
              <a:p>
                <a:r>
                  <a:rPr lang="he-IL" dirty="0"/>
                  <a:t>מכיל את כל האינפורמציה על המתח בין היצרן לצרכן בנוגע לאיכות</a:t>
                </a:r>
              </a:p>
              <a:p>
                <a:r>
                  <a:rPr lang="he-IL" dirty="0"/>
                  <a:t>לכן- שתי תוכניות דגימה בעלות עקום </a:t>
                </a:r>
                <a:r>
                  <a:rPr lang="en-US" dirty="0"/>
                  <a:t>OC</a:t>
                </a:r>
                <a:r>
                  <a:rPr lang="he-IL" dirty="0"/>
                  <a:t> זהה, הינן שקולות גם אם תהליך הבדיקה שלהם שונה.</a:t>
                </a:r>
              </a:p>
              <a:p>
                <a:endParaRPr lang="he-IL" dirty="0"/>
              </a:p>
            </p:txBody>
          </p:sp>
        </mc:Choice>
        <mc:Fallback xmlns="">
          <p:sp>
            <p:nvSpPr>
              <p:cNvPr id="3" name="מציין מיקום תוכן 2">
                <a:extLst>
                  <a:ext uri="{FF2B5EF4-FFF2-40B4-BE49-F238E27FC236}">
                    <a16:creationId xmlns:a16="http://schemas.microsoft.com/office/drawing/2014/main" id="{4897460A-CAE1-4409-3A6E-DA46D843CF4F}"/>
                  </a:ext>
                </a:extLst>
              </p:cNvPr>
              <p:cNvSpPr>
                <a:spLocks noGrp="1" noRot="1" noChangeAspect="1" noMove="1" noResize="1" noEditPoints="1" noAdjustHandles="1" noChangeArrowheads="1" noChangeShapeType="1" noTextEdit="1"/>
              </p:cNvSpPr>
              <p:nvPr>
                <p:ph idx="1"/>
              </p:nvPr>
            </p:nvSpPr>
            <p:spPr>
              <a:blipFill>
                <a:blip r:embed="rId2"/>
                <a:stretch>
                  <a:fillRect l="-1091" t="-930"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EDE44BB-5ED4-067C-964A-4EE990AF53BE}"/>
              </a:ext>
            </a:extLst>
          </p:cNvPr>
          <p:cNvPicPr>
            <a:picLocks noChangeAspect="1"/>
          </p:cNvPicPr>
          <p:nvPr/>
        </p:nvPicPr>
        <p:blipFill>
          <a:blip r:embed="rId3"/>
          <a:stretch>
            <a:fillRect/>
          </a:stretch>
        </p:blipFill>
        <p:spPr>
          <a:xfrm>
            <a:off x="5143500" y="3589020"/>
            <a:ext cx="3458753" cy="2285430"/>
          </a:xfrm>
          <a:prstGeom prst="rect">
            <a:avLst/>
          </a:prstGeom>
        </p:spPr>
      </p:pic>
    </p:spTree>
    <p:extLst>
      <p:ext uri="{BB962C8B-B14F-4D97-AF65-F5344CB8AC3E}">
        <p14:creationId xmlns:p14="http://schemas.microsoft.com/office/powerpoint/2010/main" val="405096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1117D-EA89-8A35-DA7A-7274322A26E3}"/>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B3F39F0-8779-FFA8-79A8-6C1DFBC372AA}"/>
                  </a:ext>
                </a:extLst>
              </p:cNvPr>
              <p:cNvSpPr>
                <a:spLocks noGrp="1"/>
              </p:cNvSpPr>
              <p:nvPr>
                <p:ph idx="1"/>
              </p:nvPr>
            </p:nvSpPr>
            <p:spPr/>
            <p:txBody>
              <a:bodyPr>
                <a:normAutofit lnSpcReduction="10000"/>
              </a:bodyPr>
              <a:lstStyle/>
              <a:p>
                <a:pPr marL="0" indent="0">
                  <a:buNone/>
                </a:pPr>
                <a:r>
                  <a:rPr lang="he-IL" dirty="0"/>
                  <a:t>ראשית, נבצע סדר בנתונים: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1000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𝑎</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he-IL" dirty="0"/>
              </a:p>
              <a:p>
                <a:pPr marL="0" indent="0">
                  <a:buNone/>
                </a:pPr>
                <a:r>
                  <a:rPr lang="he-IL" dirty="0"/>
                  <a:t>א. נחשב את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oMath>
                </a14:m>
                <a:endParaRPr lang="he-IL" dirty="0"/>
              </a:p>
              <a:p>
                <a:pPr marL="0" indent="0">
                  <a:buNone/>
                </a:pPr>
                <a:r>
                  <a:rPr lang="he-IL" dirty="0"/>
                  <a:t>עבור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oMath>
                </a14:m>
                <a:r>
                  <a:rPr lang="he-IL" dirty="0"/>
                  <a:t>:</a:t>
                </a:r>
              </a:p>
              <a:p>
                <a:pPr marL="0" indent="0">
                  <a:buNone/>
                </a:pPr>
                <a:endParaRPr lang="he-IL" dirty="0"/>
              </a:p>
              <a:p>
                <a:pPr marL="0" indent="0">
                  <a:buNone/>
                </a:pPr>
                <a:endParaRPr lang="he-IL" dirty="0"/>
              </a:p>
              <a:p>
                <a:pPr marL="0" indent="0">
                  <a:buNone/>
                </a:pPr>
                <a:r>
                  <a:rPr lang="he-IL" dirty="0"/>
                  <a:t>עבור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oMath>
                </a14:m>
                <a:r>
                  <a:rPr lang="he-IL" dirty="0"/>
                  <a:t>: </a:t>
                </a:r>
              </a:p>
              <a:p>
                <a:pPr marL="0" indent="0">
                  <a:buNone/>
                </a:pPr>
                <a:endParaRPr lang="he-IL" dirty="0"/>
              </a:p>
              <a:p>
                <a:pPr marL="0" indent="0">
                  <a:buNone/>
                </a:pPr>
                <a:endParaRPr lang="he-IL" dirty="0"/>
              </a:p>
              <a:p>
                <a:pPr marL="0" indent="0">
                  <a:buNone/>
                </a:pPr>
                <a:r>
                  <a:rPr lang="he-IL" dirty="0"/>
                  <a:t>עבור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4</m:t>
                    </m:r>
                  </m:oMath>
                </a14:m>
                <a:r>
                  <a:rPr lang="he-IL" dirty="0"/>
                  <a:t>:</a:t>
                </a:r>
              </a:p>
            </p:txBody>
          </p:sp>
        </mc:Choice>
        <mc:Fallback xmlns="">
          <p:sp>
            <p:nvSpPr>
              <p:cNvPr id="3" name="מציין מיקום תוכן 2">
                <a:extLst>
                  <a:ext uri="{FF2B5EF4-FFF2-40B4-BE49-F238E27FC236}">
                    <a16:creationId xmlns:a16="http://schemas.microsoft.com/office/drawing/2014/main" id="{FB3F39F0-8779-FFA8-79A8-6C1DFBC372AA}"/>
                  </a:ext>
                </a:extLst>
              </p:cNvPr>
              <p:cNvSpPr>
                <a:spLocks noGrp="1" noRot="1" noChangeAspect="1" noMove="1" noResize="1" noEditPoints="1" noAdjustHandles="1" noChangeArrowheads="1" noChangeShapeType="1" noTextEdit="1"/>
              </p:cNvSpPr>
              <p:nvPr>
                <p:ph idx="1"/>
              </p:nvPr>
            </p:nvSpPr>
            <p:spPr>
              <a:blipFill>
                <a:blip r:embed="rId2"/>
                <a:stretch>
                  <a:fillRect t="-1550" r="-485"/>
                </a:stretch>
              </a:blipFill>
            </p:spPr>
            <p:txBody>
              <a:bodyPr/>
              <a:lstStyle/>
              <a:p>
                <a:r>
                  <a:rPr lang="he-IL">
                    <a:noFill/>
                  </a:rPr>
                  <a:t> </a:t>
                </a:r>
              </a:p>
            </p:txBody>
          </p:sp>
        </mc:Fallback>
      </mc:AlternateContent>
      <p:pic>
        <p:nvPicPr>
          <p:cNvPr id="6" name="תמונה 5">
            <a:extLst>
              <a:ext uri="{FF2B5EF4-FFF2-40B4-BE49-F238E27FC236}">
                <a16:creationId xmlns:a16="http://schemas.microsoft.com/office/drawing/2014/main" id="{68350468-7054-241F-D0E4-95F78504A6B2}"/>
              </a:ext>
            </a:extLst>
          </p:cNvPr>
          <p:cNvPicPr>
            <a:picLocks noChangeAspect="1"/>
          </p:cNvPicPr>
          <p:nvPr/>
        </p:nvPicPr>
        <p:blipFill>
          <a:blip r:embed="rId3"/>
          <a:stretch>
            <a:fillRect/>
          </a:stretch>
        </p:blipFill>
        <p:spPr>
          <a:xfrm>
            <a:off x="3051583" y="3474720"/>
            <a:ext cx="6596543" cy="883002"/>
          </a:xfrm>
          <a:prstGeom prst="rect">
            <a:avLst/>
          </a:prstGeom>
        </p:spPr>
      </p:pic>
      <p:pic>
        <p:nvPicPr>
          <p:cNvPr id="8" name="תמונה 7">
            <a:extLst>
              <a:ext uri="{FF2B5EF4-FFF2-40B4-BE49-F238E27FC236}">
                <a16:creationId xmlns:a16="http://schemas.microsoft.com/office/drawing/2014/main" id="{7E8CBF99-5132-6645-C4A0-906CBF4E3302}"/>
              </a:ext>
            </a:extLst>
          </p:cNvPr>
          <p:cNvPicPr>
            <a:picLocks noChangeAspect="1"/>
          </p:cNvPicPr>
          <p:nvPr/>
        </p:nvPicPr>
        <p:blipFill>
          <a:blip r:embed="rId4"/>
          <a:stretch>
            <a:fillRect/>
          </a:stretch>
        </p:blipFill>
        <p:spPr>
          <a:xfrm>
            <a:off x="518209" y="4691485"/>
            <a:ext cx="9129917" cy="883002"/>
          </a:xfrm>
          <a:prstGeom prst="rect">
            <a:avLst/>
          </a:prstGeom>
        </p:spPr>
      </p:pic>
      <p:pic>
        <p:nvPicPr>
          <p:cNvPr id="10" name="תמונה 9">
            <a:extLst>
              <a:ext uri="{FF2B5EF4-FFF2-40B4-BE49-F238E27FC236}">
                <a16:creationId xmlns:a16="http://schemas.microsoft.com/office/drawing/2014/main" id="{8FB6007E-4A16-6F11-E5C9-981BC9F09BF5}"/>
              </a:ext>
            </a:extLst>
          </p:cNvPr>
          <p:cNvPicPr>
            <a:picLocks noChangeAspect="1"/>
          </p:cNvPicPr>
          <p:nvPr/>
        </p:nvPicPr>
        <p:blipFill>
          <a:blip r:embed="rId5"/>
          <a:stretch>
            <a:fillRect/>
          </a:stretch>
        </p:blipFill>
        <p:spPr>
          <a:xfrm>
            <a:off x="3431311" y="5729322"/>
            <a:ext cx="6216815" cy="883002"/>
          </a:xfrm>
          <a:prstGeom prst="rect">
            <a:avLst/>
          </a:prstGeom>
        </p:spPr>
      </p:pic>
    </p:spTree>
    <p:extLst>
      <p:ext uri="{BB962C8B-B14F-4D97-AF65-F5344CB8AC3E}">
        <p14:creationId xmlns:p14="http://schemas.microsoft.com/office/powerpoint/2010/main" val="209690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1117D-EA89-8A35-DA7A-7274322A26E3}"/>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B3F39F0-8779-FFA8-79A8-6C1DFBC372AA}"/>
                  </a:ext>
                </a:extLst>
              </p:cNvPr>
              <p:cNvSpPr>
                <a:spLocks noGrp="1"/>
              </p:cNvSpPr>
              <p:nvPr>
                <p:ph idx="1"/>
              </p:nvPr>
            </p:nvSpPr>
            <p:spPr/>
            <p:txBody>
              <a:bodyPr>
                <a:normAutofit/>
              </a:bodyPr>
              <a:lstStyle/>
              <a:p>
                <a:pPr marL="0" indent="0">
                  <a:buNone/>
                </a:pPr>
                <a:r>
                  <a:rPr lang="he-IL" dirty="0"/>
                  <a:t>ראשית, נבצע סדר בנתונים: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1000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𝑎</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he-IL" dirty="0"/>
              </a:p>
              <a:p>
                <a:pPr marL="0" indent="0">
                  <a:buNone/>
                </a:pPr>
                <a:r>
                  <a:rPr lang="he-IL" dirty="0"/>
                  <a:t>א. נחשב את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b>
                    </m:sSub>
                  </m:oMath>
                </a14:m>
                <a:endParaRPr lang="he-IL" dirty="0"/>
              </a:p>
              <a:p>
                <a:pPr marL="0" indent="0">
                  <a:buNone/>
                </a:pPr>
                <a:r>
                  <a:rPr lang="he-IL" dirty="0"/>
                  <a:t>לכן, סה"כ התשובה תהיה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p:txBody>
          </p:sp>
        </mc:Choice>
        <mc:Fallback xmlns="">
          <p:sp>
            <p:nvSpPr>
              <p:cNvPr id="3" name="מציין מיקום תוכן 2">
                <a:extLst>
                  <a:ext uri="{FF2B5EF4-FFF2-40B4-BE49-F238E27FC236}">
                    <a16:creationId xmlns:a16="http://schemas.microsoft.com/office/drawing/2014/main" id="{FB3F39F0-8779-FFA8-79A8-6C1DFBC372AA}"/>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415804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1117D-EA89-8A35-DA7A-7274322A26E3}"/>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B3F39F0-8779-FFA8-79A8-6C1DFBC372AA}"/>
                  </a:ext>
                </a:extLst>
              </p:cNvPr>
              <p:cNvSpPr>
                <a:spLocks noGrp="1"/>
              </p:cNvSpPr>
              <p:nvPr>
                <p:ph idx="1"/>
              </p:nvPr>
            </p:nvSpPr>
            <p:spPr/>
            <p:txBody>
              <a:bodyPr>
                <a:normAutofit/>
              </a:bodyPr>
              <a:lstStyle/>
              <a:p>
                <a:pPr marL="0" indent="0">
                  <a:buNone/>
                </a:pPr>
                <a:r>
                  <a:rPr lang="he-IL" dirty="0"/>
                  <a:t>ראשית, נבצע סדר בנתונים: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1000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𝑎</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he-IL" dirty="0"/>
              </a:p>
              <a:p>
                <a:pPr marL="0" indent="0">
                  <a:buNone/>
                </a:pPr>
                <a:r>
                  <a:rPr lang="he-IL" dirty="0"/>
                  <a:t>ב. מה מהערכים הבאים מתאים להיות איכות הגבולות שהגדיר הצרכן? 8%, 12%, 16%, 20% </a:t>
                </a:r>
              </a:p>
              <a:p>
                <a:pPr marL="0" indent="0">
                  <a:buNone/>
                </a:pPr>
                <a:r>
                  <a:rPr lang="he-IL" dirty="0"/>
                  <a:t>כעת, כאשר תכנית הדגימה מוגדרת במלואה, נמצא מהו הערך המתאים ביותר עבור </a:t>
                </a:r>
                <a:r>
                  <a:rPr lang="en-US" dirty="0"/>
                  <a:t>LTPD</a:t>
                </a:r>
                <a:r>
                  <a:rPr lang="he-IL" dirty="0"/>
                  <a:t>, אשר עבורו נקבל סיכון צרכן השווה ל10% (כפי שנתון)</a:t>
                </a:r>
              </a:p>
              <a:p>
                <a:pPr marL="0" indent="0">
                  <a:buNone/>
                </a:pPr>
                <a:r>
                  <a:rPr lang="he-IL" dirty="0"/>
                  <a:t>גם כאן, ניעזר בקירוב הבינומי. נבטא את ההסתברות לקבלת ,0 1 או 2 פגומים, בהינתן כל אחד מערכי ה</a:t>
                </a:r>
                <a:r>
                  <a:rPr lang="en-US" dirty="0"/>
                  <a:t>LTPD</a:t>
                </a:r>
                <a:r>
                  <a:rPr lang="he-IL" dirty="0"/>
                  <a:t> האפשריים:</a:t>
                </a:r>
              </a:p>
            </p:txBody>
          </p:sp>
        </mc:Choice>
        <mc:Fallback xmlns="">
          <p:sp>
            <p:nvSpPr>
              <p:cNvPr id="3" name="מציין מיקום תוכן 2">
                <a:extLst>
                  <a:ext uri="{FF2B5EF4-FFF2-40B4-BE49-F238E27FC236}">
                    <a16:creationId xmlns:a16="http://schemas.microsoft.com/office/drawing/2014/main" id="{FB3F39F0-8779-FFA8-79A8-6C1DFBC372AA}"/>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D644730-79F6-CC39-50E5-7FC9400BD3A3}"/>
              </a:ext>
            </a:extLst>
          </p:cNvPr>
          <p:cNvPicPr>
            <a:picLocks noChangeAspect="1"/>
          </p:cNvPicPr>
          <p:nvPr/>
        </p:nvPicPr>
        <p:blipFill>
          <a:blip r:embed="rId3"/>
          <a:stretch>
            <a:fillRect/>
          </a:stretch>
        </p:blipFill>
        <p:spPr>
          <a:xfrm>
            <a:off x="1654733" y="4582418"/>
            <a:ext cx="8079193" cy="1452622"/>
          </a:xfrm>
          <a:prstGeom prst="rect">
            <a:avLst/>
          </a:prstGeom>
        </p:spPr>
      </p:pic>
    </p:spTree>
    <p:extLst>
      <p:ext uri="{BB962C8B-B14F-4D97-AF65-F5344CB8AC3E}">
        <p14:creationId xmlns:p14="http://schemas.microsoft.com/office/powerpoint/2010/main" val="1780674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1117D-EA89-8A35-DA7A-7274322A26E3}"/>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B3F39F0-8779-FFA8-79A8-6C1DFBC372AA}"/>
                  </a:ext>
                </a:extLst>
              </p:cNvPr>
              <p:cNvSpPr>
                <a:spLocks noGrp="1"/>
              </p:cNvSpPr>
              <p:nvPr>
                <p:ph idx="1"/>
              </p:nvPr>
            </p:nvSpPr>
            <p:spPr/>
            <p:txBody>
              <a:bodyPr>
                <a:normAutofit/>
              </a:bodyPr>
              <a:lstStyle/>
              <a:p>
                <a:pPr marL="0" indent="0">
                  <a:buNone/>
                </a:pPr>
                <a:r>
                  <a:rPr lang="he-IL" dirty="0"/>
                  <a:t>ראשית, נבצע סדר בנתונים: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1000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09</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𝑎</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he-IL" dirty="0"/>
              </a:p>
              <a:p>
                <a:pPr marL="0" indent="0">
                  <a:buNone/>
                </a:pPr>
                <a:r>
                  <a:rPr lang="he-IL" dirty="0"/>
                  <a:t>ב. מה מהערכים הבאים מתאים להיות איכות הגבולות שהגדיר הצרכן? 8%, 12%, 16%, 20% </a:t>
                </a:r>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r>
                  <a:rPr lang="he-IL" dirty="0"/>
                  <a:t>נבטא את הסיכוי לכל ערך </a:t>
                </a:r>
                <a:r>
                  <a:rPr lang="en-US" dirty="0"/>
                  <a:t>LTPD</a:t>
                </a:r>
                <a:r>
                  <a:rPr lang="he-IL" dirty="0"/>
                  <a:t> אפשרי:</a:t>
                </a:r>
              </a:p>
            </p:txBody>
          </p:sp>
        </mc:Choice>
        <mc:Fallback xmlns="">
          <p:sp>
            <p:nvSpPr>
              <p:cNvPr id="3" name="מציין מיקום תוכן 2">
                <a:extLst>
                  <a:ext uri="{FF2B5EF4-FFF2-40B4-BE49-F238E27FC236}">
                    <a16:creationId xmlns:a16="http://schemas.microsoft.com/office/drawing/2014/main" id="{FB3F39F0-8779-FFA8-79A8-6C1DFBC372AA}"/>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D644730-79F6-CC39-50E5-7FC9400BD3A3}"/>
              </a:ext>
            </a:extLst>
          </p:cNvPr>
          <p:cNvPicPr>
            <a:picLocks noChangeAspect="1"/>
          </p:cNvPicPr>
          <p:nvPr/>
        </p:nvPicPr>
        <p:blipFill>
          <a:blip r:embed="rId3"/>
          <a:stretch>
            <a:fillRect/>
          </a:stretch>
        </p:blipFill>
        <p:spPr>
          <a:xfrm>
            <a:off x="2903220" y="3429000"/>
            <a:ext cx="7186656" cy="1292146"/>
          </a:xfrm>
          <a:prstGeom prst="rect">
            <a:avLst/>
          </a:prstGeom>
        </p:spPr>
      </p:pic>
      <p:pic>
        <p:nvPicPr>
          <p:cNvPr id="6" name="תמונה 5">
            <a:extLst>
              <a:ext uri="{FF2B5EF4-FFF2-40B4-BE49-F238E27FC236}">
                <a16:creationId xmlns:a16="http://schemas.microsoft.com/office/drawing/2014/main" id="{FDAD39F4-7356-1ACE-BB3A-3C1D6B178317}"/>
              </a:ext>
            </a:extLst>
          </p:cNvPr>
          <p:cNvPicPr>
            <a:picLocks noChangeAspect="1"/>
          </p:cNvPicPr>
          <p:nvPr/>
        </p:nvPicPr>
        <p:blipFill>
          <a:blip r:embed="rId4"/>
          <a:stretch>
            <a:fillRect/>
          </a:stretch>
        </p:blipFill>
        <p:spPr>
          <a:xfrm>
            <a:off x="265183" y="5388967"/>
            <a:ext cx="8072435" cy="1292146"/>
          </a:xfrm>
          <a:prstGeom prst="rect">
            <a:avLst/>
          </a:prstGeom>
        </p:spPr>
      </p:pic>
    </p:spTree>
    <p:extLst>
      <p:ext uri="{BB962C8B-B14F-4D97-AF65-F5344CB8AC3E}">
        <p14:creationId xmlns:p14="http://schemas.microsoft.com/office/powerpoint/2010/main" val="9805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3F91AC-C792-D85A-3833-5FCD3C134D29}"/>
              </a:ext>
            </a:extLst>
          </p:cNvPr>
          <p:cNvSpPr>
            <a:spLocks noGrp="1"/>
          </p:cNvSpPr>
          <p:nvPr>
            <p:ph type="title"/>
          </p:nvPr>
        </p:nvSpPr>
        <p:spPr/>
        <p:txBody>
          <a:bodyPr/>
          <a:lstStyle/>
          <a:p>
            <a:pPr algn="r"/>
            <a:r>
              <a:rPr lang="he-IL" dirty="0"/>
              <a:t>בדיקה מתקנת</a:t>
            </a:r>
          </a:p>
        </p:txBody>
      </p:sp>
      <p:sp>
        <p:nvSpPr>
          <p:cNvPr id="3" name="מציין מיקום תוכן 2">
            <a:extLst>
              <a:ext uri="{FF2B5EF4-FFF2-40B4-BE49-F238E27FC236}">
                <a16:creationId xmlns:a16="http://schemas.microsoft.com/office/drawing/2014/main" id="{17235F50-D63B-3506-C4C7-2893B50EC822}"/>
              </a:ext>
            </a:extLst>
          </p:cNvPr>
          <p:cNvSpPr>
            <a:spLocks noGrp="1"/>
          </p:cNvSpPr>
          <p:nvPr>
            <p:ph idx="1"/>
          </p:nvPr>
        </p:nvSpPr>
        <p:spPr/>
        <p:txBody>
          <a:bodyPr/>
          <a:lstStyle/>
          <a:p>
            <a:r>
              <a:rPr lang="he-IL" dirty="0"/>
              <a:t>זהו מאפיין של תכנית דגימה. מאפיין זה לא מגדיר את תכנית הדגימה במלואה.</a:t>
            </a:r>
          </a:p>
          <a:p>
            <a:r>
              <a:rPr lang="he-IL" dirty="0"/>
              <a:t>בדיקה אשר במסגרתה, מתקנים או מחליפים פרטים פגומים שנמצאו במדגם.</a:t>
            </a:r>
          </a:p>
          <a:p>
            <a:r>
              <a:rPr lang="he-IL" dirty="0"/>
              <a:t>עבור מנות שנדחו – מבצעים בדיקה מלאה לשאר המנה, ומתקנים או מחליפים את המוצרים הפגומים, כך שיגיעו למצב של "אפס פגומים" באותה מנה.</a:t>
            </a:r>
          </a:p>
        </p:txBody>
      </p:sp>
    </p:spTree>
    <p:extLst>
      <p:ext uri="{BB962C8B-B14F-4D97-AF65-F5344CB8AC3E}">
        <p14:creationId xmlns:p14="http://schemas.microsoft.com/office/powerpoint/2010/main" val="2798180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A0F8F3-690D-768D-EF0F-1B93EBEDB0B1}"/>
              </a:ext>
            </a:extLst>
          </p:cNvPr>
          <p:cNvSpPr>
            <a:spLocks noGrp="1"/>
          </p:cNvSpPr>
          <p:nvPr>
            <p:ph type="title"/>
          </p:nvPr>
        </p:nvSpPr>
        <p:spPr/>
        <p:txBody>
          <a:bodyPr>
            <a:normAutofit fontScale="90000"/>
          </a:bodyPr>
          <a:lstStyle/>
          <a:p>
            <a:pPr algn="r"/>
            <a:r>
              <a:rPr lang="en-US" dirty="0"/>
              <a:t>AOQ- Average Outgoing Quality </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F6F4E9C-5C9F-EF3A-E353-D4046CC5667B}"/>
                  </a:ext>
                </a:extLst>
              </p:cNvPr>
              <p:cNvSpPr>
                <a:spLocks noGrp="1"/>
              </p:cNvSpPr>
              <p:nvPr>
                <p:ph idx="1"/>
              </p:nvPr>
            </p:nvSpPr>
            <p:spPr/>
            <p:txBody>
              <a:bodyPr/>
              <a:lstStyle/>
              <a:p>
                <a:r>
                  <a:rPr lang="he-IL" dirty="0"/>
                  <a:t>היחס שבין תוחלת מספר הפריטים הפגומים היוצא לאחר תכנית הדגימה, לבין מספר הפריטים במנה. יחס זה מבטא למעשה את השיעור הממוצע של פריטים פגומים אשר לא יתגלו (ולכן גם לא יתוקנו), במהלך בדיקה מתקנת</a:t>
                </a:r>
                <a:endParaRPr lang="en-US" dirty="0"/>
              </a:p>
              <a:p>
                <a:r>
                  <a:rPr lang="he-IL" dirty="0"/>
                  <a:t>עבור דגימה בודדת:</a:t>
                </a:r>
              </a:p>
              <a:p>
                <a:endParaRPr lang="he-IL" dirty="0"/>
              </a:p>
              <a:p>
                <a:endParaRPr lang="he-IL" dirty="0"/>
              </a:p>
              <a:p>
                <a:r>
                  <a:rPr lang="he-IL" dirty="0"/>
                  <a:t>כאשר נתון ש</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he-IL" dirty="0"/>
                  <a:t> ניתן להשתמש בקירוב:</a:t>
                </a:r>
              </a:p>
              <a:p>
                <a:endParaRPr lang="he-IL" dirty="0"/>
              </a:p>
              <a:p>
                <a:endParaRPr lang="he-IL" dirty="0"/>
              </a:p>
              <a:p>
                <a:r>
                  <a:rPr lang="he-IL" dirty="0"/>
                  <a:t>עבור דגימה כפולה:  </a:t>
                </a:r>
              </a:p>
            </p:txBody>
          </p:sp>
        </mc:Choice>
        <mc:Fallback xmlns="">
          <p:sp>
            <p:nvSpPr>
              <p:cNvPr id="3" name="מציין מיקום תוכן 2">
                <a:extLst>
                  <a:ext uri="{FF2B5EF4-FFF2-40B4-BE49-F238E27FC236}">
                    <a16:creationId xmlns:a16="http://schemas.microsoft.com/office/drawing/2014/main" id="{0F6F4E9C-5C9F-EF3A-E353-D4046CC5667B}"/>
                  </a:ext>
                </a:extLst>
              </p:cNvPr>
              <p:cNvSpPr>
                <a:spLocks noGrp="1" noRot="1" noChangeAspect="1" noMove="1" noResize="1" noEditPoints="1" noAdjustHandles="1" noChangeArrowheads="1" noChangeShapeType="1" noTextEdit="1"/>
              </p:cNvSpPr>
              <p:nvPr>
                <p:ph idx="1"/>
              </p:nvPr>
            </p:nvSpPr>
            <p:spPr>
              <a:blipFill>
                <a:blip r:embed="rId2"/>
                <a:stretch>
                  <a:fillRect l="-970"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5DEDD303-A6F3-41A5-8DD5-0B31968652AB}"/>
              </a:ext>
            </a:extLst>
          </p:cNvPr>
          <p:cNvPicPr>
            <a:picLocks noChangeAspect="1"/>
          </p:cNvPicPr>
          <p:nvPr/>
        </p:nvPicPr>
        <p:blipFill>
          <a:blip r:embed="rId3"/>
          <a:stretch>
            <a:fillRect/>
          </a:stretch>
        </p:blipFill>
        <p:spPr>
          <a:xfrm>
            <a:off x="5511978" y="2998929"/>
            <a:ext cx="3524894" cy="860142"/>
          </a:xfrm>
          <a:prstGeom prst="rect">
            <a:avLst/>
          </a:prstGeom>
        </p:spPr>
      </p:pic>
      <p:pic>
        <p:nvPicPr>
          <p:cNvPr id="7" name="תמונה 6">
            <a:extLst>
              <a:ext uri="{FF2B5EF4-FFF2-40B4-BE49-F238E27FC236}">
                <a16:creationId xmlns:a16="http://schemas.microsoft.com/office/drawing/2014/main" id="{54F86B50-3A1C-7F4C-01A7-26A93C72A9C8}"/>
              </a:ext>
            </a:extLst>
          </p:cNvPr>
          <p:cNvPicPr>
            <a:picLocks noChangeAspect="1"/>
          </p:cNvPicPr>
          <p:nvPr/>
        </p:nvPicPr>
        <p:blipFill>
          <a:blip r:embed="rId4"/>
          <a:stretch>
            <a:fillRect/>
          </a:stretch>
        </p:blipFill>
        <p:spPr>
          <a:xfrm>
            <a:off x="2057400" y="4160519"/>
            <a:ext cx="4745540" cy="682811"/>
          </a:xfrm>
          <a:prstGeom prst="rect">
            <a:avLst/>
          </a:prstGeom>
        </p:spPr>
      </p:pic>
      <p:pic>
        <p:nvPicPr>
          <p:cNvPr id="9" name="תמונה 8">
            <a:extLst>
              <a:ext uri="{FF2B5EF4-FFF2-40B4-BE49-F238E27FC236}">
                <a16:creationId xmlns:a16="http://schemas.microsoft.com/office/drawing/2014/main" id="{8062DA33-86E1-6D06-00FE-7F4C3DD57D57}"/>
              </a:ext>
            </a:extLst>
          </p:cNvPr>
          <p:cNvPicPr>
            <a:picLocks noChangeAspect="1"/>
          </p:cNvPicPr>
          <p:nvPr/>
        </p:nvPicPr>
        <p:blipFill>
          <a:blip r:embed="rId5"/>
          <a:stretch>
            <a:fillRect/>
          </a:stretch>
        </p:blipFill>
        <p:spPr>
          <a:xfrm>
            <a:off x="4967321" y="5372852"/>
            <a:ext cx="4069551" cy="682810"/>
          </a:xfrm>
          <a:prstGeom prst="rect">
            <a:avLst/>
          </a:prstGeom>
        </p:spPr>
      </p:pic>
    </p:spTree>
    <p:extLst>
      <p:ext uri="{BB962C8B-B14F-4D97-AF65-F5344CB8AC3E}">
        <p14:creationId xmlns:p14="http://schemas.microsoft.com/office/powerpoint/2010/main" val="3784980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A0F8F3-690D-768D-EF0F-1B93EBEDB0B1}"/>
              </a:ext>
            </a:extLst>
          </p:cNvPr>
          <p:cNvSpPr>
            <a:spLocks noGrp="1"/>
          </p:cNvSpPr>
          <p:nvPr>
            <p:ph type="title"/>
          </p:nvPr>
        </p:nvSpPr>
        <p:spPr/>
        <p:txBody>
          <a:bodyPr>
            <a:normAutofit fontScale="90000"/>
          </a:bodyPr>
          <a:lstStyle/>
          <a:p>
            <a:pPr algn="r"/>
            <a:r>
              <a:rPr lang="en-US" dirty="0"/>
              <a:t>AOQ- Average Outgoing Quality </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F6F4E9C-5C9F-EF3A-E353-D4046CC5667B}"/>
                  </a:ext>
                </a:extLst>
              </p:cNvPr>
              <p:cNvSpPr>
                <a:spLocks noGrp="1"/>
              </p:cNvSpPr>
              <p:nvPr>
                <p:ph idx="1"/>
              </p:nvPr>
            </p:nvSpPr>
            <p:spPr/>
            <p:txBody>
              <a:bodyPr/>
              <a:lstStyle/>
              <a:p>
                <a:r>
                  <a:rPr lang="he-IL" dirty="0"/>
                  <a:t>הגרף ה</a:t>
                </a:r>
                <a:r>
                  <a:rPr lang="en-US" dirty="0"/>
                  <a:t>AOQ</a:t>
                </a:r>
                <a:r>
                  <a:rPr lang="he-IL" dirty="0"/>
                  <a:t>: עבור מנות שבהם </a:t>
                </a:r>
                <a:r>
                  <a:rPr lang="en-US" dirty="0"/>
                  <a:t>p</a:t>
                </a:r>
                <a:r>
                  <a:rPr lang="he-IL" dirty="0"/>
                  <a:t> קטן מאוד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גדול מאוד אולם המכפלה קטנה.</a:t>
                </a:r>
              </a:p>
              <a:p>
                <a:r>
                  <a:rPr lang="he-IL" dirty="0"/>
                  <a:t>עבור מנות שבהם </a:t>
                </a:r>
                <a14:m>
                  <m:oMath xmlns:m="http://schemas.openxmlformats.org/officeDocument/2006/math">
                    <m:r>
                      <a:rPr lang="en-US" b="0" i="1" smtClean="0">
                        <a:latin typeface="Cambria Math" panose="02040503050406030204" pitchFamily="18" charset="0"/>
                      </a:rPr>
                      <m:t>𝑝</m:t>
                    </m:r>
                  </m:oMath>
                </a14:m>
                <a:r>
                  <a:rPr lang="he-IL" dirty="0"/>
                  <a:t> גדול מאוד,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קטן מאוד ולכן גם במקרה זה המכפלה קטנה</a:t>
                </a:r>
              </a:p>
              <a:p>
                <a:r>
                  <a:rPr lang="he-IL" dirty="0"/>
                  <a:t>המקרה הבעייתי הוא עבור ערכי </a:t>
                </a:r>
                <a:r>
                  <a:rPr lang="en-US" dirty="0"/>
                  <a:t>p</a:t>
                </a:r>
                <a:r>
                  <a:rPr lang="he-IL" dirty="0"/>
                  <a:t> בינוניים שעבורם גם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בינוני ולכן המכפלה נותנת ערכים גבוהים יחסית.</a:t>
                </a:r>
              </a:p>
              <a:p>
                <a:r>
                  <a:rPr lang="he-IL" dirty="0"/>
                  <a:t>דוגמא עבור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200</m:t>
                    </m:r>
                  </m:oMath>
                </a14:m>
                <a:r>
                  <a:rPr lang="he-IL" dirty="0"/>
                  <a:t> ו</a:t>
                </a:r>
                <a14:m>
                  <m:oMath xmlns:m="http://schemas.openxmlformats.org/officeDocument/2006/math">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15</m:t>
                    </m:r>
                  </m:oMath>
                </a14:m>
                <a:r>
                  <a:rPr lang="he-IL" dirty="0"/>
                  <a:t> תוך שימוש בחישוב מקורב: </a:t>
                </a:r>
              </a:p>
            </p:txBody>
          </p:sp>
        </mc:Choice>
        <mc:Fallback xmlns="">
          <p:sp>
            <p:nvSpPr>
              <p:cNvPr id="3" name="מציין מיקום תוכן 2">
                <a:extLst>
                  <a:ext uri="{FF2B5EF4-FFF2-40B4-BE49-F238E27FC236}">
                    <a16:creationId xmlns:a16="http://schemas.microsoft.com/office/drawing/2014/main" id="{0F6F4E9C-5C9F-EF3A-E353-D4046CC5667B}"/>
                  </a:ext>
                </a:extLst>
              </p:cNvPr>
              <p:cNvSpPr>
                <a:spLocks noGrp="1" noRot="1" noChangeAspect="1" noMove="1" noResize="1" noEditPoints="1" noAdjustHandles="1" noChangeArrowheads="1" noChangeShapeType="1" noTextEdit="1"/>
              </p:cNvSpPr>
              <p:nvPr>
                <p:ph idx="1"/>
              </p:nvPr>
            </p:nvSpPr>
            <p:spPr>
              <a:blipFill>
                <a:blip r:embed="rId2"/>
                <a:stretch>
                  <a:fillRect t="-930" r="-485"/>
                </a:stretch>
              </a:blipFill>
            </p:spPr>
            <p:txBody>
              <a:bodyPr/>
              <a:lstStyle/>
              <a:p>
                <a:r>
                  <a:rPr lang="he-IL">
                    <a:noFill/>
                  </a:rPr>
                  <a:t> </a:t>
                </a:r>
              </a:p>
            </p:txBody>
          </p:sp>
        </mc:Fallback>
      </mc:AlternateContent>
      <p:pic>
        <p:nvPicPr>
          <p:cNvPr id="6" name="תמונה 5">
            <a:extLst>
              <a:ext uri="{FF2B5EF4-FFF2-40B4-BE49-F238E27FC236}">
                <a16:creationId xmlns:a16="http://schemas.microsoft.com/office/drawing/2014/main" id="{C2E0A99C-BCB9-2293-41C4-CE3C901FE973}"/>
              </a:ext>
            </a:extLst>
          </p:cNvPr>
          <p:cNvPicPr>
            <a:picLocks noChangeAspect="1"/>
          </p:cNvPicPr>
          <p:nvPr/>
        </p:nvPicPr>
        <p:blipFill>
          <a:blip r:embed="rId3"/>
          <a:stretch>
            <a:fillRect/>
          </a:stretch>
        </p:blipFill>
        <p:spPr>
          <a:xfrm>
            <a:off x="4000501" y="3892746"/>
            <a:ext cx="4946564" cy="2565411"/>
          </a:xfrm>
          <a:prstGeom prst="rect">
            <a:avLst/>
          </a:prstGeom>
        </p:spPr>
      </p:pic>
    </p:spTree>
    <p:extLst>
      <p:ext uri="{BB962C8B-B14F-4D97-AF65-F5344CB8AC3E}">
        <p14:creationId xmlns:p14="http://schemas.microsoft.com/office/powerpoint/2010/main" val="4167081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0AEDB4-B4B6-6781-B453-169529AF87B2}"/>
              </a:ext>
            </a:extLst>
          </p:cNvPr>
          <p:cNvSpPr>
            <a:spLocks noGrp="1"/>
          </p:cNvSpPr>
          <p:nvPr>
            <p:ph type="title"/>
          </p:nvPr>
        </p:nvSpPr>
        <p:spPr/>
        <p:txBody>
          <a:bodyPr/>
          <a:lstStyle/>
          <a:p>
            <a:pPr algn="r"/>
            <a:r>
              <a:rPr lang="en-US" dirty="0" err="1"/>
              <a:t>Ati</a:t>
            </a:r>
            <a:r>
              <a:rPr lang="en-US" dirty="0"/>
              <a:t>- Average Total Inspection</a:t>
            </a:r>
            <a:endParaRPr lang="he-IL" dirty="0"/>
          </a:p>
        </p:txBody>
      </p:sp>
      <p:sp>
        <p:nvSpPr>
          <p:cNvPr id="3" name="מציין מיקום תוכן 2">
            <a:extLst>
              <a:ext uri="{FF2B5EF4-FFF2-40B4-BE49-F238E27FC236}">
                <a16:creationId xmlns:a16="http://schemas.microsoft.com/office/drawing/2014/main" id="{BB260C4D-7A11-CCED-1CFB-029B1C4159D6}"/>
              </a:ext>
            </a:extLst>
          </p:cNvPr>
          <p:cNvSpPr>
            <a:spLocks noGrp="1"/>
          </p:cNvSpPr>
          <p:nvPr>
            <p:ph idx="1"/>
          </p:nvPr>
        </p:nvSpPr>
        <p:spPr/>
        <p:txBody>
          <a:bodyPr/>
          <a:lstStyle/>
          <a:p>
            <a:r>
              <a:rPr lang="he-IL" dirty="0"/>
              <a:t>גם מדד זה רלוונטי בעיקר עבור בדיקה מתקנת, והוא מבטא את ממוצע מספר היחידות שייבחנו במהלך הבדיקה.</a:t>
            </a:r>
          </a:p>
          <a:p>
            <a:r>
              <a:rPr lang="he-IL" dirty="0"/>
              <a:t>כמובן שמדד זה מושפע מאוד מהשאלה האם המנה תתקבל על סמך המדגם או לא (שהרי אם לא – יש לבדוק את כל יתר המנה!)</a:t>
            </a:r>
          </a:p>
          <a:p>
            <a:r>
              <a:rPr lang="he-IL" dirty="0"/>
              <a:t>עבור דגימה בודדת:</a:t>
            </a:r>
          </a:p>
          <a:p>
            <a:endParaRPr lang="he-IL" dirty="0"/>
          </a:p>
          <a:p>
            <a:r>
              <a:rPr lang="he-IL" dirty="0"/>
              <a:t>בדגימה כפולה:  </a:t>
            </a:r>
          </a:p>
        </p:txBody>
      </p:sp>
      <p:pic>
        <p:nvPicPr>
          <p:cNvPr id="7" name="תמונה 6">
            <a:extLst>
              <a:ext uri="{FF2B5EF4-FFF2-40B4-BE49-F238E27FC236}">
                <a16:creationId xmlns:a16="http://schemas.microsoft.com/office/drawing/2014/main" id="{523648F3-AE96-7BC7-E29B-78B2A14E8E8E}"/>
              </a:ext>
            </a:extLst>
          </p:cNvPr>
          <p:cNvPicPr>
            <a:picLocks noChangeAspect="1"/>
          </p:cNvPicPr>
          <p:nvPr/>
        </p:nvPicPr>
        <p:blipFill>
          <a:blip r:embed="rId2"/>
          <a:stretch>
            <a:fillRect/>
          </a:stretch>
        </p:blipFill>
        <p:spPr>
          <a:xfrm>
            <a:off x="5737859" y="3429001"/>
            <a:ext cx="3280525" cy="534038"/>
          </a:xfrm>
          <a:prstGeom prst="rect">
            <a:avLst/>
          </a:prstGeom>
        </p:spPr>
      </p:pic>
      <p:pic>
        <p:nvPicPr>
          <p:cNvPr id="9" name="תמונה 8">
            <a:extLst>
              <a:ext uri="{FF2B5EF4-FFF2-40B4-BE49-F238E27FC236}">
                <a16:creationId xmlns:a16="http://schemas.microsoft.com/office/drawing/2014/main" id="{C9E2E113-1D3C-241D-7B34-AA9F2E3600AF}"/>
              </a:ext>
            </a:extLst>
          </p:cNvPr>
          <p:cNvPicPr>
            <a:picLocks noChangeAspect="1"/>
          </p:cNvPicPr>
          <p:nvPr/>
        </p:nvPicPr>
        <p:blipFill>
          <a:blip r:embed="rId3"/>
          <a:stretch>
            <a:fillRect/>
          </a:stretch>
        </p:blipFill>
        <p:spPr>
          <a:xfrm>
            <a:off x="4971940" y="4291944"/>
            <a:ext cx="4218890" cy="534037"/>
          </a:xfrm>
          <a:prstGeom prst="rect">
            <a:avLst/>
          </a:prstGeom>
        </p:spPr>
      </p:pic>
    </p:spTree>
    <p:extLst>
      <p:ext uri="{BB962C8B-B14F-4D97-AF65-F5344CB8AC3E}">
        <p14:creationId xmlns:p14="http://schemas.microsoft.com/office/powerpoint/2010/main" val="353803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4D3C97-7593-E3F0-9361-523451AF7A6D}"/>
              </a:ext>
            </a:extLst>
          </p:cNvPr>
          <p:cNvSpPr>
            <a:spLocks noGrp="1"/>
          </p:cNvSpPr>
          <p:nvPr>
            <p:ph type="title"/>
          </p:nvPr>
        </p:nvSpPr>
        <p:spPr/>
        <p:txBody>
          <a:bodyPr>
            <a:normAutofit/>
          </a:bodyPr>
          <a:lstStyle/>
          <a:p>
            <a:pPr algn="r"/>
            <a:r>
              <a:rPr lang="he-IL" dirty="0"/>
              <a:t>תרגיל 4</a:t>
            </a:r>
            <a:endParaRPr lang="he-IL" dirty="0">
              <a:solidFill>
                <a:srgbClr val="FF0000"/>
              </a:solidFill>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E5B8C45-D60A-141D-0254-BF4BEC5A00AF}"/>
                  </a:ext>
                </a:extLst>
              </p:cNvPr>
              <p:cNvSpPr>
                <a:spLocks noGrp="1"/>
              </p:cNvSpPr>
              <p:nvPr>
                <p:ph idx="1"/>
              </p:nvPr>
            </p:nvSpPr>
            <p:spPr/>
            <p:txBody>
              <a:bodyPr/>
              <a:lstStyle/>
              <a:p>
                <a:pPr marL="0" indent="0">
                  <a:buNone/>
                </a:pPr>
                <a:r>
                  <a:rPr lang="he-IL" dirty="0"/>
                  <a:t>בבחינת קבלה של משלוחים המתקבלים מספק נלקח מדגם של 75 פריטים. הפריטים נבדקים אחד לאחד, אם נמצא יותר מפריט אחד פגום בודקים את המשלוח כולו. פריט שנמצא פגום מוחלף. ידוע כי מס' הפריטים במשלוח גדול מאוד ביחד למדגם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he-IL" dirty="0"/>
                  <a:t>. נמצא את אחוז הפגומים הגבוה ביותר שניתן לצפות לו במשלוחים שיוצאים:</a:t>
                </a:r>
              </a:p>
              <a:p>
                <a:pPr marL="0" indent="0">
                  <a:buNone/>
                </a:pPr>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FE5B8C45-D60A-141D-0254-BF4BEC5A00AF}"/>
                  </a:ext>
                </a:extLst>
              </p:cNvPr>
              <p:cNvSpPr>
                <a:spLocks noGrp="1" noRot="1" noChangeAspect="1" noMove="1" noResize="1" noEditPoints="1" noAdjustHandles="1" noChangeArrowheads="1" noChangeShapeType="1" noTextEdit="1"/>
              </p:cNvSpPr>
              <p:nvPr>
                <p:ph idx="1"/>
              </p:nvPr>
            </p:nvSpPr>
            <p:spPr>
              <a:blipFill>
                <a:blip r:embed="rId3"/>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3151695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4D3C97-7593-E3F0-9361-523451AF7A6D}"/>
              </a:ext>
            </a:extLst>
          </p:cNvPr>
          <p:cNvSpPr>
            <a:spLocks noGrp="1"/>
          </p:cNvSpPr>
          <p:nvPr>
            <p:ph type="title"/>
          </p:nvPr>
        </p:nvSpPr>
        <p:spPr/>
        <p:txBody>
          <a:bodyPr/>
          <a:lstStyle/>
          <a:p>
            <a:pPr algn="r"/>
            <a:r>
              <a:rPr lang="he-IL" dirty="0"/>
              <a:t>תרגיל 4</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FE5B8C45-D60A-141D-0254-BF4BEC5A00AF}"/>
                  </a:ext>
                </a:extLst>
              </p:cNvPr>
              <p:cNvSpPr>
                <a:spLocks noGrp="1"/>
              </p:cNvSpPr>
              <p:nvPr>
                <p:ph idx="1"/>
              </p:nvPr>
            </p:nvSpPr>
            <p:spPr/>
            <p:txBody>
              <a:bodyPr>
                <a:normAutofit fontScale="92500"/>
              </a:bodyPr>
              <a:lstStyle/>
              <a:p>
                <a:pPr marL="0" indent="0">
                  <a:buNone/>
                </a:pPr>
                <a:r>
                  <a:rPr lang="he-IL" dirty="0"/>
                  <a:t>בבחינת קבלה של משלוחים המתקבלים מספק נלקח מדגם של 75 פריטים. הפריטים נבדקים אחד לאחד, אם נמצא יותר מפריט אחד פגום בודקים את המשלוח כולו. פריט שנמצא פגום מוחלף. ידוע כי מס' הפריטים במשלוח גדול מאוד ביחד למדגם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he-IL" dirty="0"/>
                  <a:t>. נמצא את אחוז הפגומים הגבוה ביותר שניתן לצפות לו במשלוחים שיוצאים:</a:t>
                </a:r>
              </a:p>
              <a:p>
                <a:pPr marL="0" indent="0">
                  <a:buNone/>
                </a:pPr>
                <a:r>
                  <a:rPr lang="he-IL" dirty="0"/>
                  <a:t>כפי שראינו, פונקציית ה</a:t>
                </a:r>
                <a:r>
                  <a:rPr lang="en-US" dirty="0"/>
                  <a:t>AOQ</a:t>
                </a:r>
                <a:r>
                  <a:rPr lang="he-IL" dirty="0"/>
                  <a:t> הינה פונקציה קעורה, לכן ישנו מקסימום. נבטא את </a:t>
                </a:r>
                <a:r>
                  <a:rPr lang="en-US" dirty="0"/>
                  <a:t>AOQ</a:t>
                </a:r>
                <a:r>
                  <a:rPr lang="he-IL" dirty="0"/>
                  <a:t> כפונקציה של </a:t>
                </a:r>
                <a:r>
                  <a:rPr lang="en-US" dirty="0"/>
                  <a:t>p</a:t>
                </a:r>
                <a:r>
                  <a:rPr lang="he-IL" dirty="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𝑥</m:t>
                          </m:r>
                          <m:r>
                            <a:rPr lang="en-US" b="0" i="1" smtClean="0">
                              <a:latin typeface="Cambria Math" panose="02040503050406030204" pitchFamily="18" charset="0"/>
                            </a:rPr>
                            <m:t>=</m:t>
                          </m:r>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75</m:t>
                                  </m:r>
                                </m:num>
                                <m:den>
                                  <m:r>
                                    <a:rPr lang="en-US" b="0" i="1" smtClean="0">
                                      <a:latin typeface="Cambria Math" panose="02040503050406030204" pitchFamily="18" charset="0"/>
                                    </a:rPr>
                                    <m:t>𝑥</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75</m:t>
                              </m:r>
                              <m:r>
                                <a:rPr lang="en-US" b="0" i="1" smtClean="0">
                                  <a:latin typeface="Cambria Math" panose="02040503050406030204" pitchFamily="18" charset="0"/>
                                </a:rPr>
                                <m:t>−</m:t>
                              </m:r>
                              <m:r>
                                <a:rPr lang="en-US" b="0" i="1" smtClean="0">
                                  <a:latin typeface="Cambria Math" panose="02040503050406030204" pitchFamily="18" charset="0"/>
                                </a:rPr>
                                <m:t>𝑛</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75</m:t>
                              </m:r>
                            </m:sup>
                          </m:sSup>
                          <m:r>
                            <a:rPr lang="en-US" b="0" i="1" smtClean="0">
                              <a:latin typeface="Cambria Math" panose="02040503050406030204" pitchFamily="18" charset="0"/>
                            </a:rPr>
                            <m:t>+</m:t>
                          </m:r>
                          <m:r>
                            <a:rPr lang="en-US" b="0" i="1" smtClean="0">
                              <a:latin typeface="Cambria Math" panose="02040503050406030204" pitchFamily="18" charset="0"/>
                            </a:rPr>
                            <m:t>75</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𝑛</m:t>
                              </m:r>
                            </m:sup>
                          </m:sSup>
                        </m:e>
                      </m:nary>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𝐴𝑂𝑄</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e>
                              </m:d>
                            </m:e>
                            <m:sup>
                              <m:r>
                                <a:rPr lang="en-US" i="1">
                                  <a:latin typeface="Cambria Math" panose="02040503050406030204" pitchFamily="18" charset="0"/>
                                </a:rPr>
                                <m:t>75</m:t>
                              </m:r>
                            </m:sup>
                          </m:sSup>
                          <m:r>
                            <a:rPr lang="en-US" i="1">
                              <a:latin typeface="Cambria Math" panose="02040503050406030204" pitchFamily="18" charset="0"/>
                            </a:rPr>
                            <m:t>+</m:t>
                          </m:r>
                          <m:r>
                            <a:rPr lang="en-US" i="1">
                              <a:latin typeface="Cambria Math" panose="02040503050406030204" pitchFamily="18" charset="0"/>
                            </a:rPr>
                            <m:t>75</m:t>
                          </m:r>
                          <m:r>
                            <a:rPr lang="en-US" i="1">
                              <a:latin typeface="Cambria Math" panose="02040503050406030204" pitchFamily="18" charset="0"/>
                            </a:rPr>
                            <m:t>𝑝</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𝑝</m:t>
                                  </m:r>
                                </m:e>
                              </m:d>
                            </m:e>
                            <m:sup>
                              <m:r>
                                <a:rPr lang="en-US" i="1">
                                  <a:latin typeface="Cambria Math" panose="02040503050406030204" pitchFamily="18" charset="0"/>
                                </a:rPr>
                                <m:t>𝑛</m:t>
                              </m:r>
                            </m:sup>
                          </m:sSup>
                        </m:e>
                      </m:d>
                      <m:r>
                        <a:rPr lang="en-US" b="0" i="1" smtClean="0">
                          <a:latin typeface="Cambria Math" panose="02040503050406030204" pitchFamily="18" charset="0"/>
                        </a:rPr>
                        <m:t>=</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74</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75</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74</m:t>
                          </m:r>
                        </m:sup>
                      </m:sSup>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74</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he-IL" dirty="0"/>
              </a:p>
              <a:p>
                <a:pPr marL="0" indent="0">
                  <a:buNone/>
                </a:pPr>
                <a:r>
                  <a:rPr lang="he-IL" dirty="0"/>
                  <a:t>נגזור ונקבל: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𝑑𝐴𝑂𝑄</m:t>
                        </m:r>
                      </m:num>
                      <m:den>
                        <m:r>
                          <a:rPr lang="en-US" b="0" i="1" smtClean="0">
                            <a:latin typeface="Cambria Math" panose="02040503050406030204" pitchFamily="18" charset="0"/>
                          </a:rPr>
                          <m:t>𝑑𝑝</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74</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74</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74</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73</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74</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74</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74</m:t>
                        </m:r>
                      </m:sup>
                    </m:sSup>
                  </m:oMath>
                </a14:m>
                <a:r>
                  <a:rPr lang="he-IL" dirty="0"/>
                  <a:t> </a:t>
                </a:r>
              </a:p>
              <a:p>
                <a:pPr marL="0" indent="0">
                  <a:buNone/>
                </a:pPr>
                <a:r>
                  <a:rPr lang="he-IL" dirty="0"/>
                  <a:t>נשווה את הנגזרת ל0: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74</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562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0</m:t>
                    </m:r>
                  </m:oMath>
                </a14:m>
                <a:r>
                  <a:rPr lang="he-IL" dirty="0"/>
                  <a:t> ונקבל ש</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0213</m:t>
                    </m:r>
                  </m:oMath>
                </a14:m>
                <a:endParaRPr lang="he-IL" dirty="0"/>
              </a:p>
              <a:p>
                <a:pPr marL="0" indent="0">
                  <a:buNone/>
                </a:pPr>
                <a:r>
                  <a:rPr lang="he-IL" dirty="0"/>
                  <a:t>לכן: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0213</m:t>
                            </m:r>
                          </m:e>
                        </m:d>
                      </m:e>
                      <m:sup>
                        <m:r>
                          <a:rPr lang="en-US" b="0" i="1" smtClean="0">
                            <a:latin typeface="Cambria Math" panose="02040503050406030204" pitchFamily="18" charset="0"/>
                          </a:rPr>
                          <m:t>75</m:t>
                        </m:r>
                      </m:sup>
                    </m:sSup>
                    <m:r>
                      <a:rPr lang="en-US" b="0" i="1" smtClean="0">
                        <a:latin typeface="Cambria Math" panose="02040503050406030204" pitchFamily="18" charset="0"/>
                      </a:rPr>
                      <m:t>+</m:t>
                    </m:r>
                    <m:r>
                      <a:rPr lang="en-US" b="0" i="1" smtClean="0">
                        <a:latin typeface="Cambria Math" panose="02040503050406030204" pitchFamily="18" charset="0"/>
                      </a:rPr>
                      <m:t>75</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0213</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0213</m:t>
                            </m:r>
                          </m:e>
                        </m:d>
                      </m:e>
                      <m:sup>
                        <m:r>
                          <a:rPr lang="en-US" b="0" i="1" smtClean="0">
                            <a:latin typeface="Cambria Math" panose="02040503050406030204" pitchFamily="18" charset="0"/>
                          </a:rPr>
                          <m:t>74</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5236</m:t>
                    </m:r>
                    <m:r>
                      <a:rPr lang="en-US" b="0" i="1" smtClean="0">
                        <a:latin typeface="Cambria Math" panose="02040503050406030204" pitchFamily="18" charset="0"/>
                      </a:rPr>
                      <m:t>⋅</m:t>
                    </m:r>
                  </m:oMath>
                </a14:m>
                <a:endParaRPr lang="he-IL" dirty="0"/>
              </a:p>
              <a:p>
                <a:pPr marL="0" indent="0">
                  <a:buNone/>
                </a:pPr>
                <a:r>
                  <a:rPr lang="he-IL" dirty="0"/>
                  <a:t>וסה"כ </a:t>
                </a:r>
                <a14:m>
                  <m:oMath xmlns:m="http://schemas.openxmlformats.org/officeDocument/2006/math">
                    <m:r>
                      <a:rPr lang="en-US" b="0" i="1" smtClean="0">
                        <a:latin typeface="Cambria Math" panose="02040503050406030204" pitchFamily="18" charset="0"/>
                      </a:rPr>
                      <m:t>𝐴𝑂𝑄</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0213</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5236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011</m:t>
                    </m:r>
                  </m:oMath>
                </a14:m>
                <a:r>
                  <a:rPr lang="he-IL" b="0" dirty="0"/>
                  <a:t> כלומר סה"כ אחוז הפגומים שאפשר ליצר הוא 1.1%</a:t>
                </a:r>
                <a:endParaRPr lang="en-US" b="0" dirty="0"/>
              </a:p>
              <a:p>
                <a:pPr marL="0" indent="0">
                  <a:buNone/>
                </a:pPr>
                <a:endParaRPr lang="he-IL" dirty="0"/>
              </a:p>
            </p:txBody>
          </p:sp>
        </mc:Choice>
        <mc:Fallback>
          <p:sp>
            <p:nvSpPr>
              <p:cNvPr id="3" name="מציין מיקום תוכן 2">
                <a:extLst>
                  <a:ext uri="{FF2B5EF4-FFF2-40B4-BE49-F238E27FC236}">
                    <a16:creationId xmlns:a16="http://schemas.microsoft.com/office/drawing/2014/main" id="{FE5B8C45-D60A-141D-0254-BF4BEC5A00AF}"/>
                  </a:ext>
                </a:extLst>
              </p:cNvPr>
              <p:cNvSpPr>
                <a:spLocks noGrp="1" noRot="1" noChangeAspect="1" noMove="1" noResize="1" noEditPoints="1" noAdjustHandles="1" noChangeArrowheads="1" noChangeShapeType="1" noTextEdit="1"/>
              </p:cNvSpPr>
              <p:nvPr>
                <p:ph idx="1"/>
              </p:nvPr>
            </p:nvSpPr>
            <p:spPr>
              <a:blipFill>
                <a:blip r:embed="rId2"/>
                <a:stretch>
                  <a:fillRect l="-606" t="-310" r="-364" b="-10078"/>
                </a:stretch>
              </a:blipFill>
            </p:spPr>
            <p:txBody>
              <a:bodyPr/>
              <a:lstStyle/>
              <a:p>
                <a:r>
                  <a:rPr lang="he-IL">
                    <a:noFill/>
                  </a:rPr>
                  <a:t> </a:t>
                </a:r>
              </a:p>
            </p:txBody>
          </p:sp>
        </mc:Fallback>
      </mc:AlternateContent>
    </p:spTree>
    <p:extLst>
      <p:ext uri="{BB962C8B-B14F-4D97-AF65-F5344CB8AC3E}">
        <p14:creationId xmlns:p14="http://schemas.microsoft.com/office/powerpoint/2010/main" val="34652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42CA35-48CE-C9AA-8707-32A180C597D1}"/>
              </a:ext>
            </a:extLst>
          </p:cNvPr>
          <p:cNvSpPr>
            <a:spLocks noGrp="1"/>
          </p:cNvSpPr>
          <p:nvPr>
            <p:ph type="title"/>
          </p:nvPr>
        </p:nvSpPr>
        <p:spPr/>
        <p:txBody>
          <a:bodyPr/>
          <a:lstStyle/>
          <a:p>
            <a:pPr algn="r"/>
            <a:r>
              <a:rPr lang="he-IL" dirty="0"/>
              <a:t>עקום אפיון תפעולי (</a:t>
            </a:r>
            <a:r>
              <a:rPr lang="en-US" dirty="0"/>
              <a:t>OC</a:t>
            </a:r>
            <a:r>
              <a:rPr lang="he-IL" dirty="0"/>
              <a:t>)</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897460A-CAE1-4409-3A6E-DA46D843CF4F}"/>
                  </a:ext>
                </a:extLst>
              </p:cNvPr>
              <p:cNvSpPr>
                <a:spLocks noGrp="1"/>
              </p:cNvSpPr>
              <p:nvPr>
                <p:ph idx="1"/>
              </p:nvPr>
            </p:nvSpPr>
            <p:spPr/>
            <p:txBody>
              <a:bodyPr/>
              <a:lstStyle/>
              <a:p>
                <a:r>
                  <a:rPr lang="he-IL" dirty="0"/>
                  <a:t>עקום </a:t>
                </a:r>
                <a:r>
                  <a:rPr lang="en-US" dirty="0"/>
                  <a:t>OC</a:t>
                </a:r>
                <a:r>
                  <a:rPr lang="he-IL" dirty="0"/>
                  <a:t> מסוג </a:t>
                </a:r>
                <a:r>
                  <a:rPr lang="en-US" dirty="0"/>
                  <a:t>A</a:t>
                </a:r>
                <a:r>
                  <a:rPr lang="he-IL" dirty="0"/>
                  <a:t>- כאשר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מחושב לפי התפלגות היפר- גאומטרית</a:t>
                </a:r>
              </a:p>
              <a:p>
                <a:r>
                  <a:rPr lang="he-IL" dirty="0"/>
                  <a:t>עקום </a:t>
                </a:r>
                <a:r>
                  <a:rPr lang="en-US" dirty="0"/>
                  <a:t>OC</a:t>
                </a:r>
                <a:r>
                  <a:rPr lang="he-IL" dirty="0"/>
                  <a:t> מסוג </a:t>
                </a:r>
                <a:r>
                  <a:rPr lang="en-US" dirty="0"/>
                  <a:t>B</a:t>
                </a:r>
                <a:r>
                  <a:rPr lang="he-IL" dirty="0"/>
                  <a:t>- כאשר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oMath>
                </a14:m>
                <a:r>
                  <a:rPr lang="he-IL" dirty="0"/>
                  <a:t> מחושב לפי התפלגות בינומית</a:t>
                </a:r>
              </a:p>
              <a:p>
                <a:endParaRPr lang="he-IL" dirty="0"/>
              </a:p>
            </p:txBody>
          </p:sp>
        </mc:Choice>
        <mc:Fallback xmlns="">
          <p:sp>
            <p:nvSpPr>
              <p:cNvPr id="3" name="מציין מיקום תוכן 2">
                <a:extLst>
                  <a:ext uri="{FF2B5EF4-FFF2-40B4-BE49-F238E27FC236}">
                    <a16:creationId xmlns:a16="http://schemas.microsoft.com/office/drawing/2014/main" id="{4897460A-CAE1-4409-3A6E-DA46D843CF4F}"/>
                  </a:ext>
                </a:extLst>
              </p:cNvPr>
              <p:cNvSpPr>
                <a:spLocks noGrp="1" noRot="1" noChangeAspect="1" noMove="1" noResize="1" noEditPoints="1" noAdjustHandles="1" noChangeArrowheads="1" noChangeShapeType="1" noTextEdit="1"/>
              </p:cNvSpPr>
              <p:nvPr>
                <p:ph idx="1"/>
              </p:nvPr>
            </p:nvSpPr>
            <p:spPr>
              <a:blipFill>
                <a:blip r:embed="rId3"/>
                <a:stretch>
                  <a:fillRect t="-930"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D3400428-55EE-8204-094E-877ED7C071AD}"/>
              </a:ext>
            </a:extLst>
          </p:cNvPr>
          <p:cNvPicPr>
            <a:picLocks noChangeAspect="1"/>
          </p:cNvPicPr>
          <p:nvPr/>
        </p:nvPicPr>
        <p:blipFill>
          <a:blip r:embed="rId4"/>
          <a:stretch>
            <a:fillRect/>
          </a:stretch>
        </p:blipFill>
        <p:spPr>
          <a:xfrm>
            <a:off x="375540" y="4392116"/>
            <a:ext cx="3996864" cy="2180733"/>
          </a:xfrm>
          <a:prstGeom prst="rect">
            <a:avLst/>
          </a:prstGeom>
        </p:spPr>
      </p:pic>
      <p:sp>
        <p:nvSpPr>
          <p:cNvPr id="6" name="תיבת טקסט 5">
            <a:extLst>
              <a:ext uri="{FF2B5EF4-FFF2-40B4-BE49-F238E27FC236}">
                <a16:creationId xmlns:a16="http://schemas.microsoft.com/office/drawing/2014/main" id="{9E60EBCB-EEF6-C9E0-353E-B2E8030A9227}"/>
              </a:ext>
            </a:extLst>
          </p:cNvPr>
          <p:cNvSpPr txBox="1"/>
          <p:nvPr/>
        </p:nvSpPr>
        <p:spPr>
          <a:xfrm>
            <a:off x="756631" y="4069080"/>
            <a:ext cx="3615773" cy="338554"/>
          </a:xfrm>
          <a:prstGeom prst="rect">
            <a:avLst/>
          </a:prstGeom>
          <a:noFill/>
        </p:spPr>
        <p:txBody>
          <a:bodyPr wrap="square" rtlCol="1">
            <a:spAutoFit/>
          </a:bodyPr>
          <a:lstStyle/>
          <a:p>
            <a:pPr algn="r" rtl="1"/>
            <a:r>
              <a:rPr lang="he-IL" sz="1600" dirty="0"/>
              <a:t>תזכורת להתפלגות היפר- גאומטרית:</a:t>
            </a:r>
          </a:p>
        </p:txBody>
      </p:sp>
      <p:pic>
        <p:nvPicPr>
          <p:cNvPr id="8" name="תמונה 7">
            <a:extLst>
              <a:ext uri="{FF2B5EF4-FFF2-40B4-BE49-F238E27FC236}">
                <a16:creationId xmlns:a16="http://schemas.microsoft.com/office/drawing/2014/main" id="{3E9C9A60-BAA8-38E7-7466-C7125825FBD6}"/>
              </a:ext>
            </a:extLst>
          </p:cNvPr>
          <p:cNvPicPr>
            <a:picLocks noChangeAspect="1"/>
          </p:cNvPicPr>
          <p:nvPr/>
        </p:nvPicPr>
        <p:blipFill>
          <a:blip r:embed="rId5"/>
          <a:stretch>
            <a:fillRect/>
          </a:stretch>
        </p:blipFill>
        <p:spPr>
          <a:xfrm>
            <a:off x="4682572" y="4392116"/>
            <a:ext cx="3286631" cy="2180733"/>
          </a:xfrm>
          <a:prstGeom prst="rect">
            <a:avLst/>
          </a:prstGeom>
        </p:spPr>
      </p:pic>
      <p:sp>
        <p:nvSpPr>
          <p:cNvPr id="9" name="תיבת טקסט 8">
            <a:extLst>
              <a:ext uri="{FF2B5EF4-FFF2-40B4-BE49-F238E27FC236}">
                <a16:creationId xmlns:a16="http://schemas.microsoft.com/office/drawing/2014/main" id="{4099A814-4D72-425C-418C-5833811C0979}"/>
              </a:ext>
            </a:extLst>
          </p:cNvPr>
          <p:cNvSpPr txBox="1"/>
          <p:nvPr/>
        </p:nvSpPr>
        <p:spPr>
          <a:xfrm>
            <a:off x="4203825" y="4093314"/>
            <a:ext cx="3615773" cy="338554"/>
          </a:xfrm>
          <a:prstGeom prst="rect">
            <a:avLst/>
          </a:prstGeom>
          <a:noFill/>
        </p:spPr>
        <p:txBody>
          <a:bodyPr wrap="square" rtlCol="1">
            <a:spAutoFit/>
          </a:bodyPr>
          <a:lstStyle/>
          <a:p>
            <a:pPr algn="r" rtl="1"/>
            <a:r>
              <a:rPr lang="he-IL" sz="1600" dirty="0"/>
              <a:t>תזכורת להתפלגות בינומית:</a:t>
            </a:r>
          </a:p>
        </p:txBody>
      </p:sp>
    </p:spTree>
    <p:extLst>
      <p:ext uri="{BB962C8B-B14F-4D97-AF65-F5344CB8AC3E}">
        <p14:creationId xmlns:p14="http://schemas.microsoft.com/office/powerpoint/2010/main" val="9425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94A949-200E-4532-18EF-03B00CF8F6DA}"/>
              </a:ext>
            </a:extLst>
          </p:cNvPr>
          <p:cNvSpPr>
            <a:spLocks noGrp="1"/>
          </p:cNvSpPr>
          <p:nvPr>
            <p:ph type="title"/>
          </p:nvPr>
        </p:nvSpPr>
        <p:spPr/>
        <p:txBody>
          <a:bodyPr/>
          <a:lstStyle/>
          <a:p>
            <a:pPr algn="r"/>
            <a:r>
              <a:rPr lang="he-IL" dirty="0"/>
              <a:t>סיכוי היצרן וסיכוי הצרכן</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931FCDF7-9AC5-D262-1E5B-2838EEF78261}"/>
                  </a:ext>
                </a:extLst>
              </p:cNvPr>
              <p:cNvSpPr>
                <a:spLocks noGrp="1"/>
              </p:cNvSpPr>
              <p:nvPr>
                <p:ph idx="1"/>
              </p:nvPr>
            </p:nvSpPr>
            <p:spPr/>
            <p:txBody>
              <a:bodyPr/>
              <a:lstStyle/>
              <a:p>
                <a:pPr marL="0" indent="0">
                  <a:buNone/>
                </a:pPr>
                <a:r>
                  <a:rPr lang="he-IL" dirty="0"/>
                  <a:t>רמת האיכות הרצויה הינה:</a:t>
                </a:r>
              </a:p>
              <a:p>
                <a:r>
                  <a:rPr lang="he-IL" dirty="0"/>
                  <a:t>פרופורציית פגומים אשר מוסכמת בין היצרן לבין הצרכן כממוצע תקין בטווח הארוך.</a:t>
                </a:r>
              </a:p>
              <a:p>
                <a:r>
                  <a:rPr lang="he-IL" dirty="0"/>
                  <a:t>מוגדרת גם כ</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endParaRPr lang="en-US" dirty="0"/>
              </a:p>
              <a:p>
                <a:r>
                  <a:rPr lang="he-IL" dirty="0"/>
                  <a:t>מנה עם פרופורציית פגומים הנמוכה/ שווה ל</a:t>
                </a:r>
                <a:r>
                  <a:rPr lang="en-US" dirty="0"/>
                  <a:t>AQL</a:t>
                </a:r>
                <a:r>
                  <a:rPr lang="he-IL" dirty="0"/>
                  <a:t> מוגדרת כ"מנה טובה"</a:t>
                </a:r>
              </a:p>
              <a:p>
                <a:r>
                  <a:rPr lang="he-IL" dirty="0"/>
                  <a:t>מנקודת מבטו של היצרן – תכנית הדגימה צריך "לדאוג" לכך שמנות בעלות פרופורציית פגומים הנמוכה מ</a:t>
                </a:r>
                <a:r>
                  <a:rPr lang="en-US" dirty="0"/>
                  <a:t>AQL</a:t>
                </a:r>
                <a:r>
                  <a:rPr lang="he-IL" dirty="0"/>
                  <a:t> תתקבל בסבירות גבוהה מאוד</a:t>
                </a:r>
              </a:p>
              <a:p>
                <a14:m>
                  <m:oMath xmlns:m="http://schemas.openxmlformats.org/officeDocument/2006/math">
                    <m:r>
                      <a:rPr lang="en-US" b="0" i="1" smtClean="0">
                        <a:latin typeface="Cambria Math" panose="02040503050406030204" pitchFamily="18" charset="0"/>
                      </a:rPr>
                      <m:t>𝛼</m:t>
                    </m:r>
                  </m:oMath>
                </a14:m>
                <a:r>
                  <a:rPr lang="he-IL" dirty="0"/>
                  <a:t> = סיכון היצרן = הסיכוי שתידחה מנה בעלת פרופורציית פגומים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endParaRPr lang="he-IL" dirty="0"/>
              </a:p>
              <a:p>
                <a14:m>
                  <m:oMath xmlns:m="http://schemas.openxmlformats.org/officeDocument/2006/math">
                    <m:r>
                      <a:rPr lang="he-IL" b="0" i="1" smtClean="0">
                        <a:latin typeface="Cambria Math" panose="02040503050406030204" pitchFamily="18" charset="0"/>
                      </a:rPr>
                      <m:t>1</m:t>
                    </m:r>
                    <m:r>
                      <a:rPr lang="he-IL"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m:t>
                        </m:r>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𝑐</m:t>
                        </m:r>
                      </m:sup>
                      <m:e>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𝑑</m:t>
                                </m:r>
                              </m:den>
                            </m:f>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1</m:t>
                            </m:r>
                          </m:sub>
                          <m:sup>
                            <m:r>
                              <a:rPr lang="en-US" b="0" i="1" smtClean="0">
                                <a:latin typeface="Cambria Math" panose="02040503050406030204" pitchFamily="18" charset="0"/>
                              </a:rPr>
                              <m:t>𝑑</m:t>
                            </m:r>
                          </m:sup>
                        </m:sSub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sup>
                        </m:sSup>
                      </m:e>
                    </m:nary>
                  </m:oMath>
                </a14:m>
                <a:endParaRPr lang="he-IL" dirty="0"/>
              </a:p>
            </p:txBody>
          </p:sp>
        </mc:Choice>
        <mc:Fallback xmlns="">
          <p:sp>
            <p:nvSpPr>
              <p:cNvPr id="3" name="מציין מיקום תוכן 2">
                <a:extLst>
                  <a:ext uri="{FF2B5EF4-FFF2-40B4-BE49-F238E27FC236}">
                    <a16:creationId xmlns:a16="http://schemas.microsoft.com/office/drawing/2014/main" id="{931FCDF7-9AC5-D262-1E5B-2838EEF78261}"/>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141293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94A949-200E-4532-18EF-03B00CF8F6DA}"/>
              </a:ext>
            </a:extLst>
          </p:cNvPr>
          <p:cNvSpPr>
            <a:spLocks noGrp="1"/>
          </p:cNvSpPr>
          <p:nvPr>
            <p:ph type="title"/>
          </p:nvPr>
        </p:nvSpPr>
        <p:spPr/>
        <p:txBody>
          <a:bodyPr/>
          <a:lstStyle/>
          <a:p>
            <a:pPr algn="r"/>
            <a:r>
              <a:rPr lang="he-IL" dirty="0"/>
              <a:t>סיכוי היצרן וסיכוי הצרכן</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931FCDF7-9AC5-D262-1E5B-2838EEF78261}"/>
                  </a:ext>
                </a:extLst>
              </p:cNvPr>
              <p:cNvSpPr>
                <a:spLocks noGrp="1"/>
              </p:cNvSpPr>
              <p:nvPr>
                <p:ph idx="1"/>
              </p:nvPr>
            </p:nvSpPr>
            <p:spPr/>
            <p:txBody>
              <a:bodyPr/>
              <a:lstStyle/>
              <a:p>
                <a:r>
                  <a:rPr lang="he-IL" dirty="0"/>
                  <a:t>איכות גבולות:</a:t>
                </a:r>
              </a:p>
              <a:p>
                <a:r>
                  <a:rPr lang="he-IL" dirty="0"/>
                  <a:t>פרופורציית פגומים במנה בודדת אשר אינה מקובלת בשום פנים ואופן על הצרכן</a:t>
                </a:r>
              </a:p>
              <a:p>
                <a:r>
                  <a:rPr lang="he-IL" dirty="0"/>
                  <a:t>מוגדרת גם כ</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endParaRPr lang="he-IL" dirty="0"/>
              </a:p>
              <a:p>
                <a:r>
                  <a:rPr lang="he-IL" dirty="0"/>
                  <a:t>מנה עם פרופורציית פגומים הגבוהה או שווה ל</a:t>
                </a:r>
                <a:r>
                  <a:rPr lang="en-US" dirty="0"/>
                  <a:t>LTPD</a:t>
                </a:r>
                <a:r>
                  <a:rPr lang="he-IL" dirty="0"/>
                  <a:t> </a:t>
                </a:r>
                <a:r>
                  <a:rPr lang="en-US" dirty="0"/>
                  <a:t> </a:t>
                </a:r>
                <a:r>
                  <a:rPr lang="he-IL" dirty="0"/>
                  <a:t>מוגדרת כ"מנה גרועה".</a:t>
                </a:r>
              </a:p>
              <a:p>
                <a:r>
                  <a:rPr lang="he-IL" dirty="0"/>
                  <a:t>מנקודת מבטו של הצרכן – תכנית הדגימה צריך "לדאוג" לכך שמנות בעלות פרופורציית פגומים הגבוהה מ</a:t>
                </a:r>
                <a:r>
                  <a:rPr lang="en-US" dirty="0"/>
                  <a:t>LTPD</a:t>
                </a:r>
                <a:r>
                  <a:rPr lang="he-IL" dirty="0"/>
                  <a:t> תתקבל בסבירות נמוכה מאוד</a:t>
                </a:r>
              </a:p>
              <a:p>
                <a14:m>
                  <m:oMath xmlns:m="http://schemas.openxmlformats.org/officeDocument/2006/math">
                    <m:r>
                      <a:rPr lang="en-US" b="0" i="1" smtClean="0">
                        <a:latin typeface="Cambria Math" panose="02040503050406030204" pitchFamily="18" charset="0"/>
                      </a:rPr>
                      <m:t>𝛽</m:t>
                    </m:r>
                  </m:oMath>
                </a14:m>
                <a:r>
                  <a:rPr lang="he-IL" dirty="0"/>
                  <a:t> = סיכון הצרכן = הסיכוי שתתקבל מנה בעלת פרופורציית פגומים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endParaRPr lang="he-IL" dirty="0"/>
              </a:p>
              <a:p>
                <a14:m>
                  <m:oMath xmlns:m="http://schemas.openxmlformats.org/officeDocument/2006/math">
                    <m:r>
                      <a:rPr lang="en-US" i="1" smtClean="0">
                        <a:latin typeface="Cambria Math" panose="02040503050406030204" pitchFamily="18" charset="0"/>
                      </a:rPr>
                      <m:t>𝛽</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m:t>
                        </m:r>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𝑐</m:t>
                        </m:r>
                      </m:sup>
                      <m:e>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𝑑</m:t>
                                </m:r>
                              </m:den>
                            </m:f>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2</m:t>
                            </m:r>
                          </m:sub>
                          <m:sup>
                            <m:r>
                              <a:rPr lang="en-US" b="0" i="1" smtClean="0">
                                <a:latin typeface="Cambria Math" panose="02040503050406030204" pitchFamily="18" charset="0"/>
                              </a:rPr>
                              <m:t>𝑑</m:t>
                            </m:r>
                          </m:sup>
                        </m:sSub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m:t>
                            </m:r>
                          </m:sup>
                        </m:sSup>
                      </m:e>
                    </m:nary>
                  </m:oMath>
                </a14:m>
                <a:endParaRPr lang="he-IL" dirty="0"/>
              </a:p>
              <a:p>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931FCDF7-9AC5-D262-1E5B-2838EEF78261}"/>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346383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94A949-200E-4532-18EF-03B00CF8F6DA}"/>
              </a:ext>
            </a:extLst>
          </p:cNvPr>
          <p:cNvSpPr>
            <a:spLocks noGrp="1"/>
          </p:cNvSpPr>
          <p:nvPr>
            <p:ph type="title"/>
          </p:nvPr>
        </p:nvSpPr>
        <p:spPr/>
        <p:txBody>
          <a:bodyPr/>
          <a:lstStyle/>
          <a:p>
            <a:pPr algn="r"/>
            <a:r>
              <a:rPr lang="he-IL" dirty="0"/>
              <a:t>סיכוי היצרן וסיכוי הצרכן</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931FCDF7-9AC5-D262-1E5B-2838EEF78261}"/>
                  </a:ext>
                </a:extLst>
              </p:cNvPr>
              <p:cNvSpPr>
                <a:spLocks noGrp="1"/>
              </p:cNvSpPr>
              <p:nvPr>
                <p:ph idx="1"/>
              </p:nvPr>
            </p:nvSpPr>
            <p:spPr/>
            <p:txBody>
              <a:bodyPr/>
              <a:lstStyle/>
              <a:p>
                <a:r>
                  <a:rPr lang="he-IL" dirty="0"/>
                  <a:t>נשים לב שצמד הנקודות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e>
                    </m:d>
                  </m:oMath>
                </a14:m>
                <a:r>
                  <a:rPr lang="he-IL" dirty="0"/>
                  <a:t> ו</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he-IL" dirty="0"/>
                  <a:t>הן נקודות על גבי עקום ה</a:t>
                </a:r>
                <a:r>
                  <a:rPr lang="en-US" dirty="0"/>
                  <a:t>OC</a:t>
                </a:r>
                <a:endParaRPr lang="he-IL" dirty="0"/>
              </a:p>
              <a:p>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931FCDF7-9AC5-D262-1E5B-2838EEF78261}"/>
                  </a:ext>
                </a:extLst>
              </p:cNvPr>
              <p:cNvSpPr>
                <a:spLocks noGrp="1" noRot="1" noChangeAspect="1" noMove="1" noResize="1" noEditPoints="1" noAdjustHandles="1" noChangeArrowheads="1" noChangeShapeType="1" noTextEdit="1"/>
              </p:cNvSpPr>
              <p:nvPr>
                <p:ph idx="1"/>
              </p:nvPr>
            </p:nvSpPr>
            <p:spPr>
              <a:blipFill>
                <a:blip r:embed="rId2"/>
                <a:stretch>
                  <a:fillRect t="-930"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67694BE2-AFC0-6930-0AEA-D74B90CDA15C}"/>
              </a:ext>
            </a:extLst>
          </p:cNvPr>
          <p:cNvPicPr>
            <a:picLocks noChangeAspect="1"/>
          </p:cNvPicPr>
          <p:nvPr/>
        </p:nvPicPr>
        <p:blipFill>
          <a:blip r:embed="rId3"/>
          <a:stretch>
            <a:fillRect/>
          </a:stretch>
        </p:blipFill>
        <p:spPr>
          <a:xfrm>
            <a:off x="4594860" y="2793303"/>
            <a:ext cx="4173132" cy="3241737"/>
          </a:xfrm>
          <a:prstGeom prst="rect">
            <a:avLst/>
          </a:prstGeom>
        </p:spPr>
      </p:pic>
    </p:spTree>
    <p:extLst>
      <p:ext uri="{BB962C8B-B14F-4D97-AF65-F5344CB8AC3E}">
        <p14:creationId xmlns:p14="http://schemas.microsoft.com/office/powerpoint/2010/main" val="341903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FF1193-8A54-281F-D37B-A22D3F1DECCA}"/>
              </a:ext>
            </a:extLst>
          </p:cNvPr>
          <p:cNvSpPr>
            <a:spLocks noGrp="1"/>
          </p:cNvSpPr>
          <p:nvPr>
            <p:ph type="title"/>
          </p:nvPr>
        </p:nvSpPr>
        <p:spPr/>
        <p:txBody>
          <a:bodyPr/>
          <a:lstStyle/>
          <a:p>
            <a:pPr algn="r"/>
            <a:r>
              <a:rPr lang="he-IL" dirty="0"/>
              <a:t>תרגיל 1</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EE40558-3202-5B52-5A67-18AF4A7E9C35}"/>
                  </a:ext>
                </a:extLst>
              </p:cNvPr>
              <p:cNvSpPr>
                <a:spLocks noGrp="1"/>
              </p:cNvSpPr>
              <p:nvPr>
                <p:ph idx="1"/>
              </p:nvPr>
            </p:nvSpPr>
            <p:spPr/>
            <p:txBody>
              <a:bodyPr/>
              <a:lstStyle/>
              <a:p>
                <a:r>
                  <a:rPr lang="he-IL" dirty="0"/>
                  <a:t>היצרן והצרכן הסכימו על תכנית הדגימה הבאה: </a:t>
                </a:r>
                <a:br>
                  <a:rPr lang="en-US" dirty="0"/>
                </a:br>
                <a14:m>
                  <m:oMath xmlns:m="http://schemas.openxmlformats.org/officeDocument/2006/math">
                    <m:r>
                      <a:rPr lang="en-US" b="0" i="1" smtClean="0">
                        <a:latin typeface="Cambria Math" panose="02040503050406030204" pitchFamily="18" charset="0"/>
                      </a:rPr>
                      <m:t>𝐿𝑇𝑃𝐷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06</m:t>
                    </m:r>
                    <m:r>
                      <a:rPr lang="en-US" b="0" i="1" smtClean="0">
                        <a:latin typeface="Cambria Math" panose="02040503050406030204" pitchFamily="18" charset="0"/>
                      </a:rPr>
                      <m:t> ,        </m:t>
                    </m:r>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200</m:t>
                    </m:r>
                  </m:oMath>
                </a14:m>
                <a:br>
                  <a:rPr lang="en-US" dirty="0"/>
                </a:br>
                <a:r>
                  <a:rPr lang="he-IL" dirty="0"/>
                  <a:t>תוך שימוש בקירוב הפואסוני קבעו:</a:t>
                </a:r>
              </a:p>
              <a:p>
                <a:pPr marL="0" indent="0">
                  <a:buNone/>
                </a:pPr>
                <a:r>
                  <a:rPr lang="he-IL" dirty="0"/>
                  <a:t>א. מהו סיכון היצרן הנובע מתוכנית דגימה זו?</a:t>
                </a:r>
              </a:p>
              <a:p>
                <a:pPr marL="0" indent="0">
                  <a:buNone/>
                </a:pPr>
                <a:r>
                  <a:rPr lang="he-IL" dirty="0"/>
                  <a:t>ב. מהו סיכון הצרכן הנובע מתוכנית דגימה זו?</a:t>
                </a:r>
              </a:p>
            </p:txBody>
          </p:sp>
        </mc:Choice>
        <mc:Fallback xmlns="">
          <p:sp>
            <p:nvSpPr>
              <p:cNvPr id="3" name="מציין מיקום תוכן 2">
                <a:extLst>
                  <a:ext uri="{FF2B5EF4-FFF2-40B4-BE49-F238E27FC236}">
                    <a16:creationId xmlns:a16="http://schemas.microsoft.com/office/drawing/2014/main" id="{0EE40558-3202-5B52-5A67-18AF4A7E9C35}"/>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137783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FF1193-8A54-281F-D37B-A22D3F1DECCA}"/>
              </a:ext>
            </a:extLst>
          </p:cNvPr>
          <p:cNvSpPr>
            <a:spLocks noGrp="1"/>
          </p:cNvSpPr>
          <p:nvPr>
            <p:ph type="title"/>
          </p:nvPr>
        </p:nvSpPr>
        <p:spPr/>
        <p:txBody>
          <a:bodyPr/>
          <a:lstStyle/>
          <a:p>
            <a:pPr algn="r"/>
            <a:r>
              <a:rPr lang="he-IL" dirty="0"/>
              <a:t>תרגיל 1</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EE40558-3202-5B52-5A67-18AF4A7E9C35}"/>
                  </a:ext>
                </a:extLst>
              </p:cNvPr>
              <p:cNvSpPr>
                <a:spLocks noGrp="1"/>
              </p:cNvSpPr>
              <p:nvPr>
                <p:ph idx="1"/>
              </p:nvPr>
            </p:nvSpPr>
            <p:spPr/>
            <p:txBody>
              <a:bodyPr/>
              <a:lstStyle/>
              <a:p>
                <a:r>
                  <a:rPr lang="he-IL" dirty="0"/>
                  <a:t>היצרן והצרכן הסכימו על תכנית הדגימה הבאה: </a:t>
                </a:r>
                <a:br>
                  <a:rPr lang="en-US" dirty="0"/>
                </a:br>
                <a14:m>
                  <m:oMath xmlns:m="http://schemas.openxmlformats.org/officeDocument/2006/math">
                    <m:r>
                      <a:rPr lang="en-US" b="0" i="1" smtClean="0">
                        <a:latin typeface="Cambria Math" panose="02040503050406030204" pitchFamily="18" charset="0"/>
                      </a:rPr>
                      <m:t>𝐿𝑇𝑃𝐷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06</m:t>
                    </m:r>
                    <m:r>
                      <a:rPr lang="en-US" b="0" i="1" smtClean="0">
                        <a:latin typeface="Cambria Math" panose="02040503050406030204" pitchFamily="18" charset="0"/>
                      </a:rPr>
                      <m:t> ,  </m:t>
                    </m:r>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120</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200</m:t>
                    </m:r>
                  </m:oMath>
                </a14:m>
                <a:br>
                  <a:rPr lang="en-US" dirty="0"/>
                </a:br>
                <a:r>
                  <a:rPr lang="he-IL" dirty="0"/>
                  <a:t>תוך שימוש בקירוב הפואסוני קבעו:</a:t>
                </a:r>
              </a:p>
              <a:p>
                <a:pPr marL="0" indent="0">
                  <a:buNone/>
                </a:pPr>
                <a:r>
                  <a:rPr lang="he-IL" dirty="0"/>
                  <a:t>א. מהו סיכון היצרן הנובע מתוכנית דגימה זו?</a:t>
                </a:r>
              </a:p>
              <a:p>
                <a:pPr marL="0" indent="0">
                  <a:buNone/>
                </a:pPr>
                <a:r>
                  <a:rPr lang="he-IL" dirty="0"/>
                  <a:t>ב. מהו סיכון הצרכן הנובע מתוכנית דגימה זו?</a:t>
                </a:r>
              </a:p>
              <a:p>
                <a:pPr marL="0" indent="0">
                  <a:buNone/>
                </a:pPr>
                <a:endParaRPr lang="he-IL" dirty="0"/>
              </a:p>
              <a:p>
                <a:pPr marL="0" indent="0">
                  <a:buNone/>
                </a:pPr>
                <a:r>
                  <a:rPr lang="he-IL" dirty="0"/>
                  <a:t>א.</a:t>
                </a:r>
              </a:p>
              <a:p>
                <a:pPr marL="0" indent="0" algn="ctr">
                  <a:buNone/>
                </a:pPr>
                <a:r>
                  <a:rPr lang="he-IL" dirty="0"/>
                  <a:t>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m:t>
                    </m:r>
                    <m:r>
                      <a:rPr lang="en-US" b="0" i="1" smtClean="0">
                        <a:latin typeface="Cambria Math" panose="02040503050406030204" pitchFamily="18" charset="0"/>
                      </a:rPr>
                      <m:t>⋅</m:t>
                    </m:r>
                    <m:r>
                      <a:rPr lang="en-US" b="0" i="1" smtClean="0">
                        <a:latin typeface="Cambria Math" panose="02040503050406030204" pitchFamily="18" charset="0"/>
                      </a:rPr>
                      <m:t>120</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4</m:t>
                    </m:r>
                  </m:oMath>
                </a14:m>
                <a:endParaRPr lang="he-IL"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m:rPr>
                              <m:lit/>
                            </m:rPr>
                            <a:rPr lang="en-US" b="0"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4</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779</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779</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221</m:t>
                      </m:r>
                      <m:r>
                        <a:rPr lang="en-US" b="0" i="1" smtClean="0">
                          <a:latin typeface="Cambria Math" panose="02040503050406030204" pitchFamily="18" charset="0"/>
                        </a:rPr>
                        <m:t>=</m:t>
                      </m:r>
                      <m:r>
                        <a:rPr lang="en-US" b="0" i="1" smtClean="0">
                          <a:latin typeface="Cambria Math" panose="02040503050406030204" pitchFamily="18" charset="0"/>
                        </a:rPr>
                        <m:t>22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he-IL" dirty="0"/>
              </a:p>
            </p:txBody>
          </p:sp>
        </mc:Choice>
        <mc:Fallback xmlns="">
          <p:sp>
            <p:nvSpPr>
              <p:cNvPr id="3" name="מציין מיקום תוכן 2">
                <a:extLst>
                  <a:ext uri="{FF2B5EF4-FFF2-40B4-BE49-F238E27FC236}">
                    <a16:creationId xmlns:a16="http://schemas.microsoft.com/office/drawing/2014/main" id="{0EE40558-3202-5B52-5A67-18AF4A7E9C35}"/>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8961E490-5D03-A92F-4854-41778D4BF397}"/>
              </a:ext>
            </a:extLst>
          </p:cNvPr>
          <p:cNvPicPr>
            <a:picLocks noChangeAspect="1"/>
          </p:cNvPicPr>
          <p:nvPr/>
        </p:nvPicPr>
        <p:blipFill>
          <a:blip r:embed="rId3"/>
          <a:stretch>
            <a:fillRect/>
          </a:stretch>
        </p:blipFill>
        <p:spPr>
          <a:xfrm>
            <a:off x="567877" y="4843807"/>
            <a:ext cx="2406652" cy="756677"/>
          </a:xfrm>
          <a:prstGeom prst="rect">
            <a:avLst/>
          </a:prstGeom>
        </p:spPr>
      </p:pic>
      <p:sp>
        <p:nvSpPr>
          <p:cNvPr id="6" name="מציין מיקום תוכן 2">
            <a:extLst>
              <a:ext uri="{FF2B5EF4-FFF2-40B4-BE49-F238E27FC236}">
                <a16:creationId xmlns:a16="http://schemas.microsoft.com/office/drawing/2014/main" id="{DE507C88-61DE-0CFD-1F84-BB4791AB20EF}"/>
              </a:ext>
            </a:extLst>
          </p:cNvPr>
          <p:cNvSpPr txBox="1">
            <a:spLocks/>
          </p:cNvSpPr>
          <p:nvPr/>
        </p:nvSpPr>
        <p:spPr>
          <a:xfrm>
            <a:off x="134642" y="4504044"/>
            <a:ext cx="2839887" cy="399723"/>
          </a:xfrm>
          <a:prstGeom prst="rect">
            <a:avLst/>
          </a:prstGeom>
        </p:spPr>
        <p:txBody>
          <a:bodyPr vert="horz" lIns="91440" tIns="45720" rIns="91440" bIns="45720" rtlCol="0">
            <a:normAutofit/>
          </a:bodyPr>
          <a:lst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he-IL" sz="1600" dirty="0"/>
              <a:t>תזכורת: עבור דגימה בודדת</a:t>
            </a:r>
          </a:p>
        </p:txBody>
      </p:sp>
    </p:spTree>
    <p:extLst>
      <p:ext uri="{BB962C8B-B14F-4D97-AF65-F5344CB8AC3E}">
        <p14:creationId xmlns:p14="http://schemas.microsoft.com/office/powerpoint/2010/main" val="122306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FF1193-8A54-281F-D37B-A22D3F1DECCA}"/>
              </a:ext>
            </a:extLst>
          </p:cNvPr>
          <p:cNvSpPr>
            <a:spLocks noGrp="1"/>
          </p:cNvSpPr>
          <p:nvPr>
            <p:ph type="title"/>
          </p:nvPr>
        </p:nvSpPr>
        <p:spPr/>
        <p:txBody>
          <a:bodyPr/>
          <a:lstStyle/>
          <a:p>
            <a:pPr algn="r"/>
            <a:r>
              <a:rPr lang="he-IL" dirty="0"/>
              <a:t>תרגיל 1</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EE40558-3202-5B52-5A67-18AF4A7E9C35}"/>
                  </a:ext>
                </a:extLst>
              </p:cNvPr>
              <p:cNvSpPr>
                <a:spLocks noGrp="1"/>
              </p:cNvSpPr>
              <p:nvPr>
                <p:ph idx="1"/>
              </p:nvPr>
            </p:nvSpPr>
            <p:spPr/>
            <p:txBody>
              <a:bodyPr/>
              <a:lstStyle/>
              <a:p>
                <a:r>
                  <a:rPr lang="he-IL" dirty="0"/>
                  <a:t>היצרן והצרכן הסכימו על תכנית הדגימה הבאה: </a:t>
                </a:r>
                <a:br>
                  <a:rPr lang="en-US" dirty="0"/>
                </a:br>
                <a14:m>
                  <m:oMath xmlns:m="http://schemas.openxmlformats.org/officeDocument/2006/math">
                    <m:r>
                      <a:rPr lang="en-US" b="0" i="1" smtClean="0">
                        <a:latin typeface="Cambria Math" panose="02040503050406030204" pitchFamily="18" charset="0"/>
                      </a:rPr>
                      <m:t>𝐿𝑇𝑃𝐷</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06</m:t>
                    </m:r>
                    <m:r>
                      <a:rPr lang="en-US" b="0" i="1" smtClean="0">
                        <a:latin typeface="Cambria Math" panose="02040503050406030204" pitchFamily="18" charset="0"/>
                      </a:rPr>
                      <m:t> ,        </m:t>
                    </m:r>
                    <m:r>
                      <a:rPr lang="en-US" b="0" i="1" smtClean="0">
                        <a:latin typeface="Cambria Math" panose="02040503050406030204" pitchFamily="18" charset="0"/>
                      </a:rPr>
                      <m:t>𝐴𝑄𝐿</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02</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200</m:t>
                    </m:r>
                  </m:oMath>
                </a14:m>
                <a:br>
                  <a:rPr lang="en-US" dirty="0"/>
                </a:br>
                <a:r>
                  <a:rPr lang="he-IL" dirty="0"/>
                  <a:t>תוך שימוש בקירוב הפואסוני קבעו:</a:t>
                </a:r>
              </a:p>
              <a:p>
                <a:pPr marL="0" indent="0">
                  <a:buNone/>
                </a:pPr>
                <a:r>
                  <a:rPr lang="he-IL" dirty="0"/>
                  <a:t>א. מהו סיכון היצרן הנובע מתוכנית דגימה זו?</a:t>
                </a:r>
              </a:p>
              <a:p>
                <a:pPr marL="0" indent="0">
                  <a:buNone/>
                </a:pPr>
                <a:r>
                  <a:rPr lang="he-IL" dirty="0"/>
                  <a:t>ב. מהו סיכון הצרכן הנובע מתוכנית דגימה זו?</a:t>
                </a:r>
              </a:p>
              <a:p>
                <a:pPr marL="0" indent="0">
                  <a:buNone/>
                </a:pPr>
                <a:endParaRPr lang="he-IL" dirty="0"/>
              </a:p>
              <a:p>
                <a:pPr marL="0" indent="0">
                  <a:buNone/>
                </a:pPr>
                <a:r>
                  <a:rPr lang="he-IL" dirty="0"/>
                  <a:t>ב.</a:t>
                </a:r>
              </a:p>
              <a:p>
                <a:pPr marL="0" indent="0" algn="ctr">
                  <a:buNone/>
                </a:pPr>
                <a:r>
                  <a:rPr lang="he-IL" dirty="0"/>
                  <a:t>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06</m:t>
                    </m:r>
                    <m:r>
                      <a:rPr lang="en-US" b="0" i="1" smtClean="0">
                        <a:latin typeface="Cambria Math" panose="02040503050406030204" pitchFamily="18" charset="0"/>
                      </a:rPr>
                      <m:t>⋅</m:t>
                    </m:r>
                    <m:r>
                      <a:rPr lang="en-US" b="0" i="1" smtClean="0">
                        <a:latin typeface="Cambria Math" panose="02040503050406030204" pitchFamily="18" charset="0"/>
                      </a:rPr>
                      <m:t>120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2</m:t>
                    </m:r>
                  </m:oMath>
                </a14:m>
                <a:endParaRPr lang="he-IL"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m:rPr>
                              <m:lit/>
                            </m:rPr>
                            <a:rPr lang="en-US" b="0"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072</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oMath>
                  </m:oMathPara>
                </a14:m>
                <a:endParaRPr lang="he-IL" dirty="0"/>
              </a:p>
            </p:txBody>
          </p:sp>
        </mc:Choice>
        <mc:Fallback xmlns="">
          <p:sp>
            <p:nvSpPr>
              <p:cNvPr id="3" name="מציין מיקום תוכן 2">
                <a:extLst>
                  <a:ext uri="{FF2B5EF4-FFF2-40B4-BE49-F238E27FC236}">
                    <a16:creationId xmlns:a16="http://schemas.microsoft.com/office/drawing/2014/main" id="{0EE40558-3202-5B52-5A67-18AF4A7E9C35}"/>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1076951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בון">
  <a:themeElements>
    <a:clrScheme name="סבון">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סבון">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סבון">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TM03457510[[fn=סבון]]</Template>
  <TotalTime>30087</TotalTime>
  <Words>2407</Words>
  <Application>Microsoft Office PowerPoint</Application>
  <PresentationFormat>מסך רחב</PresentationFormat>
  <Paragraphs>192</Paragraphs>
  <Slides>29</Slides>
  <Notes>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29</vt:i4>
      </vt:variant>
    </vt:vector>
  </HeadingPairs>
  <TitlesOfParts>
    <vt:vector size="34" baseType="lpstr">
      <vt:lpstr>Calibri</vt:lpstr>
      <vt:lpstr>Cambria Math</vt:lpstr>
      <vt:lpstr>Century Gothic</vt:lpstr>
      <vt:lpstr>Garamond</vt:lpstr>
      <vt:lpstr>סבון</vt:lpstr>
      <vt:lpstr>סטטיסטיקה תעשייתית וכלי תכנה</vt:lpstr>
      <vt:lpstr>עקום אפיון תפעולי (OC)</vt:lpstr>
      <vt:lpstr>עקום אפיון תפעולי (OC)</vt:lpstr>
      <vt:lpstr>סיכוי היצרן וסיכוי הצרכן</vt:lpstr>
      <vt:lpstr>סיכוי היצרן וסיכוי הצרכן</vt:lpstr>
      <vt:lpstr>סיכוי היצרן וסיכוי הצרכן</vt:lpstr>
      <vt:lpstr>תרגיל 1</vt:lpstr>
      <vt:lpstr>תרגיל 1</vt:lpstr>
      <vt:lpstr>תרגיל 1</vt:lpstr>
      <vt:lpstr>דגימה כפולה</vt:lpstr>
      <vt:lpstr>תיאור תהליך הדגימה הכפולה</vt:lpstr>
      <vt:lpstr>דגימה כפולה- הערות</vt:lpstr>
      <vt:lpstr>תרגיל 2</vt:lpstr>
      <vt:lpstr>תרגיל 2</vt:lpstr>
      <vt:lpstr>תרגיל 2</vt:lpstr>
      <vt:lpstr>תרגיל 2</vt:lpstr>
      <vt:lpstr>תרגיל 3</vt:lpstr>
      <vt:lpstr>תרגיל 3</vt:lpstr>
      <vt:lpstr>תרגיל 3</vt:lpstr>
      <vt:lpstr>תרגיל 3</vt:lpstr>
      <vt:lpstr>תרגיל 3</vt:lpstr>
      <vt:lpstr>תרגיל 3</vt:lpstr>
      <vt:lpstr>תרגיל 3</vt:lpstr>
      <vt:lpstr>בדיקה מתקנת</vt:lpstr>
      <vt:lpstr>AOQ- Average Outgoing Quality </vt:lpstr>
      <vt:lpstr>AOQ- Average Outgoing Quality </vt:lpstr>
      <vt:lpstr>Ati- Average Total Inspection</vt:lpstr>
      <vt:lpstr>תרגיל 4</vt:lpstr>
      <vt:lpstr>תרגיל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סטטיסטיקה תעשייתית וכלי תכנה</dc:title>
  <dc:creator>Ronit Gross</dc:creator>
  <cp:lastModifiedBy>רונית גרוס</cp:lastModifiedBy>
  <cp:revision>132</cp:revision>
  <dcterms:created xsi:type="dcterms:W3CDTF">2023-06-04T11:08:12Z</dcterms:created>
  <dcterms:modified xsi:type="dcterms:W3CDTF">2024-02-04T14:02:03Z</dcterms:modified>
</cp:coreProperties>
</file>