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7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89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1085E0-2DF0-4BC5-A492-726E4DE1C08F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1F48DD7-42BE-49E5-ADA5-38A018317F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05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7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2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82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5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3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9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1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8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803074-8DDF-40D5-A5A5-DFA87DCED551}" type="datetimeFigureOut">
              <a:rPr lang="he-IL" smtClean="0"/>
              <a:t>כ"א.טבת.תשפ"ה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4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BF12D5-255D-959F-97AB-E99454A4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58" y="5232126"/>
            <a:ext cx="9369214" cy="8704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תרגול 10- ניסויים מרובי גורמים</a:t>
            </a: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e-IL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256312-981E-C5D4-DC88-0AF87669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57" y="1447184"/>
            <a:ext cx="9369214" cy="306910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סטטיסטיקה תעשייתית וכלי תכנה</a:t>
            </a:r>
          </a:p>
        </p:txBody>
      </p:sp>
    </p:spTree>
    <p:extLst>
      <p:ext uri="{BB962C8B-B14F-4D97-AF65-F5344CB8AC3E}">
        <p14:creationId xmlns:p14="http://schemas.microsoft.com/office/powerpoint/2010/main" val="372673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גורמים- מקרה פרטי </a:t>
            </a:r>
            <a:r>
              <a:rPr lang="en-US" dirty="0"/>
              <a:t>k=3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40955-52EA-1176-703B-47045BA1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השפעת אינטראקציה בין שלושה גורמים: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טבלת </a:t>
            </a:r>
            <a:r>
              <a:rPr lang="he-IL" dirty="0" err="1"/>
              <a:t>הקונטרסטים</a:t>
            </a:r>
            <a:r>
              <a:rPr lang="he-IL" dirty="0"/>
              <a:t>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595AE0-BC69-4823-B460-FE39C287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51" y="2014194"/>
            <a:ext cx="2668083" cy="207216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9AC42C9-5FC1-9755-A709-07B0A7844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050" y="2014195"/>
            <a:ext cx="3552279" cy="207216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A740C38-C659-49C8-87AA-8F5228B30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629" y="2587216"/>
            <a:ext cx="4360887" cy="515066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DDC560EB-D1E0-3B43-D100-35F425674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699" y="4244143"/>
            <a:ext cx="7707557" cy="240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10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גורמים- מקרה פרטי </a:t>
            </a:r>
            <a:r>
              <a:rPr lang="en-US" dirty="0"/>
              <a:t>k=3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מעבר מהשפעות למודל רגרסיה:</a:t>
                </a:r>
              </a:p>
              <a:p>
                <a:endParaRPr lang="he-IL" dirty="0"/>
              </a:p>
              <a:p>
                <a:endParaRPr lang="he-IL" dirty="0"/>
              </a:p>
              <a:p>
                <a:endParaRPr lang="he-IL" dirty="0"/>
              </a:p>
              <a:p>
                <a:r>
                  <a:rPr lang="he-IL" dirty="0"/>
                  <a:t>כאשר (במו בניסוי עם שני גורמים): * נציב במשוואה </a:t>
                </a:r>
                <a:r>
                  <a:rPr lang="he-IL" dirty="0" err="1"/>
                  <a:t>הנל</a:t>
                </a:r>
                <a:r>
                  <a:rPr lang="he-IL" dirty="0"/>
                  <a:t> בתור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פלוס/ מינוס 1 בהתאם לרמה המתאימה 			            של הגורם</a:t>
                </a:r>
                <a:br>
                  <a:rPr lang="en-US" dirty="0"/>
                </a:br>
                <a:r>
                  <a:rPr lang="he-IL" dirty="0"/>
                  <a:t>			         * האמת למקדם החופשי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he-IL" dirty="0"/>
                  <a:t>) הוא ממוצע התצפיות</a:t>
                </a:r>
                <a:br>
                  <a:rPr lang="en-US" dirty="0"/>
                </a:br>
                <a:r>
                  <a:rPr lang="he-IL" dirty="0"/>
                  <a:t>			         * שאר </a:t>
                </a:r>
                <a:r>
                  <a:rPr lang="he-IL" dirty="0" err="1"/>
                  <a:t>האמדים</a:t>
                </a:r>
                <a:r>
                  <a:rPr lang="he-IL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) הם חצי מההשפעה הרלוונטית לגורם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תמונה 6">
            <a:extLst>
              <a:ext uri="{FF2B5EF4-FFF2-40B4-BE49-F238E27FC236}">
                <a16:creationId xmlns:a16="http://schemas.microsoft.com/office/drawing/2014/main" id="{A1274DCC-F92A-77DB-CDF2-B44CC1C78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5" y="2636498"/>
            <a:ext cx="9174475" cy="53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79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גורמים- מקרה פרטי </a:t>
            </a:r>
            <a:r>
              <a:rPr lang="en-US" dirty="0"/>
              <a:t>k=4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5052060"/>
              </a:xfrm>
            </p:spPr>
            <p:txBody>
              <a:bodyPr/>
              <a:lstStyle/>
              <a:p>
                <a:r>
                  <a:rPr lang="he-IL" dirty="0"/>
                  <a:t>טבלת </a:t>
                </a:r>
                <a:r>
                  <a:rPr lang="he-IL" dirty="0" err="1"/>
                  <a:t>הקונטרסטים</a:t>
                </a:r>
                <a:r>
                  <a:rPr lang="he-IL" dirty="0"/>
                  <a:t>:</a:t>
                </a:r>
              </a:p>
              <a:p>
                <a:r>
                  <a:rPr lang="he-IL" dirty="0"/>
                  <a:t>אופן בניית הטבלה:</a:t>
                </a:r>
                <a:br>
                  <a:rPr lang="en-US" dirty="0"/>
                </a:br>
                <a:r>
                  <a:rPr lang="he-IL" dirty="0"/>
                  <a:t>מתחילים מהעמודות</a:t>
                </a:r>
                <a:br>
                  <a:rPr lang="en-US" dirty="0"/>
                </a:br>
                <a:r>
                  <a:rPr lang="he-IL" dirty="0"/>
                  <a:t>של ההשפעות </a:t>
                </a:r>
                <a:br>
                  <a:rPr lang="en-US" dirty="0"/>
                </a:br>
                <a:r>
                  <a:rPr lang="he-IL" dirty="0"/>
                  <a:t>הראשיות.</a:t>
                </a:r>
                <a:br>
                  <a:rPr lang="en-US" dirty="0"/>
                </a:br>
                <a:r>
                  <a:rPr lang="he-IL" dirty="0"/>
                  <a:t>העמודות של </a:t>
                </a:r>
                <a:br>
                  <a:rPr lang="en-US" dirty="0"/>
                </a:br>
                <a:r>
                  <a:rPr lang="he-IL" dirty="0"/>
                  <a:t>השפעות </a:t>
                </a:r>
                <a:br>
                  <a:rPr lang="en-US" dirty="0"/>
                </a:br>
                <a:r>
                  <a:rPr lang="he-IL" dirty="0"/>
                  <a:t>האינטראקציות </a:t>
                </a:r>
                <a:br>
                  <a:rPr lang="en-US" dirty="0"/>
                </a:br>
                <a:r>
                  <a:rPr lang="he-IL" dirty="0"/>
                  <a:t>מתקבלות ממכפלת</a:t>
                </a:r>
                <a:br>
                  <a:rPr lang="en-US" dirty="0"/>
                </a:br>
                <a:r>
                  <a:rPr lang="he-IL" dirty="0"/>
                  <a:t>עמודות ההשפעות</a:t>
                </a:r>
                <a:br>
                  <a:rPr lang="en-US" dirty="0"/>
                </a:br>
                <a:r>
                  <a:rPr lang="he-IL" dirty="0"/>
                  <a:t>הראשיות.</a:t>
                </a:r>
              </a:p>
              <a:p>
                <a:r>
                  <a:rPr lang="he-IL" dirty="0"/>
                  <a:t>לא לשכוח- לקבלת</a:t>
                </a:r>
                <a:br>
                  <a:rPr lang="en-US" dirty="0"/>
                </a:br>
                <a:r>
                  <a:rPr lang="he-IL" dirty="0"/>
                  <a:t>הערך המספרי של </a:t>
                </a:r>
                <a:br>
                  <a:rPr lang="en-US" dirty="0"/>
                </a:br>
                <a:r>
                  <a:rPr lang="he-IL" dirty="0"/>
                  <a:t>ההשפעה יש לחלק </a:t>
                </a:r>
                <a:br>
                  <a:rPr lang="en-US" dirty="0"/>
                </a:br>
                <a:r>
                  <a:rPr lang="he-IL" dirty="0"/>
                  <a:t>את הסכום לפי: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𝐸𝑓𝑓𝑒𝑐𝑡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𝐶𝑜𝑛𝑡𝑟𝑎𝑠𝑡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he-IL" dirty="0"/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5052060"/>
              </a:xfrm>
              <a:blipFill>
                <a:blip r:embed="rId2"/>
                <a:stretch>
                  <a:fillRect t="-603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469EB308-24AB-4362-2DF0-0578E8E74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37" y="2103120"/>
            <a:ext cx="8592481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2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B47F5C-F819-B3C7-F824-F262DBF3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</a:r>
          </a:p>
          <a:p>
            <a:pPr marL="342900" indent="-342900">
              <a:buAutoNum type="hebrew2Minus"/>
            </a:pPr>
            <a:r>
              <a:rPr lang="he-IL" dirty="0"/>
              <a:t>תארו את הניסוי. כמה גורמים? כמה רמות לכל</a:t>
            </a:r>
            <a:br>
              <a:rPr lang="en-US" dirty="0"/>
            </a:br>
            <a:r>
              <a:rPr lang="he-IL" dirty="0"/>
              <a:t>גורם? כמה חזרות על כל תצורה?</a:t>
            </a:r>
          </a:p>
          <a:p>
            <a:pPr marL="342900" indent="-342900">
              <a:buAutoNum type="hebrew2Minus"/>
            </a:pPr>
            <a:r>
              <a:rPr lang="he-IL" dirty="0"/>
              <a:t>האם הניסוי מאוזן? אם לא, מה ניתן לעשות כדי</a:t>
            </a:r>
            <a:br>
              <a:rPr lang="en-US" dirty="0"/>
            </a:br>
            <a:r>
              <a:rPr lang="he-IL" dirty="0"/>
              <a:t>לאזן את הניסוי?</a:t>
            </a:r>
          </a:p>
          <a:p>
            <a:pPr marL="342900" indent="-342900">
              <a:buAutoNum type="hebrew2Minus"/>
            </a:pPr>
            <a:r>
              <a:rPr lang="he-IL" dirty="0"/>
              <a:t>תנו סימונים לגורמים השונים, לרמות הגורמים</a:t>
            </a:r>
            <a:br>
              <a:rPr lang="en-US" dirty="0"/>
            </a:br>
            <a:r>
              <a:rPr lang="he-IL" dirty="0"/>
              <a:t>ולתצורות השונות.</a:t>
            </a:r>
          </a:p>
          <a:p>
            <a:pPr marL="342900" indent="-342900">
              <a:buAutoNum type="hebrew2Minus"/>
            </a:pPr>
            <a:r>
              <a:rPr lang="he-IL" dirty="0"/>
              <a:t>האם לאינטראקציה בין הגורמים ריכוז וסוג </a:t>
            </a:r>
            <a:br>
              <a:rPr lang="en-US" dirty="0"/>
            </a:br>
            <a:r>
              <a:rPr lang="he-IL" dirty="0"/>
              <a:t>קטליזטור יש השפעה משמעותית ביחס להשפעת שאר הגורמים?</a:t>
            </a:r>
          </a:p>
          <a:p>
            <a:pPr marL="342900" indent="-342900">
              <a:buAutoNum type="hebrew2Minus"/>
            </a:pPr>
            <a:r>
              <a:rPr lang="he-IL" dirty="0"/>
              <a:t>מהי המסקנה מהניסוי?</a:t>
            </a:r>
          </a:p>
          <a:p>
            <a:pPr marL="342900" indent="-342900">
              <a:buAutoNum type="hebrew2Minus"/>
            </a:pPr>
            <a:r>
              <a:rPr lang="he-IL" dirty="0"/>
              <a:t>הציגו את משוואת הרגרסיה. כיצד ניתן להיעזר במשוואה שהתקבלה כדי לחזות את תפוקת התהלי עבור טמפרטורות שונות מאלו שנבדקו בניסוי?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7BD6ADB3-2873-374F-32B2-5D75AA3A9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2790672"/>
            <a:ext cx="576342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11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47F5C-F819-B3C7-F824-F262DBF31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4754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    </a:r>
              </a:p>
              <a:p>
                <a:pPr marL="342900" indent="-342900">
                  <a:buAutoNum type="hebrew2Minus"/>
                </a:pPr>
                <a:r>
                  <a:rPr lang="he-IL" dirty="0"/>
                  <a:t>תארו את הניסוי. כמה גורמים? כמה רמות לכל</a:t>
                </a:r>
                <a:br>
                  <a:rPr lang="en-US" dirty="0"/>
                </a:br>
                <a:r>
                  <a:rPr lang="he-IL" dirty="0"/>
                  <a:t>גורם? כמה חזרות על כל תצורה?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dirty="0"/>
                  <a:t>קיימים 3 גורמים: טמפרטורה, ריכוז וסוג </a:t>
                </a:r>
                <a:br>
                  <a:rPr lang="en-US" dirty="0"/>
                </a:br>
                <a:r>
                  <a:rPr lang="he-IL" dirty="0"/>
                  <a:t>הקטליזטור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dirty="0"/>
                  <a:t>לכל גורם 2 רמות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e-IL" dirty="0"/>
                  <a:t>אנו בניסוי </a:t>
                </a:r>
                <a:r>
                  <a:rPr lang="he-IL" dirty="0" err="1"/>
                  <a:t>פקטוריאלי</a:t>
                </a:r>
                <a:r>
                  <a:rPr lang="he-IL" dirty="0"/>
                  <a:t> של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47F5C-F819-B3C7-F824-F262DBF31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4754880"/>
              </a:xfrm>
              <a:blipFill>
                <a:blip r:embed="rId2"/>
                <a:stretch>
                  <a:fillRect t="-641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7BD6ADB3-2873-374F-32B2-5D75AA3A9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" y="2790672"/>
            <a:ext cx="5763429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08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B47F5C-F819-B3C7-F824-F262DBF3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</a:r>
          </a:p>
          <a:p>
            <a:pPr marL="342900" indent="-342900">
              <a:buAutoNum type="hebrew2Minus" startAt="2"/>
            </a:pPr>
            <a:r>
              <a:rPr lang="he-IL" dirty="0"/>
              <a:t>האם הניסוי מאוזן? אם לא, מה ניתן לעשות כדי</a:t>
            </a:r>
            <a:br>
              <a:rPr lang="en-US" dirty="0"/>
            </a:br>
            <a:r>
              <a:rPr lang="he-IL" dirty="0"/>
              <a:t>לאזן את הניסוי?</a:t>
            </a:r>
          </a:p>
          <a:p>
            <a:pPr marL="342900" indent="-342900">
              <a:buFont typeface="Garamond" pitchFamily="18" charset="0"/>
              <a:buAutoNum type="hebrew2Minus" startAt="2"/>
            </a:pPr>
            <a:r>
              <a:rPr lang="he-IL" dirty="0"/>
              <a:t>תנו סימונים לגורמים השונים, לרמות הגורמים</a:t>
            </a:r>
            <a:br>
              <a:rPr lang="en-US" dirty="0"/>
            </a:br>
            <a:r>
              <a:rPr lang="he-IL" dirty="0"/>
              <a:t>ולתצורות השונות.</a:t>
            </a:r>
          </a:p>
          <a:p>
            <a:pPr marL="0" indent="0">
              <a:buNone/>
            </a:pPr>
            <a:r>
              <a:rPr lang="he-IL" dirty="0"/>
              <a:t>ניתן שם לכל גורם, נסמן את הרמות של הגורמים</a:t>
            </a:r>
            <a:br>
              <a:rPr lang="en-US" dirty="0"/>
            </a:br>
            <a:r>
              <a:rPr lang="he-IL" dirty="0"/>
              <a:t>השונים ב+ ו- ונזהה כל הרצה כאחת מ8 התצורות</a:t>
            </a:r>
            <a:br>
              <a:rPr lang="en-US" dirty="0"/>
            </a:br>
            <a:r>
              <a:rPr lang="he-IL" dirty="0"/>
              <a:t>שבטבלה.</a:t>
            </a:r>
          </a:p>
          <a:p>
            <a:pPr marL="0" indent="0">
              <a:buNone/>
            </a:pPr>
            <a:r>
              <a:rPr lang="he-IL" dirty="0"/>
              <a:t>הניסוי לא מאוזן! ניתן לראות שבסה"כ בוצעו 9 הרצות, ולכן מספר החזרות בכל תצורה בהכרח אינו זהה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5B51B70-A098-F9D1-4B17-E9946FC0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0" y="2790672"/>
            <a:ext cx="5981199" cy="23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6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B47F5C-F819-B3C7-F824-F262DBF3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</a:r>
          </a:p>
          <a:p>
            <a:pPr marL="342900" indent="-342900">
              <a:buAutoNum type="hebrew2Minus" startAt="2"/>
            </a:pPr>
            <a:r>
              <a:rPr lang="he-IL" dirty="0"/>
              <a:t>האם הניסוי מאוזן? אם לא, מה ניתן לעשות כדי</a:t>
            </a:r>
            <a:br>
              <a:rPr lang="en-US" dirty="0"/>
            </a:br>
            <a:r>
              <a:rPr lang="he-IL" dirty="0"/>
              <a:t>לאזן את הניסוי?</a:t>
            </a:r>
          </a:p>
          <a:p>
            <a:pPr marL="342900" indent="-342900">
              <a:buFont typeface="Garamond" pitchFamily="18" charset="0"/>
              <a:buAutoNum type="hebrew2Minus" startAt="2"/>
            </a:pPr>
            <a:r>
              <a:rPr lang="he-IL" dirty="0"/>
              <a:t>תנו סימונים לגורמים השונים, לרמות הגורמים</a:t>
            </a:r>
            <a:br>
              <a:rPr lang="en-US" dirty="0"/>
            </a:br>
            <a:r>
              <a:rPr lang="he-IL" dirty="0"/>
              <a:t>ולתצורות השונות.</a:t>
            </a:r>
          </a:p>
          <a:p>
            <a:pPr marL="0" indent="0">
              <a:buNone/>
            </a:pPr>
            <a:r>
              <a:rPr lang="he-IL" dirty="0"/>
              <a:t>נשים לב שהתצורה </a:t>
            </a:r>
            <a:r>
              <a:rPr lang="en-US" dirty="0" err="1"/>
              <a:t>bc</a:t>
            </a:r>
            <a:r>
              <a:rPr lang="he-IL" dirty="0"/>
              <a:t> התבצעה פעמיים.</a:t>
            </a:r>
          </a:p>
          <a:p>
            <a:pPr marL="0" indent="0">
              <a:buNone/>
            </a:pPr>
            <a:r>
              <a:rPr lang="he-IL" dirty="0"/>
              <a:t>בשביל לאזן את הניסוי נבצע את הפעולות הבאות:</a:t>
            </a:r>
          </a:p>
          <a:p>
            <a:pPr marL="0" indent="0">
              <a:buNone/>
            </a:pPr>
            <a:r>
              <a:rPr lang="he-IL" dirty="0"/>
              <a:t>נמצע את התוצאה שהתקבלה בהרצות 7 ו9 ובמקום</a:t>
            </a:r>
            <a:br>
              <a:rPr lang="en-US" dirty="0"/>
            </a:br>
            <a:r>
              <a:rPr lang="he-IL" dirty="0"/>
              <a:t> שתי הרצות התצורה </a:t>
            </a:r>
            <a:r>
              <a:rPr lang="en-US" dirty="0" err="1"/>
              <a:t>bc</a:t>
            </a:r>
            <a:r>
              <a:rPr lang="he-IL" dirty="0"/>
              <a:t> נתייחס להרצה אחת בתצורה זאת, כך התקבלה התפוקה 45 גרם.</a:t>
            </a:r>
          </a:p>
          <a:p>
            <a:pPr marL="0" indent="0">
              <a:buNone/>
            </a:pPr>
            <a:r>
              <a:rPr lang="he-IL" dirty="0"/>
              <a:t>לאחר פעולה זו, נתייחס לניסוי זה כאל ניסוי </a:t>
            </a:r>
            <a:r>
              <a:rPr lang="he-IL" dirty="0" err="1"/>
              <a:t>פקטוריאלי</a:t>
            </a:r>
            <a:r>
              <a:rPr lang="he-IL" dirty="0"/>
              <a:t> מלא ומאוזן עם חזרה אחת על כל תצורה (</a:t>
            </a:r>
            <a:r>
              <a:rPr lang="en-US" dirty="0"/>
              <a:t>n=1</a:t>
            </a:r>
            <a:r>
              <a:rPr lang="he-IL" dirty="0"/>
              <a:t>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D5B51B70-A098-F9D1-4B17-E9946FC0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10" y="2790672"/>
            <a:ext cx="5981199" cy="23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2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B47F5C-F819-B3C7-F824-F262DBF3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</a:r>
          </a:p>
          <a:p>
            <a:pPr marL="342900" indent="-342900">
              <a:buAutoNum type="hebrew2Minus" startAt="4"/>
            </a:pPr>
            <a:r>
              <a:rPr lang="he-IL" dirty="0"/>
              <a:t>האם לאינטראקציה בין הגורמי ריכוז וסוג </a:t>
            </a:r>
            <a:br>
              <a:rPr lang="en-US" dirty="0"/>
            </a:br>
            <a:r>
              <a:rPr lang="he-IL" dirty="0"/>
              <a:t>קטליזטור יש השפעה משמעותית ביחס להשפעת</a:t>
            </a:r>
            <a:br>
              <a:rPr lang="en-US" dirty="0"/>
            </a:br>
            <a:r>
              <a:rPr lang="he-IL" dirty="0"/>
              <a:t> שאר הגורמים?</a:t>
            </a:r>
          </a:p>
          <a:p>
            <a:pPr marL="0" indent="0">
              <a:buNone/>
            </a:pPr>
            <a:r>
              <a:rPr lang="he-IL" dirty="0"/>
              <a:t>נחשב את ההשפעות השונות:</a:t>
            </a:r>
          </a:p>
          <a:p>
            <a:pPr marL="0" indent="0">
              <a:buNone/>
            </a:pPr>
            <a:r>
              <a:rPr lang="he-IL" dirty="0"/>
              <a:t>ההשפעה של </a:t>
            </a:r>
            <a:r>
              <a:rPr lang="en-US" dirty="0"/>
              <a:t>A</a:t>
            </a:r>
            <a:r>
              <a:rPr lang="he-IL" dirty="0"/>
              <a:t> באופן מפורט: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יתר ההשפעות: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ניתן לראות כי לאינטראקציה בין הריכוז </a:t>
            </a:r>
            <a:r>
              <a:rPr lang="en-US" dirty="0"/>
              <a:t>B</a:t>
            </a:r>
            <a:r>
              <a:rPr lang="he-IL" dirty="0"/>
              <a:t> לבין סוג הקטליזטור </a:t>
            </a:r>
            <a:r>
              <a:rPr lang="en-US" dirty="0"/>
              <a:t>C</a:t>
            </a:r>
            <a:r>
              <a:rPr lang="he-IL" dirty="0"/>
              <a:t> אין השפעה בכלל על התפוקה!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B5C74EE7-87E0-2F14-6E14-B9596B0B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826913"/>
            <a:ext cx="5775960" cy="2232256"/>
          </a:xfrm>
          <a:prstGeom prst="rect">
            <a:avLst/>
          </a:prstGeom>
        </p:spPr>
      </p:pic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6BD525DD-CA68-A2A4-5665-99CB994F37FF}"/>
              </a:ext>
            </a:extLst>
          </p:cNvPr>
          <p:cNvGrpSpPr/>
          <p:nvPr/>
        </p:nvGrpSpPr>
        <p:grpSpPr>
          <a:xfrm>
            <a:off x="6618259" y="4497983"/>
            <a:ext cx="4312920" cy="1181675"/>
            <a:chOff x="6618259" y="4497983"/>
            <a:chExt cx="4312920" cy="1181675"/>
          </a:xfrm>
        </p:grpSpPr>
        <p:pic>
          <p:nvPicPr>
            <p:cNvPr id="8" name="תמונה 7">
              <a:extLst>
                <a:ext uri="{FF2B5EF4-FFF2-40B4-BE49-F238E27FC236}">
                  <a16:creationId xmlns:a16="http://schemas.microsoft.com/office/drawing/2014/main" id="{75EA251F-6689-4B79-A07F-9BA50ADB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757" b="1884"/>
            <a:stretch/>
          </p:blipFill>
          <p:spPr>
            <a:xfrm>
              <a:off x="6618259" y="4497983"/>
              <a:ext cx="3984682" cy="620489"/>
            </a:xfrm>
            <a:prstGeom prst="rect">
              <a:avLst/>
            </a:prstGeom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17CFE7C2-18B5-53D4-C6E7-7F62A30F6A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6701" t="1884"/>
            <a:stretch/>
          </p:blipFill>
          <p:spPr>
            <a:xfrm>
              <a:off x="6618259" y="5059169"/>
              <a:ext cx="4312920" cy="620489"/>
            </a:xfrm>
            <a:prstGeom prst="rect">
              <a:avLst/>
            </a:prstGeom>
          </p:spPr>
        </p:pic>
      </p:grp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9B95616A-AD02-45B1-B560-3C5722923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248" y="5988811"/>
            <a:ext cx="4506941" cy="2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07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B47F5C-F819-B3C7-F824-F262DBF31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</a:r>
          </a:p>
          <a:p>
            <a:pPr marL="0" indent="0">
              <a:buNone/>
            </a:pPr>
            <a:r>
              <a:rPr lang="he-IL" dirty="0"/>
              <a:t>ה- מהי המסקנה מהניסוי?</a:t>
            </a:r>
          </a:p>
          <a:p>
            <a:pPr marL="0" indent="0">
              <a:buNone/>
            </a:pPr>
            <a:r>
              <a:rPr lang="he-IL" dirty="0"/>
              <a:t>ההשפעות שחושבו בסעיף הקודם: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br>
              <a:rPr lang="en-US" dirty="0"/>
            </a:br>
            <a:r>
              <a:rPr lang="he-IL" dirty="0"/>
              <a:t>לכן, הגורמים </a:t>
            </a:r>
            <a:r>
              <a:rPr lang="en-US" dirty="0"/>
              <a:t>A</a:t>
            </a:r>
            <a:r>
              <a:rPr lang="he-IL" dirty="0"/>
              <a:t> ו</a:t>
            </a:r>
            <a:r>
              <a:rPr lang="en-US" dirty="0"/>
              <a:t>C</a:t>
            </a:r>
            <a:r>
              <a:rPr lang="he-IL" dirty="0"/>
              <a:t> הינם בעלי השפעה חיובית על התפוקה.</a:t>
            </a:r>
          </a:p>
          <a:p>
            <a:pPr marL="0" indent="0">
              <a:buNone/>
            </a:pPr>
            <a:r>
              <a:rPr lang="he-IL" dirty="0"/>
              <a:t>הגורם </a:t>
            </a:r>
            <a:r>
              <a:rPr lang="en-US" dirty="0"/>
              <a:t>B</a:t>
            </a:r>
            <a:r>
              <a:rPr lang="he-IL" dirty="0"/>
              <a:t> בעל השפעה שלילית.</a:t>
            </a:r>
          </a:p>
          <a:p>
            <a:pPr marL="0" indent="0">
              <a:buNone/>
            </a:pPr>
            <a:r>
              <a:rPr lang="he-IL" dirty="0"/>
              <a:t>האינטראקציה </a:t>
            </a:r>
            <a:r>
              <a:rPr lang="en-US" dirty="0"/>
              <a:t>AC</a:t>
            </a:r>
            <a:r>
              <a:rPr lang="he-IL" dirty="0"/>
              <a:t> גם תורמת באופן משמעותי.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715DC2E0-49C1-05E3-C18D-116127D96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9159" y="3598482"/>
            <a:ext cx="2245608" cy="1179258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E2F1AFE2-FDAB-9409-059E-C133FAF4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" y="2826913"/>
            <a:ext cx="5775960" cy="22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1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AE7009-7279-58E2-BBD9-3041F26E4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47F5C-F819-B3C7-F824-F262DBF31D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103120"/>
                <a:ext cx="10058400" cy="475488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he-IL" dirty="0"/>
                  <a:t>במעבדה נערכו מספר ניסויים על מנת לבדוק את השפעת הטמפרטורה, ריכוז החומר וסוג הקטליזטור של תהליך כימי מסוים, אותה אנו מעוניינים למקסם. התוצאות שנאספו מופיעות בטבלה:</a:t>
                </a:r>
              </a:p>
              <a:p>
                <a:pPr marL="0" indent="0">
                  <a:buNone/>
                </a:pPr>
                <a:r>
                  <a:rPr lang="he-IL" dirty="0"/>
                  <a:t>ו - הציגו את משוואת הרגרסיה. כיצד ניתן להיעזר </a:t>
                </a:r>
                <a:br>
                  <a:rPr lang="en-US" dirty="0"/>
                </a:br>
                <a:r>
                  <a:rPr lang="he-IL" dirty="0"/>
                  <a:t>    במשוואה שהתקבלה כדי לחזות את תפוקת</a:t>
                </a:r>
                <a:br>
                  <a:rPr lang="en-US" dirty="0"/>
                </a:br>
                <a:r>
                  <a:rPr lang="he-IL" dirty="0"/>
                  <a:t>    התהליך עבור טמפרטורות שונות מאלו שנבדקו </a:t>
                </a:r>
                <a:br>
                  <a:rPr lang="en-US" dirty="0"/>
                </a:br>
                <a:r>
                  <a:rPr lang="he-IL" dirty="0"/>
                  <a:t>    בניסוי?</a:t>
                </a:r>
              </a:p>
              <a:p>
                <a:pPr marL="0" indent="0">
                  <a:buNone/>
                </a:pPr>
                <a:r>
                  <a:rPr lang="he-IL" dirty="0"/>
                  <a:t>ההשפעות שחושבו בסעיף ד':</a:t>
                </a:r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endParaRPr lang="he-IL" dirty="0"/>
              </a:p>
              <a:p>
                <a:pPr marL="0" indent="0">
                  <a:buNone/>
                </a:pPr>
                <a:r>
                  <a:rPr lang="he-IL" dirty="0"/>
                  <a:t>משוואת הרגרסיה:</a:t>
                </a:r>
              </a:p>
              <a:p>
                <a:pPr marL="0" indent="0">
                  <a:buNone/>
                </a:pPr>
                <a:r>
                  <a:rPr lang="he-IL" dirty="0"/>
                  <a:t>שימוש במשוואת הרגרסיה עבור ערכים שונים מהרמות המופיעות בנתונים: רק כאשר מתקיימת הנחת לינאריות עבור המשתנה הרלוונטי. אם התנאים הנ"ל מאפשרים זאת- ניתן לנסח משוואת ישר, אשר תתרגם כל ערך של הגורם למשתנה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המתאים.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6B47F5C-F819-B3C7-F824-F262DBF31D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103120"/>
                <a:ext cx="10058400" cy="4754880"/>
              </a:xfrm>
              <a:blipFill>
                <a:blip r:embed="rId2"/>
                <a:stretch>
                  <a:fillRect l="-606" t="-641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תמונה 5">
            <a:extLst>
              <a:ext uri="{FF2B5EF4-FFF2-40B4-BE49-F238E27FC236}">
                <a16:creationId xmlns:a16="http://schemas.microsoft.com/office/drawing/2014/main" id="{15204F50-3884-DA13-EB89-B8AF0DAC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0" y="4426344"/>
            <a:ext cx="3020573" cy="645072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4D2E0035-1394-441E-0DBE-62C7314D9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30" y="5160342"/>
            <a:ext cx="7338864" cy="406733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AF9D0D10-B45F-E22E-640B-99E25DBDE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73" y="356692"/>
            <a:ext cx="7670076" cy="444642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8D00F983-2565-F294-D814-D6B11D091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40" y="2826913"/>
            <a:ext cx="5775960" cy="223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5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57D7A-F81F-6882-3560-5EF642E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ניסויים פקטוריאליים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288E1-5A1B-D797-4237-1CAB27D6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38230"/>
            <a:ext cx="1005840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ניסויים באופן כללי ניתנים להגדרה ע"י השלבים הבאים: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זיהוי והגדרת הבעיה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בחירת גורמים (</a:t>
            </a:r>
            <a:r>
              <a:rPr lang="en-US" dirty="0"/>
              <a:t>Factors</a:t>
            </a:r>
            <a:r>
              <a:rPr lang="he-IL" dirty="0"/>
              <a:t>) ורמות (</a:t>
            </a:r>
            <a:r>
              <a:rPr lang="en-US" dirty="0"/>
              <a:t>Levels</a:t>
            </a:r>
            <a:r>
              <a:rPr lang="he-IL" dirty="0"/>
              <a:t>) לניסוי. גורמים הם הפרמטרים שאת ערכיהם ניתן לשנות (למשל- טמפרטורה) ורמות הן הערכים של אותם הגורמים (למשל 150, 200 מעלות)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בחירת משתני תגובה </a:t>
            </a:r>
            <a:r>
              <a:rPr lang="en-US" dirty="0"/>
              <a:t>y</a:t>
            </a:r>
            <a:r>
              <a:rPr lang="he-IL" dirty="0"/>
              <a:t> (</a:t>
            </a:r>
            <a:r>
              <a:rPr lang="en-US" dirty="0"/>
              <a:t>Response</a:t>
            </a:r>
            <a:r>
              <a:rPr lang="he-IL" dirty="0"/>
              <a:t>). ניתן לעקוב אחרי מספר </a:t>
            </a:r>
            <a:r>
              <a:rPr lang="en-US" dirty="0"/>
              <a:t>y</a:t>
            </a:r>
            <a:r>
              <a:rPr lang="he-IL" dirty="0"/>
              <a:t>-ים במקביל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קביעת תוכנית הניסוי: א- מספר התצורות (תצורה היא קומבינציה מסוימת של רמות הגורמים השונים)</a:t>
            </a:r>
            <a:br>
              <a:rPr lang="en-US" dirty="0"/>
            </a:br>
            <a:r>
              <a:rPr lang="he-IL" dirty="0"/>
              <a:t>		        ב- מספר החזרות</a:t>
            </a:r>
            <a:br>
              <a:rPr lang="en-US" dirty="0"/>
            </a:br>
            <a:r>
              <a:rPr lang="he-IL" dirty="0"/>
              <a:t>		        ג- סדר הביצוע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ביצוע הניסוי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ניתוח הנתונים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הסקת המסקנות והמלצות</a:t>
            </a:r>
          </a:p>
          <a:p>
            <a:pPr marL="0" indent="0">
              <a:buNone/>
            </a:pPr>
            <a:r>
              <a:rPr lang="he-IL" dirty="0"/>
              <a:t>בכדי להבין את ההשפעה המדויקת של כל גורם על משתנה תגובה מסוים, נפעיל את הניסוי בתנאים שונים (כלומר- צירופים שונים של רמות הגורמים) ונבחן את התוצאות.</a:t>
            </a:r>
          </a:p>
        </p:txBody>
      </p:sp>
    </p:spTree>
    <p:extLst>
      <p:ext uri="{BB962C8B-B14F-4D97-AF65-F5344CB8AC3E}">
        <p14:creationId xmlns:p14="http://schemas.microsoft.com/office/powerpoint/2010/main" val="16942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57D7A-F81F-6882-3560-5EF642E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ניסויים פקטוריאליים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288E1-5A1B-D797-4237-1CAB27D6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75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על מנת שהניסוי יספר תוצאות מובהקות אשר מתארות את המציאות בצורה טובה, </a:t>
            </a:r>
            <a:r>
              <a:rPr lang="he-IL" b="1" dirty="0"/>
              <a:t>יש להקפיד על מספר אלמנטים</a:t>
            </a:r>
            <a:r>
              <a:rPr lang="he-IL" dirty="0"/>
              <a:t> ביניהם: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</a:t>
            </a:r>
            <a:r>
              <a:rPr lang="he-IL" dirty="0" err="1"/>
              <a:t>רנדומיזציה</a:t>
            </a:r>
            <a:r>
              <a:rPr lang="he-IL" dirty="0"/>
              <a:t> מקסימלית של התצורות השונות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 מניעת השפעות חיצוניות (שעה ביממה, טמפרטורה חיצונית , עייפות העובד...)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מניעת </a:t>
            </a:r>
            <a:r>
              <a:rPr lang="he-IL" dirty="0" err="1"/>
              <a:t>הטייה</a:t>
            </a:r>
            <a:r>
              <a:rPr lang="he-IL" dirty="0"/>
              <a:t> (רצוי שמבצע הבדיקה לא יידע מהי התצורה הנבדקת)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חזרות רבות (להשגת מובהקות)</a:t>
            </a:r>
          </a:p>
          <a:p>
            <a:pPr marL="0" indent="0">
              <a:buNone/>
            </a:pPr>
            <a:r>
              <a:rPr lang="he-IL" b="1" dirty="0"/>
              <a:t>ניסוי </a:t>
            </a:r>
            <a:r>
              <a:rPr lang="he-IL" b="1" dirty="0" err="1"/>
              <a:t>פקטוריאלי</a:t>
            </a:r>
            <a:r>
              <a:rPr lang="he-IL" dirty="0"/>
              <a:t> חוקר מספר רב של גורמים בו זמנית, תוך ניצול יתרונותיו על פני שיטות אחרות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מערך ניסוי מתוכנן, בהשוואה לשיטה של גישוש וחיפוש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יכולת לחקור פרמטרים רבים במעט (יחסית) בדיקות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he-IL" dirty="0"/>
              <a:t>ניתוח פשוט ומסקנות ברורות</a:t>
            </a:r>
          </a:p>
          <a:p>
            <a:pPr marL="0" indent="0">
              <a:buNone/>
            </a:pPr>
            <a:r>
              <a:rPr lang="he-IL" dirty="0"/>
              <a:t>במקרה של </a:t>
            </a:r>
            <a:r>
              <a:rPr lang="he-IL" b="1" dirty="0"/>
              <a:t>ניסוי </a:t>
            </a:r>
            <a:r>
              <a:rPr lang="he-IL" b="1" dirty="0" err="1"/>
              <a:t>פקטוריאלי</a:t>
            </a:r>
            <a:r>
              <a:rPr lang="he-IL" b="1" dirty="0"/>
              <a:t> מלא</a:t>
            </a:r>
            <a:r>
              <a:rPr lang="he-IL" dirty="0"/>
              <a:t>, הניסוי יכלול את </a:t>
            </a:r>
            <a:r>
              <a:rPr lang="he-IL" b="1" dirty="0"/>
              <a:t>כל התצורות</a:t>
            </a:r>
            <a:r>
              <a:rPr lang="he-IL" dirty="0"/>
              <a:t> האפשריות</a:t>
            </a:r>
          </a:p>
        </p:txBody>
      </p:sp>
    </p:spTree>
    <p:extLst>
      <p:ext uri="{BB962C8B-B14F-4D97-AF65-F5344CB8AC3E}">
        <p14:creationId xmlns:p14="http://schemas.microsoft.com/office/powerpoint/2010/main" val="3222085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e-IL" dirty="0"/>
                  <a:t>מקרה פרטי של ניסוי מרובה גורמים בו </a:t>
                </a:r>
                <a:r>
                  <a:rPr lang="he-IL" b="1" dirty="0"/>
                  <a:t>כל גורם נדבק בשתי רמות בלבד</a:t>
                </a:r>
                <a:endParaRPr lang="he-IL" dirty="0"/>
              </a:p>
              <a:p>
                <a:r>
                  <a:rPr lang="he-IL" dirty="0"/>
                  <a:t>רמה גבוהה מסומנת ב+ או ב1+, רמה נמוכה מסומנת ב- או ב1-</a:t>
                </a:r>
              </a:p>
              <a:p>
                <a:r>
                  <a:rPr lang="he-IL" dirty="0"/>
                  <a:t>מספר התצורות בניסוי הוא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he-IL" dirty="0"/>
              </a:p>
              <a:p>
                <a:r>
                  <a:rPr lang="he-IL" dirty="0"/>
                  <a:t>ניתן לחזור על כל תצורה כמה פעמים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588891F0-7762-CC59-8B0C-D07D7DF95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70" y="2103120"/>
            <a:ext cx="267689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3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40955-52EA-1176-703B-47045BA1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השפעות:</a:t>
            </a:r>
          </a:p>
          <a:p>
            <a:pPr marL="0" indent="0">
              <a:buNone/>
            </a:pPr>
            <a:r>
              <a:rPr lang="he-IL" dirty="0"/>
              <a:t>לשם חישוב השפעת הגורם </a:t>
            </a:r>
            <a:r>
              <a:rPr lang="en-US" dirty="0"/>
              <a:t>A</a:t>
            </a:r>
            <a:r>
              <a:rPr lang="he-IL" dirty="0"/>
              <a:t>: </a:t>
            </a:r>
          </a:p>
          <a:p>
            <a:pPr marL="0" indent="0">
              <a:buNone/>
            </a:pPr>
            <a:r>
              <a:rPr lang="he-IL" dirty="0"/>
              <a:t>נבדוק בכמה משתנה הפלט בעקבות שינוי של הגורם </a:t>
            </a:r>
            <a:r>
              <a:rPr lang="en-US" dirty="0"/>
              <a:t>A</a:t>
            </a:r>
            <a:r>
              <a:rPr lang="he-IL" dirty="0"/>
              <a:t> ממינוס לפלוס: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בנוסחה זו, </a:t>
            </a:r>
            <a:r>
              <a:rPr lang="en-US" dirty="0"/>
              <a:t>a</a:t>
            </a:r>
            <a:r>
              <a:rPr lang="he-IL" dirty="0"/>
              <a:t>, </a:t>
            </a:r>
            <a:r>
              <a:rPr lang="en-US" dirty="0"/>
              <a:t>b</a:t>
            </a:r>
            <a:r>
              <a:rPr lang="he-IL" dirty="0"/>
              <a:t> ו</a:t>
            </a:r>
            <a:r>
              <a:rPr lang="en-US" dirty="0"/>
              <a:t>ab</a:t>
            </a:r>
            <a:r>
              <a:rPr lang="he-IL" dirty="0"/>
              <a:t> מייצגים את </a:t>
            </a:r>
            <a:r>
              <a:rPr lang="he-IL" b="1" dirty="0"/>
              <a:t>סכומי תוצאות הניסויים התצורות השונות</a:t>
            </a:r>
            <a:r>
              <a:rPr lang="he-IL" dirty="0"/>
              <a:t> </a:t>
            </a:r>
            <a:br>
              <a:rPr lang="en-US" dirty="0"/>
            </a:br>
            <a:r>
              <a:rPr lang="he-IL" dirty="0"/>
              <a:t>(כאשר מספר החזרות על כל תצורה הוא </a:t>
            </a:r>
            <a:r>
              <a:rPr lang="en-US" dirty="0"/>
              <a:t>n</a:t>
            </a:r>
            <a:r>
              <a:rPr lang="he-IL" dirty="0"/>
              <a:t>)</a:t>
            </a:r>
          </a:p>
          <a:p>
            <a:pPr marL="0" indent="0">
              <a:buNone/>
            </a:pPr>
            <a:r>
              <a:rPr lang="he-IL" dirty="0"/>
              <a:t>למשל, עבור הדוגמא משמאל עבור </a:t>
            </a:r>
            <a:r>
              <a:rPr lang="en-US" dirty="0"/>
              <a:t>n=1</a:t>
            </a:r>
            <a:r>
              <a:rPr lang="he-IL" dirty="0"/>
              <a:t> החישוב יהיה: </a:t>
            </a:r>
          </a:p>
          <a:p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588891F0-7762-CC59-8B0C-D07D7DF9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70" y="2103120"/>
            <a:ext cx="2676899" cy="2314898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F4F4A9AE-DBD2-5353-4D4D-A7CE54AAD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348" y="3267992"/>
            <a:ext cx="5002537" cy="755368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78FA7E3E-1023-99A2-C18A-61404D909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370" y="4656287"/>
            <a:ext cx="4216630" cy="5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40955-52EA-1176-703B-47045BA1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b="1" dirty="0"/>
              <a:t>השפעות:</a:t>
            </a:r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endParaRPr lang="he-IL" b="1" dirty="0"/>
          </a:p>
          <a:p>
            <a:pPr marL="0" indent="0">
              <a:buNone/>
            </a:pPr>
            <a:r>
              <a:rPr lang="he-IL" b="1" dirty="0"/>
              <a:t>קונטרסט:</a:t>
            </a:r>
          </a:p>
          <a:p>
            <a:endParaRPr lang="he-IL" dirty="0"/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3B43104-526B-6DA6-E31F-1DFFB6C2A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924" y="2103120"/>
            <a:ext cx="2724648" cy="70488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E3C0F90D-0BB4-969D-96DB-3D85A041C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655" y="2896930"/>
            <a:ext cx="4031940" cy="70488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1957CAD-41F3-042E-9DDA-6B07C8D7A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940" y="3749253"/>
            <a:ext cx="2902632" cy="736073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0BFD68FE-2354-7678-8F14-420B5AAED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4823566"/>
            <a:ext cx="2823625" cy="736073"/>
          </a:xfrm>
          <a:prstGeom prst="rect">
            <a:avLst/>
          </a:prstGeom>
        </p:spPr>
      </p:pic>
      <p:pic>
        <p:nvPicPr>
          <p:cNvPr id="16" name="תמונה 15">
            <a:extLst>
              <a:ext uri="{FF2B5EF4-FFF2-40B4-BE49-F238E27FC236}">
                <a16:creationId xmlns:a16="http://schemas.microsoft.com/office/drawing/2014/main" id="{9C2C0EFE-E0BD-5E88-ACB4-F14195789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493" y="4823566"/>
            <a:ext cx="5817252" cy="1746332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5C2210E-84AE-D9D3-2BB9-C2CB527122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493" y="2170428"/>
            <a:ext cx="2676899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e-IL" b="1" dirty="0"/>
                  <a:t>מעבר מהשפעות למודל רגרסיה:</a:t>
                </a:r>
              </a:p>
              <a:p>
                <a:r>
                  <a:rPr lang="he-IL" dirty="0"/>
                  <a:t>עבור שני גורמים (</a:t>
                </a:r>
                <a:r>
                  <a:rPr lang="en-US" dirty="0"/>
                  <a:t>k=2</a:t>
                </a:r>
                <a:r>
                  <a:rPr lang="he-IL" dirty="0"/>
                  <a:t>) נוסחת הרגרסיה הינה:</a:t>
                </a:r>
              </a:p>
              <a:p>
                <a:endParaRPr lang="he-IL" dirty="0"/>
              </a:p>
              <a:p>
                <a:r>
                  <a:rPr lang="he-IL" dirty="0"/>
                  <a:t>נקודד את רמות שני הגורמים בעזרת המשתנים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כאשר: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he-IL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e-IL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      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המתאים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הגורם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של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הגבוהה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הרמה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עבור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גורם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אותו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של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הנמוכה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הרמה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e-IL" b="0" i="1" smtClean="0">
                                <a:latin typeface="Cambria Math" panose="02040503050406030204" pitchFamily="18" charset="0"/>
                              </a:rPr>
                              <m:t>עבור</m:t>
                            </m:r>
                          </m:e>
                        </m:eqArr>
                      </m:e>
                    </m:d>
                  </m:oMath>
                </a14:m>
                <a:endParaRPr lang="he-IL" dirty="0"/>
              </a:p>
              <a:p>
                <a:r>
                  <a:rPr lang="he-IL" dirty="0"/>
                  <a:t>אפשר לחשב את מקדמי הרגרסיה באופן הבא: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F5640955-52EA-1176-703B-47045BA14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775" r="-48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4F17BA6C-069B-8A0A-B698-9E6EB2AEF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97" y="2394564"/>
            <a:ext cx="5855775" cy="622955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EC0B5CEE-47FE-8612-4920-7C2DA8284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92" y="4636144"/>
            <a:ext cx="5516880" cy="75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32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גורמים- מקרה פרטי </a:t>
            </a:r>
            <a:r>
              <a:rPr lang="en-US" dirty="0"/>
              <a:t>k=3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40955-52EA-1176-703B-47045BA1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ההשפעות העיקריות (הראשיות):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595AE0-BC69-4823-B460-FE39C287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4025646"/>
            <a:ext cx="2668083" cy="207216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998569AD-61DA-4056-7D14-0E0F5C718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333" y="4046220"/>
            <a:ext cx="7226536" cy="2250889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FE614724-7AA0-1D4D-045C-190CACFA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121" y="2014194"/>
            <a:ext cx="5634480" cy="192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5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E5C72-2C03-4002-BED0-425AFB91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ניסוי מרובה גורמים- מקרה פרטי </a:t>
            </a:r>
            <a:r>
              <a:rPr lang="en-US" dirty="0"/>
              <a:t>k=3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5640955-52EA-1176-703B-47045BA14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השפעת אינטראקציה בין שני גורמים: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D7595AE0-BC69-4823-B460-FE39C287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1" y="4025646"/>
            <a:ext cx="2668083" cy="207216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9C23BD3-2364-4F7F-A87A-2C4D52ECF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1752" y="4028941"/>
            <a:ext cx="5861673" cy="2072165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CA344F67-5CE2-FC3F-543F-36C78ED3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040" y="2014194"/>
            <a:ext cx="4146038" cy="18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0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41220</TotalTime>
  <Words>1249</Words>
  <Application>Microsoft Macintosh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Century Gothic</vt:lpstr>
      <vt:lpstr>Garamond</vt:lpstr>
      <vt:lpstr>Wingdings</vt:lpstr>
      <vt:lpstr>סבון</vt:lpstr>
      <vt:lpstr>סטטיסטיקה תעשייתית וכלי תכנה</vt:lpstr>
      <vt:lpstr>ניסויים פקטוריאליים</vt:lpstr>
      <vt:lpstr>ניסויים פקטוריאליים</vt:lpstr>
      <vt:lpstr>ניסוי מרובה גורמים</vt:lpstr>
      <vt:lpstr>ניסוי מרובה גורמים</vt:lpstr>
      <vt:lpstr>ניסוי מרובה גורמים</vt:lpstr>
      <vt:lpstr>ניסוי מרובה גורמים</vt:lpstr>
      <vt:lpstr>ניסוי מרובה גורמים- מקרה פרטי k=3</vt:lpstr>
      <vt:lpstr>ניסוי מרובה גורמים- מקרה פרטי k=3</vt:lpstr>
      <vt:lpstr>ניסוי מרובה גורמים- מקרה פרטי k=3</vt:lpstr>
      <vt:lpstr>ניסוי מרובה גורמים- מקרה פרטי k=3</vt:lpstr>
      <vt:lpstr>ניסוי מרובה גורמים- מקרה פרטי k=4</vt:lpstr>
      <vt:lpstr>תרגיל 1</vt:lpstr>
      <vt:lpstr>תרגיל 1</vt:lpstr>
      <vt:lpstr>תרגיל 1</vt:lpstr>
      <vt:lpstr>תרגיל 1</vt:lpstr>
      <vt:lpstr>תרגיל 1</vt:lpstr>
      <vt:lpstr>תרגיל 1</vt:lpstr>
      <vt:lpstr>תרגיל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סטטיסטיקה תעשייתית וכלי תכנה</dc:title>
  <dc:creator>Ronit Gross</dc:creator>
  <cp:lastModifiedBy>Shaked Chen</cp:lastModifiedBy>
  <cp:revision>215</cp:revision>
  <dcterms:created xsi:type="dcterms:W3CDTF">2023-06-04T11:08:12Z</dcterms:created>
  <dcterms:modified xsi:type="dcterms:W3CDTF">2025-01-21T12:31:25Z</dcterms:modified>
</cp:coreProperties>
</file>