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867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סגנון בהיר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B1085E0-2DF0-4BC5-A492-726E4DE1C08F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1F48DD7-42BE-49E5-ADA5-38A018317F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26052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2777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529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1323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08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78264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7541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132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99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511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he-I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12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285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3803074-8DDF-40D5-A5A5-DFA87DCED551}" type="datetimeFigureOut">
              <a:rPr lang="he-IL" smtClean="0"/>
              <a:t>י"ב/טבת/תשפ"ה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5659AC0-00A6-43AE-A828-7EEC32929BE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92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r" defTabSz="914400" rtl="1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r" defTabSz="914400" rtl="1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hade val="92000"/>
                <a:satMod val="160000"/>
              </a:schemeClr>
            </a:gs>
            <a:gs pos="77000">
              <a:schemeClr val="bg1">
                <a:tint val="100000"/>
                <a:shade val="73000"/>
                <a:satMod val="155000"/>
              </a:schemeClr>
            </a:gs>
            <a:gs pos="100000">
              <a:schemeClr val="bg1">
                <a:tint val="100000"/>
                <a:shade val="67000"/>
                <a:satMod val="14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6">
            <a:extLst>
              <a:ext uri="{FF2B5EF4-FFF2-40B4-BE49-F238E27FC236}">
                <a16:creationId xmlns:a16="http://schemas.microsoft.com/office/drawing/2014/main" id="{B645BD8A-B13F-463A-9101-4FB883F06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7BF12D5-255D-959F-97AB-E99454A42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358" y="5232126"/>
            <a:ext cx="9369214" cy="8704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he-IL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תרגול 11-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PCA</a:t>
            </a:r>
            <a:endParaRPr lang="he-IL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2" name="Rectangle 18">
            <a:extLst>
              <a:ext uri="{FF2B5EF4-FFF2-40B4-BE49-F238E27FC236}">
                <a16:creationId xmlns:a16="http://schemas.microsoft.com/office/drawing/2014/main" id="{1AA55ABF-213F-4B65-8B7E-1ED8609F2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400" y="945072"/>
            <a:ext cx="10339129" cy="4055144"/>
          </a:xfrm>
          <a:prstGeom prst="rect">
            <a:avLst/>
          </a:prstGeom>
          <a:solidFill>
            <a:schemeClr val="accent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he-IL"/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F8DB4189-B5C4-45EA-AFC5-6739032B8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7624" y="1107268"/>
            <a:ext cx="10012680" cy="3730752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he-IL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5256312-981E-C5D4-DC88-0AF876691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57" y="1447184"/>
            <a:ext cx="9369214" cy="3069103"/>
          </a:xfrm>
        </p:spPr>
        <p:txBody>
          <a:bodyPr>
            <a:normAutofit/>
          </a:bodyPr>
          <a:lstStyle/>
          <a:p>
            <a:r>
              <a:rPr lang="he-IL">
                <a:solidFill>
                  <a:srgbClr val="FFFFFF"/>
                </a:solidFill>
              </a:rPr>
              <a:t>סטטיסטיקה תעשייתית וכלי תכנה</a:t>
            </a:r>
          </a:p>
        </p:txBody>
      </p:sp>
    </p:spTree>
    <p:extLst>
      <p:ext uri="{BB962C8B-B14F-4D97-AF65-F5344CB8AC3E}">
        <p14:creationId xmlns:p14="http://schemas.microsoft.com/office/powerpoint/2010/main" val="372673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157D7A-F81F-6882-3560-5EF642E3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PCA- Principal Components Analysis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77288E1-5A1B-D797-4237-1CAB27D6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שיטה המאפשרת לזהות את </a:t>
            </a:r>
            <a:r>
              <a:rPr lang="he-IL" dirty="0" err="1"/>
              <a:t>המימדים</a:t>
            </a:r>
            <a:r>
              <a:rPr lang="he-IL" dirty="0"/>
              <a:t> בעלי מירב השונות (מקסימום אינפורמציה)</a:t>
            </a:r>
          </a:p>
          <a:p>
            <a:r>
              <a:rPr lang="he-IL" dirty="0"/>
              <a:t>מאפשרת לנתח נתונים בעלי מספר רב של </a:t>
            </a:r>
            <a:r>
              <a:rPr lang="he-IL" dirty="0" err="1"/>
              <a:t>מימדים</a:t>
            </a:r>
            <a:r>
              <a:rPr lang="he-IL" dirty="0"/>
              <a:t> ולהסתכל על מספר קטן יחסית של </a:t>
            </a:r>
            <a:r>
              <a:rPr lang="he-IL" dirty="0" err="1"/>
              <a:t>מימדים</a:t>
            </a:r>
            <a:r>
              <a:rPr lang="he-IL" dirty="0"/>
              <a:t> אינפורמטיביים</a:t>
            </a:r>
          </a:p>
          <a:p>
            <a:r>
              <a:rPr lang="he-IL" dirty="0"/>
              <a:t>מסתמכת על התמרה לינארית למערכת קואורדינטות חדשה בעלת רכיבי שונות אורתוגונליים</a:t>
            </a:r>
          </a:p>
          <a:p>
            <a:r>
              <a:rPr lang="he-IL" b="1" dirty="0"/>
              <a:t>יתרונות:</a:t>
            </a:r>
            <a:r>
              <a:rPr lang="he-IL" dirty="0"/>
              <a:t> הורדת ממדיות, זיהוי דפוסים, ניתוח ויזואלי ראשוני</a:t>
            </a:r>
            <a:endParaRPr lang="he-IL" b="1" dirty="0"/>
          </a:p>
        </p:txBody>
      </p:sp>
    </p:spTree>
    <p:extLst>
      <p:ext uri="{BB962C8B-B14F-4D97-AF65-F5344CB8AC3E}">
        <p14:creationId xmlns:p14="http://schemas.microsoft.com/office/powerpoint/2010/main" val="169428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1749DE6-6A89-C08D-5BA8-CA4B4333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דוגמא: דגימת מים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839709EF-1584-F452-4D39-418114A07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37" y="1707984"/>
            <a:ext cx="8524943" cy="497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18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AB1A25F-010C-270F-165E-EA959FA3D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שלבי השיטה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5AFEA4F-7C35-3568-B4E3-804884A5A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מחשבים את מטריצת ה</a:t>
                </a:r>
                <a:r>
                  <a:rPr lang="en-US" dirty="0"/>
                  <a:t>CV</a:t>
                </a:r>
                <a:r>
                  <a:rPr lang="he-IL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מחשבים את הערכים העצמיים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 ואת הווקטורים העצמיים </a:t>
                </a:r>
                <a:br>
                  <a:rPr lang="en-US" dirty="0"/>
                </a:br>
                <a:r>
                  <a:rPr lang="he-IL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he-IL" dirty="0"/>
                  <a:t> של מטריצת ה</a:t>
                </a:r>
                <a:r>
                  <a:rPr lang="en-US" dirty="0"/>
                  <a:t>CV</a:t>
                </a:r>
                <a:endParaRPr lang="he-IL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ממיינים את הערכים העצמיים בסדר יורד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מחשבים לכל ערך עצמי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e-IL" dirty="0"/>
                  <a:t> את הפרופורציה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endParaRPr lang="he-IL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מחשבים לכל ערך עצמי את הפרופורציה המצטברת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he-IL" dirty="0"/>
                  <a:t>מקובלת שמשתמשים ב</a:t>
                </a:r>
                <a:r>
                  <a:rPr lang="en-US" dirty="0"/>
                  <a:t>k</a:t>
                </a:r>
                <a:r>
                  <a:rPr lang="he-IL" dirty="0"/>
                  <a:t> </a:t>
                </a:r>
                <a:r>
                  <a:rPr lang="he-IL" dirty="0" err="1"/>
                  <a:t>הקומפוננטות</a:t>
                </a:r>
                <a:r>
                  <a:rPr lang="he-IL" dirty="0"/>
                  <a:t> הראשונות שמביאות אותנו לערך- סף שנקבע מראש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05AFEA4F-7C35-3568-B4E3-804884A5A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30" r="-545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תמונה 4">
            <a:extLst>
              <a:ext uri="{FF2B5EF4-FFF2-40B4-BE49-F238E27FC236}">
                <a16:creationId xmlns:a16="http://schemas.microsoft.com/office/drawing/2014/main" id="{14544121-86A8-0CFC-8F32-DDB85A5BD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94" y="2014194"/>
            <a:ext cx="3535724" cy="19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6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3099A9-1DB5-899D-7885-C23D255C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F316C8-D3B6-9510-CD3F-BD1AF94D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להלן נתונים עבור 10 לוחות סיליקון לייצור שבבים. עבור כל לוח נתון העובי, סטייה אופקית וסטייה אנכית. </a:t>
            </a:r>
          </a:p>
          <a:p>
            <a:pPr marL="0" indent="0">
              <a:buNone/>
            </a:pPr>
            <a:r>
              <a:rPr lang="he-IL" dirty="0"/>
              <a:t>בצעו ניתוח </a:t>
            </a:r>
            <a:r>
              <a:rPr lang="en-US" dirty="0"/>
              <a:t>PC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האם ניתן להסביר 90% מהשונות, תוך שימוש בשני ממדיים במקום בשלושה?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69392A2-E941-2937-2784-820EFE7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7" y="2599985"/>
            <a:ext cx="2041205" cy="326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8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3099A9-1DB5-899D-7885-C23D255C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1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0F316C8-D3B6-9510-CD3F-BD1AF94D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להלן נתונים עבור 10 לוחות סיליקון לייצור שבבים. עבור כל לוח נתון העובי, סטייה אופקית וסטייה אנכית. </a:t>
            </a:r>
          </a:p>
          <a:p>
            <a:pPr marL="0" indent="0">
              <a:buNone/>
            </a:pPr>
            <a:r>
              <a:rPr lang="he-IL" dirty="0"/>
              <a:t>בצעו ניתוח </a:t>
            </a:r>
            <a:r>
              <a:rPr lang="en-US" dirty="0"/>
              <a:t>PC</a:t>
            </a:r>
            <a:r>
              <a:rPr lang="he-IL" dirty="0"/>
              <a:t>.</a:t>
            </a:r>
          </a:p>
          <a:p>
            <a:pPr marL="0" indent="0">
              <a:buNone/>
            </a:pPr>
            <a:r>
              <a:rPr lang="he-IL" dirty="0"/>
              <a:t>האם ניתן להסביר 90% מהשונות, תוך שימוש בשני ממדיים במקום בשלושה?</a:t>
            </a:r>
          </a:p>
          <a:p>
            <a:pPr marL="0" indent="0">
              <a:buNone/>
            </a:pPr>
            <a:r>
              <a:rPr lang="he-IL" dirty="0"/>
              <a:t>אם ננסה להסביר את הנתונים בעזרת 2 ממדים בלבד,</a:t>
            </a:r>
          </a:p>
          <a:p>
            <a:pPr marL="0" indent="0">
              <a:buNone/>
            </a:pPr>
            <a:r>
              <a:rPr lang="he-IL" dirty="0"/>
              <a:t>נוכל להסביר 94% מהשונות.</a:t>
            </a: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869392A2-E941-2937-2784-820EFE7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97" y="2599985"/>
            <a:ext cx="2041205" cy="32659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CA35C51-65DF-5D98-4915-85C3B8A58DF7}"/>
                  </a:ext>
                </a:extLst>
              </p:cNvPr>
              <p:cNvSpPr txBox="1"/>
              <p:nvPr/>
            </p:nvSpPr>
            <p:spPr>
              <a:xfrm>
                <a:off x="3108005" y="3362740"/>
                <a:ext cx="2816477" cy="12865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1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43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27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87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749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676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273</m:t>
                      </m:r>
                    </m:oMath>
                  </m:oMathPara>
                </a14:m>
                <a:endParaRPr lang="he-IL" dirty="0"/>
              </a:p>
            </p:txBody>
          </p:sp>
        </mc:Choice>
        <mc:Fallback>
          <p:sp>
            <p:nvSpPr>
              <p:cNvPr id="4" name="תיבת טקסט 3">
                <a:extLst>
                  <a:ext uri="{FF2B5EF4-FFF2-40B4-BE49-F238E27FC236}">
                    <a16:creationId xmlns:a16="http://schemas.microsoft.com/office/drawing/2014/main" id="{6CA35C51-65DF-5D98-4915-85C3B8A58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005" y="3362740"/>
                <a:ext cx="2816477" cy="1286571"/>
              </a:xfrm>
              <a:prstGeom prst="rect">
                <a:avLst/>
              </a:prstGeom>
              <a:blipFill>
                <a:blip r:embed="rId3"/>
                <a:stretch>
                  <a:fillRect b="-995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טבלה 12">
            <a:extLst>
              <a:ext uri="{FF2B5EF4-FFF2-40B4-BE49-F238E27FC236}">
                <a16:creationId xmlns:a16="http://schemas.microsoft.com/office/drawing/2014/main" id="{2EB82C87-D130-01AA-1BC8-5CBC997EE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285662"/>
              </p:ext>
            </p:extLst>
          </p:nvPr>
        </p:nvGraphicFramePr>
        <p:xfrm>
          <a:off x="2987122" y="4796275"/>
          <a:ext cx="8128000" cy="2001520"/>
        </p:xfrm>
        <a:graphic>
          <a:graphicData uri="http://schemas.openxmlformats.org/drawingml/2006/table">
            <a:tbl>
              <a:tblPr rtl="1" firstRow="1" bandRow="1">
                <a:tableStyleId>{9D7B26C5-4107-4FEC-AEDC-1716B250A1EF}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692090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52136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949977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621558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Cumulative Proportion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Proportion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value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58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/>
                        <a:t>0.6514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/>
                        <a:t>0.6514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8.273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1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667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/>
                        <a:t>0.9408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/>
                        <a:t>0.289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3.676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2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39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4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sz="1400" b="0" dirty="0"/>
                        <a:t>0.059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0.749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3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672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endParaRPr lang="he-IL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sz="14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12.7</a:t>
                      </a:r>
                      <a:endParaRPr lang="he-IL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400" b="0" dirty="0"/>
                        <a:t>total</a:t>
                      </a:r>
                      <a:endParaRPr lang="he-IL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81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8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22BE8-7A42-4A4D-50BF-921B832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82D8CB-1EE3-7762-AE41-63699184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נאספו נתונים אודות 739 סטארט-אפים שונים. כל סטארט-אפ, קיבל תחזית האם יצליח או לא, ותואר ע"י 40 קטגוריות נוספות (עיר, מיקום, סוג וכו') </a:t>
            </a:r>
          </a:p>
          <a:p>
            <a:pPr marL="0" indent="0">
              <a:buNone/>
            </a:pPr>
            <a:r>
              <a:rPr lang="he-IL" dirty="0"/>
              <a:t>חשבו את </a:t>
            </a:r>
            <a:r>
              <a:rPr lang="he-IL" dirty="0" err="1"/>
              <a:t>הקומפוננטות</a:t>
            </a:r>
            <a:r>
              <a:rPr lang="he-IL" dirty="0"/>
              <a:t> הראשיות </a:t>
            </a:r>
            <a:r>
              <a:rPr lang="en-US" dirty="0"/>
              <a:t>PC</a:t>
            </a:r>
            <a:r>
              <a:rPr lang="he-IL" dirty="0"/>
              <a:t> </a:t>
            </a:r>
            <a:r>
              <a:rPr lang="he-IL" dirty="0" err="1"/>
              <a:t>ורישמו</a:t>
            </a:r>
            <a:r>
              <a:rPr lang="he-IL" dirty="0"/>
              <a:t> את מקדמי </a:t>
            </a:r>
            <a:r>
              <a:rPr lang="he-IL" dirty="0" err="1"/>
              <a:t>הקומפוננטות</a:t>
            </a:r>
            <a:r>
              <a:rPr lang="he-IL" dirty="0"/>
              <a:t> אשר מסבירות כ90% מהשונות של הנתונים.</a:t>
            </a: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0B1E3727-B567-FBD2-370F-60991900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02" y="3255022"/>
            <a:ext cx="4296223" cy="3462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039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22BE8-7A42-4A4D-50BF-921B8321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dirty="0"/>
              <a:t>תרגיל 2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82D8CB-1EE3-7762-AE41-636991844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נאספו נתונים אודות 739 סטרטאפים שונים. כל </a:t>
            </a:r>
            <a:r>
              <a:rPr lang="he-IL" dirty="0" err="1"/>
              <a:t>סטראטאפ</a:t>
            </a:r>
            <a:r>
              <a:rPr lang="he-IL" dirty="0"/>
              <a:t>, קיבל תחזית האם יצליח או לא, ותואר ע"י 40 קטגוריות נוספות (עיר, מיקום, סוג וכו') </a:t>
            </a:r>
          </a:p>
          <a:p>
            <a:pPr marL="0" indent="0">
              <a:buNone/>
            </a:pPr>
            <a:r>
              <a:rPr lang="he-IL" dirty="0"/>
              <a:t>חשבו את </a:t>
            </a:r>
            <a:r>
              <a:rPr lang="he-IL" dirty="0" err="1"/>
              <a:t>הקומפוננטות</a:t>
            </a:r>
            <a:r>
              <a:rPr lang="he-IL" dirty="0"/>
              <a:t> הראשיות </a:t>
            </a:r>
            <a:r>
              <a:rPr lang="en-US" dirty="0"/>
              <a:t>PC</a:t>
            </a:r>
            <a:r>
              <a:rPr lang="he-IL" dirty="0"/>
              <a:t> </a:t>
            </a:r>
            <a:r>
              <a:rPr lang="he-IL" dirty="0" err="1"/>
              <a:t>ורישמו</a:t>
            </a:r>
            <a:r>
              <a:rPr lang="he-IL" dirty="0"/>
              <a:t> את מקדמי </a:t>
            </a:r>
            <a:r>
              <a:rPr lang="he-IL" dirty="0" err="1"/>
              <a:t>הקומפוננטות</a:t>
            </a:r>
            <a:r>
              <a:rPr lang="he-IL" dirty="0"/>
              <a:t> אשר מסבירות כ90% מהשונות של הנתונים.</a:t>
            </a:r>
          </a:p>
          <a:p>
            <a:pPr marL="0" indent="0">
              <a:buNone/>
            </a:pPr>
            <a:r>
              <a:rPr lang="he-IL" dirty="0"/>
              <a:t>נשתמש ב20 </a:t>
            </a:r>
            <a:r>
              <a:rPr lang="he-IL" dirty="0" err="1"/>
              <a:t>הקומפוננטות</a:t>
            </a:r>
            <a:r>
              <a:rPr lang="he-IL" dirty="0"/>
              <a:t> הראשונות על מנת להסביר </a:t>
            </a:r>
            <a:br>
              <a:rPr lang="en-US" dirty="0"/>
            </a:br>
            <a:r>
              <a:rPr lang="he-IL" dirty="0"/>
              <a:t>91.69% מהשונות.</a:t>
            </a: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C91AB9E7-BE77-A490-D95B-D278E8F4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46" y="3328151"/>
            <a:ext cx="4827743" cy="31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15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סבון">
  <a:themeElements>
    <a:clrScheme name="סבון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סבון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סבו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TM03457510[[fn=סבון]]</Template>
  <TotalTime>34564</TotalTime>
  <Words>358</Words>
  <Application>Microsoft Office PowerPoint</Application>
  <PresentationFormat>מסך רחב</PresentationFormat>
  <Paragraphs>52</Paragraphs>
  <Slides>8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8</vt:i4>
      </vt:variant>
    </vt:vector>
  </HeadingPairs>
  <TitlesOfParts>
    <vt:vector size="13" baseType="lpstr">
      <vt:lpstr>Calibri</vt:lpstr>
      <vt:lpstr>Cambria Math</vt:lpstr>
      <vt:lpstr>Century Gothic</vt:lpstr>
      <vt:lpstr>Garamond</vt:lpstr>
      <vt:lpstr>סבון</vt:lpstr>
      <vt:lpstr>סטטיסטיקה תעשייתית וכלי תכנה</vt:lpstr>
      <vt:lpstr>PCA- Principal Components Analysis</vt:lpstr>
      <vt:lpstr>דוגמא: דגימת מים</vt:lpstr>
      <vt:lpstr>שלבי השיטה</vt:lpstr>
      <vt:lpstr>תרגיל 1</vt:lpstr>
      <vt:lpstr>תרגיל 1</vt:lpstr>
      <vt:lpstr>תרגיל 2</vt:lpstr>
      <vt:lpstr>תרגיל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סטטיסטיקה תעשייתית וכלי תכנה</dc:title>
  <dc:creator>Ronit Gross</dc:creator>
  <cp:lastModifiedBy>רונית גרוס</cp:lastModifiedBy>
  <cp:revision>194</cp:revision>
  <dcterms:created xsi:type="dcterms:W3CDTF">2023-06-04T11:08:12Z</dcterms:created>
  <dcterms:modified xsi:type="dcterms:W3CDTF">2025-01-14T18:59:20Z</dcterms:modified>
</cp:coreProperties>
</file>