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6" r:id="rId13"/>
    <p:sldId id="265" r:id="rId14"/>
    <p:sldId id="268" r:id="rId15"/>
    <p:sldId id="269" r:id="rId16"/>
    <p:sldId id="270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082"/>
    <a:srgbClr val="0E2841"/>
    <a:srgbClr val="00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5"/>
    <p:restoredTop sz="94772"/>
  </p:normalViewPr>
  <p:slideViewPr>
    <p:cSldViewPr snapToGrid="0">
      <p:cViewPr varScale="1">
        <p:scale>
          <a:sx n="135" d="100"/>
          <a:sy n="135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34DFC-FEFB-44F1-AA3B-2BB373062CE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23E7C8-5D05-49C3-BF11-39963EEB52C9}">
      <dgm:prSet/>
      <dgm:spPr/>
      <dgm:t>
        <a:bodyPr/>
        <a:lstStyle/>
        <a:p>
          <a:r>
            <a:rPr lang="en-GB" dirty="0"/>
            <a:t>The </a:t>
          </a:r>
          <a:r>
            <a:rPr lang="en-GB" b="1" dirty="0"/>
            <a:t>English Premier League</a:t>
          </a:r>
          <a:r>
            <a:rPr lang="en-GB" dirty="0"/>
            <a:t> (EPL) and </a:t>
          </a:r>
          <a:r>
            <a:rPr lang="en-GB" b="1" dirty="0"/>
            <a:t>La Liga </a:t>
          </a:r>
          <a:r>
            <a:rPr lang="en-GB" dirty="0"/>
            <a:t>are two of the </a:t>
          </a:r>
          <a:r>
            <a:rPr lang="en-GB" b="1" dirty="0"/>
            <a:t>most popular </a:t>
          </a:r>
          <a:r>
            <a:rPr lang="en-GB" dirty="0"/>
            <a:t>and </a:t>
          </a:r>
          <a:r>
            <a:rPr lang="en-GB" b="1" dirty="0"/>
            <a:t>competitive</a:t>
          </a:r>
          <a:r>
            <a:rPr lang="en-GB" dirty="0"/>
            <a:t> football leagues globally.</a:t>
          </a:r>
          <a:endParaRPr lang="en-US" dirty="0"/>
        </a:p>
      </dgm:t>
    </dgm:pt>
    <dgm:pt modelId="{9BDB951D-2ABE-4A72-9A02-292F095AFF22}" type="parTrans" cxnId="{C0C0E2BD-DD02-4C48-8F5F-5FCC562C66BF}">
      <dgm:prSet/>
      <dgm:spPr/>
      <dgm:t>
        <a:bodyPr/>
        <a:lstStyle/>
        <a:p>
          <a:endParaRPr lang="en-US"/>
        </a:p>
      </dgm:t>
    </dgm:pt>
    <dgm:pt modelId="{BAE229CD-F9E3-4138-94DC-6FDB6D95D968}" type="sibTrans" cxnId="{C0C0E2BD-DD02-4C48-8F5F-5FCC562C66BF}">
      <dgm:prSet/>
      <dgm:spPr/>
      <dgm:t>
        <a:bodyPr/>
        <a:lstStyle/>
        <a:p>
          <a:endParaRPr lang="en-US"/>
        </a:p>
      </dgm:t>
    </dgm:pt>
    <dgm:pt modelId="{9CA99AFE-0CBA-4C4C-BB6E-884F28E202E6}">
      <dgm:prSet/>
      <dgm:spPr/>
      <dgm:t>
        <a:bodyPr/>
        <a:lstStyle/>
        <a:p>
          <a:r>
            <a:rPr lang="en-GB" dirty="0"/>
            <a:t>These leagues attract </a:t>
          </a:r>
          <a:r>
            <a:rPr lang="en-GB" b="1" dirty="0"/>
            <a:t>millions</a:t>
          </a:r>
          <a:r>
            <a:rPr lang="en-GB" dirty="0"/>
            <a:t> of </a:t>
          </a:r>
          <a:r>
            <a:rPr lang="en-GB" b="1" dirty="0"/>
            <a:t>viewers</a:t>
          </a:r>
          <a:r>
            <a:rPr lang="en-GB" dirty="0"/>
            <a:t> worldwide and significantly impact the football industry, including player transfers, sponsorships, and analytics.</a:t>
          </a:r>
          <a:endParaRPr lang="en-US" dirty="0"/>
        </a:p>
      </dgm:t>
    </dgm:pt>
    <dgm:pt modelId="{20AAD6AC-B630-4D2D-9641-0763120F9A9D}" type="parTrans" cxnId="{B424CDA9-0134-42ED-98CF-3CBB2A5DD8BC}">
      <dgm:prSet/>
      <dgm:spPr/>
      <dgm:t>
        <a:bodyPr/>
        <a:lstStyle/>
        <a:p>
          <a:endParaRPr lang="en-US"/>
        </a:p>
      </dgm:t>
    </dgm:pt>
    <dgm:pt modelId="{BEB3D625-F7D5-4EDE-BBA1-7E133FBA28DA}" type="sibTrans" cxnId="{B424CDA9-0134-42ED-98CF-3CBB2A5DD8BC}">
      <dgm:prSet/>
      <dgm:spPr/>
      <dgm:t>
        <a:bodyPr/>
        <a:lstStyle/>
        <a:p>
          <a:endParaRPr lang="en-US"/>
        </a:p>
      </dgm:t>
    </dgm:pt>
    <dgm:pt modelId="{A78576ED-11D5-4982-A387-55E1A58C1C6D}">
      <dgm:prSet/>
      <dgm:spPr/>
      <dgm:t>
        <a:bodyPr/>
        <a:lstStyle/>
        <a:p>
          <a:r>
            <a:rPr lang="en-GB" dirty="0"/>
            <a:t>With a focus on global fan engagement and team performance, </a:t>
          </a:r>
          <a:r>
            <a:rPr lang="en-GB" b="1" dirty="0"/>
            <a:t>understanding what influences match results is pivotal.</a:t>
          </a:r>
          <a:endParaRPr lang="en-US" b="1" dirty="0"/>
        </a:p>
      </dgm:t>
    </dgm:pt>
    <dgm:pt modelId="{011AE113-C5C8-4B7C-824A-EDEE31D33B7A}" type="parTrans" cxnId="{4C4DBE8A-CD4C-489C-88CE-83DC8CD14D3F}">
      <dgm:prSet/>
      <dgm:spPr/>
      <dgm:t>
        <a:bodyPr/>
        <a:lstStyle/>
        <a:p>
          <a:endParaRPr lang="en-US"/>
        </a:p>
      </dgm:t>
    </dgm:pt>
    <dgm:pt modelId="{3ECBB4C8-5F47-4704-8AAD-EA616656A400}" type="sibTrans" cxnId="{4C4DBE8A-CD4C-489C-88CE-83DC8CD14D3F}">
      <dgm:prSet/>
      <dgm:spPr/>
      <dgm:t>
        <a:bodyPr/>
        <a:lstStyle/>
        <a:p>
          <a:endParaRPr lang="en-US"/>
        </a:p>
      </dgm:t>
    </dgm:pt>
    <dgm:pt modelId="{7234E51B-5E80-46AF-9A55-E3D258B3584C}">
      <dgm:prSet/>
      <dgm:spPr/>
      <dgm:t>
        <a:bodyPr/>
        <a:lstStyle/>
        <a:p>
          <a:r>
            <a:rPr lang="en-GB" dirty="0"/>
            <a:t>As football continues to evolve with </a:t>
          </a:r>
          <a:r>
            <a:rPr lang="en-GB" b="1" dirty="0"/>
            <a:t>data-driven approaches</a:t>
          </a:r>
          <a:r>
            <a:rPr lang="en-GB" dirty="0"/>
            <a:t>, this study </a:t>
          </a:r>
          <a:r>
            <a:rPr lang="en-GB" b="1" dirty="0"/>
            <a:t>bridges the gap </a:t>
          </a:r>
          <a:r>
            <a:rPr lang="en-GB" dirty="0"/>
            <a:t>between </a:t>
          </a:r>
          <a:r>
            <a:rPr lang="en-GB" b="1" dirty="0"/>
            <a:t>raw data and actionable insights.</a:t>
          </a:r>
          <a:endParaRPr lang="en-US" b="1" dirty="0"/>
        </a:p>
      </dgm:t>
    </dgm:pt>
    <dgm:pt modelId="{86CDC2B1-6234-4ECC-940B-8A6E4D8C0E45}" type="parTrans" cxnId="{2AFD69E9-89EC-4D6D-8E40-9276D4C4A9F9}">
      <dgm:prSet/>
      <dgm:spPr/>
      <dgm:t>
        <a:bodyPr/>
        <a:lstStyle/>
        <a:p>
          <a:endParaRPr lang="en-US"/>
        </a:p>
      </dgm:t>
    </dgm:pt>
    <dgm:pt modelId="{FCB59B1B-4AF8-43ED-B6F5-C0090DC9D0FE}" type="sibTrans" cxnId="{2AFD69E9-89EC-4D6D-8E40-9276D4C4A9F9}">
      <dgm:prSet/>
      <dgm:spPr/>
      <dgm:t>
        <a:bodyPr/>
        <a:lstStyle/>
        <a:p>
          <a:endParaRPr lang="en-US"/>
        </a:p>
      </dgm:t>
    </dgm:pt>
    <dgm:pt modelId="{6F1E3BFB-733E-C142-8D4D-FBCAF0207AE1}" type="pres">
      <dgm:prSet presAssocID="{8BE34DFC-FEFB-44F1-AA3B-2BB373062CE5}" presName="vert0" presStyleCnt="0">
        <dgm:presLayoutVars>
          <dgm:dir/>
          <dgm:animOne val="branch"/>
          <dgm:animLvl val="lvl"/>
        </dgm:presLayoutVars>
      </dgm:prSet>
      <dgm:spPr/>
    </dgm:pt>
    <dgm:pt modelId="{401C29C0-8F4E-DF4D-8BEF-483BF06849F4}" type="pres">
      <dgm:prSet presAssocID="{4723E7C8-5D05-49C3-BF11-39963EEB52C9}" presName="thickLine" presStyleLbl="alignNode1" presStyleIdx="0" presStyleCnt="4"/>
      <dgm:spPr/>
    </dgm:pt>
    <dgm:pt modelId="{FFBCB6B3-9D71-2D4F-A719-2F08C532B793}" type="pres">
      <dgm:prSet presAssocID="{4723E7C8-5D05-49C3-BF11-39963EEB52C9}" presName="horz1" presStyleCnt="0"/>
      <dgm:spPr/>
    </dgm:pt>
    <dgm:pt modelId="{F0C8421A-80D0-0F48-B444-10EB4278A5F9}" type="pres">
      <dgm:prSet presAssocID="{4723E7C8-5D05-49C3-BF11-39963EEB52C9}" presName="tx1" presStyleLbl="revTx" presStyleIdx="0" presStyleCnt="4"/>
      <dgm:spPr/>
    </dgm:pt>
    <dgm:pt modelId="{EB9A53DF-B922-134F-BF83-69F55D7061C7}" type="pres">
      <dgm:prSet presAssocID="{4723E7C8-5D05-49C3-BF11-39963EEB52C9}" presName="vert1" presStyleCnt="0"/>
      <dgm:spPr/>
    </dgm:pt>
    <dgm:pt modelId="{3CB9EBF6-8B3F-4D40-8094-BB6CA338E650}" type="pres">
      <dgm:prSet presAssocID="{9CA99AFE-0CBA-4C4C-BB6E-884F28E202E6}" presName="thickLine" presStyleLbl="alignNode1" presStyleIdx="1" presStyleCnt="4"/>
      <dgm:spPr/>
    </dgm:pt>
    <dgm:pt modelId="{472C457C-3507-024F-BBC0-6F7A13C0AB10}" type="pres">
      <dgm:prSet presAssocID="{9CA99AFE-0CBA-4C4C-BB6E-884F28E202E6}" presName="horz1" presStyleCnt="0"/>
      <dgm:spPr/>
    </dgm:pt>
    <dgm:pt modelId="{F55DA62A-694B-5A49-B54D-1EC358FDC26A}" type="pres">
      <dgm:prSet presAssocID="{9CA99AFE-0CBA-4C4C-BB6E-884F28E202E6}" presName="tx1" presStyleLbl="revTx" presStyleIdx="1" presStyleCnt="4"/>
      <dgm:spPr/>
    </dgm:pt>
    <dgm:pt modelId="{10C642E3-6FEE-3E4F-85A3-2F691E538A51}" type="pres">
      <dgm:prSet presAssocID="{9CA99AFE-0CBA-4C4C-BB6E-884F28E202E6}" presName="vert1" presStyleCnt="0"/>
      <dgm:spPr/>
    </dgm:pt>
    <dgm:pt modelId="{349DC7F1-5770-8541-B32A-7B7747E3A869}" type="pres">
      <dgm:prSet presAssocID="{A78576ED-11D5-4982-A387-55E1A58C1C6D}" presName="thickLine" presStyleLbl="alignNode1" presStyleIdx="2" presStyleCnt="4"/>
      <dgm:spPr/>
    </dgm:pt>
    <dgm:pt modelId="{74C613E1-B6D2-304F-BF2B-690991AF08AD}" type="pres">
      <dgm:prSet presAssocID="{A78576ED-11D5-4982-A387-55E1A58C1C6D}" presName="horz1" presStyleCnt="0"/>
      <dgm:spPr/>
    </dgm:pt>
    <dgm:pt modelId="{A6497D99-A384-6B44-B682-E2B7E837E6E5}" type="pres">
      <dgm:prSet presAssocID="{A78576ED-11D5-4982-A387-55E1A58C1C6D}" presName="tx1" presStyleLbl="revTx" presStyleIdx="2" presStyleCnt="4"/>
      <dgm:spPr/>
    </dgm:pt>
    <dgm:pt modelId="{3F5BBC57-4757-A547-AF9B-CD662B4CF54A}" type="pres">
      <dgm:prSet presAssocID="{A78576ED-11D5-4982-A387-55E1A58C1C6D}" presName="vert1" presStyleCnt="0"/>
      <dgm:spPr/>
    </dgm:pt>
    <dgm:pt modelId="{31D1C8F9-9334-2D46-844F-D1F1ADE50969}" type="pres">
      <dgm:prSet presAssocID="{7234E51B-5E80-46AF-9A55-E3D258B3584C}" presName="thickLine" presStyleLbl="alignNode1" presStyleIdx="3" presStyleCnt="4"/>
      <dgm:spPr/>
    </dgm:pt>
    <dgm:pt modelId="{6E2BED17-8D6F-4442-93ED-A3F7A9C5EA24}" type="pres">
      <dgm:prSet presAssocID="{7234E51B-5E80-46AF-9A55-E3D258B3584C}" presName="horz1" presStyleCnt="0"/>
      <dgm:spPr/>
    </dgm:pt>
    <dgm:pt modelId="{3C4E748E-DAAC-5143-8345-8BE59CCCA5CF}" type="pres">
      <dgm:prSet presAssocID="{7234E51B-5E80-46AF-9A55-E3D258B3584C}" presName="tx1" presStyleLbl="revTx" presStyleIdx="3" presStyleCnt="4"/>
      <dgm:spPr/>
    </dgm:pt>
    <dgm:pt modelId="{97340337-36F7-574D-B3BB-A34BD19D39C3}" type="pres">
      <dgm:prSet presAssocID="{7234E51B-5E80-46AF-9A55-E3D258B3584C}" presName="vert1" presStyleCnt="0"/>
      <dgm:spPr/>
    </dgm:pt>
  </dgm:ptLst>
  <dgm:cxnLst>
    <dgm:cxn modelId="{88F32B1F-5E27-634B-A7B0-3A44778ECEBB}" type="presOf" srcId="{9CA99AFE-0CBA-4C4C-BB6E-884F28E202E6}" destId="{F55DA62A-694B-5A49-B54D-1EC358FDC26A}" srcOrd="0" destOrd="0" presId="urn:microsoft.com/office/officeart/2008/layout/LinedList"/>
    <dgm:cxn modelId="{65215162-D629-564D-BD3E-031912059C65}" type="presOf" srcId="{A78576ED-11D5-4982-A387-55E1A58C1C6D}" destId="{A6497D99-A384-6B44-B682-E2B7E837E6E5}" srcOrd="0" destOrd="0" presId="urn:microsoft.com/office/officeart/2008/layout/LinedList"/>
    <dgm:cxn modelId="{4C4DBE8A-CD4C-489C-88CE-83DC8CD14D3F}" srcId="{8BE34DFC-FEFB-44F1-AA3B-2BB373062CE5}" destId="{A78576ED-11D5-4982-A387-55E1A58C1C6D}" srcOrd="2" destOrd="0" parTransId="{011AE113-C5C8-4B7C-824A-EDEE31D33B7A}" sibTransId="{3ECBB4C8-5F47-4704-8AAD-EA616656A400}"/>
    <dgm:cxn modelId="{B1906894-39AB-C64E-8328-B099EE21574D}" type="presOf" srcId="{8BE34DFC-FEFB-44F1-AA3B-2BB373062CE5}" destId="{6F1E3BFB-733E-C142-8D4D-FBCAF0207AE1}" srcOrd="0" destOrd="0" presId="urn:microsoft.com/office/officeart/2008/layout/LinedList"/>
    <dgm:cxn modelId="{B424CDA9-0134-42ED-98CF-3CBB2A5DD8BC}" srcId="{8BE34DFC-FEFB-44F1-AA3B-2BB373062CE5}" destId="{9CA99AFE-0CBA-4C4C-BB6E-884F28E202E6}" srcOrd="1" destOrd="0" parTransId="{20AAD6AC-B630-4D2D-9641-0763120F9A9D}" sibTransId="{BEB3D625-F7D5-4EDE-BBA1-7E133FBA28DA}"/>
    <dgm:cxn modelId="{C0C0E2BD-DD02-4C48-8F5F-5FCC562C66BF}" srcId="{8BE34DFC-FEFB-44F1-AA3B-2BB373062CE5}" destId="{4723E7C8-5D05-49C3-BF11-39963EEB52C9}" srcOrd="0" destOrd="0" parTransId="{9BDB951D-2ABE-4A72-9A02-292F095AFF22}" sibTransId="{BAE229CD-F9E3-4138-94DC-6FDB6D95D968}"/>
    <dgm:cxn modelId="{36D83FDF-EAB3-504A-A5EB-AFABC0BE129A}" type="presOf" srcId="{7234E51B-5E80-46AF-9A55-E3D258B3584C}" destId="{3C4E748E-DAAC-5143-8345-8BE59CCCA5CF}" srcOrd="0" destOrd="0" presId="urn:microsoft.com/office/officeart/2008/layout/LinedList"/>
    <dgm:cxn modelId="{164C22E5-1CCB-CE4C-ADFA-E7AC1634BF05}" type="presOf" srcId="{4723E7C8-5D05-49C3-BF11-39963EEB52C9}" destId="{F0C8421A-80D0-0F48-B444-10EB4278A5F9}" srcOrd="0" destOrd="0" presId="urn:microsoft.com/office/officeart/2008/layout/LinedList"/>
    <dgm:cxn modelId="{2AFD69E9-89EC-4D6D-8E40-9276D4C4A9F9}" srcId="{8BE34DFC-FEFB-44F1-AA3B-2BB373062CE5}" destId="{7234E51B-5E80-46AF-9A55-E3D258B3584C}" srcOrd="3" destOrd="0" parTransId="{86CDC2B1-6234-4ECC-940B-8A6E4D8C0E45}" sibTransId="{FCB59B1B-4AF8-43ED-B6F5-C0090DC9D0FE}"/>
    <dgm:cxn modelId="{0136A322-A2EC-C545-A1F8-7B470F221918}" type="presParOf" srcId="{6F1E3BFB-733E-C142-8D4D-FBCAF0207AE1}" destId="{401C29C0-8F4E-DF4D-8BEF-483BF06849F4}" srcOrd="0" destOrd="0" presId="urn:microsoft.com/office/officeart/2008/layout/LinedList"/>
    <dgm:cxn modelId="{275506DC-EABB-6F47-AF67-F7629244CFCB}" type="presParOf" srcId="{6F1E3BFB-733E-C142-8D4D-FBCAF0207AE1}" destId="{FFBCB6B3-9D71-2D4F-A719-2F08C532B793}" srcOrd="1" destOrd="0" presId="urn:microsoft.com/office/officeart/2008/layout/LinedList"/>
    <dgm:cxn modelId="{62BD278F-3A86-8143-BD73-3C9D8947EF38}" type="presParOf" srcId="{FFBCB6B3-9D71-2D4F-A719-2F08C532B793}" destId="{F0C8421A-80D0-0F48-B444-10EB4278A5F9}" srcOrd="0" destOrd="0" presId="urn:microsoft.com/office/officeart/2008/layout/LinedList"/>
    <dgm:cxn modelId="{619E4A39-1AD5-4D4E-ABFF-79FDEAEB84D5}" type="presParOf" srcId="{FFBCB6B3-9D71-2D4F-A719-2F08C532B793}" destId="{EB9A53DF-B922-134F-BF83-69F55D7061C7}" srcOrd="1" destOrd="0" presId="urn:microsoft.com/office/officeart/2008/layout/LinedList"/>
    <dgm:cxn modelId="{B1E368E2-F68F-F140-BEF4-4FE3FE6DE4A2}" type="presParOf" srcId="{6F1E3BFB-733E-C142-8D4D-FBCAF0207AE1}" destId="{3CB9EBF6-8B3F-4D40-8094-BB6CA338E650}" srcOrd="2" destOrd="0" presId="urn:microsoft.com/office/officeart/2008/layout/LinedList"/>
    <dgm:cxn modelId="{5E1C567B-FE57-8C48-96B9-706E36122F8F}" type="presParOf" srcId="{6F1E3BFB-733E-C142-8D4D-FBCAF0207AE1}" destId="{472C457C-3507-024F-BBC0-6F7A13C0AB10}" srcOrd="3" destOrd="0" presId="urn:microsoft.com/office/officeart/2008/layout/LinedList"/>
    <dgm:cxn modelId="{754DD4D4-B6C0-3E44-AB5B-BEF5E96DFB30}" type="presParOf" srcId="{472C457C-3507-024F-BBC0-6F7A13C0AB10}" destId="{F55DA62A-694B-5A49-B54D-1EC358FDC26A}" srcOrd="0" destOrd="0" presId="urn:microsoft.com/office/officeart/2008/layout/LinedList"/>
    <dgm:cxn modelId="{E9F69554-B9C6-5F43-897D-5A73F8E08751}" type="presParOf" srcId="{472C457C-3507-024F-BBC0-6F7A13C0AB10}" destId="{10C642E3-6FEE-3E4F-85A3-2F691E538A51}" srcOrd="1" destOrd="0" presId="urn:microsoft.com/office/officeart/2008/layout/LinedList"/>
    <dgm:cxn modelId="{98441E70-BF7F-5C43-84D2-1D50F0EC3B54}" type="presParOf" srcId="{6F1E3BFB-733E-C142-8D4D-FBCAF0207AE1}" destId="{349DC7F1-5770-8541-B32A-7B7747E3A869}" srcOrd="4" destOrd="0" presId="urn:microsoft.com/office/officeart/2008/layout/LinedList"/>
    <dgm:cxn modelId="{E3F71261-97C3-F44C-8BB8-B92252FADFA0}" type="presParOf" srcId="{6F1E3BFB-733E-C142-8D4D-FBCAF0207AE1}" destId="{74C613E1-B6D2-304F-BF2B-690991AF08AD}" srcOrd="5" destOrd="0" presId="urn:microsoft.com/office/officeart/2008/layout/LinedList"/>
    <dgm:cxn modelId="{C5DDE6B5-3383-7840-93AD-FEED86C2E6CE}" type="presParOf" srcId="{74C613E1-B6D2-304F-BF2B-690991AF08AD}" destId="{A6497D99-A384-6B44-B682-E2B7E837E6E5}" srcOrd="0" destOrd="0" presId="urn:microsoft.com/office/officeart/2008/layout/LinedList"/>
    <dgm:cxn modelId="{E440696F-9625-5E45-9F84-892848084495}" type="presParOf" srcId="{74C613E1-B6D2-304F-BF2B-690991AF08AD}" destId="{3F5BBC57-4757-A547-AF9B-CD662B4CF54A}" srcOrd="1" destOrd="0" presId="urn:microsoft.com/office/officeart/2008/layout/LinedList"/>
    <dgm:cxn modelId="{C543D054-22D7-814F-8028-B105A2FCEBD6}" type="presParOf" srcId="{6F1E3BFB-733E-C142-8D4D-FBCAF0207AE1}" destId="{31D1C8F9-9334-2D46-844F-D1F1ADE50969}" srcOrd="6" destOrd="0" presId="urn:microsoft.com/office/officeart/2008/layout/LinedList"/>
    <dgm:cxn modelId="{66D8400A-BBB9-9F48-84F3-1492DD94971F}" type="presParOf" srcId="{6F1E3BFB-733E-C142-8D4D-FBCAF0207AE1}" destId="{6E2BED17-8D6F-4442-93ED-A3F7A9C5EA24}" srcOrd="7" destOrd="0" presId="urn:microsoft.com/office/officeart/2008/layout/LinedList"/>
    <dgm:cxn modelId="{A15D07B7-1C12-C540-8A5C-4449272867E6}" type="presParOf" srcId="{6E2BED17-8D6F-4442-93ED-A3F7A9C5EA24}" destId="{3C4E748E-DAAC-5143-8345-8BE59CCCA5CF}" srcOrd="0" destOrd="0" presId="urn:microsoft.com/office/officeart/2008/layout/LinedList"/>
    <dgm:cxn modelId="{A499B28F-B0D8-DA40-AE8F-1C36745B4749}" type="presParOf" srcId="{6E2BED17-8D6F-4442-93ED-A3F7A9C5EA24}" destId="{97340337-36F7-574D-B3BB-A34BD19D39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D954F-5707-418E-8F78-10345552CEF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F289EC-F818-454D-935B-EF0EFAB63C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match the </a:t>
          </a:r>
          <a:r>
            <a:rPr lang="en-US" b="1" dirty="0"/>
            <a:t>ERD</a:t>
          </a:r>
          <a:r>
            <a:rPr lang="en-US" dirty="0"/>
            <a:t> diagram format which represents the data columns that are </a:t>
          </a:r>
          <a:r>
            <a:rPr lang="en-US" b="1" dirty="0"/>
            <a:t>common</a:t>
          </a:r>
          <a:r>
            <a:rPr lang="en-US" dirty="0"/>
            <a:t> between the two files. </a:t>
          </a:r>
        </a:p>
      </dgm:t>
    </dgm:pt>
    <dgm:pt modelId="{15ECF565-B71C-4252-AA7B-AACDE89CA247}" type="parTrans" cxnId="{3E3FCA75-D128-4460-AA5B-62F6AC44BEA0}">
      <dgm:prSet/>
      <dgm:spPr/>
      <dgm:t>
        <a:bodyPr/>
        <a:lstStyle/>
        <a:p>
          <a:endParaRPr lang="en-US"/>
        </a:p>
      </dgm:t>
    </dgm:pt>
    <dgm:pt modelId="{A24B380C-0383-43C0-B2BC-E1587EF34597}" type="sibTrans" cxnId="{3E3FCA75-D128-4460-AA5B-62F6AC44BE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29E940-185B-4023-A822-355854ADDB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Cleaned data </a:t>
          </a:r>
          <a:r>
            <a:rPr lang="en-US" dirty="0"/>
            <a:t>by removing rows with missing values, and rows that were not in common between the two databases.</a:t>
          </a:r>
        </a:p>
      </dgm:t>
    </dgm:pt>
    <dgm:pt modelId="{F7022A31-DC4F-4F41-9610-37479E41C7D3}" type="parTrans" cxnId="{451760F5-E708-44B2-A909-8FF3FC48FD4E}">
      <dgm:prSet/>
      <dgm:spPr/>
      <dgm:t>
        <a:bodyPr/>
        <a:lstStyle/>
        <a:p>
          <a:endParaRPr lang="en-US"/>
        </a:p>
      </dgm:t>
    </dgm:pt>
    <dgm:pt modelId="{53C154A6-0C62-405F-8CE2-D873E1EEFA31}" type="sibTrans" cxnId="{451760F5-E708-44B2-A909-8FF3FC48FD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98905-48A5-40E8-978A-2CC1203C5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Other </a:t>
          </a:r>
          <a:r>
            <a:rPr lang="en-US" b="1" dirty="0"/>
            <a:t>columns</a:t>
          </a:r>
          <a:r>
            <a:rPr lang="en-US" dirty="0"/>
            <a:t> were renamed and </a:t>
          </a:r>
          <a:r>
            <a:rPr lang="en-US" b="1" dirty="0"/>
            <a:t>structured</a:t>
          </a:r>
          <a:r>
            <a:rPr lang="en-US" dirty="0"/>
            <a:t> to be </a:t>
          </a:r>
          <a:r>
            <a:rPr lang="en-US" b="1" dirty="0"/>
            <a:t>atomic</a:t>
          </a:r>
          <a:r>
            <a:rPr lang="en-US" dirty="0"/>
            <a:t> and then we </a:t>
          </a:r>
          <a:r>
            <a:rPr lang="en-US" b="1" dirty="0"/>
            <a:t>joined</a:t>
          </a:r>
          <a:r>
            <a:rPr lang="en-US" dirty="0"/>
            <a:t> the </a:t>
          </a:r>
          <a:r>
            <a:rPr lang="en-US" b="1" dirty="0"/>
            <a:t>two files </a:t>
          </a:r>
          <a:r>
            <a:rPr lang="en-US" dirty="0"/>
            <a:t>together to create </a:t>
          </a:r>
          <a:r>
            <a:rPr lang="en-US" b="1" dirty="0"/>
            <a:t>one</a:t>
          </a:r>
          <a:r>
            <a:rPr lang="en-US" dirty="0"/>
            <a:t> cohesive file (excel).</a:t>
          </a:r>
        </a:p>
      </dgm:t>
    </dgm:pt>
    <dgm:pt modelId="{6D97E6BD-27ED-4529-B791-954C1E120E24}" type="parTrans" cxnId="{F56C2261-4081-40A6-8328-A86A6BF24EE1}">
      <dgm:prSet/>
      <dgm:spPr/>
      <dgm:t>
        <a:bodyPr/>
        <a:lstStyle/>
        <a:p>
          <a:endParaRPr lang="en-US"/>
        </a:p>
      </dgm:t>
    </dgm:pt>
    <dgm:pt modelId="{0C74F4D8-2835-42C9-8825-DD03C6119BB7}" type="sibTrans" cxnId="{F56C2261-4081-40A6-8328-A86A6BF24E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BC846D-73E8-4D20-94CB-E6A6682E6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python, we </a:t>
          </a:r>
          <a:r>
            <a:rPr lang="en-US" b="1" dirty="0"/>
            <a:t>created new data files (excel) </a:t>
          </a:r>
          <a:r>
            <a:rPr lang="en-US" dirty="0"/>
            <a:t>to be uploaded to Tableau by manipulating the current data to view it more effectively.</a:t>
          </a:r>
        </a:p>
      </dgm:t>
    </dgm:pt>
    <dgm:pt modelId="{13596DD0-7D8B-4DD4-A6F2-13EF289F9F9C}" type="parTrans" cxnId="{C6B06662-8D09-4697-9A98-91FF8B61701C}">
      <dgm:prSet/>
      <dgm:spPr/>
      <dgm:t>
        <a:bodyPr/>
        <a:lstStyle/>
        <a:p>
          <a:endParaRPr lang="en-US"/>
        </a:p>
      </dgm:t>
    </dgm:pt>
    <dgm:pt modelId="{DB19C10B-52B9-4D05-A4C3-45C507C54BC1}" type="sibTrans" cxnId="{C6B06662-8D09-4697-9A98-91FF8B61701C}">
      <dgm:prSet/>
      <dgm:spPr/>
      <dgm:t>
        <a:bodyPr/>
        <a:lstStyle/>
        <a:p>
          <a:endParaRPr lang="en-US"/>
        </a:p>
      </dgm:t>
    </dgm:pt>
    <dgm:pt modelId="{FFFF50DA-3E57-4C2D-A7FF-5E9AE837E67F}" type="pres">
      <dgm:prSet presAssocID="{501D954F-5707-418E-8F78-10345552CEFE}" presName="root" presStyleCnt="0">
        <dgm:presLayoutVars>
          <dgm:dir/>
          <dgm:resizeHandles val="exact"/>
        </dgm:presLayoutVars>
      </dgm:prSet>
      <dgm:spPr/>
    </dgm:pt>
    <dgm:pt modelId="{D20619C9-B409-4E73-A75B-50E4053A81AE}" type="pres">
      <dgm:prSet presAssocID="{501D954F-5707-418E-8F78-10345552CEFE}" presName="container" presStyleCnt="0">
        <dgm:presLayoutVars>
          <dgm:dir/>
          <dgm:resizeHandles val="exact"/>
        </dgm:presLayoutVars>
      </dgm:prSet>
      <dgm:spPr/>
    </dgm:pt>
    <dgm:pt modelId="{F9F7EE8B-7121-4CDF-A41C-7E723B438470}" type="pres">
      <dgm:prSet presAssocID="{74F289EC-F818-454D-935B-EF0EFAB63C98}" presName="compNode" presStyleCnt="0"/>
      <dgm:spPr/>
    </dgm:pt>
    <dgm:pt modelId="{5E3771D0-4276-4EC2-895F-47D5884DFF2E}" type="pres">
      <dgm:prSet presAssocID="{74F289EC-F818-454D-935B-EF0EFAB63C98}" presName="iconBgRect" presStyleLbl="bgShp" presStyleIdx="0" presStyleCnt="4"/>
      <dgm:spPr/>
    </dgm:pt>
    <dgm:pt modelId="{2B367722-122C-4D2B-9211-88A06C4F1EBB}" type="pres">
      <dgm:prSet presAssocID="{74F289EC-F818-454D-935B-EF0EFAB63C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84B2557-EF38-431B-A180-5026B6752B8E}" type="pres">
      <dgm:prSet presAssocID="{74F289EC-F818-454D-935B-EF0EFAB63C98}" presName="spaceRect" presStyleCnt="0"/>
      <dgm:spPr/>
    </dgm:pt>
    <dgm:pt modelId="{C05FBFAF-2DB8-4E2F-9BB1-D2174832B4C3}" type="pres">
      <dgm:prSet presAssocID="{74F289EC-F818-454D-935B-EF0EFAB63C98}" presName="textRect" presStyleLbl="revTx" presStyleIdx="0" presStyleCnt="4">
        <dgm:presLayoutVars>
          <dgm:chMax val="1"/>
          <dgm:chPref val="1"/>
        </dgm:presLayoutVars>
      </dgm:prSet>
      <dgm:spPr/>
    </dgm:pt>
    <dgm:pt modelId="{82B4F19E-2809-4945-ADF9-9AF93D63B129}" type="pres">
      <dgm:prSet presAssocID="{A24B380C-0383-43C0-B2BC-E1587EF34597}" presName="sibTrans" presStyleLbl="sibTrans2D1" presStyleIdx="0" presStyleCnt="0"/>
      <dgm:spPr/>
    </dgm:pt>
    <dgm:pt modelId="{CE0D2183-C17B-4359-832A-DDCE9B2E0F7B}" type="pres">
      <dgm:prSet presAssocID="{8829E940-185B-4023-A822-355854ADDB69}" presName="compNode" presStyleCnt="0"/>
      <dgm:spPr/>
    </dgm:pt>
    <dgm:pt modelId="{E0C3AB0B-10ED-47A5-B03A-85FA190DAB9F}" type="pres">
      <dgm:prSet presAssocID="{8829E940-185B-4023-A822-355854ADDB69}" presName="iconBgRect" presStyleLbl="bgShp" presStyleIdx="1" presStyleCnt="4"/>
      <dgm:spPr/>
    </dgm:pt>
    <dgm:pt modelId="{3EAF0B89-5420-4869-BDCF-D6A18424E3A9}" type="pres">
      <dgm:prSet presAssocID="{8829E940-185B-4023-A822-355854ADDB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3F998FD-EDAE-4790-8331-756DD5EBB337}" type="pres">
      <dgm:prSet presAssocID="{8829E940-185B-4023-A822-355854ADDB69}" presName="spaceRect" presStyleCnt="0"/>
      <dgm:spPr/>
    </dgm:pt>
    <dgm:pt modelId="{B18D2F06-C91B-4372-9017-CC881A973AD9}" type="pres">
      <dgm:prSet presAssocID="{8829E940-185B-4023-A822-355854ADDB69}" presName="textRect" presStyleLbl="revTx" presStyleIdx="1" presStyleCnt="4">
        <dgm:presLayoutVars>
          <dgm:chMax val="1"/>
          <dgm:chPref val="1"/>
        </dgm:presLayoutVars>
      </dgm:prSet>
      <dgm:spPr/>
    </dgm:pt>
    <dgm:pt modelId="{6A5CDB8F-50BD-4CAA-AD32-C54F7EFCF7F3}" type="pres">
      <dgm:prSet presAssocID="{53C154A6-0C62-405F-8CE2-D873E1EEFA31}" presName="sibTrans" presStyleLbl="sibTrans2D1" presStyleIdx="0" presStyleCnt="0"/>
      <dgm:spPr/>
    </dgm:pt>
    <dgm:pt modelId="{A9429B3E-048C-423D-A743-28364A4646FE}" type="pres">
      <dgm:prSet presAssocID="{E3998905-48A5-40E8-978A-2CC1203C5875}" presName="compNode" presStyleCnt="0"/>
      <dgm:spPr/>
    </dgm:pt>
    <dgm:pt modelId="{F6CE9589-B1D2-4ADA-8F82-A505D5509C1F}" type="pres">
      <dgm:prSet presAssocID="{E3998905-48A5-40E8-978A-2CC1203C5875}" presName="iconBgRect" presStyleLbl="bgShp" presStyleIdx="2" presStyleCnt="4"/>
      <dgm:spPr/>
    </dgm:pt>
    <dgm:pt modelId="{B0CB5239-FEEE-42BF-940E-B0234E7C760D}" type="pres">
      <dgm:prSet presAssocID="{E3998905-48A5-40E8-978A-2CC1203C58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9DB744B-E6B0-4C93-8830-0B006B51E72D}" type="pres">
      <dgm:prSet presAssocID="{E3998905-48A5-40E8-978A-2CC1203C5875}" presName="spaceRect" presStyleCnt="0"/>
      <dgm:spPr/>
    </dgm:pt>
    <dgm:pt modelId="{DAD7DE10-5D89-4A91-97E5-852DAA90FDD9}" type="pres">
      <dgm:prSet presAssocID="{E3998905-48A5-40E8-978A-2CC1203C5875}" presName="textRect" presStyleLbl="revTx" presStyleIdx="2" presStyleCnt="4">
        <dgm:presLayoutVars>
          <dgm:chMax val="1"/>
          <dgm:chPref val="1"/>
        </dgm:presLayoutVars>
      </dgm:prSet>
      <dgm:spPr/>
    </dgm:pt>
    <dgm:pt modelId="{807E00AA-F406-4409-90C0-927C2B489717}" type="pres">
      <dgm:prSet presAssocID="{0C74F4D8-2835-42C9-8825-DD03C6119BB7}" presName="sibTrans" presStyleLbl="sibTrans2D1" presStyleIdx="0" presStyleCnt="0"/>
      <dgm:spPr/>
    </dgm:pt>
    <dgm:pt modelId="{0C9B09FF-FE8F-42A9-A8E5-B6851E166C97}" type="pres">
      <dgm:prSet presAssocID="{DEBC846D-73E8-4D20-94CB-E6A6682E6232}" presName="compNode" presStyleCnt="0"/>
      <dgm:spPr/>
    </dgm:pt>
    <dgm:pt modelId="{F7217B18-F6F8-48EF-B7C2-0A253F36DE7D}" type="pres">
      <dgm:prSet presAssocID="{DEBC846D-73E8-4D20-94CB-E6A6682E6232}" presName="iconBgRect" presStyleLbl="bgShp" presStyleIdx="3" presStyleCnt="4"/>
      <dgm:spPr/>
    </dgm:pt>
    <dgm:pt modelId="{A8D4C3D3-71BC-4855-B571-1C8DBAA85015}" type="pres">
      <dgm:prSet presAssocID="{DEBC846D-73E8-4D20-94CB-E6A6682E62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33BD1E3-0CEA-48E2-BF0B-7CB7435278A0}" type="pres">
      <dgm:prSet presAssocID="{DEBC846D-73E8-4D20-94CB-E6A6682E6232}" presName="spaceRect" presStyleCnt="0"/>
      <dgm:spPr/>
    </dgm:pt>
    <dgm:pt modelId="{D11D343E-3D5D-4AF8-9C17-2EAFCB87984D}" type="pres">
      <dgm:prSet presAssocID="{DEBC846D-73E8-4D20-94CB-E6A6682E62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AA7805-A66E-4EF7-842F-3AD76C68366F}" type="presOf" srcId="{8829E940-185B-4023-A822-355854ADDB69}" destId="{B18D2F06-C91B-4372-9017-CC881A973AD9}" srcOrd="0" destOrd="0" presId="urn:microsoft.com/office/officeart/2018/2/layout/IconCircleList"/>
    <dgm:cxn modelId="{2730990C-5CBC-4DB9-96E0-88C8028D64DC}" type="presOf" srcId="{0C74F4D8-2835-42C9-8825-DD03C6119BB7}" destId="{807E00AA-F406-4409-90C0-927C2B489717}" srcOrd="0" destOrd="0" presId="urn:microsoft.com/office/officeart/2018/2/layout/IconCircleList"/>
    <dgm:cxn modelId="{BFC2923A-76EB-4AAB-9886-FC50669446B6}" type="presOf" srcId="{E3998905-48A5-40E8-978A-2CC1203C5875}" destId="{DAD7DE10-5D89-4A91-97E5-852DAA90FDD9}" srcOrd="0" destOrd="0" presId="urn:microsoft.com/office/officeart/2018/2/layout/IconCircleList"/>
    <dgm:cxn modelId="{F56C2261-4081-40A6-8328-A86A6BF24EE1}" srcId="{501D954F-5707-418E-8F78-10345552CEFE}" destId="{E3998905-48A5-40E8-978A-2CC1203C5875}" srcOrd="2" destOrd="0" parTransId="{6D97E6BD-27ED-4529-B791-954C1E120E24}" sibTransId="{0C74F4D8-2835-42C9-8825-DD03C6119BB7}"/>
    <dgm:cxn modelId="{C6B06662-8D09-4697-9A98-91FF8B61701C}" srcId="{501D954F-5707-418E-8F78-10345552CEFE}" destId="{DEBC846D-73E8-4D20-94CB-E6A6682E6232}" srcOrd="3" destOrd="0" parTransId="{13596DD0-7D8B-4DD4-A6F2-13EF289F9F9C}" sibTransId="{DB19C10B-52B9-4D05-A4C3-45C507C54BC1}"/>
    <dgm:cxn modelId="{59751172-7FE7-40DA-BF58-4173412B08D2}" type="presOf" srcId="{DEBC846D-73E8-4D20-94CB-E6A6682E6232}" destId="{D11D343E-3D5D-4AF8-9C17-2EAFCB87984D}" srcOrd="0" destOrd="0" presId="urn:microsoft.com/office/officeart/2018/2/layout/IconCircleList"/>
    <dgm:cxn modelId="{3E3FCA75-D128-4460-AA5B-62F6AC44BEA0}" srcId="{501D954F-5707-418E-8F78-10345552CEFE}" destId="{74F289EC-F818-454D-935B-EF0EFAB63C98}" srcOrd="0" destOrd="0" parTransId="{15ECF565-B71C-4252-AA7B-AACDE89CA247}" sibTransId="{A24B380C-0383-43C0-B2BC-E1587EF34597}"/>
    <dgm:cxn modelId="{48A92A76-3D21-4C7D-98D9-9A672F152E61}" type="presOf" srcId="{501D954F-5707-418E-8F78-10345552CEFE}" destId="{FFFF50DA-3E57-4C2D-A7FF-5E9AE837E67F}" srcOrd="0" destOrd="0" presId="urn:microsoft.com/office/officeart/2018/2/layout/IconCircleList"/>
    <dgm:cxn modelId="{524B46A2-AF32-4433-B56A-E2896D8A2CE5}" type="presOf" srcId="{74F289EC-F818-454D-935B-EF0EFAB63C98}" destId="{C05FBFAF-2DB8-4E2F-9BB1-D2174832B4C3}" srcOrd="0" destOrd="0" presId="urn:microsoft.com/office/officeart/2018/2/layout/IconCircleList"/>
    <dgm:cxn modelId="{142194A8-879E-48F4-83AF-B3BB2E1F95CE}" type="presOf" srcId="{A24B380C-0383-43C0-B2BC-E1587EF34597}" destId="{82B4F19E-2809-4945-ADF9-9AF93D63B129}" srcOrd="0" destOrd="0" presId="urn:microsoft.com/office/officeart/2018/2/layout/IconCircleList"/>
    <dgm:cxn modelId="{8B7539D3-6224-4F7A-BF84-6D28EEEFBA86}" type="presOf" srcId="{53C154A6-0C62-405F-8CE2-D873E1EEFA31}" destId="{6A5CDB8F-50BD-4CAA-AD32-C54F7EFCF7F3}" srcOrd="0" destOrd="0" presId="urn:microsoft.com/office/officeart/2018/2/layout/IconCircleList"/>
    <dgm:cxn modelId="{451760F5-E708-44B2-A909-8FF3FC48FD4E}" srcId="{501D954F-5707-418E-8F78-10345552CEFE}" destId="{8829E940-185B-4023-A822-355854ADDB69}" srcOrd="1" destOrd="0" parTransId="{F7022A31-DC4F-4F41-9610-37479E41C7D3}" sibTransId="{53C154A6-0C62-405F-8CE2-D873E1EEFA31}"/>
    <dgm:cxn modelId="{09D2420F-EE15-4336-914E-4DE4159ED62D}" type="presParOf" srcId="{FFFF50DA-3E57-4C2D-A7FF-5E9AE837E67F}" destId="{D20619C9-B409-4E73-A75B-50E4053A81AE}" srcOrd="0" destOrd="0" presId="urn:microsoft.com/office/officeart/2018/2/layout/IconCircleList"/>
    <dgm:cxn modelId="{2E1E19D6-B8C2-4465-A4A4-870168B60F0D}" type="presParOf" srcId="{D20619C9-B409-4E73-A75B-50E4053A81AE}" destId="{F9F7EE8B-7121-4CDF-A41C-7E723B438470}" srcOrd="0" destOrd="0" presId="urn:microsoft.com/office/officeart/2018/2/layout/IconCircleList"/>
    <dgm:cxn modelId="{51EA6CB4-509A-4653-A757-A4250396911E}" type="presParOf" srcId="{F9F7EE8B-7121-4CDF-A41C-7E723B438470}" destId="{5E3771D0-4276-4EC2-895F-47D5884DFF2E}" srcOrd="0" destOrd="0" presId="urn:microsoft.com/office/officeart/2018/2/layout/IconCircleList"/>
    <dgm:cxn modelId="{51168BAD-53CD-4F06-ABA4-20D53FFA8CCE}" type="presParOf" srcId="{F9F7EE8B-7121-4CDF-A41C-7E723B438470}" destId="{2B367722-122C-4D2B-9211-88A06C4F1EBB}" srcOrd="1" destOrd="0" presId="urn:microsoft.com/office/officeart/2018/2/layout/IconCircleList"/>
    <dgm:cxn modelId="{506F0B5B-9B4B-4DC1-BE6E-1E5DD71DE7C5}" type="presParOf" srcId="{F9F7EE8B-7121-4CDF-A41C-7E723B438470}" destId="{484B2557-EF38-431B-A180-5026B6752B8E}" srcOrd="2" destOrd="0" presId="urn:microsoft.com/office/officeart/2018/2/layout/IconCircleList"/>
    <dgm:cxn modelId="{3A4A70F4-7AEF-4F25-A5F2-0D59491AB468}" type="presParOf" srcId="{F9F7EE8B-7121-4CDF-A41C-7E723B438470}" destId="{C05FBFAF-2DB8-4E2F-9BB1-D2174832B4C3}" srcOrd="3" destOrd="0" presId="urn:microsoft.com/office/officeart/2018/2/layout/IconCircleList"/>
    <dgm:cxn modelId="{25A66CC0-F512-4980-839A-36719C33582E}" type="presParOf" srcId="{D20619C9-B409-4E73-A75B-50E4053A81AE}" destId="{82B4F19E-2809-4945-ADF9-9AF93D63B129}" srcOrd="1" destOrd="0" presId="urn:microsoft.com/office/officeart/2018/2/layout/IconCircleList"/>
    <dgm:cxn modelId="{3ABA8587-A16D-49DA-93FC-0439CF16D0E4}" type="presParOf" srcId="{D20619C9-B409-4E73-A75B-50E4053A81AE}" destId="{CE0D2183-C17B-4359-832A-DDCE9B2E0F7B}" srcOrd="2" destOrd="0" presId="urn:microsoft.com/office/officeart/2018/2/layout/IconCircleList"/>
    <dgm:cxn modelId="{3489EC07-C9AC-4405-8106-A12BA4341FD9}" type="presParOf" srcId="{CE0D2183-C17B-4359-832A-DDCE9B2E0F7B}" destId="{E0C3AB0B-10ED-47A5-B03A-85FA190DAB9F}" srcOrd="0" destOrd="0" presId="urn:microsoft.com/office/officeart/2018/2/layout/IconCircleList"/>
    <dgm:cxn modelId="{579360D5-3F11-483D-92DC-2A9DFB9CAFE8}" type="presParOf" srcId="{CE0D2183-C17B-4359-832A-DDCE9B2E0F7B}" destId="{3EAF0B89-5420-4869-BDCF-D6A18424E3A9}" srcOrd="1" destOrd="0" presId="urn:microsoft.com/office/officeart/2018/2/layout/IconCircleList"/>
    <dgm:cxn modelId="{8EBD2405-51CB-4194-B4A3-07365F6C7DAC}" type="presParOf" srcId="{CE0D2183-C17B-4359-832A-DDCE9B2E0F7B}" destId="{33F998FD-EDAE-4790-8331-756DD5EBB337}" srcOrd="2" destOrd="0" presId="urn:microsoft.com/office/officeart/2018/2/layout/IconCircleList"/>
    <dgm:cxn modelId="{0D2B5207-5DDD-4A1B-99AD-563DCDE92B42}" type="presParOf" srcId="{CE0D2183-C17B-4359-832A-DDCE9B2E0F7B}" destId="{B18D2F06-C91B-4372-9017-CC881A973AD9}" srcOrd="3" destOrd="0" presId="urn:microsoft.com/office/officeart/2018/2/layout/IconCircleList"/>
    <dgm:cxn modelId="{428337BD-A7D6-42DC-9DE6-6F8FFCE58257}" type="presParOf" srcId="{D20619C9-B409-4E73-A75B-50E4053A81AE}" destId="{6A5CDB8F-50BD-4CAA-AD32-C54F7EFCF7F3}" srcOrd="3" destOrd="0" presId="urn:microsoft.com/office/officeart/2018/2/layout/IconCircleList"/>
    <dgm:cxn modelId="{31C422B4-B7B8-4EAC-812D-A301C1E46BF1}" type="presParOf" srcId="{D20619C9-B409-4E73-A75B-50E4053A81AE}" destId="{A9429B3E-048C-423D-A743-28364A4646FE}" srcOrd="4" destOrd="0" presId="urn:microsoft.com/office/officeart/2018/2/layout/IconCircleList"/>
    <dgm:cxn modelId="{74BA5C08-0248-4001-8CE7-5E1FF573BCE0}" type="presParOf" srcId="{A9429B3E-048C-423D-A743-28364A4646FE}" destId="{F6CE9589-B1D2-4ADA-8F82-A505D5509C1F}" srcOrd="0" destOrd="0" presId="urn:microsoft.com/office/officeart/2018/2/layout/IconCircleList"/>
    <dgm:cxn modelId="{1934B532-9D28-4D57-842D-08A43C925867}" type="presParOf" srcId="{A9429B3E-048C-423D-A743-28364A4646FE}" destId="{B0CB5239-FEEE-42BF-940E-B0234E7C760D}" srcOrd="1" destOrd="0" presId="urn:microsoft.com/office/officeart/2018/2/layout/IconCircleList"/>
    <dgm:cxn modelId="{F24A936F-D99B-4399-8CB5-40C6CA856B68}" type="presParOf" srcId="{A9429B3E-048C-423D-A743-28364A4646FE}" destId="{39DB744B-E6B0-4C93-8830-0B006B51E72D}" srcOrd="2" destOrd="0" presId="urn:microsoft.com/office/officeart/2018/2/layout/IconCircleList"/>
    <dgm:cxn modelId="{2A343E6A-D392-4F1B-8000-203C33DDBF9F}" type="presParOf" srcId="{A9429B3E-048C-423D-A743-28364A4646FE}" destId="{DAD7DE10-5D89-4A91-97E5-852DAA90FDD9}" srcOrd="3" destOrd="0" presId="urn:microsoft.com/office/officeart/2018/2/layout/IconCircleList"/>
    <dgm:cxn modelId="{F92E6C43-FAE1-44B1-A536-48888A0799A6}" type="presParOf" srcId="{D20619C9-B409-4E73-A75B-50E4053A81AE}" destId="{807E00AA-F406-4409-90C0-927C2B489717}" srcOrd="5" destOrd="0" presId="urn:microsoft.com/office/officeart/2018/2/layout/IconCircleList"/>
    <dgm:cxn modelId="{5DD1A527-7CDF-42FE-A058-4C2BB4628215}" type="presParOf" srcId="{D20619C9-B409-4E73-A75B-50E4053A81AE}" destId="{0C9B09FF-FE8F-42A9-A8E5-B6851E166C97}" srcOrd="6" destOrd="0" presId="urn:microsoft.com/office/officeart/2018/2/layout/IconCircleList"/>
    <dgm:cxn modelId="{5DA0F8B8-47A5-441D-A083-F70AEEA14BA1}" type="presParOf" srcId="{0C9B09FF-FE8F-42A9-A8E5-B6851E166C97}" destId="{F7217B18-F6F8-48EF-B7C2-0A253F36DE7D}" srcOrd="0" destOrd="0" presId="urn:microsoft.com/office/officeart/2018/2/layout/IconCircleList"/>
    <dgm:cxn modelId="{43833592-9535-429A-868A-69850DC059B2}" type="presParOf" srcId="{0C9B09FF-FE8F-42A9-A8E5-B6851E166C97}" destId="{A8D4C3D3-71BC-4855-B571-1C8DBAA85015}" srcOrd="1" destOrd="0" presId="urn:microsoft.com/office/officeart/2018/2/layout/IconCircleList"/>
    <dgm:cxn modelId="{E5CF5229-C069-4C9C-AB97-D72275034F67}" type="presParOf" srcId="{0C9B09FF-FE8F-42A9-A8E5-B6851E166C97}" destId="{A33BD1E3-0CEA-48E2-BF0B-7CB7435278A0}" srcOrd="2" destOrd="0" presId="urn:microsoft.com/office/officeart/2018/2/layout/IconCircleList"/>
    <dgm:cxn modelId="{A1FFFE6C-E6AB-47D6-8820-C2C4566D3E77}" type="presParOf" srcId="{0C9B09FF-FE8F-42A9-A8E5-B6851E166C97}" destId="{D11D343E-3D5D-4AF8-9C17-2EAFCB8798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C29C0-8F4E-DF4D-8BEF-483BF06849F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8421A-80D0-0F48-B444-10EB4278A5F9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The </a:t>
          </a:r>
          <a:r>
            <a:rPr lang="en-GB" sz="2400" b="1" kern="1200" dirty="0"/>
            <a:t>English Premier League</a:t>
          </a:r>
          <a:r>
            <a:rPr lang="en-GB" sz="2400" kern="1200" dirty="0"/>
            <a:t> (EPL) and </a:t>
          </a:r>
          <a:r>
            <a:rPr lang="en-GB" sz="2400" b="1" kern="1200" dirty="0"/>
            <a:t>La Liga </a:t>
          </a:r>
          <a:r>
            <a:rPr lang="en-GB" sz="2400" kern="1200" dirty="0"/>
            <a:t>are two of the </a:t>
          </a:r>
          <a:r>
            <a:rPr lang="en-GB" sz="2400" b="1" kern="1200" dirty="0"/>
            <a:t>most popular </a:t>
          </a:r>
          <a:r>
            <a:rPr lang="en-GB" sz="2400" kern="1200" dirty="0"/>
            <a:t>and </a:t>
          </a:r>
          <a:r>
            <a:rPr lang="en-GB" sz="2400" b="1" kern="1200" dirty="0"/>
            <a:t>competitive</a:t>
          </a:r>
          <a:r>
            <a:rPr lang="en-GB" sz="2400" kern="1200" dirty="0"/>
            <a:t> football leagues globally.</a:t>
          </a:r>
          <a:endParaRPr lang="en-US" sz="2400" kern="1200" dirty="0"/>
        </a:p>
      </dsp:txBody>
      <dsp:txXfrm>
        <a:off x="0" y="0"/>
        <a:ext cx="10515600" cy="1087834"/>
      </dsp:txXfrm>
    </dsp:sp>
    <dsp:sp modelId="{3CB9EBF6-8B3F-4D40-8094-BB6CA338E65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DA62A-694B-5A49-B54D-1EC358FDC26A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These leagues attract </a:t>
          </a:r>
          <a:r>
            <a:rPr lang="en-GB" sz="2400" b="1" kern="1200" dirty="0"/>
            <a:t>millions</a:t>
          </a:r>
          <a:r>
            <a:rPr lang="en-GB" sz="2400" kern="1200" dirty="0"/>
            <a:t> of </a:t>
          </a:r>
          <a:r>
            <a:rPr lang="en-GB" sz="2400" b="1" kern="1200" dirty="0"/>
            <a:t>viewers</a:t>
          </a:r>
          <a:r>
            <a:rPr lang="en-GB" sz="2400" kern="1200" dirty="0"/>
            <a:t> worldwide and significantly impact the football industry, including player transfers, sponsorships, and analytics.</a:t>
          </a:r>
          <a:endParaRPr lang="en-US" sz="2400" kern="1200" dirty="0"/>
        </a:p>
      </dsp:txBody>
      <dsp:txXfrm>
        <a:off x="0" y="1087834"/>
        <a:ext cx="10515600" cy="1087834"/>
      </dsp:txXfrm>
    </dsp:sp>
    <dsp:sp modelId="{349DC7F1-5770-8541-B32A-7B7747E3A86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97D99-A384-6B44-B682-E2B7E837E6E5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With a focus on global fan engagement and team performance, </a:t>
          </a:r>
          <a:r>
            <a:rPr lang="en-GB" sz="2400" b="1" kern="1200" dirty="0"/>
            <a:t>understanding what influences match results is pivotal.</a:t>
          </a:r>
          <a:endParaRPr lang="en-US" sz="2400" b="1" kern="1200" dirty="0"/>
        </a:p>
      </dsp:txBody>
      <dsp:txXfrm>
        <a:off x="0" y="2175669"/>
        <a:ext cx="10515600" cy="1087834"/>
      </dsp:txXfrm>
    </dsp:sp>
    <dsp:sp modelId="{31D1C8F9-9334-2D46-844F-D1F1ADE5096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E748E-DAAC-5143-8345-8BE59CCCA5CF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As football continues to evolve with </a:t>
          </a:r>
          <a:r>
            <a:rPr lang="en-GB" sz="2400" b="1" kern="1200" dirty="0"/>
            <a:t>data-driven approaches</a:t>
          </a:r>
          <a:r>
            <a:rPr lang="en-GB" sz="2400" kern="1200" dirty="0"/>
            <a:t>, this study </a:t>
          </a:r>
          <a:r>
            <a:rPr lang="en-GB" sz="2400" b="1" kern="1200" dirty="0"/>
            <a:t>bridges the gap </a:t>
          </a:r>
          <a:r>
            <a:rPr lang="en-GB" sz="2400" kern="1200" dirty="0"/>
            <a:t>between </a:t>
          </a:r>
          <a:r>
            <a:rPr lang="en-GB" sz="2400" b="1" kern="1200" dirty="0"/>
            <a:t>raw data and actionable insights.</a:t>
          </a:r>
          <a:endParaRPr lang="en-US" sz="2400" b="1" kern="1200" dirty="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771D0-4276-4EC2-895F-47D5884DFF2E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67722-122C-4D2B-9211-88A06C4F1EB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FBFAF-2DB8-4E2F-9BB1-D2174832B4C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match the </a:t>
          </a:r>
          <a:r>
            <a:rPr lang="en-US" sz="1700" b="1" kern="1200" dirty="0"/>
            <a:t>ERD</a:t>
          </a:r>
          <a:r>
            <a:rPr lang="en-US" sz="1700" kern="1200" dirty="0"/>
            <a:t> diagram format which represents the data columns that are </a:t>
          </a:r>
          <a:r>
            <a:rPr lang="en-US" sz="1700" b="1" kern="1200" dirty="0"/>
            <a:t>common</a:t>
          </a:r>
          <a:r>
            <a:rPr lang="en-US" sz="1700" kern="1200" dirty="0"/>
            <a:t> between the two files. </a:t>
          </a:r>
        </a:p>
      </dsp:txBody>
      <dsp:txXfrm>
        <a:off x="1834517" y="469890"/>
        <a:ext cx="3148942" cy="1335915"/>
      </dsp:txXfrm>
    </dsp:sp>
    <dsp:sp modelId="{E0C3AB0B-10ED-47A5-B03A-85FA190DAB9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0B89-5420-4869-BDCF-D6A18424E3A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D2F06-C91B-4372-9017-CC881A973AD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Cleaned data </a:t>
          </a:r>
          <a:r>
            <a:rPr lang="en-US" sz="1700" kern="1200" dirty="0"/>
            <a:t>by removing rows with missing values, and rows that were not in common between the two databases.</a:t>
          </a:r>
        </a:p>
      </dsp:txBody>
      <dsp:txXfrm>
        <a:off x="7154322" y="469890"/>
        <a:ext cx="3148942" cy="1335915"/>
      </dsp:txXfrm>
    </dsp:sp>
    <dsp:sp modelId="{F6CE9589-B1D2-4ADA-8F82-A505D5509C1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B5239-FEEE-42BF-940E-B0234E7C760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7DE10-5D89-4A91-97E5-852DAA90FDD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Other </a:t>
          </a:r>
          <a:r>
            <a:rPr lang="en-US" sz="1700" b="1" kern="1200" dirty="0"/>
            <a:t>columns</a:t>
          </a:r>
          <a:r>
            <a:rPr lang="en-US" sz="1700" kern="1200" dirty="0"/>
            <a:t> were renamed and </a:t>
          </a:r>
          <a:r>
            <a:rPr lang="en-US" sz="1700" b="1" kern="1200" dirty="0"/>
            <a:t>structured</a:t>
          </a:r>
          <a:r>
            <a:rPr lang="en-US" sz="1700" kern="1200" dirty="0"/>
            <a:t> to be </a:t>
          </a:r>
          <a:r>
            <a:rPr lang="en-US" sz="1700" b="1" kern="1200" dirty="0"/>
            <a:t>atomic</a:t>
          </a:r>
          <a:r>
            <a:rPr lang="en-US" sz="1700" kern="1200" dirty="0"/>
            <a:t> and then we </a:t>
          </a:r>
          <a:r>
            <a:rPr lang="en-US" sz="1700" b="1" kern="1200" dirty="0"/>
            <a:t>joined</a:t>
          </a:r>
          <a:r>
            <a:rPr lang="en-US" sz="1700" kern="1200" dirty="0"/>
            <a:t> the </a:t>
          </a:r>
          <a:r>
            <a:rPr lang="en-US" sz="1700" b="1" kern="1200" dirty="0"/>
            <a:t>two files </a:t>
          </a:r>
          <a:r>
            <a:rPr lang="en-US" sz="1700" kern="1200" dirty="0"/>
            <a:t>together to create </a:t>
          </a:r>
          <a:r>
            <a:rPr lang="en-US" sz="1700" b="1" kern="1200" dirty="0"/>
            <a:t>one</a:t>
          </a:r>
          <a:r>
            <a:rPr lang="en-US" sz="1700" kern="1200" dirty="0"/>
            <a:t> cohesive file (excel).</a:t>
          </a:r>
        </a:p>
      </dsp:txBody>
      <dsp:txXfrm>
        <a:off x="1834517" y="2545532"/>
        <a:ext cx="3148942" cy="1335915"/>
      </dsp:txXfrm>
    </dsp:sp>
    <dsp:sp modelId="{F7217B18-F6F8-48EF-B7C2-0A253F36DE7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4C3D3-71BC-4855-B571-1C8DBAA8501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D343E-3D5D-4AF8-9C17-2EAFCB87984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Using python, we </a:t>
          </a:r>
          <a:r>
            <a:rPr lang="en-US" sz="1700" b="1" kern="1200" dirty="0"/>
            <a:t>created new data files (excel) </a:t>
          </a:r>
          <a:r>
            <a:rPr lang="en-US" sz="1700" kern="1200" dirty="0"/>
            <a:t>to be uploaded to Tableau by manipulating the current data to view it more effectively.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11A00-8A59-6B42-B842-BC3CDB42D179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69303-96E8-B644-A1A9-CC896474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4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1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3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3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0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 and Shaked: Alternating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1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98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4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8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55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69303-96E8-B644-A1A9-CC8964746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6EA2-A926-B831-1C37-7285AAB67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D351C-CDFD-980A-32CE-59630E261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66E64-6354-4393-9089-13CB07A5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782C-629C-7B85-B4C3-E5C0579D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65ED-DED1-2FBA-01DC-AAB96004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22AB-16D1-673B-6CD0-3217BDED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88D0-8164-CC67-3FAB-CCD85C30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2861-2A0E-4D00-8D80-35D0446C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5EAA-8E31-D7F9-6401-BF612C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9F25-448A-0842-C535-42A6164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D1A27-6398-4036-D6B7-4F69EEE43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7F64B-8E66-D194-0F81-FA347CBC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3523-35F6-C796-D7CC-FEF3DFA8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84B1-0D1D-186F-A93A-912BE867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7519-3877-D38A-E232-315C31D4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3A9F-E3D5-4789-39A7-A20B8DF5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064E-EE21-8DA1-C36F-914BFCFA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F3F8-B672-4850-1099-CAFE96C7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EC3C-EC3C-CD73-5B7C-EC3E0843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E9D5-3001-EF43-5D2C-90F97CB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F0B9-81FE-9530-D6E0-ADD8B5D8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7F1C-3926-AA92-7C59-B56A1B36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D56E-E265-2557-A83F-7AC9C8F4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D812-EED5-3324-0326-0309D379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0B7D6-978C-035F-18E9-0630D541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8DF2-C9BA-DBDF-CA70-804F89F2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2111-8A6F-9C77-4DF9-DA0EBA603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A74F-15CD-98E4-A22A-CB004BF31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895A-29E1-BABB-3D74-A14CCB5A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17436-4BE0-7F7C-B96D-0ADF13A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D4A7E-D450-0118-5908-04066931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6155-7AC8-CA7F-B099-0E96938D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702A-4315-46C0-3567-7D638E0B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EC39-F135-FBDC-A0BC-54333D80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E038F-7CB9-200A-2209-03A25DC43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0888D-8333-B695-391D-F244BE924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8BCE-32EA-97A5-A7C6-4C1442D0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53A58-DC9B-1E49-A7C0-F7F61620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94871-7807-B003-BC6E-9CAD48EB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144F-98E2-D33D-752A-B78EB055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032FB-4959-602B-8F15-32E2E6EE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4A468-C2F4-2327-7B13-BA7A4529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5C488-43CD-CE78-3E29-F443ECEE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25DF6-F3AF-BB12-AEAD-301BA41F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0BA5C-09E4-1DD7-AC36-3C2FA42F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5F3F9-94D1-EDAD-7F39-A1D8AD45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DE4E-C49B-C1BE-C25F-71EB9DB3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89AA-79F1-093F-D7F7-01107E1C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164C9-AC37-113C-7083-6A2EDB20C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9011-47D2-685F-C328-8E0C0520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75893-E8DB-0F4F-FD20-8EEE0FB4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F6C8D-4CE0-BA34-92BE-89434D5D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8E5E-DF68-9886-20BA-3992078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CDB77-B2D0-940F-0BAC-4AAF73F58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F2118-7C4F-74CE-11EC-D7EBF52C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708D-FEF6-8C6F-77B7-4F5AEB55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4D367-61AF-7FA3-E224-10200C2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C0273-B69F-1B46-0C59-0B7FD40D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1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66AF3-BF2D-EDD9-7405-C28EE89C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12C2-99E8-5BEF-2042-CD0FFE9B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2D32-A3ED-26F9-98D2-914D5643B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BAACF-32F8-FC46-9845-24C82F07C27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7970-014B-829F-ABF0-B38C265B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8D20-0B4F-45FF-5D3E-DE5F194E6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B7BA8-855F-EB47-A4C5-D5AB2E2D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C9614-2529-21F0-7BCC-7FCD3FF4A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3814" y="182678"/>
            <a:ext cx="5660594" cy="1297115"/>
          </a:xfrm>
        </p:spPr>
        <p:txBody>
          <a:bodyPr anchor="t"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Business Intelligence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6AF0C-0E55-7837-3076-CE775C7A9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44" y="4242553"/>
            <a:ext cx="4998365" cy="1297115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136082"/>
                </a:solidFill>
              </a:rPr>
              <a:t>Gabriel Herbert</a:t>
            </a:r>
          </a:p>
          <a:p>
            <a:r>
              <a:rPr lang="en-US" sz="2800" dirty="0">
                <a:solidFill>
                  <a:srgbClr val="136082"/>
                </a:solidFill>
              </a:rPr>
              <a:t>Shaked Chen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Football">
            <a:extLst>
              <a:ext uri="{FF2B5EF4-FFF2-40B4-BE49-F238E27FC236}">
                <a16:creationId xmlns:a16="http://schemas.microsoft.com/office/drawing/2014/main" id="{6C8748AC-BEED-F398-3D12-44FB8C491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B1FB6E-5A64-5BBD-264D-B74F3DD62882}"/>
              </a:ext>
            </a:extLst>
          </p:cNvPr>
          <p:cNvSpPr txBox="1"/>
          <p:nvPr/>
        </p:nvSpPr>
        <p:spPr>
          <a:xfrm>
            <a:off x="288344" y="1307585"/>
            <a:ext cx="5111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136082"/>
                </a:solidFill>
              </a:rPr>
              <a:t>Analysis of Football Games to better Predict Match Outcomes</a:t>
            </a:r>
          </a:p>
        </p:txBody>
      </p:sp>
    </p:spTree>
    <p:extLst>
      <p:ext uri="{BB962C8B-B14F-4D97-AF65-F5344CB8AC3E}">
        <p14:creationId xmlns:p14="http://schemas.microsoft.com/office/powerpoint/2010/main" val="291877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37B18-B03D-1C5C-A227-119ACB67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3818-67F1-484D-C7D1-79BE0F35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To accurately analyze the effect that certain factors have on the result of matches, we created additional columns: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Possession bins with win count</a:t>
            </a:r>
          </a:p>
          <a:p>
            <a:r>
              <a:rPr lang="en-US" sz="2400" dirty="0"/>
              <a:t>Result column (HW – home win, AW – away win, D – Draw)</a:t>
            </a:r>
          </a:p>
          <a:p>
            <a:r>
              <a:rPr lang="en-US" sz="2400" dirty="0"/>
              <a:t>Shooting accuracy Home/Away (Shots on Target/ Total Shots)</a:t>
            </a:r>
          </a:p>
          <a:p>
            <a:r>
              <a:rPr lang="en-US" sz="2400" dirty="0"/>
              <a:t>Shots difference with win count</a:t>
            </a:r>
          </a:p>
          <a:p>
            <a:r>
              <a:rPr lang="en-US" sz="2400" dirty="0"/>
              <a:t>Result HT and Result FT (1 – Win, 0 – Draw, -1 – Loss)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2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5A52-5988-DA1A-44AC-01B042CD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0"/>
            <a:ext cx="10515600" cy="1325563"/>
          </a:xfrm>
        </p:spPr>
        <p:txBody>
          <a:bodyPr/>
          <a:lstStyle/>
          <a:p>
            <a:r>
              <a:rPr lang="en-US" dirty="0"/>
              <a:t>Tableau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4074-4858-7862-1A83-C3DEE46D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07" y="5992707"/>
            <a:ext cx="10640291" cy="1325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used a python heatmap function on all our data to gain insight into which columns are highly correlated to our target variables (winning).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562ED-28C1-31AB-A7CA-D567AA6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78750" y="-1889492"/>
            <a:ext cx="7434499" cy="1052075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A6B73D9-008A-BDBA-0015-FE430A9805DA}"/>
              </a:ext>
            </a:extLst>
          </p:cNvPr>
          <p:cNvSpPr/>
          <p:nvPr/>
        </p:nvSpPr>
        <p:spPr>
          <a:xfrm>
            <a:off x="7816133" y="4230093"/>
            <a:ext cx="365760" cy="302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F1F682-4B77-E5DD-965B-65BBBAF371ED}"/>
              </a:ext>
            </a:extLst>
          </p:cNvPr>
          <p:cNvSpPr/>
          <p:nvPr/>
        </p:nvSpPr>
        <p:spPr>
          <a:xfrm>
            <a:off x="8349533" y="1772643"/>
            <a:ext cx="365760" cy="302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A9928-C36B-2FFF-B227-D065A4FD5849}"/>
              </a:ext>
            </a:extLst>
          </p:cNvPr>
          <p:cNvSpPr/>
          <p:nvPr/>
        </p:nvSpPr>
        <p:spPr>
          <a:xfrm>
            <a:off x="9492533" y="4627493"/>
            <a:ext cx="365760" cy="302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85C0-CAF0-E4A6-D9E9-2B6CFD3C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139" y="413985"/>
            <a:ext cx="6900672" cy="1325563"/>
          </a:xfrm>
        </p:spPr>
        <p:txBody>
          <a:bodyPr/>
          <a:lstStyle/>
          <a:p>
            <a:r>
              <a:rPr lang="en-GB" dirty="0">
                <a:solidFill>
                  <a:srgbClr val="004281"/>
                </a:solidFill>
              </a:rPr>
              <a:t>experience</a:t>
            </a:r>
            <a:endParaRPr lang="en-US" dirty="0">
              <a:solidFill>
                <a:srgbClr val="00428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A3F7-0D3D-EF7D-4196-2D5E89A5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GB" sz="2400" b="1" dirty="0"/>
              <a:t>User-Friendly Basics</a:t>
            </a:r>
            <a:r>
              <a:rPr lang="en-GB" sz="2400" dirty="0"/>
              <a:t>: Drag-and-drop interface makes starting easy for new users.</a:t>
            </a:r>
          </a:p>
          <a:p>
            <a:pPr>
              <a:buFont typeface="+mj-lt"/>
              <a:buAutoNum type="arabicPeriod"/>
            </a:pP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Advanced Features Require Practice</a:t>
            </a:r>
            <a:r>
              <a:rPr lang="en-GB" sz="2400" dirty="0"/>
              <a:t>: Advanced tools need time to get used to.</a:t>
            </a:r>
          </a:p>
          <a:p>
            <a:pPr>
              <a:buFont typeface="+mj-lt"/>
              <a:buAutoNum type="arabicPeriod"/>
            </a:pP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Data Manipulation Challenges</a:t>
            </a:r>
            <a:r>
              <a:rPr lang="en-GB" sz="2400" dirty="0"/>
              <a:t>: Data manipulation can be difficult without prior Tableau experience, and we therefore did a lot of it in the pre-processing phase.</a:t>
            </a:r>
          </a:p>
          <a:p>
            <a:pPr>
              <a:buFont typeface="+mj-lt"/>
              <a:buAutoNum type="arabicPeriod"/>
            </a:pP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Access to Visuals</a:t>
            </a:r>
            <a:r>
              <a:rPr lang="en-GB" sz="2400" dirty="0"/>
              <a:t>: Certain charts/graphs are unavailable without payment.</a:t>
            </a:r>
          </a:p>
          <a:p>
            <a:pPr>
              <a:buFont typeface="+mj-lt"/>
              <a:buAutoNum type="arabicPeriod"/>
            </a:pP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Strong Community Support</a:t>
            </a:r>
            <a:r>
              <a:rPr lang="en-GB" sz="2400" dirty="0"/>
              <a:t>: Tutorials and forums help navigate platform.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80F30-3F47-24A5-6242-7C8C0CD8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" y="-55658"/>
            <a:ext cx="3852672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2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C77A-EEF1-174F-12C7-8872BCDF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QA Checks – </a:t>
            </a:r>
            <a:r>
              <a:rPr lang="en-US" sz="3200" b="1" dirty="0"/>
              <a:t>Data Preparation Phase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1FC2031-41B8-911D-3BFE-169A39F7B4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49" r="40213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5AA8-D481-44E0-67B7-6460C593A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700" dirty="0"/>
              <a:t>Verify data </a:t>
            </a:r>
            <a:r>
              <a:rPr lang="en-US" sz="1700" b="1" dirty="0"/>
              <a:t>quality</a:t>
            </a:r>
            <a:r>
              <a:rPr lang="en-US" sz="1700" dirty="0"/>
              <a:t> (complete and data is feasible)</a:t>
            </a:r>
          </a:p>
          <a:p>
            <a:pPr marL="514350" indent="-514350">
              <a:buAutoNum type="arabicPeriod"/>
            </a:pPr>
            <a:endParaRPr lang="en-US" sz="1700" dirty="0"/>
          </a:p>
          <a:p>
            <a:pPr marL="514350" indent="-514350">
              <a:buAutoNum type="arabicPeriod"/>
            </a:pPr>
            <a:r>
              <a:rPr lang="en-US" sz="1700" b="1" dirty="0"/>
              <a:t>Schema</a:t>
            </a:r>
            <a:r>
              <a:rPr lang="en-US" sz="1700" dirty="0"/>
              <a:t> validation (data types / column names)</a:t>
            </a:r>
          </a:p>
          <a:p>
            <a:pPr marL="514350" indent="-514350">
              <a:buAutoNum type="arabicPeriod"/>
            </a:pPr>
            <a:endParaRPr lang="en-US" sz="1700" dirty="0"/>
          </a:p>
          <a:p>
            <a:pPr marL="514350" indent="-514350">
              <a:buAutoNum type="arabicPeriod"/>
            </a:pPr>
            <a:r>
              <a:rPr lang="en-US" sz="1700" dirty="0"/>
              <a:t>Data </a:t>
            </a:r>
            <a:r>
              <a:rPr lang="en-US" sz="1700" b="1" dirty="0"/>
              <a:t>Consistency</a:t>
            </a:r>
            <a:r>
              <a:rPr lang="en-US" sz="1700" dirty="0"/>
              <a:t> – Check for no duplicates or inconsistent format</a:t>
            </a:r>
          </a:p>
          <a:p>
            <a:pPr marL="514350" indent="-514350">
              <a:buAutoNum type="arabicPeriod"/>
            </a:pPr>
            <a:endParaRPr lang="en-US" sz="1700" dirty="0"/>
          </a:p>
          <a:p>
            <a:pPr marL="514350" indent="-514350">
              <a:buAutoNum type="arabicPeriod"/>
            </a:pPr>
            <a:r>
              <a:rPr lang="en-US" sz="1700" b="1" dirty="0"/>
              <a:t>Outlier</a:t>
            </a:r>
            <a:r>
              <a:rPr lang="en-US" sz="1700" dirty="0"/>
              <a:t> Detection</a:t>
            </a:r>
          </a:p>
          <a:p>
            <a:pPr marL="0" indent="0">
              <a:buNone/>
            </a:pPr>
            <a:endParaRPr lang="en-US" sz="1700" dirty="0"/>
          </a:p>
          <a:p>
            <a:pPr marL="514350" indent="-514350"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8435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908-90E7-AD85-5DA5-04DE51DD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QA Checks – </a:t>
            </a:r>
            <a:r>
              <a:rPr lang="en-US" sz="3200" b="1"/>
              <a:t>Data Integration Phase</a:t>
            </a:r>
            <a:endParaRPr lang="en-US" sz="3200"/>
          </a:p>
        </p:txBody>
      </p:sp>
      <p:pic>
        <p:nvPicPr>
          <p:cNvPr id="17" name="Picture 16" descr="3D Hologram from iPad">
            <a:extLst>
              <a:ext uri="{FF2B5EF4-FFF2-40B4-BE49-F238E27FC236}">
                <a16:creationId xmlns:a16="http://schemas.microsoft.com/office/drawing/2014/main" id="{636DA0AF-6FB6-D1F5-569A-0019F0B2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81" r="2898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0C5E-D042-0997-DD04-BEF7874D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Data </a:t>
            </a:r>
            <a:r>
              <a:rPr lang="en-US" sz="2000" b="1" dirty="0"/>
              <a:t>join validation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b="1" dirty="0"/>
              <a:t>Valid aggregations </a:t>
            </a:r>
            <a:r>
              <a:rPr lang="en-US" sz="2000" dirty="0"/>
              <a:t>and </a:t>
            </a:r>
            <a:r>
              <a:rPr lang="en-US" sz="2000" b="1" dirty="0"/>
              <a:t>new columns correctness</a:t>
            </a:r>
          </a:p>
        </p:txBody>
      </p:sp>
    </p:spTree>
    <p:extLst>
      <p:ext uri="{BB962C8B-B14F-4D97-AF65-F5344CB8AC3E}">
        <p14:creationId xmlns:p14="http://schemas.microsoft.com/office/powerpoint/2010/main" val="37627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pen against a sheet with shaded numbers">
            <a:extLst>
              <a:ext uri="{FF2B5EF4-FFF2-40B4-BE49-F238E27FC236}">
                <a16:creationId xmlns:a16="http://schemas.microsoft.com/office/drawing/2014/main" id="{67A9743B-6CDA-A05E-8064-F9CA5091D6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342" r="-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A0EE-B8C5-5760-968A-BB96F019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QA Checks – </a:t>
            </a:r>
            <a:r>
              <a:rPr lang="en-US" sz="4000" b="1"/>
              <a:t>Tableau Data Loading Phase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9A7C-0F22-8319-FFE4-D691B2C8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 b="1" dirty="0"/>
              <a:t>Cross check </a:t>
            </a:r>
            <a:r>
              <a:rPr lang="en-US" sz="2000" dirty="0"/>
              <a:t>row and column counts in </a:t>
            </a:r>
            <a:r>
              <a:rPr lang="en-US" sz="2000" b="1" dirty="0"/>
              <a:t>Tableau</a:t>
            </a:r>
            <a:r>
              <a:rPr lang="en-US" sz="2000" dirty="0"/>
              <a:t> with the </a:t>
            </a:r>
            <a:r>
              <a:rPr lang="en-US" sz="2000" b="1" dirty="0"/>
              <a:t>excel</a:t>
            </a:r>
            <a:r>
              <a:rPr lang="en-US" sz="2000" dirty="0"/>
              <a:t> </a:t>
            </a:r>
            <a:r>
              <a:rPr lang="en-US" sz="2000" b="1" dirty="0"/>
              <a:t>files</a:t>
            </a:r>
            <a:r>
              <a:rPr lang="en-US" sz="2000" dirty="0"/>
              <a:t>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Make sure </a:t>
            </a:r>
            <a:r>
              <a:rPr lang="en-US" sz="2000" b="1" dirty="0"/>
              <a:t>Tableau</a:t>
            </a:r>
            <a:r>
              <a:rPr lang="en-US" sz="2000" dirty="0"/>
              <a:t> maps the </a:t>
            </a:r>
            <a:r>
              <a:rPr lang="en-US" sz="2000" b="1" dirty="0"/>
              <a:t>columns</a:t>
            </a:r>
            <a:r>
              <a:rPr lang="en-US" sz="2000" dirty="0"/>
              <a:t> and </a:t>
            </a:r>
            <a:r>
              <a:rPr lang="en-US" sz="2000" b="1" dirty="0"/>
              <a:t>data types correctly</a:t>
            </a:r>
            <a:r>
              <a:rPr lang="en-US" sz="2000" dirty="0"/>
              <a:t> to their data types.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685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DC81-96B3-D45C-202E-D08B8516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QA Checks – </a:t>
            </a:r>
            <a:r>
              <a:rPr lang="en-US" sz="3200" b="1"/>
              <a:t>Visualization Phase</a:t>
            </a:r>
            <a:endParaRPr lang="en-US" sz="320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B44C464-817C-9D4E-1255-EFD5700C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18" r="2512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5E12A-13C6-9A5A-959F-2A851CC7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b="1" dirty="0"/>
              <a:t>Dashboard Usability </a:t>
            </a:r>
            <a:r>
              <a:rPr lang="en-US" sz="2000" dirty="0"/>
              <a:t>– check that users can </a:t>
            </a:r>
            <a:r>
              <a:rPr lang="en-US" sz="2000" b="1" dirty="0"/>
              <a:t>interact easily </a:t>
            </a:r>
            <a:r>
              <a:rPr lang="en-US" sz="2000" dirty="0"/>
              <a:t>and </a:t>
            </a:r>
            <a:r>
              <a:rPr lang="en-US" sz="2000" b="1" dirty="0"/>
              <a:t>properly</a:t>
            </a:r>
            <a:r>
              <a:rPr lang="en-US" sz="2000" dirty="0"/>
              <a:t> with the dashboard</a:t>
            </a:r>
          </a:p>
          <a:p>
            <a:pPr marL="514350" indent="-514350">
              <a:buAutoNum type="arabicPeriod"/>
            </a:pPr>
            <a:r>
              <a:rPr lang="en-US" sz="2000" dirty="0"/>
              <a:t>Check that </a:t>
            </a:r>
            <a:r>
              <a:rPr lang="en-US" sz="2000" b="1" dirty="0"/>
              <a:t>data changes </a:t>
            </a:r>
            <a:r>
              <a:rPr lang="en-US" sz="2000" dirty="0"/>
              <a:t>to </a:t>
            </a:r>
            <a:r>
              <a:rPr lang="en-US" sz="2000" b="1" dirty="0"/>
              <a:t>source file update</a:t>
            </a:r>
            <a:r>
              <a:rPr lang="en-US" sz="2000" dirty="0"/>
              <a:t> visualizations correctly.</a:t>
            </a:r>
          </a:p>
          <a:p>
            <a:pPr marL="514350" indent="-514350">
              <a:buAutoNum type="arabicPeriod"/>
            </a:pPr>
            <a:r>
              <a:rPr lang="en-US" sz="2000" dirty="0"/>
              <a:t>Compare </a:t>
            </a:r>
            <a:r>
              <a:rPr lang="en-US" sz="2000" b="1" dirty="0"/>
              <a:t>visualization</a:t>
            </a:r>
            <a:r>
              <a:rPr lang="en-US" sz="2000" dirty="0"/>
              <a:t> </a:t>
            </a:r>
            <a:r>
              <a:rPr lang="en-US" sz="2000" b="1" dirty="0"/>
              <a:t>outputs</a:t>
            </a:r>
            <a:r>
              <a:rPr lang="en-US" sz="2000" dirty="0"/>
              <a:t> with </a:t>
            </a:r>
            <a:r>
              <a:rPr lang="en-US" sz="2000" b="1" dirty="0"/>
              <a:t>manual calculations </a:t>
            </a:r>
            <a:r>
              <a:rPr lang="en-US" sz="2000" dirty="0"/>
              <a:t>to ensure accuracy. </a:t>
            </a:r>
          </a:p>
        </p:txBody>
      </p:sp>
    </p:spTree>
    <p:extLst>
      <p:ext uri="{BB962C8B-B14F-4D97-AF65-F5344CB8AC3E}">
        <p14:creationId xmlns:p14="http://schemas.microsoft.com/office/powerpoint/2010/main" val="366165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45C918-3370-9803-98E8-EA3629CE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29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E254BC-783D-A1EC-F7D3-DB401102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EE77-77AC-358E-B0EA-3ACBC495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580" y="577061"/>
            <a:ext cx="6841870" cy="585781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GB" sz="1800" dirty="0">
                <a:solidFill>
                  <a:schemeClr val="tx2"/>
                </a:solidFill>
              </a:rPr>
              <a:t>How does creating </a:t>
            </a:r>
            <a:r>
              <a:rPr lang="en-GB" sz="1800" b="1" dirty="0">
                <a:solidFill>
                  <a:schemeClr val="tx2"/>
                </a:solidFill>
              </a:rPr>
              <a:t>additional columns</a:t>
            </a:r>
            <a:r>
              <a:rPr lang="en-GB" sz="1800" dirty="0">
                <a:solidFill>
                  <a:schemeClr val="tx2"/>
                </a:solidFill>
              </a:rPr>
              <a:t> of </a:t>
            </a:r>
            <a:r>
              <a:rPr lang="en-GB" sz="1800" b="1" dirty="0">
                <a:solidFill>
                  <a:schemeClr val="tx2"/>
                </a:solidFill>
              </a:rPr>
              <a:t>data</a:t>
            </a:r>
            <a:r>
              <a:rPr lang="en-GB" sz="1800" dirty="0">
                <a:solidFill>
                  <a:schemeClr val="tx2"/>
                </a:solidFill>
              </a:rPr>
              <a:t> - possession bins, shooting accuracy, and shots difference columns (secondary data columns) – help create </a:t>
            </a:r>
            <a:r>
              <a:rPr lang="en-GB" sz="1800" b="1" dirty="0">
                <a:solidFill>
                  <a:schemeClr val="tx2"/>
                </a:solidFill>
              </a:rPr>
              <a:t>meaningful insights </a:t>
            </a:r>
            <a:r>
              <a:rPr lang="en-GB" sz="1800" dirty="0">
                <a:solidFill>
                  <a:schemeClr val="tx2"/>
                </a:solidFill>
              </a:rPr>
              <a:t>on the dashboard?</a:t>
            </a:r>
          </a:p>
          <a:p>
            <a:pPr marL="514350" indent="-514350">
              <a:buAutoNum type="arabicPeriod"/>
            </a:pPr>
            <a:endParaRPr lang="en-GB" sz="18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en-GB" sz="1800" dirty="0">
                <a:solidFill>
                  <a:schemeClr val="tx2"/>
                </a:solidFill>
              </a:rPr>
              <a:t>Do </a:t>
            </a:r>
            <a:r>
              <a:rPr lang="en-GB" sz="1800" b="1" dirty="0">
                <a:solidFill>
                  <a:schemeClr val="tx2"/>
                </a:solidFill>
              </a:rPr>
              <a:t>home teams </a:t>
            </a:r>
            <a:r>
              <a:rPr lang="en-GB" sz="1800" dirty="0">
                <a:solidFill>
                  <a:schemeClr val="tx2"/>
                </a:solidFill>
              </a:rPr>
              <a:t>have an </a:t>
            </a:r>
            <a:r>
              <a:rPr lang="en-GB" sz="1800" b="1" dirty="0">
                <a:solidFill>
                  <a:schemeClr val="tx2"/>
                </a:solidFill>
              </a:rPr>
              <a:t>advantage</a:t>
            </a:r>
            <a:r>
              <a:rPr lang="en-GB" sz="1800" dirty="0">
                <a:solidFill>
                  <a:schemeClr val="tx2"/>
                </a:solidFill>
              </a:rPr>
              <a:t>? Did the Corona 19 season follow the same </a:t>
            </a:r>
            <a:r>
              <a:rPr lang="en-GB" sz="1800" b="1" dirty="0">
                <a:solidFill>
                  <a:schemeClr val="tx2"/>
                </a:solidFill>
              </a:rPr>
              <a:t>trend</a:t>
            </a:r>
            <a:r>
              <a:rPr lang="en-GB" sz="1800" dirty="0">
                <a:solidFill>
                  <a:schemeClr val="tx2"/>
                </a:solidFill>
              </a:rPr>
              <a:t> without a physical crowd?</a:t>
            </a:r>
          </a:p>
          <a:p>
            <a:pPr marL="514350" indent="-514350">
              <a:buAutoNum type="arabicPeriod"/>
            </a:pPr>
            <a:endParaRPr lang="en-GB" sz="18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en-GB" sz="1800" dirty="0">
                <a:solidFill>
                  <a:schemeClr val="tx2"/>
                </a:solidFill>
              </a:rPr>
              <a:t>What other </a:t>
            </a:r>
            <a:r>
              <a:rPr lang="en-GB" sz="1800" b="1" dirty="0">
                <a:solidFill>
                  <a:schemeClr val="tx2"/>
                </a:solidFill>
              </a:rPr>
              <a:t>elements</a:t>
            </a:r>
            <a:r>
              <a:rPr lang="en-GB" sz="1800" dirty="0">
                <a:solidFill>
                  <a:schemeClr val="tx2"/>
                </a:solidFill>
              </a:rPr>
              <a:t> of a football game can affect the result that don’t appear on the dashboard?</a:t>
            </a:r>
          </a:p>
          <a:p>
            <a:pPr marL="514350" indent="-514350">
              <a:buAutoNum type="arabicPeriod"/>
            </a:pPr>
            <a:endParaRPr lang="en-GB" sz="18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en-GB" sz="1800" dirty="0">
                <a:solidFill>
                  <a:schemeClr val="tx2"/>
                </a:solidFill>
              </a:rPr>
              <a:t>Does the </a:t>
            </a:r>
            <a:r>
              <a:rPr lang="en-GB" sz="1800" b="1" dirty="0">
                <a:solidFill>
                  <a:schemeClr val="tx2"/>
                </a:solidFill>
              </a:rPr>
              <a:t>half-time result</a:t>
            </a:r>
            <a:r>
              <a:rPr lang="en-GB" sz="1800" dirty="0">
                <a:solidFill>
                  <a:schemeClr val="tx2"/>
                </a:solidFill>
              </a:rPr>
              <a:t> have any meaningful </a:t>
            </a:r>
            <a:r>
              <a:rPr lang="en-GB" sz="1800" b="1" dirty="0">
                <a:solidFill>
                  <a:schemeClr val="tx2"/>
                </a:solidFill>
              </a:rPr>
              <a:t>influence</a:t>
            </a:r>
            <a:r>
              <a:rPr lang="en-GB" sz="1800" dirty="0">
                <a:solidFill>
                  <a:schemeClr val="tx2"/>
                </a:solidFill>
              </a:rPr>
              <a:t> into the </a:t>
            </a:r>
            <a:r>
              <a:rPr lang="en-GB" sz="1800" b="1" dirty="0">
                <a:solidFill>
                  <a:schemeClr val="tx2"/>
                </a:solidFill>
              </a:rPr>
              <a:t>full-time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b="1" dirty="0">
                <a:solidFill>
                  <a:schemeClr val="tx2"/>
                </a:solidFill>
              </a:rPr>
              <a:t>result</a:t>
            </a:r>
            <a:r>
              <a:rPr lang="en-GB" sz="1800" dirty="0">
                <a:solidFill>
                  <a:schemeClr val="tx2"/>
                </a:solidFill>
              </a:rPr>
              <a:t>?</a:t>
            </a:r>
          </a:p>
          <a:p>
            <a:pPr marL="514350" indent="-514350">
              <a:buAutoNum type="arabicPeriod"/>
            </a:pPr>
            <a:endParaRPr lang="en-GB" sz="18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en-GB" sz="1800" dirty="0">
                <a:solidFill>
                  <a:schemeClr val="tx2"/>
                </a:solidFill>
              </a:rPr>
              <a:t>Did the </a:t>
            </a:r>
            <a:r>
              <a:rPr lang="en-GB" sz="1800" b="1" dirty="0">
                <a:solidFill>
                  <a:schemeClr val="tx2"/>
                </a:solidFill>
              </a:rPr>
              <a:t>charts and visuals </a:t>
            </a:r>
            <a:r>
              <a:rPr lang="en-GB" sz="1800" dirty="0">
                <a:solidFill>
                  <a:schemeClr val="tx2"/>
                </a:solidFill>
              </a:rPr>
              <a:t>chosen </a:t>
            </a:r>
            <a:r>
              <a:rPr lang="en-GB" sz="1800" b="1" dirty="0">
                <a:solidFill>
                  <a:schemeClr val="tx2"/>
                </a:solidFill>
              </a:rPr>
              <a:t>clearly</a:t>
            </a:r>
            <a:r>
              <a:rPr lang="en-GB" sz="1800" dirty="0">
                <a:solidFill>
                  <a:schemeClr val="tx2"/>
                </a:solidFill>
              </a:rPr>
              <a:t> show the insights, and how could they be made </a:t>
            </a:r>
            <a:r>
              <a:rPr lang="en-GB" sz="1800" b="1" dirty="0">
                <a:solidFill>
                  <a:schemeClr val="tx2"/>
                </a:solidFill>
              </a:rPr>
              <a:t>easier</a:t>
            </a:r>
            <a:r>
              <a:rPr lang="en-GB" sz="1800" dirty="0">
                <a:solidFill>
                  <a:schemeClr val="tx2"/>
                </a:solidFill>
              </a:rPr>
              <a:t> to use or understand?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F27A5-E47D-623F-9771-A9F753C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10" y="318046"/>
            <a:ext cx="4977976" cy="145405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Agenda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2C6C8B-4935-BB01-D864-F1E490C9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10" y="1859616"/>
            <a:ext cx="5565224" cy="49108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Background on topic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Research Question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Data Source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ERD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ETL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Data Analysis Techniques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Visualizations Reasoning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Experience with Tableau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QA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Dashboard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Discussion Questions </a:t>
            </a:r>
          </a:p>
          <a:p>
            <a:pPr marL="514350" indent="-514350">
              <a:buAutoNum type="arabicPeriod"/>
            </a:pPr>
            <a:endParaRPr lang="en-US" sz="2000" b="1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BDF08A53-A686-3C60-EE98-3587C518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9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B174A-BB9A-CAA5-BCF2-440BFE4E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2AF3A-96B6-06DF-52C2-998EA14B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249" y="5906964"/>
            <a:ext cx="910703" cy="910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3DBA7-033C-BF99-D95D-74B784032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223" y="5906964"/>
            <a:ext cx="910703" cy="91070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9C007A-466C-C063-4E89-8590F66D7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7113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4349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9545FB-5C5C-B975-A52C-4A7433F6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487F-506D-9A7F-7FE7-7E2F41F0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 rtl="1">
              <a:buNone/>
            </a:pPr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How are English Premier League and La Liga </a:t>
            </a:r>
            <a:r>
              <a:rPr lang="en-GB" b="1" i="0" dirty="0">
                <a:solidFill>
                  <a:schemeClr val="tx2"/>
                </a:solidFill>
                <a:effectLst/>
                <a:latin typeface="-apple-system"/>
              </a:rPr>
              <a:t>match results influenced</a:t>
            </a:r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 by </a:t>
            </a:r>
            <a:r>
              <a:rPr lang="en-GB" b="1" i="0" dirty="0">
                <a:solidFill>
                  <a:schemeClr val="tx2"/>
                </a:solidFill>
                <a:effectLst/>
                <a:latin typeface="-apple-system"/>
              </a:rPr>
              <a:t>factors</a:t>
            </a:r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 such as possession, shots taken, shots on target, home/away, and </a:t>
            </a:r>
            <a:r>
              <a:rPr lang="en-GB" dirty="0">
                <a:solidFill>
                  <a:schemeClr val="tx2"/>
                </a:solidFill>
                <a:latin typeface="-apple-system"/>
              </a:rPr>
              <a:t>geographic location</a:t>
            </a:r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, and are there any other significant factors that play a </a:t>
            </a:r>
            <a:r>
              <a:rPr lang="en-GB" b="1" i="0" dirty="0">
                <a:solidFill>
                  <a:schemeClr val="tx2"/>
                </a:solidFill>
                <a:effectLst/>
                <a:latin typeface="-apple-system"/>
              </a:rPr>
              <a:t>crucial part in predicting match outcomes</a:t>
            </a:r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?</a:t>
            </a:r>
            <a:b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</a:br>
            <a:endParaRPr lang="en-GB" b="0" i="0" dirty="0">
              <a:solidFill>
                <a:schemeClr val="tx2"/>
              </a:solidFill>
              <a:effectLst/>
              <a:latin typeface="FedraSansBarilan-Book"/>
            </a:endParaRPr>
          </a:p>
        </p:txBody>
      </p:sp>
    </p:spTree>
    <p:extLst>
      <p:ext uri="{BB962C8B-B14F-4D97-AF65-F5344CB8AC3E}">
        <p14:creationId xmlns:p14="http://schemas.microsoft.com/office/powerpoint/2010/main" val="289635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90D05-5863-D725-E443-A03CF564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6379" y="802641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FA6F-E6E1-0D75-D52A-FDF5AF2A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677839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Data</a:t>
            </a:r>
          </a:p>
          <a:p>
            <a:pPr marL="0" indent="0">
              <a:buNone/>
            </a:pPr>
            <a:r>
              <a:rPr lang="en-US" sz="2400" dirty="0"/>
              <a:t>2 CSV files from Kaggle:</a:t>
            </a:r>
          </a:p>
          <a:p>
            <a:pPr marL="0"/>
            <a:endParaRPr lang="en-US" sz="2400" dirty="0"/>
          </a:p>
          <a:p>
            <a:pPr marL="0"/>
            <a:r>
              <a:rPr lang="en-US" sz="2400" dirty="0"/>
              <a:t>Premier League Matches (2010-2021)</a:t>
            </a:r>
          </a:p>
          <a:p>
            <a:pPr marL="0"/>
            <a:r>
              <a:rPr lang="en-US" sz="2400" dirty="0"/>
              <a:t>La Liga Matches (2014-2020)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36A76-6386-5466-2BA4-6618BCB2A923}"/>
              </a:ext>
            </a:extLst>
          </p:cNvPr>
          <p:cNvSpPr txBox="1"/>
          <p:nvPr/>
        </p:nvSpPr>
        <p:spPr>
          <a:xfrm>
            <a:off x="4976030" y="4137890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/>
              <a:t>Future enhancements could include data from </a:t>
            </a:r>
            <a:r>
              <a:rPr lang="en-GB" sz="2400" b="1" dirty="0"/>
              <a:t>2021-2024</a:t>
            </a:r>
            <a:r>
              <a:rPr lang="en-GB" sz="2400" dirty="0"/>
              <a:t> using </a:t>
            </a:r>
            <a:r>
              <a:rPr lang="en-GB" sz="2400" b="1" dirty="0"/>
              <a:t>scraping</a:t>
            </a:r>
            <a:r>
              <a:rPr lang="en-GB" sz="2400" dirty="0"/>
              <a:t> techniques on the Premier League website. Due to the </a:t>
            </a:r>
            <a:r>
              <a:rPr lang="en-GB" sz="2400" b="1" dirty="0"/>
              <a:t>complexity</a:t>
            </a:r>
            <a:r>
              <a:rPr lang="en-GB" sz="2400" dirty="0"/>
              <a:t> of features, scraping was not implemented in this project.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BF655-804F-5BDA-740F-F3C4EE0E5EB9}"/>
              </a:ext>
            </a:extLst>
          </p:cNvPr>
          <p:cNvSpPr txBox="1"/>
          <p:nvPr/>
        </p:nvSpPr>
        <p:spPr>
          <a:xfrm>
            <a:off x="4976030" y="3340265"/>
            <a:ext cx="62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Enriched data by adding city (location) of every team to database </a:t>
            </a:r>
          </a:p>
        </p:txBody>
      </p:sp>
    </p:spTree>
    <p:extLst>
      <p:ext uri="{BB962C8B-B14F-4D97-AF65-F5344CB8AC3E}">
        <p14:creationId xmlns:p14="http://schemas.microsoft.com/office/powerpoint/2010/main" val="248427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>
            <a:extLst>
              <a:ext uri="{FF2B5EF4-FFF2-40B4-BE49-F238E27FC236}">
                <a16:creationId xmlns:a16="http://schemas.microsoft.com/office/drawing/2014/main" id="{BD998620-A3E2-A249-6695-CA59D90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17" y="208580"/>
            <a:ext cx="1242849" cy="1325563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A76AE18-C718-D07E-37FB-904B508BFF2E}"/>
              </a:ext>
            </a:extLst>
          </p:cNvPr>
          <p:cNvGrpSpPr/>
          <p:nvPr/>
        </p:nvGrpSpPr>
        <p:grpSpPr>
          <a:xfrm>
            <a:off x="386130" y="505600"/>
            <a:ext cx="11916912" cy="6215869"/>
            <a:chOff x="386130" y="505600"/>
            <a:chExt cx="11916912" cy="6215869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0E2D3F8-D685-2AD0-6A4E-9785AAFDAF79}"/>
                </a:ext>
              </a:extLst>
            </p:cNvPr>
            <p:cNvGrpSpPr/>
            <p:nvPr/>
          </p:nvGrpSpPr>
          <p:grpSpPr>
            <a:xfrm>
              <a:off x="386130" y="505600"/>
              <a:ext cx="11916912" cy="6215869"/>
              <a:chOff x="62573" y="463397"/>
              <a:chExt cx="11916912" cy="621586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413CE0-61B5-F2D3-E715-448CAD84C9A1}"/>
                  </a:ext>
                </a:extLst>
              </p:cNvPr>
              <p:cNvGrpSpPr/>
              <p:nvPr/>
            </p:nvGrpSpPr>
            <p:grpSpPr>
              <a:xfrm>
                <a:off x="1991711" y="4057389"/>
                <a:ext cx="1989073" cy="318305"/>
                <a:chOff x="2906111" y="4534845"/>
                <a:chExt cx="1989073" cy="31830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79F65CE-A5FE-0008-55DD-EF6B948F0682}"/>
                    </a:ext>
                  </a:extLst>
                </p:cNvPr>
                <p:cNvSpPr/>
                <p:nvPr/>
              </p:nvSpPr>
              <p:spPr>
                <a:xfrm>
                  <a:off x="2906111" y="4534845"/>
                  <a:ext cx="1958119" cy="3183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186582-A5C1-2D77-715E-CB672DB0814D}"/>
                    </a:ext>
                  </a:extLst>
                </p:cNvPr>
                <p:cNvSpPr txBox="1"/>
                <p:nvPr/>
              </p:nvSpPr>
              <p:spPr>
                <a:xfrm>
                  <a:off x="2947663" y="4555499"/>
                  <a:ext cx="19475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Home Team Performance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A9AC01F-599B-E771-63AA-B2737244A245}"/>
                  </a:ext>
                </a:extLst>
              </p:cNvPr>
              <p:cNvGrpSpPr/>
              <p:nvPr/>
            </p:nvGrpSpPr>
            <p:grpSpPr>
              <a:xfrm>
                <a:off x="7027137" y="4078041"/>
                <a:ext cx="1958119" cy="318305"/>
                <a:chOff x="3132652" y="5292726"/>
                <a:chExt cx="1958119" cy="318305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52AE8E-382C-AF49-EF0B-463918BC9C60}"/>
                    </a:ext>
                  </a:extLst>
                </p:cNvPr>
                <p:cNvSpPr txBox="1"/>
                <p:nvPr/>
              </p:nvSpPr>
              <p:spPr>
                <a:xfrm>
                  <a:off x="3158616" y="5323706"/>
                  <a:ext cx="18957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Away Team Performance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B9271D0-B347-F0BA-9332-FEF18532239E}"/>
                    </a:ext>
                  </a:extLst>
                </p:cNvPr>
                <p:cNvSpPr/>
                <p:nvPr/>
              </p:nvSpPr>
              <p:spPr>
                <a:xfrm>
                  <a:off x="3132652" y="5292726"/>
                  <a:ext cx="1958119" cy="3183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8B065FF-414C-B2CA-07A4-6027659DCC5F}"/>
                  </a:ext>
                </a:extLst>
              </p:cNvPr>
              <p:cNvGrpSpPr/>
              <p:nvPr/>
            </p:nvGrpSpPr>
            <p:grpSpPr>
              <a:xfrm>
                <a:off x="4406261" y="1724477"/>
                <a:ext cx="1958119" cy="318305"/>
                <a:chOff x="2520924" y="4858039"/>
                <a:chExt cx="1958119" cy="318305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A49FCB-490E-8C63-5666-423C75BDB305}"/>
                    </a:ext>
                  </a:extLst>
                </p:cNvPr>
                <p:cNvSpPr txBox="1"/>
                <p:nvPr/>
              </p:nvSpPr>
              <p:spPr>
                <a:xfrm>
                  <a:off x="3132652" y="4873804"/>
                  <a:ext cx="6237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Match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119EB99-1975-93C8-50C9-6488455B5039}"/>
                    </a:ext>
                  </a:extLst>
                </p:cNvPr>
                <p:cNvSpPr/>
                <p:nvPr/>
              </p:nvSpPr>
              <p:spPr>
                <a:xfrm>
                  <a:off x="2520924" y="4858039"/>
                  <a:ext cx="1958119" cy="31830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193F913-5F42-6B3A-221F-A0E7F7C61AAC}"/>
                  </a:ext>
                </a:extLst>
              </p:cNvPr>
              <p:cNvGrpSpPr/>
              <p:nvPr/>
            </p:nvGrpSpPr>
            <p:grpSpPr>
              <a:xfrm>
                <a:off x="3849367" y="2711854"/>
                <a:ext cx="460503" cy="661531"/>
                <a:chOff x="2635044" y="2986237"/>
                <a:chExt cx="460503" cy="661531"/>
              </a:xfrm>
            </p:grpSpPr>
            <p:sp>
              <p:nvSpPr>
                <p:cNvPr id="15" name="Diamond 14">
                  <a:extLst>
                    <a:ext uri="{FF2B5EF4-FFF2-40B4-BE49-F238E27FC236}">
                      <a16:creationId xmlns:a16="http://schemas.microsoft.com/office/drawing/2014/main" id="{BBCAD2BE-9733-15DD-084D-B7A351ABA31A}"/>
                    </a:ext>
                  </a:extLst>
                </p:cNvPr>
                <p:cNvSpPr/>
                <p:nvPr/>
              </p:nvSpPr>
              <p:spPr>
                <a:xfrm>
                  <a:off x="2635044" y="2986237"/>
                  <a:ext cx="460503" cy="661531"/>
                </a:xfrm>
                <a:prstGeom prst="diamond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8407AD3-152F-E8F7-FDA4-8BD25C62489B}"/>
                    </a:ext>
                  </a:extLst>
                </p:cNvPr>
                <p:cNvSpPr txBox="1"/>
                <p:nvPr/>
              </p:nvSpPr>
              <p:spPr>
                <a:xfrm>
                  <a:off x="2696667" y="3167595"/>
                  <a:ext cx="3161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of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51E40D3-20D3-461F-33F0-7797021812BB}"/>
                  </a:ext>
                </a:extLst>
              </p:cNvPr>
              <p:cNvGrpSpPr/>
              <p:nvPr/>
            </p:nvGrpSpPr>
            <p:grpSpPr>
              <a:xfrm>
                <a:off x="6655972" y="2734910"/>
                <a:ext cx="460503" cy="661531"/>
                <a:chOff x="2635044" y="2986237"/>
                <a:chExt cx="460503" cy="661531"/>
              </a:xfrm>
            </p:grpSpPr>
            <p:sp>
              <p:nvSpPr>
                <p:cNvPr id="19" name="Diamond 18">
                  <a:extLst>
                    <a:ext uri="{FF2B5EF4-FFF2-40B4-BE49-F238E27FC236}">
                      <a16:creationId xmlns:a16="http://schemas.microsoft.com/office/drawing/2014/main" id="{3B0E04A4-BFCC-43C0-2A71-0E7BDD0E2CDB}"/>
                    </a:ext>
                  </a:extLst>
                </p:cNvPr>
                <p:cNvSpPr/>
                <p:nvPr/>
              </p:nvSpPr>
              <p:spPr>
                <a:xfrm>
                  <a:off x="2635044" y="2986237"/>
                  <a:ext cx="460503" cy="661531"/>
                </a:xfrm>
                <a:prstGeom prst="diamond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7E8F0C6-D1DE-D38F-E705-D4A5F986915C}"/>
                    </a:ext>
                  </a:extLst>
                </p:cNvPr>
                <p:cNvSpPr txBox="1"/>
                <p:nvPr/>
              </p:nvSpPr>
              <p:spPr>
                <a:xfrm>
                  <a:off x="2707239" y="3178502"/>
                  <a:ext cx="3161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of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BA5C560-AD6E-B375-BF1F-F284653ABE4C}"/>
                  </a:ext>
                </a:extLst>
              </p:cNvPr>
              <p:cNvGrpSpPr/>
              <p:nvPr/>
            </p:nvGrpSpPr>
            <p:grpSpPr>
              <a:xfrm>
                <a:off x="3496549" y="772636"/>
                <a:ext cx="1888771" cy="358971"/>
                <a:chOff x="2823668" y="1126541"/>
                <a:chExt cx="1173313" cy="279567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5276B44-D1B9-E7CC-7A2C-98DA327F4031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B7246D-583E-ED6E-18CA-E03C80ECADE2}"/>
                    </a:ext>
                  </a:extLst>
                </p:cNvPr>
                <p:cNvSpPr txBox="1"/>
                <p:nvPr/>
              </p:nvSpPr>
              <p:spPr>
                <a:xfrm>
                  <a:off x="2971094" y="1129109"/>
                  <a:ext cx="10258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home_team</a:t>
                  </a:r>
                  <a:endParaRPr lang="en-US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5C16BFF-CCAA-12C1-B3D0-2A1B48EC8DCA}"/>
                  </a:ext>
                </a:extLst>
              </p:cNvPr>
              <p:cNvGrpSpPr/>
              <p:nvPr/>
            </p:nvGrpSpPr>
            <p:grpSpPr>
              <a:xfrm>
                <a:off x="2511574" y="1105046"/>
                <a:ext cx="2225142" cy="328751"/>
                <a:chOff x="2823668" y="1126541"/>
                <a:chExt cx="1382268" cy="256032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9609D94-CC18-A916-BD5B-88930F8D7B95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63EB054-29FD-89FD-9A09-0FAEDE279315}"/>
                    </a:ext>
                  </a:extLst>
                </p:cNvPr>
                <p:cNvSpPr txBox="1"/>
                <p:nvPr/>
              </p:nvSpPr>
              <p:spPr>
                <a:xfrm>
                  <a:off x="3180049" y="1143836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u="sng" dirty="0"/>
                    <a:t>id</a:t>
                  </a:r>
                  <a:endParaRPr lang="en-US" u="sng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FDFE428-26E9-77DD-09B5-A23708182B7C}"/>
                  </a:ext>
                </a:extLst>
              </p:cNvPr>
              <p:cNvGrpSpPr/>
              <p:nvPr/>
            </p:nvGrpSpPr>
            <p:grpSpPr>
              <a:xfrm>
                <a:off x="4674537" y="463397"/>
                <a:ext cx="1888771" cy="328751"/>
                <a:chOff x="2823668" y="1126541"/>
                <a:chExt cx="1173313" cy="25603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A029D7B-A788-86CA-1762-681329201747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410FD07-ED55-CFC4-4477-3E06C5331962}"/>
                    </a:ext>
                  </a:extLst>
                </p:cNvPr>
                <p:cNvSpPr txBox="1"/>
                <p:nvPr/>
              </p:nvSpPr>
              <p:spPr>
                <a:xfrm>
                  <a:off x="2971094" y="1129109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away_team</a:t>
                  </a:r>
                  <a:endParaRPr lang="en-US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7C184D6-F654-0A18-A135-93886F8AE110}"/>
                  </a:ext>
                </a:extLst>
              </p:cNvPr>
              <p:cNvGrpSpPr/>
              <p:nvPr/>
            </p:nvGrpSpPr>
            <p:grpSpPr>
              <a:xfrm>
                <a:off x="5862296" y="771581"/>
                <a:ext cx="2001571" cy="328751"/>
                <a:chOff x="2823668" y="1126541"/>
                <a:chExt cx="1243385" cy="256032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2BC5721-0DE3-F78C-C5B5-660A5E1D5ABD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AA14C72-D4C3-DC88-7B3D-5008AAA1B828}"/>
                    </a:ext>
                  </a:extLst>
                </p:cNvPr>
                <p:cNvSpPr txBox="1"/>
                <p:nvPr/>
              </p:nvSpPr>
              <p:spPr>
                <a:xfrm>
                  <a:off x="3041166" y="1142559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result_ft</a:t>
                  </a:r>
                  <a:endParaRPr lang="en-US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556B963-5A3B-33BD-B316-478CB0FC4D73}"/>
                  </a:ext>
                </a:extLst>
              </p:cNvPr>
              <p:cNvGrpSpPr/>
              <p:nvPr/>
            </p:nvGrpSpPr>
            <p:grpSpPr>
              <a:xfrm>
                <a:off x="6983685" y="1066087"/>
                <a:ext cx="2001571" cy="328751"/>
                <a:chOff x="2823668" y="1126541"/>
                <a:chExt cx="1243385" cy="25603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107EEC4-63B1-BB28-9561-B26EA1A44C88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170A7F-C60E-349E-4A1F-DBC46CDE6E1E}"/>
                    </a:ext>
                  </a:extLst>
                </p:cNvPr>
                <p:cNvSpPr txBox="1"/>
                <p:nvPr/>
              </p:nvSpPr>
              <p:spPr>
                <a:xfrm>
                  <a:off x="3041166" y="1142559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result_ht</a:t>
                  </a:r>
                  <a:endParaRPr lang="en-US" dirty="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1E862E9-1490-B2FF-7915-2819AB017300}"/>
                  </a:ext>
                </a:extLst>
              </p:cNvPr>
              <p:cNvGrpSpPr/>
              <p:nvPr/>
            </p:nvGrpSpPr>
            <p:grpSpPr>
              <a:xfrm>
                <a:off x="9722638" y="3537996"/>
                <a:ext cx="1918581" cy="328751"/>
                <a:chOff x="2823668" y="1126541"/>
                <a:chExt cx="1191831" cy="256032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03D9556-DE2F-DD9A-A0F1-B0D53A3813E5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630A114-B8D5-2B62-6260-1FF89F3C32EC}"/>
                    </a:ext>
                  </a:extLst>
                </p:cNvPr>
                <p:cNvSpPr txBox="1"/>
                <p:nvPr/>
              </p:nvSpPr>
              <p:spPr>
                <a:xfrm>
                  <a:off x="2989612" y="1146693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clearances</a:t>
                  </a:r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9BB92D0-A15E-C36E-5329-6F7FB44DF06A}"/>
                  </a:ext>
                </a:extLst>
              </p:cNvPr>
              <p:cNvGrpSpPr/>
              <p:nvPr/>
            </p:nvGrpSpPr>
            <p:grpSpPr>
              <a:xfrm>
                <a:off x="114310" y="3974620"/>
                <a:ext cx="1760015" cy="328751"/>
                <a:chOff x="2823668" y="1126541"/>
                <a:chExt cx="1093329" cy="25603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942E639-2B7D-AC84-6D28-BA7683587A82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3C74C0F-4C24-AECE-8C69-81D5B9BE16DB}"/>
                    </a:ext>
                  </a:extLst>
                </p:cNvPr>
                <p:cNvSpPr txBox="1"/>
                <p:nvPr/>
              </p:nvSpPr>
              <p:spPr>
                <a:xfrm>
                  <a:off x="2891110" y="1144601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fouls_conceded</a:t>
                  </a:r>
                  <a:endParaRPr lang="en-US" dirty="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6E51D7F-F6A8-4E6F-AD96-CF295EAEAEB6}"/>
                  </a:ext>
                </a:extLst>
              </p:cNvPr>
              <p:cNvGrpSpPr/>
              <p:nvPr/>
            </p:nvGrpSpPr>
            <p:grpSpPr>
              <a:xfrm>
                <a:off x="145580" y="4914255"/>
                <a:ext cx="1898516" cy="328751"/>
                <a:chOff x="2823668" y="1126541"/>
                <a:chExt cx="1179367" cy="25603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D879863-E853-94AB-9646-2A1E3C69AB69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9A64B62-49E0-0D40-9700-BB330E7FF187}"/>
                    </a:ext>
                  </a:extLst>
                </p:cNvPr>
                <p:cNvSpPr txBox="1"/>
                <p:nvPr/>
              </p:nvSpPr>
              <p:spPr>
                <a:xfrm>
                  <a:off x="2977148" y="1146693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possession</a:t>
                  </a:r>
                  <a:endParaRPr lang="en-US" dirty="0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8400C2F-C541-AA89-53A5-31D643B4A61F}"/>
                  </a:ext>
                </a:extLst>
              </p:cNvPr>
              <p:cNvGrpSpPr/>
              <p:nvPr/>
            </p:nvGrpSpPr>
            <p:grpSpPr>
              <a:xfrm>
                <a:off x="399798" y="5364455"/>
                <a:ext cx="1961943" cy="328751"/>
                <a:chOff x="2823668" y="1126541"/>
                <a:chExt cx="1218768" cy="256032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5BF172-BAFE-4239-47F8-73B29AA49B59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B9D113C-CC56-66BE-6B60-48B784D053DB}"/>
                    </a:ext>
                  </a:extLst>
                </p:cNvPr>
                <p:cNvSpPr txBox="1"/>
                <p:nvPr/>
              </p:nvSpPr>
              <p:spPr>
                <a:xfrm>
                  <a:off x="3016549" y="1140055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red_cards</a:t>
                  </a:r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31F1B4F-7999-32C1-66E4-E0F04AE40396}"/>
                  </a:ext>
                </a:extLst>
              </p:cNvPr>
              <p:cNvGrpSpPr/>
              <p:nvPr/>
            </p:nvGrpSpPr>
            <p:grpSpPr>
              <a:xfrm>
                <a:off x="952615" y="5710558"/>
                <a:ext cx="1839587" cy="328751"/>
                <a:chOff x="2823668" y="1126541"/>
                <a:chExt cx="1142760" cy="2560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F834D3F-25BA-156E-476F-D5C9EC7672DA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1C333AD-B3D3-057E-D263-66D146A4531B}"/>
                    </a:ext>
                  </a:extLst>
                </p:cNvPr>
                <p:cNvSpPr txBox="1"/>
                <p:nvPr/>
              </p:nvSpPr>
              <p:spPr>
                <a:xfrm>
                  <a:off x="2940541" y="1142503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yellow_cards</a:t>
                  </a:r>
                  <a:endParaRPr lang="en-US" dirty="0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A362087-971F-92A7-AD45-D284963F2032}"/>
                  </a:ext>
                </a:extLst>
              </p:cNvPr>
              <p:cNvGrpSpPr/>
              <p:nvPr/>
            </p:nvGrpSpPr>
            <p:grpSpPr>
              <a:xfrm>
                <a:off x="1872409" y="6039309"/>
                <a:ext cx="2104972" cy="328751"/>
                <a:chOff x="2823668" y="1126541"/>
                <a:chExt cx="1307618" cy="256032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EF9FC5A-1060-EDD7-11F1-E20749F0D712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CCCFF5-307B-9939-165A-86978DEB613A}"/>
                    </a:ext>
                  </a:extLst>
                </p:cNvPr>
                <p:cNvSpPr txBox="1"/>
                <p:nvPr/>
              </p:nvSpPr>
              <p:spPr>
                <a:xfrm>
                  <a:off x="3105399" y="1149551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shots</a:t>
                  </a:r>
                  <a:endParaRPr lang="en-US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AB13728-B6D5-2C47-CF2C-784AB3916018}"/>
                  </a:ext>
                </a:extLst>
              </p:cNvPr>
              <p:cNvGrpSpPr/>
              <p:nvPr/>
            </p:nvGrpSpPr>
            <p:grpSpPr>
              <a:xfrm>
                <a:off x="2939053" y="6350515"/>
                <a:ext cx="1820628" cy="328751"/>
                <a:chOff x="2823668" y="1126541"/>
                <a:chExt cx="1130982" cy="25603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D0C7D0D-3140-45EB-F8BE-111CFC47236E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D417B7C-1E6A-CF19-5F81-3D66F1D11353}"/>
                    </a:ext>
                  </a:extLst>
                </p:cNvPr>
                <p:cNvSpPr txBox="1"/>
                <p:nvPr/>
              </p:nvSpPr>
              <p:spPr>
                <a:xfrm>
                  <a:off x="2928763" y="1143837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shots_on_trgt</a:t>
                  </a:r>
                  <a:endParaRPr lang="en-US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CC9B8C4-EE2F-8E07-B3E0-ABADC278E05F}"/>
                  </a:ext>
                </a:extLst>
              </p:cNvPr>
              <p:cNvGrpSpPr/>
              <p:nvPr/>
            </p:nvGrpSpPr>
            <p:grpSpPr>
              <a:xfrm>
                <a:off x="62573" y="4448665"/>
                <a:ext cx="2053499" cy="328751"/>
                <a:chOff x="2823668" y="1126541"/>
                <a:chExt cx="1275643" cy="25603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0738AFF-6437-FA97-FF98-4A85CCADA6CA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27A49CA-078C-DACF-94EA-A1CD6DCDFEAE}"/>
                    </a:ext>
                  </a:extLst>
                </p:cNvPr>
                <p:cNvSpPr txBox="1"/>
                <p:nvPr/>
              </p:nvSpPr>
              <p:spPr>
                <a:xfrm>
                  <a:off x="3073424" y="1145091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tackles</a:t>
                  </a:r>
                  <a:endParaRPr lang="en-US" dirty="0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43F4250-8C8B-C7A4-D8F6-5FA5EE851801}"/>
                  </a:ext>
                </a:extLst>
              </p:cNvPr>
              <p:cNvGrpSpPr/>
              <p:nvPr/>
            </p:nvGrpSpPr>
            <p:grpSpPr>
              <a:xfrm>
                <a:off x="264794" y="3548841"/>
                <a:ext cx="1918581" cy="328751"/>
                <a:chOff x="2823668" y="1126541"/>
                <a:chExt cx="1191831" cy="256032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5F29833-DD00-00CE-BAF7-AEBE5EAA0D35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7756DA-D725-D54E-C1BE-5515D940E071}"/>
                    </a:ext>
                  </a:extLst>
                </p:cNvPr>
                <p:cNvSpPr txBox="1"/>
                <p:nvPr/>
              </p:nvSpPr>
              <p:spPr>
                <a:xfrm>
                  <a:off x="2989612" y="1146693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clearances</a:t>
                  </a:r>
                  <a:endParaRPr lang="en-US" dirty="0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BF052A8-5FA3-CA1A-D6F5-DD9E3052EA5A}"/>
                  </a:ext>
                </a:extLst>
              </p:cNvPr>
              <p:cNvGrpSpPr/>
              <p:nvPr/>
            </p:nvGrpSpPr>
            <p:grpSpPr>
              <a:xfrm>
                <a:off x="9856205" y="3971932"/>
                <a:ext cx="1760015" cy="328751"/>
                <a:chOff x="2823668" y="1126541"/>
                <a:chExt cx="1093329" cy="256032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1E30309-E836-7F0D-7E50-6710D08CE9F6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ECB929E-4B98-1F3D-B58D-7BA4BCEB7085}"/>
                    </a:ext>
                  </a:extLst>
                </p:cNvPr>
                <p:cNvSpPr txBox="1"/>
                <p:nvPr/>
              </p:nvSpPr>
              <p:spPr>
                <a:xfrm>
                  <a:off x="2891110" y="1144601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fouls_conceded</a:t>
                  </a:r>
                  <a:endParaRPr lang="en-US" dirty="0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DBB81B70-E388-321C-35CC-ED0518CB5392}"/>
                  </a:ext>
                </a:extLst>
              </p:cNvPr>
              <p:cNvGrpSpPr/>
              <p:nvPr/>
            </p:nvGrpSpPr>
            <p:grpSpPr>
              <a:xfrm>
                <a:off x="9900836" y="4911769"/>
                <a:ext cx="1898516" cy="328751"/>
                <a:chOff x="2823668" y="1126541"/>
                <a:chExt cx="1179367" cy="256032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0EB0545-A04F-EECB-E637-AB903C1C7186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3668B60-2F01-0F0C-44D9-3D1A0FDB29ED}"/>
                    </a:ext>
                  </a:extLst>
                </p:cNvPr>
                <p:cNvSpPr txBox="1"/>
                <p:nvPr/>
              </p:nvSpPr>
              <p:spPr>
                <a:xfrm>
                  <a:off x="2977148" y="1146693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possession</a:t>
                  </a:r>
                  <a:endParaRPr lang="en-US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C1D6E6E-E66C-9C5D-C460-C14C8C23E538}"/>
                  </a:ext>
                </a:extLst>
              </p:cNvPr>
              <p:cNvGrpSpPr/>
              <p:nvPr/>
            </p:nvGrpSpPr>
            <p:grpSpPr>
              <a:xfrm>
                <a:off x="9613004" y="5386085"/>
                <a:ext cx="1961943" cy="328751"/>
                <a:chOff x="2823668" y="1126541"/>
                <a:chExt cx="1218768" cy="256032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B86D18C-8A8A-401A-D549-17C0582119EF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6869232-2C86-2746-33AD-E3050E34D7DA}"/>
                    </a:ext>
                  </a:extLst>
                </p:cNvPr>
                <p:cNvSpPr txBox="1"/>
                <p:nvPr/>
              </p:nvSpPr>
              <p:spPr>
                <a:xfrm>
                  <a:off x="3016549" y="1140055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red_cards</a:t>
                  </a:r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A5DF7A0-D9AB-59FE-8C01-D94BAF07E524}"/>
                  </a:ext>
                </a:extLst>
              </p:cNvPr>
              <p:cNvGrpSpPr/>
              <p:nvPr/>
            </p:nvGrpSpPr>
            <p:grpSpPr>
              <a:xfrm>
                <a:off x="8859473" y="5713377"/>
                <a:ext cx="1839587" cy="328751"/>
                <a:chOff x="2823668" y="1126541"/>
                <a:chExt cx="1142760" cy="256032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43A5A10-F7E2-0073-8D92-EE1B8816B713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9F2068F-2E68-916C-4E0E-24A4651ECD49}"/>
                    </a:ext>
                  </a:extLst>
                </p:cNvPr>
                <p:cNvSpPr txBox="1"/>
                <p:nvPr/>
              </p:nvSpPr>
              <p:spPr>
                <a:xfrm>
                  <a:off x="2940541" y="1142503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yellow_cards</a:t>
                  </a:r>
                  <a:endParaRPr lang="en-US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495394B-622D-E786-658B-F730E365364B}"/>
                  </a:ext>
                </a:extLst>
              </p:cNvPr>
              <p:cNvGrpSpPr/>
              <p:nvPr/>
            </p:nvGrpSpPr>
            <p:grpSpPr>
              <a:xfrm>
                <a:off x="7995126" y="6038710"/>
                <a:ext cx="2104972" cy="328751"/>
                <a:chOff x="2823668" y="1126541"/>
                <a:chExt cx="1307618" cy="256032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D756D870-6453-B5EE-B9E1-B7F04CA03726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D2C4534-DC4B-4EFF-82C8-7508EE4313C7}"/>
                    </a:ext>
                  </a:extLst>
                </p:cNvPr>
                <p:cNvSpPr txBox="1"/>
                <p:nvPr/>
              </p:nvSpPr>
              <p:spPr>
                <a:xfrm>
                  <a:off x="3105399" y="1149551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shots</a:t>
                  </a:r>
                  <a:endParaRPr lang="en-US" dirty="0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DA0193D-B282-4E84-8CAB-3DBB6C943FA1}"/>
                  </a:ext>
                </a:extLst>
              </p:cNvPr>
              <p:cNvGrpSpPr/>
              <p:nvPr/>
            </p:nvGrpSpPr>
            <p:grpSpPr>
              <a:xfrm>
                <a:off x="6894207" y="6345253"/>
                <a:ext cx="1820628" cy="328751"/>
                <a:chOff x="2823668" y="1126541"/>
                <a:chExt cx="1130982" cy="256032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6AFC155D-6118-7213-0793-3F1B3BCFD064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663B5D5-479D-3A42-78B3-A19227021A07}"/>
                    </a:ext>
                  </a:extLst>
                </p:cNvPr>
                <p:cNvSpPr txBox="1"/>
                <p:nvPr/>
              </p:nvSpPr>
              <p:spPr>
                <a:xfrm>
                  <a:off x="2928763" y="1143837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shots_on_trgt</a:t>
                  </a:r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577F5F5-ED89-339B-56D9-52EE59CC3661}"/>
                  </a:ext>
                </a:extLst>
              </p:cNvPr>
              <p:cNvGrpSpPr/>
              <p:nvPr/>
            </p:nvGrpSpPr>
            <p:grpSpPr>
              <a:xfrm>
                <a:off x="9925986" y="4454463"/>
                <a:ext cx="2053499" cy="328751"/>
                <a:chOff x="2823668" y="1126541"/>
                <a:chExt cx="1275643" cy="256032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5FF8E29D-6F37-E57D-3777-512CD718AEE6}"/>
                    </a:ext>
                  </a:extLst>
                </p:cNvPr>
                <p:cNvSpPr/>
                <p:nvPr/>
              </p:nvSpPr>
              <p:spPr>
                <a:xfrm>
                  <a:off x="2823668" y="1126541"/>
                  <a:ext cx="899770" cy="2560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4B680EC-E081-6E82-2928-2A364C47BA8C}"/>
                    </a:ext>
                  </a:extLst>
                </p:cNvPr>
                <p:cNvSpPr txBox="1"/>
                <p:nvPr/>
              </p:nvSpPr>
              <p:spPr>
                <a:xfrm>
                  <a:off x="3073424" y="1145091"/>
                  <a:ext cx="1025887" cy="215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tackles</a:t>
                  </a:r>
                  <a:endParaRPr lang="en-US" dirty="0"/>
                </a:p>
              </p:txBody>
            </p:sp>
          </p:grp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A6D6D7B-FE6E-6AB6-DDDC-7623E89EDCAA}"/>
                  </a:ext>
                </a:extLst>
              </p:cNvPr>
              <p:cNvCxnSpPr>
                <a:cxnSpLocks/>
                <a:stCxn id="31" idx="4"/>
                <a:endCxn id="11" idx="0"/>
              </p:cNvCxnSpPr>
              <p:nvPr/>
            </p:nvCxnSpPr>
            <p:spPr>
              <a:xfrm>
                <a:off x="3235788" y="1433797"/>
                <a:ext cx="2149533" cy="2906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ED83BFA-9E39-B4B8-E868-ED3676750155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4309870" y="1100332"/>
                <a:ext cx="1075451" cy="6241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FDBBD60-AA2C-4E0D-EA1C-71AA9FBEEA47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5385320" y="792148"/>
                <a:ext cx="1" cy="9323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7F424D8-FDBF-E898-E38D-3C0207B52753}"/>
                  </a:ext>
                </a:extLst>
              </p:cNvPr>
              <p:cNvCxnSpPr>
                <a:cxnSpLocks/>
                <a:stCxn id="11" idx="0"/>
                <a:endCxn id="37" idx="4"/>
              </p:cNvCxnSpPr>
              <p:nvPr/>
            </p:nvCxnSpPr>
            <p:spPr>
              <a:xfrm flipV="1">
                <a:off x="5385321" y="1100332"/>
                <a:ext cx="1201189" cy="6241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D74C0C9-A7C9-6F13-302C-A84918140B33}"/>
                  </a:ext>
                </a:extLst>
              </p:cNvPr>
              <p:cNvCxnSpPr>
                <a:stCxn id="11" idx="0"/>
                <a:endCxn id="40" idx="3"/>
              </p:cNvCxnSpPr>
              <p:nvPr/>
            </p:nvCxnSpPr>
            <p:spPr>
              <a:xfrm flipV="1">
                <a:off x="5385321" y="1346694"/>
                <a:ext cx="1810481" cy="3777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23A46A6-83E5-CC7C-4C9A-E820F5D9B922}"/>
                  </a:ext>
                </a:extLst>
              </p:cNvPr>
              <p:cNvCxnSpPr>
                <a:stCxn id="15" idx="0"/>
                <a:endCxn id="11" idx="2"/>
              </p:cNvCxnSpPr>
              <p:nvPr/>
            </p:nvCxnSpPr>
            <p:spPr>
              <a:xfrm flipV="1">
                <a:off x="4079619" y="2042782"/>
                <a:ext cx="1305702" cy="6690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65651C9-2FF2-DDCA-D455-DAB7DBC4F90E}"/>
                  </a:ext>
                </a:extLst>
              </p:cNvPr>
              <p:cNvCxnSpPr>
                <a:stCxn id="11" idx="2"/>
                <a:endCxn id="19" idx="0"/>
              </p:cNvCxnSpPr>
              <p:nvPr/>
            </p:nvCxnSpPr>
            <p:spPr>
              <a:xfrm>
                <a:off x="5385321" y="2042782"/>
                <a:ext cx="1500903" cy="6921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98F10C7-C48A-3827-D302-1F7301EB0B53}"/>
                  </a:ext>
                </a:extLst>
              </p:cNvPr>
              <p:cNvCxnSpPr>
                <a:cxnSpLocks/>
                <a:stCxn id="5" idx="0"/>
                <a:endCxn id="15" idx="2"/>
              </p:cNvCxnSpPr>
              <p:nvPr/>
            </p:nvCxnSpPr>
            <p:spPr>
              <a:xfrm flipV="1">
                <a:off x="2970771" y="3373385"/>
                <a:ext cx="1108848" cy="6840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9940C92-C857-B6FB-5467-A7D15BF3B3A4}"/>
                  </a:ext>
                </a:extLst>
              </p:cNvPr>
              <p:cNvCxnSpPr>
                <a:cxnSpLocks/>
                <a:stCxn id="19" idx="2"/>
                <a:endCxn id="9" idx="0"/>
              </p:cNvCxnSpPr>
              <p:nvPr/>
            </p:nvCxnSpPr>
            <p:spPr>
              <a:xfrm>
                <a:off x="6886224" y="3396441"/>
                <a:ext cx="1119973" cy="6816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B5903E98-A24C-C1F6-92C3-1C41C01B1B6A}"/>
                  </a:ext>
                </a:extLst>
              </p:cNvPr>
              <p:cNvCxnSpPr>
                <a:stCxn id="5" idx="1"/>
              </p:cNvCxnSpPr>
              <p:nvPr/>
            </p:nvCxnSpPr>
            <p:spPr>
              <a:xfrm flipH="1" flipV="1">
                <a:off x="1713222" y="3689350"/>
                <a:ext cx="278489" cy="5271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0ECABD7-94B9-B39B-DB15-8AD8CC1C2C78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 flipV="1">
                <a:off x="1562738" y="4159250"/>
                <a:ext cx="428973" cy="572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24F36B5-2AD0-18C2-EE57-8790E0881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1001" y="4355042"/>
                <a:ext cx="480710" cy="236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AE2B598-31E0-9AA1-7D24-55C19B1964A4}"/>
                  </a:ext>
                </a:extLst>
              </p:cNvPr>
              <p:cNvCxnSpPr/>
              <p:nvPr/>
            </p:nvCxnSpPr>
            <p:spPr>
              <a:xfrm flipH="1">
                <a:off x="1594008" y="4375694"/>
                <a:ext cx="397703" cy="67890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A0EA3DD-B4F5-5358-A5B7-C88B4E080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8226" y="4396346"/>
                <a:ext cx="477707" cy="11091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0FE223C-4CA7-9388-6C4B-2E66DB496F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6072" y="4375694"/>
                <a:ext cx="480551" cy="13772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439B315-30A5-72DE-AA18-3B94290615A6}"/>
                  </a:ext>
                </a:extLst>
              </p:cNvPr>
              <p:cNvCxnSpPr>
                <a:stCxn id="5" idx="2"/>
                <a:endCxn id="61" idx="0"/>
              </p:cNvCxnSpPr>
              <p:nvPr/>
            </p:nvCxnSpPr>
            <p:spPr>
              <a:xfrm flipH="1">
                <a:off x="2596623" y="4375694"/>
                <a:ext cx="374148" cy="16636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5E59AFD-0100-FDF0-BC56-DABC5890455D}"/>
                  </a:ext>
                </a:extLst>
              </p:cNvPr>
              <p:cNvCxnSpPr>
                <a:cxnSpLocks/>
                <a:endCxn id="64" idx="0"/>
              </p:cNvCxnSpPr>
              <p:nvPr/>
            </p:nvCxnSpPr>
            <p:spPr>
              <a:xfrm>
                <a:off x="3332528" y="4396346"/>
                <a:ext cx="330739" cy="1954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8E5BED4-7151-5FB3-77F9-7707737DCF9E}"/>
                  </a:ext>
                </a:extLst>
              </p:cNvPr>
              <p:cNvCxnSpPr>
                <a:endCxn id="43" idx="2"/>
              </p:cNvCxnSpPr>
              <p:nvPr/>
            </p:nvCxnSpPr>
            <p:spPr>
              <a:xfrm flipV="1">
                <a:off x="8985256" y="3702372"/>
                <a:ext cx="737382" cy="3756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D2C9D06-60B7-4032-30FC-33C7766A53E2}"/>
                  </a:ext>
                </a:extLst>
              </p:cNvPr>
              <p:cNvCxnSpPr>
                <a:stCxn id="9" idx="3"/>
                <a:endCxn id="91" idx="2"/>
              </p:cNvCxnSpPr>
              <p:nvPr/>
            </p:nvCxnSpPr>
            <p:spPr>
              <a:xfrm flipV="1">
                <a:off x="8985256" y="4136308"/>
                <a:ext cx="870949" cy="1008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60B3D1B-EB5E-A1C1-A2C3-0A46B45470D1}"/>
                  </a:ext>
                </a:extLst>
              </p:cNvPr>
              <p:cNvCxnSpPr>
                <a:stCxn id="9" idx="3"/>
                <a:endCxn id="115" idx="2"/>
              </p:cNvCxnSpPr>
              <p:nvPr/>
            </p:nvCxnSpPr>
            <p:spPr>
              <a:xfrm>
                <a:off x="8985256" y="4237194"/>
                <a:ext cx="940730" cy="3816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104541F-2563-BEE0-99B3-91EB1EB26FAD}"/>
                  </a:ext>
                </a:extLst>
              </p:cNvPr>
              <p:cNvCxnSpPr>
                <a:endCxn id="97" idx="2"/>
              </p:cNvCxnSpPr>
              <p:nvPr/>
            </p:nvCxnSpPr>
            <p:spPr>
              <a:xfrm>
                <a:off x="8985256" y="4375694"/>
                <a:ext cx="915580" cy="7004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D7FCD9E-2CB3-5485-EB50-B8C320815BC8}"/>
                  </a:ext>
                </a:extLst>
              </p:cNvPr>
              <p:cNvCxnSpPr>
                <a:endCxn id="100" idx="2"/>
              </p:cNvCxnSpPr>
              <p:nvPr/>
            </p:nvCxnSpPr>
            <p:spPr>
              <a:xfrm>
                <a:off x="8769319" y="4396346"/>
                <a:ext cx="843685" cy="11541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BC758D8-BFB8-8B60-ABED-BE2C8560A696}"/>
                  </a:ext>
                </a:extLst>
              </p:cNvPr>
              <p:cNvCxnSpPr/>
              <p:nvPr/>
            </p:nvCxnSpPr>
            <p:spPr>
              <a:xfrm>
                <a:off x="8342635" y="4396346"/>
                <a:ext cx="761221" cy="13566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C33DCD0-387C-E2B8-F17A-61ADD03B43E1}"/>
                  </a:ext>
                </a:extLst>
              </p:cNvPr>
              <p:cNvCxnSpPr>
                <a:stCxn id="9" idx="2"/>
              </p:cNvCxnSpPr>
              <p:nvPr/>
            </p:nvCxnSpPr>
            <p:spPr>
              <a:xfrm>
                <a:off x="8006197" y="4396346"/>
                <a:ext cx="425916" cy="16423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D2CE47C-0438-C45D-51F5-9A2046ACD950}"/>
                  </a:ext>
                </a:extLst>
              </p:cNvPr>
              <p:cNvCxnSpPr>
                <a:endCxn id="109" idx="0"/>
              </p:cNvCxnSpPr>
              <p:nvPr/>
            </p:nvCxnSpPr>
            <p:spPr>
              <a:xfrm>
                <a:off x="7386568" y="4396346"/>
                <a:ext cx="231853" cy="19489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5984B9F-9E70-51C8-7AA1-81BA03A3C18C}"/>
                </a:ext>
              </a:extLst>
            </p:cNvPr>
            <p:cNvSpPr txBox="1"/>
            <p:nvPr/>
          </p:nvSpPr>
          <p:spPr>
            <a:xfrm>
              <a:off x="5219830" y="2060928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EBA9338-315F-A0A2-11B2-3F37B3FBCBC1}"/>
                </a:ext>
              </a:extLst>
            </p:cNvPr>
            <p:cNvSpPr txBox="1"/>
            <p:nvPr/>
          </p:nvSpPr>
          <p:spPr>
            <a:xfrm>
              <a:off x="5967599" y="2070578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N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BFAFCED-61A6-3CE6-A8B5-7BC746A639DA}"/>
                </a:ext>
              </a:extLst>
            </p:cNvPr>
            <p:cNvSpPr txBox="1"/>
            <p:nvPr/>
          </p:nvSpPr>
          <p:spPr>
            <a:xfrm>
              <a:off x="3107254" y="39048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C70D47D-5B67-512D-E474-6954FDDFD6B8}"/>
                </a:ext>
              </a:extLst>
            </p:cNvPr>
            <p:cNvSpPr txBox="1"/>
            <p:nvPr/>
          </p:nvSpPr>
          <p:spPr>
            <a:xfrm>
              <a:off x="8266535" y="39048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10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E763-3072-9AD2-6066-FCF21867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4000" dirty="0"/>
              <a:t>ETL- </a:t>
            </a:r>
            <a:r>
              <a:rPr lang="en-US" sz="4000" b="1" dirty="0"/>
              <a:t>Extract</a:t>
            </a:r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F2187195-AC5E-1DBF-3CDF-D981DA86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66" r="23396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50C4E-76D4-213C-9DF9-2C3D82FD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720" y="2421553"/>
            <a:ext cx="6027168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 </a:t>
            </a:r>
            <a:r>
              <a:rPr lang="en-US" b="1" dirty="0"/>
              <a:t>CSV files </a:t>
            </a:r>
            <a:r>
              <a:rPr lang="en-US" dirty="0"/>
              <a:t>were used for this project.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files were taken from </a:t>
            </a:r>
            <a:r>
              <a:rPr lang="en-US" b="1" dirty="0"/>
              <a:t>Kaggle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files contain </a:t>
            </a:r>
            <a:r>
              <a:rPr lang="en-US" b="1" dirty="0"/>
              <a:t>4000</a:t>
            </a:r>
            <a:r>
              <a:rPr lang="en-US" dirty="0"/>
              <a:t> and </a:t>
            </a:r>
            <a:r>
              <a:rPr lang="en-US" b="1" dirty="0"/>
              <a:t>2500</a:t>
            </a:r>
            <a:r>
              <a:rPr lang="en-US" dirty="0"/>
              <a:t> rows respectively.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092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FED9-E086-61DB-D99B-3C544E37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- </a:t>
            </a:r>
            <a:r>
              <a:rPr lang="en-US" b="1" dirty="0"/>
              <a:t>Transform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00C444C-D033-CAC0-C340-D3944DF79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534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916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DF758-4066-CA61-C8E7-ECE4906B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ETL - </a:t>
            </a:r>
            <a:r>
              <a:rPr lang="en-US" sz="5400" b="1" dirty="0"/>
              <a:t>Load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5FE5-BE4D-38AD-0A38-8FD65F318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data files </a:t>
            </a:r>
            <a:r>
              <a:rPr lang="en-US" dirty="0"/>
              <a:t>were then uploaded to Tableau, from which we </a:t>
            </a:r>
            <a:r>
              <a:rPr lang="en-US" b="1" dirty="0"/>
              <a:t>created</a:t>
            </a:r>
            <a:r>
              <a:rPr lang="en-US" dirty="0"/>
              <a:t> our </a:t>
            </a:r>
            <a:r>
              <a:rPr lang="en-US" b="1" dirty="0"/>
              <a:t>dashboard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DF36A-B64D-955F-9D46-032A7A87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99" r="1593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296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910</Words>
  <Application>Microsoft Macintosh PowerPoint</Application>
  <PresentationFormat>Widescreen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FedraSansBarilan-Book</vt:lpstr>
      <vt:lpstr>Office Theme</vt:lpstr>
      <vt:lpstr>Business Intelligence Project</vt:lpstr>
      <vt:lpstr>Agenda</vt:lpstr>
      <vt:lpstr>Background</vt:lpstr>
      <vt:lpstr>Research Question</vt:lpstr>
      <vt:lpstr>Data </vt:lpstr>
      <vt:lpstr>ERD</vt:lpstr>
      <vt:lpstr>ETL- Extract</vt:lpstr>
      <vt:lpstr>ETL - Transform</vt:lpstr>
      <vt:lpstr>ETL - Load</vt:lpstr>
      <vt:lpstr>Data Analysis</vt:lpstr>
      <vt:lpstr>Tableau Visualizations</vt:lpstr>
      <vt:lpstr>experience</vt:lpstr>
      <vt:lpstr>QA Checks – Data Preparation Phase</vt:lpstr>
      <vt:lpstr>QA Checks – Data Integration Phase</vt:lpstr>
      <vt:lpstr>QA Checks – Tableau Data Loading Phase</vt:lpstr>
      <vt:lpstr>QA Checks – Visualization Phase</vt:lpstr>
      <vt:lpstr>Dashboard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Herbert</dc:creator>
  <cp:lastModifiedBy>Gabriel Herbert</cp:lastModifiedBy>
  <cp:revision>13</cp:revision>
  <dcterms:created xsi:type="dcterms:W3CDTF">2025-01-01T19:40:30Z</dcterms:created>
  <dcterms:modified xsi:type="dcterms:W3CDTF">2025-01-30T12:24:38Z</dcterms:modified>
</cp:coreProperties>
</file>