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4" r:id="rId3"/>
    <p:sldId id="299" r:id="rId4"/>
    <p:sldId id="297" r:id="rId5"/>
    <p:sldId id="301" r:id="rId6"/>
    <p:sldId id="288" r:id="rId7"/>
    <p:sldId id="289" r:id="rId8"/>
    <p:sldId id="305" r:id="rId9"/>
    <p:sldId id="306" r:id="rId10"/>
    <p:sldId id="290" r:id="rId11"/>
    <p:sldId id="296" r:id="rId12"/>
    <p:sldId id="295" r:id="rId13"/>
    <p:sldId id="307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08" r:id="rId22"/>
    <p:sldId id="309" r:id="rId23"/>
    <p:sldId id="310" r:id="rId24"/>
    <p:sldId id="320" r:id="rId25"/>
    <p:sldId id="321" r:id="rId26"/>
    <p:sldId id="318" r:id="rId27"/>
    <p:sldId id="319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00"/>
    <a:srgbClr val="DDDDDD"/>
    <a:srgbClr val="FFCCFF"/>
    <a:srgbClr val="FF99CC"/>
    <a:srgbClr val="CCFFFF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726" autoAdjust="0"/>
  </p:normalViewPr>
  <p:slideViewPr>
    <p:cSldViewPr snapToGrid="0">
      <p:cViewPr varScale="1">
        <p:scale>
          <a:sx n="106" d="100"/>
          <a:sy n="106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-1890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255" y="1"/>
            <a:ext cx="4162455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950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255" y="6948950"/>
            <a:ext cx="4162455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68C2E9C-A642-49FC-B22B-EF01BCE95CE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17370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4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67" y="3474476"/>
            <a:ext cx="7042666" cy="3291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585"/>
            <a:ext cx="4160967" cy="364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4" y="6950585"/>
            <a:ext cx="4160967" cy="364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9908C0A-2A99-419E-ABDC-2B6AF5A0F85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41533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08C0A-2A99-419E-ABDC-2B6AF5A0F851}" type="slidenum">
              <a:rPr lang="en-US" altLang="he-IL" smtClean="0"/>
              <a:pPr>
                <a:defRPr/>
              </a:pPr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1397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08C0A-2A99-419E-ABDC-2B6AF5A0F851}" type="slidenum">
              <a:rPr lang="en-US" altLang="he-IL" smtClean="0"/>
              <a:pPr>
                <a:defRPr/>
              </a:pPr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0135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08C0A-2A99-419E-ABDC-2B6AF5A0F851}" type="slidenum">
              <a:rPr lang="en-US" altLang="he-IL" smtClean="0"/>
              <a:pPr>
                <a:defRPr/>
              </a:pPr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928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08C0A-2A99-419E-ABDC-2B6AF5A0F851}" type="slidenum">
              <a:rPr lang="en-US" altLang="he-IL" smtClean="0"/>
              <a:pPr>
                <a:defRPr/>
              </a:pPr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2654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08C0A-2A99-419E-ABDC-2B6AF5A0F851}" type="slidenum">
              <a:rPr lang="en-US" altLang="he-IL" smtClean="0"/>
              <a:pPr>
                <a:defRPr/>
              </a:pPr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669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08C0A-2A99-419E-ABDC-2B6AF5A0F851}" type="slidenum">
              <a:rPr lang="en-US" altLang="he-IL" smtClean="0"/>
              <a:pPr>
                <a:defRPr/>
              </a:pPr>
              <a:t>26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7253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6975F-A091-4579-AD7F-AD6CD0CB4248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1750B-B1E2-436D-909D-127003656132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8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158D-C7DA-4F16-ACD8-5907AD9FD0BA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4561B-895A-44AB-A134-262C9DA9E0C1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C407-0A01-46EA-9F37-64C54EA053DE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FB536285-E369-4EF6-8389-B562EDA9801B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4212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40D1-3B01-40A7-8ECD-D63AAEEE9895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EE1AC-F315-4EEE-9D8B-6EE84FE3F7F6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7DE69-0FC1-418F-9D4F-8A41CCFB9087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37B14-A7C5-4683-8DF5-1972BA8F7B04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4975" y="6400800"/>
            <a:ext cx="784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altLang="he-IL"/>
              <a:t>1-</a:t>
            </a:r>
            <a:fld id="{EED42AA7-7470-4F3C-AA0C-38C08DAF420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10200" y="6400800"/>
            <a:ext cx="2644775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he-IL"/>
              <a:t>heaps</a:t>
            </a:r>
            <a:endParaRPr lang="en-US" alt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14.png"/><Relationship Id="rId7" Type="http://schemas.openxmlformats.org/officeDocument/2006/relationships/image" Target="../media/image410.png"/><Relationship Id="rId12" Type="http://schemas.openxmlformats.org/officeDocument/2006/relationships/image" Target="../media/image5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altLang="he-IL" sz="4400" u="none" dirty="0"/>
              <a:t>מבני נתונים ואלגוריתמים 2</a:t>
            </a:r>
            <a:br>
              <a:rPr lang="en-US" altLang="he-IL" sz="4400" u="none" dirty="0"/>
            </a:br>
            <a:r>
              <a:rPr lang="he-IL" altLang="he-IL" sz="4400" u="none" dirty="0"/>
              <a:t>תירגול: סיבוכיות פחת ועצי חיפוש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altLang="he-IL" sz="1600" dirty="0"/>
          </a:p>
          <a:p>
            <a:pPr algn="l"/>
            <a:endParaRPr lang="en-US" altLang="he-IL" sz="1600" dirty="0"/>
          </a:p>
          <a:p>
            <a:pPr algn="l"/>
            <a:r>
              <a:rPr lang="en-US" altLang="he-IL" sz="1600" dirty="0"/>
              <a:t>Based on: Introduction to Algorithms</a:t>
            </a:r>
          </a:p>
          <a:p>
            <a:pPr algn="l"/>
            <a:r>
              <a:rPr lang="en-US" altLang="he-IL" sz="1600" dirty="0"/>
              <a:t>by </a:t>
            </a:r>
            <a:r>
              <a:rPr lang="en-US" altLang="he-IL" sz="1600" dirty="0" err="1"/>
              <a:t>Cormen</a:t>
            </a:r>
            <a:r>
              <a:rPr lang="en-US" altLang="he-IL" sz="1600" dirty="0"/>
              <a:t>, </a:t>
            </a:r>
            <a:r>
              <a:rPr lang="en-US" altLang="he-IL" sz="1600" dirty="0" err="1"/>
              <a:t>Leiserson</a:t>
            </a:r>
            <a:r>
              <a:rPr lang="en-US" altLang="he-IL" sz="1600" dirty="0"/>
              <a:t>, </a:t>
            </a:r>
            <a:r>
              <a:rPr lang="en-US" altLang="he-IL" sz="1600" dirty="0" err="1"/>
              <a:t>Rivest</a:t>
            </a:r>
            <a:r>
              <a:rPr lang="en-US" altLang="he-IL" sz="1600" dirty="0"/>
              <a:t>, and Stein</a:t>
            </a:r>
          </a:p>
        </p:txBody>
      </p:sp>
      <p:sp>
        <p:nvSpPr>
          <p:cNvPr id="17413" name="Footer Placeholder 9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he-IL" dirty="0"/>
              <a:t>Amortized analysis</a:t>
            </a:r>
            <a:endParaRPr lang="en-US" altLang="he-IL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1</a:t>
            </a:fld>
            <a:endParaRPr lang="en-US" alt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F0E757-4B85-49F2-8A78-4758EEBC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2000" b="1" kern="1200" dirty="0">
                <a:solidFill>
                  <a:schemeClr val="tx1"/>
                </a:solidFill>
              </a:rPr>
              <a:t>שאלה: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B3D82F8-889B-4E1D-830C-233A2BA21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687" y="1289115"/>
                <a:ext cx="7772400" cy="2754984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sz="2000" dirty="0"/>
                  <a:t>תכנן מבנה נתונים שיתמוך בפעולות הבאות עבור סט </a:t>
                </a:r>
                <a:r>
                  <a:rPr lang="en-US" sz="2000" dirty="0"/>
                  <a:t>S</a:t>
                </a:r>
                <a:r>
                  <a:rPr lang="he-IL" sz="2000" dirty="0"/>
                  <a:t> של עד </a:t>
                </a:r>
                <a:r>
                  <a:rPr lang="en-US" sz="2000" dirty="0"/>
                  <a:t>n</a:t>
                </a:r>
                <a:r>
                  <a:rPr lang="he-IL" sz="2000" dirty="0"/>
                  <a:t> מספרים שלמים (המאפשר איברים כפולים):</a:t>
                </a: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en-US" sz="2000" dirty="0"/>
                  <a:t>INSERT(S,X)</a:t>
                </a:r>
                <a:r>
                  <a:rPr lang="he-IL" sz="2000" dirty="0"/>
                  <a:t> – הכנסת </a:t>
                </a:r>
                <a:r>
                  <a:rPr lang="en-US" sz="2000" dirty="0"/>
                  <a:t>x</a:t>
                </a:r>
                <a:r>
                  <a:rPr lang="he-IL" sz="2000" dirty="0"/>
                  <a:t> ל-</a:t>
                </a:r>
                <a:r>
                  <a:rPr lang="en-US" sz="2000" dirty="0"/>
                  <a:t>S</a:t>
                </a:r>
                <a:r>
                  <a:rPr lang="he-IL" sz="2000" dirty="0"/>
                  <a:t>.</a:t>
                </a: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en-US" sz="2000" dirty="0"/>
                  <a:t>DELETE-LARGER-HALF(S)</a:t>
                </a:r>
                <a:r>
                  <a:rPr lang="he-IL" sz="2000" dirty="0"/>
                  <a:t> – מחיקת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e-IL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e-IL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he-IL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e-IL" sz="200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num>
                          <m:den>
                            <m:r>
                              <a:rPr lang="he-IL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sz="2000" dirty="0"/>
                  <a:t> האיברים הגדולים מ-</a:t>
                </a:r>
                <a:r>
                  <a:rPr lang="en-US" sz="2000" dirty="0"/>
                  <a:t>S</a:t>
                </a:r>
                <a:endParaRPr lang="he-IL" sz="2000" dirty="0"/>
              </a:p>
              <a:p>
                <a:pPr marL="0" indent="0" algn="r" rtl="1">
                  <a:buNone/>
                </a:pPr>
                <a:r>
                  <a:rPr lang="he-IL" sz="2000" dirty="0"/>
                  <a:t>הסבר כיצד לממש את מבנה הנתונים כך שהעלות לשיעורין של שתי הפעולות תהיה </a:t>
                </a:r>
                <a:r>
                  <a:rPr lang="en-US" sz="2000" dirty="0"/>
                  <a:t>O(1)</a:t>
                </a:r>
                <a:endParaRPr lang="he-IL" sz="2000" dirty="0"/>
              </a:p>
              <a:p>
                <a:pPr marL="0" indent="0" algn="r" rtl="1">
                  <a:buNone/>
                </a:pPr>
                <a:endParaRPr lang="he-IL" sz="2000" dirty="0"/>
              </a:p>
              <a:p>
                <a:pPr marL="0" indent="0" algn="r" rtl="1">
                  <a:buNone/>
                </a:pPr>
                <a:endParaRPr lang="he-IL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B3D82F8-889B-4E1D-830C-233A2BA21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687" y="1289115"/>
                <a:ext cx="7772400" cy="2754984"/>
              </a:xfrm>
              <a:blipFill>
                <a:blip r:embed="rId3"/>
                <a:stretch>
                  <a:fillRect t="-1106" r="-8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E179FC1-6AF6-4AD6-A338-23FA7C41A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10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222724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64B5D-1C53-4E6E-8FC4-3B357F81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27" y="0"/>
            <a:ext cx="7772400" cy="1143000"/>
          </a:xfrm>
        </p:spPr>
        <p:txBody>
          <a:bodyPr/>
          <a:lstStyle/>
          <a:p>
            <a:pPr algn="r" rtl="1"/>
            <a:r>
              <a:rPr lang="he-IL" sz="2000" b="1" kern="1200" dirty="0">
                <a:solidFill>
                  <a:schemeClr val="tx1"/>
                </a:solidFill>
              </a:rPr>
              <a:t>פתרון: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2AD68F6-9033-4BF0-A400-76F60B2B0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928540"/>
                <a:ext cx="7772400" cy="5038627"/>
              </a:xfrm>
            </p:spPr>
            <p:txBody>
              <a:bodyPr/>
              <a:lstStyle/>
              <a:p>
                <a:pPr algn="r" rtl="1"/>
                <a:r>
                  <a:rPr lang="he-IL" sz="2000" dirty="0"/>
                  <a:t>נממש את מבנה הנתונים באמצעות מערך בגודל </a:t>
                </a:r>
                <a:r>
                  <a:rPr lang="en-US" sz="2000" dirty="0"/>
                  <a:t>n</a:t>
                </a:r>
                <a:r>
                  <a:rPr lang="he-IL" sz="2000" dirty="0"/>
                  <a:t>.</a:t>
                </a:r>
              </a:p>
              <a:p>
                <a:pPr marL="0" indent="0" algn="r" rtl="1">
                  <a:buNone/>
                </a:pPr>
                <a:endParaRPr lang="he-IL" sz="1800" dirty="0"/>
              </a:p>
              <a:p>
                <a:pPr algn="r" rtl="1"/>
                <a:r>
                  <a:rPr lang="en-US" sz="2000" dirty="0"/>
                  <a:t>INSERT(S,X)</a:t>
                </a:r>
                <a:r>
                  <a:rPr lang="he-IL" sz="2000" dirty="0"/>
                  <a:t> – </a:t>
                </a:r>
              </a:p>
              <a:p>
                <a:pPr lvl="1" algn="r" rtl="1"/>
                <a:r>
                  <a:rPr lang="he-IL" sz="2000" dirty="0"/>
                  <a:t>נכניס את </a:t>
                </a:r>
                <a:r>
                  <a:rPr lang="en-US" sz="2000" dirty="0"/>
                  <a:t>x</a:t>
                </a:r>
                <a:r>
                  <a:rPr lang="he-IL" sz="2000" dirty="0"/>
                  <a:t> למקום הבא הפנוי במערך. </a:t>
                </a:r>
              </a:p>
              <a:p>
                <a:pPr lvl="2" algn="r" rtl="1"/>
                <a:r>
                  <a:rPr lang="he-IL" dirty="0"/>
                  <a:t>עלות - </a:t>
                </a:r>
                <a:r>
                  <a:rPr lang="en-US" dirty="0"/>
                  <a:t>O(1)</a:t>
                </a:r>
                <a:endParaRPr lang="he-IL" dirty="0"/>
              </a:p>
              <a:p>
                <a:pPr marL="914400" lvl="2" indent="0" algn="r" rtl="1">
                  <a:buNone/>
                </a:pPr>
                <a:endParaRPr lang="he-IL" dirty="0"/>
              </a:p>
              <a:p>
                <a:pPr algn="r" rtl="1"/>
                <a:r>
                  <a:rPr lang="en-US" sz="2000" dirty="0"/>
                  <a:t>DELETE-LARGER-HALF(S)</a:t>
                </a:r>
                <a:r>
                  <a:rPr lang="he-IL" sz="2000" dirty="0"/>
                  <a:t> – </a:t>
                </a:r>
              </a:p>
              <a:p>
                <a:pPr lvl="1" algn="r" rtl="1"/>
                <a:r>
                  <a:rPr lang="he-IL" sz="2000" dirty="0"/>
                  <a:t>נמצא את החציון, </a:t>
                </a:r>
                <a:r>
                  <a:rPr lang="en-US" sz="2000" dirty="0"/>
                  <a:t>m</a:t>
                </a:r>
                <a:r>
                  <a:rPr lang="he-IL" sz="2000" dirty="0"/>
                  <a:t>, של המערך באמצעות אלגוריתם סטטיסטי הסדר.</a:t>
                </a:r>
              </a:p>
              <a:p>
                <a:pPr lvl="2" algn="r" rtl="1"/>
                <a:r>
                  <a:rPr lang="he-IL" dirty="0"/>
                  <a:t> עלות -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endParaRPr lang="he-IL" dirty="0"/>
              </a:p>
              <a:p>
                <a:pPr lvl="1" algn="r" rtl="1"/>
                <a:r>
                  <a:rPr lang="he-IL" sz="2000" dirty="0"/>
                  <a:t>לאחר מכן נעבור על המערך ונסיר ממנו את כל האיברים שגדולים או שווים ל-</a:t>
                </a:r>
                <a:r>
                  <a:rPr lang="en-US" sz="2000" dirty="0"/>
                  <a:t>m</a:t>
                </a:r>
                <a:r>
                  <a:rPr lang="he-IL" sz="2000" dirty="0"/>
                  <a:t> ונצמצם רווחים. </a:t>
                </a:r>
              </a:p>
              <a:p>
                <a:pPr lvl="2" algn="r" rtl="1"/>
                <a:r>
                  <a:rPr lang="he-IL" dirty="0"/>
                  <a:t>עלות -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endParaRPr lang="he-IL" dirty="0"/>
              </a:p>
              <a:p>
                <a:pPr lvl="1" algn="r" rtl="1"/>
                <a:r>
                  <a:rPr lang="he-IL" sz="2000" dirty="0"/>
                  <a:t>עלות כוללת –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  <a:r>
                  <a:rPr lang="he-IL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he-IL" sz="1800" dirty="0"/>
                  <a:t> * </a:t>
                </a:r>
                <a:r>
                  <a:rPr lang="en-US" sz="1800" dirty="0"/>
                  <a:t>c</a:t>
                </a:r>
                <a:endParaRPr lang="he-IL" sz="1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2AD68F6-9033-4BF0-A400-76F60B2B0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28540"/>
                <a:ext cx="7772400" cy="5038627"/>
              </a:xfrm>
              <a:blipFill>
                <a:blip r:embed="rId2"/>
                <a:stretch>
                  <a:fillRect t="-605" r="-3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8166B7F-FF21-43F9-AEE6-1C716F792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11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8527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3876EF-90BD-44DF-BC49-3D0D6817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2000" b="1" kern="1200" dirty="0">
                <a:solidFill>
                  <a:schemeClr val="tx1"/>
                </a:solidFill>
              </a:rPr>
              <a:t>המשך פתרון: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44EAB78-6785-4AF2-A14D-4652691AC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87777"/>
                <a:ext cx="7772400" cy="5441623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נגדיר </a:t>
                </a:r>
              </a:p>
              <a:p>
                <a:pPr lvl="1" algn="r" rtl="1">
                  <a:lnSpc>
                    <a:spcPct val="150000"/>
                  </a:lnSpc>
                </a:pPr>
                <a:r>
                  <a:rPr lang="en-US" sz="1800" dirty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he-IL" sz="1800" dirty="0"/>
                  <a:t>,    	</a:t>
                </a:r>
                <a:r>
                  <a:rPr lang="en-US" sz="1800" dirty="0"/>
                  <a:t>= u*s</a:t>
                </a:r>
                <a:r>
                  <a:rPr lang="he-IL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800" dirty="0"/>
                  <a:t>,	</a:t>
                </a:r>
                <a:r>
                  <a:rPr lang="en-US" sz="1800" dirty="0"/>
                  <a:t>u </a:t>
                </a:r>
                <a14:m>
                  <m:oMath xmlns:m="http://schemas.openxmlformats.org/officeDocument/2006/math">
                    <m:r>
                      <a:rPr lang="he-IL" sz="180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 2c</a:t>
                </a:r>
                <a:endParaRPr lang="he-IL" sz="1800" dirty="0"/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נקבל -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= 0</a:t>
                </a:r>
                <a:r>
                  <a:rPr lang="he-IL" sz="1800" dirty="0"/>
                  <a:t>   ובנוסף   </a:t>
                </a:r>
                <a14:m>
                  <m:oMath xmlns:m="http://schemas.openxmlformats.org/officeDocument/2006/math">
                    <m:r>
                      <a:rPr lang="he-IL" sz="1800">
                        <a:latin typeface="Cambria Math" panose="02040503050406030204" pitchFamily="18" charset="0"/>
                      </a:rPr>
                      <m:t>∀</m:t>
                    </m:r>
                    <m:r>
                      <a:rPr lang="he-IL" sz="1800"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sz="1800">
                        <a:latin typeface="Cambria Math" panose="02040503050406030204" pitchFamily="18" charset="0"/>
                      </a:rPr>
                      <m:t>≤ⅈ≤</m:t>
                    </m:r>
                    <m:r>
                      <a:rPr lang="he-IL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sz="1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he-IL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he-IL" sz="1800"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d>
                    <m:r>
                      <a:rPr lang="he-IL" sz="1800">
                        <a:latin typeface="Cambria Math" panose="02040503050406030204" pitchFamily="18" charset="0"/>
                      </a:rPr>
                      <m:t>≥</m:t>
                    </m:r>
                    <m:r>
                      <a:rPr lang="he-IL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sz="1800" dirty="0"/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כלומר, פונקציית פוטנציאל זו טובה ועונה על הדרישה.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עבור כל פעולה נניח כי לפני ביצוע הפעולה יש </a:t>
                </a:r>
                <a:r>
                  <a:rPr lang="en-US" sz="1800" dirty="0"/>
                  <a:t>s</a:t>
                </a:r>
                <a:r>
                  <a:rPr lang="he-IL" sz="1800" dirty="0"/>
                  <a:t> איברים במערך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800" dirty="0"/>
                  <a:t>INSERT</a:t>
                </a:r>
                <a:r>
                  <a:rPr lang="he-IL" sz="1800" dirty="0"/>
                  <a:t> -		              	</a:t>
                </a:r>
                <a:r>
                  <a:rPr lang="he-IL" sz="18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= 1 + u(s+1) – u*s = 1 + u     </a:t>
                </a:r>
                <a:endParaRPr lang="he-IL" sz="1800" b="1" dirty="0"/>
              </a:p>
              <a:p>
                <a:pPr algn="r" rtl="1">
                  <a:lnSpc>
                    <a:spcPct val="150000"/>
                  </a:lnSpc>
                </a:pPr>
                <a:r>
                  <a:rPr lang="en-US" sz="1800" dirty="0"/>
                  <a:t>DELETE-LARGER-HALF</a:t>
                </a:r>
                <a:r>
                  <a:rPr lang="he-IL" sz="1800" dirty="0"/>
                  <a:t> –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= c*s + u(s/2) – u*s = c*s - (u/2)*s</a:t>
                </a:r>
                <a:endParaRPr lang="he-IL" sz="1800" b="1" dirty="0">
                  <a:solidFill>
                    <a:srgbClr val="0070C0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לכן, כל עוד מתקיים ש </a:t>
                </a:r>
                <a:r>
                  <a:rPr lang="en-US" sz="1800" dirty="0"/>
                  <a:t>u </a:t>
                </a:r>
                <a14:m>
                  <m:oMath xmlns:m="http://schemas.openxmlformats.org/officeDocument/2006/math">
                    <m:r>
                      <a:rPr lang="he-IL" sz="180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 2c</a:t>
                </a:r>
                <a:r>
                  <a:rPr lang="en-GB" sz="1800" dirty="0"/>
                  <a:t> </a:t>
                </a:r>
                <a:r>
                  <a:rPr lang="he-IL" sz="1800" dirty="0"/>
                  <a:t> , נקבל:</a:t>
                </a:r>
              </a:p>
              <a:p>
                <a:pPr marL="0" indent="0" rtl="1">
                  <a:lnSpc>
                    <a:spcPct val="150000"/>
                  </a:lnSpc>
                  <a:buNone/>
                </a:pPr>
                <a:r>
                  <a:rPr lang="he-IL" sz="1800" dirty="0"/>
                  <a:t>	</a:t>
                </a:r>
                <a:r>
                  <a:rPr lang="he-IL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= c*s - (u/2)*s </a:t>
                </a:r>
                <a14:m>
                  <m:oMath xmlns:m="http://schemas.openxmlformats.org/officeDocument/2006/math">
                    <m:r>
                      <a:rPr lang="he-IL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c*s – c*s = 0 </a:t>
                </a:r>
                <a:endParaRPr lang="he-IL" sz="1800" b="1" dirty="0"/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קיבלנו שפונקציית הפוטנציאל חסומה ע"י קבוע ולכן העלות הממוצעת של פעולה היא כלומר </a:t>
                </a:r>
                <a:r>
                  <a:rPr lang="en-US" sz="1800" dirty="0"/>
                  <a:t>O(1)</a:t>
                </a:r>
                <a:endParaRPr lang="he-IL" sz="1800" dirty="0"/>
              </a:p>
              <a:p>
                <a:endParaRPr lang="he-IL" sz="1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44EAB78-6785-4AF2-A14D-4652691AC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87777"/>
                <a:ext cx="7772400" cy="5441623"/>
              </a:xfrm>
              <a:blipFill>
                <a:blip r:embed="rId2"/>
                <a:stretch>
                  <a:fillRect r="-3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0265909-1E05-4B3A-BFFF-9E3945A26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12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6249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13</a:t>
            </a:fld>
            <a:endParaRPr lang="en-US" alt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4418AB-50A0-846D-F90D-8EF1B81C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עצי חיפוש בינריים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F6991F2-3817-3EF6-555C-59BA01CB1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7772400" cy="46482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sz="2000" dirty="0"/>
                  <a:t>עצים בינריים שבצמתיהם יש מספרים המקיימים את התנאי הבא:</a:t>
                </a:r>
              </a:p>
              <a:p>
                <a:pPr marL="0" indent="0" algn="r" rtl="1">
                  <a:buNone/>
                </a:pPr>
                <a:r>
                  <a:rPr lang="he-IL" sz="2000" dirty="0"/>
                  <a:t>עבור כל צמת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sz="2000" dirty="0"/>
                  <a:t> בעץ:</a:t>
                </a:r>
              </a:p>
              <a:p>
                <a:pPr algn="r" rtl="1"/>
                <a:r>
                  <a:rPr lang="he-IL" sz="1800" dirty="0"/>
                  <a:t>כל הערכים בתת העץ השמאלי של הילד השמאלי של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sz="1800" dirty="0"/>
                  <a:t> קטנים מהערך של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sz="1800" dirty="0"/>
                  <a:t>.</a:t>
                </a:r>
              </a:p>
              <a:p>
                <a:pPr algn="r" rtl="1"/>
                <a:r>
                  <a:rPr lang="he-IL" sz="1800" dirty="0"/>
                  <a:t>כל הערכים בתת העץ הימני של הילד הימני של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sz="1800" dirty="0"/>
                  <a:t> גדולים מהערך של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sz="1800" dirty="0"/>
                  <a:t>.</a:t>
                </a:r>
              </a:p>
              <a:p>
                <a:pPr algn="r" rtl="1"/>
                <a:endParaRPr lang="he-IL" sz="2000" dirty="0"/>
              </a:p>
              <a:p>
                <a:pPr marL="0" indent="0" algn="r" rtl="1">
                  <a:buNone/>
                </a:pPr>
                <a:r>
                  <a:rPr lang="he-IL" sz="2000" u="sng" dirty="0"/>
                  <a:t>דוגמא: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F6991F2-3817-3EF6-555C-59BA01CB1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7772400" cy="4648200"/>
              </a:xfrm>
              <a:blipFill>
                <a:blip r:embed="rId2"/>
                <a:stretch>
                  <a:fillRect t="-656" r="-7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 descr="C:\Users\user\Desktop\nodes-in-binary-search-tree.png">
            <a:extLst>
              <a:ext uri="{FF2B5EF4-FFF2-40B4-BE49-F238E27FC236}">
                <a16:creationId xmlns:a16="http://schemas.microsoft.com/office/drawing/2014/main" id="{C70A7FC7-AC33-B215-7476-FD490F14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3813175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93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F761-C978-266F-7855-4139BCBF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שאלה ממבחן 2017 מועד א'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F1E8-D062-6D83-61B5-0FA5E4F7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בהינתן עץ בינארי נסמן ב- </a:t>
            </a:r>
            <a:r>
              <a:rPr lang="en-US" dirty="0"/>
              <a:t>n</a:t>
            </a:r>
            <a:r>
              <a:rPr lang="syr-SY" dirty="0"/>
              <a:t> </a:t>
            </a:r>
            <a:r>
              <a:rPr lang="he-IL" dirty="0"/>
              <a:t>את מספר הצמתים בעץ וב-</a:t>
            </a:r>
            <a:r>
              <a:rPr lang="en-US" dirty="0"/>
              <a:t> h</a:t>
            </a:r>
            <a:r>
              <a:rPr lang="he-IL" dirty="0"/>
              <a:t>את אורך המסלול הארוך ביותר משורש העץ</a:t>
            </a:r>
            <a:r>
              <a:rPr lang="en-US" dirty="0"/>
              <a:t> </a:t>
            </a:r>
            <a:r>
              <a:rPr lang="he-IL" dirty="0"/>
              <a:t>לעלה. למשל, בעץ בעל צמת יחיד מתקיים 1 = </a:t>
            </a:r>
            <a:r>
              <a:rPr lang="en-US" dirty="0"/>
              <a:t>n</a:t>
            </a:r>
            <a:r>
              <a:rPr lang="syr-SY" dirty="0"/>
              <a:t> </a:t>
            </a:r>
            <a:r>
              <a:rPr lang="he-IL" dirty="0"/>
              <a:t>ו- </a:t>
            </a:r>
            <a:r>
              <a:rPr lang="en-US" dirty="0"/>
              <a:t>  </a:t>
            </a:r>
            <a:r>
              <a:rPr lang="he-IL" dirty="0"/>
              <a:t>0 = </a:t>
            </a:r>
            <a:r>
              <a:rPr lang="en-US" dirty="0"/>
              <a:t>h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א. הוכיחו או הפריכו: בכל עץ בינארי שבו המרחקים של כל העלים מהשורש שווים מתקיים </a:t>
            </a:r>
            <a:r>
              <a:rPr lang="en-US" dirty="0"/>
              <a:t>h=O(log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53DA2-F491-6162-FE70-90C04E572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14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37793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66F-C744-EE91-E47F-6DBBF1DF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 סעיף א'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FE3C-7894-0E92-C140-E32AAE7D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הפרכה: נתבונן במשפחה של עצים בינארים בעלי </a:t>
            </a:r>
            <a:r>
              <a:rPr lang="en-US" dirty="0"/>
              <a:t>h+1 </a:t>
            </a:r>
            <a:r>
              <a:rPr lang="he-IL" dirty="0"/>
              <a:t> צמתים, לכל </a:t>
            </a:r>
            <a:r>
              <a:rPr lang="en-US" dirty="0"/>
              <a:t>h</a:t>
            </a:r>
            <a:r>
              <a:rPr lang="he-IL" dirty="0"/>
              <a:t>. העץ ה</a:t>
            </a:r>
            <a:r>
              <a:rPr lang="en-US" dirty="0"/>
              <a:t>h</a:t>
            </a:r>
            <a:r>
              <a:rPr lang="he-IL" dirty="0"/>
              <a:t> מורכב ממסלול בעל </a:t>
            </a:r>
            <a:r>
              <a:rPr lang="en-US" dirty="0"/>
              <a:t>h+1</a:t>
            </a:r>
            <a:r>
              <a:rPr lang="he-IL" dirty="0"/>
              <a:t> כך שהצמת הראשון הוא השורש ויש עלה יחיד.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BFBC8-8F9F-F427-DC8F-9F735A1427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15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10858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9BC7-AD9D-6F0A-7D4C-B4354819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/>
              <a:t>ב. עץ בינארי נקרא מלא אם לכל צומת פנימי בעץ יש שני בנים. </a:t>
            </a:r>
          </a:p>
          <a:p>
            <a:pPr marL="0" indent="0" algn="r" rtl="1">
              <a:buNone/>
            </a:pPr>
            <a:r>
              <a:rPr lang="he-IL" sz="2400" dirty="0"/>
              <a:t>הוכיחו או הפריכו : לכל עץ בינארי מלא מתקיים </a:t>
            </a:r>
            <a:r>
              <a:rPr lang="en-US" sz="2400" dirty="0"/>
              <a:t>h=O(log n)</a:t>
            </a:r>
          </a:p>
          <a:p>
            <a:pPr marL="0" indent="0" algn="r" rtl="1">
              <a:buNone/>
            </a:pPr>
            <a:r>
              <a:rPr lang="he-IL" sz="2400" dirty="0"/>
              <a:t>הפרכה: נתבונן במשפחה של עצים בינארים בעלי </a:t>
            </a:r>
            <a:r>
              <a:rPr lang="en-US" sz="2400" dirty="0"/>
              <a:t>2h+1</a:t>
            </a:r>
            <a:r>
              <a:rPr lang="he-IL" sz="2400" dirty="0"/>
              <a:t> צמתים, לכל </a:t>
            </a:r>
            <a:r>
              <a:rPr lang="en-US" sz="2400" dirty="0"/>
              <a:t>h</a:t>
            </a:r>
            <a:r>
              <a:rPr lang="he-IL" sz="2400" dirty="0"/>
              <a:t>. העץ ה-</a:t>
            </a:r>
            <a:r>
              <a:rPr lang="en-US" sz="2400" dirty="0"/>
              <a:t>h</a:t>
            </a:r>
            <a:r>
              <a:rPr lang="he-IL" sz="2400" dirty="0"/>
              <a:t> מורכב ממסלול בעל </a:t>
            </a:r>
            <a:r>
              <a:rPr lang="en-US" sz="2400" dirty="0"/>
              <a:t>h+1</a:t>
            </a:r>
            <a:r>
              <a:rPr lang="he-IL" sz="2400" dirty="0"/>
              <a:t> צמתים כשהצמת הראשון הוא השורש. כמו כן לכל הצמתים מלבד האחרון מחובר עלה.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8773D-8588-DC4C-0FEE-305436FD4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16</a:t>
            </a:fld>
            <a:endParaRPr lang="en-US" altLang="he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E130D2-8842-6B5D-1117-D469D52B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שאלה ממבחן 2017 מועד א'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8313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E4EA-DF76-EAA7-5B75-CAA68D11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ג. הוכיחו או הפריכו:</a:t>
            </a:r>
          </a:p>
          <a:p>
            <a:pPr algn="r" rtl="1"/>
            <a:r>
              <a:rPr lang="he-IL" dirty="0"/>
              <a:t>לכל עץ בינארי מלא שבו המרחקים של כל העלים מהשורש שווים מתקיים </a:t>
            </a:r>
            <a:r>
              <a:rPr lang="en-US" dirty="0"/>
              <a:t>h=O(log n)</a:t>
            </a:r>
            <a:endParaRPr lang="he-IL" dirty="0"/>
          </a:p>
          <a:p>
            <a:pPr algn="r" rtl="1"/>
            <a:r>
              <a:rPr lang="he-IL" dirty="0"/>
              <a:t>הוכחה: נוכיח באינדוקציה על גובה העץ שלכל עץ בינארי מלא שבו המרחקים של כל העלים מהשורש שווים מתקיים </a:t>
            </a:r>
            <a:r>
              <a:rPr lang="en-US" dirty="0"/>
              <a:t>n=2^(h+1) -1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בסיס: מתקיים לצומת בודד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94E4A-2F6D-A11E-3685-E8FC1FB8A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17</a:t>
            </a:fld>
            <a:endParaRPr lang="en-US" alt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658FDD-7952-0F17-FA46-294002F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שאלה ממבחן 2017 מועד א'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4219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24EC-289C-6C8E-4CE2-E93215F9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שאלה ממבחן 2017 מועד א'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2DD9-29E6-731E-E31E-E7052CF1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צעד האינדוקציה נניח שהטענה מתקיימת עבור</a:t>
            </a:r>
            <a:r>
              <a:rPr lang="en-US" dirty="0"/>
              <a:t>h </a:t>
            </a:r>
            <a:r>
              <a:rPr lang="he-IL" dirty="0"/>
              <a:t>ונוכיח עבור </a:t>
            </a:r>
            <a:r>
              <a:rPr lang="en-US" dirty="0"/>
              <a:t>h+1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נתבונן בעץ שמקיים את התנאים</a:t>
            </a:r>
          </a:p>
          <a:p>
            <a:pPr marL="0" indent="0" algn="r" rtl="1">
              <a:buNone/>
            </a:pPr>
            <a:r>
              <a:rPr lang="he-IL" dirty="0"/>
              <a:t>שגובהו </a:t>
            </a:r>
            <a:r>
              <a:rPr lang="en-US" dirty="0"/>
              <a:t>h+1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מאחר שהמרחקים של כל העלים</a:t>
            </a:r>
            <a:r>
              <a:rPr lang="en-US" dirty="0"/>
              <a:t> </a:t>
            </a:r>
            <a:r>
              <a:rPr lang="he-IL" dirty="0"/>
              <a:t>מהשורש שווים, נקבל שהמרחק של כל העלים</a:t>
            </a:r>
            <a:r>
              <a:rPr lang="en-US" dirty="0"/>
              <a:t> </a:t>
            </a:r>
            <a:r>
              <a:rPr lang="he-IL" dirty="0"/>
              <a:t>מהשורש הוא </a:t>
            </a:r>
            <a:r>
              <a:rPr lang="en-US" dirty="0"/>
              <a:t>h+1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מאחר מדובר בעץ מלא, יש לשורש שני ילדים. תת העץ של כל ילד מלא,</a:t>
            </a:r>
            <a:r>
              <a:rPr lang="en-US" dirty="0"/>
              <a:t> </a:t>
            </a:r>
            <a:r>
              <a:rPr lang="he-IL" dirty="0"/>
              <a:t>וכמו כן לכל תת עץ מתקיים שהמרחק של השורש שלו לעלים הוא </a:t>
            </a:r>
            <a:r>
              <a:rPr lang="en-US" dirty="0"/>
              <a:t>h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נקבל ששני תתי העצים מקיימים שמספר הצמתים בהם הוא </a:t>
            </a:r>
            <a:r>
              <a:rPr lang="en-US" dirty="0"/>
              <a:t>2^(h+1) -1</a:t>
            </a:r>
            <a:r>
              <a:rPr lang="he-IL" dirty="0"/>
              <a:t>. לכן מספר הצמתים בעץ המקורי הוא: </a:t>
            </a:r>
            <a:r>
              <a:rPr lang="en-US" dirty="0"/>
              <a:t>2*(2^(h+1) -1)+1= 2^(h+2) -1</a:t>
            </a:r>
            <a:endParaRPr lang="he-IL" dirty="0"/>
          </a:p>
          <a:p>
            <a:pPr marL="0" indent="0" algn="r" rtl="1">
              <a:buNone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44F99-F0D2-34AC-B783-1E624A6A4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18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78249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3810-7635-174B-2934-3C1301C8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/>
              <a:t>ד. עץ חיפוש בינארי עם תוויות הוא עץ חיפוש בינארי שמקיים את התנאים הבאים:</a:t>
            </a:r>
          </a:p>
          <a:p>
            <a:pPr algn="r" rtl="1"/>
            <a:r>
              <a:rPr lang="he-IL" sz="2400" dirty="0"/>
              <a:t>העץ הוא עץ מלא.</a:t>
            </a:r>
          </a:p>
          <a:p>
            <a:pPr algn="r" rtl="1"/>
            <a:r>
              <a:rPr lang="he-IL" sz="2400" dirty="0"/>
              <a:t>לכל צמת יש תווית שהיא מספר שערכו 0 או 1.</a:t>
            </a:r>
          </a:p>
          <a:p>
            <a:pPr algn="r" rtl="1"/>
            <a:r>
              <a:rPr lang="he-IL" sz="2400" dirty="0"/>
              <a:t>התווית של כל העלים היא 1.</a:t>
            </a:r>
          </a:p>
          <a:p>
            <a:pPr algn="r" rtl="1"/>
            <a:r>
              <a:rPr lang="he-IL" sz="2400" dirty="0"/>
              <a:t>אם לצמת יש תווית 0 אז התווית של שני ילדיו היא 1.</a:t>
            </a:r>
          </a:p>
          <a:p>
            <a:pPr algn="r" rtl="1"/>
            <a:r>
              <a:rPr lang="he-IL" sz="2400" dirty="0"/>
              <a:t>לכל שני עלים </a:t>
            </a:r>
            <a:r>
              <a:rPr lang="en-US" sz="2400" dirty="0"/>
              <a:t>u</a:t>
            </a:r>
            <a:r>
              <a:rPr lang="ar-AE" sz="2400" dirty="0"/>
              <a:t> </a:t>
            </a:r>
            <a:r>
              <a:rPr lang="he-IL" sz="2400" dirty="0"/>
              <a:t>ו- </a:t>
            </a:r>
            <a:r>
              <a:rPr lang="en-US" sz="2400" dirty="0"/>
              <a:t>v</a:t>
            </a:r>
            <a:r>
              <a:rPr lang="ar-AE" sz="2400" dirty="0"/>
              <a:t> </a:t>
            </a:r>
            <a:r>
              <a:rPr lang="he-IL" sz="2400" dirty="0"/>
              <a:t>בעץ, סכום התוויות במסלול מהשורש ל- </a:t>
            </a:r>
            <a:r>
              <a:rPr lang="en-US" sz="2400" dirty="0"/>
              <a:t>u</a:t>
            </a:r>
            <a:r>
              <a:rPr lang="ar-AE" sz="2400" dirty="0"/>
              <a:t> </a:t>
            </a:r>
            <a:r>
              <a:rPr lang="he-IL" sz="2400" dirty="0"/>
              <a:t>שווה לסכום התוויות במסלול</a:t>
            </a:r>
            <a:r>
              <a:rPr lang="en-US" sz="2400" dirty="0"/>
              <a:t> </a:t>
            </a:r>
            <a:r>
              <a:rPr lang="he-IL" sz="2400" dirty="0"/>
              <a:t>מהשורש ל- </a:t>
            </a:r>
            <a:r>
              <a:rPr lang="en-US" sz="2400" dirty="0"/>
              <a:t>v</a:t>
            </a:r>
            <a:r>
              <a:rPr lang="ar-AE" sz="2400" dirty="0"/>
              <a:t>.</a:t>
            </a:r>
            <a:r>
              <a:rPr lang="he-IL" sz="2400" dirty="0"/>
              <a:t> </a:t>
            </a:r>
            <a:endParaRPr lang="en-US" sz="2400" dirty="0"/>
          </a:p>
          <a:p>
            <a:pPr algn="r" rtl="1"/>
            <a:r>
              <a:rPr lang="he-IL" sz="2400" dirty="0"/>
              <a:t>הוכיחו שבעץ חיפוש בינארי עם תוויות מתקיים </a:t>
            </a:r>
            <a:r>
              <a:rPr lang="en-US" sz="2400" dirty="0"/>
              <a:t>  h=O(log n)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1380B-CA6F-8D2D-55D2-DEBD3F4D2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19</a:t>
            </a:fld>
            <a:endParaRPr lang="en-US" altLang="he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E6A85A-321A-1140-CE57-6766802E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שאלה ממבחן 2017 מועד א'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961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</a:t>
            </a:fld>
            <a:endParaRPr lang="en-US" altLang="he-I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47D436-382E-4E43-A130-C124DD40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986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סיבוכיות פחת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6AA013-7347-4D5E-97FC-943E999CB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72" y="1302865"/>
                <a:ext cx="8081128" cy="46482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נתון מבנה נתונים עם פעולות, ונתון אלגוריתם שמשתמש במבנה.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ניתוח סיבוכיות פחת היא ניתוח זמן ריצה </a:t>
                </a:r>
                <a:r>
                  <a:rPr lang="he-IL" sz="1800" b="1" dirty="0"/>
                  <a:t>לסדרת</a:t>
                </a:r>
                <a:r>
                  <a:rPr lang="he-IL" sz="1800" dirty="0"/>
                  <a:t> פעולות, שמאפשרת קבלת חסמי זמן ריצה </a:t>
                </a:r>
                <a:r>
                  <a:rPr lang="he-IL" sz="1800" b="1" dirty="0"/>
                  <a:t>הדוקים</a:t>
                </a:r>
                <a:r>
                  <a:rPr lang="he-IL" sz="1800" dirty="0"/>
                  <a:t> מאלה המתקבלים כשמניחים את המקרה הגרוע ביותר בכל פעולה.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בניתוח סיבוכיות פחת אנו מדברים על עלות כל פעולה </a:t>
                </a:r>
                <a:r>
                  <a:rPr lang="he-IL" sz="1800" b="1" dirty="0"/>
                  <a:t>בממוצע</a:t>
                </a:r>
                <a:r>
                  <a:rPr lang="he-IL" sz="1800" dirty="0"/>
                  <a:t>, עבור כל רצף של פעולות אפשרי של שימוש במבנה הנתונים.  	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לצורך החישוב ננתח את המקרה הגרוע ביותר – ניתוח סיבוכיות עבור הסידרה הגרועה ביותר של פעולות שיכולה להיות. 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אם רוב הפעולות מהירות ומיעוטן איטיות, אז ההשפעה של הפעולות האיטיות מתחלקת על סדרת הפעולות כולה.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עבור ביצוע סדרה של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1800" dirty="0"/>
                  <a:t> פעולות עם זמני ריצה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sz="1800" dirty="0"/>
                  <a:t>, בהתאמה, נרצה לחשב חסם עליון הדוק ככל שניתן עבור:</a:t>
                </a:r>
                <a14:m>
                  <m:oMath xmlns:m="http://schemas.openxmlformats.org/officeDocument/2006/math">
                    <m:r>
                      <a:rPr lang="he-IL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 </m:t>
                            </m:r>
                          </m:sub>
                        </m:sSub>
                      </m:e>
                    </m:nary>
                  </m:oMath>
                </a14:m>
                <a:endParaRPr lang="he-IL" sz="1800" dirty="0"/>
              </a:p>
              <a:p>
                <a:pPr algn="r" rtl="1"/>
                <a:endParaRPr lang="he-IL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6AA013-7347-4D5E-97FC-943E999CB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72" y="1302865"/>
                <a:ext cx="8081128" cy="4648200"/>
              </a:xfrm>
              <a:blipFill>
                <a:blip r:embed="rId2"/>
                <a:stretch>
                  <a:fillRect l="-830" r="-302" b="-19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7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977A-05ED-0CCB-3856-376697C2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פתרון סעיף ד'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0467-00EA-0CF7-B2FE-71346C528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6458"/>
            <a:ext cx="7772400" cy="4648200"/>
          </a:xfrm>
        </p:spPr>
        <p:txBody>
          <a:bodyPr/>
          <a:lstStyle/>
          <a:p>
            <a:pPr algn="r" rtl="1"/>
            <a:r>
              <a:rPr lang="he-IL" sz="2400" dirty="0"/>
              <a:t>סכום התוויות במסלול שווה למספר הצמתים במסלול שמסומנים בתווית 1, מכאן שהתנאי הוא</a:t>
            </a:r>
            <a:r>
              <a:rPr lang="en-US" sz="2400" dirty="0"/>
              <a:t> </a:t>
            </a:r>
            <a:r>
              <a:rPr lang="he-IL" sz="2400" dirty="0"/>
              <a:t>שמספר הצמתים המסומנים ב- </a:t>
            </a:r>
            <a:r>
              <a:rPr lang="en-US" sz="2400" dirty="0"/>
              <a:t>1</a:t>
            </a:r>
            <a:r>
              <a:rPr lang="he-IL" sz="2400" dirty="0"/>
              <a:t>1 בכל מסלול הוא זהה. נסמן מספר זה ב-</a:t>
            </a:r>
            <a:r>
              <a:rPr lang="en-US" sz="2400" dirty="0"/>
              <a:t>b</a:t>
            </a:r>
            <a:r>
              <a:rPr lang="he-IL" sz="2400" dirty="0"/>
              <a:t> מהתנאי שלכל קודקוד</a:t>
            </a:r>
            <a:r>
              <a:rPr lang="en-US" sz="2400" dirty="0"/>
              <a:t> </a:t>
            </a:r>
            <a:r>
              <a:rPr lang="he-IL" sz="2400" dirty="0"/>
              <a:t>עם תווית 0 יש שני בנים עם תוויות 1, נקבל כי בכל מסלול לפחות חצי ממספר הבנים הנם צמתי 1. ולכן מתקיים</a:t>
            </a:r>
            <a:r>
              <a:rPr lang="en-US" sz="2400" dirty="0"/>
              <a:t>h≥2b-1 </a:t>
            </a:r>
            <a:r>
              <a:rPr lang="he-IL" sz="2400" dirty="0"/>
              <a:t> נוכיח שמתקיים</a:t>
            </a:r>
            <a:r>
              <a:rPr lang="en-US" sz="2400" dirty="0"/>
              <a:t>n≥2^(b-1) </a:t>
            </a:r>
            <a:r>
              <a:rPr lang="he-IL" sz="2400" dirty="0"/>
              <a:t> באינדוקציה על מספר הקודקודים בעץ.</a:t>
            </a:r>
          </a:p>
          <a:p>
            <a:pPr algn="r" rtl="1"/>
            <a:r>
              <a:rPr lang="he-IL" sz="2400" dirty="0"/>
              <a:t>בסיס: הטענה מתקיימת עבור צמת בודד</a:t>
            </a:r>
          </a:p>
          <a:p>
            <a:pPr algn="r" rtl="1"/>
            <a:r>
              <a:rPr lang="he-IL" sz="2400" dirty="0"/>
              <a:t>צעד: נניח שהטענה נכונה עבור עצים בינאריים עם תוויות בעלי פחות מ-</a:t>
            </a:r>
            <a:r>
              <a:rPr lang="en-US" sz="2400" dirty="0"/>
              <a:t>n</a:t>
            </a:r>
            <a:r>
              <a:rPr lang="he-IL" sz="2400" dirty="0"/>
              <a:t> צמתים. אם התווית של השורש היא 0, אז התווית של שני הילדים היא 1. ומהנחת האינדוקציה מתקיים שמספר הצמתים בכל תת עץ הוא לפחות </a:t>
            </a:r>
            <a:r>
              <a:rPr lang="en-US" sz="2400" dirty="0"/>
              <a:t>2^(b-1)</a:t>
            </a:r>
            <a:r>
              <a:rPr lang="he-IL" sz="2400" dirty="0"/>
              <a:t> ולכן </a:t>
            </a:r>
            <a:r>
              <a:rPr lang="en-US" sz="2400" dirty="0"/>
              <a:t>n≥2^(b-1)</a:t>
            </a:r>
            <a:r>
              <a:rPr lang="he-IL" sz="2400" dirty="0"/>
              <a:t> אם התווית של השורש היא 1, אז מתקיים</a:t>
            </a:r>
            <a:r>
              <a:rPr lang="en-US" sz="2400" dirty="0"/>
              <a:t>                   :</a:t>
            </a:r>
            <a:r>
              <a:rPr lang="he-IL" sz="2400" dirty="0"/>
              <a:t> </a:t>
            </a:r>
            <a:r>
              <a:rPr lang="en-US" sz="2400" dirty="0"/>
              <a:t>n≥2*2^(b-2)+1 ≥ 2^(b-1) 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D7477-A4D6-F4B9-5633-FF5532EB9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20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57206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4BA85-474B-0CBE-F22D-1074D8E54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21</a:t>
            </a:fld>
            <a:endParaRPr lang="en-US" altLang="he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E70F06-76D8-F59D-A4E1-6E9ACEEF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מבנה של עצי 2-3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7C9A18-F859-AFC9-9ABC-B51FDC72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לכל צמת פנימי בעץ יש 2 או 3 ילדים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כל המסלולים מהשורש לעלה הם באותו אורך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את האיברים של הקבוצה הדינאמית שמים רק בעלים.</a:t>
            </a:r>
          </a:p>
          <a:p>
            <a:pPr marL="857250" lvl="1" indent="-457200" algn="r" rtl="1"/>
            <a:r>
              <a:rPr lang="he-IL" sz="1800" dirty="0"/>
              <a:t>אם נסתכל על העלים משמאל לימין אז הם ממוינים מקטן לגדול.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בכל קודקוד פנימי מוחזק מידע על תתי העצים של הילדים שלו.</a:t>
            </a:r>
          </a:p>
          <a:p>
            <a:pPr marL="914400" lvl="1" indent="-514350" algn="r" rtl="1"/>
            <a:r>
              <a:rPr lang="he-IL" sz="1800" dirty="0"/>
              <a:t>מחזיקים שלושה שדות:</a:t>
            </a:r>
          </a:p>
          <a:p>
            <a:pPr marL="1314450" lvl="2" indent="-514350" algn="r" rtl="1"/>
            <a:r>
              <a:rPr lang="en-US" sz="1800" dirty="0"/>
              <a:t>min</a:t>
            </a:r>
            <a:r>
              <a:rPr lang="en-US" sz="1800" baseline="-25000" dirty="0"/>
              <a:t>1</a:t>
            </a:r>
            <a:r>
              <a:rPr lang="he-IL" sz="1800" dirty="0"/>
              <a:t> – הערך המינימלי בתת העץ של הילד השמאלי</a:t>
            </a:r>
          </a:p>
          <a:p>
            <a:pPr marL="1314450" lvl="2" indent="-514350" algn="r" rtl="1"/>
            <a:r>
              <a:rPr lang="en-US" sz="1800" dirty="0"/>
              <a:t>min</a:t>
            </a:r>
            <a:r>
              <a:rPr lang="en-US" sz="1800" baseline="-25000" dirty="0"/>
              <a:t>2</a:t>
            </a:r>
            <a:r>
              <a:rPr lang="he-IL" sz="1800" dirty="0"/>
              <a:t> – הערך המינימלי בתת העץ של הילד האמצעי</a:t>
            </a:r>
            <a:endParaRPr lang="en-US" sz="1800" dirty="0"/>
          </a:p>
          <a:p>
            <a:pPr marL="1314450" lvl="2" indent="-514350" algn="r" rtl="1"/>
            <a:r>
              <a:rPr lang="en-US" sz="1800" dirty="0"/>
              <a:t>min</a:t>
            </a:r>
            <a:r>
              <a:rPr lang="en-US" sz="1800" baseline="-25000" dirty="0"/>
              <a:t>3</a:t>
            </a:r>
            <a:r>
              <a:rPr lang="he-IL" sz="1800" dirty="0"/>
              <a:t> – הערך המינימלי בתת העץ של הילד הימני (אם קיים)</a:t>
            </a:r>
            <a:endParaRPr lang="en-US" sz="1800" dirty="0"/>
          </a:p>
          <a:p>
            <a:pPr marL="914400" lvl="1" indent="-514350" algn="r" rtl="1"/>
            <a:r>
              <a:rPr lang="he-IL" sz="1800" dirty="0"/>
              <a:t>אם יש רק שני ילדים הם השמאלי והאמצעי.</a:t>
            </a:r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r>
              <a:rPr lang="he-IL" sz="2000" u="sng" dirty="0"/>
              <a:t>הערה:</a:t>
            </a:r>
            <a:r>
              <a:rPr lang="he-IL" sz="2000" dirty="0"/>
              <a:t> ניתן להסתפק בשדות </a:t>
            </a:r>
            <a:r>
              <a:rPr lang="en-US" sz="2000" dirty="0"/>
              <a:t>min</a:t>
            </a:r>
            <a:r>
              <a:rPr lang="en-US" sz="2000" baseline="-25000" dirty="0"/>
              <a:t>2</a:t>
            </a:r>
            <a:r>
              <a:rPr lang="he-IL" sz="2000" dirty="0"/>
              <a:t> ו- </a:t>
            </a:r>
            <a:r>
              <a:rPr lang="en-US" sz="2000" dirty="0"/>
              <a:t>min</a:t>
            </a:r>
            <a:r>
              <a:rPr lang="en-US" sz="2000" baseline="-25000" dirty="0"/>
              <a:t>3</a:t>
            </a:r>
            <a:r>
              <a:rPr lang="he-I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20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D1A51A-BB6C-F280-9709-657DFEF4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עצי 2-3 דוגמא: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A3F2EB-F221-50CE-4F91-7EBA6F1F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63830"/>
            <a:ext cx="7661275" cy="265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82AB5F-3D7F-65A2-263D-A49F3B4CB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54975" y="6400800"/>
            <a:ext cx="784225" cy="457200"/>
          </a:xfrm>
        </p:spPr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22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950474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BC9F-6048-DB3F-124D-1CDAC48B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שאלה ממבחן 2018 מועד א'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C72E-E3A0-D185-ACE6-794CA42E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הוכיחו או הפריכו את הטענות הבאות:</a:t>
            </a:r>
          </a:p>
          <a:p>
            <a:pPr algn="r" rtl="1"/>
            <a:r>
              <a:rPr lang="he-IL" dirty="0"/>
              <a:t>יהי </a:t>
            </a:r>
            <a:r>
              <a:rPr lang="en-US" dirty="0"/>
              <a:t>T</a:t>
            </a:r>
            <a:r>
              <a:rPr lang="he-IL" dirty="0"/>
              <a:t> עץ 2-3 ויהי </a:t>
            </a:r>
            <a:r>
              <a:rPr lang="en-US" dirty="0"/>
              <a:t>x</a:t>
            </a:r>
            <a:r>
              <a:rPr lang="he-IL" dirty="0"/>
              <a:t> מספר המופיע בעץ.</a:t>
            </a:r>
          </a:p>
          <a:p>
            <a:pPr algn="r" rtl="1"/>
            <a:r>
              <a:rPr lang="he-IL" dirty="0"/>
              <a:t>א. אם לכל צמת פנימי בעץ יש שני ילדים, אז פעולת </a:t>
            </a:r>
            <a:r>
              <a:rPr lang="en-US" dirty="0"/>
              <a:t>DELETE(</a:t>
            </a:r>
            <a:r>
              <a:rPr lang="en-US" dirty="0" err="1"/>
              <a:t>x,T</a:t>
            </a:r>
            <a:r>
              <a:rPr lang="en-US" dirty="0"/>
              <a:t>)</a:t>
            </a:r>
            <a:r>
              <a:rPr lang="he-IL" dirty="0"/>
              <a:t> תגרום לגובה העץ לקטון</a:t>
            </a:r>
          </a:p>
          <a:p>
            <a:pPr marL="0" indent="0" algn="r" rtl="1">
              <a:buNone/>
            </a:pPr>
            <a:r>
              <a:rPr lang="he-IL" dirty="0"/>
              <a:t>הוכחה: נוכיח באינדוקציה על גובה העץ.</a:t>
            </a:r>
          </a:p>
          <a:p>
            <a:pPr marL="0" indent="0" algn="r" rtl="1">
              <a:buNone/>
            </a:pPr>
            <a:r>
              <a:rPr lang="he-IL" dirty="0"/>
              <a:t>בסיס: עבור עץ בגובה 1 ישנו רק שורש ו2 ילדים לכן אם נמחק ילד אחד השורש ימחק כי אין לו אח.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A8D8-4524-8C35-514A-259579A10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23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44606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BD5C-BC36-971B-57E0-6CBF4A9A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 סעיף א'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DF07-1791-3373-5CB1-3EC0F749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800" dirty="0"/>
              <a:t>נניח שהטענה נכונה עבור עץ 2-3 עם גובה</a:t>
            </a:r>
            <a:r>
              <a:rPr lang="en-US" sz="2800" dirty="0"/>
              <a:t> </a:t>
            </a:r>
            <a:r>
              <a:rPr lang="en-US" dirty="0"/>
              <a:t>h </a:t>
            </a:r>
            <a:r>
              <a:rPr lang="he-IL" dirty="0"/>
              <a:t>ונוכיח שהטענה נכונה עבור עץ עם גובה </a:t>
            </a:r>
            <a:r>
              <a:rPr lang="en-US" dirty="0"/>
              <a:t>h+1</a:t>
            </a:r>
            <a:r>
              <a:rPr lang="he-IL" dirty="0"/>
              <a:t>. פעולת </a:t>
            </a:r>
            <a:r>
              <a:rPr lang="en-US" dirty="0"/>
              <a:t>DELETE(</a:t>
            </a:r>
            <a:r>
              <a:rPr lang="en-US" dirty="0" err="1"/>
              <a:t>x,T</a:t>
            </a:r>
            <a:r>
              <a:rPr lang="en-US" dirty="0"/>
              <a:t>)</a:t>
            </a:r>
            <a:r>
              <a:rPr lang="he-IL" dirty="0"/>
              <a:t> עובדת כך שבמידה ול</a:t>
            </a:r>
            <a:r>
              <a:rPr lang="en-US" dirty="0"/>
              <a:t>x</a:t>
            </a:r>
            <a:r>
              <a:rPr lang="he-IL" dirty="0"/>
              <a:t> יש אח אחד אזי נאחד את האח עם האב שלו. בסה"כ זה יקרה עד שנגיע לשורש וגובה העץ יקטן ב1 (כפי שנלמד בהרצאה). לכן כעת גובה העץ הוא </a:t>
            </a:r>
            <a:r>
              <a:rPr lang="en-US" dirty="0"/>
              <a:t>h</a:t>
            </a:r>
            <a:r>
              <a:rPr lang="he-IL" dirty="0"/>
              <a:t> ואנו יודעים שהטענה נכונה עבור המקרה הנ"ל. בסה"כ הוכחנו את הטענה.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F5E9-385C-6B1C-7A8A-BDE748E8B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24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17511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EB5F-51A1-D8DF-150C-760E962B2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25</a:t>
            </a:fld>
            <a:endParaRPr lang="en-US" altLang="he-IL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AE79CC-B166-D956-7218-99F3EA452211}"/>
              </a:ext>
            </a:extLst>
          </p:cNvPr>
          <p:cNvGrpSpPr/>
          <p:nvPr/>
        </p:nvGrpSpPr>
        <p:grpSpPr>
          <a:xfrm>
            <a:off x="132430" y="4979051"/>
            <a:ext cx="5924882" cy="1826670"/>
            <a:chOff x="884993" y="4473796"/>
            <a:chExt cx="5924882" cy="1826670"/>
          </a:xfrm>
        </p:grpSpPr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2E23642F-8DBC-7D51-EC67-2CB2153DB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993" y="4473796"/>
              <a:ext cx="5924882" cy="1826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A01F57-2073-7ADC-2449-6F9E81F7689A}"/>
                </a:ext>
              </a:extLst>
            </p:cNvPr>
            <p:cNvSpPr/>
            <p:nvPr/>
          </p:nvSpPr>
          <p:spPr>
            <a:xfrm>
              <a:off x="3404342" y="4569742"/>
              <a:ext cx="1218934" cy="287508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670C0F-9C1A-9E66-9950-4EA9AF7D429E}"/>
              </a:ext>
            </a:extLst>
          </p:cNvPr>
          <p:cNvGrpSpPr/>
          <p:nvPr/>
        </p:nvGrpSpPr>
        <p:grpSpPr>
          <a:xfrm>
            <a:off x="240544" y="2954451"/>
            <a:ext cx="8825840" cy="1976628"/>
            <a:chOff x="687874" y="2713313"/>
            <a:chExt cx="10345084" cy="23399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42075F-BC0A-8809-D9D3-4299801ECC0B}"/>
                </a:ext>
              </a:extLst>
            </p:cNvPr>
            <p:cNvGrpSpPr/>
            <p:nvPr/>
          </p:nvGrpSpPr>
          <p:grpSpPr>
            <a:xfrm>
              <a:off x="5232835" y="2794464"/>
              <a:ext cx="5800123" cy="2258793"/>
              <a:chOff x="5232835" y="2794464"/>
              <a:chExt cx="5800123" cy="2258793"/>
            </a:xfrm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65DFB2BD-503F-E3D8-781B-04ED603592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835" y="2794464"/>
                <a:ext cx="5800123" cy="2258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F5002A7-34BB-7250-F584-5D6F26E7D91D}"/>
                  </a:ext>
                </a:extLst>
              </p:cNvPr>
              <p:cNvSpPr/>
              <p:nvPr/>
            </p:nvSpPr>
            <p:spPr>
              <a:xfrm>
                <a:off x="5852160" y="3993502"/>
                <a:ext cx="957715" cy="271951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F5A8544-DE17-D6DE-C4EF-41A6DAA18F8E}"/>
                  </a:ext>
                </a:extLst>
              </p:cNvPr>
              <p:cNvSpPr/>
              <p:nvPr/>
            </p:nvSpPr>
            <p:spPr>
              <a:xfrm>
                <a:off x="6283317" y="3406771"/>
                <a:ext cx="1074537" cy="277488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C642FC3-E182-BFF6-4A14-F433C2FB6748}"/>
                </a:ext>
              </a:extLst>
            </p:cNvPr>
            <p:cNvGrpSpPr/>
            <p:nvPr/>
          </p:nvGrpSpPr>
          <p:grpSpPr>
            <a:xfrm>
              <a:off x="687874" y="2713313"/>
              <a:ext cx="9730122" cy="2219353"/>
              <a:chOff x="687874" y="2713313"/>
              <a:chExt cx="9730122" cy="221935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D625E07-33D5-BA4A-4A58-1278F0D23702}"/>
                  </a:ext>
                </a:extLst>
              </p:cNvPr>
              <p:cNvGrpSpPr/>
              <p:nvPr/>
            </p:nvGrpSpPr>
            <p:grpSpPr>
              <a:xfrm>
                <a:off x="7090987" y="3806311"/>
                <a:ext cx="413790" cy="1126355"/>
                <a:chOff x="7090987" y="3806311"/>
                <a:chExt cx="413790" cy="11263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C05C7ABB-FAE9-E0CD-395B-296FB03938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31084" y="4409446"/>
                      <a:ext cx="2736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1084" y="4409446"/>
                      <a:ext cx="273693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FFD0A57-B9AE-2BCB-EA0A-386298A9D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0987" y="3806311"/>
                      <a:ext cx="4026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0987" y="3806311"/>
                      <a:ext cx="40265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70A6CD-0723-1976-A7A4-E600D08BEFBC}"/>
                  </a:ext>
                </a:extLst>
              </p:cNvPr>
              <p:cNvSpPr txBox="1"/>
              <p:nvPr/>
            </p:nvSpPr>
            <p:spPr>
              <a:xfrm>
                <a:off x="2625516" y="4185078"/>
                <a:ext cx="2656631" cy="619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imbalanced</a:t>
                </a:r>
              </a:p>
            </p:txBody>
          </p:sp>
          <p:sp>
            <p:nvSpPr>
              <p:cNvPr id="32" name="Trapezoid 31">
                <a:extLst>
                  <a:ext uri="{FF2B5EF4-FFF2-40B4-BE49-F238E27FC236}">
                    <a16:creationId xmlns:a16="http://schemas.microsoft.com/office/drawing/2014/main" id="{A2B23F5E-0EA8-7AC1-7892-CE4473A737E6}"/>
                  </a:ext>
                </a:extLst>
              </p:cNvPr>
              <p:cNvSpPr/>
              <p:nvPr/>
            </p:nvSpPr>
            <p:spPr>
              <a:xfrm>
                <a:off x="5926499" y="2713313"/>
                <a:ext cx="4491497" cy="1104208"/>
              </a:xfrm>
              <a:prstGeom prst="trapezoid">
                <a:avLst>
                  <a:gd name="adj" fmla="val 102228"/>
                </a:avLst>
              </a:prstGeom>
              <a:noFill/>
              <a:ln w="28575">
                <a:solidFill>
                  <a:srgbClr val="0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1C2515-10B5-B802-7532-EBAD69E8A085}"/>
                  </a:ext>
                </a:extLst>
              </p:cNvPr>
              <p:cNvSpPr txBox="1"/>
              <p:nvPr/>
            </p:nvSpPr>
            <p:spPr>
              <a:xfrm>
                <a:off x="687874" y="2741242"/>
                <a:ext cx="5013198" cy="1639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2 children yielding 3 subtrees merged in parent</a:t>
                </a:r>
              </a:p>
            </p:txBody>
          </p:sp>
        </p:grpSp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35A23950-4945-31ED-78C5-0D032FC9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043" y="615184"/>
            <a:ext cx="5924883" cy="232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C45F228-AA9C-5998-9BC2-EC39AF7BF8A2}"/>
              </a:ext>
            </a:extLst>
          </p:cNvPr>
          <p:cNvGrpSpPr/>
          <p:nvPr/>
        </p:nvGrpSpPr>
        <p:grpSpPr>
          <a:xfrm>
            <a:off x="1000746" y="120515"/>
            <a:ext cx="1590326" cy="2695172"/>
            <a:chOff x="1991074" y="365143"/>
            <a:chExt cx="1590326" cy="26951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0BC5C8A-ABAF-2EDA-4D96-CF2753469892}"/>
                </a:ext>
              </a:extLst>
            </p:cNvPr>
            <p:cNvGrpSpPr/>
            <p:nvPr/>
          </p:nvGrpSpPr>
          <p:grpSpPr>
            <a:xfrm>
              <a:off x="3273177" y="365143"/>
              <a:ext cx="308223" cy="504601"/>
              <a:chOff x="5472777" y="729000"/>
              <a:chExt cx="308223" cy="504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5180E93-C5FB-E353-E4D5-1160EA769086}"/>
                      </a:ext>
                    </a:extLst>
                  </p:cNvPr>
                  <p:cNvSpPr txBox="1"/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72D7B4F-A805-6E19-7A0A-19844139E634}"/>
                  </a:ext>
                </a:extLst>
              </p:cNvPr>
              <p:cNvCxnSpPr/>
              <p:nvPr/>
            </p:nvCxnSpPr>
            <p:spPr>
              <a:xfrm>
                <a:off x="5626888" y="1005999"/>
                <a:ext cx="0" cy="2276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CC7060-05A3-DA45-25A6-137666CF0640}"/>
                </a:ext>
              </a:extLst>
            </p:cNvPr>
            <p:cNvGrpSpPr/>
            <p:nvPr/>
          </p:nvGrpSpPr>
          <p:grpSpPr>
            <a:xfrm>
              <a:off x="2055688" y="989491"/>
              <a:ext cx="308223" cy="504601"/>
              <a:chOff x="5472777" y="729000"/>
              <a:chExt cx="308223" cy="504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F8C85BE-80B7-8DD8-ED4B-126C3CC7B4F0}"/>
                      </a:ext>
                    </a:extLst>
                  </p:cNvPr>
                  <p:cNvSpPr txBox="1"/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9411A7C-B416-803A-A412-22C9F0324F86}"/>
                  </a:ext>
                </a:extLst>
              </p:cNvPr>
              <p:cNvCxnSpPr/>
              <p:nvPr/>
            </p:nvCxnSpPr>
            <p:spPr>
              <a:xfrm>
                <a:off x="5626888" y="1005999"/>
                <a:ext cx="0" cy="2276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B7BA59-3A30-C060-C479-5E3BDA96CC2A}"/>
                </a:ext>
              </a:extLst>
            </p:cNvPr>
            <p:cNvGrpSpPr/>
            <p:nvPr/>
          </p:nvGrpSpPr>
          <p:grpSpPr>
            <a:xfrm>
              <a:off x="2491680" y="1692130"/>
              <a:ext cx="308223" cy="470555"/>
              <a:chOff x="5461401" y="763046"/>
              <a:chExt cx="308223" cy="4705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C8ADF12-78CB-1EA4-4B42-0542839FD4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401" y="763046"/>
                    <a:ext cx="308223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C8ADF12-78CB-1EA4-4B42-0542839FD4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401" y="763046"/>
                    <a:ext cx="3082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FEA0046-79AD-9EDC-43E5-A5E55B8E9331}"/>
                  </a:ext>
                </a:extLst>
              </p:cNvPr>
              <p:cNvCxnSpPr/>
              <p:nvPr/>
            </p:nvCxnSpPr>
            <p:spPr>
              <a:xfrm>
                <a:off x="5626888" y="1005999"/>
                <a:ext cx="0" cy="2276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141E278-8D54-FDFB-1B9A-B41E4767D3FF}"/>
                </a:ext>
              </a:extLst>
            </p:cNvPr>
            <p:cNvSpPr/>
            <p:nvPr/>
          </p:nvSpPr>
          <p:spPr>
            <a:xfrm>
              <a:off x="2410691" y="2794464"/>
              <a:ext cx="270933" cy="26585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D376BE-DBBC-287C-CBE7-1988BE29FF12}"/>
                </a:ext>
              </a:extLst>
            </p:cNvPr>
            <p:cNvSpPr/>
            <p:nvPr/>
          </p:nvSpPr>
          <p:spPr>
            <a:xfrm>
              <a:off x="1991074" y="1522283"/>
              <a:ext cx="301365" cy="24880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6FDCCD-8830-22B0-BB05-A662FF19B749}"/>
                </a:ext>
              </a:extLst>
            </p:cNvPr>
            <p:cNvSpPr/>
            <p:nvPr/>
          </p:nvSpPr>
          <p:spPr>
            <a:xfrm>
              <a:off x="2446035" y="2161305"/>
              <a:ext cx="301365" cy="24880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572476-312E-D290-5314-732D904C9582}"/>
              </a:ext>
            </a:extLst>
          </p:cNvPr>
          <p:cNvGrpSpPr/>
          <p:nvPr/>
        </p:nvGrpSpPr>
        <p:grpSpPr>
          <a:xfrm>
            <a:off x="933606" y="1721856"/>
            <a:ext cx="1738740" cy="1160241"/>
            <a:chOff x="1920434" y="1984406"/>
            <a:chExt cx="1738740" cy="1160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5BD891E-9C80-6451-02D7-08D8EBF0975A}"/>
                    </a:ext>
                  </a:extLst>
                </p:cNvPr>
                <p:cNvSpPr txBox="1"/>
                <p:nvPr/>
              </p:nvSpPr>
              <p:spPr>
                <a:xfrm>
                  <a:off x="2071990" y="2621427"/>
                  <a:ext cx="4161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990" y="2621427"/>
                  <a:ext cx="41619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BA84218-99A6-54B0-2649-3D1973743183}"/>
                    </a:ext>
                  </a:extLst>
                </p:cNvPr>
                <p:cNvSpPr txBox="1"/>
                <p:nvPr/>
              </p:nvSpPr>
              <p:spPr>
                <a:xfrm>
                  <a:off x="3385481" y="2597368"/>
                  <a:ext cx="2736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481" y="2597368"/>
                  <a:ext cx="273693" cy="523220"/>
                </a:xfrm>
                <a:prstGeom prst="rect">
                  <a:avLst/>
                </a:prstGeom>
                <a:blipFill>
                  <a:blip r:embed="rId11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087039C-4E7A-8C90-3551-25A4358B1A56}"/>
                    </a:ext>
                  </a:extLst>
                </p:cNvPr>
                <p:cNvSpPr txBox="1"/>
                <p:nvPr/>
              </p:nvSpPr>
              <p:spPr>
                <a:xfrm>
                  <a:off x="2152678" y="1984406"/>
                  <a:ext cx="4161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678" y="1984406"/>
                  <a:ext cx="41619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5DB016D-F936-C9EB-3E3A-244FCBB8F9E5}"/>
                </a:ext>
              </a:extLst>
            </p:cNvPr>
            <p:cNvCxnSpPr/>
            <p:nvPr/>
          </p:nvCxnSpPr>
          <p:spPr>
            <a:xfrm flipH="1" flipV="1">
              <a:off x="1920434" y="2285709"/>
              <a:ext cx="270508" cy="9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50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7A52-A251-4D00-6AEA-78075F18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3363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שאלה ממבחן 2018 מועד א'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5BC2-C83B-5F09-898A-62B25D73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ב. אם פעולת </a:t>
            </a:r>
            <a:r>
              <a:rPr lang="en-US" dirty="0"/>
              <a:t>DELETE(</a:t>
            </a:r>
            <a:r>
              <a:rPr lang="en-US" dirty="0" err="1"/>
              <a:t>x,T</a:t>
            </a:r>
            <a:r>
              <a:rPr lang="en-US" dirty="0"/>
              <a:t>)</a:t>
            </a:r>
            <a:r>
              <a:rPr lang="he-IL" dirty="0"/>
              <a:t> גרמה לגובה העץ לקטון, אז לכל צמת פנימי בעץ היו שני ילדים לפני ביצוע הפעולה.</a:t>
            </a:r>
          </a:p>
          <a:p>
            <a:pPr algn="r" rtl="1"/>
            <a:r>
              <a:rPr lang="he-IL" dirty="0"/>
              <a:t>הפרכה: נוסיף לעץ (למטה) 20 ונמחק את 7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1CFC8-A349-17CD-DF2E-C49DE97C7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26</a:t>
            </a:fld>
            <a:endParaRPr lang="en-US" altLang="he-IL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7BF5EB-ADF6-49E8-F408-66D73DD3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0" y="4181184"/>
            <a:ext cx="4709106" cy="185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318B61-ACD8-7F53-3449-7057A8EEF47C}"/>
              </a:ext>
            </a:extLst>
          </p:cNvPr>
          <p:cNvGrpSpPr/>
          <p:nvPr/>
        </p:nvGrpSpPr>
        <p:grpSpPr>
          <a:xfrm>
            <a:off x="5334501" y="5150221"/>
            <a:ext cx="743698" cy="881805"/>
            <a:chOff x="3308868" y="1399208"/>
            <a:chExt cx="743698" cy="88180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3423287-F013-6412-230C-EC463AC23639}"/>
                </a:ext>
              </a:extLst>
            </p:cNvPr>
            <p:cNvGrpSpPr/>
            <p:nvPr/>
          </p:nvGrpSpPr>
          <p:grpSpPr>
            <a:xfrm>
              <a:off x="3308868" y="1399208"/>
              <a:ext cx="342983" cy="515986"/>
              <a:chOff x="6725957" y="1138717"/>
              <a:chExt cx="342983" cy="5159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D86E149-A1E4-7484-B6A2-EDAE82D6BC31}"/>
                      </a:ext>
                    </a:extLst>
                  </p:cNvPr>
                  <p:cNvSpPr txBox="1"/>
                  <p:nvPr/>
                </p:nvSpPr>
                <p:spPr>
                  <a:xfrm>
                    <a:off x="6725957" y="1138717"/>
                    <a:ext cx="269594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12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D86E149-A1E4-7484-B6A2-EDAE82D6BC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5957" y="1138717"/>
                    <a:ext cx="2695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383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77C9556-0AF5-7666-8F43-CCAB7305E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582" y="1446990"/>
                <a:ext cx="200358" cy="2077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5CDC3D-C26F-EB1B-AEB5-9B149A19A554}"/>
                </a:ext>
              </a:extLst>
            </p:cNvPr>
            <p:cNvSpPr/>
            <p:nvPr/>
          </p:nvSpPr>
          <p:spPr>
            <a:xfrm>
              <a:off x="3651851" y="1915194"/>
              <a:ext cx="400715" cy="365819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700" dirty="0">
                  <a:solidFill>
                    <a:schemeClr val="tx1"/>
                  </a:solidFill>
                </a:rPr>
                <a:t>20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FC9B-06B4-17C4-41EA-0FB1EBA1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שאלה ממבחן 2018 מועד א'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2A7C3-8FEE-2F6D-76A4-16F262EBB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27</a:t>
            </a:fld>
            <a:endParaRPr lang="en-US" altLang="he-IL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9201712-A2D0-E41F-FDB6-81A87CBF40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82" y="1858600"/>
            <a:ext cx="3666318" cy="142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EA970FA-F8C5-0FE7-0173-A57782B96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7" y="3653075"/>
            <a:ext cx="4584700" cy="141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A92CBD7-61BC-2D40-451D-E1BD775327F5}"/>
              </a:ext>
            </a:extLst>
          </p:cNvPr>
          <p:cNvGrpSpPr/>
          <p:nvPr/>
        </p:nvGrpSpPr>
        <p:grpSpPr>
          <a:xfrm>
            <a:off x="7912729" y="2547194"/>
            <a:ext cx="721867" cy="714739"/>
            <a:chOff x="3244593" y="1399208"/>
            <a:chExt cx="721867" cy="7147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9B0CD7-DF1C-4F73-6B22-42194C38589D}"/>
                </a:ext>
              </a:extLst>
            </p:cNvPr>
            <p:cNvGrpSpPr/>
            <p:nvPr/>
          </p:nvGrpSpPr>
          <p:grpSpPr>
            <a:xfrm>
              <a:off x="3244593" y="1399208"/>
              <a:ext cx="321152" cy="422343"/>
              <a:chOff x="6661682" y="1138717"/>
              <a:chExt cx="321152" cy="42234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8D6F621-0644-AAB9-AA80-B8E442E5D790}"/>
                      </a:ext>
                    </a:extLst>
                  </p:cNvPr>
                  <p:cNvSpPr txBox="1"/>
                  <p:nvPr/>
                </p:nvSpPr>
                <p:spPr>
                  <a:xfrm>
                    <a:off x="6661682" y="1138717"/>
                    <a:ext cx="272319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12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8D6F621-0644-AAB9-AA80-B8E442E5D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682" y="1138717"/>
                    <a:ext cx="27231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50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AF13E0B-6EC9-FFD7-0978-507598791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582" y="1446990"/>
                <a:ext cx="114252" cy="1140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0F6E80-7A5C-AB5B-2F78-8F89AA925FEA}"/>
                </a:ext>
              </a:extLst>
            </p:cNvPr>
            <p:cNvSpPr/>
            <p:nvPr/>
          </p:nvSpPr>
          <p:spPr>
            <a:xfrm>
              <a:off x="3565745" y="1748128"/>
              <a:ext cx="400715" cy="365819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700" dirty="0">
                  <a:solidFill>
                    <a:schemeClr val="tx1"/>
                  </a:solidFill>
                </a:rPr>
                <a:t>20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82481-B047-053D-619D-A015C8100AFA}"/>
              </a:ext>
            </a:extLst>
          </p:cNvPr>
          <p:cNvGrpSpPr/>
          <p:nvPr/>
        </p:nvGrpSpPr>
        <p:grpSpPr>
          <a:xfrm>
            <a:off x="4843604" y="4184755"/>
            <a:ext cx="795803" cy="881805"/>
            <a:chOff x="3170657" y="1399208"/>
            <a:chExt cx="795803" cy="8818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5114B0-17A7-B1DA-1AD9-0A9919FDAF92}"/>
                </a:ext>
              </a:extLst>
            </p:cNvPr>
            <p:cNvGrpSpPr/>
            <p:nvPr/>
          </p:nvGrpSpPr>
          <p:grpSpPr>
            <a:xfrm>
              <a:off x="3170657" y="1399208"/>
              <a:ext cx="481194" cy="515986"/>
              <a:chOff x="6587746" y="1138717"/>
              <a:chExt cx="481194" cy="5159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B914C4-40A5-635C-AC26-3304EA7FAA11}"/>
                      </a:ext>
                    </a:extLst>
                  </p:cNvPr>
                  <p:cNvSpPr txBox="1"/>
                  <p:nvPr/>
                </p:nvSpPr>
                <p:spPr>
                  <a:xfrm>
                    <a:off x="6587746" y="1138717"/>
                    <a:ext cx="346255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12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B914C4-40A5-635C-AC26-3304EA7FAA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7746" y="1138717"/>
                    <a:ext cx="34625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FD53E1E-F8A1-B6CC-4A47-FDD851B6B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582" y="1446990"/>
                <a:ext cx="200358" cy="2077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091B23-1337-9648-E6CA-A310D6259592}"/>
                </a:ext>
              </a:extLst>
            </p:cNvPr>
            <p:cNvSpPr/>
            <p:nvPr/>
          </p:nvSpPr>
          <p:spPr>
            <a:xfrm>
              <a:off x="3565745" y="1915194"/>
              <a:ext cx="400715" cy="365819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700" dirty="0">
                  <a:solidFill>
                    <a:schemeClr val="tx1"/>
                  </a:solidFill>
                </a:rPr>
                <a:t>20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04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3</a:t>
            </a:fld>
            <a:endParaRPr lang="en-US" altLang="he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6CD4A-16FE-6D27-1F0A-AF69A4DE8A99}"/>
              </a:ext>
            </a:extLst>
          </p:cNvPr>
          <p:cNvSpPr txBox="1">
            <a:spLocks/>
          </p:cNvSpPr>
          <p:nvPr/>
        </p:nvSpPr>
        <p:spPr bwMode="auto">
          <a:xfrm>
            <a:off x="282575" y="28163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r" rtl="1"/>
            <a:r>
              <a:rPr lang="he-IL" kern="0" dirty="0"/>
              <a:t>דוגמא: מחסנית עם הוצאה מרובה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0F550DF-93B5-00B1-FAF4-342D5B385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7772400" cy="4648200"/>
              </a:xfrm>
            </p:spPr>
            <p:txBody>
              <a:bodyPr/>
              <a:lstStyle/>
              <a:p>
                <a:pPr algn="r" rtl="1"/>
                <a:r>
                  <a:rPr lang="he-IL" sz="2000" dirty="0"/>
                  <a:t>פעולות על מחסנית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000" dirty="0"/>
                  <a:t>:</a:t>
                </a:r>
              </a:p>
              <a:p>
                <a:pPr lvl="1" algn="r" rtl="1"/>
                <a:r>
                  <a:rPr lang="he-IL" sz="1800" dirty="0"/>
                  <a:t>הכנסה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USH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he-IL" sz="1800" dirty="0"/>
              </a:p>
              <a:p>
                <a:pPr lvl="1" algn="r" rtl="1"/>
                <a:r>
                  <a:rPr lang="he-IL" sz="1800" dirty="0"/>
                  <a:t>הוצאה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OP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he-IL" sz="1800" dirty="0"/>
              </a:p>
              <a:p>
                <a:pPr algn="r" rtl="1"/>
                <a:r>
                  <a:rPr lang="he-IL" sz="2000" dirty="0"/>
                  <a:t>במימוש סטנדרטי זמן הריצה של הפעולות הוא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2000" dirty="0"/>
                  <a:t>.</a:t>
                </a:r>
                <a:endParaRPr lang="en-US" sz="2000" dirty="0"/>
              </a:p>
              <a:p>
                <a:pPr algn="r" rtl="1"/>
                <a:endParaRPr lang="he-IL" sz="2000" dirty="0"/>
              </a:p>
              <a:p>
                <a:pPr algn="r" rtl="1"/>
                <a:r>
                  <a:rPr lang="he-IL" sz="2000" dirty="0"/>
                  <a:t>נגדיר פעולה נוספת:</a:t>
                </a:r>
              </a:p>
              <a:p>
                <a:pPr lvl="1" algn="r" rtl="1"/>
                <a:r>
                  <a:rPr lang="he-IL" sz="1800" dirty="0"/>
                  <a:t>הוצאה מרובה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MultiP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OP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e-IL" sz="1800" dirty="0"/>
                  <a:t>: הפעולה מוציאה את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sz="1800" dirty="0"/>
                  <a:t> האיברים העליונים במחסנית (למשל ע"י החזרת מצביע למערך).</a:t>
                </a:r>
              </a:p>
              <a:p>
                <a:pPr lvl="1" algn="r" rtl="1"/>
                <a:r>
                  <a:rPr lang="he-IL" sz="1800" dirty="0"/>
                  <a:t>נממש את הפעולה ע"י ביצוע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OP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he-IL" sz="1800" dirty="0"/>
                  <a:t> בלולאה עד להוצאת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sz="1800" dirty="0"/>
                  <a:t> איברים או עד להתרוקנות המחסנית.</a:t>
                </a:r>
                <a:endParaRPr lang="en-US" sz="1800" dirty="0"/>
              </a:p>
              <a:p>
                <a:pPr algn="r" rtl="1"/>
                <a:endParaRPr lang="he-IL" sz="2000" dirty="0"/>
              </a:p>
              <a:p>
                <a:pPr algn="r" rtl="1"/>
                <a:r>
                  <a:rPr lang="he-IL" sz="2000" u="sng" dirty="0"/>
                  <a:t>הבחנה:</a:t>
                </a:r>
                <a:r>
                  <a:rPr lang="he-IL" sz="2000" dirty="0"/>
                  <a:t> אם יש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he-IL" sz="2000" dirty="0"/>
                  <a:t> איברים במחסנית, אז זמן הריצה של פעולת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MultiPOP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e-IL" sz="2000" dirty="0"/>
                  <a:t> הוא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he-IL" sz="2000" dirty="0"/>
                  <a:t>.</a:t>
                </a:r>
              </a:p>
              <a:p>
                <a:pPr algn="r" rtl="1"/>
                <a:endParaRPr lang="en-US" sz="2000" dirty="0"/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0F550DF-93B5-00B1-FAF4-342D5B385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7772400" cy="4648200"/>
              </a:xfrm>
              <a:blipFill>
                <a:blip r:embed="rId3"/>
                <a:stretch>
                  <a:fillRect t="-656" r="-3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6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06AFAA-02FC-258A-5409-9FDB47AC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שיטת החיובים: </a:t>
            </a:r>
            <a:r>
              <a:rPr lang="en-US" dirty="0" err="1"/>
              <a:t>MultiPOP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BCD67CA-2E77-1D8A-9600-3C6DA3C1B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7772400" cy="4648200"/>
              </a:xfrm>
            </p:spPr>
            <p:txBody>
              <a:bodyPr/>
              <a:lstStyle/>
              <a:p>
                <a:pPr algn="r" rtl="1"/>
                <a:r>
                  <a:rPr lang="he-IL" sz="2000" u="sng" dirty="0"/>
                  <a:t>ניתוח סיבוכיות גס:</a:t>
                </a:r>
                <a:r>
                  <a:rPr lang="he-IL" sz="2000" dirty="0"/>
                  <a:t> </a:t>
                </a:r>
              </a:p>
              <a:p>
                <a:pPr lvl="1" algn="r" rtl="1"/>
                <a:r>
                  <a:rPr lang="he-IL" sz="1800" dirty="0"/>
                  <a:t>עבור סדרה של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sz="1800" dirty="0"/>
                  <a:t> פעולות, פעולת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MultiPOP</m:t>
                    </m:r>
                  </m:oMath>
                </a14:m>
                <a:r>
                  <a:rPr lang="he-IL" sz="1800" dirty="0"/>
                  <a:t> בודדת יכולה לקחת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he-IL" sz="1800" dirty="0"/>
                  <a:t> זמן.</a:t>
                </a:r>
              </a:p>
              <a:p>
                <a:pPr lvl="1" algn="r" rtl="1"/>
                <a:r>
                  <a:rPr lang="he-IL" sz="1800" dirty="0"/>
                  <a:t>לכן נקבל סה"כ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1800" dirty="0"/>
                  <a:t> זמן.</a:t>
                </a:r>
              </a:p>
              <a:p>
                <a:pPr marL="0" indent="0" algn="r" rtl="1">
                  <a:buNone/>
                </a:pPr>
                <a:endParaRPr lang="he-IL" sz="1800" dirty="0"/>
              </a:p>
              <a:p>
                <a:pPr algn="r" rtl="1"/>
                <a:r>
                  <a:rPr lang="he-IL" sz="2000" u="sng" dirty="0"/>
                  <a:t>ניתוח עדין יותר:</a:t>
                </a:r>
              </a:p>
              <a:p>
                <a:pPr lvl="1" algn="r" rtl="1"/>
                <a:r>
                  <a:rPr lang="he-IL" sz="1800" dirty="0"/>
                  <a:t>בכל סדרה של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sz="1800" dirty="0"/>
                  <a:t> פעולות, יתכנו עד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sz="1800" dirty="0"/>
                  <a:t> פעולות הכנסה.</a:t>
                </a:r>
              </a:p>
              <a:p>
                <a:pPr lvl="1" algn="r" rtl="1"/>
                <a:r>
                  <a:rPr lang="he-IL" sz="1800" dirty="0"/>
                  <a:t>הבחנה: מספר ההוצאות של איבר בודד חסום ע"י מספר ההכנסות של איבר בודד.</a:t>
                </a:r>
              </a:p>
              <a:p>
                <a:pPr lvl="1" algn="r" rtl="1"/>
                <a:r>
                  <a:rPr lang="he-IL" sz="1800" dirty="0">
                    <a:solidFill>
                      <a:srgbClr val="C00000"/>
                    </a:solidFill>
                  </a:rPr>
                  <a:t>נחייב</a:t>
                </a:r>
                <a:r>
                  <a:rPr lang="he-IL" sz="1800" dirty="0"/>
                  <a:t> את ההוצאה של איבר להכנסה שלו.</a:t>
                </a:r>
              </a:p>
              <a:p>
                <a:pPr lvl="1" algn="r" rtl="1"/>
                <a:r>
                  <a:rPr lang="he-IL" sz="1800" dirty="0"/>
                  <a:t>מאחר שכל איבר יכול לצאת מהמחסנית לכל היותר פעם אחת, הזמן הכולל של כל ההוצאות (כולל ההוצאות המרובות) הוא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  <a:p>
                <a:pPr lvl="1" algn="r" rtl="1"/>
                <a:r>
                  <a:rPr lang="he-IL" sz="1800" dirty="0"/>
                  <a:t>לכן קיבלנו זמן ריצה כולל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  <a:p>
                <a:pPr algn="r" rtl="1"/>
                <a:endParaRPr lang="he-IL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BCD67CA-2E77-1D8A-9600-3C6DA3C1B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7772400" cy="4648200"/>
              </a:xfrm>
              <a:blipFill>
                <a:blip r:embed="rId2"/>
                <a:stretch>
                  <a:fillRect l="-314" t="-656" r="-3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9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5</a:t>
            </a:fld>
            <a:endParaRPr lang="en-US" alt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C8C409-5F26-E6FA-1095-967FAAEF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ניתוח בשיטת החסכון: </a:t>
            </a:r>
            <a:r>
              <a:rPr lang="en-US" dirty="0" err="1"/>
              <a:t>MultiPOP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25C5359-261B-5A90-7BC7-E45AD3C80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7772400" cy="46482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sz="1800" dirty="0"/>
                  <a:t>מחירים בפועל:</a:t>
                </a:r>
              </a:p>
              <a:p>
                <a:pPr algn="r" rtl="1"/>
                <a:r>
                  <a:rPr lang="he-IL" sz="1800" dirty="0"/>
                  <a:t>1 ש"ח לפעולות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PUSH</m:t>
                    </m:r>
                  </m:oMath>
                </a14:m>
                <a:r>
                  <a:rPr lang="he-IL" sz="1800" dirty="0"/>
                  <a:t>  ו-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POP</m:t>
                    </m:r>
                  </m:oMath>
                </a14:m>
                <a:endParaRPr lang="he-IL" sz="1800" dirty="0"/>
              </a:p>
              <a:p>
                <a:pPr algn="r" rtl="1"/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he-IL" sz="1800" dirty="0"/>
                  <a:t> ש"ח לפעולת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MultiPOP</m:t>
                    </m:r>
                  </m:oMath>
                </a14:m>
                <a:endParaRPr lang="he-IL" sz="1800" dirty="0"/>
              </a:p>
              <a:p>
                <a:pPr algn="r" rtl="1"/>
                <a:endParaRPr lang="he-IL" sz="1800" dirty="0"/>
              </a:p>
              <a:p>
                <a:pPr marL="0" indent="0" algn="r" rtl="1">
                  <a:buNone/>
                </a:pPr>
                <a:r>
                  <a:rPr lang="he-IL" sz="1800" u="sng" dirty="0"/>
                  <a:t>שמורה:</a:t>
                </a:r>
                <a:r>
                  <a:rPr lang="he-IL" sz="1800" dirty="0"/>
                  <a:t> נצמיד לכל איבר במחסנית שקל.</a:t>
                </a:r>
              </a:p>
              <a:p>
                <a:pPr marL="0" indent="0" algn="r" rtl="1">
                  <a:buNone/>
                </a:pPr>
                <a:r>
                  <a:rPr lang="he-IL" sz="1800" u="sng" dirty="0"/>
                  <a:t>מחירי פחת:</a:t>
                </a:r>
              </a:p>
              <a:p>
                <a:pPr algn="r" rtl="1"/>
                <a:r>
                  <a:rPr lang="he-IL" sz="1800" dirty="0"/>
                  <a:t>פעולת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PUSH</m:t>
                    </m:r>
                  </m:oMath>
                </a14:m>
                <a:r>
                  <a:rPr lang="he-IL" sz="1800" dirty="0"/>
                  <a:t>: שקל אחד למימון הפעולה ועוד שקל שמוצמד לאיבר שהוכנס. </a:t>
                </a:r>
              </a:p>
              <a:p>
                <a:pPr marL="347472" indent="0" algn="r" rtl="1">
                  <a:buNone/>
                </a:pPr>
                <a:r>
                  <a:rPr lang="he-IL" sz="1800" dirty="0"/>
                  <a:t>סה"כ 2 שקלים.</a:t>
                </a:r>
              </a:p>
              <a:p>
                <a:pPr algn="r" rtl="1"/>
                <a:r>
                  <a:rPr lang="he-IL" sz="1800" dirty="0"/>
                  <a:t>פעולות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POP</m:t>
                    </m:r>
                  </m:oMath>
                </a14:m>
                <a:r>
                  <a:rPr lang="he-IL" sz="1800" dirty="0"/>
                  <a:t> ו-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MultiPOP</m:t>
                    </m:r>
                  </m:oMath>
                </a14:m>
                <a:r>
                  <a:rPr lang="he-IL" sz="1800" dirty="0"/>
                  <a:t>: כל הוצאת איבר ממומנת ע"י השקל שבידי האיבר. </a:t>
                </a:r>
              </a:p>
              <a:p>
                <a:pPr marL="347472" indent="0" algn="r" rtl="1">
                  <a:buNone/>
                </a:pPr>
                <a:r>
                  <a:rPr lang="he-IL" sz="1800" dirty="0"/>
                  <a:t>סה"כ 0 שקלים.</a:t>
                </a:r>
              </a:p>
              <a:p>
                <a:pPr marL="0" indent="0" algn="r" rtl="1">
                  <a:buNone/>
                </a:pPr>
                <a:endParaRPr lang="he-IL" sz="1800" dirty="0"/>
              </a:p>
              <a:p>
                <a:pPr marL="0" indent="0" algn="r" rtl="1">
                  <a:buNone/>
                </a:pPr>
                <a:r>
                  <a:rPr lang="he-IL" sz="1800" u="sng" dirty="0"/>
                  <a:t>מסקנה:</a:t>
                </a:r>
                <a:r>
                  <a:rPr lang="he-IL" sz="1800" dirty="0"/>
                  <a:t> </a:t>
                </a:r>
              </a:p>
              <a:p>
                <a:pPr algn="r" rtl="1"/>
                <a:r>
                  <a:rPr lang="he-IL" sz="1800" dirty="0"/>
                  <a:t>עלות סדרה של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sz="1800" dirty="0"/>
                  <a:t> פעולות היא פעמיים מספר ה- </a:t>
                </a:r>
                <a:r>
                  <a:rPr lang="en-US" sz="1800" dirty="0"/>
                  <a:t>PUSH</a:t>
                </a:r>
                <a:r>
                  <a:rPr lang="he-IL" sz="1800" dirty="0"/>
                  <a:t>-ים, כלומר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  <a:p>
                <a:pPr algn="r" rtl="1"/>
                <a:r>
                  <a:rPr lang="he-IL" sz="1800" dirty="0"/>
                  <a:t>סיבוכיות פחת היא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  <a:p>
                <a:pPr algn="r" rtl="1"/>
                <a:endParaRPr lang="en-US" sz="1800" dirty="0"/>
              </a:p>
              <a:p>
                <a:pPr algn="r" rtl="1"/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25C5359-261B-5A90-7BC7-E45AD3C80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7772400" cy="4648200"/>
              </a:xfrm>
              <a:blipFill>
                <a:blip r:embed="rId3"/>
                <a:stretch>
                  <a:fillRect t="-787" r="-627" b="-19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19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F5070C-7F4A-4C8D-A61C-620B2DC7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7" y="166541"/>
            <a:ext cx="7772400" cy="1143000"/>
          </a:xfrm>
        </p:spPr>
        <p:txBody>
          <a:bodyPr/>
          <a:lstStyle/>
          <a:p>
            <a:pPr algn="r"/>
            <a:r>
              <a:rPr lang="he-IL" sz="2000" b="1" kern="1200" dirty="0">
                <a:solidFill>
                  <a:schemeClr val="tx1"/>
                </a:solidFill>
              </a:rPr>
              <a:t>שאלה: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9A1599-B2AD-4360-A66D-E87CD468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1580"/>
            <a:ext cx="7772400" cy="80127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000" dirty="0"/>
              <a:t>ממשו תור באמצעות שתי מחסניות כך שהעלות לשיעורין של פעולות </a:t>
            </a:r>
            <a:r>
              <a:rPr lang="en-US" sz="2000" dirty="0"/>
              <a:t>ENQUEUE</a:t>
            </a:r>
            <a:r>
              <a:rPr lang="he-IL" sz="2000" dirty="0"/>
              <a:t> ו-</a:t>
            </a:r>
            <a:r>
              <a:rPr lang="en-US" sz="2000" dirty="0"/>
              <a:t>DEQUEUE</a:t>
            </a:r>
            <a:r>
              <a:rPr lang="he-IL" sz="2000" dirty="0"/>
              <a:t> תהיה </a:t>
            </a:r>
            <a:r>
              <a:rPr lang="en-US" sz="2000" dirty="0"/>
              <a:t>O(1)</a:t>
            </a:r>
            <a:r>
              <a:rPr lang="he-IL" sz="2000" dirty="0"/>
              <a:t> כל אחת.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203D7F-DA1A-4300-ABD0-DA5F9E1AE2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6</a:t>
            </a:fld>
            <a:endParaRPr lang="en-US" alt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AF0FC560-2AC1-4508-95D2-CEC96BA72298}"/>
              </a:ext>
            </a:extLst>
          </p:cNvPr>
          <p:cNvSpPr txBox="1">
            <a:spLocks/>
          </p:cNvSpPr>
          <p:nvPr/>
        </p:nvSpPr>
        <p:spPr bwMode="auto">
          <a:xfrm>
            <a:off x="696913" y="1880652"/>
            <a:ext cx="7772400" cy="87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r" rtl="1"/>
            <a:r>
              <a:rPr lang="he-IL" sz="2000" b="1" dirty="0">
                <a:solidFill>
                  <a:schemeClr val="tx1"/>
                </a:solidFill>
              </a:rPr>
              <a:t>פתרון:</a:t>
            </a: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8CDFFE93-E78E-4E10-A37C-D984685F738A}"/>
              </a:ext>
            </a:extLst>
          </p:cNvPr>
          <p:cNvSpPr txBox="1">
            <a:spLocks/>
          </p:cNvSpPr>
          <p:nvPr/>
        </p:nvSpPr>
        <p:spPr bwMode="auto">
          <a:xfrm>
            <a:off x="708026" y="2681930"/>
            <a:ext cx="7772400" cy="332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rtl="1">
              <a:buFont typeface="ZapfDingbats" pitchFamily="82" charset="2"/>
              <a:buNone/>
            </a:pPr>
            <a:r>
              <a:rPr lang="he-IL" sz="2000" kern="0" dirty="0"/>
              <a:t>תזכורת למימוש תור באמצעות שתי מחסניות </a:t>
            </a:r>
            <a:r>
              <a:rPr lang="en-US" sz="2000" kern="0" dirty="0"/>
              <a:t>S1, S2</a:t>
            </a:r>
            <a:r>
              <a:rPr lang="he-IL" sz="2000" kern="0" dirty="0"/>
              <a:t>:</a:t>
            </a:r>
          </a:p>
          <a:p>
            <a:pPr marL="0" indent="0" algn="r" rtl="1">
              <a:buFont typeface="ZapfDingbats" pitchFamily="82" charset="2"/>
              <a:buNone/>
            </a:pPr>
            <a:endParaRPr lang="he-IL" sz="2000" kern="0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kern="0" dirty="0"/>
              <a:t>ENQUEUE(x) –	Push(S1, x)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he-IL" sz="2000" kern="0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kern="0" dirty="0"/>
              <a:t>DEQUEUE</a:t>
            </a:r>
            <a:r>
              <a:rPr lang="en-GB" sz="2000" kern="0" dirty="0"/>
              <a:t>()</a:t>
            </a:r>
            <a:r>
              <a:rPr lang="he-IL" sz="2000" kern="0" dirty="0"/>
              <a:t>  </a:t>
            </a:r>
            <a:r>
              <a:rPr lang="en-US" sz="2000" kern="0" dirty="0"/>
              <a:t> -	if </a:t>
            </a:r>
            <a:r>
              <a:rPr lang="en-US" sz="2000" kern="0" dirty="0" err="1"/>
              <a:t>IsEmpty</a:t>
            </a:r>
            <a:r>
              <a:rPr lang="en-US" sz="2000" kern="0" dirty="0"/>
              <a:t>(S2)</a:t>
            </a:r>
          </a:p>
          <a:p>
            <a:pPr marL="0" indent="0" algn="l">
              <a:buNone/>
            </a:pPr>
            <a:r>
              <a:rPr lang="en-US" sz="2000" kern="0" dirty="0"/>
              <a:t>				while not </a:t>
            </a:r>
            <a:r>
              <a:rPr lang="en-US" sz="2000" kern="0" dirty="0" err="1"/>
              <a:t>IsEmpty</a:t>
            </a:r>
            <a:r>
              <a:rPr lang="en-US" sz="2000" kern="0" dirty="0"/>
              <a:t>(S1)</a:t>
            </a:r>
          </a:p>
          <a:p>
            <a:pPr marL="0" indent="0" algn="l">
              <a:buNone/>
            </a:pPr>
            <a:r>
              <a:rPr lang="en-US" sz="2000" kern="0" dirty="0"/>
              <a:t>					x &lt;- Pop(S1)</a:t>
            </a:r>
          </a:p>
          <a:p>
            <a:pPr marL="0" indent="0" algn="l">
              <a:buNone/>
            </a:pPr>
            <a:r>
              <a:rPr lang="en-US" sz="2000" kern="0" dirty="0"/>
              <a:t>					Push(S2, x)</a:t>
            </a:r>
          </a:p>
          <a:p>
            <a:pPr marL="0" indent="0" algn="l">
              <a:buNone/>
            </a:pPr>
            <a:r>
              <a:rPr lang="en-US" sz="2000" kern="0" dirty="0"/>
              <a:t>			pop(S2)</a:t>
            </a:r>
          </a:p>
          <a:p>
            <a:pPr marL="0" indent="0" algn="l">
              <a:buNone/>
            </a:pPr>
            <a:r>
              <a:rPr lang="en-US" sz="2000" kern="0" dirty="0"/>
              <a:t>					      </a:t>
            </a:r>
            <a:endParaRPr lang="he-IL" sz="2000" kern="0" dirty="0"/>
          </a:p>
        </p:txBody>
      </p:sp>
    </p:spTree>
    <p:extLst>
      <p:ext uri="{BB962C8B-B14F-4D97-AF65-F5344CB8AC3E}">
        <p14:creationId xmlns:p14="http://schemas.microsoft.com/office/powerpoint/2010/main" val="20548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500CEA-71D5-40F4-AADB-58963EC3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8918"/>
            <a:ext cx="7772400" cy="1143000"/>
          </a:xfrm>
        </p:spPr>
        <p:txBody>
          <a:bodyPr/>
          <a:lstStyle/>
          <a:p>
            <a:pPr algn="r" rtl="1"/>
            <a:r>
              <a:rPr lang="he-IL" sz="2000" b="1" kern="1200" dirty="0">
                <a:solidFill>
                  <a:schemeClr val="tx1"/>
                </a:solidFill>
              </a:rPr>
              <a:t>המשך פתרון: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0F3BC2E-EDA6-41AC-AFF8-DC4FDAA73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0516"/>
                <a:ext cx="7772400" cy="5406272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sz="2000" dirty="0"/>
                  <a:t>נשתמש בשיטת החסכון:</a:t>
                </a:r>
              </a:p>
              <a:p>
                <a:pPr algn="r" rtl="1"/>
                <a:r>
                  <a:rPr lang="en-GB" sz="2000" dirty="0"/>
                  <a:t>ENQUEUE</a:t>
                </a:r>
                <a:r>
                  <a:rPr lang="he-IL" sz="2000" dirty="0"/>
                  <a:t> - העלות לשיעורין תהיה </a:t>
                </a:r>
                <a:r>
                  <a:rPr lang="en-US" sz="2000" dirty="0"/>
                  <a:t>4</a:t>
                </a:r>
                <a:r>
                  <a:rPr lang="he-IL" sz="2000" dirty="0"/>
                  <a:t> יחידות. יחידה אחת תהיה העלות האמיתית של הפעולה – הכנסה למחסנית </a:t>
                </a:r>
                <a:r>
                  <a:rPr lang="en-US" sz="2000" dirty="0"/>
                  <a:t>S1</a:t>
                </a:r>
                <a:r>
                  <a:rPr lang="he-IL" sz="2000" dirty="0"/>
                  <a:t>, שלוש היחידות האחרות יכנסו לבנק כדי לשלם על פעולת ההוצאה העתידית שכוללת: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sz="2000" dirty="0"/>
                  <a:t>הוצאה ממחסנית </a:t>
                </a:r>
                <a:r>
                  <a:rPr lang="en-US" sz="2000" dirty="0"/>
                  <a:t>S1</a:t>
                </a:r>
                <a:r>
                  <a:rPr lang="he-IL" sz="2000" dirty="0"/>
                  <a:t> 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sz="2000" dirty="0"/>
                  <a:t>הכנסה למחסנית </a:t>
                </a:r>
                <a:r>
                  <a:rPr lang="en-US" sz="2000" dirty="0"/>
                  <a:t>S2</a:t>
                </a:r>
                <a:r>
                  <a:rPr lang="he-IL" sz="2000" dirty="0"/>
                  <a:t> 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sz="2000" dirty="0"/>
                  <a:t>הוצאה ממחסנית </a:t>
                </a:r>
                <a:r>
                  <a:rPr lang="en-US" sz="2000" dirty="0"/>
                  <a:t>S2</a:t>
                </a:r>
                <a:endParaRPr lang="he-IL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=1 + 3 – 0 = 4</a:t>
                </a:r>
                <a:endParaRPr lang="he-IL" sz="2000" b="1" dirty="0">
                  <a:solidFill>
                    <a:srgbClr val="0070C0"/>
                  </a:solidFill>
                </a:endParaRPr>
              </a:p>
              <a:p>
                <a:pPr algn="r" rtl="1"/>
                <a:r>
                  <a:rPr lang="en-US" sz="2000" dirty="0"/>
                  <a:t>DEQUEUE</a:t>
                </a:r>
                <a:r>
                  <a:rPr lang="he-IL" sz="2000" dirty="0"/>
                  <a:t> – נגדיר את </a:t>
                </a:r>
                <a:r>
                  <a:rPr lang="en-US" sz="2000" dirty="0"/>
                  <a:t>k</a:t>
                </a:r>
                <a:r>
                  <a:rPr lang="he-IL" sz="2000" dirty="0"/>
                  <a:t> להיות:</a:t>
                </a:r>
              </a:p>
              <a:p>
                <a:pPr marL="0" indent="0" algn="r" rtl="1">
                  <a:buNone/>
                </a:pPr>
                <a:r>
                  <a:rPr lang="he-IL" sz="2000" dirty="0"/>
                  <a:t>	מחסנית </a:t>
                </a:r>
                <a:r>
                  <a:rPr lang="en-US" sz="2000" dirty="0"/>
                  <a:t>S2</a:t>
                </a:r>
                <a:r>
                  <a:rPr lang="he-IL" sz="2000" dirty="0"/>
                  <a:t> ריקה	–	</a:t>
                </a:r>
                <a:r>
                  <a:rPr lang="en-US" sz="2000" dirty="0"/>
                  <a:t>k</a:t>
                </a:r>
                <a:r>
                  <a:rPr lang="he-IL" sz="2000" dirty="0"/>
                  <a:t> = מספר האיברים במחסנית </a:t>
                </a:r>
                <a:r>
                  <a:rPr lang="en-US" sz="2000" dirty="0"/>
                  <a:t>S1</a:t>
                </a:r>
                <a:endParaRPr lang="he-IL" sz="2000" dirty="0"/>
              </a:p>
              <a:p>
                <a:pPr marL="0" indent="0" algn="r" rtl="1">
                  <a:buNone/>
                </a:pPr>
                <a:r>
                  <a:rPr lang="he-IL" sz="2000" dirty="0"/>
                  <a:t>     	אחרת		– 	</a:t>
                </a:r>
                <a:r>
                  <a:rPr lang="en-US" sz="2000" dirty="0"/>
                  <a:t>k</a:t>
                </a:r>
                <a:r>
                  <a:rPr lang="he-IL" sz="2000" dirty="0"/>
                  <a:t> = 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=(2k+1) + 0 – (2k+1) = 0</a:t>
                </a:r>
                <a:endParaRPr lang="he-IL" sz="2000" b="1" dirty="0">
                  <a:solidFill>
                    <a:srgbClr val="0070C0"/>
                  </a:solidFill>
                </a:endParaRPr>
              </a:p>
              <a:p>
                <a:pPr algn="r" rtl="1"/>
                <a:r>
                  <a:rPr lang="he-IL" sz="2000" dirty="0"/>
                  <a:t>העלות לשיעורין של כל פעולה קטנה או שווה ל ־ 4, כלומר העלות לשיעורין על סדרה של </a:t>
                </a:r>
                <a:r>
                  <a:rPr lang="en-US" sz="2000" dirty="0"/>
                  <a:t>n</a:t>
                </a:r>
                <a:r>
                  <a:rPr lang="he-IL" sz="2000" dirty="0"/>
                  <a:t> פעולות חסומה על ידי </a:t>
                </a:r>
                <a:r>
                  <a:rPr lang="en-US" sz="2000" dirty="0"/>
                  <a:t>4n</a:t>
                </a:r>
                <a:r>
                  <a:rPr lang="he-IL" sz="2000" dirty="0"/>
                  <a:t>  -&gt; העלות הממוצעת לפעולה היא  </a:t>
                </a:r>
                <a:r>
                  <a:rPr lang="en-US" sz="2000" dirty="0"/>
                  <a:t>O(1)</a:t>
                </a:r>
                <a:endParaRPr lang="he-IL" sz="2000" dirty="0"/>
              </a:p>
              <a:p>
                <a:pPr marL="0" indent="0" algn="r" rtl="1">
                  <a:buNone/>
                </a:pPr>
                <a:endParaRPr lang="he-IL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0F3BC2E-EDA6-41AC-AFF8-DC4FDAA73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0516"/>
                <a:ext cx="7772400" cy="5406272"/>
              </a:xfrm>
              <a:blipFill>
                <a:blip r:embed="rId2"/>
                <a:stretch>
                  <a:fillRect l="-2510" t="-564" r="-784" b="-18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55FA5BF-4147-433F-9400-A3744F1E8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7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4511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8</a:t>
            </a:fld>
            <a:endParaRPr lang="en-US" altLang="he-I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47D436-382E-4E43-A130-C124DD40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986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ניתוח ע"י פונקציית פוטנציאל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6AA013-7347-4D5E-97FC-943E999CB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72" y="1302865"/>
                <a:ext cx="8081128" cy="46482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ייצוג הכסף ששולם מראש ב"אנרגיה פוטנציאלית" שניתנת לשחרור.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dirty="0"/>
                  <a:t>משתמשים בפונקציה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e-IL" sz="1800" dirty="0"/>
                  <a:t>   שמשייכת מספר ממשי למצב מבנה הנתונים.</a:t>
                </a:r>
              </a:p>
              <a:p>
                <a:pPr algn="r" rtl="1"/>
                <a:endParaRPr lang="he-IL" sz="1800" dirty="0"/>
              </a:p>
              <a:p>
                <a:pPr algn="r" rtl="1"/>
                <a:r>
                  <a:rPr lang="he-IL" sz="1800" dirty="0"/>
                  <a:t>נגדיר את עלות הפחת של הפעולה ה-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sz="1800" dirty="0"/>
                  <a:t> ע"י: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800" dirty="0"/>
                  <a:t>, כאשר:</a:t>
                </a: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1800" dirty="0">
                    <a:latin typeface="Cambria Math" panose="02040503050406030204" pitchFamily="18" charset="0"/>
                  </a:rPr>
                  <a:t> - עלות הפעולה ה-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he-IL" sz="1800" i="1" dirty="0">
                  <a:latin typeface="Cambria Math" panose="02040503050406030204" pitchFamily="18" charset="0"/>
                </a:endParaRPr>
              </a:p>
              <a:p>
                <a:pPr lvl="1" algn="r" rtl="1"/>
                <a14:m>
                  <m:oMath xmlns:m="http://schemas.openxmlformats.org/officeDocument/2006/math">
                    <m:sSub>
                      <m:sSubPr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1800" dirty="0"/>
                  <a:t> - מבנה הנתונים לאחר הפעולה ה-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he-IL" sz="1800" dirty="0"/>
              </a:p>
              <a:p>
                <a:pPr marL="457200" lvl="1" indent="0" algn="r" rtl="1">
                  <a:buNone/>
                </a:pPr>
                <a:endParaRPr lang="en-US" sz="1800" dirty="0"/>
              </a:p>
              <a:p>
                <a:pPr algn="r" rtl="1"/>
                <a:r>
                  <a:rPr lang="he-IL" sz="1800" dirty="0"/>
                  <a:t>כלומר, העלות לשיעורין של הפעולה ה־</a:t>
                </a:r>
                <a:r>
                  <a:rPr lang="en-US" sz="1800" dirty="0" err="1"/>
                  <a:t>i</a:t>
                </a:r>
                <a:r>
                  <a:rPr lang="he-IL" sz="1800" dirty="0"/>
                  <a:t> היא העלות האמיתית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1800" dirty="0"/>
                  <a:t> </a:t>
                </a:r>
                <a:r>
                  <a:rPr lang="en-US" sz="1800" dirty="0"/>
                  <a:t>   + </a:t>
                </a:r>
                <a:r>
                  <a:rPr lang="he-IL" sz="1800" dirty="0"/>
                  <a:t>הפרש הפוטנציאלים של מבנה הנתונים.</a:t>
                </a:r>
              </a:p>
              <a:p>
                <a:pPr algn="r" rtl="1"/>
                <a:r>
                  <a:rPr lang="he-IL" sz="1800" dirty="0"/>
                  <a:t>עלות הפחת הכוללת: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e-IL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1800" dirty="0"/>
              </a:p>
              <a:p>
                <a:pPr algn="r" rtl="1"/>
                <a:r>
                  <a:rPr lang="he-IL" sz="1800" dirty="0"/>
                  <a:t>אנו רוצים שלכל </a:t>
                </a:r>
                <a:r>
                  <a:rPr lang="en-US" sz="1800" dirty="0"/>
                  <a:t>m</a:t>
                </a:r>
                <a:r>
                  <a:rPr lang="he-IL" sz="1800" dirty="0"/>
                  <a:t> יתקיים: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e-IL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he-I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he-IL" sz="1800" dirty="0"/>
              </a:p>
              <a:p>
                <a:pPr algn="r" rtl="1"/>
                <a:r>
                  <a:rPr lang="he-IL" sz="1800" dirty="0"/>
                  <a:t>וזה קורה אם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e-I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/>
                  <a:t>.</a:t>
                </a:r>
              </a:p>
              <a:p>
                <a:pPr algn="r" rtl="1"/>
                <a:endParaRPr lang="he-IL" sz="16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6AA013-7347-4D5E-97FC-943E999CB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72" y="1302865"/>
                <a:ext cx="8081128" cy="4648200"/>
              </a:xfrm>
              <a:blipFill>
                <a:blip r:embed="rId3"/>
                <a:stretch>
                  <a:fillRect r="-302" b="-216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9</a:t>
            </a:fld>
            <a:endParaRPr lang="en-US" altLang="he-I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47D436-382E-4E43-A130-C124DD40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2986"/>
            <a:ext cx="7772400" cy="1143000"/>
          </a:xfrm>
        </p:spPr>
        <p:txBody>
          <a:bodyPr/>
          <a:lstStyle/>
          <a:p>
            <a:pPr marL="400050" lvl="1" indent="0" algn="r" rtl="1">
              <a:lnSpc>
                <a:spcPct val="150000"/>
              </a:lnSpc>
              <a:buNone/>
            </a:pPr>
            <a:r>
              <a:rPr lang="he-IL" sz="2000" u="sng" dirty="0">
                <a:solidFill>
                  <a:schemeClr val="tx1"/>
                </a:solidFill>
              </a:rPr>
              <a:t>שיטת הפוטנציאל עבור מונה בינארי</a:t>
            </a:r>
            <a:r>
              <a:rPr lang="he-IL" sz="2000" dirty="0">
                <a:solidFill>
                  <a:schemeClr val="tx1"/>
                </a:solidFill>
              </a:rPr>
              <a:t>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6AA013-7347-4D5E-97FC-943E999CB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72" y="1302865"/>
                <a:ext cx="8081128" cy="46482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נגדיר [מס' ה '1'-ים במונה] 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he-IL" sz="2000" dirty="0"/>
              </a:p>
              <a:p>
                <a:pPr algn="r" rtl="1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נקבל - 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= 0</a:t>
                </a:r>
                <a:r>
                  <a:rPr lang="he-IL" sz="2000" dirty="0"/>
                  <a:t> (מונה מאותחל)</a:t>
                </a:r>
                <a:endParaRPr lang="en-US" sz="2000" dirty="0"/>
              </a:p>
              <a:p>
                <a:pPr algn="r" rtl="1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ובנוסף 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</a:rPr>
                      <m:t>∀</m:t>
                    </m:r>
                    <m:r>
                      <a:rPr lang="he-IL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sz="2000">
                        <a:latin typeface="Cambria Math" panose="02040503050406030204" pitchFamily="18" charset="0"/>
                      </a:rPr>
                      <m:t>≤ⅈ≤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he-IL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he-IL" sz="2000"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d>
                    <m:r>
                      <a:rPr lang="he-IL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he-IL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sz="2000" dirty="0"/>
              </a:p>
              <a:p>
                <a:pPr algn="r" rtl="1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כלומר, פונקציית פוטנציאל זו טובה ועונה על הדרישה.</a:t>
                </a:r>
              </a:p>
              <a:p>
                <a:pPr algn="r" rtl="1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ניתוח פעולת הקידום : נסמן ב </a:t>
                </a:r>
                <a:r>
                  <a:rPr lang="en-US" sz="2000" dirty="0"/>
                  <a:t>k</a:t>
                </a:r>
                <a:r>
                  <a:rPr lang="he-IL" sz="2000" dirty="0"/>
                  <a:t> את אורך רצף ה '1'- ים הימני בתחילת הפעולה, אז: </a:t>
                </a:r>
              </a:p>
              <a:p>
                <a:pPr algn="r" rtl="1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he-IL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     </m:t>
                    </m:r>
                    <m:r>
                      <a:rPr lang="en-US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sz="2000" dirty="0"/>
              </a:p>
              <a:p>
                <a:pPr algn="r" rtl="1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sz="2000" dirty="0">
                  <a:solidFill>
                    <a:srgbClr val="0070C0"/>
                  </a:solidFill>
                </a:endParaRPr>
              </a:p>
              <a:p>
                <a:pPr algn="r" rtl="1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לכן העלות הממוצעת של פעולה היא 2, כלומר </a:t>
                </a:r>
                <a:r>
                  <a:rPr lang="en-US" sz="2000" dirty="0"/>
                  <a:t>O(1)</a:t>
                </a:r>
                <a:endParaRPr lang="he-IL" sz="2000" dirty="0"/>
              </a:p>
              <a:p>
                <a:pPr algn="r" rtl="1">
                  <a:lnSpc>
                    <a:spcPct val="150000"/>
                  </a:lnSpc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נובע: סדרה של </a:t>
                </a:r>
                <a:r>
                  <a:rPr lang="en-US" sz="2000" dirty="0"/>
                  <a:t>m</a:t>
                </a:r>
                <a:r>
                  <a:rPr lang="he-IL" sz="2000" dirty="0"/>
                  <a:t> פעולות קידום המתחילה במונה מאופס דורשת </a:t>
                </a:r>
                <a:r>
                  <a:rPr lang="en-US" sz="2000" dirty="0"/>
                  <a:t>O(m)</a:t>
                </a:r>
                <a:r>
                  <a:rPr lang="he-IL" sz="2000" dirty="0"/>
                  <a:t> זמן</a:t>
                </a:r>
              </a:p>
              <a:p>
                <a:pPr algn="just" rtl="1">
                  <a:lnSpc>
                    <a:spcPct val="20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he-IL" sz="2000" dirty="0"/>
              </a:p>
              <a:p>
                <a:pPr algn="just" rtl="1">
                  <a:lnSpc>
                    <a:spcPct val="20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pPr algn="just" rtl="1">
                  <a:lnSpc>
                    <a:spcPct val="20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he-IL" sz="2400" dirty="0"/>
              </a:p>
              <a:p>
                <a:pPr algn="r" rtl="1">
                  <a:lnSpc>
                    <a:spcPct val="200000"/>
                  </a:lnSpc>
                  <a:buSzPct val="100000"/>
                  <a:buFont typeface="Courier New" panose="02070309020205020404" pitchFamily="49" charset="0"/>
                  <a:buChar char="o"/>
                </a:pPr>
                <a:endParaRPr lang="he-IL" sz="2400" dirty="0"/>
              </a:p>
              <a:p>
                <a:pPr algn="r" rtl="1">
                  <a:buSzPct val="100000"/>
                  <a:buFont typeface="Courier New" panose="02070309020205020404" pitchFamily="49" charset="0"/>
                  <a:buChar char="o"/>
                </a:pPr>
                <a:endParaRPr lang="he-IL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6AA013-7347-4D5E-97FC-943E999CB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72" y="1302865"/>
                <a:ext cx="8081128" cy="4648200"/>
              </a:xfrm>
              <a:blipFill>
                <a:blip r:embed="rId3"/>
                <a:stretch>
                  <a:fillRect r="-754" b="-123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469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33677</TotalTime>
  <Words>2284</Words>
  <Application>Microsoft Office PowerPoint</Application>
  <PresentationFormat>On-screen Show (4:3)</PresentationFormat>
  <Paragraphs>242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Cambria Math</vt:lpstr>
      <vt:lpstr>Comic Sans MS</vt:lpstr>
      <vt:lpstr>Courier New</vt:lpstr>
      <vt:lpstr>Times New Roman</vt:lpstr>
      <vt:lpstr>Wingdings</vt:lpstr>
      <vt:lpstr>ZapfDingbats</vt:lpstr>
      <vt:lpstr>Default Design</vt:lpstr>
      <vt:lpstr>מבני נתונים ואלגוריתמים 2 תירגול: סיבוכיות פחת ועצי חיפוש</vt:lpstr>
      <vt:lpstr>סיבוכיות פחת</vt:lpstr>
      <vt:lpstr>PowerPoint Presentation</vt:lpstr>
      <vt:lpstr>שיטת החיובים: MultiPOP</vt:lpstr>
      <vt:lpstr>ניתוח בשיטת החסכון: MultiPOP</vt:lpstr>
      <vt:lpstr>שאלה:</vt:lpstr>
      <vt:lpstr>המשך פתרון:</vt:lpstr>
      <vt:lpstr>ניתוח ע"י פונקציית פוטנציאל</vt:lpstr>
      <vt:lpstr>שיטת הפוטנציאל עבור מונה בינארי:  </vt:lpstr>
      <vt:lpstr>שאלה:</vt:lpstr>
      <vt:lpstr>פתרון:</vt:lpstr>
      <vt:lpstr>המשך פתרון:</vt:lpstr>
      <vt:lpstr>עצי חיפוש בינריים</vt:lpstr>
      <vt:lpstr>שאלה ממבחן 2017 מועד א'</vt:lpstr>
      <vt:lpstr>פתרון סעיף א'</vt:lpstr>
      <vt:lpstr>שאלה ממבחן 2017 מועד א'</vt:lpstr>
      <vt:lpstr>שאלה ממבחן 2017 מועד א'</vt:lpstr>
      <vt:lpstr>שאלה ממבחן 2017 מועד א'</vt:lpstr>
      <vt:lpstr>שאלה ממבחן 2017 מועד א'</vt:lpstr>
      <vt:lpstr>פתרון סעיף ד'</vt:lpstr>
      <vt:lpstr>מבנה של עצי 2-3</vt:lpstr>
      <vt:lpstr>עצי 2-3 דוגמא:</vt:lpstr>
      <vt:lpstr>שאלה ממבחן 2018 מועד א'</vt:lpstr>
      <vt:lpstr>פתרון סעיף א'</vt:lpstr>
      <vt:lpstr>PowerPoint Presentation</vt:lpstr>
      <vt:lpstr>שאלה ממבחן 2018 מועד א'</vt:lpstr>
      <vt:lpstr>שאלה ממבחן 2018 מועד א'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Geometry 13: Motion Planning</dc:title>
  <dc:creator>Dror Rawitz</dc:creator>
  <cp:lastModifiedBy>Yuval Gerber</cp:lastModifiedBy>
  <cp:revision>852</cp:revision>
  <cp:lastPrinted>2016-11-07T20:25:53Z</cp:lastPrinted>
  <dcterms:created xsi:type="dcterms:W3CDTF">1999-10-08T19:08:27Z</dcterms:created>
  <dcterms:modified xsi:type="dcterms:W3CDTF">2024-09-03T08:06:14Z</dcterms:modified>
</cp:coreProperties>
</file>