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7" r:id="rId3"/>
    <p:sldId id="298" r:id="rId4"/>
    <p:sldId id="299" r:id="rId5"/>
    <p:sldId id="301" r:id="rId6"/>
    <p:sldId id="302" r:id="rId7"/>
    <p:sldId id="303" r:id="rId8"/>
    <p:sldId id="304" r:id="rId9"/>
    <p:sldId id="306" r:id="rId10"/>
    <p:sldId id="315" r:id="rId11"/>
    <p:sldId id="307" r:id="rId12"/>
    <p:sldId id="308" r:id="rId13"/>
    <p:sldId id="309" r:id="rId14"/>
    <p:sldId id="314" r:id="rId15"/>
    <p:sldId id="310" r:id="rId16"/>
    <p:sldId id="311" r:id="rId17"/>
    <p:sldId id="312" r:id="rId18"/>
    <p:sldId id="31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A6A6A6"/>
    <a:srgbClr val="009900"/>
    <a:srgbClr val="FFFFFF"/>
    <a:srgbClr val="BFBFBF"/>
    <a:srgbClr val="000000"/>
    <a:srgbClr val="FF9933"/>
    <a:srgbClr val="777777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660"/>
  </p:normalViewPr>
  <p:slideViewPr>
    <p:cSldViewPr>
      <p:cViewPr varScale="1">
        <p:scale>
          <a:sx n="109" d="100"/>
          <a:sy n="109" d="100"/>
        </p:scale>
        <p:origin x="77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F9FEB-9CFE-496E-93BE-D56B6107DD7F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3D3-E1A2-4212-A489-A5CBFD00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12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268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15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76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90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8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25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18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37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4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25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96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92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41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377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6000" y="6356350"/>
            <a:ext cx="6120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76000" y="6356350"/>
            <a:ext cx="23778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1000" y="6356350"/>
            <a:ext cx="5490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1000" y="6356350"/>
            <a:ext cx="54900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6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557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6000" y="6356350"/>
            <a:ext cx="5760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6000" y="6356350"/>
            <a:ext cx="2557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5E3156EA-883B-491A-9A56-90F6CDBF6E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1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557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6000" y="6356350"/>
            <a:ext cx="5760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6000" y="6356350"/>
            <a:ext cx="25578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5E3156EA-883B-491A-9A56-90F6CDBF6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8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000" y="6356350"/>
            <a:ext cx="5490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5E3156EA-883B-491A-9A56-90F6CDBF6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1000" y="6356350"/>
            <a:ext cx="5490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5E3156EA-883B-491A-9A56-90F6CDBF6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51000" y="6356350"/>
            <a:ext cx="5490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5E3156EA-883B-491A-9A56-90F6CDBF6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51000" y="6356350"/>
            <a:ext cx="5490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5E3156EA-883B-491A-9A56-90F6CDBF6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5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06000" y="6356350"/>
            <a:ext cx="5580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1000" y="6356350"/>
            <a:ext cx="54900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940" y="0"/>
            <a:ext cx="705060" cy="68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557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A6A6A6"/>
                </a:solidFill>
              </a:defRPr>
            </a:lvl1pPr>
          </a:lstStyle>
          <a:p>
            <a:r>
              <a:rPr lang="en-US" smtClean="0"/>
              <a:t>Aug 2024</a:t>
            </a:r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6000" y="6356350"/>
            <a:ext cx="5760000" cy="365125"/>
          </a:xfrm>
          <a:prstGeom prst="rect">
            <a:avLst/>
          </a:prstGeom>
        </p:spPr>
        <p:txBody>
          <a:bodyPr/>
          <a:lstStyle>
            <a:lvl1pPr algn="ctr">
              <a:defRPr sz="1600">
                <a:solidFill>
                  <a:srgbClr val="A6A6A6"/>
                </a:solidFill>
              </a:defRPr>
            </a:lvl1pPr>
          </a:lstStyle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96000" y="6356350"/>
            <a:ext cx="2557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A6A6A6"/>
                </a:solidFill>
              </a:defRPr>
            </a:lvl1pPr>
          </a:lstStyle>
          <a:p>
            <a:fld id="{5E3156EA-883B-491A-9A56-90F6CDBF6EC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95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2.png"/><Relationship Id="rId7" Type="http://schemas.openxmlformats.org/officeDocument/2006/relationships/image" Target="../media/image3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9600" y="756049"/>
            <a:ext cx="10432800" cy="675000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latin typeface="+mn-lt"/>
              </a:rPr>
              <a:t>Amortized Analysis</a:t>
            </a:r>
            <a:endParaRPr lang="en-US" sz="4400" b="1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676000" y="6356350"/>
            <a:ext cx="6795000" cy="365125"/>
          </a:xfrm>
        </p:spPr>
        <p:txBody>
          <a:bodyPr/>
          <a:lstStyle/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3156EA-883B-491A-9A56-90F6CDBF6EC4}" type="slidenum">
              <a:rPr lang="en-US" smtClean="0"/>
              <a:t>1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291" y="2777300"/>
            <a:ext cx="2869418" cy="3216700"/>
          </a:xfrm>
          <a:prstGeom prst="rect">
            <a:avLst/>
          </a:prstGeom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3166008" y="1771071"/>
            <a:ext cx="5859982" cy="937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Prepared by Shmuel </a:t>
            </a:r>
            <a:r>
              <a:rPr lang="en-US" dirty="0" smtClean="0"/>
              <a:t>Wimer</a:t>
            </a:r>
          </a:p>
          <a:p>
            <a:r>
              <a:rPr lang="en-US" dirty="0" smtClean="0"/>
              <a:t>Courtesy of Prof. Dror Rawitz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5430" y="1028639"/>
                <a:ext cx="10261140" cy="48303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 algn="just">
                  <a:lnSpc>
                    <a:spcPct val="120000"/>
                  </a:lnSpc>
                  <a:spcAft>
                    <a:spcPts val="1800"/>
                  </a:spcAft>
                  <a:buFont typeface="+mj-lt"/>
                  <a:buAutoNum type="alphaLcParenR"/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this happens since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th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operation resets all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counter’s bits (all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514350" indent="-514350" algn="just">
                  <a:lnSpc>
                    <a:spcPct val="120000"/>
                  </a:lnSpc>
                  <a:spcAft>
                    <a:spcPts val="1800"/>
                  </a:spcAft>
                  <a:buFont typeface="+mj-lt"/>
                  <a:buAutoNum type="alphaLcParenR"/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⇒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either cases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⇒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the potential difference is</a:t>
                </a:r>
                <a:endParaRPr lang="he-IL" sz="2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1" i="1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amortized cost is therefore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cs typeface="Calibri" panose="020F0502020204030204" pitchFamily="34" charset="0"/>
                  </a:rPr>
                  <a:t>(3)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028639"/>
                <a:ext cx="10261140" cy="4830361"/>
              </a:xfrm>
              <a:prstGeom prst="rect">
                <a:avLst/>
              </a:prstGeom>
              <a:blipFill>
                <a:blip r:embed="rId3"/>
                <a:stretch>
                  <a:fillRect l="-1247" t="-379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8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5430" y="1087218"/>
                <a:ext cx="10261140" cy="4636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counter starts 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(2) yields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 bound on the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total actual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cost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INCREMENT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calls. Recalling (3)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cs typeface="Calibri" panose="020F0502020204030204" pitchFamily="34" charset="0"/>
                  </a:rPr>
                  <a:t>(4)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(4) applies more generally. A counter starts from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after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increments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⇒ 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≤−</m:t>
                    </m:r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 ⇒ </a:t>
                </a:r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087218"/>
                <a:ext cx="10261140" cy="4636782"/>
              </a:xfrm>
              <a:prstGeom prst="rect">
                <a:avLst/>
              </a:prstGeom>
              <a:blipFill>
                <a:blip r:embed="rId3"/>
                <a:stretch>
                  <a:fillRect l="-1188" t="-131" r="-1188" b="-2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7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5430" y="1266271"/>
                <a:ext cx="10261140" cy="4509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Table size may require reallocation: </a:t>
                </a: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expansion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contraction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Though reallocation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cost is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large we show that it does not harm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insertion and deletion, i.e., its cost is amortized.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Unused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space in a dynamic table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never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exceeds a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constant fraction of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total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space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ia </a:t>
                </a: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load factor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 (for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∅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We analyze only insertion, i.e., table expansion. </a:t>
                </a:r>
              </a:p>
              <a:p>
                <a:pPr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When the table is filled its space is </a:t>
                </a: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doubled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hence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266271"/>
                <a:ext cx="10261140" cy="4509953"/>
              </a:xfrm>
              <a:prstGeom prst="rect">
                <a:avLst/>
              </a:prstGeom>
              <a:blipFill>
                <a:blip r:embed="rId3"/>
                <a:stretch>
                  <a:fillRect l="-1188" t="-270" r="-1188" b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5430" y="549000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Dynamic </a:t>
            </a:r>
            <a:r>
              <a:rPr lang="en-US" sz="3600" b="1" dirty="0" smtClean="0"/>
              <a:t>Tables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35554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776000" y="774000"/>
            <a:ext cx="8685000" cy="5327485"/>
            <a:chOff x="1776000" y="774000"/>
            <a:chExt cx="8685000" cy="5327485"/>
          </a:xfrm>
        </p:grpSpPr>
        <p:grpSp>
          <p:nvGrpSpPr>
            <p:cNvPr id="16" name="Group 15"/>
            <p:cNvGrpSpPr/>
            <p:nvPr/>
          </p:nvGrpSpPr>
          <p:grpSpPr>
            <a:xfrm>
              <a:off x="1776000" y="828359"/>
              <a:ext cx="7335000" cy="5146253"/>
              <a:chOff x="2428500" y="855873"/>
              <a:chExt cx="7335000" cy="5146253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428500" y="855873"/>
                <a:ext cx="3370493" cy="50968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42774" y="1341515"/>
                <a:ext cx="6720726" cy="466061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</p:pic>
        </p:grpSp>
        <p:sp>
          <p:nvSpPr>
            <p:cNvPr id="11" name="Rectangle 10"/>
            <p:cNvSpPr/>
            <p:nvPr/>
          </p:nvSpPr>
          <p:spPr>
            <a:xfrm>
              <a:off x="1776000" y="774000"/>
              <a:ext cx="8685000" cy="5327485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9078415" y="1251516"/>
              <a:ext cx="0" cy="4787484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/>
            <p:cNvGrpSpPr/>
            <p:nvPr/>
          </p:nvGrpSpPr>
          <p:grpSpPr>
            <a:xfrm>
              <a:off x="4730376" y="1208426"/>
              <a:ext cx="5730624" cy="4334562"/>
              <a:chOff x="4730376" y="1208426"/>
              <a:chExt cx="5730624" cy="433456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30376" y="1208426"/>
                <a:ext cx="2804154" cy="571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9900"/>
                    </a:solidFill>
                  </a:rPr>
                  <a:t>// initialization</a:t>
                </a:r>
                <a:endParaRPr lang="en-US" sz="2800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381341" y="2486114"/>
                <a:ext cx="2303412" cy="571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009900"/>
                    </a:solidFill>
                  </a:rPr>
                  <a:t>// expansion</a:t>
                </a:r>
                <a:endParaRPr lang="en-US" sz="2800" dirty="0">
                  <a:solidFill>
                    <a:srgbClr val="00990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9111000" y="3331964"/>
                    <a:ext cx="1350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>
                        <a:solidFill>
                          <a:srgbClr val="009900"/>
                        </a:solidFill>
                      </a:rPr>
                      <a:t>// </a:t>
                    </a:r>
                    <a14:m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a14:m>
                    <a:endParaRPr lang="en-US" sz="28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11000" y="3331964"/>
                    <a:ext cx="1350000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502" t="-11765" b="-341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903500" y="3742080"/>
                    <a:ext cx="1350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>
                        <a:solidFill>
                          <a:srgbClr val="009900"/>
                        </a:solidFill>
                      </a:rPr>
                      <a:t>// </a:t>
                    </a:r>
                    <a14:m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endParaRPr lang="en-US" sz="28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3500" y="3742080"/>
                    <a:ext cx="1350000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009" t="-11628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818500" y="2951486"/>
                    <a:ext cx="1350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>
                        <a:solidFill>
                          <a:srgbClr val="009900"/>
                        </a:solidFill>
                      </a:rPr>
                      <a:t>// </a:t>
                    </a:r>
                    <a14:m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endParaRPr lang="en-US" sz="28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8500" y="2951486"/>
                    <a:ext cx="1350000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502"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5578500" y="5019768"/>
                    <a:ext cx="1350000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 smtClean="0">
                        <a:solidFill>
                          <a:srgbClr val="009900"/>
                        </a:solidFill>
                      </a:rPr>
                      <a:t>// </a:t>
                    </a:r>
                    <a14:m>
                      <m:oMath xmlns:m="http://schemas.openxmlformats.org/officeDocument/2006/math">
                        <m:r>
                          <a:rPr lang="en-US" sz="2800" b="0" i="1" dirty="0" smtClean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0099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a14:m>
                    <a:endParaRPr lang="en-US" sz="2800" dirty="0">
                      <a:solidFill>
                        <a:srgbClr val="0099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8500" y="5019768"/>
                    <a:ext cx="1350000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009"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00920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14</a:t>
            </a:fld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1894659" y="580841"/>
            <a:ext cx="8402681" cy="5696318"/>
            <a:chOff x="1894659" y="504000"/>
            <a:chExt cx="8402681" cy="5696318"/>
          </a:xfrm>
        </p:grpSpPr>
        <p:grpSp>
          <p:nvGrpSpPr>
            <p:cNvPr id="77" name="Group 76"/>
            <p:cNvGrpSpPr/>
            <p:nvPr/>
          </p:nvGrpSpPr>
          <p:grpSpPr>
            <a:xfrm>
              <a:off x="1894659" y="657682"/>
              <a:ext cx="8402681" cy="5542636"/>
              <a:chOff x="-15060" y="999226"/>
              <a:chExt cx="8402681" cy="55426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-15060" y="3233477"/>
                    <a:ext cx="3105000" cy="109574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20000"/>
                      </a:lnSpc>
                      <a:spcAft>
                        <a:spcPts val="1200"/>
                      </a:spcAft>
                    </a:pPr>
                    <a:r>
                      <a:rPr lang="en-US" sz="2800" dirty="0" smtClean="0">
                        <a:solidFill>
                          <a:srgbClr val="FF0000"/>
                        </a:solidFill>
                      </a:rPr>
                      <a:t>Expansion </a:t>
                    </a:r>
                    <a:r>
                      <a:rPr lang="en-US" sz="2800" dirty="0" smtClean="0">
                        <a:solidFill>
                          <a:schemeClr val="tx1"/>
                        </a:solidFill>
                      </a:rPr>
                      <a:t>occurs at </a:t>
                    </a:r>
                    <a14:m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oMath>
                    </a14:m>
                    <a:r>
                      <a:rPr lang="en-US" sz="2800" dirty="0" smtClean="0">
                        <a:solidFill>
                          <a:srgbClr val="FF0000"/>
                        </a:solidFill>
                      </a:rPr>
                      <a:t> </a:t>
                    </a:r>
                    <a:endParaRPr lang="en-US" sz="28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-15060" y="3233477"/>
                    <a:ext cx="3105000" cy="109574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126" t="-556" r="-41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" name="Group 34"/>
              <p:cNvGrpSpPr/>
              <p:nvPr/>
            </p:nvGrpSpPr>
            <p:grpSpPr>
              <a:xfrm>
                <a:off x="3121603" y="999226"/>
                <a:ext cx="5266018" cy="5542636"/>
                <a:chOff x="4339982" y="684000"/>
                <a:chExt cx="5266018" cy="5542636"/>
              </a:xfrm>
            </p:grpSpPr>
            <p:grpSp>
              <p:nvGrpSpPr>
                <p:cNvPr id="23" name="Group 22"/>
                <p:cNvGrpSpPr/>
                <p:nvPr/>
              </p:nvGrpSpPr>
              <p:grpSpPr>
                <a:xfrm>
                  <a:off x="4339982" y="684000"/>
                  <a:ext cx="5266018" cy="5542636"/>
                  <a:chOff x="3171000" y="684000"/>
                  <a:chExt cx="5266018" cy="5542636"/>
                </a:xfrm>
              </p:grpSpPr>
              <p:pic>
                <p:nvPicPr>
                  <p:cNvPr id="5" name="Picture 4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3171000" y="684000"/>
                    <a:ext cx="5266018" cy="5038583"/>
                  </a:xfrm>
                  <a:prstGeom prst="rect">
                    <a:avLst/>
                  </a:prstGeom>
                </p:spPr>
              </p:pic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4113878" y="819000"/>
                    <a:ext cx="2177214" cy="5407636"/>
                    <a:chOff x="4113878" y="819000"/>
                    <a:chExt cx="2177214" cy="5407636"/>
                  </a:xfrm>
                </p:grpSpPr>
                <p:cxnSp>
                  <p:nvCxnSpPr>
                    <p:cNvPr id="7" name="Straight Connector 6"/>
                    <p:cNvCxnSpPr/>
                    <p:nvPr/>
                  </p:nvCxnSpPr>
                  <p:spPr>
                    <a:xfrm>
                      <a:off x="4341000" y="2754000"/>
                      <a:ext cx="0" cy="3060000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Straight Connector 8"/>
                    <p:cNvCxnSpPr/>
                    <p:nvPr/>
                  </p:nvCxnSpPr>
                  <p:spPr>
                    <a:xfrm>
                      <a:off x="4881000" y="2214000"/>
                      <a:ext cx="0" cy="3600000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" name="Straight Connector 9"/>
                    <p:cNvCxnSpPr/>
                    <p:nvPr/>
                  </p:nvCxnSpPr>
                  <p:spPr>
                    <a:xfrm>
                      <a:off x="6006000" y="819000"/>
                      <a:ext cx="0" cy="4995000"/>
                    </a:xfrm>
                    <a:prstGeom prst="line">
                      <a:avLst/>
                    </a:prstGeom>
                    <a:ln w="28575">
                      <a:solidFill>
                        <a:srgbClr val="FF0000"/>
                      </a:solidFill>
                      <a:prstDash val="sys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" name="TextBox 14"/>
                        <p:cNvSpPr txBox="1"/>
                        <p:nvPr/>
                      </p:nvSpPr>
                      <p:spPr>
                        <a:xfrm>
                          <a:off x="4113878" y="5761716"/>
                          <a:ext cx="452122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5" name="TextBox 1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13878" y="5761716"/>
                          <a:ext cx="452122" cy="461665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" name="TextBox 17"/>
                        <p:cNvSpPr txBox="1"/>
                        <p:nvPr/>
                      </p:nvSpPr>
                      <p:spPr>
                        <a:xfrm>
                          <a:off x="4654939" y="5761715"/>
                          <a:ext cx="452122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8" name="TextBox 1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654939" y="5761715"/>
                          <a:ext cx="452122" cy="461665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" name="TextBox 18"/>
                        <p:cNvSpPr txBox="1"/>
                        <p:nvPr/>
                      </p:nvSpPr>
                      <p:spPr>
                        <a:xfrm>
                          <a:off x="5749800" y="5764971"/>
                          <a:ext cx="541292" cy="4616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rgbClr val="FF0000"/>
                            </a:solidFill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9" name="TextBox 1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749800" y="5764971"/>
                          <a:ext cx="541292" cy="461665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1124" r="-112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7592377" y="1482295"/>
                      <a:ext cx="1029600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𝑛𝑢𝑚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4" name="Rectangle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92377" y="1482295"/>
                      <a:ext cx="1029600" cy="46166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183" r="-473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Rectangle 33"/>
                    <p:cNvSpPr/>
                    <p:nvPr/>
                  </p:nvSpPr>
                  <p:spPr>
                    <a:xfrm>
                      <a:off x="5956202" y="1482295"/>
                      <a:ext cx="962580" cy="461665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𝑠𝑖𝑧𝑒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00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Rectangle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56202" y="1482295"/>
                      <a:ext cx="962580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266" r="-75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5" name="Straight Connector 24"/>
              <p:cNvCxnSpPr/>
              <p:nvPr/>
            </p:nvCxnSpPr>
            <p:spPr>
              <a:xfrm flipV="1">
                <a:off x="3857347" y="5049000"/>
                <a:ext cx="149165" cy="31500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Group 75"/>
              <p:cNvGrpSpPr/>
              <p:nvPr/>
            </p:nvGrpSpPr>
            <p:grpSpPr>
              <a:xfrm>
                <a:off x="3592131" y="1200539"/>
                <a:ext cx="4434627" cy="4413474"/>
                <a:chOff x="3592131" y="1200539"/>
                <a:chExt cx="4434627" cy="4413474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3592131" y="5344013"/>
                  <a:ext cx="275947" cy="270000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 flipV="1">
                  <a:off x="4161000" y="4506876"/>
                  <a:ext cx="136735" cy="542124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992781" y="5063988"/>
                  <a:ext cx="168219" cy="736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 flipV="1">
                  <a:off x="3857347" y="5049000"/>
                  <a:ext cx="149165" cy="315000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4702232" y="3390276"/>
                  <a:ext cx="132894" cy="1116600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297735" y="4516702"/>
                  <a:ext cx="410458" cy="0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>
                  <a:off x="4828081" y="3409013"/>
                  <a:ext cx="950458" cy="0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5804298" y="1200539"/>
                  <a:ext cx="148783" cy="2208474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5953081" y="1208502"/>
                  <a:ext cx="2073677" cy="0"/>
                </a:xfrm>
                <a:prstGeom prst="line">
                  <a:avLst/>
                </a:prstGeom>
                <a:ln w="38100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8" name="Straight Connector 77"/>
            <p:cNvCxnSpPr/>
            <p:nvPr/>
          </p:nvCxnSpPr>
          <p:spPr>
            <a:xfrm>
              <a:off x="10286479" y="504000"/>
              <a:ext cx="2690" cy="523139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18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965430" y="999000"/>
                <a:ext cx="10261140" cy="496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the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a sequence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insertions, initially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∅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Worst-case operation cost </a:t>
                </a:r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hence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upper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bound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operations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Tighter bound is possible with </a:t>
                </a: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aggregate </a:t>
                </a: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analysis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if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 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,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≤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otherwise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                              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, 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⇒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⌊"/>
                            <m:endChr m:val="⌋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p>
                        </m:sSup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amortized cost of a single operation is at most 3.</a:t>
                </a:r>
                <a:endPara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999000"/>
                <a:ext cx="10261140" cy="4963154"/>
              </a:xfrm>
              <a:prstGeom prst="rect">
                <a:avLst/>
              </a:prstGeom>
              <a:blipFill>
                <a:blip r:embed="rId3"/>
                <a:stretch>
                  <a:fillRect l="-1188" t="-246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965430" y="909000"/>
                <a:ext cx="10261140" cy="506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potential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analysis of sequence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rPr>
                      <m:t>TABLE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rPr>
                      <m:t>INSERT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operations, we wish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immediately after expansion.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 pay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next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expansion it built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8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full. 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Define</a:t>
                </a: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endParaRPr lang="en-US" sz="2800" i="1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b="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after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expansion</m:t>
                              </m:r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𝑛𝑢𝑚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𝑠𝑖𝑧𝑒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𝑛𝑢𝑚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before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expansion</m:t>
                              </m:r>
                              <m:r>
                                <m:rPr>
                                  <m:nor/>
                                </m:rPr>
                                <a:rPr lang="en-US" sz="2800">
                                  <a:latin typeface="Calibri" panose="020F0502020204030204" pitchFamily="34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𝑛𝑢𝑚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𝑠𝑖𝑧𝑒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.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Initially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𝑛𝑢𝑚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type m:val="li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𝑠𝑖𝑧𝑒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⇒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always. </a:t>
                </a: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909000"/>
                <a:ext cx="10261140" cy="5062155"/>
              </a:xfrm>
              <a:prstGeom prst="rect">
                <a:avLst/>
              </a:prstGeom>
              <a:blipFill>
                <a:blip r:embed="rId3"/>
                <a:stretch>
                  <a:fillRect l="-1188" t="-120" r="-1188" b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0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965430" y="781574"/>
                <a:ext cx="10261140" cy="5384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⇒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Total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amortized</a:t>
                </a:r>
                <a:r>
                  <a:rPr lang="he-IL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cost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TABLE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INSERT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bounds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total actual</a:t>
                </a:r>
                <a:r>
                  <a:rPr lang="he-IL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cost.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1" i="1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’s potential, total number of items and size, resp., after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th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operation.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Initially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⇒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endPara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operation not triggering expansion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⇒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1" i="1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1" i="1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 smtClean="0">
                    <a:latin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e-IL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he-IL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800" b="1" i="1" dirty="0" smtClean="0">
                  <a:latin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>
                    <a:cs typeface="Calibri" panose="020F0502020204030204" pitchFamily="3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he-IL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781574"/>
                <a:ext cx="10261140" cy="5384679"/>
              </a:xfrm>
              <a:prstGeom prst="rect">
                <a:avLst/>
              </a:prstGeom>
              <a:blipFill>
                <a:blip r:embed="rId3"/>
                <a:stretch>
                  <a:fillRect l="-1188" t="-452" r="-1188" b="-1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20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5430" y="729000"/>
                <a:ext cx="10261140" cy="5413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operation triggering expansion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⇒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1" i="1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800" b="1" i="1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i="1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e-IL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he-IL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d>
                      <m:dPr>
                        <m:ctrlP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Amortized cost is the same as obtained by aggregate analysis.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∎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Deletion simply removes item </a:t>
                </a:r>
                <a:r>
                  <a:rPr lang="en-US" sz="2800" dirty="0"/>
                  <a:t>from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/>
                  <a:t>. </a:t>
                </a:r>
                <a:r>
                  <a:rPr lang="en-US" sz="2800" dirty="0" smtClean="0"/>
                  <a:t>However</a:t>
                </a:r>
                <a:r>
                  <a:rPr lang="en-US" sz="2800" dirty="0"/>
                  <a:t>, </a:t>
                </a:r>
                <a:r>
                  <a:rPr lang="en-US" sz="2800" dirty="0" smtClean="0"/>
                  <a:t>to </a:t>
                </a:r>
                <a:r>
                  <a:rPr lang="en-US" sz="2800" dirty="0"/>
                  <a:t>limit </a:t>
                </a:r>
                <a:r>
                  <a:rPr lang="en-US" sz="2800" dirty="0" smtClean="0"/>
                  <a:t>wasted </a:t>
                </a:r>
                <a:r>
                  <a:rPr lang="en-US" sz="2800" dirty="0"/>
                  <a:t>space, </a:t>
                </a:r>
                <a:r>
                  <a:rPr lang="en-US" sz="2800" b="1" dirty="0" smtClean="0"/>
                  <a:t>contraction</a:t>
                </a:r>
                <a:r>
                  <a:rPr lang="en-US" sz="2800" b="1" i="1" dirty="0" smtClean="0"/>
                  <a:t> </a:t>
                </a:r>
                <a:r>
                  <a:rPr lang="en-US" sz="2800" dirty="0"/>
                  <a:t>analogous to </a:t>
                </a:r>
                <a:r>
                  <a:rPr lang="en-US" sz="2800" dirty="0" smtClean="0"/>
                  <a:t>expansion takes place. For analysis see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CLRS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(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HW</a:t>
                </a:r>
                <a:r>
                  <a:rPr lang="en-US" sz="2800" dirty="0" smtClean="0"/>
                  <a:t>). 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729000"/>
                <a:ext cx="10261140" cy="5413983"/>
              </a:xfrm>
              <a:prstGeom prst="rect">
                <a:avLst/>
              </a:prstGeom>
              <a:blipFill>
                <a:blip r:embed="rId3"/>
                <a:stretch>
                  <a:fillRect l="-1188" t="-225" r="-1188" b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01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5430" y="1282698"/>
                <a:ext cx="10261140" cy="4846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/>
                  <a:t>Average</a:t>
                </a:r>
                <a:r>
                  <a:rPr lang="en-US" sz="2800" dirty="0" smtClean="0"/>
                  <a:t> </a:t>
                </a:r>
                <a:r>
                  <a:rPr lang="en-US" sz="2800" dirty="0"/>
                  <a:t>the time </a:t>
                </a:r>
                <a:r>
                  <a:rPr lang="en-US" sz="2800" dirty="0" smtClean="0"/>
                  <a:t>performance of a </a:t>
                </a:r>
                <a:r>
                  <a:rPr lang="en-US" sz="2800" dirty="0"/>
                  <a:t>sequence </a:t>
                </a:r>
                <a:r>
                  <a:rPr lang="en-US" sz="2800" dirty="0" smtClean="0"/>
                  <a:t>of data structure (DS) </a:t>
                </a:r>
                <a:r>
                  <a:rPr lang="en-US" sz="2800" dirty="0"/>
                  <a:t>operations over all the </a:t>
                </a:r>
                <a:r>
                  <a:rPr lang="en-US" sz="2800" dirty="0" smtClean="0"/>
                  <a:t>operations.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Unlike </a:t>
                </a:r>
                <a:r>
                  <a:rPr lang="en-US" sz="2800" b="1" dirty="0" smtClean="0"/>
                  <a:t>average-case</a:t>
                </a:r>
                <a:r>
                  <a:rPr lang="en-US" sz="2800" dirty="0" smtClean="0"/>
                  <a:t>, probability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is </a:t>
                </a:r>
                <a:r>
                  <a:rPr lang="en-US" sz="2800" dirty="0"/>
                  <a:t>not </a:t>
                </a:r>
                <a:r>
                  <a:rPr lang="en-US" sz="2800" dirty="0" smtClean="0"/>
                  <a:t>involved.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/>
                  <a:t>Amortized </a:t>
                </a:r>
                <a:r>
                  <a:rPr lang="en-US" sz="2800" b="1" dirty="0"/>
                  <a:t>analysis </a:t>
                </a:r>
                <a:r>
                  <a:rPr lang="en-US" sz="2800" dirty="0"/>
                  <a:t>guarantees the </a:t>
                </a:r>
                <a:r>
                  <a:rPr lang="en-US" sz="2800" b="1" dirty="0"/>
                  <a:t>average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performance of each operation </a:t>
                </a:r>
                <a:r>
                  <a:rPr lang="en-US" sz="2800" dirty="0"/>
                  <a:t>in the worst case</a:t>
                </a:r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/>
                  <a:t>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operations with run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, the amortized run time is</a:t>
                </a:r>
              </a:p>
              <a:p>
                <a:pPr algn="ctr">
                  <a:lnSpc>
                    <a:spcPct val="12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800" dirty="0" smtClean="0"/>
                  <a:t>.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282698"/>
                <a:ext cx="10261140" cy="4846070"/>
              </a:xfrm>
              <a:prstGeom prst="rect">
                <a:avLst/>
              </a:prstGeom>
              <a:blipFill>
                <a:blip r:embed="rId3"/>
                <a:stretch>
                  <a:fillRect l="-1188" t="-126" r="-1188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65430" y="549000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Amortized Analysis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6268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5430" y="1282698"/>
                <a:ext cx="10261140" cy="1089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Aggregate analysis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shows that a sequence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operations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takes </a:t>
                </a: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worst-case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total time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⇒ </a:t>
                </a: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Amortized cost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282698"/>
                <a:ext cx="10261140" cy="1089144"/>
              </a:xfrm>
              <a:prstGeom prst="rect">
                <a:avLst/>
              </a:prstGeom>
              <a:blipFill>
                <a:blip r:embed="rId3"/>
                <a:stretch>
                  <a:fillRect l="-1188" t="-559" r="-1188" b="-15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5430" y="549000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Aggregate Analysis</a:t>
            </a:r>
            <a:endParaRPr lang="en-US" sz="36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965430" y="2418848"/>
            <a:ext cx="10261140" cy="3803255"/>
            <a:chOff x="965430" y="2418848"/>
            <a:chExt cx="10261140" cy="3803255"/>
          </a:xfrm>
        </p:grpSpPr>
        <p:grpSp>
          <p:nvGrpSpPr>
            <p:cNvPr id="20" name="Group 19"/>
            <p:cNvGrpSpPr/>
            <p:nvPr/>
          </p:nvGrpSpPr>
          <p:grpSpPr>
            <a:xfrm>
              <a:off x="965430" y="3167480"/>
              <a:ext cx="5220570" cy="3054623"/>
              <a:chOff x="965430" y="3167480"/>
              <a:chExt cx="5220570" cy="3054623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965430" y="3167480"/>
                <a:ext cx="5220570" cy="3054623"/>
                <a:chOff x="965430" y="3167480"/>
                <a:chExt cx="5220570" cy="3054623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916000" y="3167480"/>
                  <a:ext cx="270000" cy="305462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65430" y="3190684"/>
                  <a:ext cx="5148032" cy="3031419"/>
                </a:xfrm>
                <a:prstGeom prst="rect">
                  <a:avLst/>
                </a:prstGeom>
              </p:spPr>
            </p:pic>
          </p:grpSp>
          <p:sp>
            <p:nvSpPr>
              <p:cNvPr id="18" name="Rectangle 17"/>
              <p:cNvSpPr/>
              <p:nvPr/>
            </p:nvSpPr>
            <p:spPr>
              <a:xfrm>
                <a:off x="965430" y="3167480"/>
                <a:ext cx="5130570" cy="3054623"/>
              </a:xfrm>
              <a:prstGeom prst="rect">
                <a:avLst/>
              </a:prstGeom>
              <a:noFill/>
              <a:ln w="28575">
                <a:solidFill>
                  <a:srgbClr val="A6A6A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203462" y="3543749"/>
              <a:ext cx="5018854" cy="2302083"/>
              <a:chOff x="5961000" y="3543749"/>
              <a:chExt cx="5018854" cy="23020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5961000" y="3543749"/>
                    <a:ext cx="5018854" cy="954107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e-IL" sz="28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63</a:t>
                    </a:r>
                    <a:r>
                      <a:rPr lang="en-US" sz="2800" dirty="0" smtClean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 </m:t>
                        </m:r>
                      </m:oMath>
                    </a14:m>
                    <a:r>
                      <a:rPr lang="he-IL" sz="28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64</a:t>
                    </a:r>
                    <a:r>
                      <a:rPr lang="en-US" sz="28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:  00</a:t>
                    </a:r>
                    <a:r>
                      <a:rPr lang="he-IL" sz="28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r>
                      <a:rPr lang="en-US" sz="28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11111 </a:t>
                    </a:r>
                    <a14:m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8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0</a:t>
                    </a:r>
                    <a:r>
                      <a:rPr lang="he-IL" sz="28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10</a:t>
                    </a:r>
                    <a:r>
                      <a:rPr lang="en-US" sz="28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00000</a:t>
                    </a:r>
                  </a:p>
                  <a:p>
                    <a:r>
                      <a:rPr lang="en-US" sz="28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Increment cost: </a:t>
                    </a:r>
                    <a:r>
                      <a:rPr lang="he-IL" sz="28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7</a:t>
                    </a:r>
                    <a:r>
                      <a:rPr lang="en-US" sz="28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toggles</a:t>
                    </a:r>
                    <a:endParaRPr lang="en-US" sz="28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1000" y="3543749"/>
                    <a:ext cx="5018854" cy="95410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295" t="-4321" r="-725" b="-14815"/>
                    </a:stretch>
                  </a:blipFill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961000" y="4891725"/>
                    <a:ext cx="5018854" cy="954107"/>
                  </a:xfrm>
                  <a:prstGeom prst="rect">
                    <a:avLst/>
                  </a:prstGeom>
                  <a:noFill/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he-IL" sz="28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64</a:t>
                    </a:r>
                    <a:r>
                      <a:rPr lang="en-US" sz="2800" dirty="0" smtClean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 </m:t>
                        </m:r>
                      </m:oMath>
                    </a14:m>
                    <a:r>
                      <a:rPr lang="he-IL" sz="28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65</a:t>
                    </a:r>
                    <a:r>
                      <a:rPr lang="en-US" sz="28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:  </a:t>
                    </a:r>
                    <a:r>
                      <a: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r>
                      <a:rPr lang="he-IL" sz="28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10</a:t>
                    </a:r>
                    <a:r>
                      <a:rPr lang="en-US" sz="28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00000 </a:t>
                    </a:r>
                    <a14:m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28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 </a:t>
                    </a:r>
                    <a:r>
                      <a: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</a:t>
                    </a:r>
                    <a:r>
                      <a:rPr lang="he-IL" sz="2800" dirty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10</a:t>
                    </a:r>
                    <a:r>
                      <a:rPr lang="en-US" sz="28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0000</a:t>
                    </a:r>
                    <a:r>
                      <a:rPr lang="he-IL" sz="28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1</a:t>
                    </a:r>
                    <a:endParaRPr lang="en-US" sz="28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  <a:p>
                    <a:r>
                      <a:rPr lang="en-US" sz="2800" dirty="0" smtClean="0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a:t>Increment cost: 1 toggle</a:t>
                    </a:r>
                    <a:endParaRPr lang="en-US" sz="28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1000" y="4891725"/>
                    <a:ext cx="5018854" cy="95410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295" t="-4321" r="-725" b="-14815"/>
                    </a:stretch>
                  </a:blipFill>
                  <a:ln w="28575">
                    <a:solidFill>
                      <a:schemeClr val="bg1">
                        <a:lumMod val="6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TextBox 16"/>
            <p:cNvSpPr txBox="1"/>
            <p:nvPr/>
          </p:nvSpPr>
          <p:spPr>
            <a:xfrm>
              <a:off x="965430" y="2418848"/>
              <a:ext cx="10261140" cy="57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  <a:spcAft>
                  <a:spcPts val="1200"/>
                </a:spcAft>
              </a:pPr>
              <a:r>
                <a:rPr lang="en-US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Example</a:t>
              </a:r>
              <a:r>
                <a:rPr lang="en-US" sz="28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en-US" sz="28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Binary counter increment</a:t>
              </a:r>
              <a:endParaRPr lang="en-US" sz="28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28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65430" y="729000"/>
                <a:ext cx="10261140" cy="247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What is the cost of incrementing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bits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There are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increments, an increment takes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0" dirty="0" smtClean="0">
                        <a:latin typeface="Cambria Math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d>
                      <m:dPr>
                        <m:ctrlPr>
                          <a:rPr lang="el-GR" sz="280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⇒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𝑛𝑘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Aggregate analysis tighten this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by considering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toggles per bit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across the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increments.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729000"/>
                <a:ext cx="10261140" cy="2477601"/>
              </a:xfrm>
              <a:prstGeom prst="rect">
                <a:avLst/>
              </a:prstGeom>
              <a:blipFill>
                <a:blip r:embed="rId2"/>
                <a:stretch>
                  <a:fillRect l="-1188" t="-246" r="-1188" b="-4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965430" y="3310039"/>
            <a:ext cx="10261140" cy="2710229"/>
            <a:chOff x="965430" y="3310039"/>
            <a:chExt cx="10261140" cy="27102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65430" y="3973682"/>
                  <a:ext cx="4555516" cy="2012089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a14:m>
                  <a:r>
                    <a:rPr lang="en-US" sz="2800" dirty="0" smtClean="0"/>
                    <a:t>  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a14:m>
                  <a:r>
                    <a:rPr lang="en-US" sz="2800" dirty="0" smtClean="0"/>
                    <a:t>  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a14:m>
                  <a:r>
                    <a:rPr lang="en-US" sz="2800" dirty="0"/>
                    <a:t>  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a14:m>
                  <a:r>
                    <a:rPr lang="en-US" sz="2800" dirty="0" smtClean="0"/>
                    <a:t>   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a14:m>
                  <a:r>
                    <a:rPr lang="en-US" sz="2800" dirty="0"/>
                    <a:t>  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a14:m>
                  <a:r>
                    <a:rPr lang="en-US" sz="2800" dirty="0"/>
                    <a:t>  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a14:m>
                  <a:r>
                    <a:rPr lang="en-US" sz="2800" dirty="0"/>
                    <a:t>  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a14:m>
                  <a:r>
                    <a:rPr lang="en-US" sz="2800" dirty="0" smtClean="0"/>
                    <a:t>  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a14:m>
                  <a:r>
                    <a:rPr lang="en-US" sz="28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3973682"/>
                  <a:ext cx="4555516" cy="20120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65430" y="3450462"/>
                  <a:ext cx="4555516" cy="523220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⋯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430" y="3450462"/>
                  <a:ext cx="4555516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186000" y="3310039"/>
                  <a:ext cx="5040570" cy="27102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US" sz="28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. </a:t>
                  </a:r>
                  <a14:m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⇒</m:t>
                      </m:r>
                    </m:oMath>
                  </a14:m>
                  <a:r>
                    <a:rPr lang="en-US" sz="28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Total toggles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endParaRPr lang="en-US" sz="2800" i="1" dirty="0" smtClean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>
                    <a:lnSpc>
                      <a:spcPct val="120000"/>
                    </a:lnSpc>
                    <a:spcAft>
                      <a:spcPts val="1200"/>
                    </a:spcAft>
                  </a:pP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f>
                            <m:fPr>
                              <m:type m:val="li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a14:m>
                  <a:r>
                    <a:rPr lang="en-US" sz="2800" i="1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</a:p>
                <a:p>
                  <a:pPr>
                    <a:lnSpc>
                      <a:spcPct val="120000"/>
                    </a:lnSpc>
                    <a:spcAft>
                      <a:spcPts val="1200"/>
                    </a:spcAft>
                  </a:pPr>
                  <a:r>
                    <a:rPr lang="en-US" sz="2800" b="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type m:val="li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28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.</a:t>
                  </a:r>
                </a:p>
                <a:p>
                  <a:pPr>
                    <a:lnSpc>
                      <a:spcPct val="120000"/>
                    </a:lnSpc>
                    <a:spcAft>
                      <a:spcPts val="1200"/>
                    </a:spcAft>
                  </a:pPr>
                  <a:r>
                    <a:rPr lang="en-US" sz="28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Amortized </a:t>
                  </a:r>
                  <a:r>
                    <a:rPr lang="en-US" sz="2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cost /</a:t>
                  </a:r>
                  <a:r>
                    <a:rPr lang="en-US" sz="28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operation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𝑂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sz="2800" dirty="0" smtClean="0">
                      <a:latin typeface="Calibri" panose="020F0502020204030204" pitchFamily="34" charset="0"/>
                      <a:cs typeface="Calibri" panose="020F0502020204030204" pitchFamily="34" charset="0"/>
                    </a:rPr>
                    <a:t>.</a:t>
                  </a:r>
                  <a:endParaRPr lang="en-US" sz="28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6000" y="3310039"/>
                  <a:ext cx="5040570" cy="2710229"/>
                </a:xfrm>
                <a:prstGeom prst="rect">
                  <a:avLst/>
                </a:prstGeom>
                <a:blipFill>
                  <a:blip r:embed="rId5"/>
                  <a:stretch>
                    <a:fillRect l="-2539" r="-967" b="-40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486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965430" y="1282698"/>
            <a:ext cx="10261140" cy="469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en-US" sz="2800" dirty="0" smtClean="0"/>
              <a:t>Assign different charges to different operations, some charged more or less than their actual cost. </a:t>
            </a:r>
          </a:p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en-US" sz="2800" dirty="0" smtClean="0"/>
              <a:t>When an operation’s </a:t>
            </a:r>
            <a:r>
              <a:rPr lang="en-US" sz="2800" dirty="0"/>
              <a:t>amortized cost exceeds </a:t>
            </a:r>
            <a:r>
              <a:rPr lang="en-US" sz="2800" dirty="0" smtClean="0"/>
              <a:t>the actual cost, the difference yield </a:t>
            </a:r>
            <a:r>
              <a:rPr lang="en-US" sz="2800" b="1" dirty="0" smtClean="0"/>
              <a:t>credit</a:t>
            </a:r>
            <a:r>
              <a:rPr lang="en-US" sz="2800" dirty="0"/>
              <a:t>,</a:t>
            </a:r>
            <a:r>
              <a:rPr lang="en-US" sz="2800" dirty="0" smtClean="0"/>
              <a:t> paid </a:t>
            </a:r>
            <a:r>
              <a:rPr lang="en-US" sz="2800" dirty="0"/>
              <a:t>for later </a:t>
            </a:r>
            <a:r>
              <a:rPr lang="en-US" sz="2800" dirty="0" smtClean="0"/>
              <a:t>operations.</a:t>
            </a:r>
            <a:endParaRPr lang="en-US" sz="2800" dirty="0"/>
          </a:p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en-US" sz="2800" dirty="0" smtClean="0"/>
              <a:t>Thus</a:t>
            </a:r>
            <a:r>
              <a:rPr lang="en-US" sz="2800" dirty="0"/>
              <a:t>, </a:t>
            </a:r>
            <a:r>
              <a:rPr lang="en-US" sz="2800" dirty="0" smtClean="0"/>
              <a:t>operation’s amortized </a:t>
            </a:r>
            <a:r>
              <a:rPr lang="en-US" sz="2800" dirty="0"/>
              <a:t>cost </a:t>
            </a:r>
            <a:r>
              <a:rPr lang="en-US" sz="2800" dirty="0" smtClean="0"/>
              <a:t>is </a:t>
            </a:r>
            <a:r>
              <a:rPr lang="en-US" sz="2800" dirty="0"/>
              <a:t>split between its actual cost and credit </a:t>
            </a:r>
            <a:r>
              <a:rPr lang="en-US" sz="2800" dirty="0" smtClean="0"/>
              <a:t>that is </a:t>
            </a:r>
            <a:r>
              <a:rPr lang="en-US" sz="2800" dirty="0"/>
              <a:t>either deposited or used up. </a:t>
            </a:r>
            <a:endParaRPr lang="en-US" sz="2800" dirty="0" smtClean="0"/>
          </a:p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en-US" sz="2800" dirty="0" smtClean="0"/>
              <a:t>This </a:t>
            </a:r>
            <a:r>
              <a:rPr lang="en-US" sz="2800" dirty="0"/>
              <a:t>method differs from aggregate analysis, in which all operations </a:t>
            </a:r>
            <a:r>
              <a:rPr lang="en-US" sz="2800" dirty="0" smtClean="0"/>
              <a:t>have the </a:t>
            </a:r>
            <a:r>
              <a:rPr lang="en-US" sz="2800" dirty="0"/>
              <a:t>same amortized cost.</a:t>
            </a:r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5430" y="549000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The </a:t>
            </a:r>
            <a:r>
              <a:rPr lang="en-US" sz="3600" b="1" dirty="0" smtClean="0"/>
              <a:t>Accounting Method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47666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5430" y="999000"/>
                <a:ext cx="10261140" cy="4846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cs typeface="Calibri" panose="020F0502020204030204" pitchFamily="34" charset="0"/>
                  </a:rPr>
                  <a:t>Denote </a:t>
                </a:r>
                <a:r>
                  <a:rPr lang="en-US" sz="2800" dirty="0">
                    <a:cs typeface="Calibri" panose="020F0502020204030204" pitchFamily="34" charset="0"/>
                  </a:rPr>
                  <a:t>the actual cost of the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m:rPr>
                        <m:nor/>
                      </m:rPr>
                      <a:rPr lang="en-US" sz="2800" i="0" dirty="0" smtClean="0">
                        <a:cs typeface="Calibri" panose="020F0502020204030204" pitchFamily="34" charset="0"/>
                      </a:rPr>
                      <m:t>th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operation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cs typeface="Calibri" panose="020F0502020204030204" pitchFamily="34" charset="0"/>
                  </a:rPr>
                  <a:t> and its amortized cost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 smtClean="0">
                    <a:cs typeface="Calibri" panose="020F0502020204030204" pitchFamily="34" charset="0"/>
                  </a:rPr>
                  <a:t>, </a:t>
                </a:r>
                <a:r>
                  <a:rPr lang="en-US" sz="2800" dirty="0">
                    <a:cs typeface="Calibri" panose="020F0502020204030204" pitchFamily="34" charset="0"/>
                  </a:rPr>
                  <a:t>we </a:t>
                </a:r>
                <a:r>
                  <a:rPr lang="en-US" sz="2800" dirty="0" smtClean="0">
                    <a:cs typeface="Calibri" panose="020F0502020204030204" pitchFamily="34" charset="0"/>
                  </a:rPr>
                  <a:t>require</a:t>
                </a:r>
              </a:p>
              <a:p>
                <a:pPr algn="ctr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800" dirty="0" smtClean="0">
                  <a:cs typeface="Calibri" panose="020F0502020204030204" pitchFamily="34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>
                    <a:cs typeface="Calibri" panose="020F0502020204030204" pitchFamily="34" charset="0"/>
                  </a:rPr>
                  <a:t>f</a:t>
                </a:r>
                <a:r>
                  <a:rPr lang="en-US" sz="2800" dirty="0" smtClean="0">
                    <a:cs typeface="Calibri" panose="020F0502020204030204" pitchFamily="34" charset="0"/>
                  </a:rPr>
                  <a:t>or all sequence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 smtClean="0">
                    <a:cs typeface="Calibri" panose="020F0502020204030204" pitchFamily="34" charset="0"/>
                  </a:rPr>
                  <a:t> operations.</a:t>
                </a: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cs typeface="Calibri" panose="020F0502020204030204" pitchFamily="34" charset="0"/>
                  </a:rPr>
                  <a:t>For </a:t>
                </a:r>
                <a:r>
                  <a:rPr lang="en-US" sz="2800" b="1" dirty="0" smtClean="0">
                    <a:cs typeface="Calibri" panose="020F0502020204030204" pitchFamily="34" charset="0"/>
                  </a:rPr>
                  <a:t>binary </a:t>
                </a:r>
                <a:r>
                  <a:rPr lang="en-US" sz="2800" b="1" dirty="0">
                    <a:cs typeface="Calibri" panose="020F0502020204030204" pitchFamily="34" charset="0"/>
                  </a:rPr>
                  <a:t>counter </a:t>
                </a:r>
                <a:r>
                  <a:rPr lang="en-US" sz="2800" b="1" dirty="0" smtClean="0">
                    <a:cs typeface="Calibri" panose="020F0502020204030204" pitchFamily="34" charset="0"/>
                  </a:rPr>
                  <a:t>increment</a:t>
                </a:r>
                <a:r>
                  <a:rPr lang="en-US" sz="2800" dirty="0" smtClean="0">
                    <a:cs typeface="Calibri" panose="020F0502020204030204" pitchFamily="34" charset="0"/>
                  </a:rPr>
                  <a:t>, whereas actual cost is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$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800" dirty="0" smtClean="0">
                    <a:cs typeface="Calibri" panose="020F0502020204030204" pitchFamily="34" charset="0"/>
                  </a:rPr>
                  <a:t> for both toggles, let us charge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$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800" dirty="0" smtClean="0"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800" dirty="0" smtClean="0"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$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2800" dirty="0" smtClean="0">
                    <a:cs typeface="Calibri" panose="020F0502020204030204" pitchFamily="34" charset="0"/>
                  </a:rPr>
                  <a:t>.</a:t>
                </a:r>
                <a:r>
                  <a:rPr lang="en-US" sz="2800" dirty="0">
                    <a:cs typeface="Calibri" panose="020F0502020204030204" pitchFamily="34" charset="0"/>
                  </a:rPr>
                  <a:t> </a:t>
                </a:r>
                <a:endParaRPr lang="en-US" sz="2800" dirty="0" smtClean="0">
                  <a:cs typeface="Calibri" panose="020F0502020204030204" pitchFamily="34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>
                    <a:cs typeface="Calibri" panose="020F0502020204030204" pitchFamily="34" charset="0"/>
                  </a:rPr>
                  <a:t>At any </a:t>
                </a:r>
                <a:r>
                  <a:rPr lang="en-US" sz="2800" dirty="0" smtClean="0">
                    <a:cs typeface="Calibri" panose="020F0502020204030204" pitchFamily="34" charset="0"/>
                  </a:rPr>
                  <a:t>time</a:t>
                </a:r>
                <a:r>
                  <a:rPr lang="en-US" sz="2800" dirty="0">
                    <a:cs typeface="Calibri" panose="020F0502020204030204" pitchFamily="34" charset="0"/>
                  </a:rPr>
                  <a:t>, every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cs typeface="Calibri" panose="020F0502020204030204" pitchFamily="34" charset="0"/>
                  </a:rPr>
                  <a:t>bit in the counter </a:t>
                </a:r>
                <a:r>
                  <a:rPr lang="en-US" sz="2800" dirty="0">
                    <a:cs typeface="Calibri" panose="020F0502020204030204" pitchFamily="34" charset="0"/>
                  </a:rPr>
                  <a:t>has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$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cs typeface="Calibri" panose="020F0502020204030204" pitchFamily="34" charset="0"/>
                  </a:rPr>
                  <a:t>credit, so we </a:t>
                </a:r>
                <a:r>
                  <a:rPr lang="en-US" sz="2800" dirty="0">
                    <a:cs typeface="Calibri" panose="020F0502020204030204" pitchFamily="34" charset="0"/>
                  </a:rPr>
                  <a:t>can charge nothing for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2800" dirty="0" smtClean="0">
                    <a:cs typeface="Calibri" panose="020F0502020204030204" pitchFamily="34" charset="0"/>
                  </a:rPr>
                  <a:t>, just paying with </a:t>
                </a:r>
                <a:r>
                  <a:rPr lang="en-US" sz="2800" dirty="0">
                    <a:cs typeface="Calibri" panose="020F050202020403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$</m:t>
                    </m:r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800" dirty="0">
                    <a:cs typeface="Calibri" panose="020F0502020204030204" pitchFamily="34" charset="0"/>
                  </a:rPr>
                  <a:t> bill on the bit.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999000"/>
                <a:ext cx="10261140" cy="4846070"/>
              </a:xfrm>
              <a:prstGeom prst="rect">
                <a:avLst/>
              </a:prstGeom>
              <a:blipFill>
                <a:blip r:embed="rId3"/>
                <a:stretch>
                  <a:fillRect l="-1188" t="-252" r="-1188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7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965430" y="999000"/>
            <a:ext cx="10261140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1200"/>
              </a:spcAft>
            </a:pPr>
            <a:r>
              <a:rPr lang="he-IL" sz="2800" dirty="0" smtClean="0">
                <a:cs typeface="Calibri" panose="020F0502020204030204" pitchFamily="34" charset="0"/>
              </a:rPr>
              <a:t> </a:t>
            </a:r>
            <a:endParaRPr lang="en-US" sz="2800" dirty="0">
              <a:cs typeface="Calibri" panose="020F0502020204030204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209800" y="1369691"/>
            <a:ext cx="7470000" cy="4118617"/>
            <a:chOff x="1821000" y="872714"/>
            <a:chExt cx="7470000" cy="41186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821000" y="1395934"/>
                  <a:ext cx="7470000" cy="2012089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/>
                    <a:t>                    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a14:m>
                  <a:r>
                    <a:rPr lang="en-US" sz="2800" dirty="0" smtClean="0"/>
                    <a:t>   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a14:m>
                  <a:r>
                    <a:rPr lang="en-US" sz="2800" dirty="0" smtClean="0"/>
                    <a:t>   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a14:m>
                  <a:r>
                    <a:rPr lang="en-US" sz="2800" dirty="0"/>
                    <a:t>   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a14:m>
                  <a:r>
                    <a:rPr lang="en-US" sz="2800" dirty="0" smtClean="0"/>
                    <a:t>    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a14:m>
                  <a:r>
                    <a:rPr lang="en-US" sz="2800" dirty="0"/>
                    <a:t>   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a14:m>
                  <a:r>
                    <a:rPr lang="en-US" sz="2800" dirty="0"/>
                    <a:t>   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a14:m>
                  <a:r>
                    <a:rPr lang="en-US" sz="2800" dirty="0"/>
                    <a:t>    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mr>
                        <m:m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a14:m>
                  <a:r>
                    <a:rPr lang="en-US" sz="2800" dirty="0" smtClean="0"/>
                    <a:t>    </a:t>
                  </a:r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mr>
                        <m:m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mr>
                      </m:m>
                    </m:oMath>
                  </a14:m>
                  <a:r>
                    <a:rPr lang="en-US" sz="2800" dirty="0" smtClean="0"/>
                    <a:t>  </a:t>
                  </a:r>
                  <a14:m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000" y="1395934"/>
                  <a:ext cx="7470000" cy="201208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821000" y="872714"/>
                  <a:ext cx="7470000" cy="523220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0" dirty="0" smtClean="0"/>
                    <a:t>counter      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⋯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000" y="872714"/>
                  <a:ext cx="7470000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1545" t="-8791" b="-27473"/>
                  </a:stretch>
                </a:blip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821000" y="3408023"/>
                  <a:ext cx="7470000" cy="524631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000" y="3408023"/>
                  <a:ext cx="7470000" cy="5246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821000" y="3932654"/>
                  <a:ext cx="7470000" cy="524631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000" y="3932654"/>
                  <a:ext cx="7470000" cy="5246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821000" y="4466700"/>
                  <a:ext cx="7470000" cy="524631"/>
                </a:xfrm>
                <a:prstGeom prst="rect">
                  <a:avLst/>
                </a:prstGeom>
                <a:noFill/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b="0" dirty="0" smtClean="0"/>
                    <a:t> credit         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⋯</m:t>
                      </m:r>
                    </m:oMath>
                  </a14:m>
                  <a:r>
                    <a:rPr lang="en-US" sz="2800" dirty="0" smtClean="0"/>
                    <a:t> 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000" y="4466700"/>
                  <a:ext cx="7470000" cy="524631"/>
                </a:xfrm>
                <a:prstGeom prst="rect">
                  <a:avLst/>
                </a:prstGeom>
                <a:blipFill>
                  <a:blip r:embed="rId7"/>
                  <a:stretch>
                    <a:fillRect l="-488" t="-7692" b="-27473"/>
                  </a:stretch>
                </a:blip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386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5430" y="1394471"/>
                <a:ext cx="10261140" cy="459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/>
                  <a:t>Potential </a:t>
                </a:r>
                <a:r>
                  <a:rPr lang="en-US" sz="2800" b="1" dirty="0"/>
                  <a:t>energy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represents prepaid work paid for future </a:t>
                </a:r>
                <a:r>
                  <a:rPr lang="en-US" sz="2800" dirty="0"/>
                  <a:t>operations. </a:t>
                </a:r>
                <a:endParaRPr lang="en-US" sz="2800" dirty="0" smtClean="0"/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Associate potential with whole DS rather </a:t>
                </a:r>
                <a:r>
                  <a:rPr lang="en-US" sz="2800" dirty="0"/>
                  <a:t>than with specific </a:t>
                </a:r>
                <a:r>
                  <a:rPr lang="en-US" sz="2800" dirty="0" smtClean="0"/>
                  <a:t>objects (e.g. costs for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 smtClean="0"/>
                  <a:t> bits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 bits in counter).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be the </a:t>
                </a:r>
                <a:r>
                  <a:rPr lang="en-US" sz="2800" dirty="0" smtClean="0"/>
                  <a:t>actual cost </a:t>
                </a:r>
                <a:r>
                  <a:rPr lang="en-US" sz="2800" dirty="0"/>
                  <a:t>of the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operation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800" dirty="0" smtClean="0"/>
                  <a:t> the DS resulting </a:t>
                </a:r>
                <a:r>
                  <a:rPr lang="en-US" sz="2800" dirty="0"/>
                  <a:t>after </a:t>
                </a:r>
                <a:r>
                  <a:rPr lang="en-US" sz="2800" dirty="0" smtClean="0"/>
                  <a:t>applying the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sz="2800" dirty="0"/>
                  <a:t> operation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Potential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1" i="1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ℝ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 associated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𝐷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amortized </a:t>
                </a:r>
                <a:r>
                  <a:rPr lang="en-US" sz="2800" b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cost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of the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sz="2800" dirty="0"/>
                  <a:t> operation </a:t>
                </a:r>
                <a:r>
                  <a:rPr lang="en-US" sz="2800" dirty="0" smtClean="0"/>
                  <a:t>w.r.t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is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394471"/>
                <a:ext cx="10261140" cy="4599529"/>
              </a:xfrm>
              <a:prstGeom prst="rect">
                <a:avLst/>
              </a:prstGeom>
              <a:blipFill>
                <a:blip r:embed="rId3"/>
                <a:stretch>
                  <a:fillRect l="-1188" t="-265" r="-1188" b="-2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65430" y="549000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The </a:t>
            </a:r>
            <a:r>
              <a:rPr lang="en-US" sz="3600" b="1" dirty="0" smtClean="0"/>
              <a:t>Potential Method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7405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965430" y="838486"/>
                <a:ext cx="10261140" cy="5155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cs typeface="Calibri" panose="020F0502020204030204" pitchFamily="34" charset="0"/>
                  </a:rPr>
                  <a:t>(1)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⇒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(2)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we could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r>
                      <a:rPr lang="el-GR" sz="28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s.t.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then the total amortized cost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nary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upper bounds the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total actual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cost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cs typeface="Calibri" panose="020F0502020204030204" pitchFamily="34" charset="0"/>
                  </a:rPr>
                  <a:t>For </a:t>
                </a:r>
                <a:r>
                  <a:rPr lang="en-US" sz="2800" b="1" dirty="0">
                    <a:cs typeface="Calibri" panose="020F0502020204030204" pitchFamily="34" charset="0"/>
                  </a:rPr>
                  <a:t>binary counter </a:t>
                </a:r>
                <a:r>
                  <a:rPr lang="en-US" sz="2800" b="1" dirty="0" smtClean="0">
                    <a:cs typeface="Calibri" panose="020F0502020204030204" pitchFamily="34" charset="0"/>
                  </a:rPr>
                  <a:t>increment</a:t>
                </a:r>
                <a:r>
                  <a:rPr lang="en-US" sz="2800" dirty="0" smtClean="0">
                    <a:cs typeface="Calibri" panose="020F0502020204030204" pitchFamily="34" charset="0"/>
                  </a:rPr>
                  <a:t>, let</a:t>
                </a:r>
                <a:r>
                  <a:rPr lang="en-US" sz="2800" b="1" dirty="0" smtClean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b="1" i="1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cs typeface="Calibri" panose="020F0502020204030204" pitchFamily="34" charset="0"/>
                  </a:rPr>
                  <a:t> be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 in the counter DS after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increment.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Let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nor/>
                      </m:rPr>
                      <a:rPr lang="en-US" sz="2800" dirty="0"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increment reset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bits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Since an increment resets all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LSBs and sets single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MSB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⇒ </a:t>
                </a:r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838486"/>
                <a:ext cx="10261140" cy="5155514"/>
              </a:xfrm>
              <a:prstGeom prst="rect">
                <a:avLst/>
              </a:prstGeom>
              <a:blipFill>
                <a:blip r:embed="rId3"/>
                <a:stretch>
                  <a:fillRect l="-1188" t="-592" r="-1188" b="-1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Aug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Amortized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80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52795</TotalTime>
  <Words>2908</Words>
  <Application>Microsoft Office PowerPoint</Application>
  <PresentationFormat>Widescreen</PresentationFormat>
  <Paragraphs>171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</vt:lpstr>
      <vt:lpstr>Cambria Math</vt:lpstr>
      <vt:lpstr>Office Theme</vt:lpstr>
      <vt:lpstr>Amortized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USER</dc:creator>
  <cp:lastModifiedBy>Shmuel Wimer</cp:lastModifiedBy>
  <cp:revision>1447</cp:revision>
  <dcterms:created xsi:type="dcterms:W3CDTF">2021-10-08T01:25:47Z</dcterms:created>
  <dcterms:modified xsi:type="dcterms:W3CDTF">2024-09-03T03:39:59Z</dcterms:modified>
</cp:coreProperties>
</file>