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0000"/>
    <a:srgbClr val="009900"/>
    <a:srgbClr val="A6A6A6"/>
    <a:srgbClr val="FFFFFF"/>
    <a:srgbClr val="BFBFBF"/>
    <a:srgbClr val="FF9933"/>
    <a:srgbClr val="77777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>
      <p:cViewPr varScale="1">
        <p:scale>
          <a:sx n="109" d="100"/>
          <a:sy n="109" d="100"/>
        </p:scale>
        <p:origin x="1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3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4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0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4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7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9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8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8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88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9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92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37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1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3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5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August 2024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50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60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360.png"/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12" Type="http://schemas.openxmlformats.org/officeDocument/2006/relationships/image" Target="../media/image3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5.png"/><Relationship Id="rId7" Type="http://schemas.openxmlformats.org/officeDocument/2006/relationships/image" Target="../media/image410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53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17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5" Type="http://schemas.openxmlformats.org/officeDocument/2006/relationships/image" Target="NULL"/><Relationship Id="rId19" Type="http://schemas.openxmlformats.org/officeDocument/2006/relationships/image" Target="NULL"/><Relationship Id="rId10" Type="http://schemas.openxmlformats.org/officeDocument/2006/relationships/image" Target="NULL"/><Relationship Id="rId14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25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0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2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45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5.png"/><Relationship Id="rId4" Type="http://schemas.openxmlformats.org/officeDocument/2006/relationships/image" Target="../media/image7.png"/><Relationship Id="rId9" Type="http://schemas.openxmlformats.org/officeDocument/2006/relationships/image" Target="../media/image1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5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00" y="756049"/>
            <a:ext cx="10432800" cy="675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+mn-lt"/>
              </a:rPr>
              <a:t>Search Trees</a:t>
            </a:r>
            <a:endParaRPr lang="en-US" sz="4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1" y="2777300"/>
            <a:ext cx="2869418" cy="321670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166008" y="1771071"/>
            <a:ext cx="5859982" cy="93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</a:t>
            </a:r>
            <a:r>
              <a:rPr lang="en-US" dirty="0" smtClean="0"/>
              <a:t>Wimer</a:t>
            </a:r>
          </a:p>
          <a:p>
            <a:r>
              <a:rPr lang="en-US" dirty="0" smtClean="0"/>
              <a:t>Courtesy of Prof. Dror Rawitz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715" y="1197200"/>
            <a:ext cx="9180570" cy="31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5430" y="4376585"/>
                <a:ext cx="10261140" cy="109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MIN</m:t>
                    </m:r>
                  </m:oMath>
                </a14:m>
                <a:r>
                  <a:rPr lang="en-US" sz="2800" b="0" dirty="0" smtClean="0"/>
                  <a:t> starts at root proceeding to left child until reaching a leaf, returning its key. Returning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 smtClean="0"/>
                  <a:t> at the root is also possible.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4376585"/>
                <a:ext cx="10261140" cy="1090876"/>
              </a:xfrm>
              <a:prstGeom prst="rect">
                <a:avLst/>
              </a:prstGeom>
              <a:blipFill>
                <a:blip r:embed="rId3"/>
                <a:stretch>
                  <a:fillRect l="-1188" t="-1117" r="-1188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2-3 Tree Operations</a:t>
            </a:r>
            <a:endParaRPr lang="en-US" sz="36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81000" y="1924291"/>
            <a:ext cx="3009600" cy="1607539"/>
            <a:chOff x="2181000" y="1924291"/>
            <a:chExt cx="3009600" cy="160753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3396000" y="1924291"/>
              <a:ext cx="1794600" cy="5597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2181000" y="3169479"/>
              <a:ext cx="225000" cy="36235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65430" y="5544000"/>
                <a:ext cx="10261140" cy="57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AX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works similarly with right subtrees.</a:t>
                </a:r>
                <a:endParaRPr lang="en-US" sz="2800" b="0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544000"/>
                <a:ext cx="10261140" cy="573811"/>
              </a:xfrm>
              <a:prstGeom prst="rect">
                <a:avLst/>
              </a:prstGeom>
              <a:blipFill>
                <a:blip r:embed="rId4"/>
                <a:stretch>
                  <a:fillRect t="-1053" b="-2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 flipH="1">
            <a:off x="6992214" y="1924291"/>
            <a:ext cx="3009600" cy="1630797"/>
            <a:chOff x="2181000" y="1901033"/>
            <a:chExt cx="3009600" cy="1630797"/>
          </a:xfrm>
        </p:grpSpPr>
        <p:cxnSp>
          <p:nvCxnSpPr>
            <p:cNvPr id="19" name="Straight Arrow Connector 18"/>
            <p:cNvCxnSpPr/>
            <p:nvPr/>
          </p:nvCxnSpPr>
          <p:spPr>
            <a:xfrm flipH="1">
              <a:off x="3396000" y="1901033"/>
              <a:ext cx="1794600" cy="559709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181000" y="3169479"/>
              <a:ext cx="225000" cy="362351"/>
            </a:xfrm>
            <a:prstGeom prst="straightConnector1">
              <a:avLst/>
            </a:prstGeom>
            <a:ln w="38100">
              <a:solidFill>
                <a:schemeClr val="bg1">
                  <a:lumMod val="65000"/>
                </a:schemeClr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99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09860" y="864000"/>
                <a:ext cx="10261140" cy="515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0" dirty="0" smtClean="0"/>
                  <a:t>Like BST,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MEMBER</m:t>
                    </m:r>
                  </m:oMath>
                </a14:m>
                <a:r>
                  <a:rPr lang="en-US" sz="2800" b="0" dirty="0" smtClean="0"/>
                  <a:t>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b="0" dirty="0" smtClean="0"/>
                  <a:t>’s root and proceeds downwards to subtrees by comparing the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dirty="0" smtClean="0"/>
                  <a:t>. 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b="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b="0" dirty="0" smtClean="0"/>
                  <a:t>  leaf with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 smtClean="0"/>
                  <a:t>.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, 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smtClean="0"/>
                  <a:t>.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search in left child.</a:t>
                </a:r>
                <a:endParaRPr lang="en-US" sz="2800" dirty="0"/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 search </a:t>
                </a:r>
                <a:r>
                  <a:rPr lang="en-US" sz="2800" dirty="0" smtClean="0"/>
                  <a:t>in mid </a:t>
                </a:r>
                <a:r>
                  <a:rPr lang="en-US" sz="2800" dirty="0"/>
                  <a:t>child.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search </a:t>
                </a:r>
                <a:r>
                  <a:rPr lang="en-US" sz="2800" dirty="0" smtClean="0"/>
                  <a:t>in right </a:t>
                </a:r>
                <a:r>
                  <a:rPr lang="en-US" sz="2800" dirty="0"/>
                  <a:t>child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 smtClean="0"/>
                  <a:t>: write code accounting all cases and verify correctness. 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60" y="864000"/>
                <a:ext cx="10261140" cy="5152180"/>
              </a:xfrm>
              <a:prstGeom prst="rect">
                <a:avLst/>
              </a:prstGeom>
              <a:blipFill>
                <a:blip r:embed="rId3"/>
                <a:stretch>
                  <a:fillRect l="-1248" t="-237" r="-1188" b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09860" y="1264214"/>
                <a:ext cx="10261140" cy="4369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𝐍𝐒𝐄𝐑𝐓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 smtClean="0"/>
                  <a:t>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b="0" dirty="0" smtClean="0"/>
                  <a:t>’s root and </a:t>
                </a:r>
                <a:r>
                  <a:rPr lang="en-US" sz="2800" dirty="0"/>
                  <a:t>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MEMBER</m:t>
                    </m:r>
                  </m:oMath>
                </a14:m>
                <a:r>
                  <a:rPr lang="en-US" sz="2800" dirty="0"/>
                  <a:t> proceeds </a:t>
                </a:r>
                <a:r>
                  <a:rPr lang="en-US" sz="2800" b="0" dirty="0" smtClean="0"/>
                  <a:t>downwards to node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b="0" dirty="0" smtClean="0"/>
                  <a:t> that should be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 smtClean="0"/>
                  <a:t>’s parent.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b="0" dirty="0" smtClean="0"/>
                  <a:t> has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b="0" dirty="0" smtClean="0"/>
                  <a:t> leaves: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 smtClean="0"/>
                  <a:t> is added as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latin typeface="Cambria Math" panose="02040503050406030204" pitchFamily="18" charset="0"/>
                      </a:rPr>
                      <m:t>rd</m:t>
                    </m:r>
                  </m:oMath>
                </a14:m>
                <a:r>
                  <a:rPr lang="en-US" sz="2800" b="0" dirty="0" smtClean="0"/>
                  <a:t> leaf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’s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 smtClean="0"/>
                  <a:t> directives,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b="0" dirty="0" smtClean="0"/>
                  <a:t>, are updated accordingly.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happens to be the smallest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is updated along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-to-root path.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60" y="1264214"/>
                <a:ext cx="10261140" cy="4369786"/>
              </a:xfrm>
              <a:prstGeom prst="rect">
                <a:avLst/>
              </a:prstGeom>
              <a:blipFill>
                <a:blip r:embed="rId3"/>
                <a:stretch>
                  <a:fillRect l="-1248" t="-139" r="-1188" b="-3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26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7" y="1287233"/>
            <a:ext cx="6956425" cy="203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5736000" y="702233"/>
            <a:ext cx="450000" cy="675000"/>
            <a:chOff x="3813600" y="459000"/>
            <a:chExt cx="450000" cy="67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13600" y="459000"/>
                  <a:ext cx="450000" cy="369332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00" y="459000"/>
                  <a:ext cx="45000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9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>
              <a:off x="4038600" y="828332"/>
              <a:ext cx="0" cy="305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8141604" y="1422233"/>
            <a:ext cx="450000" cy="675000"/>
            <a:chOff x="3813600" y="459000"/>
            <a:chExt cx="450000" cy="67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13600" y="459000"/>
                  <a:ext cx="450000" cy="369332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600" y="459000"/>
                  <a:ext cx="4500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316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4038600" y="828332"/>
              <a:ext cx="0" cy="305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58636" y="3640101"/>
            <a:ext cx="7874727" cy="2291905"/>
            <a:chOff x="2372517" y="3879000"/>
            <a:chExt cx="7446963" cy="2045869"/>
          </a:xfrm>
        </p:grpSpPr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517" y="3879000"/>
              <a:ext cx="7446963" cy="2045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8245697" y="4700197"/>
              <a:ext cx="484023" cy="315000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266302" y="5319000"/>
              <a:ext cx="429396" cy="405000"/>
            </a:xfrm>
            <a:prstGeom prst="ellipse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115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1009860" y="843354"/>
                <a:ext cx="10261140" cy="528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/>
                  <a:t> leaves: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Split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.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smaller among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attached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and the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larger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’s parent.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/>
                  <a:t> had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children,  replace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 smtClean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has 3 children.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had </a:t>
                </a:r>
                <a14:m>
                  <m:oMath xmlns:m="http://schemas.openxmlformats.org/officeDocument/2006/math">
                    <m:r>
                      <a:rPr lang="he-IL" sz="28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children (now 4), split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attach the 2 smaller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/>
                  <a:t> attach </a:t>
                </a:r>
                <a:r>
                  <a:rPr lang="en-US" sz="2800" dirty="0"/>
                  <a:t>the 2 </a:t>
                </a:r>
                <a:r>
                  <a:rPr lang="en-US" sz="2800" dirty="0" smtClean="0"/>
                  <a:t>larger </a:t>
                </a:r>
                <a:r>
                  <a:rPr lang="en-US" sz="2800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800" dirty="0"/>
                  <a:t>. </a:t>
                </a:r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Proceed upwards until </a:t>
                </a:r>
                <a:r>
                  <a:rPr lang="en-US" sz="2800" b="1" dirty="0" smtClean="0"/>
                  <a:t>parent </a:t>
                </a:r>
                <a:r>
                  <a:rPr lang="en-US" sz="2800" b="1" dirty="0" smtClean="0"/>
                  <a:t>absorbs </a:t>
                </a:r>
                <a:r>
                  <a:rPr lang="en-US" sz="2800" dirty="0" smtClean="0"/>
                  <a:t>the split of child.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If root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splits, create new root with children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60" y="843354"/>
                <a:ext cx="10261140" cy="5284524"/>
              </a:xfrm>
              <a:prstGeom prst="rect">
                <a:avLst/>
              </a:prstGeom>
              <a:blipFill>
                <a:blip r:embed="rId3"/>
                <a:stretch>
                  <a:fillRect l="-1248" t="-115" r="-1188" b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24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529" y="1268601"/>
            <a:ext cx="8584941" cy="1992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5472777" y="684000"/>
            <a:ext cx="488223" cy="693935"/>
            <a:chOff x="5736000" y="770220"/>
            <a:chExt cx="446970" cy="6070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736000" y="770220"/>
                  <a:ext cx="446970" cy="323070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0" y="770220"/>
                  <a:ext cx="446970" cy="3230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5959485" y="1093290"/>
              <a:ext cx="1515" cy="2839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>
            <a:stCxn id="10" idx="2"/>
          </p:cNvCxnSpPr>
          <p:nvPr/>
        </p:nvCxnSpPr>
        <p:spPr>
          <a:xfrm>
            <a:off x="6868553" y="1550334"/>
            <a:ext cx="0" cy="133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5510999" y="1181003"/>
            <a:ext cx="1597848" cy="843994"/>
            <a:chOff x="5680993" y="827282"/>
            <a:chExt cx="1462835" cy="7382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703847" y="827282"/>
                  <a:ext cx="439981" cy="323069"/>
                </a:xfrm>
                <a:prstGeom prst="rect">
                  <a:avLst/>
                </a:prstGeom>
                <a:solidFill>
                  <a:srgbClr val="0000FF">
                    <a:alpha val="30196"/>
                  </a:srgbClr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847" y="827282"/>
                  <a:ext cx="439981" cy="3230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>
              <a:off x="5680993" y="1259889"/>
              <a:ext cx="0" cy="3056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680993" y="1267258"/>
              <a:ext cx="1242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22766" y="1268601"/>
            <a:ext cx="904552" cy="1188164"/>
            <a:chOff x="4222766" y="1268601"/>
            <a:chExt cx="904552" cy="11881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222766" y="1933545"/>
                  <a:ext cx="5956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2766" y="1933545"/>
                  <a:ext cx="59562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531689" y="1268601"/>
                  <a:ext cx="5956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689" y="1268601"/>
                  <a:ext cx="59562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1196287" y="3574084"/>
            <a:ext cx="9799425" cy="2565477"/>
            <a:chOff x="1196287" y="3574084"/>
            <a:chExt cx="9799425" cy="2565477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6287" y="3574084"/>
              <a:ext cx="9799425" cy="2565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Oval 31"/>
            <p:cNvSpPr/>
            <p:nvPr/>
          </p:nvSpPr>
          <p:spPr>
            <a:xfrm>
              <a:off x="5646000" y="5453999"/>
              <a:ext cx="499061" cy="527907"/>
            </a:xfrm>
            <a:prstGeom prst="ellipse">
              <a:avLst/>
            </a:prstGeom>
            <a:solidFill>
              <a:srgbClr val="0000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16863" y="3665028"/>
              <a:ext cx="563679" cy="352882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166646" y="4290646"/>
              <a:ext cx="564189" cy="359024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667315" y="4902839"/>
              <a:ext cx="559162" cy="366151"/>
            </a:xfrm>
            <a:prstGeom prst="rect">
              <a:avLst/>
            </a:prstGeom>
            <a:solidFill>
              <a:srgbClr val="0000FF">
                <a:alpha val="30196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85771" y="4824304"/>
            <a:ext cx="4920858" cy="523220"/>
            <a:chOff x="2985771" y="4824304"/>
            <a:chExt cx="4920858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985771" y="4824304"/>
                  <a:ext cx="5956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5771" y="4824304"/>
                  <a:ext cx="59562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311000" y="4824304"/>
                  <a:ext cx="59562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000" y="4824304"/>
                  <a:ext cx="59562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6226477" y="3550637"/>
            <a:ext cx="156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new root</a:t>
            </a:r>
            <a:endParaRPr lang="en-US" sz="28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1911985" y="4206475"/>
            <a:ext cx="7451288" cy="539961"/>
            <a:chOff x="1911985" y="4206475"/>
            <a:chExt cx="7451288" cy="539961"/>
          </a:xfrm>
        </p:grpSpPr>
        <p:grpSp>
          <p:nvGrpSpPr>
            <p:cNvPr id="14" name="Group 13"/>
            <p:cNvGrpSpPr/>
            <p:nvPr/>
          </p:nvGrpSpPr>
          <p:grpSpPr>
            <a:xfrm>
              <a:off x="1911985" y="4206475"/>
              <a:ext cx="7451288" cy="525293"/>
              <a:chOff x="1911985" y="4206475"/>
              <a:chExt cx="7451288" cy="52529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911985" y="4208548"/>
                    <a:ext cx="5956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1985" y="4208548"/>
                    <a:ext cx="59562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8767644" y="4206475"/>
                    <a:ext cx="59562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7644" y="4206475"/>
                    <a:ext cx="59562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/>
            <p:cNvGrpSpPr/>
            <p:nvPr/>
          </p:nvGrpSpPr>
          <p:grpSpPr>
            <a:xfrm>
              <a:off x="3743531" y="4223216"/>
              <a:ext cx="3342469" cy="523220"/>
              <a:chOff x="3743531" y="4223216"/>
              <a:chExt cx="3342469" cy="52322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4328531" y="4223216"/>
                <a:ext cx="20331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split old root</a:t>
                </a:r>
                <a:endParaRPr lang="en-US" sz="2800" dirty="0"/>
              </a:p>
            </p:txBody>
          </p:sp>
          <p:cxnSp>
            <p:nvCxnSpPr>
              <p:cNvPr id="29" name="Straight Arrow Connector 28"/>
              <p:cNvCxnSpPr>
                <a:stCxn id="16" idx="1"/>
              </p:cNvCxnSpPr>
              <p:nvPr/>
            </p:nvCxnSpPr>
            <p:spPr>
              <a:xfrm flipH="1" flipV="1">
                <a:off x="3743531" y="4484684"/>
                <a:ext cx="585000" cy="1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6376312" y="4484684"/>
                <a:ext cx="7096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0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09860" y="999000"/>
                <a:ext cx="10261140" cy="483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𝐃𝐄𝐋𝐄𝐓𝐄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starts 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’s root and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MEMBER</m:t>
                    </m:r>
                  </m:oMath>
                </a14:m>
                <a:r>
                  <a:rPr lang="en-US" sz="2800" dirty="0"/>
                  <a:t> proceeds downwards to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which is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’s parent.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had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siblings (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had 3 directives):</a:t>
                </a:r>
                <a:endParaRPr lang="en-US" sz="2800" dirty="0"/>
              </a:p>
              <a:p>
                <a:pPr marL="457200" indent="-457200" algn="just">
                  <a:lnSpc>
                    <a:spcPct val="12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Delete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and update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,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.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up to root.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had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sibling, say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, delete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and modify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as follows:</a:t>
                </a:r>
                <a:endParaRPr lang="en-US" sz="2800" dirty="0"/>
              </a:p>
              <a:p>
                <a:pPr marL="457200" indent="-457200" algn="just">
                  <a:lnSpc>
                    <a:spcPct val="12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 had larger sibling with 3 children, smallest moves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. 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8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Else,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had smaller </a:t>
                </a:r>
                <a:r>
                  <a:rPr lang="en-US" sz="2800" dirty="0"/>
                  <a:t>sibling with 3 children, </a:t>
                </a:r>
                <a:r>
                  <a:rPr lang="en-US" sz="2800" dirty="0" smtClean="0"/>
                  <a:t>largest </a:t>
                </a:r>
                <a:r>
                  <a:rPr lang="en-US" sz="2800" dirty="0"/>
                  <a:t>moves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60" y="999000"/>
                <a:ext cx="10261140" cy="4830361"/>
              </a:xfrm>
              <a:prstGeom prst="rect">
                <a:avLst/>
              </a:prstGeom>
              <a:blipFill>
                <a:blip r:embed="rId3"/>
                <a:stretch>
                  <a:fillRect l="-1248" t="-253" r="-11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8" y="835478"/>
            <a:ext cx="5900497" cy="212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470050" y="395921"/>
            <a:ext cx="1314173" cy="2466980"/>
            <a:chOff x="3470050" y="395921"/>
            <a:chExt cx="1314173" cy="2466980"/>
          </a:xfrm>
        </p:grpSpPr>
        <p:grpSp>
          <p:nvGrpSpPr>
            <p:cNvPr id="13" name="Group 12"/>
            <p:cNvGrpSpPr/>
            <p:nvPr/>
          </p:nvGrpSpPr>
          <p:grpSpPr>
            <a:xfrm>
              <a:off x="3470050" y="395921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4476000" y="954000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3884488" y="1539000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/>
            <p:cNvSpPr/>
            <p:nvPr/>
          </p:nvSpPr>
          <p:spPr>
            <a:xfrm>
              <a:off x="4243826" y="2569631"/>
              <a:ext cx="304262" cy="293270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96357" y="1892670"/>
            <a:ext cx="1684644" cy="1065855"/>
            <a:chOff x="3196357" y="1892670"/>
            <a:chExt cx="1684644" cy="1065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464811" y="2435305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811" y="2435305"/>
                  <a:ext cx="4161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196357" y="2435305"/>
                  <a:ext cx="2736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357" y="2435305"/>
                  <a:ext cx="273693" cy="523220"/>
                </a:xfrm>
                <a:prstGeom prst="rect">
                  <a:avLst/>
                </a:prstGeom>
                <a:blipFill>
                  <a:blip r:embed="rId6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207971" y="1892670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971" y="1892670"/>
                  <a:ext cx="4161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5161014" y="2980387"/>
            <a:ext cx="6191417" cy="1744061"/>
            <a:chOff x="5161014" y="2980387"/>
            <a:chExt cx="6191417" cy="1744061"/>
          </a:xfrm>
        </p:grpSpPr>
        <p:grpSp>
          <p:nvGrpSpPr>
            <p:cNvPr id="34" name="Group 33"/>
            <p:cNvGrpSpPr/>
            <p:nvPr/>
          </p:nvGrpSpPr>
          <p:grpSpPr>
            <a:xfrm>
              <a:off x="5161014" y="2980387"/>
              <a:ext cx="6191417" cy="1744061"/>
              <a:chOff x="5161014" y="2980387"/>
              <a:chExt cx="6191417" cy="1744061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61014" y="2980387"/>
                <a:ext cx="6191417" cy="1744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8153400" y="3857220"/>
                <a:ext cx="1052744" cy="247223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709044" y="3857221"/>
                <a:ext cx="373029" cy="247222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/>
              <p:nvPr/>
            </p:nvCxnSpPr>
            <p:spPr>
              <a:xfrm flipH="1">
                <a:off x="9304045" y="3972859"/>
                <a:ext cx="405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7780372" y="3711249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0372" y="3711249"/>
                  <a:ext cx="4161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174318" y="4055675"/>
                  <a:ext cx="2736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4318" y="4055675"/>
                  <a:ext cx="273693" cy="523220"/>
                </a:xfrm>
                <a:prstGeom prst="rect">
                  <a:avLst/>
                </a:prstGeom>
                <a:blipFill>
                  <a:blip r:embed="rId10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861218" y="4587722"/>
            <a:ext cx="5681540" cy="1631278"/>
            <a:chOff x="861218" y="4587722"/>
            <a:chExt cx="5681540" cy="1631278"/>
          </a:xfrm>
        </p:grpSpPr>
        <p:grpSp>
          <p:nvGrpSpPr>
            <p:cNvPr id="35" name="Group 34"/>
            <p:cNvGrpSpPr/>
            <p:nvPr/>
          </p:nvGrpSpPr>
          <p:grpSpPr>
            <a:xfrm>
              <a:off x="861218" y="4587722"/>
              <a:ext cx="5681540" cy="1631278"/>
              <a:chOff x="861218" y="4587722"/>
              <a:chExt cx="5681540" cy="1631278"/>
            </a:xfrm>
          </p:grpSpPr>
          <p:pic>
            <p:nvPicPr>
              <p:cNvPr id="7" name="Picture 4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1218" y="4587722"/>
                <a:ext cx="5681540" cy="1631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Rectangle 22"/>
              <p:cNvSpPr/>
              <p:nvPr/>
            </p:nvSpPr>
            <p:spPr>
              <a:xfrm>
                <a:off x="3834766" y="5425080"/>
                <a:ext cx="1046235" cy="230639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360279" y="5425080"/>
                <a:ext cx="1046235" cy="230639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957899" y="5027641"/>
                <a:ext cx="360000" cy="243914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476665" y="5264296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65" y="5264296"/>
                  <a:ext cx="41619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476665" y="5645087"/>
                  <a:ext cx="2736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665" y="5645087"/>
                  <a:ext cx="273693" cy="523220"/>
                </a:xfrm>
                <a:prstGeom prst="rect">
                  <a:avLst/>
                </a:prstGeom>
                <a:blipFill>
                  <a:blip r:embed="rId13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073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09860" y="963424"/>
                <a:ext cx="10261140" cy="262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800" dirty="0" smtClean="0"/>
                  <a:t>Else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had siblings </a:t>
                </a:r>
                <a:r>
                  <a:rPr lang="en-US" sz="2800" dirty="0"/>
                  <a:t>with </a:t>
                </a:r>
                <a:r>
                  <a:rPr lang="en-US" sz="2800" dirty="0" smtClean="0"/>
                  <a:t>only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children: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moves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’s sibling 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baseline="30000" dirty="0" smtClean="0"/>
                  <a:t>rd</a:t>
                </a:r>
                <a:r>
                  <a:rPr lang="en-US" sz="2800" dirty="0" smtClean="0"/>
                  <a:t> child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 smtClean="0"/>
                  <a:t> is deleted.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’s </a:t>
                </a:r>
                <a:r>
                  <a:rPr lang="en-US" sz="2800" dirty="0" smtClean="0"/>
                  <a:t>parent had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/>
                  <a:t> children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are left and we are done. 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Otherwise, we proceed recursively upwards.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60" y="963424"/>
                <a:ext cx="10261140" cy="2622256"/>
              </a:xfrm>
              <a:prstGeom prst="rect">
                <a:avLst/>
              </a:prstGeom>
              <a:blipFill>
                <a:blip r:embed="rId3"/>
                <a:stretch>
                  <a:fillRect l="-1070" t="-233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44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884993" y="4473796"/>
            <a:ext cx="5924882" cy="1826670"/>
            <a:chOff x="884993" y="4473796"/>
            <a:chExt cx="5924882" cy="182667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4993" y="4473796"/>
              <a:ext cx="5924882" cy="1826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3404342" y="4569742"/>
              <a:ext cx="1218934" cy="28750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432815" y="1779331"/>
            <a:ext cx="6678845" cy="3273926"/>
            <a:chOff x="4432815" y="1779331"/>
            <a:chExt cx="6678845" cy="3273926"/>
          </a:xfrm>
        </p:grpSpPr>
        <p:grpSp>
          <p:nvGrpSpPr>
            <p:cNvPr id="22" name="Group 21"/>
            <p:cNvGrpSpPr/>
            <p:nvPr/>
          </p:nvGrpSpPr>
          <p:grpSpPr>
            <a:xfrm>
              <a:off x="5232835" y="2794464"/>
              <a:ext cx="5800123" cy="2258793"/>
              <a:chOff x="5232835" y="2794464"/>
              <a:chExt cx="5800123" cy="2258793"/>
            </a:xfrm>
          </p:grpSpPr>
          <p:pic>
            <p:nvPicPr>
              <p:cNvPr id="6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2835" y="2794464"/>
                <a:ext cx="5800123" cy="22587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5852160" y="3993502"/>
                <a:ext cx="957715" cy="271951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283317" y="3406771"/>
                <a:ext cx="1074537" cy="277488"/>
              </a:xfrm>
              <a:prstGeom prst="rect">
                <a:avLst/>
              </a:prstGeom>
              <a:solidFill>
                <a:srgbClr val="000000">
                  <a:alpha val="30196"/>
                </a:srgb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4432815" y="1779331"/>
              <a:ext cx="6678845" cy="3153335"/>
              <a:chOff x="4432815" y="1779331"/>
              <a:chExt cx="6678845" cy="3153335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7090987" y="3806311"/>
                <a:ext cx="413790" cy="1126355"/>
                <a:chOff x="7090987" y="3806311"/>
                <a:chExt cx="413790" cy="11263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7231084" y="4409446"/>
                      <a:ext cx="2736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1084" y="4409446"/>
                      <a:ext cx="273693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7090987" y="3806311"/>
                      <a:ext cx="4026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0987" y="3806311"/>
                      <a:ext cx="40265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TextBox 43"/>
              <p:cNvSpPr txBox="1"/>
              <p:nvPr/>
            </p:nvSpPr>
            <p:spPr>
              <a:xfrm>
                <a:off x="4432815" y="3271785"/>
                <a:ext cx="18982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imbalanced</a:t>
                </a:r>
                <a:endParaRPr lang="en-US" sz="2800" dirty="0"/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5926499" y="2713313"/>
                <a:ext cx="4491497" cy="1104208"/>
              </a:xfrm>
              <a:prstGeom prst="trapezoid">
                <a:avLst>
                  <a:gd name="adj" fmla="val 102228"/>
                </a:avLst>
              </a:prstGeom>
              <a:noFill/>
              <a:ln w="28575">
                <a:solidFill>
                  <a:srgbClr val="0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042119" y="1779331"/>
                <a:ext cx="40695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 smtClean="0"/>
                  <a:t>2 children yielding 3 subtrees merged in parent</a:t>
                </a:r>
                <a:endParaRPr lang="en-US" sz="2800" dirty="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92" y="869744"/>
            <a:ext cx="5924883" cy="2328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/>
          <p:nvPr/>
        </p:nvGrpSpPr>
        <p:grpSpPr>
          <a:xfrm>
            <a:off x="1991074" y="365143"/>
            <a:ext cx="1590326" cy="2695172"/>
            <a:chOff x="1991074" y="365143"/>
            <a:chExt cx="1590326" cy="2695172"/>
          </a:xfrm>
        </p:grpSpPr>
        <p:grpSp>
          <p:nvGrpSpPr>
            <p:cNvPr id="8" name="Group 7"/>
            <p:cNvGrpSpPr/>
            <p:nvPr/>
          </p:nvGrpSpPr>
          <p:grpSpPr>
            <a:xfrm>
              <a:off x="3273177" y="365143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055688" y="989491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503056" y="1658084"/>
              <a:ext cx="308223" cy="504601"/>
              <a:chOff x="5472777" y="729000"/>
              <a:chExt cx="308223" cy="5046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solidFill>
                    <a:srgbClr val="FF0000">
                      <a:alpha val="30196"/>
                    </a:srgbClr>
                  </a:solidFill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2777" y="729000"/>
                    <a:ext cx="30822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/>
              <p:cNvCxnSpPr/>
              <p:nvPr/>
            </p:nvCxnSpPr>
            <p:spPr>
              <a:xfrm>
                <a:off x="5626888" y="1005999"/>
                <a:ext cx="0" cy="22760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2410691" y="2794464"/>
              <a:ext cx="270933" cy="265851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91074" y="1522283"/>
              <a:ext cx="301365" cy="24880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46035" y="2161305"/>
              <a:ext cx="301365" cy="248808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920434" y="1984406"/>
            <a:ext cx="1738740" cy="1160241"/>
            <a:chOff x="1920434" y="1984406"/>
            <a:chExt cx="1738740" cy="1160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071990" y="2621427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990" y="2621427"/>
                  <a:ext cx="416190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385481" y="2597368"/>
                  <a:ext cx="2736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481" y="2597368"/>
                  <a:ext cx="273693" cy="523220"/>
                </a:xfrm>
                <a:prstGeom prst="rect">
                  <a:avLst/>
                </a:prstGeom>
                <a:blipFill>
                  <a:blip r:embed="rId11"/>
                  <a:stretch>
                    <a:fillRect r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152678" y="1984406"/>
                  <a:ext cx="4161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2678" y="1984406"/>
                  <a:ext cx="41619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flipH="1" flipV="1">
              <a:off x="1920434" y="2285709"/>
              <a:ext cx="270508" cy="9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519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695950"/>
                <a:ext cx="10261140" cy="4118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Worst-case BST</a:t>
                </a:r>
                <a:r>
                  <a:rPr lang="he-IL" sz="2800" dirty="0" smtClean="0"/>
                  <a:t> </a:t>
                </a:r>
                <a:r>
                  <a:rPr lang="en-US" sz="2800" dirty="0" smtClean="0"/>
                  <a:t>depth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, implying that so are INSERT and DELETE.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show that random BST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depth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BSTs can guarantee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depth by two approaches: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Balance property is built into the tree’s structure. 2-3 tree is such.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Re-balancing after every </a:t>
                </a:r>
                <a:r>
                  <a:rPr lang="en-US" sz="2800" dirty="0"/>
                  <a:t>INSERT and DELETE. AVL </a:t>
                </a:r>
                <a:r>
                  <a:rPr lang="en-US" sz="2800" dirty="0" smtClean="0"/>
                  <a:t>tree is </a:t>
                </a:r>
                <a:r>
                  <a:rPr lang="en-US" sz="2800" dirty="0"/>
                  <a:t>such</a:t>
                </a:r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695950"/>
                <a:ext cx="10261140" cy="4118050"/>
              </a:xfrm>
              <a:prstGeom prst="rect">
                <a:avLst/>
              </a:prstGeom>
              <a:blipFill>
                <a:blip r:embed="rId3"/>
                <a:stretch>
                  <a:fillRect l="-1188" t="-592" r="-1188" b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BST Complexities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382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Complexities of </a:t>
            </a:r>
            <a:r>
              <a:rPr lang="en-US" sz="3600" b="1" dirty="0" smtClean="0"/>
              <a:t>Operations</a:t>
            </a:r>
            <a:endParaRPr lang="en-US" sz="3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65430" y="1359000"/>
                <a:ext cx="10261140" cy="4662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Claim</a:t>
                </a:r>
                <a:r>
                  <a:rPr lang="en-US" sz="2800" b="0" dirty="0" smtClean="0"/>
                  <a:t>: The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leaves </a:t>
                </a:r>
                <a:r>
                  <a:rPr lang="en-US" sz="2800" dirty="0" smtClean="0"/>
                  <a:t>of </a:t>
                </a:r>
                <a:r>
                  <a:rPr lang="en-US" sz="2800" dirty="0"/>
                  <a:t>2-3 tree </a:t>
                </a:r>
                <a:r>
                  <a:rPr lang="en-US" sz="2800" dirty="0" smtClean="0"/>
                  <a:t> of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b="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By induction 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.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there are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/>
                  <a:t> leaves.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By </a:t>
                </a:r>
                <a:r>
                  <a:rPr lang="en-US" sz="2800" dirty="0" smtClean="0"/>
                  <a:t>induction,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leaves </a:t>
                </a:r>
                <a:r>
                  <a:rPr lang="en-US" sz="2800" dirty="0" smtClean="0"/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 smtClean="0"/>
                  <a:t> root’s </a:t>
                </a:r>
                <a:r>
                  <a:rPr lang="en-US" sz="2800" dirty="0"/>
                  <a:t>child </a:t>
                </a:r>
                <a:r>
                  <a:rPr lang="en-US" sz="2800" dirty="0" smtClean="0"/>
                  <a:t>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The root has either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children, so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dirty="0" smtClean="0"/>
                  <a:t>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A </a:t>
                </a:r>
                <a:r>
                  <a:rPr lang="en-US" sz="2800" dirty="0"/>
                  <a:t>2-3 tree </a:t>
                </a:r>
                <a:r>
                  <a:rPr lang="en-US" sz="28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/>
                  <a:t>leaves has height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HW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INSERT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DELETE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complexity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8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HW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59000"/>
                <a:ext cx="10261140" cy="4662815"/>
              </a:xfrm>
              <a:prstGeom prst="rect">
                <a:avLst/>
              </a:prstGeom>
              <a:blipFill>
                <a:blip r:embed="rId3"/>
                <a:stretch>
                  <a:fillRect l="-1188" t="-131" r="-950" b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6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935320" y="423232"/>
            <a:ext cx="632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AVL Trees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409404"/>
                <a:ext cx="10261140" cy="1091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AVL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trees </a:t>
                </a:r>
                <a:r>
                  <a:rPr lang="en-US" sz="2800" dirty="0"/>
                  <a:t>(G.M. Adelson-Velskii, E.M. Landis, 1962) maintain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height by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Dynamic rebalancing</a:t>
                </a:r>
                <a:r>
                  <a:rPr lang="en-US" sz="2800" dirty="0"/>
                  <a:t>.</a:t>
                </a:r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409404"/>
                <a:ext cx="10261140" cy="1091966"/>
              </a:xfrm>
              <a:prstGeom prst="rect">
                <a:avLst/>
              </a:prstGeom>
              <a:blipFill>
                <a:blip r:embed="rId3"/>
                <a:stretch>
                  <a:fillRect l="-1188" t="-559" r="-1188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379042" y="2920726"/>
            <a:ext cx="9433915" cy="2471879"/>
            <a:chOff x="828679" y="3193812"/>
            <a:chExt cx="9433915" cy="2471879"/>
          </a:xfrm>
        </p:grpSpPr>
        <p:grpSp>
          <p:nvGrpSpPr>
            <p:cNvPr id="23" name="Group 22"/>
            <p:cNvGrpSpPr/>
            <p:nvPr/>
          </p:nvGrpSpPr>
          <p:grpSpPr>
            <a:xfrm>
              <a:off x="828679" y="3193812"/>
              <a:ext cx="9405094" cy="2452130"/>
              <a:chOff x="828679" y="3193812"/>
              <a:chExt cx="9405094" cy="245213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38200" y="3193812"/>
                <a:ext cx="9389094" cy="523220"/>
                <a:chOff x="838200" y="3377790"/>
                <a:chExt cx="9389094" cy="523220"/>
              </a:xfrm>
            </p:grpSpPr>
            <p:cxnSp>
              <p:nvCxnSpPr>
                <p:cNvPr id="6" name="Straight Connector 5"/>
                <p:cNvCxnSpPr/>
                <p:nvPr/>
              </p:nvCxnSpPr>
              <p:spPr>
                <a:xfrm>
                  <a:off x="1209588" y="3639400"/>
                  <a:ext cx="9017706" cy="239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6" name="Group 55"/>
              <p:cNvGrpSpPr/>
              <p:nvPr/>
            </p:nvGrpSpPr>
            <p:grpSpPr>
              <a:xfrm>
                <a:off x="828679" y="3685133"/>
                <a:ext cx="9389094" cy="523220"/>
                <a:chOff x="838200" y="3377790"/>
                <a:chExt cx="9389094" cy="52322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1209588" y="3639400"/>
                  <a:ext cx="9017706" cy="239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/>
                    <p:cNvSpPr txBox="1"/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9" name="TextBox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0" name="Group 59"/>
              <p:cNvGrpSpPr/>
              <p:nvPr/>
            </p:nvGrpSpPr>
            <p:grpSpPr>
              <a:xfrm>
                <a:off x="844679" y="4099007"/>
                <a:ext cx="9389094" cy="523220"/>
                <a:chOff x="838200" y="3377790"/>
                <a:chExt cx="9389094" cy="52322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1209588" y="3639400"/>
                  <a:ext cx="9017706" cy="239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6" name="Group 65"/>
              <p:cNvGrpSpPr/>
              <p:nvPr/>
            </p:nvGrpSpPr>
            <p:grpSpPr>
              <a:xfrm>
                <a:off x="835158" y="4590328"/>
                <a:ext cx="9389094" cy="523220"/>
                <a:chOff x="838200" y="3377790"/>
                <a:chExt cx="9389094" cy="523220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209588" y="3639400"/>
                  <a:ext cx="9017706" cy="239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Group 74"/>
              <p:cNvGrpSpPr/>
              <p:nvPr/>
            </p:nvGrpSpPr>
            <p:grpSpPr>
              <a:xfrm>
                <a:off x="835158" y="5122722"/>
                <a:ext cx="9389094" cy="523220"/>
                <a:chOff x="838200" y="3377790"/>
                <a:chExt cx="9389094" cy="523220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209588" y="3639400"/>
                  <a:ext cx="9017706" cy="2393"/>
                </a:xfrm>
                <a:prstGeom prst="line">
                  <a:avLst/>
                </a:prstGeom>
                <a:ln w="190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00" y="3377790"/>
                      <a:ext cx="465593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00" name="Group 99"/>
            <p:cNvGrpSpPr/>
            <p:nvPr/>
          </p:nvGrpSpPr>
          <p:grpSpPr>
            <a:xfrm>
              <a:off x="1929406" y="3198300"/>
              <a:ext cx="8333188" cy="2467391"/>
              <a:chOff x="593968" y="3491271"/>
              <a:chExt cx="8333188" cy="2467391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087888" y="3491271"/>
                <a:ext cx="569484" cy="5591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195900" y="4833830"/>
                <a:ext cx="569484" cy="55911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5087888" y="3504697"/>
                    <a:ext cx="55148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888" y="3504697"/>
                    <a:ext cx="55148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593968" y="3770830"/>
                <a:ext cx="4493920" cy="2187832"/>
                <a:chOff x="593968" y="3770830"/>
                <a:chExt cx="4493920" cy="2187832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93968" y="3962070"/>
                  <a:ext cx="4385908" cy="1996592"/>
                  <a:chOff x="593968" y="3962070"/>
                  <a:chExt cx="4385908" cy="1996592"/>
                </a:xfrm>
              </p:grpSpPr>
              <p:sp>
                <p:nvSpPr>
                  <p:cNvPr id="8" name="Oval 7"/>
                  <p:cNvSpPr/>
                  <p:nvPr/>
                </p:nvSpPr>
                <p:spPr>
                  <a:xfrm>
                    <a:off x="3160156" y="3962070"/>
                    <a:ext cx="569484" cy="5591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1980123" y="4383053"/>
                        <a:ext cx="551481" cy="5232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0123" y="4383053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" name="Oval 14"/>
                  <p:cNvSpPr/>
                  <p:nvPr/>
                </p:nvSpPr>
                <p:spPr>
                  <a:xfrm>
                    <a:off x="2722984" y="4822477"/>
                    <a:ext cx="569484" cy="5591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1134028" y="4822477"/>
                    <a:ext cx="569484" cy="5591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4403812" y="4383053"/>
                    <a:ext cx="569484" cy="5591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3622505" y="4840426"/>
                    <a:ext cx="569484" cy="5591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593968" y="5399544"/>
                    <a:ext cx="569484" cy="55911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3179676" y="3980019"/>
                        <a:ext cx="55148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7" name="Text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79676" y="3980019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Oval 11"/>
                  <p:cNvSpPr/>
                  <p:nvPr/>
                </p:nvSpPr>
                <p:spPr>
                  <a:xfrm>
                    <a:off x="1962120" y="4365104"/>
                    <a:ext cx="569484" cy="559118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2736207" y="4840426"/>
                        <a:ext cx="55148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6207" y="4840426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1152031" y="4840426"/>
                        <a:ext cx="55148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2031" y="4840426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4428395" y="4401002"/>
                        <a:ext cx="55148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8395" y="4401002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3636307" y="4858375"/>
                        <a:ext cx="55148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36307" y="4858375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/>
                      <p:cNvSpPr txBox="1"/>
                      <p:nvPr/>
                    </p:nvSpPr>
                    <p:spPr>
                      <a:xfrm>
                        <a:off x="611971" y="5417493"/>
                        <a:ext cx="551481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971" y="5417493"/>
                        <a:ext cx="551481" cy="5232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>
                    <a:stCxn id="33" idx="7"/>
                    <a:endCxn id="19" idx="3"/>
                  </p:cNvCxnSpPr>
                  <p:nvPr/>
                </p:nvCxnSpPr>
                <p:spPr>
                  <a:xfrm flipV="1">
                    <a:off x="1080053" y="5299714"/>
                    <a:ext cx="137374" cy="181711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>
                    <a:stCxn id="19" idx="7"/>
                    <a:endCxn id="12" idx="2"/>
                  </p:cNvCxnSpPr>
                  <p:nvPr/>
                </p:nvCxnSpPr>
                <p:spPr>
                  <a:xfrm flipV="1">
                    <a:off x="1620113" y="4644663"/>
                    <a:ext cx="342007" cy="259695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>
                    <a:stCxn id="15" idx="1"/>
                    <a:endCxn id="12" idx="6"/>
                  </p:cNvCxnSpPr>
                  <p:nvPr/>
                </p:nvCxnSpPr>
                <p:spPr>
                  <a:xfrm flipH="1" flipV="1">
                    <a:off x="2531604" y="4644663"/>
                    <a:ext cx="274779" cy="259695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>
                    <a:stCxn id="12" idx="7"/>
                    <a:endCxn id="7" idx="1"/>
                  </p:cNvCxnSpPr>
                  <p:nvPr/>
                </p:nvCxnSpPr>
                <p:spPr>
                  <a:xfrm flipV="1">
                    <a:off x="2448205" y="4241629"/>
                    <a:ext cx="731471" cy="205356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>
                    <a:stCxn id="8" idx="6"/>
                    <a:endCxn id="30" idx="1"/>
                  </p:cNvCxnSpPr>
                  <p:nvPr/>
                </p:nvCxnSpPr>
                <p:spPr>
                  <a:xfrm>
                    <a:off x="3729640" y="4241629"/>
                    <a:ext cx="757571" cy="223305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stCxn id="26" idx="7"/>
                    <a:endCxn id="30" idx="2"/>
                  </p:cNvCxnSpPr>
                  <p:nvPr/>
                </p:nvCxnSpPr>
                <p:spPr>
                  <a:xfrm flipV="1">
                    <a:off x="4108590" y="4662612"/>
                    <a:ext cx="295222" cy="259695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Connector 61"/>
                <p:cNvCxnSpPr>
                  <a:stCxn id="8" idx="7"/>
                  <a:endCxn id="28" idx="2"/>
                </p:cNvCxnSpPr>
                <p:nvPr/>
              </p:nvCxnSpPr>
              <p:spPr>
                <a:xfrm flipV="1">
                  <a:off x="3646241" y="3770830"/>
                  <a:ext cx="1441647" cy="273121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 flipH="1">
                <a:off x="5915980" y="3962318"/>
                <a:ext cx="3011176" cy="980101"/>
                <a:chOff x="1941767" y="3962070"/>
                <a:chExt cx="3011176" cy="980101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3160156" y="3962070"/>
                  <a:ext cx="569484" cy="5591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1941767" y="4365104"/>
                  <a:ext cx="569484" cy="5591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83459" y="4383053"/>
                  <a:ext cx="569484" cy="559118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3179676" y="3980019"/>
                      <a:ext cx="55148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9" name="TextBox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9676" y="3980019"/>
                      <a:ext cx="551481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959770" y="4383053"/>
                      <a:ext cx="55148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1" name="TextBox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9770" y="4383053"/>
                      <a:ext cx="551481" cy="52322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4383459" y="4401002"/>
                      <a:ext cx="55148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459" y="4401002"/>
                      <a:ext cx="551481" cy="5232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Connector 85"/>
                <p:cNvCxnSpPr>
                  <a:stCxn id="72" idx="7"/>
                  <a:endCxn id="69" idx="1"/>
                </p:cNvCxnSpPr>
                <p:nvPr/>
              </p:nvCxnSpPr>
              <p:spPr>
                <a:xfrm flipV="1">
                  <a:off x="2427852" y="4241629"/>
                  <a:ext cx="751824" cy="205356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>
                  <a:stCxn id="70" idx="6"/>
                  <a:endCxn id="78" idx="1"/>
                </p:cNvCxnSpPr>
                <p:nvPr/>
              </p:nvCxnSpPr>
              <p:spPr>
                <a:xfrm>
                  <a:off x="3729640" y="4241629"/>
                  <a:ext cx="737218" cy="223305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/>
              <p:cNvCxnSpPr>
                <a:stCxn id="70" idx="7"/>
                <a:endCxn id="28" idx="6"/>
              </p:cNvCxnSpPr>
              <p:nvPr/>
            </p:nvCxnSpPr>
            <p:spPr>
              <a:xfrm flipH="1" flipV="1">
                <a:off x="5657372" y="3770830"/>
                <a:ext cx="1565310" cy="273369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5195900" y="4851779"/>
                    <a:ext cx="55148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900" y="4851779"/>
                    <a:ext cx="551481" cy="52322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/>
              <p:cNvCxnSpPr>
                <a:stCxn id="91" idx="7"/>
                <a:endCxn id="78" idx="6"/>
              </p:cNvCxnSpPr>
              <p:nvPr/>
            </p:nvCxnSpPr>
            <p:spPr>
              <a:xfrm flipV="1">
                <a:off x="5681985" y="4662860"/>
                <a:ext cx="233995" cy="252851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TextBox 100"/>
          <p:cNvSpPr txBox="1"/>
          <p:nvPr/>
        </p:nvSpPr>
        <p:spPr>
          <a:xfrm>
            <a:off x="965430" y="5734419"/>
            <a:ext cx="1026114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en-US" sz="2800" b="1" dirty="0"/>
              <a:t>Balance invariance</a:t>
            </a:r>
            <a:r>
              <a:rPr lang="en-US" sz="2800" dirty="0"/>
              <a:t>: left and right subtrees depth differ at most by 1. </a:t>
            </a:r>
          </a:p>
        </p:txBody>
      </p:sp>
    </p:spTree>
    <p:extLst>
      <p:ext uri="{BB962C8B-B14F-4D97-AF65-F5344CB8AC3E}">
        <p14:creationId xmlns:p14="http://schemas.microsoft.com/office/powerpoint/2010/main" val="80082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22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65430" y="620688"/>
            <a:ext cx="10261140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800"/>
              </a:spcAft>
            </a:pPr>
            <a:r>
              <a:rPr lang="en-US" sz="2800" dirty="0"/>
              <a:t>Worst (imbalanced) AVL: 1 height diff occurs at all nodes. Otherwise leaves could be dropped without harming the invariance.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240016" y="4562021"/>
                <a:ext cx="5257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4562021"/>
                <a:ext cx="52578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5430" y="1917605"/>
            <a:ext cx="10261140" cy="4169645"/>
            <a:chOff x="965430" y="1917605"/>
            <a:chExt cx="10261140" cy="4169645"/>
          </a:xfrm>
        </p:grpSpPr>
        <p:grpSp>
          <p:nvGrpSpPr>
            <p:cNvPr id="31" name="Group 30"/>
            <p:cNvGrpSpPr/>
            <p:nvPr/>
          </p:nvGrpSpPr>
          <p:grpSpPr>
            <a:xfrm>
              <a:off x="1703512" y="3817331"/>
              <a:ext cx="4042676" cy="2269919"/>
              <a:chOff x="1731026" y="3856969"/>
              <a:chExt cx="4042676" cy="226991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731026" y="4373407"/>
                <a:ext cx="1692188" cy="1753481"/>
                <a:chOff x="1731026" y="4373407"/>
                <a:chExt cx="1692188" cy="175348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731026" y="4373407"/>
                  <a:ext cx="1692188" cy="1753481"/>
                  <a:chOff x="650906" y="4625435"/>
                  <a:chExt cx="1692188" cy="1753481"/>
                </a:xfrm>
              </p:grpSpPr>
              <p:sp>
                <p:nvSpPr>
                  <p:cNvPr id="5" name="Isosceles Triangle 4"/>
                  <p:cNvSpPr/>
                  <p:nvPr/>
                </p:nvSpPr>
                <p:spPr>
                  <a:xfrm>
                    <a:off x="650906" y="4866748"/>
                    <a:ext cx="1692188" cy="1512168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/>
                  <p:cNvSpPr/>
                  <p:nvPr/>
                </p:nvSpPr>
                <p:spPr>
                  <a:xfrm>
                    <a:off x="1271470" y="4625435"/>
                    <a:ext cx="439398" cy="431970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1883538" y="5597465"/>
                      <a:ext cx="1386154" cy="461665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3538" y="5597465"/>
                      <a:ext cx="1386154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3" name="Group 72"/>
              <p:cNvGrpSpPr/>
              <p:nvPr/>
            </p:nvGrpSpPr>
            <p:grpSpPr>
              <a:xfrm>
                <a:off x="4081514" y="4391989"/>
                <a:ext cx="1692188" cy="1286514"/>
                <a:chOff x="1597238" y="4389232"/>
                <a:chExt cx="1692188" cy="1286514"/>
              </a:xfrm>
            </p:grpSpPr>
            <p:grpSp>
              <p:nvGrpSpPr>
                <p:cNvPr id="74" name="Group 73"/>
                <p:cNvGrpSpPr/>
                <p:nvPr/>
              </p:nvGrpSpPr>
              <p:grpSpPr>
                <a:xfrm>
                  <a:off x="1597238" y="4389232"/>
                  <a:ext cx="1692188" cy="1286514"/>
                  <a:chOff x="517118" y="4641260"/>
                  <a:chExt cx="1692188" cy="1286514"/>
                </a:xfrm>
              </p:grpSpPr>
              <p:sp>
                <p:nvSpPr>
                  <p:cNvPr id="79" name="Isosceles Triangle 78"/>
                  <p:cNvSpPr/>
                  <p:nvPr/>
                </p:nvSpPr>
                <p:spPr>
                  <a:xfrm>
                    <a:off x="517118" y="4847576"/>
                    <a:ext cx="1692188" cy="1080198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/>
                  <p:cNvSpPr/>
                  <p:nvPr/>
                </p:nvSpPr>
                <p:spPr>
                  <a:xfrm>
                    <a:off x="1161509" y="4641260"/>
                    <a:ext cx="403406" cy="403863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1757524" y="5162660"/>
                      <a:ext cx="1386154" cy="461665"/>
                    </a:xfrm>
                    <a:prstGeom prst="rect">
                      <a:avLst/>
                    </a:prstGeom>
                    <a:solidFill>
                      <a:srgbClr val="FFFFFF">
                        <a:alpha val="80000"/>
                      </a:srgb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7524" y="5162660"/>
                      <a:ext cx="1386154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Oval 79"/>
              <p:cNvSpPr/>
              <p:nvPr/>
            </p:nvSpPr>
            <p:spPr>
              <a:xfrm>
                <a:off x="3550362" y="3856969"/>
                <a:ext cx="421408" cy="442125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50" idx="7"/>
                <a:endCxn id="80" idx="2"/>
              </p:cNvCxnSpPr>
              <p:nvPr/>
            </p:nvCxnSpPr>
            <p:spPr>
              <a:xfrm flipV="1">
                <a:off x="2726640" y="4078032"/>
                <a:ext cx="823722" cy="358636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>
                <a:stCxn id="76" idx="1"/>
                <a:endCxn id="80" idx="6"/>
              </p:cNvCxnSpPr>
              <p:nvPr/>
            </p:nvCxnSpPr>
            <p:spPr>
              <a:xfrm flipH="1" flipV="1">
                <a:off x="3971770" y="4078032"/>
                <a:ext cx="813212" cy="373101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965430" y="1917605"/>
                  <a:ext cx="10261140" cy="18398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Let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a14:m>
                  <a:r>
                    <a:rPr lang="en-US" sz="2800" dirty="0"/>
                    <a:t> be min number of nodes in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en-US" sz="2800" dirty="0"/>
                    <a:t>-height AVL tree.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/>
                    <a:t>W.l.o.g let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/>
                    <a:t> min nodes in left subtree, and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sz="2800" dirty="0"/>
                    <a:t> min in right subtree. Then</a:t>
                  </a: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1917605"/>
                  <a:ext cx="10261140" cy="1839863"/>
                </a:xfrm>
                <a:prstGeom prst="rect">
                  <a:avLst/>
                </a:prstGeom>
                <a:blipFill>
                  <a:blip r:embed="rId7"/>
                  <a:stretch>
                    <a:fillRect l="-1188" t="-664" r="-1188" b="-89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929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980728"/>
                <a:ext cx="10261140" cy="490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Recursion solved by substituting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. Then,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/>
                  <a:t>. Taking log,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The above is the worst situation, bounding any tree satisfying AVL balance invariance.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(Actually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44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sz="2800" dirty="0"/>
                  <a:t>, but proof is more complex).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80728"/>
                <a:ext cx="10261140" cy="4907241"/>
              </a:xfrm>
              <a:prstGeom prst="rect">
                <a:avLst/>
              </a:prstGeom>
              <a:blipFill>
                <a:blip r:embed="rId3"/>
                <a:stretch>
                  <a:fillRect l="-1188" t="-248" r="-1188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9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256965"/>
                <a:ext cx="10261140" cy="440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LSON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SON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</m:oMath>
                </a14:m>
                <a:r>
                  <a:rPr lang="en-US" sz="2800" dirty="0"/>
                  <a:t> left and right sons,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</m:oMath>
                </a14:m>
                <a:r>
                  <a:rPr lang="en-US" sz="2800" dirty="0"/>
                  <a:t> its high.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To track AVL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LSON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SON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ν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balance invariance,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maintains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ν</m:t>
                        </m:r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After insertion to leaf (as in ordinary BST), leaf-to-root traversal updates the height of all affected nodes.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Balance violation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2800" dirty="0"/>
                  <a:t> is fixed by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rotation</a:t>
                </a:r>
                <a:r>
                  <a:rPr lang="en-US" sz="2800" dirty="0"/>
                  <a:t>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2800" dirty="0"/>
                  <a:t>, while preserving key ordering invariance.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56965"/>
                <a:ext cx="10261140" cy="4404283"/>
              </a:xfrm>
              <a:prstGeom prst="rect">
                <a:avLst/>
              </a:prstGeom>
              <a:blipFill>
                <a:blip r:embed="rId3"/>
                <a:stretch>
                  <a:fillRect l="-1188" t="-138" r="-1188" b="-2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57074" y="277608"/>
            <a:ext cx="5277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Insertion in AVL Tree</a:t>
            </a:r>
          </a:p>
        </p:txBody>
      </p:sp>
    </p:spTree>
    <p:extLst>
      <p:ext uri="{BB962C8B-B14F-4D97-AF65-F5344CB8AC3E}">
        <p14:creationId xmlns:p14="http://schemas.microsoft.com/office/powerpoint/2010/main" val="421845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584684"/>
                <a:ext cx="10261140" cy="1269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/>
                  <a:t>Re - balance takes place depending where leaf 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inserted.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/>
                  <a:t>By</a:t>
                </a:r>
                <a:r>
                  <a:rPr lang="en-US" sz="2800" b="1" dirty="0"/>
                  <a:t> single</a:t>
                </a:r>
                <a:r>
                  <a:rPr lang="en-US" sz="2800" dirty="0"/>
                  <a:t> rotation if inserted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LSON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LSON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SON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RSON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84684"/>
                <a:ext cx="10261140" cy="1269963"/>
              </a:xfrm>
              <a:prstGeom prst="rect">
                <a:avLst/>
              </a:prstGeom>
              <a:blipFill>
                <a:blip r:embed="rId3"/>
                <a:stretch>
                  <a:fillRect l="-1188" t="-962" b="-9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" name="Group 173"/>
          <p:cNvGrpSpPr/>
          <p:nvPr/>
        </p:nvGrpSpPr>
        <p:grpSpPr>
          <a:xfrm>
            <a:off x="6265525" y="2889781"/>
            <a:ext cx="4961045" cy="2583876"/>
            <a:chOff x="6143479" y="2913489"/>
            <a:chExt cx="4961045" cy="2583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7985149" y="2913489"/>
                  <a:ext cx="5023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5149" y="2913489"/>
                  <a:ext cx="502324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/>
            <p:cNvCxnSpPr>
              <a:stCxn id="139" idx="7"/>
              <a:endCxn id="142" idx="3"/>
            </p:cNvCxnSpPr>
            <p:nvPr/>
          </p:nvCxnSpPr>
          <p:spPr>
            <a:xfrm flipV="1">
              <a:off x="7011739" y="3354721"/>
              <a:ext cx="1072900" cy="284201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>
              <a:stCxn id="142" idx="5"/>
              <a:endCxn id="144" idx="1"/>
            </p:cNvCxnSpPr>
            <p:nvPr/>
          </p:nvCxnSpPr>
          <p:spPr>
            <a:xfrm>
              <a:off x="8390143" y="3354721"/>
              <a:ext cx="957877" cy="38188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>
              <a:stCxn id="150" idx="1"/>
              <a:endCxn id="144" idx="6"/>
            </p:cNvCxnSpPr>
            <p:nvPr/>
          </p:nvCxnSpPr>
          <p:spPr>
            <a:xfrm flipH="1" flipV="1">
              <a:off x="9716796" y="3889075"/>
              <a:ext cx="555215" cy="147395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141"/>
            <p:cNvSpPr/>
            <p:nvPr/>
          </p:nvSpPr>
          <p:spPr>
            <a:xfrm>
              <a:off x="8021367" y="2986633"/>
              <a:ext cx="432048" cy="4312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9247528" y="3637450"/>
              <a:ext cx="502324" cy="523220"/>
              <a:chOff x="1569308" y="5460970"/>
              <a:chExt cx="502324" cy="523220"/>
            </a:xfrm>
            <a:noFill/>
          </p:grpSpPr>
          <p:sp>
            <p:nvSpPr>
              <p:cNvPr id="144" name="Oval 143"/>
              <p:cNvSpPr/>
              <p:nvPr/>
            </p:nvSpPr>
            <p:spPr>
              <a:xfrm>
                <a:off x="1606528" y="5496974"/>
                <a:ext cx="432048" cy="431242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1569308" y="5460970"/>
                    <a:ext cx="502324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45" name="TextBox 1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308" y="5460970"/>
                    <a:ext cx="502324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3" name="Group 172"/>
            <p:cNvGrpSpPr/>
            <p:nvPr/>
          </p:nvGrpSpPr>
          <p:grpSpPr>
            <a:xfrm>
              <a:off x="6143479" y="3590275"/>
              <a:ext cx="1524384" cy="1907090"/>
              <a:chOff x="6204012" y="4001923"/>
              <a:chExt cx="1524384" cy="1907090"/>
            </a:xfrm>
          </p:grpSpPr>
          <p:sp>
            <p:nvSpPr>
              <p:cNvPr id="136" name="Isosceles Triangle 135"/>
              <p:cNvSpPr/>
              <p:nvPr/>
            </p:nvSpPr>
            <p:spPr>
              <a:xfrm>
                <a:off x="6204012" y="4168014"/>
                <a:ext cx="1524384" cy="151216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6444146" y="4980480"/>
                    <a:ext cx="104411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7" name="TextBox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4146" y="4980480"/>
                    <a:ext cx="1044116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8" name="Group 137"/>
              <p:cNvGrpSpPr/>
              <p:nvPr/>
            </p:nvGrpSpPr>
            <p:grpSpPr>
              <a:xfrm>
                <a:off x="6715041" y="5366942"/>
                <a:ext cx="502324" cy="542071"/>
                <a:chOff x="1914293" y="5662726"/>
                <a:chExt cx="502324" cy="542071"/>
              </a:xfrm>
            </p:grpSpPr>
            <p:sp>
              <p:nvSpPr>
                <p:cNvPr id="157" name="Oval 156"/>
                <p:cNvSpPr/>
                <p:nvPr/>
              </p:nvSpPr>
              <p:spPr>
                <a:xfrm>
                  <a:off x="1940936" y="5773555"/>
                  <a:ext cx="432048" cy="43124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1914293" y="5662726"/>
                      <a:ext cx="50232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8" name="TextBox 1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14293" y="5662726"/>
                      <a:ext cx="502324" cy="523220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9" name="Oval 138"/>
              <p:cNvSpPr/>
              <p:nvPr/>
            </p:nvSpPr>
            <p:spPr>
              <a:xfrm>
                <a:off x="6795690" y="4001923"/>
                <a:ext cx="324036" cy="3321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754704" y="4484249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4704" y="4484249"/>
                    <a:ext cx="422999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0" name="Group 159"/>
            <p:cNvGrpSpPr/>
            <p:nvPr/>
          </p:nvGrpSpPr>
          <p:grpSpPr>
            <a:xfrm>
              <a:off x="7908416" y="3889075"/>
              <a:ext cx="1424966" cy="1412569"/>
              <a:chOff x="7908416" y="3889075"/>
              <a:chExt cx="1424966" cy="1412569"/>
            </a:xfrm>
          </p:grpSpPr>
          <p:cxnSp>
            <p:nvCxnSpPr>
              <p:cNvPr id="135" name="Straight Connector 134"/>
              <p:cNvCxnSpPr>
                <a:stCxn id="154" idx="7"/>
                <a:endCxn id="144" idx="2"/>
              </p:cNvCxnSpPr>
              <p:nvPr/>
            </p:nvCxnSpPr>
            <p:spPr>
              <a:xfrm flipV="1">
                <a:off x="8729997" y="3889075"/>
                <a:ext cx="554751" cy="16149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0" name="Group 139"/>
              <p:cNvGrpSpPr/>
              <p:nvPr/>
            </p:nvGrpSpPr>
            <p:grpSpPr>
              <a:xfrm>
                <a:off x="7908416" y="4001923"/>
                <a:ext cx="1424966" cy="1299721"/>
                <a:chOff x="3249343" y="4297707"/>
                <a:chExt cx="1424966" cy="1299721"/>
              </a:xfrm>
            </p:grpSpPr>
            <p:grpSp>
              <p:nvGrpSpPr>
                <p:cNvPr id="153" name="Group 152"/>
                <p:cNvGrpSpPr/>
                <p:nvPr/>
              </p:nvGrpSpPr>
              <p:grpSpPr>
                <a:xfrm>
                  <a:off x="3249343" y="4463798"/>
                  <a:ext cx="1424966" cy="1133630"/>
                  <a:chOff x="3361428" y="4626084"/>
                  <a:chExt cx="1692188" cy="1133630"/>
                </a:xfrm>
              </p:grpSpPr>
              <p:sp>
                <p:nvSpPr>
                  <p:cNvPr id="155" name="Isosceles Triangle 154"/>
                  <p:cNvSpPr/>
                  <p:nvPr/>
                </p:nvSpPr>
                <p:spPr>
                  <a:xfrm>
                    <a:off x="3361428" y="4626084"/>
                    <a:ext cx="1692188" cy="1080198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TextBox 155"/>
                      <p:cNvSpPr txBox="1"/>
                      <p:nvPr/>
                    </p:nvSpPr>
                    <p:spPr>
                      <a:xfrm>
                        <a:off x="3956360" y="5236494"/>
                        <a:ext cx="50232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56" name="TextBox 1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6360" y="5236494"/>
                        <a:ext cx="502323" cy="52322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4" name="Oval 153"/>
                <p:cNvSpPr/>
                <p:nvPr/>
              </p:nvSpPr>
              <p:spPr>
                <a:xfrm>
                  <a:off x="3794342" y="4297707"/>
                  <a:ext cx="324036" cy="3321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8409399" y="4356080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09399" y="4356080"/>
                    <a:ext cx="422999" cy="52322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9" name="Group 158"/>
            <p:cNvGrpSpPr/>
            <p:nvPr/>
          </p:nvGrpSpPr>
          <p:grpSpPr>
            <a:xfrm>
              <a:off x="9679558" y="3987823"/>
              <a:ext cx="1424966" cy="1301400"/>
              <a:chOff x="9679558" y="3987823"/>
              <a:chExt cx="1424966" cy="1301400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9679558" y="3987823"/>
                <a:ext cx="1424966" cy="1301400"/>
                <a:chOff x="3249343" y="4297707"/>
                <a:chExt cx="1424966" cy="1301400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3249343" y="4463798"/>
                  <a:ext cx="1424966" cy="1135309"/>
                  <a:chOff x="3361428" y="4626084"/>
                  <a:chExt cx="1692188" cy="1135309"/>
                </a:xfrm>
              </p:grpSpPr>
              <p:sp>
                <p:nvSpPr>
                  <p:cNvPr id="151" name="Isosceles Triangle 150"/>
                  <p:cNvSpPr/>
                  <p:nvPr/>
                </p:nvSpPr>
                <p:spPr>
                  <a:xfrm>
                    <a:off x="3361428" y="4626084"/>
                    <a:ext cx="1692188" cy="1080198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TextBox 151"/>
                      <p:cNvSpPr txBox="1"/>
                      <p:nvPr/>
                    </p:nvSpPr>
                    <p:spPr>
                      <a:xfrm>
                        <a:off x="3956360" y="5238173"/>
                        <a:ext cx="50232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52" name="TextBox 1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6360" y="5238173"/>
                        <a:ext cx="502323" cy="52322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50" name="Oval 149"/>
                <p:cNvSpPr/>
                <p:nvPr/>
              </p:nvSpPr>
              <p:spPr>
                <a:xfrm>
                  <a:off x="3794342" y="4297707"/>
                  <a:ext cx="324036" cy="3321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0175075" y="4344925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5075" y="4344925"/>
                    <a:ext cx="422999" cy="52322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0" name="Group 179"/>
          <p:cNvGrpSpPr/>
          <p:nvPr/>
        </p:nvGrpSpPr>
        <p:grpSpPr>
          <a:xfrm>
            <a:off x="3395700" y="2819073"/>
            <a:ext cx="3767819" cy="1366011"/>
            <a:chOff x="3395700" y="2819073"/>
            <a:chExt cx="3767819" cy="1366011"/>
          </a:xfrm>
        </p:grpSpPr>
        <p:sp>
          <p:nvSpPr>
            <p:cNvPr id="88" name="Arc 87"/>
            <p:cNvSpPr/>
            <p:nvPr/>
          </p:nvSpPr>
          <p:spPr>
            <a:xfrm>
              <a:off x="3395700" y="3612913"/>
              <a:ext cx="996404" cy="572171"/>
            </a:xfrm>
            <a:prstGeom prst="arc">
              <a:avLst>
                <a:gd name="adj1" fmla="val 1441638"/>
                <a:gd name="adj2" fmla="val 20568900"/>
              </a:avLst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/>
            <p:cNvGrpSpPr/>
            <p:nvPr/>
          </p:nvGrpSpPr>
          <p:grpSpPr>
            <a:xfrm>
              <a:off x="5047273" y="2819073"/>
              <a:ext cx="2116246" cy="718211"/>
              <a:chOff x="5047273" y="2819073"/>
              <a:chExt cx="2116246" cy="718211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5047273" y="2819073"/>
                <a:ext cx="21162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right rotation</a:t>
                </a:r>
              </a:p>
            </p:txBody>
          </p:sp>
          <p:sp>
            <p:nvSpPr>
              <p:cNvPr id="176" name="Right Arrow 175"/>
              <p:cNvSpPr/>
              <p:nvPr/>
            </p:nvSpPr>
            <p:spPr>
              <a:xfrm>
                <a:off x="5846275" y="3321260"/>
                <a:ext cx="432048" cy="216024"/>
              </a:xfrm>
              <a:prstGeom prst="rightArrow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65430" y="2291086"/>
            <a:ext cx="4546719" cy="3831780"/>
            <a:chOff x="965430" y="2291086"/>
            <a:chExt cx="4546719" cy="3831780"/>
          </a:xfrm>
        </p:grpSpPr>
        <p:grpSp>
          <p:nvGrpSpPr>
            <p:cNvPr id="179" name="Group 178"/>
            <p:cNvGrpSpPr/>
            <p:nvPr/>
          </p:nvGrpSpPr>
          <p:grpSpPr>
            <a:xfrm>
              <a:off x="965430" y="2936419"/>
              <a:ext cx="4546719" cy="3186447"/>
              <a:chOff x="965430" y="2936419"/>
              <a:chExt cx="4546719" cy="3186447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965430" y="2936419"/>
                <a:ext cx="4546719" cy="3186447"/>
                <a:chOff x="1403264" y="3005140"/>
                <a:chExt cx="4546719" cy="318644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732535" y="3831953"/>
                      <a:ext cx="50232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2535" y="3831953"/>
                      <a:ext cx="502324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Connector 10"/>
                <p:cNvCxnSpPr>
                  <a:stCxn id="19" idx="7"/>
                  <a:endCxn id="73" idx="2"/>
                </p:cNvCxnSpPr>
                <p:nvPr/>
              </p:nvCxnSpPr>
              <p:spPr>
                <a:xfrm flipV="1">
                  <a:off x="2271524" y="4141757"/>
                  <a:ext cx="498274" cy="204597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>
                  <a:stCxn id="26" idx="1"/>
                  <a:endCxn id="73" idx="6"/>
                </p:cNvCxnSpPr>
                <p:nvPr/>
              </p:nvCxnSpPr>
              <p:spPr>
                <a:xfrm flipH="1" flipV="1">
                  <a:off x="3201846" y="4141757"/>
                  <a:ext cx="498275" cy="204597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Isosceles Triangle 19"/>
                <p:cNvSpPr/>
                <p:nvPr/>
              </p:nvSpPr>
              <p:spPr>
                <a:xfrm>
                  <a:off x="1403264" y="4463798"/>
                  <a:ext cx="1524384" cy="1512168"/>
                </a:xfrm>
                <a:prstGeom prst="triangle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1643398" y="5261917"/>
                      <a:ext cx="104411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398" y="5261917"/>
                      <a:ext cx="1044116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1" name="Group 70"/>
                <p:cNvGrpSpPr/>
                <p:nvPr/>
              </p:nvGrpSpPr>
              <p:grpSpPr>
                <a:xfrm>
                  <a:off x="1914293" y="5660578"/>
                  <a:ext cx="502324" cy="531009"/>
                  <a:chOff x="1914293" y="5660578"/>
                  <a:chExt cx="502324" cy="531009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1940936" y="5760345"/>
                    <a:ext cx="432048" cy="43124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1914293" y="5660578"/>
                        <a:ext cx="50232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3" name="TextBox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14293" y="5660578"/>
                        <a:ext cx="502324" cy="52322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9" name="Oval 18"/>
                <p:cNvSpPr/>
                <p:nvPr/>
              </p:nvSpPr>
              <p:spPr>
                <a:xfrm>
                  <a:off x="1994942" y="4297707"/>
                  <a:ext cx="324036" cy="3321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3107668" y="4297707"/>
                  <a:ext cx="1424966" cy="1299721"/>
                  <a:chOff x="3249343" y="4297707"/>
                  <a:chExt cx="1424966" cy="1299721"/>
                </a:xfrm>
              </p:grpSpPr>
              <p:grpSp>
                <p:nvGrpSpPr>
                  <p:cNvPr id="42" name="Group 41"/>
                  <p:cNvGrpSpPr/>
                  <p:nvPr/>
                </p:nvGrpSpPr>
                <p:grpSpPr>
                  <a:xfrm>
                    <a:off x="3249343" y="4463798"/>
                    <a:ext cx="1424966" cy="1133630"/>
                    <a:chOff x="3361428" y="4626084"/>
                    <a:chExt cx="1692188" cy="1133630"/>
                  </a:xfrm>
                </p:grpSpPr>
                <p:sp>
                  <p:nvSpPr>
                    <p:cNvPr id="16" name="Isosceles Triangle 15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6" name="Oval 25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/>
                <p:cNvGrpSpPr/>
                <p:nvPr/>
              </p:nvGrpSpPr>
              <p:grpSpPr>
                <a:xfrm>
                  <a:off x="3138574" y="3409232"/>
                  <a:ext cx="2811409" cy="1720144"/>
                  <a:chOff x="1873625" y="4031363"/>
                  <a:chExt cx="2811409" cy="1720144"/>
                </a:xfrm>
              </p:grpSpPr>
              <p:cxnSp>
                <p:nvCxnSpPr>
                  <p:cNvPr id="58" name="Straight Connector 57"/>
                  <p:cNvCxnSpPr>
                    <a:stCxn id="73" idx="7"/>
                    <a:endCxn id="76" idx="3"/>
                  </p:cNvCxnSpPr>
                  <p:nvPr/>
                </p:nvCxnSpPr>
                <p:spPr>
                  <a:xfrm flipV="1">
                    <a:off x="1873625" y="4031363"/>
                    <a:ext cx="1151438" cy="580058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63" idx="1"/>
                    <a:endCxn id="76" idx="5"/>
                  </p:cNvCxnSpPr>
                  <p:nvPr/>
                </p:nvCxnSpPr>
                <p:spPr>
                  <a:xfrm flipH="1" flipV="1">
                    <a:off x="3330567" y="4031363"/>
                    <a:ext cx="521954" cy="467391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1" name="Group 60"/>
                  <p:cNvGrpSpPr/>
                  <p:nvPr/>
                </p:nvGrpSpPr>
                <p:grpSpPr>
                  <a:xfrm>
                    <a:off x="3260068" y="4450107"/>
                    <a:ext cx="1424966" cy="1301400"/>
                    <a:chOff x="3249343" y="4297707"/>
                    <a:chExt cx="1424966" cy="1301400"/>
                  </a:xfrm>
                </p:grpSpPr>
                <p:grpSp>
                  <p:nvGrpSpPr>
                    <p:cNvPr id="62" name="Group 61"/>
                    <p:cNvGrpSpPr/>
                    <p:nvPr/>
                  </p:nvGrpSpPr>
                  <p:grpSpPr>
                    <a:xfrm>
                      <a:off x="3249343" y="4463798"/>
                      <a:ext cx="1424966" cy="1135309"/>
                      <a:chOff x="3361428" y="4626084"/>
                      <a:chExt cx="1692188" cy="1135309"/>
                    </a:xfrm>
                  </p:grpSpPr>
                  <p:sp>
                    <p:nvSpPr>
                      <p:cNvPr id="64" name="Isosceles Triangle 63"/>
                      <p:cNvSpPr/>
                      <p:nvPr/>
                    </p:nvSpPr>
                    <p:spPr>
                      <a:xfrm>
                        <a:off x="3361428" y="4626084"/>
                        <a:ext cx="1692188" cy="1080198"/>
                      </a:xfrm>
                      <a:prstGeom prst="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65" name="TextBox 64"/>
                          <p:cNvSpPr txBox="1"/>
                          <p:nvPr/>
                        </p:nvSpPr>
                        <p:spPr>
                          <a:xfrm>
                            <a:off x="3956360" y="5238173"/>
                            <a:ext cx="502323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TextBox 6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56360" y="5238173"/>
                            <a:ext cx="502323" cy="523220"/>
                          </a:xfrm>
                          <a:prstGeom prst="rect">
                            <a:avLst/>
                          </a:prstGeom>
                          <a:blipFill>
                            <a:blip r:embed="rId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3794342" y="4297707"/>
                      <a:ext cx="324036" cy="332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2769798" y="3926136"/>
                  <a:ext cx="432048" cy="43124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/>
                <p:cNvGrpSpPr/>
                <p:nvPr/>
              </p:nvGrpSpPr>
              <p:grpSpPr>
                <a:xfrm>
                  <a:off x="4189520" y="3005140"/>
                  <a:ext cx="502324" cy="523220"/>
                  <a:chOff x="1569308" y="5460970"/>
                  <a:chExt cx="502324" cy="523220"/>
                </a:xfrm>
                <a:noFill/>
              </p:grpSpPr>
              <p:sp>
                <p:nvSpPr>
                  <p:cNvPr id="76" name="Oval 75"/>
                  <p:cNvSpPr/>
                  <p:nvPr/>
                </p:nvSpPr>
                <p:spPr>
                  <a:xfrm>
                    <a:off x="1606528" y="5496974"/>
                    <a:ext cx="432048" cy="431242"/>
                  </a:xfrm>
                  <a:prstGeom prst="ellipse">
                    <a:avLst/>
                  </a:prstGeom>
                  <a:grpFill/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1569308" y="5460970"/>
                        <a:ext cx="502324" cy="52322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ν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69308" y="5460970"/>
                        <a:ext cx="502324" cy="5232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516122" y="4711312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6122" y="4711312"/>
                    <a:ext cx="42299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170817" y="4583143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0817" y="4583143"/>
                    <a:ext cx="422999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4595783" y="4115303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5783" y="4115303"/>
                    <a:ext cx="422999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/>
            <p:cNvGrpSpPr/>
            <p:nvPr/>
          </p:nvGrpSpPr>
          <p:grpSpPr>
            <a:xfrm>
              <a:off x="1727621" y="2291086"/>
              <a:ext cx="2699087" cy="523220"/>
              <a:chOff x="1027813" y="2685797"/>
              <a:chExt cx="2699087" cy="523220"/>
            </a:xfrm>
          </p:grpSpPr>
          <p:sp>
            <p:nvSpPr>
              <p:cNvPr id="78" name="Rectangular Callout 77"/>
              <p:cNvSpPr/>
              <p:nvPr/>
            </p:nvSpPr>
            <p:spPr>
              <a:xfrm>
                <a:off x="1027813" y="2731370"/>
                <a:ext cx="2689815" cy="468049"/>
              </a:xfrm>
              <a:prstGeom prst="wedgeRectCallout">
                <a:avLst>
                  <a:gd name="adj1" fmla="val 31127"/>
                  <a:gd name="adj2" fmla="val 88848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027813" y="2685797"/>
                <a:ext cx="26990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Balance violation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60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961910" y="1370328"/>
            <a:ext cx="4522807" cy="3181947"/>
            <a:chOff x="961910" y="1370328"/>
            <a:chExt cx="4522807" cy="3181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2267269" y="2197141"/>
                  <a:ext cx="50232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7269" y="2197141"/>
                  <a:ext cx="50232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" name="Group 65"/>
            <p:cNvGrpSpPr/>
            <p:nvPr/>
          </p:nvGrpSpPr>
          <p:grpSpPr>
            <a:xfrm>
              <a:off x="2673308" y="1774420"/>
              <a:ext cx="2811409" cy="1720144"/>
              <a:chOff x="1873625" y="4031363"/>
              <a:chExt cx="2811409" cy="1720144"/>
            </a:xfrm>
          </p:grpSpPr>
          <p:cxnSp>
            <p:nvCxnSpPr>
              <p:cNvPr id="58" name="Straight Connector 57"/>
              <p:cNvCxnSpPr>
                <a:stCxn id="73" idx="7"/>
                <a:endCxn id="76" idx="3"/>
              </p:cNvCxnSpPr>
              <p:nvPr/>
            </p:nvCxnSpPr>
            <p:spPr>
              <a:xfrm flipV="1">
                <a:off x="1873625" y="4031363"/>
                <a:ext cx="1151438" cy="580058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63" idx="1"/>
                <a:endCxn id="76" idx="5"/>
              </p:cNvCxnSpPr>
              <p:nvPr/>
            </p:nvCxnSpPr>
            <p:spPr>
              <a:xfrm flipH="1" flipV="1">
                <a:off x="3330567" y="4031363"/>
                <a:ext cx="521954" cy="467391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3260068" y="4450107"/>
                <a:ext cx="1424966" cy="1301400"/>
                <a:chOff x="3249343" y="4297707"/>
                <a:chExt cx="1424966" cy="13014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3249343" y="4463798"/>
                  <a:ext cx="1424966" cy="1135309"/>
                  <a:chOff x="3361428" y="4626084"/>
                  <a:chExt cx="1692188" cy="1135309"/>
                </a:xfrm>
              </p:grpSpPr>
              <p:sp>
                <p:nvSpPr>
                  <p:cNvPr id="64" name="Isosceles Triangle 63"/>
                  <p:cNvSpPr/>
                  <p:nvPr/>
                </p:nvSpPr>
                <p:spPr>
                  <a:xfrm>
                    <a:off x="3361428" y="4626084"/>
                    <a:ext cx="1692188" cy="1080198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TextBox 64"/>
                      <p:cNvSpPr txBox="1"/>
                      <p:nvPr/>
                    </p:nvSpPr>
                    <p:spPr>
                      <a:xfrm>
                        <a:off x="3956360" y="5238173"/>
                        <a:ext cx="50232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65" name="TextBox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6360" y="5238173"/>
                        <a:ext cx="502323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3" name="Oval 62"/>
                <p:cNvSpPr/>
                <p:nvPr/>
              </p:nvSpPr>
              <p:spPr>
                <a:xfrm>
                  <a:off x="3794342" y="4297707"/>
                  <a:ext cx="324036" cy="3321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3" name="Oval 72"/>
            <p:cNvSpPr/>
            <p:nvPr/>
          </p:nvSpPr>
          <p:spPr>
            <a:xfrm>
              <a:off x="2304532" y="2291324"/>
              <a:ext cx="432048" cy="4312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724254" y="1370328"/>
              <a:ext cx="502324" cy="523220"/>
              <a:chOff x="1569308" y="5460970"/>
              <a:chExt cx="502324" cy="523220"/>
            </a:xfrm>
            <a:noFill/>
          </p:grpSpPr>
          <p:sp>
            <p:nvSpPr>
              <p:cNvPr id="76" name="Oval 75"/>
              <p:cNvSpPr/>
              <p:nvPr/>
            </p:nvSpPr>
            <p:spPr>
              <a:xfrm>
                <a:off x="1606528" y="5496974"/>
                <a:ext cx="432048" cy="431242"/>
              </a:xfrm>
              <a:prstGeom prst="ellipse">
                <a:avLst/>
              </a:prstGeom>
              <a:grp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569308" y="5460970"/>
                    <a:ext cx="502324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9308" y="5460970"/>
                    <a:ext cx="502324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Connector 10"/>
            <p:cNvCxnSpPr>
              <a:stCxn id="19" idx="7"/>
              <a:endCxn id="73" idx="2"/>
            </p:cNvCxnSpPr>
            <p:nvPr/>
          </p:nvCxnSpPr>
          <p:spPr>
            <a:xfrm flipH="1" flipV="1">
              <a:off x="2726230" y="2506945"/>
              <a:ext cx="498274" cy="20459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Isosceles Triangle 19"/>
            <p:cNvSpPr/>
            <p:nvPr/>
          </p:nvSpPr>
          <p:spPr>
            <a:xfrm flipH="1">
              <a:off x="2568380" y="2828986"/>
              <a:ext cx="1524384" cy="151216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 flipH="1">
                  <a:off x="2808514" y="3638580"/>
                  <a:ext cx="10441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808514" y="3638580"/>
                  <a:ext cx="104411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/>
            <p:cNvGrpSpPr/>
            <p:nvPr/>
          </p:nvGrpSpPr>
          <p:grpSpPr>
            <a:xfrm flipH="1">
              <a:off x="3079410" y="4020380"/>
              <a:ext cx="502324" cy="531895"/>
              <a:chOff x="1914294" y="5655192"/>
              <a:chExt cx="502324" cy="531895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1949432" y="5755845"/>
                <a:ext cx="432048" cy="43124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914294" y="5655192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94" y="5655192"/>
                    <a:ext cx="502324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/>
            <p:cNvSpPr/>
            <p:nvPr/>
          </p:nvSpPr>
          <p:spPr>
            <a:xfrm flipH="1">
              <a:off x="3177050" y="2662895"/>
              <a:ext cx="324036" cy="3321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 flipH="1">
                  <a:off x="3119073" y="3145221"/>
                  <a:ext cx="4229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19073" y="3145221"/>
                  <a:ext cx="42299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 flipH="1">
              <a:off x="961910" y="2525346"/>
              <a:ext cx="1424966" cy="1455671"/>
              <a:chOff x="2651832" y="1937325"/>
              <a:chExt cx="1424966" cy="1455671"/>
            </a:xfrm>
          </p:grpSpPr>
          <p:cxnSp>
            <p:nvCxnSpPr>
              <p:cNvPr id="12" name="Straight Connector 11"/>
              <p:cNvCxnSpPr>
                <a:stCxn id="26" idx="1"/>
                <a:endCxn id="73" idx="6"/>
              </p:cNvCxnSpPr>
              <p:nvPr/>
            </p:nvCxnSpPr>
            <p:spPr>
              <a:xfrm flipH="1" flipV="1">
                <a:off x="2746010" y="1937325"/>
                <a:ext cx="498275" cy="204597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2651832" y="2093275"/>
                <a:ext cx="1424966" cy="1299721"/>
                <a:chOff x="3249343" y="4297707"/>
                <a:chExt cx="1424966" cy="129972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249343" y="4463798"/>
                  <a:ext cx="1424966" cy="1133630"/>
                  <a:chOff x="3361428" y="4626084"/>
                  <a:chExt cx="1692188" cy="1133630"/>
                </a:xfrm>
              </p:grpSpPr>
              <p:sp>
                <p:nvSpPr>
                  <p:cNvPr id="16" name="Isosceles Triangle 15"/>
                  <p:cNvSpPr/>
                  <p:nvPr/>
                </p:nvSpPr>
                <p:spPr>
                  <a:xfrm>
                    <a:off x="3361428" y="4626084"/>
                    <a:ext cx="1692188" cy="1080198"/>
                  </a:xfrm>
                  <a:prstGeom prst="triangl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/>
                      <p:cNvSpPr txBox="1"/>
                      <p:nvPr/>
                    </p:nvSpPr>
                    <p:spPr>
                      <a:xfrm>
                        <a:off x="3956360" y="5236494"/>
                        <a:ext cx="50232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56360" y="5236494"/>
                        <a:ext cx="502323" cy="5232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Oval 25"/>
                <p:cNvSpPr/>
                <p:nvPr/>
              </p:nvSpPr>
              <p:spPr>
                <a:xfrm>
                  <a:off x="3794342" y="4297707"/>
                  <a:ext cx="324036" cy="332182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152815" y="2447432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2815" y="2447432"/>
                    <a:ext cx="42299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4568351" y="2549212"/>
                  <a:ext cx="4229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351" y="2549212"/>
                  <a:ext cx="42299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TextBox 78"/>
          <p:cNvSpPr txBox="1"/>
          <p:nvPr/>
        </p:nvSpPr>
        <p:spPr>
          <a:xfrm>
            <a:off x="965430" y="4907949"/>
            <a:ext cx="1026114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Right rotation alone does not solve the imbalance.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65430" y="584684"/>
                <a:ext cx="10261140" cy="675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/>
                  <a:t>By</a:t>
                </a:r>
                <a:r>
                  <a:rPr lang="en-US" sz="2800" b="1" dirty="0"/>
                  <a:t> double</a:t>
                </a:r>
                <a:r>
                  <a:rPr lang="en-US" sz="2800" dirty="0"/>
                  <a:t> rotation if inserted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LSON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RSON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RSON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LSON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84684"/>
                <a:ext cx="10261140" cy="675954"/>
              </a:xfrm>
              <a:prstGeom prst="rect">
                <a:avLst/>
              </a:prstGeom>
              <a:blipFill>
                <a:blip r:embed="rId24"/>
                <a:stretch>
                  <a:fillRect l="-1188" r="-475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61910" y="5634552"/>
                <a:ext cx="10261140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800" dirty="0"/>
                  <a:t> subtree splits into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800" dirty="0"/>
                  <a:t>. Either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10" y="5634552"/>
                <a:ext cx="10261140" cy="609398"/>
              </a:xfrm>
              <a:prstGeom prst="rect">
                <a:avLst/>
              </a:prstGeom>
              <a:blipFill>
                <a:blip r:embed="rId25"/>
                <a:stretch>
                  <a:fillRect t="-1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276020" y="1354019"/>
            <a:ext cx="4950550" cy="3668175"/>
            <a:chOff x="6276020" y="1354019"/>
            <a:chExt cx="4950550" cy="3668175"/>
          </a:xfrm>
        </p:grpSpPr>
        <p:grpSp>
          <p:nvGrpSpPr>
            <p:cNvPr id="38" name="Group 37"/>
            <p:cNvGrpSpPr/>
            <p:nvPr/>
          </p:nvGrpSpPr>
          <p:grpSpPr>
            <a:xfrm>
              <a:off x="6276020" y="1370328"/>
              <a:ext cx="4950550" cy="3510481"/>
              <a:chOff x="6276020" y="791479"/>
              <a:chExt cx="4950550" cy="3510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898980" y="2562065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8980" y="2562065"/>
                    <a:ext cx="502324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Group 82"/>
              <p:cNvGrpSpPr/>
              <p:nvPr/>
            </p:nvGrpSpPr>
            <p:grpSpPr>
              <a:xfrm>
                <a:off x="8415161" y="1195571"/>
                <a:ext cx="2811409" cy="1720144"/>
                <a:chOff x="1873625" y="4031363"/>
                <a:chExt cx="2811409" cy="1720144"/>
              </a:xfrm>
            </p:grpSpPr>
            <p:cxnSp>
              <p:nvCxnSpPr>
                <p:cNvPr id="111" name="Straight Connector 110"/>
                <p:cNvCxnSpPr>
                  <a:stCxn id="84" idx="7"/>
                  <a:endCxn id="109" idx="3"/>
                </p:cNvCxnSpPr>
                <p:nvPr/>
              </p:nvCxnSpPr>
              <p:spPr>
                <a:xfrm flipV="1">
                  <a:off x="1873625" y="4031363"/>
                  <a:ext cx="1151438" cy="580058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15" idx="1"/>
                  <a:endCxn id="109" idx="5"/>
                </p:cNvCxnSpPr>
                <p:nvPr/>
              </p:nvCxnSpPr>
              <p:spPr>
                <a:xfrm flipH="1" flipV="1">
                  <a:off x="3330567" y="4031363"/>
                  <a:ext cx="521954" cy="467391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Group 112"/>
                <p:cNvGrpSpPr/>
                <p:nvPr/>
              </p:nvGrpSpPr>
              <p:grpSpPr>
                <a:xfrm>
                  <a:off x="3260068" y="4450107"/>
                  <a:ext cx="1424966" cy="1301400"/>
                  <a:chOff x="3249343" y="4297707"/>
                  <a:chExt cx="1424966" cy="13014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49343" y="4463798"/>
                    <a:ext cx="1424966" cy="1135309"/>
                    <a:chOff x="3361428" y="4626084"/>
                    <a:chExt cx="1692188" cy="1135309"/>
                  </a:xfrm>
                </p:grpSpPr>
                <p:sp>
                  <p:nvSpPr>
                    <p:cNvPr id="116" name="Isosceles Triangle 115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3956360" y="5238173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8173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Oval 114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8046385" y="1712475"/>
                <a:ext cx="432048" cy="43124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9466107" y="791479"/>
                <a:ext cx="502324" cy="523220"/>
                <a:chOff x="1569308" y="5460970"/>
                <a:chExt cx="502324" cy="523220"/>
              </a:xfrm>
              <a:noFill/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606528" y="5496974"/>
                  <a:ext cx="432048" cy="431242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1569308" y="5460970"/>
                      <a:ext cx="502324" cy="52322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0" name="TextBox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308" y="5460970"/>
                      <a:ext cx="502324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1" name="Straight Connector 100"/>
              <p:cNvCxnSpPr>
                <a:stCxn id="165" idx="1"/>
                <a:endCxn id="84" idx="5"/>
              </p:cNvCxnSpPr>
              <p:nvPr/>
            </p:nvCxnSpPr>
            <p:spPr>
              <a:xfrm flipH="1" flipV="1">
                <a:off x="8415161" y="2080563"/>
                <a:ext cx="570129" cy="63663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 flipH="1">
                <a:off x="6276020" y="1928096"/>
                <a:ext cx="1770365" cy="1477496"/>
                <a:chOff x="2306433" y="1915500"/>
                <a:chExt cx="1770365" cy="1477496"/>
              </a:xfrm>
            </p:grpSpPr>
            <p:cxnSp>
              <p:nvCxnSpPr>
                <p:cNvPr id="94" name="Straight Connector 93"/>
                <p:cNvCxnSpPr>
                  <a:stCxn id="98" idx="1"/>
                  <a:endCxn id="84" idx="2"/>
                </p:cNvCxnSpPr>
                <p:nvPr/>
              </p:nvCxnSpPr>
              <p:spPr>
                <a:xfrm flipH="1" flipV="1">
                  <a:off x="2306433" y="1915500"/>
                  <a:ext cx="937852" cy="226422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/>
                <p:cNvGrpSpPr/>
                <p:nvPr/>
              </p:nvGrpSpPr>
              <p:grpSpPr>
                <a:xfrm>
                  <a:off x="2651832" y="2093275"/>
                  <a:ext cx="1424966" cy="1299721"/>
                  <a:chOff x="3249343" y="4297707"/>
                  <a:chExt cx="1424966" cy="1299721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3249343" y="4463798"/>
                    <a:ext cx="1424966" cy="1133630"/>
                    <a:chOff x="3361428" y="4626084"/>
                    <a:chExt cx="1692188" cy="1133630"/>
                  </a:xfrm>
                </p:grpSpPr>
                <p:sp>
                  <p:nvSpPr>
                    <p:cNvPr id="99" name="Isosceles Triangle 98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152815" y="2447432"/>
                      <a:ext cx="4229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en-US" sz="2800" b="1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2815" y="2447432"/>
                      <a:ext cx="422999" cy="52322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310204" y="1970363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0204" y="1970363"/>
                    <a:ext cx="422999" cy="52322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 flipH="1">
                <a:off x="7585229" y="2869664"/>
                <a:ext cx="1424966" cy="1432296"/>
                <a:chOff x="2651832" y="1960700"/>
                <a:chExt cx="1424966" cy="1432296"/>
              </a:xfrm>
            </p:grpSpPr>
            <p:cxnSp>
              <p:nvCxnSpPr>
                <p:cNvPr id="119" name="Straight Connector 118"/>
                <p:cNvCxnSpPr>
                  <a:stCxn id="123" idx="1"/>
                  <a:endCxn id="165" idx="2"/>
                </p:cNvCxnSpPr>
                <p:nvPr/>
              </p:nvCxnSpPr>
              <p:spPr>
                <a:xfrm flipH="1" flipV="1">
                  <a:off x="2740009" y="1960700"/>
                  <a:ext cx="504276" cy="181222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 119"/>
                <p:cNvGrpSpPr/>
                <p:nvPr/>
              </p:nvGrpSpPr>
              <p:grpSpPr>
                <a:xfrm>
                  <a:off x="2651832" y="2093275"/>
                  <a:ext cx="1424966" cy="1299721"/>
                  <a:chOff x="3249343" y="4297707"/>
                  <a:chExt cx="1424966" cy="1299721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3249343" y="4463798"/>
                    <a:ext cx="1424966" cy="1133630"/>
                    <a:chOff x="3361428" y="4626084"/>
                    <a:chExt cx="1692188" cy="1133630"/>
                  </a:xfrm>
                </p:grpSpPr>
                <p:sp>
                  <p:nvSpPr>
                    <p:cNvPr id="124" name="Isosceles Triangle 123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5" name="TextBox 124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5" name="TextBox 12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3" name="Oval 122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3152815" y="2447432"/>
                      <a:ext cx="4229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oMath>
                        </m:oMathPara>
                      </a14:m>
                      <a:endParaRPr lang="en-US" sz="2800" b="1" dirty="0"/>
                    </a:p>
                  </p:txBody>
                </p:sp>
              </mc:Choice>
              <mc:Fallback xmlns="">
                <p:sp>
                  <p:nvSpPr>
                    <p:cNvPr id="121" name="TextBox 1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2815" y="2447432"/>
                      <a:ext cx="422999" cy="52322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6" name="Group 125"/>
              <p:cNvGrpSpPr/>
              <p:nvPr/>
            </p:nvGrpSpPr>
            <p:grpSpPr>
              <a:xfrm>
                <a:off x="9262170" y="2869664"/>
                <a:ext cx="1424966" cy="1432296"/>
                <a:chOff x="2647521" y="1960700"/>
                <a:chExt cx="1424966" cy="1432296"/>
              </a:xfrm>
            </p:grpSpPr>
            <p:cxnSp>
              <p:nvCxnSpPr>
                <p:cNvPr id="127" name="Straight Connector 126"/>
                <p:cNvCxnSpPr>
                  <a:stCxn id="161" idx="1"/>
                  <a:endCxn id="165" idx="6"/>
                </p:cNvCxnSpPr>
                <p:nvPr/>
              </p:nvCxnSpPr>
              <p:spPr>
                <a:xfrm flipH="1" flipV="1">
                  <a:off x="2739417" y="1960700"/>
                  <a:ext cx="504868" cy="181222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Group 127"/>
                <p:cNvGrpSpPr/>
                <p:nvPr/>
              </p:nvGrpSpPr>
              <p:grpSpPr>
                <a:xfrm>
                  <a:off x="2647521" y="2093275"/>
                  <a:ext cx="1424966" cy="1299721"/>
                  <a:chOff x="3245032" y="4297707"/>
                  <a:chExt cx="1424966" cy="1299721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3245032" y="4463798"/>
                    <a:ext cx="1424966" cy="1133630"/>
                    <a:chOff x="3356309" y="4626084"/>
                    <a:chExt cx="1692188" cy="1133630"/>
                  </a:xfrm>
                </p:grpSpPr>
                <p:sp>
                  <p:nvSpPr>
                    <p:cNvPr id="162" name="Isosceles Triangle 161"/>
                    <p:cNvSpPr/>
                    <p:nvPr/>
                  </p:nvSpPr>
                  <p:spPr>
                    <a:xfrm>
                      <a:off x="3356309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2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1" name="Oval 160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081751" y="2447432"/>
                      <a:ext cx="4229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oMath>
                        </m:oMathPara>
                      </a14:m>
                      <a:endParaRPr lang="en-US" sz="2800" b="1" dirty="0"/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1751" y="2447432"/>
                      <a:ext cx="422999" cy="523220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>
                    <a:off x="8013852" y="1636650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3852" y="1636650"/>
                    <a:ext cx="502324" cy="52322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Oval 164"/>
              <p:cNvSpPr/>
              <p:nvPr/>
            </p:nvSpPr>
            <p:spPr>
              <a:xfrm>
                <a:off x="8922018" y="2654043"/>
                <a:ext cx="432048" cy="43124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983113" y="1354019"/>
              <a:ext cx="2017079" cy="2560907"/>
              <a:chOff x="7983113" y="775170"/>
              <a:chExt cx="2017079" cy="2560907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7983113" y="775170"/>
                <a:ext cx="2017079" cy="1894071"/>
                <a:chOff x="7983113" y="775170"/>
                <a:chExt cx="2017079" cy="1894071"/>
              </a:xfrm>
            </p:grpSpPr>
            <p:sp>
              <p:nvSpPr>
                <p:cNvPr id="169" name="Arc 168"/>
                <p:cNvSpPr/>
                <p:nvPr/>
              </p:nvSpPr>
              <p:spPr>
                <a:xfrm rot="17128798">
                  <a:off x="8258150" y="927199"/>
                  <a:ext cx="1745054" cy="1739030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7983113" y="775170"/>
                  <a:ext cx="6432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2</a:t>
                  </a:r>
                  <a:r>
                    <a:rPr lang="en-US" sz="2800" baseline="30000" dirty="0"/>
                    <a:t>nd</a:t>
                  </a:r>
                  <a:endParaRPr lang="en-US" sz="2800" dirty="0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8046036" y="1732748"/>
                <a:ext cx="1602365" cy="1603329"/>
                <a:chOff x="8046036" y="1732748"/>
                <a:chExt cx="1602365" cy="1603329"/>
              </a:xfrm>
            </p:grpSpPr>
            <p:sp>
              <p:nvSpPr>
                <p:cNvPr id="32" name="Arc 31"/>
                <p:cNvSpPr/>
                <p:nvPr/>
              </p:nvSpPr>
              <p:spPr>
                <a:xfrm rot="21289229">
                  <a:off x="8046036" y="1889556"/>
                  <a:ext cx="1194646" cy="1446521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  <a:prstDash val="sysDot"/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>
                  <a:off x="9031611" y="1732748"/>
                  <a:ext cx="616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1</a:t>
                  </a:r>
                  <a:r>
                    <a:rPr lang="en-US" sz="2800" baseline="30000" dirty="0"/>
                    <a:t>st</a:t>
                  </a:r>
                  <a:endParaRPr lang="en-US" sz="2800" dirty="0"/>
                </a:p>
              </p:txBody>
            </p:sp>
          </p:grpSp>
        </p:grpSp>
        <p:grpSp>
          <p:nvGrpSpPr>
            <p:cNvPr id="102" name="Group 101"/>
            <p:cNvGrpSpPr/>
            <p:nvPr/>
          </p:nvGrpSpPr>
          <p:grpSpPr>
            <a:xfrm flipH="1">
              <a:off x="8392197" y="4480065"/>
              <a:ext cx="502324" cy="531895"/>
              <a:chOff x="1914294" y="5655192"/>
              <a:chExt cx="502324" cy="53189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1949432" y="5755845"/>
                <a:ext cx="432048" cy="43124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914294" y="5655192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94" y="5655192"/>
                    <a:ext cx="502324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5" name="Group 104"/>
            <p:cNvGrpSpPr/>
            <p:nvPr/>
          </p:nvGrpSpPr>
          <p:grpSpPr>
            <a:xfrm flipH="1">
              <a:off x="10095441" y="4490299"/>
              <a:ext cx="502324" cy="531895"/>
              <a:chOff x="1914294" y="5655192"/>
              <a:chExt cx="502324" cy="531895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1949432" y="5755845"/>
                <a:ext cx="432048" cy="43124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914294" y="5655192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4294" y="5655192"/>
                    <a:ext cx="502324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8" name="Rectangular Callout 107"/>
          <p:cNvSpPr/>
          <p:nvPr/>
        </p:nvSpPr>
        <p:spPr>
          <a:xfrm>
            <a:off x="722629" y="1360836"/>
            <a:ext cx="2689815" cy="468049"/>
          </a:xfrm>
          <a:prstGeom prst="wedgeRectCallout">
            <a:avLst>
              <a:gd name="adj1" fmla="val 62180"/>
              <a:gd name="adj2" fmla="val -12591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22629" y="1315263"/>
            <a:ext cx="2699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Balance violation</a:t>
            </a:r>
          </a:p>
        </p:txBody>
      </p:sp>
    </p:spTree>
    <p:extLst>
      <p:ext uri="{BB962C8B-B14F-4D97-AF65-F5344CB8AC3E}">
        <p14:creationId xmlns:p14="http://schemas.microsoft.com/office/powerpoint/2010/main" val="327109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2116" y="822387"/>
            <a:ext cx="5451916" cy="3510481"/>
            <a:chOff x="932116" y="822387"/>
            <a:chExt cx="5451916" cy="3510481"/>
          </a:xfrm>
        </p:grpSpPr>
        <p:grpSp>
          <p:nvGrpSpPr>
            <p:cNvPr id="24" name="Group 23"/>
            <p:cNvGrpSpPr/>
            <p:nvPr/>
          </p:nvGrpSpPr>
          <p:grpSpPr>
            <a:xfrm>
              <a:off x="965430" y="822387"/>
              <a:ext cx="5418602" cy="3510481"/>
              <a:chOff x="5807968" y="791479"/>
              <a:chExt cx="5418602" cy="35104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8041426" y="1597331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1426" y="1597331"/>
                    <a:ext cx="50232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3" name="Group 82"/>
              <p:cNvGrpSpPr/>
              <p:nvPr/>
            </p:nvGrpSpPr>
            <p:grpSpPr>
              <a:xfrm>
                <a:off x="8415161" y="1195571"/>
                <a:ext cx="2811409" cy="1720144"/>
                <a:chOff x="1873625" y="4031363"/>
                <a:chExt cx="2811409" cy="1720144"/>
              </a:xfrm>
            </p:grpSpPr>
            <p:cxnSp>
              <p:nvCxnSpPr>
                <p:cNvPr id="111" name="Straight Connector 110"/>
                <p:cNvCxnSpPr>
                  <a:stCxn id="84" idx="7"/>
                  <a:endCxn id="109" idx="3"/>
                </p:cNvCxnSpPr>
                <p:nvPr/>
              </p:nvCxnSpPr>
              <p:spPr>
                <a:xfrm flipV="1">
                  <a:off x="1873625" y="4031363"/>
                  <a:ext cx="1151438" cy="580058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>
                  <a:stCxn id="115" idx="1"/>
                  <a:endCxn id="109" idx="5"/>
                </p:cNvCxnSpPr>
                <p:nvPr/>
              </p:nvCxnSpPr>
              <p:spPr>
                <a:xfrm flipH="1" flipV="1">
                  <a:off x="3330567" y="4031363"/>
                  <a:ext cx="521954" cy="467391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Group 112"/>
                <p:cNvGrpSpPr/>
                <p:nvPr/>
              </p:nvGrpSpPr>
              <p:grpSpPr>
                <a:xfrm>
                  <a:off x="3260068" y="4450107"/>
                  <a:ext cx="1424966" cy="1301400"/>
                  <a:chOff x="3249343" y="4297707"/>
                  <a:chExt cx="1424966" cy="13014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3249343" y="4463798"/>
                    <a:ext cx="1424966" cy="1135309"/>
                    <a:chOff x="3361428" y="4626084"/>
                    <a:chExt cx="1692188" cy="1135309"/>
                  </a:xfrm>
                </p:grpSpPr>
                <p:sp>
                  <p:nvSpPr>
                    <p:cNvPr id="116" name="Isosceles Triangle 115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3956360" y="5238173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8173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Oval 114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4" name="Oval 83"/>
              <p:cNvSpPr/>
              <p:nvPr/>
            </p:nvSpPr>
            <p:spPr>
              <a:xfrm>
                <a:off x="8046385" y="1712475"/>
                <a:ext cx="432048" cy="43124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/>
              <p:cNvGrpSpPr/>
              <p:nvPr/>
            </p:nvGrpSpPr>
            <p:grpSpPr>
              <a:xfrm>
                <a:off x="9466107" y="791479"/>
                <a:ext cx="502324" cy="523220"/>
                <a:chOff x="1569308" y="5460970"/>
                <a:chExt cx="502324" cy="523220"/>
              </a:xfrm>
              <a:noFill/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1606528" y="5496974"/>
                  <a:ext cx="432048" cy="431242"/>
                </a:xfrm>
                <a:prstGeom prst="ellipse">
                  <a:avLst/>
                </a:prstGeom>
                <a:grp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1569308" y="5460970"/>
                      <a:ext cx="502324" cy="52322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ν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10" name="TextBox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9308" y="5460970"/>
                      <a:ext cx="502324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0310204" y="1970363"/>
                    <a:ext cx="42299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0204" y="1970363"/>
                    <a:ext cx="42299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>
                <a:stCxn id="165" idx="1"/>
                <a:endCxn id="84" idx="3"/>
              </p:cNvCxnSpPr>
              <p:nvPr/>
            </p:nvCxnSpPr>
            <p:spPr>
              <a:xfrm flipV="1">
                <a:off x="7509814" y="2080563"/>
                <a:ext cx="599843" cy="636634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/>
              <p:cNvGrpSpPr/>
              <p:nvPr/>
            </p:nvGrpSpPr>
            <p:grpSpPr>
              <a:xfrm>
                <a:off x="8478433" y="1928097"/>
                <a:ext cx="1544056" cy="1464186"/>
                <a:chOff x="2590945" y="1823477"/>
                <a:chExt cx="1485853" cy="1569519"/>
              </a:xfrm>
            </p:grpSpPr>
            <p:cxnSp>
              <p:nvCxnSpPr>
                <p:cNvPr id="94" name="Straight Connector 93"/>
                <p:cNvCxnSpPr>
                  <a:stCxn id="98" idx="1"/>
                  <a:endCxn id="84" idx="6"/>
                </p:cNvCxnSpPr>
                <p:nvPr/>
              </p:nvCxnSpPr>
              <p:spPr>
                <a:xfrm flipH="1" flipV="1">
                  <a:off x="2590945" y="1823477"/>
                  <a:ext cx="653341" cy="296971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5" name="Group 94"/>
                <p:cNvGrpSpPr/>
                <p:nvPr/>
              </p:nvGrpSpPr>
              <p:grpSpPr>
                <a:xfrm>
                  <a:off x="2651832" y="2068117"/>
                  <a:ext cx="1424966" cy="1324879"/>
                  <a:chOff x="3249343" y="4272549"/>
                  <a:chExt cx="1424966" cy="1324879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3249343" y="4463798"/>
                    <a:ext cx="1424966" cy="1133630"/>
                    <a:chOff x="3361428" y="4626084"/>
                    <a:chExt cx="1692188" cy="1133630"/>
                  </a:xfrm>
                </p:grpSpPr>
                <p:sp>
                  <p:nvSpPr>
                    <p:cNvPr id="99" name="Isosceles Triangle 98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0" name="TextBox 99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0" name="TextBox 9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8" name="Oval 97"/>
                  <p:cNvSpPr/>
                  <p:nvPr/>
                </p:nvSpPr>
                <p:spPr>
                  <a:xfrm>
                    <a:off x="3794343" y="4272549"/>
                    <a:ext cx="324036" cy="357341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3104711" y="2447432"/>
                      <a:ext cx="4229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oMath>
                        </m:oMathPara>
                      </a14:m>
                      <a:endParaRPr lang="en-US" sz="2800" b="1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4711" y="2447432"/>
                      <a:ext cx="422999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8" name="Group 117"/>
              <p:cNvGrpSpPr/>
              <p:nvPr/>
            </p:nvGrpSpPr>
            <p:grpSpPr>
              <a:xfrm>
                <a:off x="7484909" y="2869664"/>
                <a:ext cx="1424966" cy="1432296"/>
                <a:chOff x="2651832" y="1960700"/>
                <a:chExt cx="1424966" cy="1432296"/>
              </a:xfrm>
            </p:grpSpPr>
            <p:cxnSp>
              <p:nvCxnSpPr>
                <p:cNvPr id="119" name="Straight Connector 118"/>
                <p:cNvCxnSpPr>
                  <a:stCxn id="123" idx="1"/>
                  <a:endCxn id="165" idx="2"/>
                </p:cNvCxnSpPr>
                <p:nvPr/>
              </p:nvCxnSpPr>
              <p:spPr>
                <a:xfrm flipH="1" flipV="1">
                  <a:off x="2740009" y="1960700"/>
                  <a:ext cx="504276" cy="181222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0" name="Group 119"/>
                <p:cNvGrpSpPr/>
                <p:nvPr/>
              </p:nvGrpSpPr>
              <p:grpSpPr>
                <a:xfrm>
                  <a:off x="2651832" y="2093275"/>
                  <a:ext cx="1424966" cy="1299721"/>
                  <a:chOff x="3249343" y="4297707"/>
                  <a:chExt cx="1424966" cy="1299721"/>
                </a:xfrm>
              </p:grpSpPr>
              <p:grpSp>
                <p:nvGrpSpPr>
                  <p:cNvPr id="122" name="Group 121"/>
                  <p:cNvGrpSpPr/>
                  <p:nvPr/>
                </p:nvGrpSpPr>
                <p:grpSpPr>
                  <a:xfrm>
                    <a:off x="3249343" y="4463798"/>
                    <a:ext cx="1424966" cy="1133630"/>
                    <a:chOff x="3361428" y="4626084"/>
                    <a:chExt cx="1692188" cy="1133630"/>
                  </a:xfrm>
                </p:grpSpPr>
                <p:sp>
                  <p:nvSpPr>
                    <p:cNvPr id="124" name="Isosceles Triangle 123"/>
                    <p:cNvSpPr/>
                    <p:nvPr/>
                  </p:nvSpPr>
                  <p:spPr>
                    <a:xfrm>
                      <a:off x="3361428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5" name="TextBox 124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25" name="TextBox 12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23" name="Oval 122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TextBox 120"/>
                    <p:cNvSpPr txBox="1"/>
                    <p:nvPr/>
                  </p:nvSpPr>
                  <p:spPr>
                    <a:xfrm>
                      <a:off x="3152815" y="2447432"/>
                      <a:ext cx="4229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oMath>
                        </m:oMathPara>
                      </a14:m>
                      <a:endParaRPr lang="en-US" sz="2800" b="1" dirty="0"/>
                    </a:p>
                  </p:txBody>
                </p:sp>
              </mc:Choice>
              <mc:Fallback xmlns="">
                <p:sp>
                  <p:nvSpPr>
                    <p:cNvPr id="121" name="TextBox 1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2815" y="2447432"/>
                      <a:ext cx="422999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6" name="Group 125"/>
              <p:cNvGrpSpPr/>
              <p:nvPr/>
            </p:nvGrpSpPr>
            <p:grpSpPr>
              <a:xfrm flipH="1">
                <a:off x="5807968" y="2869664"/>
                <a:ext cx="1424966" cy="1432296"/>
                <a:chOff x="2647521" y="1960700"/>
                <a:chExt cx="1424966" cy="1432296"/>
              </a:xfrm>
            </p:grpSpPr>
            <p:cxnSp>
              <p:nvCxnSpPr>
                <p:cNvPr id="127" name="Straight Connector 126"/>
                <p:cNvCxnSpPr>
                  <a:stCxn id="161" idx="1"/>
                  <a:endCxn id="165" idx="6"/>
                </p:cNvCxnSpPr>
                <p:nvPr/>
              </p:nvCxnSpPr>
              <p:spPr>
                <a:xfrm flipH="1" flipV="1">
                  <a:off x="2739417" y="1960700"/>
                  <a:ext cx="504868" cy="181222"/>
                </a:xfrm>
                <a:prstGeom prst="line">
                  <a:avLst/>
                </a:prstGeom>
                <a:ln w="28575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8" name="Group 127"/>
                <p:cNvGrpSpPr/>
                <p:nvPr/>
              </p:nvGrpSpPr>
              <p:grpSpPr>
                <a:xfrm>
                  <a:off x="2647521" y="2093275"/>
                  <a:ext cx="1424966" cy="1299721"/>
                  <a:chOff x="3245032" y="4297707"/>
                  <a:chExt cx="1424966" cy="1299721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3245032" y="4463798"/>
                    <a:ext cx="1424966" cy="1133630"/>
                    <a:chOff x="3356309" y="4626084"/>
                    <a:chExt cx="1692188" cy="1133630"/>
                  </a:xfrm>
                </p:grpSpPr>
                <p:sp>
                  <p:nvSpPr>
                    <p:cNvPr id="162" name="Isosceles Triangle 161"/>
                    <p:cNvSpPr/>
                    <p:nvPr/>
                  </p:nvSpPr>
                  <p:spPr>
                    <a:xfrm>
                      <a:off x="3356309" y="4626084"/>
                      <a:ext cx="1692188" cy="1080198"/>
                    </a:xfrm>
                    <a:prstGeom prst="triangl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3" name="TextBox 162"/>
                        <p:cNvSpPr txBox="1"/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63" name="TextBox 1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956360" y="5236494"/>
                          <a:ext cx="502323" cy="523220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1" name="Oval 160"/>
                  <p:cNvSpPr/>
                  <p:nvPr/>
                </p:nvSpPr>
                <p:spPr>
                  <a:xfrm>
                    <a:off x="3794342" y="4297707"/>
                    <a:ext cx="324036" cy="332182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/>
                    <p:cNvSpPr txBox="1"/>
                    <p:nvPr/>
                  </p:nvSpPr>
                  <p:spPr>
                    <a:xfrm>
                      <a:off x="3155918" y="2443196"/>
                      <a:ext cx="422999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oMath>
                        </m:oMathPara>
                      </a14:m>
                      <a:endParaRPr lang="en-US" sz="2800" b="1" dirty="0"/>
                    </a:p>
                  </p:txBody>
                </p:sp>
              </mc:Choice>
              <mc:Fallback xmlns="">
                <p:sp>
                  <p:nvSpPr>
                    <p:cNvPr id="129" name="TextBox 1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5918" y="2443196"/>
                      <a:ext cx="422999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/>
                  <p:cNvSpPr txBox="1"/>
                  <p:nvPr/>
                </p:nvSpPr>
                <p:spPr>
                  <a:xfrm flipH="1">
                    <a:off x="7105900" y="2573031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4" name="TextBox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105900" y="2573031"/>
                    <a:ext cx="502324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5" name="Oval 164"/>
              <p:cNvSpPr/>
              <p:nvPr/>
            </p:nvSpPr>
            <p:spPr>
              <a:xfrm flipH="1">
                <a:off x="7141038" y="2654043"/>
                <a:ext cx="432048" cy="43124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5" name="TextBox 194"/>
            <p:cNvSpPr txBox="1"/>
            <p:nvPr/>
          </p:nvSpPr>
          <p:spPr>
            <a:xfrm>
              <a:off x="932116" y="1162955"/>
              <a:ext cx="1476766" cy="109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1800"/>
                </a:spcAft>
              </a:pPr>
              <a:r>
                <a:rPr lang="en-US" sz="2800" dirty="0"/>
                <a:t>after left rotation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732099" y="2888940"/>
            <a:ext cx="6494471" cy="2916324"/>
            <a:chOff x="4732099" y="2738181"/>
            <a:chExt cx="6494471" cy="2916324"/>
          </a:xfrm>
        </p:grpSpPr>
        <p:grpSp>
          <p:nvGrpSpPr>
            <p:cNvPr id="45" name="Group 44"/>
            <p:cNvGrpSpPr/>
            <p:nvPr/>
          </p:nvGrpSpPr>
          <p:grpSpPr>
            <a:xfrm>
              <a:off x="4732099" y="3308675"/>
              <a:ext cx="6494471" cy="2345830"/>
              <a:chOff x="5803733" y="3019274"/>
              <a:chExt cx="6494471" cy="23458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10504769" y="3649737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4769" y="3649737"/>
                    <a:ext cx="502324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Straight Connector 159"/>
              <p:cNvCxnSpPr>
                <a:stCxn id="194" idx="3"/>
                <a:endCxn id="178" idx="7"/>
              </p:cNvCxnSpPr>
              <p:nvPr/>
            </p:nvCxnSpPr>
            <p:spPr>
              <a:xfrm>
                <a:off x="9197263" y="3509056"/>
                <a:ext cx="1395376" cy="27128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>
                <a:stCxn id="135" idx="1"/>
                <a:endCxn id="194" idx="5"/>
              </p:cNvCxnSpPr>
              <p:nvPr/>
            </p:nvCxnSpPr>
            <p:spPr>
              <a:xfrm flipV="1">
                <a:off x="7505579" y="3509056"/>
                <a:ext cx="1386180" cy="271285"/>
              </a:xfrm>
              <a:prstGeom prst="line">
                <a:avLst/>
              </a:prstGeom>
              <a:ln w="2857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 flipH="1">
                    <a:off x="7101665" y="3636175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7101665" y="3636175"/>
                    <a:ext cx="502324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>
                <a:off x="5803733" y="3717187"/>
                <a:ext cx="3101907" cy="1647917"/>
                <a:chOff x="5803733" y="3717187"/>
                <a:chExt cx="3101907" cy="1647917"/>
              </a:xfrm>
            </p:grpSpPr>
            <p:grpSp>
              <p:nvGrpSpPr>
                <p:cNvPr id="132" name="Group 131"/>
                <p:cNvGrpSpPr/>
                <p:nvPr/>
              </p:nvGrpSpPr>
              <p:grpSpPr>
                <a:xfrm>
                  <a:off x="7480674" y="3932808"/>
                  <a:ext cx="1424966" cy="1432296"/>
                  <a:chOff x="2651832" y="1960700"/>
                  <a:chExt cx="1424966" cy="1432296"/>
                </a:xfrm>
              </p:grpSpPr>
              <p:cxnSp>
                <p:nvCxnSpPr>
                  <p:cNvPr id="144" name="Straight Connector 143"/>
                  <p:cNvCxnSpPr>
                    <a:stCxn id="148" idx="1"/>
                    <a:endCxn id="135" idx="2"/>
                  </p:cNvCxnSpPr>
                  <p:nvPr/>
                </p:nvCxnSpPr>
                <p:spPr>
                  <a:xfrm flipH="1" flipV="1">
                    <a:off x="2740009" y="1960700"/>
                    <a:ext cx="504276" cy="181222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5" name="Group 144"/>
                  <p:cNvGrpSpPr/>
                  <p:nvPr/>
                </p:nvGrpSpPr>
                <p:grpSpPr>
                  <a:xfrm>
                    <a:off x="2651832" y="2093275"/>
                    <a:ext cx="1424966" cy="1299721"/>
                    <a:chOff x="3249343" y="4297707"/>
                    <a:chExt cx="1424966" cy="1299721"/>
                  </a:xfrm>
                </p:grpSpPr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3249343" y="4463798"/>
                      <a:ext cx="1424966" cy="1133630"/>
                      <a:chOff x="3361428" y="4626084"/>
                      <a:chExt cx="1692188" cy="1133630"/>
                    </a:xfrm>
                  </p:grpSpPr>
                  <p:sp>
                    <p:nvSpPr>
                      <p:cNvPr id="149" name="Isosceles Triangle 148"/>
                      <p:cNvSpPr/>
                      <p:nvPr/>
                    </p:nvSpPr>
                    <p:spPr>
                      <a:xfrm>
                        <a:off x="3361428" y="4626084"/>
                        <a:ext cx="1692188" cy="1080198"/>
                      </a:xfrm>
                      <a:prstGeom prst="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50" name="TextBox 149"/>
                          <p:cNvSpPr txBox="1"/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50" name="TextBox 149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48" name="Oval 147"/>
                    <p:cNvSpPr/>
                    <p:nvPr/>
                  </p:nvSpPr>
                  <p:spPr>
                    <a:xfrm>
                      <a:off x="3794342" y="4297707"/>
                      <a:ext cx="324036" cy="332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3152815" y="2447432"/>
                        <a:ext cx="42299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m:oMathPara>
                        </a14:m>
                        <a:endParaRPr 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146" name="TextBox 1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2815" y="2447432"/>
                        <a:ext cx="422999" cy="52322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3" name="Group 132"/>
                <p:cNvGrpSpPr/>
                <p:nvPr/>
              </p:nvGrpSpPr>
              <p:grpSpPr>
                <a:xfrm flipH="1">
                  <a:off x="5803733" y="3932808"/>
                  <a:ext cx="1424966" cy="1432296"/>
                  <a:chOff x="2647521" y="1960700"/>
                  <a:chExt cx="1424966" cy="1432296"/>
                </a:xfrm>
              </p:grpSpPr>
              <p:cxnSp>
                <p:nvCxnSpPr>
                  <p:cNvPr id="136" name="Straight Connector 135"/>
                  <p:cNvCxnSpPr>
                    <a:stCxn id="140" idx="1"/>
                    <a:endCxn id="135" idx="6"/>
                  </p:cNvCxnSpPr>
                  <p:nvPr/>
                </p:nvCxnSpPr>
                <p:spPr>
                  <a:xfrm flipH="1" flipV="1">
                    <a:off x="2739417" y="1960700"/>
                    <a:ext cx="504868" cy="181222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7" name="Group 136"/>
                  <p:cNvGrpSpPr/>
                  <p:nvPr/>
                </p:nvGrpSpPr>
                <p:grpSpPr>
                  <a:xfrm>
                    <a:off x="2647521" y="2093275"/>
                    <a:ext cx="1424966" cy="1299721"/>
                    <a:chOff x="3245032" y="4297707"/>
                    <a:chExt cx="1424966" cy="1299721"/>
                  </a:xfrm>
                </p:grpSpPr>
                <p:grpSp>
                  <p:nvGrpSpPr>
                    <p:cNvPr id="139" name="Group 138"/>
                    <p:cNvGrpSpPr/>
                    <p:nvPr/>
                  </p:nvGrpSpPr>
                  <p:grpSpPr>
                    <a:xfrm>
                      <a:off x="3245032" y="4463798"/>
                      <a:ext cx="1424966" cy="1133630"/>
                      <a:chOff x="3356309" y="4626084"/>
                      <a:chExt cx="1692188" cy="1133630"/>
                    </a:xfrm>
                  </p:grpSpPr>
                  <p:sp>
                    <p:nvSpPr>
                      <p:cNvPr id="142" name="Isosceles Triangle 141"/>
                      <p:cNvSpPr/>
                      <p:nvPr/>
                    </p:nvSpPr>
                    <p:spPr>
                      <a:xfrm>
                        <a:off x="3356309" y="4626084"/>
                        <a:ext cx="1692188" cy="1080198"/>
                      </a:xfrm>
                      <a:prstGeom prst="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3" name="TextBox 142"/>
                          <p:cNvSpPr txBox="1"/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3" name="TextBox 14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40" name="Oval 139"/>
                    <p:cNvSpPr/>
                    <p:nvPr/>
                  </p:nvSpPr>
                  <p:spPr>
                    <a:xfrm>
                      <a:off x="3794342" y="4297707"/>
                      <a:ext cx="324036" cy="332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/>
                      <p:cNvSpPr txBox="1"/>
                      <p:nvPr/>
                    </p:nvSpPr>
                    <p:spPr>
                      <a:xfrm>
                        <a:off x="3155918" y="2443196"/>
                        <a:ext cx="42299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m:oMathPara>
                        </a14:m>
                        <a:endParaRPr 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5918" y="2443196"/>
                        <a:ext cx="422999" cy="52322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35" name="Oval 134"/>
                <p:cNvSpPr/>
                <p:nvPr/>
              </p:nvSpPr>
              <p:spPr>
                <a:xfrm flipH="1">
                  <a:off x="7136803" y="3717187"/>
                  <a:ext cx="432048" cy="43124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5" name="Group 174"/>
              <p:cNvGrpSpPr/>
              <p:nvPr/>
            </p:nvGrpSpPr>
            <p:grpSpPr>
              <a:xfrm>
                <a:off x="9196297" y="3717187"/>
                <a:ext cx="3101907" cy="1647917"/>
                <a:chOff x="5803733" y="3717187"/>
                <a:chExt cx="3101907" cy="1647917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7480674" y="3932808"/>
                  <a:ext cx="1424966" cy="1432296"/>
                  <a:chOff x="2651832" y="1960700"/>
                  <a:chExt cx="1424966" cy="1432296"/>
                </a:xfrm>
              </p:grpSpPr>
              <p:cxnSp>
                <p:nvCxnSpPr>
                  <p:cNvPr id="186" name="Straight Connector 185"/>
                  <p:cNvCxnSpPr>
                    <a:stCxn id="190" idx="1"/>
                    <a:endCxn id="178" idx="2"/>
                  </p:cNvCxnSpPr>
                  <p:nvPr/>
                </p:nvCxnSpPr>
                <p:spPr>
                  <a:xfrm flipH="1" flipV="1">
                    <a:off x="2740009" y="1960700"/>
                    <a:ext cx="504276" cy="181222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7" name="Group 186"/>
                  <p:cNvGrpSpPr/>
                  <p:nvPr/>
                </p:nvGrpSpPr>
                <p:grpSpPr>
                  <a:xfrm>
                    <a:off x="2651832" y="2093275"/>
                    <a:ext cx="1424966" cy="1299721"/>
                    <a:chOff x="3249343" y="4297707"/>
                    <a:chExt cx="1424966" cy="1299721"/>
                  </a:xfrm>
                </p:grpSpPr>
                <p:grpSp>
                  <p:nvGrpSpPr>
                    <p:cNvPr id="189" name="Group 188"/>
                    <p:cNvGrpSpPr/>
                    <p:nvPr/>
                  </p:nvGrpSpPr>
                  <p:grpSpPr>
                    <a:xfrm>
                      <a:off x="3249343" y="4463798"/>
                      <a:ext cx="1424966" cy="1133630"/>
                      <a:chOff x="3361428" y="4626084"/>
                      <a:chExt cx="1692188" cy="1133630"/>
                    </a:xfrm>
                  </p:grpSpPr>
                  <p:sp>
                    <p:nvSpPr>
                      <p:cNvPr id="191" name="Isosceles Triangle 190"/>
                      <p:cNvSpPr/>
                      <p:nvPr/>
                    </p:nvSpPr>
                    <p:spPr>
                      <a:xfrm>
                        <a:off x="3361428" y="4626084"/>
                        <a:ext cx="1692188" cy="1080198"/>
                      </a:xfrm>
                      <a:prstGeom prst="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92" name="TextBox 191"/>
                          <p:cNvSpPr txBox="1"/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92" name="TextBox 19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90" name="Oval 189"/>
                    <p:cNvSpPr/>
                    <p:nvPr/>
                  </p:nvSpPr>
                  <p:spPr>
                    <a:xfrm>
                      <a:off x="3794342" y="4297707"/>
                      <a:ext cx="324036" cy="332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8" name="TextBox 187"/>
                      <p:cNvSpPr txBox="1"/>
                      <p:nvPr/>
                    </p:nvSpPr>
                    <p:spPr>
                      <a:xfrm>
                        <a:off x="3152815" y="2447432"/>
                        <a:ext cx="42299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oMath>
                          </m:oMathPara>
                        </a14:m>
                        <a:endParaRPr 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188" name="TextBox 1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2815" y="2447432"/>
                        <a:ext cx="422999" cy="52322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7" name="Group 176"/>
                <p:cNvGrpSpPr/>
                <p:nvPr/>
              </p:nvGrpSpPr>
              <p:grpSpPr>
                <a:xfrm flipH="1">
                  <a:off x="5803733" y="3932808"/>
                  <a:ext cx="1424966" cy="1432296"/>
                  <a:chOff x="2647521" y="1960700"/>
                  <a:chExt cx="1424966" cy="1432296"/>
                </a:xfrm>
              </p:grpSpPr>
              <p:cxnSp>
                <p:nvCxnSpPr>
                  <p:cNvPr id="179" name="Straight Connector 178"/>
                  <p:cNvCxnSpPr>
                    <a:stCxn id="183" idx="1"/>
                    <a:endCxn id="178" idx="6"/>
                  </p:cNvCxnSpPr>
                  <p:nvPr/>
                </p:nvCxnSpPr>
                <p:spPr>
                  <a:xfrm flipH="1" flipV="1">
                    <a:off x="2739417" y="1960700"/>
                    <a:ext cx="504868" cy="181222"/>
                  </a:xfrm>
                  <a:prstGeom prst="line">
                    <a:avLst/>
                  </a:prstGeom>
                  <a:ln w="28575">
                    <a:solidFill>
                      <a:srgbClr val="0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/>
                  <p:cNvGrpSpPr/>
                  <p:nvPr/>
                </p:nvGrpSpPr>
                <p:grpSpPr>
                  <a:xfrm>
                    <a:off x="2647521" y="2093275"/>
                    <a:ext cx="1424966" cy="1299721"/>
                    <a:chOff x="3245032" y="4297707"/>
                    <a:chExt cx="1424966" cy="1299721"/>
                  </a:xfrm>
                </p:grpSpPr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3245032" y="4463798"/>
                      <a:ext cx="1424966" cy="1133630"/>
                      <a:chOff x="3356309" y="4626084"/>
                      <a:chExt cx="1692188" cy="1133630"/>
                    </a:xfrm>
                  </p:grpSpPr>
                  <p:sp>
                    <p:nvSpPr>
                      <p:cNvPr id="184" name="Isosceles Triangle 183"/>
                      <p:cNvSpPr/>
                      <p:nvPr/>
                    </p:nvSpPr>
                    <p:spPr>
                      <a:xfrm>
                        <a:off x="3356309" y="4626084"/>
                        <a:ext cx="1692188" cy="1080198"/>
                      </a:xfrm>
                      <a:prstGeom prst="triangle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 w="28575">
                        <a:solidFill>
                          <a:srgbClr val="0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85" name="TextBox 184"/>
                          <p:cNvSpPr txBox="1"/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oMath>
                              </m:oMathPara>
                            </a14:m>
                            <a:endParaRPr lang="en-US" sz="28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5" name="TextBox 184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956360" y="5236494"/>
                            <a:ext cx="502323" cy="523220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83" name="Oval 182"/>
                    <p:cNvSpPr/>
                    <p:nvPr/>
                  </p:nvSpPr>
                  <p:spPr>
                    <a:xfrm>
                      <a:off x="3794342" y="4297707"/>
                      <a:ext cx="324036" cy="332182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rgbClr val="0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3203110" y="2443196"/>
                        <a:ext cx="422999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oMath>
                          </m:oMathPara>
                        </a14:m>
                        <a:endParaRPr lang="en-US" sz="2800" b="1" dirty="0"/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203110" y="2443196"/>
                        <a:ext cx="422999" cy="52322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8" name="Oval 177"/>
                <p:cNvSpPr/>
                <p:nvPr/>
              </p:nvSpPr>
              <p:spPr>
                <a:xfrm flipH="1">
                  <a:off x="7136803" y="3717187"/>
                  <a:ext cx="432048" cy="43124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8831037" y="3019274"/>
                    <a:ext cx="50232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3" name="TextBox 1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1037" y="3019274"/>
                    <a:ext cx="502324" cy="52322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Oval 193"/>
              <p:cNvSpPr/>
              <p:nvPr/>
            </p:nvSpPr>
            <p:spPr>
              <a:xfrm flipH="1">
                <a:off x="8828487" y="3140968"/>
                <a:ext cx="432048" cy="431242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6" name="TextBox 195"/>
            <p:cNvSpPr txBox="1"/>
            <p:nvPr/>
          </p:nvSpPr>
          <p:spPr>
            <a:xfrm>
              <a:off x="9516380" y="2738181"/>
              <a:ext cx="1677173" cy="1091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  <a:spcAft>
                  <a:spcPts val="1800"/>
                </a:spcAft>
              </a:pPr>
              <a:r>
                <a:rPr lang="en-US" sz="2800" dirty="0"/>
                <a:t>after right rotation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/>
              <p:cNvSpPr txBox="1"/>
              <p:nvPr/>
            </p:nvSpPr>
            <p:spPr>
              <a:xfrm>
                <a:off x="6649662" y="1145707"/>
                <a:ext cx="3046738" cy="1126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800" dirty="0"/>
                  <a:t> key ordering preserved.</a:t>
                </a:r>
              </a:p>
            </p:txBody>
          </p:sp>
        </mc:Choice>
        <mc:Fallback xmlns="">
          <p:sp>
            <p:nvSpPr>
              <p:cNvPr id="197" name="TextBox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662" y="1145707"/>
                <a:ext cx="3046738" cy="1126462"/>
              </a:xfrm>
              <a:prstGeom prst="rect">
                <a:avLst/>
              </a:prstGeom>
              <a:blipFill>
                <a:blip r:embed="rId25"/>
                <a:stretch>
                  <a:fillRect l="-4200" t="-1081" r="-4000" b="-1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/>
          <p:cNvSpPr txBox="1"/>
          <p:nvPr/>
        </p:nvSpPr>
        <p:spPr>
          <a:xfrm>
            <a:off x="965430" y="152636"/>
            <a:ext cx="1026114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Balance restored by two rotations: 1</a:t>
            </a:r>
            <a:r>
              <a:rPr lang="en-US" sz="2800" baseline="30000" dirty="0"/>
              <a:t>st</a:t>
            </a:r>
            <a:r>
              <a:rPr lang="en-US" sz="2800" dirty="0"/>
              <a:t> left, 2</a:t>
            </a:r>
            <a:r>
              <a:rPr lang="en-US" sz="2800" baseline="30000" dirty="0"/>
              <a:t>nd</a:t>
            </a:r>
            <a:r>
              <a:rPr lang="en-US" sz="2800" dirty="0"/>
              <a:t> right.</a:t>
            </a:r>
          </a:p>
        </p:txBody>
      </p:sp>
    </p:spTree>
    <p:extLst>
      <p:ext uri="{BB962C8B-B14F-4D97-AF65-F5344CB8AC3E}">
        <p14:creationId xmlns:p14="http://schemas.microsoft.com/office/powerpoint/2010/main" val="37399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Complexities of </a:t>
            </a:r>
            <a:r>
              <a:rPr lang="en-US" sz="3600" b="1" dirty="0" smtClean="0"/>
              <a:t>Operations</a:t>
            </a:r>
            <a:endParaRPr lang="en-US" sz="3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359000"/>
                <a:ext cx="10261140" cy="4327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/>
                  <a:t>Rotation takes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/>
                  <a:t> time</a:t>
                </a:r>
                <a:r>
                  <a:rPr lang="en-US" sz="2800" dirty="0" smtClean="0"/>
                  <a:t>.</a:t>
                </a:r>
                <a:endParaRPr lang="en-US" sz="2800" dirty="0" smtClean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INSERT</a:t>
                </a:r>
                <a:r>
                  <a:rPr lang="en-US" sz="2800" b="0" dirty="0" smtClean="0"/>
                  <a:t>: Insert element into BST. Traverse upwards from leaf to root and fix balance by rotation if such occurred.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/>
                  <a:t>Insertion requires at most single </a:t>
                </a:r>
                <a:r>
                  <a:rPr lang="en-US" sz="2800" dirty="0" smtClean="0"/>
                  <a:t>rotation,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complexity.</a:t>
                </a:r>
                <a:endParaRPr lang="en-US" sz="2800" b="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DELETE</a:t>
                </a:r>
                <a:r>
                  <a:rPr lang="en-US" sz="2800" dirty="0" smtClean="0"/>
                  <a:t>: Delete </a:t>
                </a:r>
                <a:r>
                  <a:rPr lang="en-US" sz="2800" dirty="0"/>
                  <a:t>element </a:t>
                </a:r>
                <a:r>
                  <a:rPr lang="en-US" sz="2800" dirty="0" smtClean="0"/>
                  <a:t>from </a:t>
                </a:r>
                <a:r>
                  <a:rPr lang="en-US" sz="2800" dirty="0"/>
                  <a:t>BST. Traverse upwards from leaf to root and fix balance </a:t>
                </a:r>
                <a:r>
                  <a:rPr lang="en-US" sz="2800" dirty="0" smtClean="0"/>
                  <a:t>by rotation if </a:t>
                </a:r>
                <a:r>
                  <a:rPr lang="en-US" sz="2800" dirty="0"/>
                  <a:t>such occurred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Deletion may require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rotations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complexity.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59000"/>
                <a:ext cx="10261140" cy="4327338"/>
              </a:xfrm>
              <a:prstGeom prst="rect">
                <a:avLst/>
              </a:prstGeom>
              <a:blipFill>
                <a:blip r:embed="rId3"/>
                <a:stretch>
                  <a:fillRect l="-1188" t="-282" r="-1188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71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Random BSTs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344239"/>
                <a:ext cx="1026114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All operations are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800" b="0" dirty="0"/>
                  <a:t>, so what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2800" b="0" dirty="0"/>
                  <a:t>?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CLRS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12.4</m:t>
                    </m:r>
                  </m:oMath>
                </a14:m>
                <a:r>
                  <a:rPr lang="en-US" sz="2800" b="0" dirty="0"/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b="0" dirty="0"/>
                  <a:t> depends on the order and the values of inserted and deleted keys.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dirty="0"/>
                  <a:t>Study only random insertions and assume w.l.o.g keys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b="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Let the root’s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chosen randomly uniformly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b="0" dirty="0"/>
                  <a:t> reside in </a:t>
                </a:r>
                <a:r>
                  <a:rPr lang="en-US" sz="2800" b="1" dirty="0"/>
                  <a:t>randomly built </a:t>
                </a:r>
                <a:r>
                  <a:rPr lang="en-US" sz="2800" b="0" dirty="0">
                    <a:solidFill>
                      <a:srgbClr val="0000FF"/>
                    </a:solidFill>
                  </a:rPr>
                  <a:t>left</a:t>
                </a:r>
                <a:r>
                  <a:rPr lang="en-US" sz="2800" b="0" dirty="0"/>
                  <a:t> and </a:t>
                </a:r>
                <a:r>
                  <a:rPr lang="en-US" sz="2800" b="0" dirty="0">
                    <a:solidFill>
                      <a:srgbClr val="FF0000"/>
                    </a:solidFill>
                  </a:rPr>
                  <a:t>right</a:t>
                </a:r>
                <a:r>
                  <a:rPr lang="en-US" sz="2800" b="0" dirty="0"/>
                  <a:t> subtrees, </a:t>
                </a:r>
                <a:r>
                  <a:rPr lang="en-US" sz="2800" dirty="0"/>
                  <a:t>independent of each other.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44239"/>
                <a:ext cx="10261140" cy="4635115"/>
              </a:xfrm>
              <a:prstGeom prst="rect">
                <a:avLst/>
              </a:prstGeom>
              <a:blipFill>
                <a:blip r:embed="rId3"/>
                <a:stretch>
                  <a:fillRect l="-1188" t="-263" r="-1188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6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692696"/>
                <a:ext cx="10261140" cy="218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random variable: </a:t>
                </a:r>
                <a:r>
                  <a:rPr lang="en-US" sz="2800" b="0" dirty="0"/>
                  <a:t>height of randomly built</a:t>
                </a:r>
                <a:r>
                  <a:rPr lang="en-US" sz="2800" dirty="0"/>
                  <a:t> BST </a:t>
                </a:r>
                <a:r>
                  <a:rPr lang="en-US" sz="2800" b="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b="0" dirty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(chosen randomly) </a:t>
                </a:r>
                <a:r>
                  <a:rPr lang="en-US" sz="2800" b="0" dirty="0"/>
                  <a:t>then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92696"/>
                <a:ext cx="10261140" cy="2182136"/>
              </a:xfrm>
              <a:prstGeom prst="rect">
                <a:avLst/>
              </a:prstGeom>
              <a:blipFill>
                <a:blip r:embed="rId3"/>
                <a:stretch>
                  <a:fillRect l="-1188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2696682" y="3102684"/>
            <a:ext cx="6820758" cy="3015853"/>
            <a:chOff x="3327539" y="2945564"/>
            <a:chExt cx="6820758" cy="3015853"/>
          </a:xfrm>
        </p:grpSpPr>
        <p:sp>
          <p:nvSpPr>
            <p:cNvPr id="24" name="Oval 23"/>
            <p:cNvSpPr/>
            <p:nvPr/>
          </p:nvSpPr>
          <p:spPr>
            <a:xfrm>
              <a:off x="6487340" y="2947184"/>
              <a:ext cx="545232" cy="54006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0"/>
              <a:endCxn id="24" idx="3"/>
            </p:cNvCxnSpPr>
            <p:nvPr/>
          </p:nvCxnSpPr>
          <p:spPr>
            <a:xfrm flipV="1">
              <a:off x="5271176" y="3408154"/>
              <a:ext cx="1296011" cy="64501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8" idx="0"/>
              <a:endCxn id="24" idx="5"/>
            </p:cNvCxnSpPr>
            <p:nvPr/>
          </p:nvCxnSpPr>
          <p:spPr>
            <a:xfrm flipH="1" flipV="1">
              <a:off x="6952725" y="3408154"/>
              <a:ext cx="1321925" cy="5789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/>
            <p:cNvGrpSpPr/>
            <p:nvPr/>
          </p:nvGrpSpPr>
          <p:grpSpPr>
            <a:xfrm>
              <a:off x="6409589" y="3482954"/>
              <a:ext cx="670761" cy="2478463"/>
              <a:chOff x="1152106" y="3385525"/>
              <a:chExt cx="670761" cy="2639319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487487" y="3385525"/>
                <a:ext cx="1" cy="26393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1152106" y="4293679"/>
                    <a:ext cx="670761" cy="523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2106" y="4293679"/>
                    <a:ext cx="670761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/>
            <p:cNvGrpSpPr/>
            <p:nvPr/>
          </p:nvGrpSpPr>
          <p:grpSpPr>
            <a:xfrm>
              <a:off x="3327539" y="4028194"/>
              <a:ext cx="939680" cy="1908247"/>
              <a:chOff x="3838242" y="4178074"/>
              <a:chExt cx="939680" cy="1908247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4301014" y="4178074"/>
                <a:ext cx="2368" cy="1908247"/>
              </a:xfrm>
              <a:prstGeom prst="line">
                <a:avLst/>
              </a:prstGeom>
              <a:ln w="28575">
                <a:solidFill>
                  <a:srgbClr val="0000FF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3838242" y="4749285"/>
                    <a:ext cx="939680" cy="523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8242" y="4749285"/>
                    <a:ext cx="93968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9186495" y="3987060"/>
              <a:ext cx="961802" cy="1967845"/>
              <a:chOff x="6806903" y="3552052"/>
              <a:chExt cx="961802" cy="1967845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7285920" y="3552052"/>
                <a:ext cx="0" cy="1967845"/>
              </a:xfrm>
              <a:prstGeom prst="line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6806903" y="4196048"/>
                    <a:ext cx="961802" cy="523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6903" y="4196048"/>
                    <a:ext cx="961802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Isosceles Triangle 17"/>
            <p:cNvSpPr/>
            <p:nvPr/>
          </p:nvSpPr>
          <p:spPr>
            <a:xfrm>
              <a:off x="7362805" y="3987060"/>
              <a:ext cx="1823690" cy="1974357"/>
            </a:xfrm>
            <a:prstGeom prst="triangle">
              <a:avLst/>
            </a:prstGeom>
            <a:solidFill>
              <a:srgbClr val="FF0000">
                <a:alpha val="30196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4388238" y="4053171"/>
              <a:ext cx="1765875" cy="1908246"/>
            </a:xfrm>
            <a:prstGeom prst="triangle">
              <a:avLst/>
            </a:prstGeom>
            <a:solidFill>
              <a:srgbClr val="0000FF">
                <a:alpha val="30196"/>
              </a:srgbClr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6561079" y="2945564"/>
                  <a:ext cx="39164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9" y="2945564"/>
                  <a:ext cx="391646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4225824" y="5238764"/>
                  <a:ext cx="2090701" cy="523220"/>
                </a:xfrm>
                <a:prstGeom prst="rect">
                  <a:avLst/>
                </a:prstGeom>
                <a:solidFill>
                  <a:srgbClr val="FFFFFF">
                    <a:alpha val="80000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5824" y="5238764"/>
                  <a:ext cx="209070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222214" y="5238764"/>
                  <a:ext cx="2104871" cy="523220"/>
                </a:xfrm>
                <a:prstGeom prst="rect">
                  <a:avLst/>
                </a:prstGeom>
                <a:solidFill>
                  <a:srgbClr val="FFFFFF">
                    <a:alpha val="80000"/>
                  </a:srgbClr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214" y="5238764"/>
                  <a:ext cx="210487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44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65430" y="632668"/>
                <a:ext cx="10261140" cy="139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Define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/>
                  <a:t>, then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(1)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32668"/>
                <a:ext cx="10261140" cy="1392176"/>
              </a:xfrm>
              <a:prstGeom prst="rect">
                <a:avLst/>
              </a:prstGeom>
              <a:blipFill>
                <a:blip r:embed="rId3"/>
                <a:stretch>
                  <a:fillRect l="-1188" t="-877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C443507-F42F-1DB0-7EED-7B288BD0DFBC}"/>
              </a:ext>
            </a:extLst>
          </p:cNvPr>
          <p:cNvGrpSpPr/>
          <p:nvPr/>
        </p:nvGrpSpPr>
        <p:grpSpPr>
          <a:xfrm>
            <a:off x="970656" y="1988840"/>
            <a:ext cx="10261140" cy="2214068"/>
            <a:chOff x="970656" y="1988840"/>
            <a:chExt cx="10261140" cy="221406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70656" y="1988840"/>
                  <a:ext cx="10261140" cy="2214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3000"/>
                    </a:spcAft>
                  </a:pPr>
                  <a:r>
                    <a:rPr lang="en-US" sz="2800" dirty="0"/>
                    <a:t>Define random variables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800" dirty="0"/>
                    <a:t> ,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b="0" i="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800" dirty="0" smtClean="0"/>
                    <a:t>  ,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 </a:t>
                  </a:r>
                  <a:endParaRPr lang="en-US" sz="2800" b="0" i="0" dirty="0">
                    <a:latin typeface="Cambria Math" panose="02040503050406030204" pitchFamily="18" charset="0"/>
                  </a:endParaRPr>
                </a:p>
                <a:p>
                  <a:pPr algn="ctr">
                    <a:lnSpc>
                      <a:spcPct val="120000"/>
                    </a:lnSpc>
                    <a:spcAft>
                      <a:spcPts val="3000"/>
                    </a:spcAft>
                  </a:pPr>
                  <a:r>
                    <a:rPr lang="en-US" sz="2800" dirty="0"/>
                    <a:t>(2</a:t>
                  </a:r>
                  <a:r>
                    <a:rPr lang="en-US" sz="2800" dirty="0" smtClean="0"/>
                    <a:t>) 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lang="en-US" sz="2800" dirty="0"/>
                    <a:t>.</a:t>
                  </a:r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656" y="1988840"/>
                  <a:ext cx="10261140" cy="2214068"/>
                </a:xfrm>
                <a:prstGeom prst="rect">
                  <a:avLst/>
                </a:prstGeom>
                <a:blipFill>
                  <a:blip r:embed="rId4"/>
                  <a:stretch>
                    <a:fillRect l="-1188" b="-46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2799416" y="3024532"/>
              <a:ext cx="2351584" cy="523221"/>
              <a:chOff x="4908967" y="5043095"/>
              <a:chExt cx="2351584" cy="488266"/>
            </a:xfrm>
          </p:grpSpPr>
          <p:sp>
            <p:nvSpPr>
              <p:cNvPr id="8" name="Rectangular Callout 7"/>
              <p:cNvSpPr/>
              <p:nvPr/>
            </p:nvSpPr>
            <p:spPr>
              <a:xfrm>
                <a:off x="4920551" y="5086152"/>
                <a:ext cx="2268252" cy="432436"/>
              </a:xfrm>
              <a:prstGeom prst="wedgeRectCallout">
                <a:avLst>
                  <a:gd name="adj1" fmla="val 5423"/>
                  <a:gd name="adj2" fmla="val 103438"/>
                </a:avLst>
              </a:prstGeom>
              <a:solidFill>
                <a:schemeClr val="tx1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908967" y="5043095"/>
                <a:ext cx="2351584" cy="48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mean, average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701C1B-E3CB-D174-303F-25DE1AD8AF95}"/>
                  </a:ext>
                </a:extLst>
              </p:cNvPr>
              <p:cNvSpPr txBox="1"/>
              <p:nvPr/>
            </p:nvSpPr>
            <p:spPr>
              <a:xfrm>
                <a:off x="965430" y="4365104"/>
                <a:ext cx="10261140" cy="1874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 smtClean="0"/>
                  <a:t> </a:t>
                </a:r>
                <a:r>
                  <a:rPr lang="en-US" sz="2800" dirty="0">
                    <a:solidFill>
                      <a:srgbClr val="0000FF"/>
                    </a:solidFill>
                  </a:rPr>
                  <a:t>left</a:t>
                </a:r>
                <a:r>
                  <a:rPr lang="en-US" sz="2800" dirty="0"/>
                  <a:t> and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right</a:t>
                </a:r>
                <a:r>
                  <a:rPr lang="en-US" sz="2800" dirty="0"/>
                  <a:t> subtrees </a:t>
                </a:r>
                <a:r>
                  <a:rPr lang="en-US" sz="2800" b="1" dirty="0" smtClean="0"/>
                  <a:t>randomly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built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 keys.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Except size, their structure is not </a:t>
                </a:r>
                <a:r>
                  <a:rPr lang="en-US" sz="2800" dirty="0"/>
                  <a:t>affected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choice.</a:t>
                </a:r>
                <a:endParaRPr lang="he-IL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701C1B-E3CB-D174-303F-25DE1AD8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4365104"/>
                <a:ext cx="10261140" cy="1874359"/>
              </a:xfrm>
              <a:prstGeom prst="rect">
                <a:avLst/>
              </a:prstGeom>
              <a:blipFill>
                <a:blip r:embed="rId5"/>
                <a:stretch>
                  <a:fillRect l="-1188" t="-1299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6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65430" y="3764377"/>
            <a:ext cx="10261140" cy="1574149"/>
            <a:chOff x="965430" y="3764377"/>
            <a:chExt cx="10261140" cy="15741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65430" y="3764377"/>
                  <a:ext cx="10261140" cy="1574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>
                      <a:ea typeface="Cambria Math" panose="02040503050406030204" pitchFamily="18" charset="0"/>
                    </a:rPr>
                    <a:t>          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r>
                    <a:rPr lang="en-US" sz="2800" dirty="0"/>
                    <a:t>.  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 </a:t>
                  </a:r>
                  <a:r>
                    <a:rPr lang="en-US" sz="280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00" dirty="0"/>
                    <a:t> is recursive.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764377"/>
                  <a:ext cx="10261140" cy="1574149"/>
                </a:xfrm>
                <a:prstGeom prst="rect">
                  <a:avLst/>
                </a:prstGeom>
                <a:blipFill>
                  <a:blip r:embed="rId3"/>
                  <a:stretch>
                    <a:fillRect l="-1188" b="-81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/>
            <p:cNvGrpSpPr/>
            <p:nvPr/>
          </p:nvGrpSpPr>
          <p:grpSpPr>
            <a:xfrm>
              <a:off x="5409634" y="4760771"/>
              <a:ext cx="3812645" cy="523220"/>
              <a:chOff x="3562892" y="4723902"/>
              <a:chExt cx="3812645" cy="488266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562892" y="4723902"/>
                <a:ext cx="3812645" cy="48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summands appear twice</a:t>
                </a:r>
              </a:p>
            </p:txBody>
          </p:sp>
          <p:sp>
            <p:nvSpPr>
              <p:cNvPr id="21" name="Rectangular Callout 20"/>
              <p:cNvSpPr/>
              <p:nvPr/>
            </p:nvSpPr>
            <p:spPr>
              <a:xfrm>
                <a:off x="3624278" y="4757502"/>
                <a:ext cx="3689874" cy="421068"/>
              </a:xfrm>
              <a:prstGeom prst="wedgeRectCallout">
                <a:avLst>
                  <a:gd name="adj1" fmla="val -27338"/>
                  <a:gd name="adj2" fmla="val -161549"/>
                </a:avLst>
              </a:prstGeom>
              <a:solidFill>
                <a:schemeClr val="tx1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65430" y="5409587"/>
                <a:ext cx="10261140" cy="724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(</a:t>
                </a:r>
                <a:r>
                  <a:rPr lang="en-US" sz="2800" dirty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/>
                  <a:t>: Show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box>
                      <m:box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</m:box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 by </a:t>
                </a:r>
                <a:r>
                  <a:rPr lang="en-US" sz="2800" dirty="0"/>
                  <a:t>substitution,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CLRS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12.4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409587"/>
                <a:ext cx="10261140" cy="724942"/>
              </a:xfrm>
              <a:prstGeom prst="rect">
                <a:avLst/>
              </a:prstGeom>
              <a:blipFill>
                <a:blip r:embed="rId4"/>
                <a:stretch>
                  <a:fillRect l="-1188"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965430" y="1442210"/>
            <a:ext cx="10261140" cy="2246202"/>
            <a:chOff x="965430" y="1310330"/>
            <a:chExt cx="10261140" cy="22462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65430" y="1745074"/>
                  <a:ext cx="10261140" cy="1811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sz="2800" b="0" dirty="0" smtClean="0"/>
                </a:p>
                <a:p>
                  <a:pPr algn="just">
                    <a:lnSpc>
                      <a:spcPct val="120000"/>
                    </a:lnSpc>
                  </a:pPr>
                  <a:r>
                    <a:rPr lang="en-US" sz="2800" b="0" dirty="0" smtClean="0"/>
                    <a:t>           </a:t>
                  </a:r>
                  <a14:m>
                    <m:oMath xmlns:m="http://schemas.openxmlformats.org/officeDocument/2006/math"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 dirty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a14:m>
                  <a:endPara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1745074"/>
                  <a:ext cx="10261140" cy="1811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4011719" y="1310330"/>
              <a:ext cx="5615408" cy="523220"/>
              <a:chOff x="3684948" y="1340768"/>
              <a:chExt cx="5615408" cy="523220"/>
            </a:xfrm>
          </p:grpSpPr>
          <p:sp>
            <p:nvSpPr>
              <p:cNvPr id="14" name="Rectangular Callout 13"/>
              <p:cNvSpPr/>
              <p:nvPr/>
            </p:nvSpPr>
            <p:spPr>
              <a:xfrm>
                <a:off x="3899756" y="1423136"/>
                <a:ext cx="5148572" cy="440851"/>
              </a:xfrm>
              <a:prstGeom prst="wedgeRectCallout">
                <a:avLst>
                  <a:gd name="adj1" fmla="val -42275"/>
                  <a:gd name="adj2" fmla="val 151913"/>
                </a:avLst>
              </a:prstGeom>
              <a:solidFill>
                <a:schemeClr val="tx1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84948" y="1340768"/>
                    <a:ext cx="56154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/>
                      <a:t>Independence: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800" i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48" y="1340768"/>
                    <a:ext cx="5615408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765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/>
            <p:cNvGrpSpPr/>
            <p:nvPr/>
          </p:nvGrpSpPr>
          <p:grpSpPr>
            <a:xfrm>
              <a:off x="1270342" y="1351513"/>
              <a:ext cx="1661139" cy="523220"/>
              <a:chOff x="1775520" y="1340768"/>
              <a:chExt cx="1661139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775520" y="1340768"/>
                    <a:ext cx="166113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800" dirty="0"/>
                      <a:t>linearity </a:t>
                    </a: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5520" y="1340768"/>
                    <a:ext cx="166113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1628" r="-12088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ular Callout 5"/>
              <p:cNvSpPr/>
              <p:nvPr/>
            </p:nvSpPr>
            <p:spPr>
              <a:xfrm>
                <a:off x="1827590" y="1381953"/>
                <a:ext cx="1556998" cy="440850"/>
              </a:xfrm>
              <a:prstGeom prst="wedgeRectCallout">
                <a:avLst>
                  <a:gd name="adj1" fmla="val 19792"/>
                  <a:gd name="adj2" fmla="val 144614"/>
                </a:avLst>
              </a:prstGeom>
              <a:solidFill>
                <a:schemeClr val="tx1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4DB047C-CF42-AA49-1FEF-3275DAEBDEBC}"/>
                </a:ext>
              </a:extLst>
            </p:cNvPr>
            <p:cNvGrpSpPr/>
            <p:nvPr/>
          </p:nvGrpSpPr>
          <p:grpSpPr>
            <a:xfrm>
              <a:off x="3238637" y="1332089"/>
              <a:ext cx="680734" cy="523220"/>
              <a:chOff x="6747415" y="2732232"/>
              <a:chExt cx="680734" cy="523220"/>
            </a:xfrm>
          </p:grpSpPr>
          <p:sp>
            <p:nvSpPr>
              <p:cNvPr id="7" name="Rectangular Callout 5">
                <a:extLst>
                  <a:ext uri="{FF2B5EF4-FFF2-40B4-BE49-F238E27FC236}">
                    <a16:creationId xmlns:a16="http://schemas.microsoft.com/office/drawing/2014/main" id="{2907BE7B-A2F9-93A2-F111-F7F09782FECD}"/>
                  </a:ext>
                </a:extLst>
              </p:cNvPr>
              <p:cNvSpPr/>
              <p:nvPr/>
            </p:nvSpPr>
            <p:spPr>
              <a:xfrm>
                <a:off x="6852084" y="2798672"/>
                <a:ext cx="576065" cy="440850"/>
              </a:xfrm>
              <a:prstGeom prst="wedgeRectCallout">
                <a:avLst>
                  <a:gd name="adj1" fmla="val 58488"/>
                  <a:gd name="adj2" fmla="val 149599"/>
                </a:avLst>
              </a:prstGeom>
              <a:solidFill>
                <a:schemeClr val="tx1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994A475-09E9-17B2-C7F2-DFEB7415C46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415" y="2732232"/>
                    <a:ext cx="6807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2800" dirty="0"/>
                      <a:t>(2)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994A475-09E9-17B2-C7F2-DFEB7415C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415" y="2732232"/>
                    <a:ext cx="680734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464" t="-10465" r="-2857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A85888-D44E-44A1-39CD-52AFC244D32C}"/>
                  </a:ext>
                </a:extLst>
              </p:cNvPr>
              <p:cNvSpPr txBox="1"/>
              <p:nvPr/>
            </p:nvSpPr>
            <p:spPr>
              <a:xfrm>
                <a:off x="838200" y="584684"/>
                <a:ext cx="10515600" cy="60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all independent of each other, hence (1)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A85888-D44E-44A1-39CD-52AFC244D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84684"/>
                <a:ext cx="10515600" cy="603883"/>
              </a:xfrm>
              <a:prstGeom prst="rect">
                <a:avLst/>
              </a:prstGeom>
              <a:blipFill>
                <a:blip r:embed="rId10"/>
                <a:stretch>
                  <a:fillRect t="-2020" b="-262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2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727027"/>
                <a:ext cx="10261140" cy="571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So far we obtained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dirty="0" smtClean="0"/>
                  <a:t>, but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/>
                  <a:t> is interested.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27027"/>
                <a:ext cx="10261140" cy="571951"/>
              </a:xfrm>
              <a:prstGeom prst="rect">
                <a:avLst/>
              </a:prstGeom>
              <a:blipFill>
                <a:blip r:embed="rId3"/>
                <a:stretch>
                  <a:fillRect l="-1188" t="-1064" b="-297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965430" y="0"/>
            <a:ext cx="10261140" cy="6191459"/>
            <a:chOff x="965430" y="0"/>
            <a:chExt cx="10261140" cy="61914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65430" y="1528873"/>
                  <a:ext cx="10261140" cy="13572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b="0" dirty="0" smtClean="0"/>
                    <a:t>Definition</a:t>
                  </a:r>
                  <a:r>
                    <a:rPr lang="en-US" sz="2800" b="0" dirty="0"/>
                    <a:t>: </a:t>
                  </a:r>
                  <a:r>
                    <a:rPr lang="en-US" sz="2800" dirty="0" smtClean="0"/>
                    <a:t>function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2800" dirty="0"/>
                    <a:t> is </a:t>
                  </a:r>
                  <a:r>
                    <a:rPr lang="en-US" sz="2800" b="1" dirty="0"/>
                    <a:t>convex</a:t>
                  </a:r>
                  <a:r>
                    <a:rPr lang="en-US" sz="2800" dirty="0"/>
                    <a:t> </a:t>
                  </a:r>
                  <a:r>
                    <a:rPr lang="en-US" sz="2800" dirty="0" smtClean="0"/>
                    <a:t>if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endPara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00" dirty="0" smtClean="0"/>
                    <a:t>.</a:t>
                  </a:r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1528873"/>
                  <a:ext cx="10261140" cy="1357295"/>
                </a:xfrm>
                <a:prstGeom prst="rect">
                  <a:avLst/>
                </a:prstGeom>
                <a:blipFill>
                  <a:blip r:embed="rId4"/>
                  <a:stretch>
                    <a:fillRect l="-1188" t="-901" b="-9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966037" y="0"/>
              <a:ext cx="10256471" cy="6191459"/>
              <a:chOff x="966037" y="0"/>
              <a:chExt cx="10256471" cy="619145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66037" y="0"/>
                <a:ext cx="6319291" cy="6191459"/>
                <a:chOff x="3171000" y="150586"/>
                <a:chExt cx="6319291" cy="6191459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3171000" y="150586"/>
                  <a:ext cx="6319291" cy="6191459"/>
                  <a:chOff x="2981065" y="-249023"/>
                  <a:chExt cx="6319291" cy="6191459"/>
                </a:xfrm>
              </p:grpSpPr>
              <p:sp>
                <p:nvSpPr>
                  <p:cNvPr id="6" name="Arc 5"/>
                  <p:cNvSpPr/>
                  <p:nvPr/>
                </p:nvSpPr>
                <p:spPr>
                  <a:xfrm rot="5217164">
                    <a:off x="3559883" y="365635"/>
                    <a:ext cx="5220580" cy="3991264"/>
                  </a:xfrm>
                  <a:prstGeom prst="arc">
                    <a:avLst>
                      <a:gd name="adj1" fmla="val 18441357"/>
                      <a:gd name="adj2" fmla="val 4524747"/>
                    </a:avLst>
                  </a:prstGeom>
                  <a:ln w="381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2981065" y="2489213"/>
                    <a:ext cx="6319291" cy="3453223"/>
                    <a:chOff x="2981065" y="2489213"/>
                    <a:chExt cx="6319291" cy="3453223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3797710" y="2613447"/>
                      <a:ext cx="4818856" cy="3078062"/>
                      <a:chOff x="5921946" y="2618994"/>
                      <a:chExt cx="4818856" cy="3078062"/>
                    </a:xfrm>
                  </p:grpSpPr>
                  <p:cxnSp>
                    <p:nvCxnSpPr>
                      <p:cNvPr id="8" name="Straight Arrow Connector 7"/>
                      <p:cNvCxnSpPr/>
                      <p:nvPr/>
                    </p:nvCxnSpPr>
                    <p:spPr>
                      <a:xfrm flipV="1">
                        <a:off x="6096000" y="2618994"/>
                        <a:ext cx="0" cy="30780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bg1">
                            <a:lumMod val="65000"/>
                          </a:schemeClr>
                        </a:solidFill>
                        <a:headEnd type="none" w="med" len="med"/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Straight Arrow Connector 18"/>
                      <p:cNvCxnSpPr/>
                      <p:nvPr/>
                    </p:nvCxnSpPr>
                    <p:spPr>
                      <a:xfrm>
                        <a:off x="5921946" y="5450771"/>
                        <a:ext cx="4818856" cy="5547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bg1">
                            <a:lumMod val="65000"/>
                          </a:schemeClr>
                        </a:solidFill>
                        <a:headEnd type="none" w="med" len="med"/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/>
                        <p:cNvSpPr txBox="1"/>
                        <p:nvPr/>
                      </p:nvSpPr>
                      <p:spPr>
                        <a:xfrm>
                          <a:off x="8472264" y="5168289"/>
                          <a:ext cx="828092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72264" y="5168289"/>
                          <a:ext cx="828092" cy="52322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2981065" y="2489213"/>
                          <a:ext cx="828092" cy="52322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24" name="TextBox 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81065" y="2489213"/>
                          <a:ext cx="828092" cy="52322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4439816" y="3633292"/>
                      <a:ext cx="3024336" cy="695808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4439816" y="3633292"/>
                      <a:ext cx="7186" cy="179660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H="1">
                      <a:off x="7491166" y="4387502"/>
                      <a:ext cx="12563" cy="107745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4145819" y="5419216"/>
                          <a:ext cx="612540" cy="52322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Rectangle 3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45819" y="5419216"/>
                          <a:ext cx="612540" cy="52322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7193323" y="5341059"/>
                          <a:ext cx="620811" cy="52322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93323" y="5341059"/>
                          <a:ext cx="620811" cy="52322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0" name="Oval 9"/>
                <p:cNvSpPr/>
                <p:nvPr/>
              </p:nvSpPr>
              <p:spPr>
                <a:xfrm>
                  <a:off x="7581164" y="4616209"/>
                  <a:ext cx="225000" cy="225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37000" y="3914478"/>
                  <a:ext cx="225000" cy="225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992507" y="3357967"/>
                    <a:ext cx="4230001" cy="164352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Aft>
                        <a:spcPts val="4800"/>
                      </a:spcAft>
                    </a:pPr>
                    <a:r>
                      <a:rPr lang="en-US" sz="2800" dirty="0"/>
                      <a:t>The weighted </a:t>
                    </a:r>
                    <a:r>
                      <a:rPr lang="en-US" sz="2800" dirty="0" smtClean="0"/>
                      <a:t>average </a:t>
                    </a:r>
                    <a:r>
                      <a:rPr lang="en-US" sz="2800" dirty="0" smtClean="0"/>
                      <a:t>of </a:t>
                    </a:r>
                    <a:r>
                      <a:rPr lang="en-US" sz="2800" dirty="0" smtClean="0"/>
                      <a:t>the function at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sz="2800" dirty="0" smtClean="0"/>
                      <a:t> </a:t>
                    </a:r>
                    <a:r>
                      <a:rPr lang="en-US" sz="2800" dirty="0"/>
                      <a:t>is always </a:t>
                    </a:r>
                    <a:r>
                      <a:rPr lang="en-US" sz="2800" dirty="0" smtClean="0"/>
                      <a:t>above its </a:t>
                    </a:r>
                    <a:r>
                      <a:rPr lang="en-US" sz="2800" dirty="0" smtClean="0"/>
                      <a:t>value.</a:t>
                    </a:r>
                    <a:endParaRPr lang="en-US" sz="2800" dirty="0"/>
                  </a:p>
                </p:txBody>
              </p:sp>
            </mc:Choice>
            <mc:Fallback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2507" y="3357967"/>
                    <a:ext cx="4230001" cy="164352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82" t="-743" r="-3026" b="-78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940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504000"/>
                <a:ext cx="10261140" cy="2432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0" dirty="0" smtClean="0"/>
                  <a:t>Expected value is indeed a weighted sum of, where weights are probabilities summed to 1.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0" dirty="0" smtClean="0"/>
                  <a:t>For </a:t>
                </a:r>
                <a:r>
                  <a:rPr lang="en-US" sz="2800" b="0" dirty="0"/>
                  <a:t>convex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of a random variable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there is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provided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sz="2800" dirty="0"/>
                  <a:t> exists and finite.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04000"/>
                <a:ext cx="10261140" cy="2432782"/>
              </a:xfrm>
              <a:prstGeom prst="rect">
                <a:avLst/>
              </a:prstGeom>
              <a:blipFill>
                <a:blip r:embed="rId3"/>
                <a:stretch>
                  <a:fillRect l="-1188" t="-501" r="-1188" b="-6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964178" y="3249000"/>
            <a:ext cx="10261140" cy="2671629"/>
            <a:chOff x="964178" y="3249000"/>
            <a:chExt cx="10261140" cy="2671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64178" y="3249000"/>
                  <a:ext cx="10261140" cy="2671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a14:m>
                  <a:r>
                    <a:rPr lang="en-US" sz="2800" b="0" dirty="0"/>
                    <a:t> is convex 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b="0" dirty="0"/>
                    <a:t>) </a:t>
                  </a:r>
                  <a:r>
                    <a:rPr lang="en-US" sz="2800" b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:endParaRPr lang="en-US" sz="2800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b="0" dirty="0"/>
                </a:p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:r>
                    <a:rPr lang="en-US" sz="2800" b="0" dirty="0"/>
                    <a:t>Log of both sides </a:t>
                  </a:r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⇒</a:t>
                  </a:r>
                  <a:r>
                    <a:rPr lang="en-US" sz="2800" b="0" dirty="0"/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US" sz="2800" b="0" dirty="0"/>
                    <a:t>.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78" y="3249000"/>
                  <a:ext cx="10261140" cy="2671629"/>
                </a:xfrm>
                <a:prstGeom prst="rect">
                  <a:avLst/>
                </a:prstGeom>
                <a:blipFill>
                  <a:blip r:embed="rId4"/>
                  <a:stretch>
                    <a:fillRect l="-1188" t="-1142" b="-57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/>
            <p:cNvGrpSpPr/>
            <p:nvPr/>
          </p:nvGrpSpPr>
          <p:grpSpPr>
            <a:xfrm>
              <a:off x="3711000" y="3985780"/>
              <a:ext cx="3106851" cy="523220"/>
              <a:chOff x="2300964" y="3869490"/>
              <a:chExt cx="3106851" cy="523220"/>
            </a:xfrm>
          </p:grpSpPr>
          <p:sp>
            <p:nvSpPr>
              <p:cNvPr id="11" name="Rectangular Callout 10"/>
              <p:cNvSpPr/>
              <p:nvPr/>
            </p:nvSpPr>
            <p:spPr>
              <a:xfrm>
                <a:off x="2300964" y="3899404"/>
                <a:ext cx="3106851" cy="463392"/>
              </a:xfrm>
              <a:prstGeom prst="wedgeRectCallout">
                <a:avLst>
                  <a:gd name="adj1" fmla="val -17248"/>
                  <a:gd name="adj2" fmla="val 105755"/>
                </a:avLst>
              </a:prstGeom>
              <a:solidFill>
                <a:schemeClr val="tx1">
                  <a:alpha val="3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300964" y="3869490"/>
                    <a:ext cx="309634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0964" y="3869490"/>
                    <a:ext cx="3096344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0798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2-3 Trees</a:t>
            </a:r>
            <a:endParaRPr lang="en-US" sz="36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August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Search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65430" y="1070157"/>
                <a:ext cx="10261140" cy="505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b="0" dirty="0" smtClean="0"/>
                  <a:t>Every internal node has either 2 or 3 children.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800" dirty="0" smtClean="0"/>
                  <a:t>All root-to-leaf paths have same length.</a:t>
                </a:r>
              </a:p>
              <a:p>
                <a:pPr marL="514350" indent="-51435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800" b="0" dirty="0" smtClean="0"/>
                  <a:t>The elements of the dynamic set are stored only at leaves.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0" dirty="0" smtClean="0"/>
                  <a:t>The keys at leaves are </a:t>
                </a:r>
                <a:r>
                  <a:rPr lang="en-US" sz="2800" dirty="0"/>
                  <a:t>sorted left-to-right in </a:t>
                </a:r>
                <a:r>
                  <a:rPr lang="en-US" sz="2800" b="0" dirty="0" smtClean="0"/>
                  <a:t>ascending order.</a:t>
                </a:r>
              </a:p>
              <a:p>
                <a:pPr marL="514350" indent="-514350" algn="just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sz="2800" dirty="0" smtClean="0"/>
                  <a:t>An internal node stores 3 fields with the following directives</a:t>
                </a:r>
              </a:p>
              <a:p>
                <a:pPr marL="971550" lvl="1" indent="-51435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b="0" dirty="0" smtClean="0"/>
                  <a:t> smallest keys in </a:t>
                </a:r>
                <a:r>
                  <a:rPr lang="en-US" sz="2800" b="1" dirty="0" smtClean="0"/>
                  <a:t>left, mid </a:t>
                </a:r>
                <a:r>
                  <a:rPr lang="en-US" sz="2800" dirty="0" smtClean="0"/>
                  <a:t>and</a:t>
                </a:r>
                <a:r>
                  <a:rPr lang="en-US" sz="2800" b="1" dirty="0" smtClean="0"/>
                  <a:t> right</a:t>
                </a:r>
                <a:r>
                  <a:rPr lang="en-US" sz="2800" b="0" dirty="0" smtClean="0"/>
                  <a:t> </a:t>
                </a:r>
                <a:r>
                  <a:rPr lang="en-US" sz="2800" b="0" dirty="0" smtClean="0"/>
                  <a:t>subtrees, </a:t>
                </a:r>
                <a:r>
                  <a:rPr lang="en-US" sz="2800" b="0" dirty="0" smtClean="0"/>
                  <a:t>resp.</a:t>
                </a:r>
              </a:p>
              <a:p>
                <a:pPr marL="914400" lvl="1" indent="-457200" algn="just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and </a:t>
                </a:r>
                <a:r>
                  <a:rPr lang="en-US" sz="2800" b="1" dirty="0" smtClean="0"/>
                  <a:t>right</a:t>
                </a:r>
                <a:r>
                  <a:rPr lang="en-US" sz="2800" dirty="0" smtClean="0"/>
                  <a:t> </a:t>
                </a:r>
                <a:r>
                  <a:rPr lang="en-US" sz="2800" dirty="0" smtClean="0"/>
                  <a:t>subtree </a:t>
                </a:r>
                <a:r>
                  <a:rPr lang="en-US" sz="2800" dirty="0" smtClean="0"/>
                  <a:t>may not exist.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(It is possible to use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).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70157"/>
                <a:ext cx="10261140" cy="5053691"/>
              </a:xfrm>
              <a:prstGeom prst="rect">
                <a:avLst/>
              </a:prstGeom>
              <a:blipFill>
                <a:blip r:embed="rId3"/>
                <a:stretch>
                  <a:fillRect l="-1247" t="-362" r="-1188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62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52043</TotalTime>
  <Words>3102</Words>
  <Application>Microsoft Office PowerPoint</Application>
  <PresentationFormat>Widescreen</PresentationFormat>
  <Paragraphs>362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Cambria Math</vt:lpstr>
      <vt:lpstr>Courier New</vt:lpstr>
      <vt:lpstr>Office Theme</vt:lpstr>
      <vt:lpstr>Search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Shmuel Wimer</cp:lastModifiedBy>
  <cp:revision>1427</cp:revision>
  <dcterms:created xsi:type="dcterms:W3CDTF">2021-10-08T01:25:47Z</dcterms:created>
  <dcterms:modified xsi:type="dcterms:W3CDTF">2024-09-03T05:03:32Z</dcterms:modified>
</cp:coreProperties>
</file>