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3" r:id="rId3"/>
    <p:sldId id="264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81" r:id="rId16"/>
    <p:sldId id="282" r:id="rId17"/>
    <p:sldId id="277" r:id="rId18"/>
    <p:sldId id="279" r:id="rId19"/>
    <p:sldId id="280" r:id="rId20"/>
    <p:sldId id="283" r:id="rId21"/>
    <p:sldId id="284" r:id="rId22"/>
    <p:sldId id="285" r:id="rId23"/>
    <p:sldId id="286" r:id="rId24"/>
    <p:sldId id="290" r:id="rId25"/>
    <p:sldId id="287" r:id="rId26"/>
    <p:sldId id="291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FF0000"/>
    <a:srgbClr val="000000"/>
    <a:srgbClr val="A6A6A6"/>
    <a:srgbClr val="FFFFFF"/>
    <a:srgbClr val="BFBFBF"/>
    <a:srgbClr val="FF9933"/>
    <a:srgbClr val="777777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F9FEB-9CFE-496E-93BE-D56B6107DD7F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3D3-E1A2-4212-A489-A5CBFD00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5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6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57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1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40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37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9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63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45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7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01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1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835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2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2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7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3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12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5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3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0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40" y="0"/>
            <a:ext cx="705060" cy="68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September 2024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46.png"/><Relationship Id="rId7" Type="http://schemas.openxmlformats.org/officeDocument/2006/relationships/image" Target="../media/image6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600" y="756049"/>
            <a:ext cx="10432800" cy="675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+mn-lt"/>
              </a:rPr>
              <a:t>Disjoint Sets</a:t>
            </a:r>
            <a:endParaRPr lang="en-US" sz="4400" b="1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1" y="2777300"/>
            <a:ext cx="2869418" cy="321670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3166008" y="1771071"/>
            <a:ext cx="5859982" cy="93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Shmuel </a:t>
            </a:r>
            <a:r>
              <a:rPr lang="en-US" dirty="0" smtClean="0"/>
              <a:t>Wimer</a:t>
            </a:r>
          </a:p>
          <a:p>
            <a:r>
              <a:rPr lang="en-US" dirty="0" smtClean="0"/>
              <a:t>Courtesy of Prof. Dror Rawitz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Disjoint-Set Forests</a:t>
            </a:r>
            <a:endParaRPr lang="en-US" sz="3600" b="1" dirty="0"/>
          </a:p>
        </p:txBody>
      </p:sp>
      <p:sp>
        <p:nvSpPr>
          <p:cNvPr id="92" name="TextBox 91"/>
          <p:cNvSpPr txBox="1"/>
          <p:nvPr/>
        </p:nvSpPr>
        <p:spPr>
          <a:xfrm>
            <a:off x="965430" y="1353614"/>
            <a:ext cx="1026114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Run </a:t>
            </a:r>
            <a:r>
              <a:rPr lang="en-US" sz="2800" dirty="0"/>
              <a:t>time speedup </a:t>
            </a:r>
            <a:r>
              <a:rPr lang="en-US" sz="2800" dirty="0" smtClean="0"/>
              <a:t>is achieved by </a:t>
            </a:r>
            <a:r>
              <a:rPr lang="en-US" sz="2800" dirty="0"/>
              <a:t>rooted trees, </a:t>
            </a:r>
            <a:r>
              <a:rPr lang="en-US" sz="2800" dirty="0" smtClean="0"/>
              <a:t>with each </a:t>
            </a:r>
            <a:r>
              <a:rPr lang="en-US" sz="2800" dirty="0"/>
              <a:t>node containing one member and each tree representing one set. </a:t>
            </a:r>
            <a:endParaRPr lang="en-US" sz="2800" dirty="0" smtClean="0"/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Each </a:t>
            </a:r>
            <a:r>
              <a:rPr lang="en-US" sz="2800" dirty="0"/>
              <a:t>member points only to its parent. </a:t>
            </a:r>
            <a:r>
              <a:rPr lang="en-US" sz="2800" dirty="0" smtClean="0"/>
              <a:t>The root contains </a:t>
            </a:r>
            <a:r>
              <a:rPr lang="en-US" sz="2800" dirty="0"/>
              <a:t>the </a:t>
            </a:r>
            <a:r>
              <a:rPr lang="en-US" sz="2800" dirty="0" smtClean="0"/>
              <a:t>set’s representative </a:t>
            </a:r>
            <a:r>
              <a:rPr lang="en-US" sz="2800" dirty="0"/>
              <a:t>and </a:t>
            </a:r>
            <a:r>
              <a:rPr lang="en-US" sz="2800" dirty="0" smtClean="0"/>
              <a:t>it is </a:t>
            </a:r>
            <a:r>
              <a:rPr lang="en-US" sz="2800" dirty="0"/>
              <a:t>its own parent. </a:t>
            </a:r>
            <a:endParaRPr lang="en-US" sz="2800" dirty="0" smtClean="0"/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The speedup is enabled by two heuristics: </a:t>
            </a:r>
            <a:r>
              <a:rPr lang="en-US" sz="2800" b="1" dirty="0" smtClean="0">
                <a:solidFill>
                  <a:srgbClr val="0000FF"/>
                </a:solidFill>
              </a:rPr>
              <a:t>union </a:t>
            </a:r>
            <a:r>
              <a:rPr lang="en-US" sz="2800" b="1" dirty="0">
                <a:solidFill>
                  <a:srgbClr val="0000FF"/>
                </a:solidFill>
              </a:rPr>
              <a:t>by </a:t>
            </a:r>
            <a:r>
              <a:rPr lang="en-US" sz="2800" b="1" dirty="0" smtClean="0">
                <a:solidFill>
                  <a:srgbClr val="0000FF"/>
                </a:solidFill>
              </a:rPr>
              <a:t>rank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b="1" dirty="0" smtClean="0">
                <a:solidFill>
                  <a:srgbClr val="0000FF"/>
                </a:solidFill>
              </a:rPr>
              <a:t>path compression</a:t>
            </a:r>
            <a:r>
              <a:rPr lang="en-US" sz="2800" dirty="0" smtClean="0"/>
              <a:t>.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0000FF"/>
                </a:solidFill>
              </a:rPr>
              <a:t>Disjoint-set forests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is asymptotically optimal disjoint-set DS, achieving almost linear run-time (shown later).</a:t>
            </a:r>
            <a:endParaRPr lang="he-IL" sz="2800" dirty="0" smtClean="0"/>
          </a:p>
        </p:txBody>
      </p:sp>
    </p:spTree>
    <p:extLst>
      <p:ext uri="{BB962C8B-B14F-4D97-AF65-F5344CB8AC3E}">
        <p14:creationId xmlns:p14="http://schemas.microsoft.com/office/powerpoint/2010/main" val="4808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11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52762" y="684000"/>
            <a:ext cx="4233743" cy="3465000"/>
            <a:chOff x="747330" y="1629000"/>
            <a:chExt cx="4233743" cy="34650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30" y="1690194"/>
              <a:ext cx="4233743" cy="3146388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4971000" y="1629000"/>
              <a:ext cx="0" cy="346500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376432" y="414000"/>
            <a:ext cx="5662806" cy="3555000"/>
            <a:chOff x="5376432" y="414000"/>
            <a:chExt cx="5662806" cy="3555000"/>
          </a:xfrm>
        </p:grpSpPr>
        <p:grpSp>
          <p:nvGrpSpPr>
            <p:cNvPr id="13" name="Group 12"/>
            <p:cNvGrpSpPr/>
            <p:nvPr/>
          </p:nvGrpSpPr>
          <p:grpSpPr>
            <a:xfrm>
              <a:off x="7990813" y="414000"/>
              <a:ext cx="3048425" cy="3555000"/>
              <a:chOff x="7585381" y="1359000"/>
              <a:chExt cx="3048425" cy="355500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5381" y="1566545"/>
                <a:ext cx="3048425" cy="3258005"/>
              </a:xfrm>
              <a:prstGeom prst="rect">
                <a:avLst/>
              </a:prstGeom>
            </p:spPr>
          </p:pic>
          <p:cxnSp>
            <p:nvCxnSpPr>
              <p:cNvPr id="11" name="Straight Connector 10"/>
              <p:cNvCxnSpPr/>
              <p:nvPr/>
            </p:nvCxnSpPr>
            <p:spPr>
              <a:xfrm>
                <a:off x="10633806" y="1359000"/>
                <a:ext cx="0" cy="3465000"/>
              </a:xfrm>
              <a:prstGeom prst="line">
                <a:avLst/>
              </a:prstGeom>
              <a:ln w="762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>
                <a:off x="8934039" y="4464000"/>
                <a:ext cx="541407" cy="45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376432" y="1988937"/>
                  <a:ext cx="2565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i="0" dirty="0" smtClean="0">
                            <a:latin typeface="Cambria Math" panose="02040503050406030204" pitchFamily="18" charset="0"/>
                          </a:rPr>
                          <m:t>UNION</m:t>
                        </m:r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6432" y="1988937"/>
                  <a:ext cx="256500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65430" y="3789000"/>
                <a:ext cx="10261140" cy="1280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 smtClean="0"/>
                  <a:t> creates one-node tree, setting its rank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 smtClean="0"/>
                  <a:t> follows pointers up to root.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789000"/>
                <a:ext cx="10261140" cy="1280351"/>
              </a:xfrm>
              <a:prstGeom prst="rect">
                <a:avLst/>
              </a:prstGeom>
              <a:blipFill>
                <a:blip r:embed="rId5"/>
                <a:stretch>
                  <a:fillRect t="-9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65430" y="5139000"/>
                <a:ext cx="10261140" cy="109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 smtClean="0"/>
                  <a:t> causes pointer of one tree to point to other’s root. Poor implementation may </a:t>
                </a:r>
                <a:r>
                  <a:rPr lang="en-US" sz="2800" dirty="0"/>
                  <a:t>create a tree that is linear chain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nodes.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139000"/>
                <a:ext cx="10261140" cy="1090876"/>
              </a:xfrm>
              <a:prstGeom prst="rect">
                <a:avLst/>
              </a:prstGeom>
              <a:blipFill>
                <a:blip r:embed="rId6"/>
                <a:stretch>
                  <a:fillRect l="-1188" t="-559" r="-1188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238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1243516" y="914362"/>
            <a:ext cx="9704967" cy="5029276"/>
            <a:chOff x="1243516" y="914362"/>
            <a:chExt cx="9704967" cy="5029276"/>
          </a:xfrm>
        </p:grpSpPr>
        <p:grpSp>
          <p:nvGrpSpPr>
            <p:cNvPr id="20" name="Group 19"/>
            <p:cNvGrpSpPr/>
            <p:nvPr/>
          </p:nvGrpSpPr>
          <p:grpSpPr>
            <a:xfrm>
              <a:off x="1243516" y="914362"/>
              <a:ext cx="7588737" cy="5029276"/>
              <a:chOff x="1243516" y="914362"/>
              <a:chExt cx="7588737" cy="502927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243516" y="914362"/>
                <a:ext cx="7499967" cy="5029276"/>
                <a:chOff x="971335" y="909000"/>
                <a:chExt cx="7499967" cy="5029276"/>
              </a:xfrm>
            </p:grpSpPr>
            <p:pic>
              <p:nvPicPr>
                <p:cNvPr id="1026" name="Picture 2" descr="Machine generated alternative text:&#10;UNION (x, y) &#10;I LINK (FIND-SET (x), FIND-SET &#10;LINK (x, y) &#10;I if x. rank y. rank &#10;2 &#10;3 else x.p Y &#10;4 &#10;5 &#10;if x. rank y. rank &#10;y.rank y.rank + I 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2409" y="909000"/>
                  <a:ext cx="7498893" cy="502927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" name="Rectangle 5"/>
                <p:cNvSpPr/>
                <p:nvPr/>
              </p:nvSpPr>
              <p:spPr>
                <a:xfrm>
                  <a:off x="1056000" y="1584000"/>
                  <a:ext cx="495000" cy="54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971335" y="3221138"/>
                  <a:ext cx="495000" cy="271713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041179" y="1507406"/>
                    <a:ext cx="5791074" cy="64819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FIND</m:t>
                              </m:r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Cambria Math" panose="02040503050406030204" pitchFamily="18" charset="0"/>
                                </a:rPr>
                                <m:t>FIND</m:t>
                              </m:r>
                              <m:d>
                                <m:d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1179" y="1507406"/>
                    <a:ext cx="5791074" cy="6481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3623181" y="2641142"/>
              <a:ext cx="7325302" cy="3163997"/>
              <a:chOff x="3351000" y="2635780"/>
              <a:chExt cx="7325302" cy="316399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351000" y="2635780"/>
                <a:ext cx="4362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9900"/>
                    </a:solidFill>
                  </a:rPr>
                  <a:t>// implements union by rank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76000" y="3204000"/>
                <a:ext cx="3957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9900"/>
                    </a:solidFill>
                  </a:rPr>
                  <a:t>// rank bounds tree depth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294453" y="3776904"/>
                <a:ext cx="53543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9900"/>
                    </a:solidFill>
                  </a:rPr>
                  <a:t>// connect shallower tree to deeper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266302" y="4768726"/>
                <a:ext cx="4410000" cy="1031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dirty="0" smtClean="0">
                    <a:solidFill>
                      <a:srgbClr val="009900"/>
                    </a:solidFill>
                  </a:rPr>
                  <a:t>// only equal ranks increases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800" dirty="0">
                    <a:solidFill>
                      <a:srgbClr val="0099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             union’s root </a:t>
                </a:r>
                <a:r>
                  <a:rPr lang="en-US" sz="2800" dirty="0">
                    <a:solidFill>
                      <a:srgbClr val="009900"/>
                    </a:solidFill>
                  </a:rPr>
                  <a:t>rank</a:t>
                </a: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3879553" y="970422"/>
              <a:ext cx="65046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009900"/>
                  </a:solidFill>
                </a:rPr>
                <a:t>// one root points to the other</a:t>
              </a:r>
              <a:endParaRPr lang="en-US" sz="2800" dirty="0">
                <a:solidFill>
                  <a:srgbClr val="009900"/>
                </a:solidFill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243515" y="911185"/>
            <a:ext cx="9704967" cy="1421005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243516" y="2574000"/>
            <a:ext cx="9704967" cy="3369638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5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13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026522" y="665819"/>
            <a:ext cx="10174880" cy="5526361"/>
            <a:chOff x="1026522" y="665819"/>
            <a:chExt cx="10174880" cy="552636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6522" y="665819"/>
              <a:ext cx="10174880" cy="5526361"/>
              <a:chOff x="978394" y="665819"/>
              <a:chExt cx="10174880" cy="552636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78394" y="665819"/>
                <a:ext cx="5117606" cy="5526361"/>
                <a:chOff x="978394" y="665819"/>
                <a:chExt cx="5117606" cy="5526361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78394" y="665819"/>
                  <a:ext cx="5117606" cy="5526361"/>
                </a:xfrm>
                <a:prstGeom prst="rect">
                  <a:avLst/>
                </a:prstGeom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978394" y="665819"/>
                  <a:ext cx="5117606" cy="5526361"/>
                </a:xfrm>
                <a:prstGeom prst="rect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222197" y="5607180"/>
                  <a:ext cx="630000" cy="585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016000" y="2819641"/>
                <a:ext cx="6137274" cy="2743583"/>
                <a:chOff x="5016000" y="2819641"/>
                <a:chExt cx="6137274" cy="2743583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6000" y="2819641"/>
                  <a:ext cx="5982535" cy="2743583"/>
                </a:xfrm>
                <a:prstGeom prst="rect">
                  <a:avLst/>
                </a:prstGeom>
              </p:spPr>
            </p:pic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016000" y="5559045"/>
                  <a:ext cx="6137274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5302200" y="2754000"/>
              <a:ext cx="46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Path compression flattens tree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95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65430" y="3654000"/>
                <a:ext cx="10261140" cy="231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 smtClean="0"/>
                  <a:t> is two-pass method. As </a:t>
                </a:r>
                <a:r>
                  <a:rPr lang="en-US" sz="2800" dirty="0"/>
                  <a:t>it </a:t>
                </a:r>
                <a:r>
                  <a:rPr lang="en-US" sz="2800" dirty="0" smtClean="0"/>
                  <a:t>recur, </a:t>
                </a:r>
                <a:r>
                  <a:rPr lang="en-US" sz="2800" dirty="0"/>
                  <a:t>it makes one </a:t>
                </a:r>
                <a:r>
                  <a:rPr lang="en-US" sz="2800" dirty="0" smtClean="0"/>
                  <a:t>pass upwards to </a:t>
                </a:r>
                <a:r>
                  <a:rPr lang="en-US" sz="2800" dirty="0"/>
                  <a:t>find the </a:t>
                </a:r>
                <a:r>
                  <a:rPr lang="en-US" sz="2800" dirty="0" smtClean="0"/>
                  <a:t>root.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As </a:t>
                </a:r>
                <a:r>
                  <a:rPr lang="en-US" sz="2800" dirty="0"/>
                  <a:t>the recursion unwinds, it makes a </a:t>
                </a:r>
                <a:r>
                  <a:rPr lang="en-US" sz="2800" dirty="0" smtClean="0"/>
                  <a:t>second pass </a:t>
                </a:r>
                <a:r>
                  <a:rPr lang="en-US" sz="2800" dirty="0"/>
                  <a:t>back </a:t>
                </a:r>
                <a:r>
                  <a:rPr lang="en-US" sz="2800" dirty="0" smtClean="0"/>
                  <a:t>downwards to </a:t>
                </a:r>
                <a:r>
                  <a:rPr lang="en-US" sz="2800" dirty="0"/>
                  <a:t>update each node to point directly to the root. </a:t>
                </a:r>
                <a:endParaRPr lang="he-IL" sz="28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654000"/>
                <a:ext cx="10261140" cy="2314480"/>
              </a:xfrm>
              <a:prstGeom prst="rect">
                <a:avLst/>
              </a:prstGeom>
              <a:blipFill>
                <a:blip r:embed="rId2"/>
                <a:stretch>
                  <a:fillRect l="-1188" t="-263" r="-118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1813068" y="1067052"/>
            <a:ext cx="8513241" cy="2271948"/>
            <a:chOff x="1813068" y="1067052"/>
            <a:chExt cx="8513241" cy="2271948"/>
          </a:xfrm>
        </p:grpSpPr>
        <p:grpSp>
          <p:nvGrpSpPr>
            <p:cNvPr id="21" name="Group 20"/>
            <p:cNvGrpSpPr/>
            <p:nvPr/>
          </p:nvGrpSpPr>
          <p:grpSpPr>
            <a:xfrm>
              <a:off x="1866000" y="1067052"/>
              <a:ext cx="5471235" cy="2199078"/>
              <a:chOff x="1866000" y="1067052"/>
              <a:chExt cx="5471235" cy="219907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6000" y="1187539"/>
                <a:ext cx="5471235" cy="207859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825867" y="1067052"/>
                    <a:ext cx="1496874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5867" y="1067052"/>
                    <a:ext cx="1496874" cy="584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/>
              <p:cNvSpPr/>
              <p:nvPr/>
            </p:nvSpPr>
            <p:spPr>
              <a:xfrm>
                <a:off x="1866000" y="1720705"/>
                <a:ext cx="450000" cy="15069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527782" y="2252762"/>
                    <a:ext cx="2790000" cy="584775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sz="3200" dirty="0">
                              <a:latin typeface="Cambria Math" panose="02040503050406030204" pitchFamily="18" charset="0"/>
                            </a:rPr>
                            <m:t>FIND</m:t>
                          </m:r>
                          <m:d>
                            <m:d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27782" y="2252762"/>
                    <a:ext cx="2790000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568793" y="1147860"/>
              <a:ext cx="6757516" cy="2079764"/>
              <a:chOff x="3568793" y="1147860"/>
              <a:chExt cx="6757516" cy="2079764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377467" y="1720705"/>
                <a:ext cx="27121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9900"/>
                    </a:solidFill>
                  </a:rPr>
                  <a:t>// check for root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414399" y="2704404"/>
                <a:ext cx="59119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9900"/>
                    </a:solidFill>
                  </a:rPr>
                  <a:t>// return the root which points to itself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568793" y="1147860"/>
                <a:ext cx="64499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9900"/>
                    </a:solidFill>
                  </a:rPr>
                  <a:t>// simultaneous find and path compression 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523714" y="2276202"/>
                <a:ext cx="380259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9900"/>
                    </a:solidFill>
                  </a:rPr>
                  <a:t>// recursive upward pass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</p:grpSp>
        <p:sp>
          <p:nvSpPr>
            <p:cNvPr id="18" name="Rectangle 17"/>
            <p:cNvSpPr/>
            <p:nvPr/>
          </p:nvSpPr>
          <p:spPr>
            <a:xfrm>
              <a:off x="1813068" y="1147860"/>
              <a:ext cx="8513241" cy="2191140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60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972188"/>
                <a:ext cx="1026114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Lemma </a:t>
                </a:r>
                <a:r>
                  <a:rPr lang="en-US" sz="2800" b="1" dirty="0"/>
                  <a:t>2</a:t>
                </a:r>
                <a:r>
                  <a:rPr lang="en-US" sz="2800" dirty="0"/>
                  <a:t>: </a:t>
                </a:r>
                <a:r>
                  <a:rPr lang="en-US" sz="2800" dirty="0" smtClean="0"/>
                  <a:t>Number of nodes in a tree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/>
                  <a:t> of height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 smtClean="0"/>
                  <a:t> satisfies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Proof</a:t>
                </a:r>
                <a:r>
                  <a:rPr lang="en-US" sz="2800" dirty="0" smtClean="0"/>
                  <a:t>: By induction on series of operations.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Base: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 smtClean="0"/>
                  <a:t> be single node trees created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. 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800" dirty="0"/>
                  <a:t> indeed</a:t>
                </a:r>
                <a:r>
                  <a:rPr lang="en-US" sz="2800" dirty="0" smtClean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Subsequent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 smtClean="0"/>
                  <a:t>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 smtClean="0"/>
                  <a:t>s make no change until first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UNION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results in the </a:t>
                </a:r>
                <a:r>
                  <a:rPr lang="en-US" sz="2800" dirty="0"/>
                  <a:t>smallest tree of height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, yielding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. </a:t>
                </a:r>
                <a:r>
                  <a:rPr lang="en-US" sz="2800" dirty="0"/>
                  <a:t>Then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 indeed. 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/>
                  <a:t>Induction: after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operations there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72188"/>
                <a:ext cx="10261140" cy="5016758"/>
              </a:xfrm>
              <a:prstGeom prst="rect">
                <a:avLst/>
              </a:prstGeom>
              <a:blipFill>
                <a:blip r:embed="rId3"/>
                <a:stretch>
                  <a:fillRect l="-1188" r="-1188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58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684000"/>
                <a:ext cx="10261140" cy="5462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Subsequent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 smtClean="0"/>
                  <a:t>s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do not change depth, whereas </a:t>
                </a:r>
                <a:r>
                  <a:rPr lang="en-US" sz="2800" dirty="0"/>
                  <a:t>subsequent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 smtClean="0"/>
                  <a:t>s may only flatten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, i.e., reducing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Upon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 smtClean="0"/>
                  <a:t> by rank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,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 smtClean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800" dirty="0" smtClean="0"/>
                  <a:t>.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The height of trees is bounded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(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HW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Corollary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Time complexity of any operation is bounded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 a series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operation is bounded by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84000"/>
                <a:ext cx="10261140" cy="5462008"/>
              </a:xfrm>
              <a:prstGeom prst="rect">
                <a:avLst/>
              </a:prstGeom>
              <a:blipFill>
                <a:blip r:embed="rId3"/>
                <a:stretch>
                  <a:fillRect l="-1188" t="-112" r="-1188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82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5430" y="577669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Analysis of Union </a:t>
            </a:r>
            <a:r>
              <a:rPr lang="en-US" sz="3600" b="1" dirty="0"/>
              <a:t>by </a:t>
            </a:r>
            <a:r>
              <a:rPr lang="en-US" sz="3600" b="1" dirty="0" smtClean="0"/>
              <a:t>Rank </a:t>
            </a:r>
            <a:r>
              <a:rPr lang="en-US" sz="3600" b="1" dirty="0"/>
              <a:t>and </a:t>
            </a:r>
            <a:r>
              <a:rPr lang="en-US" sz="3600" b="1" dirty="0" smtClean="0"/>
              <a:t>Path Compression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65430" y="1224000"/>
                <a:ext cx="10261140" cy="505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sz="2800" dirty="0" smtClean="0"/>
                  <a:t>Root: </a:t>
                </a:r>
              </a:p>
              <a:p>
                <a:pPr marL="457200" indent="-4572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 smtClean="0"/>
                  <a:t> creates root with rank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 smtClean="0"/>
              </a:p>
              <a:p>
                <a:pPr marL="457200" indent="-457200" algn="just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 smtClean="0"/>
                  <a:t> may increase root’s rank by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/>
                  <a:t>Internal node:</a:t>
                </a:r>
              </a:p>
              <a:p>
                <a:pPr marL="457200" indent="-4572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Never turns to be a root</a:t>
                </a:r>
              </a:p>
              <a:p>
                <a:pPr marL="457200" indent="-4572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Its rank never changed</a:t>
                </a:r>
              </a:p>
              <a:p>
                <a:pPr marL="457200" indent="-457200" algn="just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Path compression may reduce its subtree height</a:t>
                </a:r>
              </a:p>
              <a:p>
                <a:pPr marL="457200" indent="-457200" algn="just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The rank of its root is non decreasing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/>
                  <a:t>Rank is an upper  bound of subtree depth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24000"/>
                <a:ext cx="10261140" cy="5053691"/>
              </a:xfrm>
              <a:prstGeom prst="rect">
                <a:avLst/>
              </a:prstGeom>
              <a:blipFill>
                <a:blip r:embed="rId3"/>
                <a:stretch>
                  <a:fillRect l="-1188" t="-241" b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49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133885"/>
                <a:ext cx="10261140" cy="45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Lemma 3</a:t>
                </a:r>
                <a:r>
                  <a:rPr lang="en-US" sz="2800" dirty="0" smtClean="0"/>
                  <a:t>: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 smtClean="0"/>
                  <a:t> is the parent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 smtClean="0"/>
                  <a:t>, with strict inequality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Proof</a:t>
                </a:r>
                <a:r>
                  <a:rPr lang="en-US" sz="2800" dirty="0" smtClean="0"/>
                  <a:t>:  By induction on the series of operations on underlying DS.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Base: First operations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MAKE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MAKE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/>
                  <a:t>yields single node DS </a:t>
                </a:r>
                <a:r>
                  <a:rPr lang="en-US" sz="2800" dirty="0" smtClean="0"/>
                  <a:t>with rank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Subsequent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/>
                  <a:t>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/>
                  <a:t>s make no change until first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UNION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 smtClean="0"/>
                  <a:t> makes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800" dirty="0" smtClean="0"/>
                  <a:t> parent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133885"/>
                <a:ext cx="10261140" cy="4599529"/>
              </a:xfrm>
              <a:prstGeom prst="rect">
                <a:avLst/>
              </a:prstGeom>
              <a:blipFill>
                <a:blip r:embed="rId3"/>
                <a:stretch>
                  <a:fillRect l="-1188" t="-132" r="-1188" b="-2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55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134000"/>
                <a:ext cx="10261140" cy="4597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Induction: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/>
                  <a:t> holds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/>
                  <a:t> operation. </a:t>
                </a:r>
                <a:endParaRPr lang="he-IL" sz="2800" dirty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/>
                  <a:t> operation can be any of: </a:t>
                </a:r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 smtClean="0">
                        <a:latin typeface="Cambria Math" panose="02040503050406030204" pitchFamily="18" charset="0"/>
                      </a:rPr>
                      <m:t>MAKE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does not affect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sz="2800" dirty="0" smtClean="0"/>
                  <a:t> in any way.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he-IL" sz="2800" b="1" dirty="0" smtClean="0"/>
                  <a:t> </a:t>
                </a:r>
                <a:r>
                  <a:rPr lang="en-US" sz="2800" dirty="0" smtClean="0"/>
                  <a:t>connects root of smaller rank to higher one, and if equal, the parent’s rank is increased by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 smtClean="0"/>
                  <a:t> employs path compression, where descendant is connected to its ancestor root, which by induction its rank is higher.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</a:t>
                </a:r>
                <a:endParaRPr lang="he-IL" sz="28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134000"/>
                <a:ext cx="10261140" cy="4597797"/>
              </a:xfrm>
              <a:prstGeom prst="rect">
                <a:avLst/>
              </a:prstGeom>
              <a:blipFill>
                <a:blip r:embed="rId3"/>
                <a:stretch>
                  <a:fillRect l="-1188" t="-133" r="-1188" b="-2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646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380185"/>
                <a:ext cx="10261140" cy="46044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 grouped in dynamic sets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 s.t.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 is called </a:t>
                </a:r>
                <a:r>
                  <a:rPr lang="en-US" sz="2800" b="1" dirty="0" smtClean="0">
                    <a:solidFill>
                      <a:srgbClr val="0000FF"/>
                    </a:solidFill>
                  </a:rPr>
                  <a:t>representative</a:t>
                </a:r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Three operations are supported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MAKE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800" dirty="0" smtClean="0"/>
                  <a:t>: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 creates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 smtClean="0"/>
                  <a:t>,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US" sz="2800" dirty="0"/>
                  <a:t>: </a:t>
                </a:r>
                <a:r>
                  <a:rPr lang="en-US" sz="2800" dirty="0" smtClean="0"/>
                  <a:t>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 smtClean="0"/>
                  <a:t> 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 smtClean="0"/>
                  <a:t>, or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dirty="0" smtClean="0"/>
                  <a:t> 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UNION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sz="2800" dirty="0"/>
                  <a:t>: 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returns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800" dirty="0" smtClean="0"/>
                  <a:t>,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with </a:t>
                </a:r>
                <a:r>
                  <a:rPr lang="en-US" sz="2800" dirty="0"/>
                  <a:t>new representative </a:t>
                </a:r>
                <a:r>
                  <a:rPr lang="en-US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800" dirty="0"/>
                  <a:t>). 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800" dirty="0"/>
                  <a:t> are </a:t>
                </a:r>
                <a:r>
                  <a:rPr lang="en-US" sz="2800" dirty="0" smtClean="0"/>
                  <a:t>removed from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sz="2800" dirty="0" smtClean="0"/>
                  <a:t>. </a:t>
                </a:r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80185"/>
                <a:ext cx="10261140" cy="4604402"/>
              </a:xfrm>
              <a:prstGeom prst="rect">
                <a:avLst/>
              </a:prstGeom>
              <a:blipFill>
                <a:blip r:embed="rId3"/>
                <a:stretch>
                  <a:fillRect l="-1188" t="-132" r="-1188"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Disjoint-Set Operations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93820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65430" y="909000"/>
                <a:ext cx="10261140" cy="5051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We shall prove that a </a:t>
                </a:r>
                <a:r>
                  <a:rPr lang="en-US" sz="2800" dirty="0"/>
                  <a:t>sequence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disjoint-set operations on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objects </a:t>
                </a:r>
                <a:r>
                  <a:rPr lang="en-US" sz="2800" dirty="0"/>
                  <a:t>takes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time,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grows very slowly.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counts how many times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log</m:t>
                    </m:r>
                  </m:oMath>
                </a14:m>
                <a:r>
                  <a:rPr lang="en-US" sz="2800" dirty="0" smtClean="0"/>
                  <a:t> is applied until </a:t>
                </a:r>
              </a:p>
              <a:p>
                <a:pPr algn="ctr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  <m:func>
                                      <m:func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Formally,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m:rPr>
                          <m:nor/>
                        </m:rP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  <m:d>
                                  <m:dPr>
                                    <m:ctrl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28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09000"/>
                <a:ext cx="10261140" cy="5051768"/>
              </a:xfrm>
              <a:prstGeom prst="rect">
                <a:avLst/>
              </a:prstGeom>
              <a:blipFill>
                <a:blip r:embed="rId3"/>
                <a:stretch>
                  <a:fillRect l="-1188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7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65430" y="800694"/>
                <a:ext cx="10261140" cy="5283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For argument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⋰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sup>
                    </m:sSup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 is number of 2s in the tower.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l-G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l-G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l-G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65536</m:t>
                        </m:r>
                      </m:e>
                    </m:d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l-GR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l-G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l-GR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>
                                <a:latin typeface="Cambria Math" panose="02040503050406030204" pitchFamily="18" charset="0"/>
                              </a:rPr>
                              <m:t>65536</m:t>
                            </m:r>
                          </m:sup>
                        </m:sSup>
                      </m:e>
                    </m:d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l-GR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l-GR" sz="2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800" b="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sup>
                            </m:sSup>
                          </m:sup>
                        </m:sSup>
                      </m:e>
                    </m:d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l-GR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65536</m:t>
                        </m:r>
                      </m:e>
                    </m:d>
                    <m:r>
                      <a:rPr lang="en-US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00694"/>
                <a:ext cx="10261140" cy="5283306"/>
              </a:xfrm>
              <a:prstGeom prst="rect">
                <a:avLst/>
              </a:prstGeom>
              <a:blipFill>
                <a:blip r:embed="rId3"/>
                <a:stretch>
                  <a:fillRect l="-1188" b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32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864000"/>
                <a:ext cx="10261140" cy="5152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Lemma 4</a:t>
                </a:r>
                <a:r>
                  <a:rPr lang="en-US" sz="2800" dirty="0" smtClean="0"/>
                  <a:t>: A forest of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nodes has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e-IL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nodes of rank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Proof</a:t>
                </a:r>
                <a:r>
                  <a:rPr lang="en-US" sz="2800" dirty="0" smtClean="0"/>
                  <a:t>: Let a root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change its rank from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 upon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 smtClean="0"/>
                  <a:t>,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 smtClean="0"/>
                  <a:t> be the implied tree. Mark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Since rank bounds height, from lemma 2 there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2800" dirty="0" smtClean="0"/>
                  <a:t>, where rank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 smtClean="0"/>
                  <a:t>’s internal nodes is smaller than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’s internal </a:t>
                </a:r>
                <a:r>
                  <a:rPr lang="en-US" sz="2800" dirty="0" smtClean="0"/>
                  <a:t>nodes never change,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rank can only increase.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/>
                  <a:t> Node is marked at most </a:t>
                </a:r>
                <a:r>
                  <a:rPr lang="en-US" sz="2800" dirty="0" smtClean="0"/>
                  <a:t>once.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 smtClean="0"/>
                  <a:t> Markers of </a:t>
                </a:r>
                <a:r>
                  <a:rPr lang="en-US" sz="2800" dirty="0"/>
                  <a:t>rank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occur at most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e-IL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800" dirty="0" smtClean="0"/>
                  <a:t> times.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64000"/>
                <a:ext cx="10261140" cy="5152180"/>
              </a:xfrm>
              <a:prstGeom prst="rect">
                <a:avLst/>
              </a:prstGeom>
              <a:blipFill>
                <a:blip r:embed="rId3"/>
                <a:stretch>
                  <a:fillRect l="-1188" t="-237" r="-1188" b="-1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94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594000"/>
                <a:ext cx="10261140" cy="5643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Theorem 5</a:t>
                </a:r>
                <a:r>
                  <a:rPr lang="en-US" sz="2800" dirty="0" smtClean="0"/>
                  <a:t>: Total run time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 smtClean="0"/>
                  <a:t> operations of which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are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Proof</a:t>
                </a:r>
                <a:r>
                  <a:rPr lang="en-US" sz="2800" dirty="0"/>
                  <a:t>: </a:t>
                </a:r>
                <a:r>
                  <a:rPr lang="en-US" sz="2800" dirty="0" smtClean="0"/>
                  <a:t> By amortized analysis.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/>
                  <a:t>, we 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</a:t>
                </a:r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Divide the nodes into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as follows: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sz="2800" dirty="0" smtClean="0"/>
                  <a:t>,  i.e.,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sz="2800" dirty="0"/>
                  <a:t>,  i.e.,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sz="2800" dirty="0"/>
                  <a:t>,  i.e.,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sz="2800" dirty="0"/>
                  <a:t>,  i.e.,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594000"/>
                <a:ext cx="10261140" cy="5643148"/>
              </a:xfrm>
              <a:prstGeom prst="rect">
                <a:avLst/>
              </a:prstGeom>
              <a:blipFill>
                <a:blip r:embed="rId3"/>
                <a:stretch>
                  <a:fillRect l="-1188" t="-108" r="-1188" b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795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080845"/>
                <a:ext cx="10261140" cy="4733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he-IL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in general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𝑟𝑎𝑛𝑘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 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/>
                  <a:t>No rank exceeds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total number of sets does not </a:t>
                </a:r>
                <a:r>
                  <a:rPr lang="en-US" sz="2800" dirty="0"/>
                  <a:t>exceed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/>
                  <a:t>By lemma 4, the </a:t>
                </a:r>
                <a:r>
                  <a:rPr lang="en-US" sz="2800" dirty="0" smtClean="0"/>
                  <a:t>number </a:t>
                </a:r>
                <a:r>
                  <a:rPr lang="en-US" sz="2800" dirty="0"/>
                  <a:t>of nodes which ranks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(ranks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) is bounded </a:t>
                </a:r>
                <a:r>
                  <a:rPr lang="en-US" sz="2800" dirty="0" smtClean="0"/>
                  <a:t>by</a:t>
                </a:r>
              </a:p>
              <a:p>
                <a:pPr algn="ctr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/>
                  <a:t>(1)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he-IL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he-IL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he-IL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80845"/>
                <a:ext cx="10261140" cy="4733155"/>
              </a:xfrm>
              <a:prstGeom prst="rect">
                <a:avLst/>
              </a:prstGeom>
              <a:blipFill>
                <a:blip r:embed="rId3"/>
                <a:stretch>
                  <a:fillRect l="-1247" t="-129" r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78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965430" y="877868"/>
                <a:ext cx="10261140" cy="5071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The total time consumed by the operations can be associated to the traversed links.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Consider the links traversed in 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FINDs</m:t>
                    </m:r>
                  </m:oMath>
                </a14:m>
                <a:r>
                  <a:rPr lang="en-US" sz="2800" dirty="0" smtClean="0"/>
                  <a:t> among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operations.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MAKE</a:t>
                </a:r>
                <a:r>
                  <a:rPr lang="en-US" sz="2800" dirty="0" smtClean="0"/>
                  <a:t> and </a:t>
                </a:r>
                <a:r>
                  <a:rPr lang="en-US" sz="280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UNION</a:t>
                </a:r>
                <a:r>
                  <a:rPr lang="en-US" sz="2800" dirty="0" smtClean="0"/>
                  <a:t> anyway contribute totally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time.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/>
                  <a:t> # links traversed to a root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# </a:t>
                </a:r>
                <a:r>
                  <a:rPr lang="en-US" sz="2800" dirty="0" smtClean="0"/>
                  <a:t>links </a:t>
                </a:r>
                <a:r>
                  <a:rPr lang="en-US" sz="2800" dirty="0"/>
                  <a:t>traversed </a:t>
                </a:r>
                <a:r>
                  <a:rPr lang="en-US" sz="2800" dirty="0" smtClean="0"/>
                  <a:t>across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sz="2800" dirty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# </a:t>
                </a:r>
                <a:r>
                  <a:rPr lang="en-US" sz="2800" dirty="0" smtClean="0"/>
                  <a:t>links </a:t>
                </a:r>
                <a:r>
                  <a:rPr lang="en-US" sz="2800" dirty="0"/>
                  <a:t>traversed </a:t>
                </a:r>
                <a:r>
                  <a:rPr lang="en-US" sz="2800" dirty="0" smtClean="0"/>
                  <a:t>within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/>
                  <a:t>The total complexity of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operations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77868"/>
                <a:ext cx="10261140" cy="5071132"/>
              </a:xfrm>
              <a:prstGeom prst="rect">
                <a:avLst/>
              </a:prstGeom>
              <a:blipFill>
                <a:blip r:embed="rId3"/>
                <a:stretch>
                  <a:fillRect l="-1188" t="-120" r="-1188" b="-1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22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026522" y="665819"/>
            <a:ext cx="10174880" cy="5526361"/>
            <a:chOff x="1026522" y="665819"/>
            <a:chExt cx="10174880" cy="5526361"/>
          </a:xfrm>
        </p:grpSpPr>
        <p:grpSp>
          <p:nvGrpSpPr>
            <p:cNvPr id="18" name="Group 17"/>
            <p:cNvGrpSpPr/>
            <p:nvPr/>
          </p:nvGrpSpPr>
          <p:grpSpPr>
            <a:xfrm>
              <a:off x="1026522" y="665819"/>
              <a:ext cx="10174880" cy="5526361"/>
              <a:chOff x="978394" y="665819"/>
              <a:chExt cx="10174880" cy="5526361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78394" y="665819"/>
                <a:ext cx="5117606" cy="5526361"/>
                <a:chOff x="978394" y="665819"/>
                <a:chExt cx="5117606" cy="5526361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78394" y="665819"/>
                  <a:ext cx="5117606" cy="5526361"/>
                </a:xfrm>
                <a:prstGeom prst="rect">
                  <a:avLst/>
                </a:prstGeom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978394" y="665819"/>
                  <a:ext cx="5117606" cy="5526361"/>
                </a:xfrm>
                <a:prstGeom prst="rect">
                  <a:avLst/>
                </a:prstGeom>
                <a:noFill/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3222197" y="5607180"/>
                  <a:ext cx="630000" cy="585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016000" y="2819641"/>
                <a:ext cx="6137274" cy="2743583"/>
                <a:chOff x="5016000" y="2819641"/>
                <a:chExt cx="6137274" cy="2743583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6000" y="2819641"/>
                  <a:ext cx="5982535" cy="2743583"/>
                </a:xfrm>
                <a:prstGeom prst="rect">
                  <a:avLst/>
                </a:prstGeom>
              </p:spPr>
            </p:pic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016000" y="5559045"/>
                  <a:ext cx="6137274" cy="0"/>
                </a:xfrm>
                <a:prstGeom prst="line">
                  <a:avLst/>
                </a:prstGeom>
                <a:ln w="762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5302200" y="2754000"/>
              <a:ext cx="468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Path compression flattens tree</a:t>
              </a:r>
              <a:endParaRPr lang="en-US" sz="28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78647" y="724793"/>
            <a:ext cx="5209218" cy="4923027"/>
            <a:chOff x="478647" y="724793"/>
            <a:chExt cx="5209218" cy="4923027"/>
          </a:xfrm>
        </p:grpSpPr>
        <p:grpSp>
          <p:nvGrpSpPr>
            <p:cNvPr id="34" name="Group 33"/>
            <p:cNvGrpSpPr/>
            <p:nvPr/>
          </p:nvGrpSpPr>
          <p:grpSpPr>
            <a:xfrm>
              <a:off x="4907929" y="724793"/>
              <a:ext cx="762018" cy="990541"/>
              <a:chOff x="4907929" y="724793"/>
              <a:chExt cx="762018" cy="990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4907929" y="724793"/>
                    <a:ext cx="585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7929" y="724793"/>
                    <a:ext cx="585000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Connector 11"/>
              <p:cNvCxnSpPr/>
              <p:nvPr/>
            </p:nvCxnSpPr>
            <p:spPr>
              <a:xfrm flipH="1">
                <a:off x="5025863" y="1067912"/>
                <a:ext cx="644084" cy="647422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 rot="21436591">
              <a:off x="478647" y="3844420"/>
              <a:ext cx="3766255" cy="1803400"/>
              <a:chOff x="478647" y="3844420"/>
              <a:chExt cx="3766255" cy="1803400"/>
            </a:xfrm>
          </p:grpSpPr>
          <p:sp>
            <p:nvSpPr>
              <p:cNvPr id="16" name="Oval 15"/>
              <p:cNvSpPr/>
              <p:nvPr/>
            </p:nvSpPr>
            <p:spPr>
              <a:xfrm rot="19095772">
                <a:off x="478647" y="3844420"/>
                <a:ext cx="3766255" cy="1803400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 rot="163409">
                    <a:off x="2869721" y="4900825"/>
                    <a:ext cx="585000" cy="69089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3409">
                    <a:off x="2869721" y="4900825"/>
                    <a:ext cx="585000" cy="69089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3487791" y="1682521"/>
              <a:ext cx="2200074" cy="1775296"/>
              <a:chOff x="785438" y="4649149"/>
              <a:chExt cx="2200074" cy="1775296"/>
            </a:xfrm>
          </p:grpSpPr>
          <p:sp>
            <p:nvSpPr>
              <p:cNvPr id="24" name="Oval 23"/>
              <p:cNvSpPr/>
              <p:nvPr/>
            </p:nvSpPr>
            <p:spPr>
              <a:xfrm rot="19095772">
                <a:off x="785438" y="4649149"/>
                <a:ext cx="2200074" cy="1478793"/>
              </a:xfrm>
              <a:prstGeom prst="ellipse">
                <a:avLst/>
              </a:prstGeom>
              <a:noFill/>
              <a:ln w="2857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794010" y="5733550"/>
                    <a:ext cx="585000" cy="690895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4010" y="5733550"/>
                    <a:ext cx="585000" cy="6908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45833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Straight Connector 25"/>
            <p:cNvCxnSpPr/>
            <p:nvPr/>
          </p:nvCxnSpPr>
          <p:spPr>
            <a:xfrm flipH="1">
              <a:off x="3322347" y="2770765"/>
              <a:ext cx="644084" cy="647422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091817" y="2542443"/>
                  <a:ext cx="585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1817" y="2542443"/>
                  <a:ext cx="585000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2460304" y="3636677"/>
              <a:ext cx="644084" cy="6474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1575127" y="4529976"/>
              <a:ext cx="644084" cy="6474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4167466" y="1926720"/>
              <a:ext cx="644084" cy="647422"/>
            </a:xfrm>
            <a:prstGeom prst="line">
              <a:avLst/>
            </a:prstGeom>
            <a:ln w="57150">
              <a:solidFill>
                <a:srgbClr val="00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231038" y="3463832"/>
                  <a:ext cx="585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e-IL" sz="36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038" y="3463832"/>
                  <a:ext cx="585000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002828" y="1701036"/>
                  <a:ext cx="585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e-IL" sz="36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828" y="1701036"/>
                  <a:ext cx="585000" cy="6463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416155" y="4225383"/>
                  <a:ext cx="585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he-IL" sz="3600" b="0" i="1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155" y="4225383"/>
                  <a:ext cx="585000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770151" y="3140353"/>
            <a:ext cx="4685232" cy="1241174"/>
            <a:chOff x="5770151" y="3140353"/>
            <a:chExt cx="4685232" cy="1241174"/>
          </a:xfrm>
        </p:grpSpPr>
        <p:grpSp>
          <p:nvGrpSpPr>
            <p:cNvPr id="35" name="Group 34"/>
            <p:cNvGrpSpPr/>
            <p:nvPr/>
          </p:nvGrpSpPr>
          <p:grpSpPr>
            <a:xfrm>
              <a:off x="5770151" y="3144531"/>
              <a:ext cx="4573720" cy="1236996"/>
              <a:chOff x="5025863" y="478338"/>
              <a:chExt cx="4573720" cy="12369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6443109" y="553454"/>
                    <a:ext cx="58500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600" dirty="0"/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3109" y="553454"/>
                    <a:ext cx="585000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Connector 36"/>
              <p:cNvCxnSpPr/>
              <p:nvPr/>
            </p:nvCxnSpPr>
            <p:spPr>
              <a:xfrm flipH="1">
                <a:off x="5025863" y="478338"/>
                <a:ext cx="4573720" cy="123699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Connector 38"/>
            <p:cNvCxnSpPr/>
            <p:nvPr/>
          </p:nvCxnSpPr>
          <p:spPr>
            <a:xfrm flipH="1">
              <a:off x="6784493" y="3144531"/>
              <a:ext cx="3559378" cy="1236996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7772397" y="3140353"/>
              <a:ext cx="2607158" cy="124117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8706873" y="3188774"/>
              <a:ext cx="1702127" cy="11609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9697101" y="3202321"/>
              <a:ext cx="758282" cy="108177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1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909000"/>
                <a:ext cx="10261140" cy="5064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In path compression of </a:t>
                </a:r>
                <a:r>
                  <a:rPr lang="en-US" sz="280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FIND</a:t>
                </a:r>
                <a:r>
                  <a:rPr lang="en-US" sz="2800" smtClean="0"/>
                  <a:t> one </a:t>
                </a:r>
                <a:r>
                  <a:rPr lang="en-US" sz="2800" dirty="0" smtClean="0"/>
                  <a:t>link is connected directly to root. 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In the worst case any operation traverses across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2800" dirty="0" smtClean="0"/>
                  <a:t>, yielding a bound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en-US" sz="2800" dirty="0" smtClean="0"/>
                  <a:t>To account the links 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, consider the path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 smtClean="0"/>
                  <a:t> 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By lemma 3 their rank is strictly increasing, hence the paths length is bounded by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09000"/>
                <a:ext cx="10261140" cy="5064207"/>
              </a:xfrm>
              <a:prstGeom prst="rect">
                <a:avLst/>
              </a:prstGeom>
              <a:blipFill>
                <a:blip r:embed="rId3"/>
                <a:stretch>
                  <a:fillRect l="-1188" t="-481" r="-1188" b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12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866109"/>
                <a:ext cx="10261140" cy="517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/>
                  <a:t>Hence 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α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l-GR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b="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/>
                  <a:t>Summing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, there is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b="0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. 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 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66109"/>
                <a:ext cx="10261140" cy="5172891"/>
              </a:xfrm>
              <a:prstGeom prst="rect">
                <a:avLst/>
              </a:prstGeom>
              <a:blipFill>
                <a:blip r:embed="rId3"/>
                <a:stretch>
                  <a:fillRect l="-1188" t="-118" b="-2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701000" y="1179000"/>
            <a:ext cx="689811" cy="523220"/>
            <a:chOff x="3631389" y="589157"/>
            <a:chExt cx="689811" cy="523220"/>
          </a:xfrm>
        </p:grpSpPr>
        <p:sp>
          <p:nvSpPr>
            <p:cNvPr id="6" name="Rectangular Callout 5"/>
            <p:cNvSpPr/>
            <p:nvPr/>
          </p:nvSpPr>
          <p:spPr>
            <a:xfrm>
              <a:off x="3631389" y="589157"/>
              <a:ext cx="689811" cy="523220"/>
            </a:xfrm>
            <a:prstGeom prst="wedgeRectCallout">
              <a:avLst>
                <a:gd name="adj1" fmla="val -18690"/>
                <a:gd name="adj2" fmla="val 11998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83794" y="589157"/>
              <a:ext cx="58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(1)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326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124471"/>
                <a:ext cx="10261140" cy="45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</a:rPr>
                  <a:t>.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e-IL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he-IL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he-IL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UNION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⇒</a:t>
                </a:r>
                <a:r>
                  <a:rPr lang="he-IL" sz="2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MAKE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⇒</a:t>
                </a:r>
                <a:r>
                  <a:rPr lang="he-IL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𝓢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There are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operations.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We consider a series of total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operations.</a:t>
                </a:r>
                <a:endParaRPr lang="en-US" sz="2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124471"/>
                <a:ext cx="10261140" cy="4599529"/>
              </a:xfrm>
              <a:prstGeom prst="rect">
                <a:avLst/>
              </a:prstGeom>
              <a:blipFill>
                <a:blip r:embed="rId3"/>
                <a:stretch>
                  <a:fillRect l="-1188" t="-530" r="-950" b="-2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03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819000"/>
                <a:ext cx="10261140" cy="57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Find the 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connected components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simple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sz="2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19000"/>
                <a:ext cx="10261140" cy="573811"/>
              </a:xfrm>
              <a:prstGeom prst="rect">
                <a:avLst/>
              </a:prstGeom>
              <a:blipFill>
                <a:blip r:embed="rId3"/>
                <a:stretch>
                  <a:fillRect l="-1188" t="-106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469" y="1674000"/>
            <a:ext cx="6535062" cy="1790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65430" y="3879000"/>
                <a:ext cx="10261140" cy="195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𝑑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𝑓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’s DS can be adjacency matrix, edge list, or alike. </a:t>
                </a:r>
                <a:endParaRPr lang="en-US" sz="2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879000"/>
                <a:ext cx="10261140" cy="1951303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20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596000" y="864000"/>
                <a:ext cx="9000000" cy="2733121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CONNECTED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COMPONENT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/>
                  <a:t> </a:t>
                </a:r>
                <a:r>
                  <a:rPr lang="en-US" sz="28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MAKE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 smtClean="0"/>
                  <a:t> 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initially every set is a single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vertex</a:t>
                </a:r>
              </a:p>
              <a:p>
                <a:r>
                  <a:rPr lang="en-US" sz="28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 smtClean="0">
                  <a:solidFill>
                    <a:srgbClr val="009900"/>
                  </a:solidFill>
                </a:endParaRPr>
              </a:p>
              <a:p>
                <a:r>
                  <a:rPr lang="en-US" sz="2800" dirty="0">
                    <a:solidFill>
                      <a:srgbClr val="0099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           // </a:t>
                </a:r>
                <a:r>
                  <a:rPr lang="en-US" sz="2800" dirty="0">
                    <a:solidFill>
                      <a:srgbClr val="009900"/>
                    </a:solidFill>
                  </a:rPr>
                  <a:t>check if edge’s vertices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already </a:t>
                </a:r>
                <a:r>
                  <a:rPr lang="en-US" sz="2800" dirty="0">
                    <a:solidFill>
                      <a:srgbClr val="009900"/>
                    </a:solidFill>
                  </a:rPr>
                  <a:t>in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same component</a:t>
                </a:r>
              </a:p>
              <a:p>
                <a:r>
                  <a:rPr lang="en-US" sz="2800" dirty="0"/>
                  <a:t> </a:t>
                </a:r>
                <a:r>
                  <a:rPr lang="en-US" sz="2800" dirty="0" smtClean="0"/>
                  <a:t>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 smtClean="0">
                  <a:solidFill>
                    <a:srgbClr val="009900"/>
                  </a:solidFill>
                </a:endParaRPr>
              </a:p>
              <a:p>
                <a:r>
                  <a:rPr lang="en-US" sz="2800" dirty="0">
                    <a:solidFill>
                      <a:srgbClr val="009900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UNION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rgbClr val="009900"/>
                    </a:solidFill>
                  </a:rPr>
                  <a:t> </a:t>
                </a:r>
                <a:r>
                  <a:rPr lang="en-US" sz="2800" dirty="0">
                    <a:solidFill>
                      <a:srgbClr val="009900"/>
                    </a:solidFill>
                  </a:rPr>
                  <a:t>// merge two </a:t>
                </a:r>
                <a:r>
                  <a:rPr lang="en-US" sz="2800" dirty="0" smtClean="0">
                    <a:solidFill>
                      <a:srgbClr val="009900"/>
                    </a:solidFill>
                  </a:rPr>
                  <a:t>component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000" y="864000"/>
                <a:ext cx="9000000" cy="2733121"/>
              </a:xfrm>
              <a:prstGeom prst="rect">
                <a:avLst/>
              </a:prstGeom>
              <a:blipFill>
                <a:blip r:embed="rId2"/>
                <a:stretch>
                  <a:fillRect b="-4846"/>
                </a:stretch>
              </a:blipFill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5430" y="3717366"/>
                <a:ext cx="10261140" cy="128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Initially: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3717366"/>
                <a:ext cx="10261140" cy="1286634"/>
              </a:xfrm>
              <a:prstGeom prst="rect">
                <a:avLst/>
              </a:prstGeom>
              <a:blipFill>
                <a:blip r:embed="rId3"/>
                <a:stretch>
                  <a:fillRect l="-1188" b="-8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48581" y="5170737"/>
                <a:ext cx="5694837" cy="954107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COMPONENT</m:t>
                    </m:r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r>
                  <a:rPr lang="en-US" sz="2800" dirty="0" smtClean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==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FIND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581" y="5170737"/>
                <a:ext cx="5694837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3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Linked List Representation</a:t>
            </a:r>
            <a:endParaRPr lang="en-US" sz="36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973567" y="1089000"/>
            <a:ext cx="10261140" cy="2373811"/>
            <a:chOff x="973567" y="1089000"/>
            <a:chExt cx="10261140" cy="2373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973567" y="2889000"/>
                  <a:ext cx="10261140" cy="573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smtClean="0">
                          <a:latin typeface="Cambria Math" panose="02040503050406030204" pitchFamily="18" charset="0"/>
                        </a:rPr>
                        <m:t>MAKE</m:t>
                      </m:r>
                      <m:r>
                        <a:rPr lang="en-US" sz="2800" b="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and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latin typeface="Cambria Math" panose="02040503050406030204" pitchFamily="18" charset="0"/>
                        </a:rPr>
                        <m:t>FIND</m:t>
                      </m:r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require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time.</a:t>
                  </a: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567" y="2889000"/>
                  <a:ext cx="10261140" cy="573811"/>
                </a:xfrm>
                <a:prstGeom prst="rect">
                  <a:avLst/>
                </a:prstGeom>
                <a:blipFill>
                  <a:blip r:embed="rId3"/>
                  <a:stretch>
                    <a:fillRect t="-2128" b="-297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/>
            <p:cNvGrpSpPr/>
            <p:nvPr/>
          </p:nvGrpSpPr>
          <p:grpSpPr>
            <a:xfrm>
              <a:off x="1070763" y="1089000"/>
              <a:ext cx="4613070" cy="1834405"/>
              <a:chOff x="1070763" y="1089000"/>
              <a:chExt cx="4613070" cy="183440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3832" y="1102823"/>
                <a:ext cx="4095001" cy="1820582"/>
              </a:xfrm>
              <a:prstGeom prst="rect">
                <a:avLst/>
              </a:prstGeom>
              <a:solidFill>
                <a:schemeClr val="bg1"/>
              </a:solidFill>
            </p:spPr>
          </p:pic>
          <p:grpSp>
            <p:nvGrpSpPr>
              <p:cNvPr id="13" name="Group 12"/>
              <p:cNvGrpSpPr/>
              <p:nvPr/>
            </p:nvGrpSpPr>
            <p:grpSpPr>
              <a:xfrm>
                <a:off x="3613833" y="1089000"/>
                <a:ext cx="2070000" cy="1820582"/>
                <a:chOff x="3261000" y="1428418"/>
                <a:chExt cx="2070000" cy="1820582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>
                  <a:off x="3261000" y="3249000"/>
                  <a:ext cx="2070000" cy="0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5286000" y="1428418"/>
                  <a:ext cx="0" cy="1820582"/>
                </a:xfrm>
                <a:prstGeom prst="line">
                  <a:avLst/>
                </a:prstGeom>
                <a:ln w="571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070763" y="2144582"/>
                    <a:ext cx="495000" cy="5577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763" y="2144582"/>
                    <a:ext cx="495000" cy="55771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 46"/>
              <p:cNvGrpSpPr/>
              <p:nvPr/>
            </p:nvGrpSpPr>
            <p:grpSpPr>
              <a:xfrm>
                <a:off x="3071659" y="1654028"/>
                <a:ext cx="2430529" cy="523398"/>
                <a:chOff x="3071659" y="1944000"/>
                <a:chExt cx="2430529" cy="52339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071659" y="1972889"/>
                  <a:ext cx="495000" cy="461665"/>
                  <a:chOff x="3071659" y="1972889"/>
                  <a:chExt cx="495000" cy="461665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3184347" y="2127880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TextBox 22"/>
                      <p:cNvSpPr txBox="1"/>
                      <p:nvPr/>
                    </p:nvSpPr>
                    <p:spPr>
                      <a:xfrm>
                        <a:off x="3071659" y="1972889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3" name="TextBox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71659" y="1972889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710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4064973" y="1944000"/>
                  <a:ext cx="495000" cy="461665"/>
                  <a:chOff x="4064973" y="1944000"/>
                  <a:chExt cx="495000" cy="461665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4161000" y="2127880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064973" y="1944000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4" name="TextBox 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4973" y="1944000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05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6" name="Group 45"/>
                <p:cNvGrpSpPr/>
                <p:nvPr/>
              </p:nvGrpSpPr>
              <p:grpSpPr>
                <a:xfrm>
                  <a:off x="5007188" y="2005733"/>
                  <a:ext cx="495000" cy="461665"/>
                  <a:chOff x="5007188" y="2005733"/>
                  <a:chExt cx="495000" cy="461665"/>
                </a:xfrm>
              </p:grpSpPr>
              <p:sp>
                <p:nvSpPr>
                  <p:cNvPr id="28" name="Rectangle 27"/>
                  <p:cNvSpPr/>
                  <p:nvPr/>
                </p:nvSpPr>
                <p:spPr>
                  <a:xfrm>
                    <a:off x="5142021" y="2127880"/>
                    <a:ext cx="217266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/>
                      <p:cNvSpPr txBox="1"/>
                      <p:nvPr/>
                    </p:nvSpPr>
                    <p:spPr>
                      <a:xfrm>
                        <a:off x="5007188" y="2005733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7188" y="2005733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10" name="Group 9"/>
            <p:cNvGrpSpPr/>
            <p:nvPr/>
          </p:nvGrpSpPr>
          <p:grpSpPr>
            <a:xfrm>
              <a:off x="5824860" y="1102823"/>
              <a:ext cx="5325903" cy="1820582"/>
              <a:chOff x="5824860" y="1102823"/>
              <a:chExt cx="5325903" cy="1820582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29860" y="1102823"/>
                <a:ext cx="4920903" cy="1820582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824860" y="2144582"/>
                    <a:ext cx="495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4860" y="2144582"/>
                    <a:ext cx="495000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3" name="Group 52"/>
              <p:cNvGrpSpPr/>
              <p:nvPr/>
            </p:nvGrpSpPr>
            <p:grpSpPr>
              <a:xfrm>
                <a:off x="7684110" y="1724821"/>
                <a:ext cx="3375667" cy="498323"/>
                <a:chOff x="7684110" y="2014793"/>
                <a:chExt cx="3375667" cy="498323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7684110" y="2014793"/>
                  <a:ext cx="495000" cy="461665"/>
                  <a:chOff x="3196482" y="5389893"/>
                  <a:chExt cx="495000" cy="461665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3309170" y="5544884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3196482" y="5389893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6482" y="5389893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8634775" y="2051451"/>
                  <a:ext cx="495000" cy="461665"/>
                  <a:chOff x="4150823" y="5422753"/>
                  <a:chExt cx="495000" cy="461665"/>
                </a:xfrm>
              </p:grpSpPr>
              <p:sp>
                <p:nvSpPr>
                  <p:cNvPr id="33" name="Rectangle 32"/>
                  <p:cNvSpPr/>
                  <p:nvPr/>
                </p:nvSpPr>
                <p:spPr>
                  <a:xfrm>
                    <a:off x="4285823" y="5544884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/>
                      <p:cNvSpPr txBox="1"/>
                      <p:nvPr/>
                    </p:nvSpPr>
                    <p:spPr>
                      <a:xfrm>
                        <a:off x="4150823" y="5422753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0823" y="5422753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0" name="Group 49"/>
                <p:cNvGrpSpPr/>
                <p:nvPr/>
              </p:nvGrpSpPr>
              <p:grpSpPr>
                <a:xfrm>
                  <a:off x="9671102" y="2033443"/>
                  <a:ext cx="380297" cy="461665"/>
                  <a:chOff x="5198174" y="5397012"/>
                  <a:chExt cx="380297" cy="461665"/>
                </a:xfrm>
              </p:grpSpPr>
              <p:sp>
                <p:nvSpPr>
                  <p:cNvPr id="35" name="Rectangle 34"/>
                  <p:cNvSpPr/>
                  <p:nvPr/>
                </p:nvSpPr>
                <p:spPr>
                  <a:xfrm>
                    <a:off x="5275823" y="5544884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/>
                      <p:cNvSpPr txBox="1"/>
                      <p:nvPr/>
                    </p:nvSpPr>
                    <p:spPr>
                      <a:xfrm>
                        <a:off x="5198174" y="5397012"/>
                        <a:ext cx="38029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8174" y="5397012"/>
                        <a:ext cx="380297" cy="461665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Group 48"/>
                <p:cNvGrpSpPr/>
                <p:nvPr/>
              </p:nvGrpSpPr>
              <p:grpSpPr>
                <a:xfrm>
                  <a:off x="10564777" y="2051450"/>
                  <a:ext cx="495000" cy="461665"/>
                  <a:chOff x="6125934" y="5208506"/>
                  <a:chExt cx="495000" cy="461665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6243892" y="5314051"/>
                    <a:ext cx="301807" cy="225000"/>
                    <a:chOff x="6243892" y="5314051"/>
                    <a:chExt cx="301807" cy="225000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6243892" y="5314051"/>
                      <a:ext cx="225000" cy="225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6320699" y="5314051"/>
                      <a:ext cx="225000" cy="225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/>
                      <p:cNvSpPr txBox="1"/>
                      <p:nvPr/>
                    </p:nvSpPr>
                    <p:spPr>
                      <a:xfrm>
                        <a:off x="6125934" y="5208506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934" y="5208506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</p:grpSp>
      <p:grpSp>
        <p:nvGrpSpPr>
          <p:cNvPr id="9" name="Group 8"/>
          <p:cNvGrpSpPr/>
          <p:nvPr/>
        </p:nvGrpSpPr>
        <p:grpSpPr>
          <a:xfrm>
            <a:off x="976240" y="3474000"/>
            <a:ext cx="10267297" cy="3017089"/>
            <a:chOff x="976240" y="3474000"/>
            <a:chExt cx="10267297" cy="30170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982397" y="5881691"/>
                  <a:ext cx="10261140" cy="6093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1200"/>
                    </a:spcAft>
                  </a:pPr>
                  <a:r>
                    <a:rPr lang="en-US" sz="2800" dirty="0" smtClean="0"/>
                    <a:t>Naive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UNION</m:t>
                      </m:r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implementation takes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d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due to </a:t>
                  </a:r>
                  <a:r>
                    <a:rPr lang="en-US" sz="2800" dirty="0" smtClean="0">
                      <a:solidFill>
                        <a:srgbClr val="FF0000"/>
                      </a:solidFill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pointer updates</a:t>
                  </a:r>
                  <a:r>
                    <a:rPr lang="en-US" sz="2800" dirty="0" smtClean="0">
                      <a:latin typeface="Calibri" panose="020F0502020204030204" pitchFamily="34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97" y="5881691"/>
                  <a:ext cx="10261140" cy="609398"/>
                </a:xfrm>
                <a:prstGeom prst="rect">
                  <a:avLst/>
                </a:prstGeom>
                <a:blipFill>
                  <a:blip r:embed="rId15"/>
                  <a:stretch>
                    <a:fillRect l="-1188" t="-2000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 125"/>
            <p:cNvGrpSpPr/>
            <p:nvPr/>
          </p:nvGrpSpPr>
          <p:grpSpPr>
            <a:xfrm>
              <a:off x="976240" y="3474000"/>
              <a:ext cx="10249961" cy="2476846"/>
              <a:chOff x="680965" y="3474000"/>
              <a:chExt cx="10249961" cy="2476846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75965" y="3474000"/>
                <a:ext cx="9754961" cy="247684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/>
                  <p:cNvSpPr txBox="1"/>
                  <p:nvPr/>
                </p:nvSpPr>
                <p:spPr>
                  <a:xfrm>
                    <a:off x="680965" y="5139000"/>
                    <a:ext cx="495000" cy="55771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965" y="5139000"/>
                    <a:ext cx="495000" cy="55771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118833" y="4525365"/>
                <a:ext cx="7651580" cy="526766"/>
                <a:chOff x="3118833" y="4525365"/>
                <a:chExt cx="7651580" cy="526766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3118833" y="4567527"/>
                  <a:ext cx="495000" cy="461665"/>
                  <a:chOff x="3071659" y="1972889"/>
                  <a:chExt cx="495000" cy="461665"/>
                </a:xfrm>
              </p:grpSpPr>
              <p:sp>
                <p:nvSpPr>
                  <p:cNvPr id="69" name="Rectangle 68"/>
                  <p:cNvSpPr/>
                  <p:nvPr/>
                </p:nvSpPr>
                <p:spPr>
                  <a:xfrm>
                    <a:off x="3184347" y="2127880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3071659" y="1972889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70" name="TextBox 6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71659" y="1972889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b="-1710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3" name="Group 62"/>
                <p:cNvGrpSpPr/>
                <p:nvPr/>
              </p:nvGrpSpPr>
              <p:grpSpPr>
                <a:xfrm>
                  <a:off x="4291443" y="4525365"/>
                  <a:ext cx="495000" cy="461665"/>
                  <a:chOff x="4064973" y="1944000"/>
                  <a:chExt cx="495000" cy="461665"/>
                </a:xfrm>
              </p:grpSpPr>
              <p:sp>
                <p:nvSpPr>
                  <p:cNvPr id="67" name="Rectangle 66"/>
                  <p:cNvSpPr/>
                  <p:nvPr/>
                </p:nvSpPr>
                <p:spPr>
                  <a:xfrm>
                    <a:off x="4161000" y="2127880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4064973" y="1944000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8" name="TextBox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4973" y="1944000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b="-105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64" name="Group 63"/>
                <p:cNvGrpSpPr/>
                <p:nvPr/>
              </p:nvGrpSpPr>
              <p:grpSpPr>
                <a:xfrm>
                  <a:off x="5464053" y="4590466"/>
                  <a:ext cx="495000" cy="461665"/>
                  <a:chOff x="5007188" y="2005733"/>
                  <a:chExt cx="495000" cy="461665"/>
                </a:xfrm>
              </p:grpSpPr>
              <p:sp>
                <p:nvSpPr>
                  <p:cNvPr id="65" name="Rectangle 64"/>
                  <p:cNvSpPr/>
                  <p:nvPr/>
                </p:nvSpPr>
                <p:spPr>
                  <a:xfrm>
                    <a:off x="5142021" y="2127880"/>
                    <a:ext cx="217266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5007188" y="2005733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66" name="TextBox 6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07188" y="2005733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3" name="Group 72"/>
                <p:cNvGrpSpPr/>
                <p:nvPr/>
              </p:nvGrpSpPr>
              <p:grpSpPr>
                <a:xfrm>
                  <a:off x="6693624" y="4549519"/>
                  <a:ext cx="495000" cy="461665"/>
                  <a:chOff x="3196482" y="5389893"/>
                  <a:chExt cx="495000" cy="461665"/>
                </a:xfrm>
              </p:grpSpPr>
              <p:sp>
                <p:nvSpPr>
                  <p:cNvPr id="85" name="Rectangle 84"/>
                  <p:cNvSpPr/>
                  <p:nvPr/>
                </p:nvSpPr>
                <p:spPr>
                  <a:xfrm>
                    <a:off x="3309170" y="5544884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TextBox 85"/>
                      <p:cNvSpPr txBox="1"/>
                      <p:nvPr/>
                    </p:nvSpPr>
                    <p:spPr>
                      <a:xfrm>
                        <a:off x="3196482" y="5389893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86" name="TextBox 8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96482" y="5389893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7886914" y="4549519"/>
                  <a:ext cx="495000" cy="461665"/>
                  <a:chOff x="4150823" y="5422753"/>
                  <a:chExt cx="495000" cy="461665"/>
                </a:xfrm>
              </p:grpSpPr>
              <p:sp>
                <p:nvSpPr>
                  <p:cNvPr id="83" name="Rectangle 82"/>
                  <p:cNvSpPr/>
                  <p:nvPr/>
                </p:nvSpPr>
                <p:spPr>
                  <a:xfrm>
                    <a:off x="4285823" y="5544884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TextBox 83"/>
                      <p:cNvSpPr txBox="1"/>
                      <p:nvPr/>
                    </p:nvSpPr>
                    <p:spPr>
                      <a:xfrm>
                        <a:off x="4150823" y="5422753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84" name="TextBox 8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50823" y="5422753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9149861" y="4549519"/>
                  <a:ext cx="380297" cy="461665"/>
                  <a:chOff x="5198174" y="5397012"/>
                  <a:chExt cx="380297" cy="461665"/>
                </a:xfrm>
              </p:grpSpPr>
              <p:sp>
                <p:nvSpPr>
                  <p:cNvPr id="81" name="Rectangle 80"/>
                  <p:cNvSpPr/>
                  <p:nvPr/>
                </p:nvSpPr>
                <p:spPr>
                  <a:xfrm>
                    <a:off x="5275823" y="5544884"/>
                    <a:ext cx="225000" cy="225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5198174" y="5397012"/>
                        <a:ext cx="380297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82" name="TextBox 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98174" y="5397012"/>
                        <a:ext cx="380297" cy="461665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6" name="Group 75"/>
                <p:cNvGrpSpPr/>
                <p:nvPr/>
              </p:nvGrpSpPr>
              <p:grpSpPr>
                <a:xfrm>
                  <a:off x="10275413" y="4579058"/>
                  <a:ext cx="495000" cy="461665"/>
                  <a:chOff x="6125934" y="5208506"/>
                  <a:chExt cx="495000" cy="461665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6243892" y="5314051"/>
                    <a:ext cx="301807" cy="225000"/>
                    <a:chOff x="6243892" y="5314051"/>
                    <a:chExt cx="301807" cy="225000"/>
                  </a:xfrm>
                </p:grpSpPr>
                <p:sp>
                  <p:nvSpPr>
                    <p:cNvPr id="79" name="Rectangle 78"/>
                    <p:cNvSpPr/>
                    <p:nvPr/>
                  </p:nvSpPr>
                  <p:spPr>
                    <a:xfrm>
                      <a:off x="6243892" y="5314051"/>
                      <a:ext cx="225000" cy="225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" name="Rectangle 79"/>
                    <p:cNvSpPr/>
                    <p:nvPr/>
                  </p:nvSpPr>
                  <p:spPr>
                    <a:xfrm>
                      <a:off x="6320699" y="5314051"/>
                      <a:ext cx="225000" cy="22500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/>
                      <p:cNvSpPr txBox="1"/>
                      <p:nvPr/>
                    </p:nvSpPr>
                    <p:spPr>
                      <a:xfrm>
                        <a:off x="6125934" y="5208506"/>
                        <a:ext cx="495000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78" name="TextBox 7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25934" y="5208506"/>
                        <a:ext cx="495000" cy="461665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9" name="Group 98"/>
              <p:cNvGrpSpPr/>
              <p:nvPr/>
            </p:nvGrpSpPr>
            <p:grpSpPr>
              <a:xfrm>
                <a:off x="1866000" y="3775904"/>
                <a:ext cx="5089623" cy="1112170"/>
                <a:chOff x="5410434" y="3775904"/>
                <a:chExt cx="1408347" cy="1112170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410434" y="3779371"/>
                  <a:ext cx="1408347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6818781" y="3788248"/>
                  <a:ext cx="0" cy="67575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410434" y="3775904"/>
                  <a:ext cx="0" cy="111217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/>
              <p:cNvGrpSpPr/>
              <p:nvPr/>
            </p:nvGrpSpPr>
            <p:grpSpPr>
              <a:xfrm>
                <a:off x="1686000" y="3682311"/>
                <a:ext cx="6467401" cy="1205762"/>
                <a:chOff x="5410434" y="3775904"/>
                <a:chExt cx="1408347" cy="1040344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410434" y="3788248"/>
                  <a:ext cx="1408347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6818781" y="3788248"/>
                  <a:ext cx="0" cy="675752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410434" y="3775904"/>
                  <a:ext cx="0" cy="104034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" name="Group 106"/>
              <p:cNvGrpSpPr/>
              <p:nvPr/>
            </p:nvGrpSpPr>
            <p:grpSpPr>
              <a:xfrm>
                <a:off x="1513665" y="3589088"/>
                <a:ext cx="7830351" cy="1298986"/>
                <a:chOff x="5404986" y="3775904"/>
                <a:chExt cx="1413795" cy="1152764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5410434" y="3788248"/>
                  <a:ext cx="1408347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 flipH="1">
                  <a:off x="6817675" y="3788248"/>
                  <a:ext cx="1106" cy="80402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 flipH="1">
                  <a:off x="5404986" y="3775904"/>
                  <a:ext cx="3312" cy="1152764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1359156" y="3503329"/>
                <a:ext cx="9197039" cy="1384743"/>
                <a:chOff x="5408618" y="3775904"/>
                <a:chExt cx="1410163" cy="1179233"/>
              </a:xfrm>
            </p:grpSpPr>
            <p:cxnSp>
              <p:nvCxnSpPr>
                <p:cNvPr id="113" name="Straight Connector 112"/>
                <p:cNvCxnSpPr/>
                <p:nvPr/>
              </p:nvCxnSpPr>
              <p:spPr>
                <a:xfrm>
                  <a:off x="5410434" y="3788248"/>
                  <a:ext cx="1408347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/>
                <p:cNvCxnSpPr/>
                <p:nvPr/>
              </p:nvCxnSpPr>
              <p:spPr>
                <a:xfrm flipH="1">
                  <a:off x="6817675" y="3788248"/>
                  <a:ext cx="1106" cy="80402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/>
                <p:nvPr/>
              </p:nvCxnSpPr>
              <p:spPr>
                <a:xfrm>
                  <a:off x="5408618" y="3775904"/>
                  <a:ext cx="0" cy="1179233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Group 120"/>
              <p:cNvGrpSpPr/>
              <p:nvPr/>
            </p:nvGrpSpPr>
            <p:grpSpPr>
              <a:xfrm flipH="1" flipV="1">
                <a:off x="2101026" y="5320784"/>
                <a:ext cx="8447956" cy="353841"/>
                <a:chOff x="5410434" y="3775904"/>
                <a:chExt cx="1408347" cy="117923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5410434" y="3788248"/>
                  <a:ext cx="1408347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5410434" y="3775904"/>
                  <a:ext cx="0" cy="1179233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5273249" y="5253757"/>
                    <a:ext cx="2103511" cy="6093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just">
                      <a:lnSpc>
                        <a:spcPct val="120000"/>
                      </a:lnSpc>
                      <a:spcAft>
                        <a:spcPts val="1200"/>
                      </a:spcAft>
                    </a:pPr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UNION</m:t>
                        </m:r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</m:d>
                      </m:oMath>
                    </a14:m>
                    <a:r>
                      <a:rPr lang="en-US" sz="2800" dirty="0" smtClean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3249" y="5253757"/>
                    <a:ext cx="2103511" cy="60939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27586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387750"/>
                  </p:ext>
                </p:extLst>
              </p:nvPr>
            </p:nvGraphicFramePr>
            <p:xfrm>
              <a:off x="1011000" y="1097280"/>
              <a:ext cx="4415600" cy="466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65000">
                      <a:extLst>
                        <a:ext uri="{9D8B030D-6E8A-4147-A177-3AD203B41FA5}">
                          <a16:colId xmlns:a16="http://schemas.microsoft.com/office/drawing/2014/main" val="2415690306"/>
                        </a:ext>
                      </a:extLst>
                    </a:gridCol>
                    <a:gridCol w="1850600">
                      <a:extLst>
                        <a:ext uri="{9D8B030D-6E8A-4147-A177-3AD203B41FA5}">
                          <a16:colId xmlns:a16="http://schemas.microsoft.com/office/drawing/2014/main" val="283171687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operation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#</a:t>
                          </a:r>
                          <a:r>
                            <a:rPr lang="en-US" sz="28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updates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01357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MAKE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8375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⋮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534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MAKE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43876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UNION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3546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142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UNION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35084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058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sz="280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UNION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8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-1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4707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387750"/>
                  </p:ext>
                </p:extLst>
              </p:nvPr>
            </p:nvGraphicFramePr>
            <p:xfrm>
              <a:off x="1011000" y="1097280"/>
              <a:ext cx="4415600" cy="46634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65000">
                      <a:extLst>
                        <a:ext uri="{9D8B030D-6E8A-4147-A177-3AD203B41FA5}">
                          <a16:colId xmlns:a16="http://schemas.microsoft.com/office/drawing/2014/main" val="2415690306"/>
                        </a:ext>
                      </a:extLst>
                    </a:gridCol>
                    <a:gridCol w="1850600">
                      <a:extLst>
                        <a:ext uri="{9D8B030D-6E8A-4147-A177-3AD203B41FA5}">
                          <a16:colId xmlns:a16="http://schemas.microsoft.com/office/drawing/2014/main" val="283171687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operation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#</a:t>
                          </a:r>
                          <a:r>
                            <a:rPr lang="en-US" sz="2800" baseline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updates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013577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11765" r="-72038" b="-7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983751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⋮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⋮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25348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11765" r="-72038" b="-5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438761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411765" r="-72038" b="-4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33546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14298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11765" r="-72038" b="-2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816" t="-611765" b="-2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350841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⋮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205806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811765" r="-72038" b="-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8816" t="-811765" b="-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47079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25430" y="1346513"/>
                <a:ext cx="5445570" cy="4203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objects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following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operation sequence results in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total </a:t>
                </a:r>
                <a:r>
                  <a:rPr lang="en-US" sz="2800" dirty="0"/>
                  <a:t>number of object </a:t>
                </a:r>
                <a:r>
                  <a:rPr lang="en-US" sz="2800" dirty="0" smtClean="0"/>
                  <a:t>updates, hence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run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time,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amortized time per operation. </a:t>
                </a:r>
                <a:endParaRPr lang="en-US" sz="2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430" y="1346513"/>
                <a:ext cx="5445570" cy="4203074"/>
              </a:xfrm>
              <a:prstGeom prst="rect">
                <a:avLst/>
              </a:prstGeom>
              <a:blipFill>
                <a:blip r:embed="rId4"/>
                <a:stretch>
                  <a:fillRect l="-2352" t="-290" r="-2240" b="-2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7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1380185"/>
                <a:ext cx="10261140" cy="4690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solidFill>
                      <a:srgbClr val="0000FF"/>
                    </a:solidFill>
                  </a:rPr>
                  <a:t>Weighted-union heuristic </a:t>
                </a:r>
                <a:r>
                  <a:rPr lang="en-US" sz="2800" dirty="0" smtClean="0"/>
                  <a:t>append always </a:t>
                </a:r>
                <a:r>
                  <a:rPr lang="en-US" sz="2800" dirty="0"/>
                  <a:t>shorter </a:t>
                </a:r>
                <a:r>
                  <a:rPr lang="en-US" sz="2800" dirty="0" smtClean="0"/>
                  <a:t>list to longer, resulting in fewer object updates.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Each set stores its size, which </a:t>
                </a:r>
                <a:r>
                  <a:rPr lang="en-US" sz="2800" dirty="0"/>
                  <a:t>upon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UNION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 smtClean="0"/>
                  <a:t> time to update.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Theorem 1</a:t>
                </a:r>
                <a:r>
                  <a:rPr lang="en-US" sz="2800" dirty="0" smtClean="0"/>
                  <a:t>: </a:t>
                </a:r>
                <a:r>
                  <a:rPr lang="en-US" sz="2800" dirty="0"/>
                  <a:t>Using </a:t>
                </a:r>
                <a:r>
                  <a:rPr lang="en-US" sz="2800" dirty="0" smtClean="0"/>
                  <a:t>linked list DS with weighted-union heuristic, </a:t>
                </a:r>
                <a:r>
                  <a:rPr lang="en-US" sz="2800" dirty="0"/>
                  <a:t>sequence </a:t>
                </a:r>
                <a:r>
                  <a:rPr lang="en-US" sz="2800" dirty="0" smtClean="0"/>
                  <a:t>of total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of </a:t>
                </a:r>
                <a:r>
                  <a:rPr lang="en-US" sz="2800" dirty="0" smtClean="0"/>
                  <a:t>which are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MAKE</m:t>
                    </m:r>
                  </m:oMath>
                </a14:m>
                <a:r>
                  <a:rPr lang="en-US" sz="2800" dirty="0"/>
                  <a:t>, takes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time.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Proof</a:t>
                </a:r>
                <a:r>
                  <a:rPr lang="en-US" sz="2800" dirty="0" smtClean="0"/>
                  <a:t>: Consider the pointer updates of an object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 along the entire sequence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operations. </a:t>
                </a:r>
                <a:endParaRPr lang="he-IL" sz="28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80185"/>
                <a:ext cx="10261140" cy="4690515"/>
              </a:xfrm>
              <a:prstGeom prst="rect">
                <a:avLst/>
              </a:prstGeom>
              <a:blipFill>
                <a:blip r:embed="rId3"/>
                <a:stretch>
                  <a:fillRect l="-1188" t="-130" r="-1188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65430" y="4098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Weighted-Union Heuristic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212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Disjoint Sets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965430" y="703910"/>
                <a:ext cx="10261140" cy="5361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b="0" dirty="0" smtClean="0"/>
                  <a:t> </a:t>
                </a:r>
                <a:r>
                  <a:rPr lang="en-US" sz="2800" dirty="0" smtClean="0"/>
                  <a:t>updates</a:t>
                </a:r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’s pointer only if it belongs to a set not larger than the counterpart, case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/>
                  <a:t>’s set size is at least </a:t>
                </a:r>
                <a:r>
                  <a:rPr lang="en-US" sz="2800" b="1" dirty="0" smtClean="0"/>
                  <a:t>doubled</a:t>
                </a:r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Since there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objects, size doubling (and </a:t>
                </a:r>
                <a:r>
                  <a:rPr lang="en-US" sz="2800" dirty="0"/>
                  <a:t>hence pointer </a:t>
                </a:r>
                <a:r>
                  <a:rPr lang="en-US" sz="2800" dirty="0" smtClean="0"/>
                  <a:t>update) can occur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times.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Hence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UNION</m:t>
                    </m:r>
                  </m:oMath>
                </a14:m>
                <a:r>
                  <a:rPr lang="en-US" sz="2800" dirty="0" smtClean="0"/>
                  <a:t> time is bounded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 plus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/>
                  <a:t> due to list concatenations.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Since each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MAKE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takes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 smtClean="0"/>
                  <a:t>, the </a:t>
                </a:r>
                <a:r>
                  <a:rPr lang="en-US" sz="2800" dirty="0"/>
                  <a:t>time for the entire sequence of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operations </a:t>
                </a:r>
                <a:r>
                  <a:rPr lang="en-US" sz="2800" dirty="0" smtClean="0"/>
                  <a:t>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 smtClean="0"/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The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total </a:t>
                </a:r>
                <a:r>
                  <a:rPr lang="en-US" sz="2800" dirty="0"/>
                  <a:t>time </a:t>
                </a:r>
                <a:r>
                  <a:rPr lang="en-US" sz="2800" dirty="0" smtClean="0"/>
                  <a:t>is thus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.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</a:t>
                </a:r>
                <a:endParaRPr lang="he-IL" sz="28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03910"/>
                <a:ext cx="10261140" cy="5361468"/>
              </a:xfrm>
              <a:prstGeom prst="rect">
                <a:avLst/>
              </a:prstGeom>
              <a:blipFill>
                <a:blip r:embed="rId3"/>
                <a:stretch>
                  <a:fillRect l="-1188" t="-114" r="-1188" b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27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56593</TotalTime>
  <Words>3908</Words>
  <Application>Microsoft Office PowerPoint</Application>
  <PresentationFormat>Widescreen</PresentationFormat>
  <Paragraphs>299</Paragraphs>
  <Slides>28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Cambria Math</vt:lpstr>
      <vt:lpstr>Office Theme</vt:lpstr>
      <vt:lpstr>Disjoint Sets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USER</dc:creator>
  <cp:lastModifiedBy>Shmuel Wimer</cp:lastModifiedBy>
  <cp:revision>1552</cp:revision>
  <dcterms:created xsi:type="dcterms:W3CDTF">2021-10-08T01:25:47Z</dcterms:created>
  <dcterms:modified xsi:type="dcterms:W3CDTF">2024-09-10T09:13:34Z</dcterms:modified>
</cp:coreProperties>
</file>