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2D_D0F0CBB6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80" r:id="rId3"/>
    <p:sldId id="281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9" r:id="rId15"/>
    <p:sldId id="287" r:id="rId16"/>
    <p:sldId id="312" r:id="rId17"/>
    <p:sldId id="283" r:id="rId18"/>
    <p:sldId id="284" r:id="rId19"/>
    <p:sldId id="286" r:id="rId20"/>
    <p:sldId id="301" r:id="rId21"/>
    <p:sldId id="302" r:id="rId22"/>
    <p:sldId id="303" r:id="rId23"/>
    <p:sldId id="304" r:id="rId24"/>
    <p:sldId id="305" r:id="rId25"/>
    <p:sldId id="307" r:id="rId26"/>
    <p:sldId id="308" r:id="rId27"/>
    <p:sldId id="313" r:id="rId28"/>
    <p:sldId id="309" r:id="rId29"/>
    <p:sldId id="311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5" r:id="rId40"/>
    <p:sldId id="326" r:id="rId41"/>
    <p:sldId id="327" r:id="rId42"/>
    <p:sldId id="328" r:id="rId43"/>
    <p:sldId id="329" r:id="rId44"/>
    <p:sldId id="330" r:id="rId45"/>
    <p:sldId id="323" r:id="rId46"/>
    <p:sldId id="331" r:id="rId47"/>
    <p:sldId id="332" r:id="rId48"/>
    <p:sldId id="333" r:id="rId49"/>
    <p:sldId id="334" r:id="rId50"/>
    <p:sldId id="335" r:id="rId51"/>
    <p:sldId id="337" r:id="rId52"/>
    <p:sldId id="338" r:id="rId53"/>
    <p:sldId id="336" r:id="rId54"/>
    <p:sldId id="33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88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71C34E-6B3D-A4B5-5BC3-C199DA005193}" name="Shaked Chen" initials="" userId="S::chensha5@biu.ac.il::e92a903f-3990-431f-8c30-83006fc4075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0000FF"/>
    <a:srgbClr val="000000"/>
    <a:srgbClr val="BFBFBF"/>
    <a:srgbClr val="B2B2B2"/>
    <a:srgbClr val="1C1C1C"/>
    <a:srgbClr val="A6A6A6"/>
    <a:srgbClr val="FF993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0" autoAdjust="0"/>
    <p:restoredTop sz="94660"/>
  </p:normalViewPr>
  <p:slideViewPr>
    <p:cSldViewPr>
      <p:cViewPr varScale="1">
        <p:scale>
          <a:sx n="99" d="100"/>
          <a:sy n="99" d="100"/>
        </p:scale>
        <p:origin x="192" y="784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8/10/relationships/authors" Target="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2D_D0F0CB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D2A0BA-81AC-E748-883B-8FFB284766CD}" authorId="{7F71C34E-6B3D-A4B5-5BC3-C199DA005193}" created="2024-10-21T18:17:05.2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05441718" sldId="301"/>
      <ac:spMk id="33" creationId="{00000000-0000-0000-0000-000000000000}"/>
    </ac:deMkLst>
    <p188:txBody>
      <a:bodyPr/>
      <a:lstStyle/>
      <a:p>
        <a:r>
          <a:rPr lang="en-IL"/>
          <a:t>שורה 2 לא מאוד ברורה איך היא עובדת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F9FEB-9CFE-496E-93BE-D56B6107DD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3D3-E1A2-4212-A489-A5CBFD00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5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8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3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71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8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98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9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3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4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21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6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9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0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8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0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1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1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2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6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9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40" y="0"/>
            <a:ext cx="705060" cy="68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0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6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0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67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66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89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5.png"/><Relationship Id="rId4" Type="http://schemas.openxmlformats.org/officeDocument/2006/relationships/image" Target="../media/image670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9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D_D0F0CBB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26" Type="http://schemas.openxmlformats.org/officeDocument/2006/relationships/image" Target="../media/image128.png"/><Relationship Id="rId3" Type="http://schemas.openxmlformats.org/officeDocument/2006/relationships/image" Target="../media/image1050.png"/><Relationship Id="rId21" Type="http://schemas.openxmlformats.org/officeDocument/2006/relationships/image" Target="../media/image123.png"/><Relationship Id="rId7" Type="http://schemas.openxmlformats.org/officeDocument/2006/relationships/image" Target="../media/image1090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5" Type="http://schemas.openxmlformats.org/officeDocument/2006/relationships/image" Target="../media/image12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0.png"/><Relationship Id="rId11" Type="http://schemas.openxmlformats.org/officeDocument/2006/relationships/image" Target="../media/image113.png"/><Relationship Id="rId24" Type="http://schemas.openxmlformats.org/officeDocument/2006/relationships/image" Target="../media/image126.png"/><Relationship Id="rId5" Type="http://schemas.openxmlformats.org/officeDocument/2006/relationships/image" Target="../media/image1070.png"/><Relationship Id="rId15" Type="http://schemas.openxmlformats.org/officeDocument/2006/relationships/image" Target="../media/image117.png"/><Relationship Id="rId23" Type="http://schemas.openxmlformats.org/officeDocument/2006/relationships/image" Target="../media/image125.png"/><Relationship Id="rId28" Type="http://schemas.openxmlformats.org/officeDocument/2006/relationships/image" Target="../media/image130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31" Type="http://schemas.openxmlformats.org/officeDocument/2006/relationships/image" Target="../media/image133.png"/><Relationship Id="rId4" Type="http://schemas.openxmlformats.org/officeDocument/2006/relationships/image" Target="../media/image1060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4.png"/><Relationship Id="rId27" Type="http://schemas.openxmlformats.org/officeDocument/2006/relationships/image" Target="../media/image129.png"/><Relationship Id="rId30" Type="http://schemas.openxmlformats.org/officeDocument/2006/relationships/image" Target="../media/image1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8.png"/><Relationship Id="rId7" Type="http://schemas.openxmlformats.org/officeDocument/2006/relationships/image" Target="../media/image1390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0.png"/><Relationship Id="rId5" Type="http://schemas.openxmlformats.org/officeDocument/2006/relationships/image" Target="../media/image1370.png"/><Relationship Id="rId4" Type="http://schemas.openxmlformats.org/officeDocument/2006/relationships/image" Target="../media/image1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0.png"/><Relationship Id="rId2" Type="http://schemas.openxmlformats.org/officeDocument/2006/relationships/image" Target="../media/image14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60.png"/><Relationship Id="rId4" Type="http://schemas.openxmlformats.org/officeDocument/2006/relationships/image" Target="../media/image153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6" Type="http://schemas.openxmlformats.org/officeDocument/2006/relationships/image" Target="../media/image177.png"/><Relationship Id="rId3" Type="http://schemas.openxmlformats.org/officeDocument/2006/relationships/image" Target="../media/image154.png"/><Relationship Id="rId21" Type="http://schemas.openxmlformats.org/officeDocument/2006/relationships/image" Target="../media/image172.png"/><Relationship Id="rId34" Type="http://schemas.openxmlformats.org/officeDocument/2006/relationships/image" Target="../media/image183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5" Type="http://schemas.openxmlformats.org/officeDocument/2006/relationships/image" Target="../media/image176.png"/><Relationship Id="rId33" Type="http://schemas.openxmlformats.org/officeDocument/2006/relationships/image" Target="../media/image182.png"/><Relationship Id="rId2" Type="http://schemas.openxmlformats.org/officeDocument/2006/relationships/image" Target="../media/image1480.png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24" Type="http://schemas.openxmlformats.org/officeDocument/2006/relationships/image" Target="../media/image175.png"/><Relationship Id="rId32" Type="http://schemas.openxmlformats.org/officeDocument/2006/relationships/image" Target="../media/image181.png"/><Relationship Id="rId5" Type="http://schemas.openxmlformats.org/officeDocument/2006/relationships/image" Target="../media/image156.png"/><Relationship Id="rId23" Type="http://schemas.openxmlformats.org/officeDocument/2006/relationships/image" Target="../media/image174.png"/><Relationship Id="rId28" Type="http://schemas.openxmlformats.org/officeDocument/2006/relationships/image" Target="../media/image179.png"/><Relationship Id="rId36" Type="http://schemas.openxmlformats.org/officeDocument/2006/relationships/image" Target="../media/image185.png"/><Relationship Id="rId10" Type="http://schemas.openxmlformats.org/officeDocument/2006/relationships/image" Target="../media/image161.png"/><Relationship Id="rId19" Type="http://schemas.openxmlformats.org/officeDocument/2006/relationships/image" Target="../media/image170.png"/><Relationship Id="rId31" Type="http://schemas.openxmlformats.org/officeDocument/2006/relationships/image" Target="../media/image180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Relationship Id="rId30" Type="http://schemas.openxmlformats.org/officeDocument/2006/relationships/image" Target="../media/image166.png"/><Relationship Id="rId35" Type="http://schemas.openxmlformats.org/officeDocument/2006/relationships/image" Target="../media/image184.png"/><Relationship Id="rId8" Type="http://schemas.openxmlformats.org/officeDocument/2006/relationships/image" Target="../media/image1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9" Type="http://schemas.openxmlformats.org/officeDocument/2006/relationships/image" Target="../media/image224.png"/><Relationship Id="rId21" Type="http://schemas.openxmlformats.org/officeDocument/2006/relationships/image" Target="../media/image206.png"/><Relationship Id="rId34" Type="http://schemas.openxmlformats.org/officeDocument/2006/relationships/image" Target="../media/image219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33" Type="http://schemas.openxmlformats.org/officeDocument/2006/relationships/image" Target="../media/image218.png"/><Relationship Id="rId38" Type="http://schemas.openxmlformats.org/officeDocument/2006/relationships/image" Target="../media/image223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32" Type="http://schemas.openxmlformats.org/officeDocument/2006/relationships/image" Target="../media/image217.png"/><Relationship Id="rId37" Type="http://schemas.openxmlformats.org/officeDocument/2006/relationships/image" Target="../media/image222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36" Type="http://schemas.openxmlformats.org/officeDocument/2006/relationships/image" Target="../media/image221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31" Type="http://schemas.openxmlformats.org/officeDocument/2006/relationships/image" Target="../media/image216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Relationship Id="rId30" Type="http://schemas.openxmlformats.org/officeDocument/2006/relationships/image" Target="../media/image215.png"/><Relationship Id="rId35" Type="http://schemas.openxmlformats.org/officeDocument/2006/relationships/image" Target="../media/image220.png"/><Relationship Id="rId8" Type="http://schemas.openxmlformats.org/officeDocument/2006/relationships/image" Target="../media/image193.png"/><Relationship Id="rId3" Type="http://schemas.openxmlformats.org/officeDocument/2006/relationships/image" Target="../media/image188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7.png"/><Relationship Id="rId18" Type="http://schemas.openxmlformats.org/officeDocument/2006/relationships/image" Target="../media/image231.png"/><Relationship Id="rId26" Type="http://schemas.openxmlformats.org/officeDocument/2006/relationships/image" Target="../media/image238.png"/><Relationship Id="rId39" Type="http://schemas.openxmlformats.org/officeDocument/2006/relationships/image" Target="../media/image251.png"/><Relationship Id="rId21" Type="http://schemas.openxmlformats.org/officeDocument/2006/relationships/image" Target="../media/image233.png"/><Relationship Id="rId34" Type="http://schemas.openxmlformats.org/officeDocument/2006/relationships/image" Target="../media/image246.png"/><Relationship Id="rId7" Type="http://schemas.openxmlformats.org/officeDocument/2006/relationships/image" Target="../media/image227.png"/><Relationship Id="rId12" Type="http://schemas.openxmlformats.org/officeDocument/2006/relationships/image" Target="../media/image216.png"/><Relationship Id="rId17" Type="http://schemas.openxmlformats.org/officeDocument/2006/relationships/image" Target="../media/image221.png"/><Relationship Id="rId25" Type="http://schemas.openxmlformats.org/officeDocument/2006/relationships/image" Target="../media/image237.png"/><Relationship Id="rId33" Type="http://schemas.openxmlformats.org/officeDocument/2006/relationships/image" Target="../media/image245.png"/><Relationship Id="rId38" Type="http://schemas.openxmlformats.org/officeDocument/2006/relationships/image" Target="../media/image250.png"/><Relationship Id="rId2" Type="http://schemas.openxmlformats.org/officeDocument/2006/relationships/image" Target="../media/image206.png"/><Relationship Id="rId16" Type="http://schemas.openxmlformats.org/officeDocument/2006/relationships/image" Target="../media/image230.png"/><Relationship Id="rId20" Type="http://schemas.openxmlformats.org/officeDocument/2006/relationships/image" Target="../media/image224.png"/><Relationship Id="rId29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6.png"/><Relationship Id="rId11" Type="http://schemas.openxmlformats.org/officeDocument/2006/relationships/image" Target="../media/image215.png"/><Relationship Id="rId24" Type="http://schemas.openxmlformats.org/officeDocument/2006/relationships/image" Target="../media/image236.png"/><Relationship Id="rId32" Type="http://schemas.openxmlformats.org/officeDocument/2006/relationships/image" Target="../media/image244.png"/><Relationship Id="rId37" Type="http://schemas.openxmlformats.org/officeDocument/2006/relationships/image" Target="../media/image249.png"/><Relationship Id="rId5" Type="http://schemas.openxmlformats.org/officeDocument/2006/relationships/image" Target="../media/image225.png"/><Relationship Id="rId15" Type="http://schemas.openxmlformats.org/officeDocument/2006/relationships/image" Target="../media/image219.png"/><Relationship Id="rId23" Type="http://schemas.openxmlformats.org/officeDocument/2006/relationships/image" Target="../media/image235.png"/><Relationship Id="rId28" Type="http://schemas.openxmlformats.org/officeDocument/2006/relationships/image" Target="../media/image240.png"/><Relationship Id="rId36" Type="http://schemas.openxmlformats.org/officeDocument/2006/relationships/image" Target="../media/image248.png"/><Relationship Id="rId10" Type="http://schemas.openxmlformats.org/officeDocument/2006/relationships/image" Target="../media/image229.png"/><Relationship Id="rId19" Type="http://schemas.openxmlformats.org/officeDocument/2006/relationships/image" Target="../media/image232.png"/><Relationship Id="rId31" Type="http://schemas.openxmlformats.org/officeDocument/2006/relationships/image" Target="../media/image243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218.png"/><Relationship Id="rId22" Type="http://schemas.openxmlformats.org/officeDocument/2006/relationships/image" Target="../media/image234.png"/><Relationship Id="rId27" Type="http://schemas.openxmlformats.org/officeDocument/2006/relationships/image" Target="../media/image239.png"/><Relationship Id="rId30" Type="http://schemas.openxmlformats.org/officeDocument/2006/relationships/image" Target="../media/image242.png"/><Relationship Id="rId35" Type="http://schemas.openxmlformats.org/officeDocument/2006/relationships/image" Target="../media/image247.png"/><Relationship Id="rId8" Type="http://schemas.openxmlformats.org/officeDocument/2006/relationships/image" Target="../media/image228.png"/><Relationship Id="rId3" Type="http://schemas.openxmlformats.org/officeDocument/2006/relationships/image" Target="../media/image207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3.png"/><Relationship Id="rId18" Type="http://schemas.openxmlformats.org/officeDocument/2006/relationships/image" Target="../media/image268.png"/><Relationship Id="rId26" Type="http://schemas.openxmlformats.org/officeDocument/2006/relationships/image" Target="../media/image276.png"/><Relationship Id="rId39" Type="http://schemas.openxmlformats.org/officeDocument/2006/relationships/image" Target="../media/image289.png"/><Relationship Id="rId21" Type="http://schemas.openxmlformats.org/officeDocument/2006/relationships/image" Target="../media/image271.png"/><Relationship Id="rId34" Type="http://schemas.openxmlformats.org/officeDocument/2006/relationships/image" Target="../media/image284.png"/><Relationship Id="rId7" Type="http://schemas.openxmlformats.org/officeDocument/2006/relationships/image" Target="../media/image257.png"/><Relationship Id="rId12" Type="http://schemas.openxmlformats.org/officeDocument/2006/relationships/image" Target="../media/image262.png"/><Relationship Id="rId17" Type="http://schemas.openxmlformats.org/officeDocument/2006/relationships/image" Target="../media/image267.png"/><Relationship Id="rId25" Type="http://schemas.openxmlformats.org/officeDocument/2006/relationships/image" Target="../media/image275.png"/><Relationship Id="rId33" Type="http://schemas.openxmlformats.org/officeDocument/2006/relationships/image" Target="../media/image283.png"/><Relationship Id="rId38" Type="http://schemas.openxmlformats.org/officeDocument/2006/relationships/image" Target="../media/image288.png"/><Relationship Id="rId2" Type="http://schemas.openxmlformats.org/officeDocument/2006/relationships/image" Target="../media/image252.png"/><Relationship Id="rId16" Type="http://schemas.openxmlformats.org/officeDocument/2006/relationships/image" Target="../media/image266.png"/><Relationship Id="rId20" Type="http://schemas.openxmlformats.org/officeDocument/2006/relationships/image" Target="../media/image270.png"/><Relationship Id="rId29" Type="http://schemas.openxmlformats.org/officeDocument/2006/relationships/image" Target="../media/image2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11" Type="http://schemas.openxmlformats.org/officeDocument/2006/relationships/image" Target="../media/image261.png"/><Relationship Id="rId24" Type="http://schemas.openxmlformats.org/officeDocument/2006/relationships/image" Target="../media/image274.png"/><Relationship Id="rId32" Type="http://schemas.openxmlformats.org/officeDocument/2006/relationships/image" Target="../media/image282.png"/><Relationship Id="rId37" Type="http://schemas.openxmlformats.org/officeDocument/2006/relationships/image" Target="../media/image287.png"/><Relationship Id="rId5" Type="http://schemas.openxmlformats.org/officeDocument/2006/relationships/image" Target="../media/image255.png"/><Relationship Id="rId15" Type="http://schemas.openxmlformats.org/officeDocument/2006/relationships/image" Target="../media/image265.png"/><Relationship Id="rId23" Type="http://schemas.openxmlformats.org/officeDocument/2006/relationships/image" Target="../media/image273.png"/><Relationship Id="rId28" Type="http://schemas.openxmlformats.org/officeDocument/2006/relationships/image" Target="../media/image278.png"/><Relationship Id="rId36" Type="http://schemas.openxmlformats.org/officeDocument/2006/relationships/image" Target="../media/image286.png"/><Relationship Id="rId10" Type="http://schemas.openxmlformats.org/officeDocument/2006/relationships/image" Target="../media/image260.png"/><Relationship Id="rId19" Type="http://schemas.openxmlformats.org/officeDocument/2006/relationships/image" Target="../media/image269.png"/><Relationship Id="rId31" Type="http://schemas.openxmlformats.org/officeDocument/2006/relationships/image" Target="../media/image281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Relationship Id="rId14" Type="http://schemas.openxmlformats.org/officeDocument/2006/relationships/image" Target="../media/image264.png"/><Relationship Id="rId22" Type="http://schemas.openxmlformats.org/officeDocument/2006/relationships/image" Target="../media/image272.png"/><Relationship Id="rId27" Type="http://schemas.openxmlformats.org/officeDocument/2006/relationships/image" Target="../media/image277.png"/><Relationship Id="rId30" Type="http://schemas.openxmlformats.org/officeDocument/2006/relationships/image" Target="../media/image280.png"/><Relationship Id="rId35" Type="http://schemas.openxmlformats.org/officeDocument/2006/relationships/image" Target="../media/image285.png"/><Relationship Id="rId8" Type="http://schemas.openxmlformats.org/officeDocument/2006/relationships/image" Target="../media/image258.png"/><Relationship Id="rId3" Type="http://schemas.openxmlformats.org/officeDocument/2006/relationships/image" Target="../media/image253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png"/><Relationship Id="rId18" Type="http://schemas.openxmlformats.org/officeDocument/2006/relationships/image" Target="../media/image306.png"/><Relationship Id="rId26" Type="http://schemas.openxmlformats.org/officeDocument/2006/relationships/image" Target="../media/image314.png"/><Relationship Id="rId39" Type="http://schemas.openxmlformats.org/officeDocument/2006/relationships/image" Target="../media/image186.png"/><Relationship Id="rId21" Type="http://schemas.openxmlformats.org/officeDocument/2006/relationships/image" Target="../media/image309.png"/><Relationship Id="rId34" Type="http://schemas.openxmlformats.org/officeDocument/2006/relationships/image" Target="../media/image322.png"/><Relationship Id="rId7" Type="http://schemas.openxmlformats.org/officeDocument/2006/relationships/image" Target="../media/image295.png"/><Relationship Id="rId12" Type="http://schemas.openxmlformats.org/officeDocument/2006/relationships/image" Target="../media/image300.png"/><Relationship Id="rId17" Type="http://schemas.openxmlformats.org/officeDocument/2006/relationships/image" Target="../media/image305.png"/><Relationship Id="rId25" Type="http://schemas.openxmlformats.org/officeDocument/2006/relationships/image" Target="../media/image313.png"/><Relationship Id="rId33" Type="http://schemas.openxmlformats.org/officeDocument/2006/relationships/image" Target="../media/image321.png"/><Relationship Id="rId38" Type="http://schemas.openxmlformats.org/officeDocument/2006/relationships/image" Target="../media/image326.png"/><Relationship Id="rId2" Type="http://schemas.openxmlformats.org/officeDocument/2006/relationships/image" Target="../media/image290.png"/><Relationship Id="rId16" Type="http://schemas.openxmlformats.org/officeDocument/2006/relationships/image" Target="../media/image304.png"/><Relationship Id="rId20" Type="http://schemas.openxmlformats.org/officeDocument/2006/relationships/image" Target="../media/image308.png"/><Relationship Id="rId29" Type="http://schemas.openxmlformats.org/officeDocument/2006/relationships/image" Target="../media/image3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4.png"/><Relationship Id="rId11" Type="http://schemas.openxmlformats.org/officeDocument/2006/relationships/image" Target="../media/image299.png"/><Relationship Id="rId24" Type="http://schemas.openxmlformats.org/officeDocument/2006/relationships/image" Target="../media/image312.png"/><Relationship Id="rId32" Type="http://schemas.openxmlformats.org/officeDocument/2006/relationships/image" Target="../media/image320.png"/><Relationship Id="rId37" Type="http://schemas.openxmlformats.org/officeDocument/2006/relationships/image" Target="../media/image325.png"/><Relationship Id="rId5" Type="http://schemas.openxmlformats.org/officeDocument/2006/relationships/image" Target="../media/image293.png"/><Relationship Id="rId15" Type="http://schemas.openxmlformats.org/officeDocument/2006/relationships/image" Target="../media/image303.png"/><Relationship Id="rId23" Type="http://schemas.openxmlformats.org/officeDocument/2006/relationships/image" Target="../media/image311.png"/><Relationship Id="rId28" Type="http://schemas.openxmlformats.org/officeDocument/2006/relationships/image" Target="../media/image316.png"/><Relationship Id="rId36" Type="http://schemas.openxmlformats.org/officeDocument/2006/relationships/image" Target="../media/image324.png"/><Relationship Id="rId10" Type="http://schemas.openxmlformats.org/officeDocument/2006/relationships/image" Target="../media/image298.png"/><Relationship Id="rId19" Type="http://schemas.openxmlformats.org/officeDocument/2006/relationships/image" Target="../media/image307.png"/><Relationship Id="rId31" Type="http://schemas.openxmlformats.org/officeDocument/2006/relationships/image" Target="../media/image319.png"/><Relationship Id="rId4" Type="http://schemas.openxmlformats.org/officeDocument/2006/relationships/image" Target="../media/image292.png"/><Relationship Id="rId9" Type="http://schemas.openxmlformats.org/officeDocument/2006/relationships/image" Target="../media/image297.png"/><Relationship Id="rId14" Type="http://schemas.openxmlformats.org/officeDocument/2006/relationships/image" Target="../media/image302.png"/><Relationship Id="rId22" Type="http://schemas.openxmlformats.org/officeDocument/2006/relationships/image" Target="../media/image310.png"/><Relationship Id="rId27" Type="http://schemas.openxmlformats.org/officeDocument/2006/relationships/image" Target="../media/image315.png"/><Relationship Id="rId30" Type="http://schemas.openxmlformats.org/officeDocument/2006/relationships/image" Target="../media/image318.png"/><Relationship Id="rId35" Type="http://schemas.openxmlformats.org/officeDocument/2006/relationships/image" Target="../media/image323.png"/><Relationship Id="rId8" Type="http://schemas.openxmlformats.org/officeDocument/2006/relationships/image" Target="../media/image296.png"/><Relationship Id="rId3" Type="http://schemas.openxmlformats.org/officeDocument/2006/relationships/image" Target="../media/image291.png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9.png"/><Relationship Id="rId18" Type="http://schemas.openxmlformats.org/officeDocument/2006/relationships/image" Target="../media/image344.png"/><Relationship Id="rId26" Type="http://schemas.openxmlformats.org/officeDocument/2006/relationships/image" Target="../media/image352.png"/><Relationship Id="rId3" Type="http://schemas.openxmlformats.org/officeDocument/2006/relationships/image" Target="../media/image329.png"/><Relationship Id="rId21" Type="http://schemas.openxmlformats.org/officeDocument/2006/relationships/image" Target="../media/image347.png"/><Relationship Id="rId7" Type="http://schemas.openxmlformats.org/officeDocument/2006/relationships/image" Target="../media/image333.png"/><Relationship Id="rId12" Type="http://schemas.openxmlformats.org/officeDocument/2006/relationships/image" Target="../media/image338.png"/><Relationship Id="rId17" Type="http://schemas.openxmlformats.org/officeDocument/2006/relationships/image" Target="../media/image343.png"/><Relationship Id="rId25" Type="http://schemas.openxmlformats.org/officeDocument/2006/relationships/image" Target="../media/image351.png"/><Relationship Id="rId33" Type="http://schemas.openxmlformats.org/officeDocument/2006/relationships/image" Target="../media/image359.png"/><Relationship Id="rId2" Type="http://schemas.openxmlformats.org/officeDocument/2006/relationships/image" Target="../media/image328.png"/><Relationship Id="rId16" Type="http://schemas.openxmlformats.org/officeDocument/2006/relationships/image" Target="../media/image342.png"/><Relationship Id="rId20" Type="http://schemas.openxmlformats.org/officeDocument/2006/relationships/image" Target="../media/image346.png"/><Relationship Id="rId29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2.png"/><Relationship Id="rId11" Type="http://schemas.openxmlformats.org/officeDocument/2006/relationships/image" Target="../media/image337.png"/><Relationship Id="rId24" Type="http://schemas.openxmlformats.org/officeDocument/2006/relationships/image" Target="../media/image350.png"/><Relationship Id="rId32" Type="http://schemas.openxmlformats.org/officeDocument/2006/relationships/image" Target="../media/image358.png"/><Relationship Id="rId5" Type="http://schemas.openxmlformats.org/officeDocument/2006/relationships/image" Target="../media/image331.png"/><Relationship Id="rId15" Type="http://schemas.openxmlformats.org/officeDocument/2006/relationships/image" Target="../media/image341.png"/><Relationship Id="rId23" Type="http://schemas.openxmlformats.org/officeDocument/2006/relationships/image" Target="../media/image349.png"/><Relationship Id="rId28" Type="http://schemas.openxmlformats.org/officeDocument/2006/relationships/image" Target="../media/image354.png"/><Relationship Id="rId10" Type="http://schemas.openxmlformats.org/officeDocument/2006/relationships/image" Target="../media/image336.png"/><Relationship Id="rId19" Type="http://schemas.openxmlformats.org/officeDocument/2006/relationships/image" Target="../media/image345.png"/><Relationship Id="rId31" Type="http://schemas.openxmlformats.org/officeDocument/2006/relationships/image" Target="../media/image357.png"/><Relationship Id="rId4" Type="http://schemas.openxmlformats.org/officeDocument/2006/relationships/image" Target="../media/image330.png"/><Relationship Id="rId9" Type="http://schemas.openxmlformats.org/officeDocument/2006/relationships/image" Target="../media/image335.png"/><Relationship Id="rId14" Type="http://schemas.openxmlformats.org/officeDocument/2006/relationships/image" Target="../media/image340.png"/><Relationship Id="rId22" Type="http://schemas.openxmlformats.org/officeDocument/2006/relationships/image" Target="../media/image348.png"/><Relationship Id="rId27" Type="http://schemas.openxmlformats.org/officeDocument/2006/relationships/image" Target="../media/image353.png"/><Relationship Id="rId30" Type="http://schemas.openxmlformats.org/officeDocument/2006/relationships/image" Target="../media/image356.png"/><Relationship Id="rId8" Type="http://schemas.openxmlformats.org/officeDocument/2006/relationships/image" Target="../media/image3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3.png"/><Relationship Id="rId4" Type="http://schemas.openxmlformats.org/officeDocument/2006/relationships/image" Target="../media/image3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8.png"/><Relationship Id="rId4" Type="http://schemas.openxmlformats.org/officeDocument/2006/relationships/image" Target="../media/image3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910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2483" y="628895"/>
            <a:ext cx="6107033" cy="79158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Network Flow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0" y="2771778"/>
            <a:ext cx="2869418" cy="3216700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166008" y="1771071"/>
            <a:ext cx="5859982" cy="865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Shmuel Wimer</a:t>
            </a:r>
          </a:p>
          <a:p>
            <a:r>
              <a:rPr lang="en-US" dirty="0"/>
              <a:t>Courtesy of Prof. Dror Rawitz</a:t>
            </a:r>
          </a:p>
        </p:txBody>
      </p:sp>
    </p:spTree>
    <p:extLst>
      <p:ext uri="{BB962C8B-B14F-4D97-AF65-F5344CB8AC3E}">
        <p14:creationId xmlns:p14="http://schemas.microsoft.com/office/powerpoint/2010/main" val="416308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864000"/>
                <a:ext cx="10261140" cy="214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3. Showing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no anti-parallel edges in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64000"/>
                <a:ext cx="10261140" cy="2142253"/>
              </a:xfrm>
              <a:prstGeom prst="rect">
                <a:avLst/>
              </a:prstGeom>
              <a:blipFill>
                <a:blip r:embed="rId2"/>
                <a:stretch>
                  <a:fillRect l="-1188" b="-5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65430" y="3199800"/>
            <a:ext cx="10261140" cy="2858878"/>
            <a:chOff x="965430" y="3199800"/>
            <a:chExt cx="10261140" cy="2858878"/>
          </a:xfrm>
        </p:grpSpPr>
        <p:grpSp>
          <p:nvGrpSpPr>
            <p:cNvPr id="11" name="Group 10"/>
            <p:cNvGrpSpPr/>
            <p:nvPr/>
          </p:nvGrpSpPr>
          <p:grpSpPr>
            <a:xfrm>
              <a:off x="965430" y="5535458"/>
              <a:ext cx="7163756" cy="523220"/>
              <a:chOff x="3840479" y="5213815"/>
              <a:chExt cx="7163756" cy="523220"/>
            </a:xfrm>
          </p:grpSpPr>
          <p:sp>
            <p:nvSpPr>
              <p:cNvPr id="10" name="Rectangular Callout 9"/>
              <p:cNvSpPr/>
              <p:nvPr/>
            </p:nvSpPr>
            <p:spPr>
              <a:xfrm>
                <a:off x="3908823" y="5223099"/>
                <a:ext cx="6849056" cy="504651"/>
              </a:xfrm>
              <a:prstGeom prst="wedgeRectCallout">
                <a:avLst>
                  <a:gd name="adj1" fmla="val -28675"/>
                  <a:gd name="adj2" fmla="val -134704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3840479" y="5213815"/>
                    <a:ext cx="7163756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800" b="0" dirty="0">
                        <a:ea typeface="Cambria Math" panose="02040503050406030204" pitchFamily="18" charset="0"/>
                      </a:rPr>
                      <a:t>by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800" b="0" dirty="0">
                        <a:ea typeface="Cambria Math" panose="020405030504060302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800" b="0" dirty="0">
                        <a:ea typeface="Cambria Math" panose="02040503050406030204" pitchFamily="18" charset="0"/>
                      </a:rPr>
                      <a:t> definition, and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0479" y="5213815"/>
                    <a:ext cx="7163756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01" t="-11628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66000" y="3199800"/>
              <a:ext cx="2385000" cy="523220"/>
              <a:chOff x="2047875" y="5657850"/>
              <a:chExt cx="4313659" cy="523220"/>
            </a:xfrm>
          </p:grpSpPr>
          <p:sp>
            <p:nvSpPr>
              <p:cNvPr id="12" name="Rectangular Callout 11"/>
              <p:cNvSpPr/>
              <p:nvPr/>
            </p:nvSpPr>
            <p:spPr>
              <a:xfrm>
                <a:off x="2128836" y="5719009"/>
                <a:ext cx="4232698" cy="432048"/>
              </a:xfrm>
              <a:prstGeom prst="wedgeRectCallout">
                <a:avLst>
                  <a:gd name="adj1" fmla="val -27416"/>
                  <a:gd name="adj2" fmla="val 147674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47875" y="5657850"/>
                <a:ext cx="43136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flow definition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65430" y="3899952"/>
                  <a:ext cx="10261140" cy="14234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(2)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a14:m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b="0" dirty="0">
                      <a:ea typeface="Cambria Math" panose="02040503050406030204" pitchFamily="18" charset="0"/>
                    </a:rPr>
                    <a:t>             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3899952"/>
                  <a:ext cx="10261140" cy="1423403"/>
                </a:xfrm>
                <a:prstGeom prst="rect">
                  <a:avLst/>
                </a:prstGeom>
                <a:blipFill>
                  <a:blip r:embed="rId4"/>
                  <a:stretch>
                    <a:fillRect l="-1188" b="-9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186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1000744"/>
                <a:ext cx="10261140" cy="272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Substitution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definition (1) into (2) and rearrangement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in separate expressions yield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0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00744"/>
                <a:ext cx="10261140" cy="2727798"/>
              </a:xfrm>
              <a:prstGeom prst="rect">
                <a:avLst/>
              </a:prstGeom>
              <a:blipFill>
                <a:blip r:embed="rId2"/>
                <a:stretch>
                  <a:fillRect l="-1188" t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64830" y="3898013"/>
            <a:ext cx="10261140" cy="2105192"/>
            <a:chOff x="964830" y="3898013"/>
            <a:chExt cx="10261140" cy="2105192"/>
          </a:xfrm>
        </p:grpSpPr>
        <p:grpSp>
          <p:nvGrpSpPr>
            <p:cNvPr id="9" name="Group 8"/>
            <p:cNvGrpSpPr/>
            <p:nvPr/>
          </p:nvGrpSpPr>
          <p:grpSpPr>
            <a:xfrm>
              <a:off x="1101000" y="4689000"/>
              <a:ext cx="3517437" cy="523220"/>
              <a:chOff x="3840479" y="5213815"/>
              <a:chExt cx="3517437" cy="523220"/>
            </a:xfrm>
          </p:grpSpPr>
          <p:sp>
            <p:nvSpPr>
              <p:cNvPr id="12" name="Rectangular Callout 11"/>
              <p:cNvSpPr/>
              <p:nvPr/>
            </p:nvSpPr>
            <p:spPr>
              <a:xfrm>
                <a:off x="3908823" y="5223099"/>
                <a:ext cx="3351656" cy="504651"/>
              </a:xfrm>
              <a:prstGeom prst="wedgeRectCallout">
                <a:avLst>
                  <a:gd name="adj1" fmla="val -28675"/>
                  <a:gd name="adj2" fmla="val -134704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3840479" y="5213815"/>
                    <a:ext cx="351743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0479" y="5213815"/>
                    <a:ext cx="3517437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64830" y="3898013"/>
                  <a:ext cx="10261140" cy="2105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        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a14:m>
                  <a:endParaRPr lang="en-US" sz="2800" dirty="0"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endParaRPr lang="en-US" sz="2800" dirty="0"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         </a:t>
                  </a:r>
                  <a14:m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a14:m>
                  <a:endParaRPr lang="en-US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30" y="3898013"/>
                  <a:ext cx="10261140" cy="2105192"/>
                </a:xfrm>
                <a:prstGeom prst="rect">
                  <a:avLst/>
                </a:prstGeom>
                <a:blipFill>
                  <a:blip r:embed="rId4"/>
                  <a:stretch>
                    <a:fillRect b="-5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07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Augmentation paths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965430" y="1142861"/>
            <a:ext cx="10261140" cy="3272062"/>
            <a:chOff x="965430" y="1142861"/>
            <a:chExt cx="10261140" cy="3272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65430" y="1142861"/>
                  <a:ext cx="10261140" cy="65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/>
                    <a:t>An </a:t>
                  </a:r>
                  <a:r>
                    <a:rPr lang="en-US" sz="2800" b="1" dirty="0">
                      <a:solidFill>
                        <a:srgbClr val="0000FF"/>
                      </a:solidFill>
                    </a:rPr>
                    <a:t>augmentation path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2800" dirty="0"/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is a simple path from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to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1142861"/>
                  <a:ext cx="10261140" cy="652423"/>
                </a:xfrm>
                <a:prstGeom prst="rect">
                  <a:avLst/>
                </a:prstGeom>
                <a:blipFill>
                  <a:blip r:embed="rId2"/>
                  <a:stretch>
                    <a:fillRect l="-1188" b="-212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3324184" y="1944000"/>
              <a:ext cx="5543632" cy="2470923"/>
              <a:chOff x="3505159" y="3853492"/>
              <a:chExt cx="5543632" cy="247092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505159" y="3855235"/>
                <a:ext cx="5543632" cy="2238593"/>
                <a:chOff x="3352759" y="3702835"/>
                <a:chExt cx="5543632" cy="223859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3352759" y="3702835"/>
                  <a:ext cx="5543632" cy="2238593"/>
                  <a:chOff x="3340318" y="896863"/>
                  <a:chExt cx="5543632" cy="2238593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3340318" y="1707015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4971563" y="2523388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6588693" y="2523388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77054" y="1707015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4963250" y="896863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597006" y="896863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3521990" y="4572813"/>
                      <a:ext cx="2507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1990" y="4572813"/>
                      <a:ext cx="250768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8436986" y="4572813"/>
                      <a:ext cx="2507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6986" y="4572813"/>
                      <a:ext cx="250768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5133080" y="3824203"/>
                      <a:ext cx="368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080" y="3824203"/>
                      <a:ext cx="368114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475" r="-6557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728838" y="3806032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8838" y="3806032"/>
                      <a:ext cx="375231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1290" r="-6452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5133080" y="5456269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080" y="5456269"/>
                      <a:ext cx="37523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1290" r="-6452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6758523" y="5438098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8523" y="5438098"/>
                      <a:ext cx="3752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677" r="-4839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 8"/>
              <p:cNvGrpSpPr/>
              <p:nvPr/>
            </p:nvGrpSpPr>
            <p:grpSpPr>
              <a:xfrm>
                <a:off x="4023177" y="4161269"/>
                <a:ext cx="1193792" cy="810152"/>
                <a:chOff x="3870777" y="4008869"/>
                <a:chExt cx="1193792" cy="810152"/>
              </a:xfrm>
            </p:grpSpPr>
            <p:cxnSp>
              <p:nvCxnSpPr>
                <p:cNvPr id="46" name="Straight Arrow Connector 45"/>
                <p:cNvCxnSpPr>
                  <a:stCxn id="57" idx="7"/>
                  <a:endCxn id="61" idx="2"/>
                </p:cNvCxnSpPr>
                <p:nvPr/>
              </p:nvCxnSpPr>
              <p:spPr>
                <a:xfrm flipV="1">
                  <a:off x="3870777" y="4008869"/>
                  <a:ext cx="1104914" cy="593753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61" idx="3"/>
                  <a:endCxn id="57" idx="6"/>
                </p:cNvCxnSpPr>
                <p:nvPr/>
              </p:nvCxnSpPr>
              <p:spPr>
                <a:xfrm flipH="1">
                  <a:off x="3959655" y="4225268"/>
                  <a:ext cx="1104914" cy="59375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259585" y="4038490"/>
                      <a:ext cx="2003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9585" y="4038490"/>
                      <a:ext cx="200376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303" r="-30303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433820" y="4503454"/>
                      <a:ext cx="34304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33820" y="4503454"/>
                      <a:ext cx="343043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7857" r="-16071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/>
              <p:cNvGrpSpPr/>
              <p:nvPr/>
            </p:nvGrpSpPr>
            <p:grpSpPr>
              <a:xfrm>
                <a:off x="5734987" y="3853492"/>
                <a:ext cx="1026860" cy="307777"/>
                <a:chOff x="5582587" y="3701092"/>
                <a:chExt cx="1026860" cy="307777"/>
              </a:xfrm>
            </p:grpSpPr>
            <p:cxnSp>
              <p:nvCxnSpPr>
                <p:cNvPr id="44" name="Straight Arrow Connector 43"/>
                <p:cNvCxnSpPr>
                  <a:stCxn id="62" idx="2"/>
                  <a:endCxn id="61" idx="6"/>
                </p:cNvCxnSpPr>
                <p:nvPr/>
              </p:nvCxnSpPr>
              <p:spPr>
                <a:xfrm flipH="1">
                  <a:off x="5582587" y="4008869"/>
                  <a:ext cx="1026860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5924478" y="3701092"/>
                      <a:ext cx="34304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4478" y="3701092"/>
                      <a:ext cx="343043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6071" r="-17857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4023177" y="4971421"/>
                <a:ext cx="1202105" cy="824163"/>
                <a:chOff x="4159974" y="3366343"/>
                <a:chExt cx="1202105" cy="824163"/>
              </a:xfrm>
            </p:grpSpPr>
            <p:cxnSp>
              <p:nvCxnSpPr>
                <p:cNvPr id="40" name="Straight Arrow Connector 39"/>
                <p:cNvCxnSpPr>
                  <a:stCxn id="57" idx="6"/>
                  <a:endCxn id="58" idx="1"/>
                </p:cNvCxnSpPr>
                <p:nvPr/>
              </p:nvCxnSpPr>
              <p:spPr>
                <a:xfrm>
                  <a:off x="4248852" y="3366343"/>
                  <a:ext cx="1113227" cy="59997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58" idx="2"/>
                  <a:endCxn id="57" idx="5"/>
                </p:cNvCxnSpPr>
                <p:nvPr/>
              </p:nvCxnSpPr>
              <p:spPr>
                <a:xfrm flipH="1" flipV="1">
                  <a:off x="4159974" y="3582742"/>
                  <a:ext cx="1113227" cy="59997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849769" y="3445211"/>
                      <a:ext cx="2003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9769" y="3445211"/>
                      <a:ext cx="200376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30303" r="-30303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567709" y="3882729"/>
                      <a:ext cx="2003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7709" y="3882729"/>
                      <a:ext cx="200375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7273" r="-30303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/>
              <p:cNvGrpSpPr/>
              <p:nvPr/>
            </p:nvGrpSpPr>
            <p:grpSpPr>
              <a:xfrm>
                <a:off x="5439852" y="4161269"/>
                <a:ext cx="3090921" cy="2163146"/>
                <a:chOff x="5287452" y="4008869"/>
                <a:chExt cx="3090921" cy="2163146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27465" y="4008869"/>
                  <a:ext cx="1250908" cy="871721"/>
                  <a:chOff x="4120424" y="3280896"/>
                  <a:chExt cx="1250908" cy="871721"/>
                </a:xfrm>
              </p:grpSpPr>
              <p:cxnSp>
                <p:nvCxnSpPr>
                  <p:cNvPr id="36" name="Straight Arrow Connector 35"/>
                  <p:cNvCxnSpPr>
                    <a:stCxn id="62" idx="6"/>
                    <a:endCxn id="60" idx="1"/>
                  </p:cNvCxnSpPr>
                  <p:nvPr/>
                </p:nvCxnSpPr>
                <p:spPr>
                  <a:xfrm>
                    <a:off x="4209302" y="3280896"/>
                    <a:ext cx="1162030" cy="593753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60" idx="2"/>
                    <a:endCxn id="62" idx="5"/>
                  </p:cNvCxnSpPr>
                  <p:nvPr/>
                </p:nvCxnSpPr>
                <p:spPr>
                  <a:xfrm flipH="1" flipV="1">
                    <a:off x="4120424" y="3497295"/>
                    <a:ext cx="1162030" cy="593753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4825220" y="3311673"/>
                        <a:ext cx="20037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25220" y="3311673"/>
                        <a:ext cx="200376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30303" r="-30303" b="-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482177" y="3844840"/>
                        <a:ext cx="34304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2177" y="3844840"/>
                        <a:ext cx="343043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7857" r="-17857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5287452" y="4225268"/>
                  <a:ext cx="1625443" cy="1193727"/>
                  <a:chOff x="3612668" y="3461269"/>
                  <a:chExt cx="1569971" cy="1193727"/>
                </a:xfrm>
              </p:grpSpPr>
              <p:cxnSp>
                <p:nvCxnSpPr>
                  <p:cNvPr id="32" name="Straight Arrow Connector 31"/>
                  <p:cNvCxnSpPr>
                    <a:stCxn id="58" idx="0"/>
                    <a:endCxn id="62" idx="3"/>
                  </p:cNvCxnSpPr>
                  <p:nvPr/>
                </p:nvCxnSpPr>
                <p:spPr>
                  <a:xfrm flipV="1">
                    <a:off x="3612668" y="3461269"/>
                    <a:ext cx="1362724" cy="110409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>
                    <a:stCxn id="62" idx="4"/>
                    <a:endCxn id="58" idx="7"/>
                  </p:cNvCxnSpPr>
                  <p:nvPr/>
                </p:nvCxnSpPr>
                <p:spPr>
                  <a:xfrm flipH="1">
                    <a:off x="3819915" y="3550904"/>
                    <a:ext cx="1362724" cy="1104092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4193177" y="3684797"/>
                        <a:ext cx="20037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93177" y="3684797"/>
                        <a:ext cx="200376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26471" r="-26471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4397974" y="4125079"/>
                        <a:ext cx="2959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7974" y="4125079"/>
                        <a:ext cx="295967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2000" r="-4000" b="-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6904582" y="4314903"/>
                  <a:ext cx="260202" cy="1014457"/>
                  <a:chOff x="6904582" y="4314903"/>
                  <a:chExt cx="260202" cy="1014457"/>
                </a:xfrm>
              </p:grpSpPr>
              <p:cxnSp>
                <p:nvCxnSpPr>
                  <p:cNvPr id="30" name="Straight Arrow Connector 29"/>
                  <p:cNvCxnSpPr>
                    <a:stCxn id="62" idx="4"/>
                    <a:endCxn id="59" idx="0"/>
                  </p:cNvCxnSpPr>
                  <p:nvPr/>
                </p:nvCxnSpPr>
                <p:spPr>
                  <a:xfrm flipH="1">
                    <a:off x="6904582" y="4314903"/>
                    <a:ext cx="8313" cy="101445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940949" y="4719029"/>
                        <a:ext cx="2238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0949" y="4719029"/>
                        <a:ext cx="223835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21622" r="-18919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502022" y="5349000"/>
                  <a:ext cx="1187990" cy="823015"/>
                  <a:chOff x="5502022" y="5349000"/>
                  <a:chExt cx="1187990" cy="823015"/>
                </a:xfrm>
              </p:grpSpPr>
              <p:cxnSp>
                <p:nvCxnSpPr>
                  <p:cNvPr id="26" name="Straight Arrow Connector 25"/>
                  <p:cNvCxnSpPr>
                    <a:stCxn id="59" idx="3"/>
                    <a:endCxn id="58" idx="5"/>
                  </p:cNvCxnSpPr>
                  <p:nvPr/>
                </p:nvCxnSpPr>
                <p:spPr>
                  <a:xfrm flipH="1">
                    <a:off x="5502022" y="5851793"/>
                    <a:ext cx="1187990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5924478" y="5864238"/>
                        <a:ext cx="34304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478" y="5864238"/>
                        <a:ext cx="343043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16071" r="-17857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8" name="Straight Arrow Connector 27"/>
                  <p:cNvCxnSpPr>
                    <a:stCxn id="58" idx="6"/>
                    <a:endCxn id="59" idx="2"/>
                  </p:cNvCxnSpPr>
                  <p:nvPr/>
                </p:nvCxnSpPr>
                <p:spPr>
                  <a:xfrm>
                    <a:off x="5590900" y="5635394"/>
                    <a:ext cx="1010234" cy="0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5931768" y="5349000"/>
                        <a:ext cx="34304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31768" y="5349000"/>
                        <a:ext cx="343043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119152" y="4819021"/>
                  <a:ext cx="1170343" cy="791136"/>
                  <a:chOff x="3891177" y="3794570"/>
                  <a:chExt cx="1170343" cy="791136"/>
                </a:xfrm>
              </p:grpSpPr>
              <p:cxnSp>
                <p:nvCxnSpPr>
                  <p:cNvPr id="24" name="Straight Arrow Connector 23"/>
                  <p:cNvCxnSpPr>
                    <a:stCxn id="60" idx="2"/>
                    <a:endCxn id="59" idx="7"/>
                  </p:cNvCxnSpPr>
                  <p:nvPr/>
                </p:nvCxnSpPr>
                <p:spPr>
                  <a:xfrm flipH="1">
                    <a:off x="3891177" y="3794570"/>
                    <a:ext cx="1170343" cy="599974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4586951" y="4277929"/>
                        <a:ext cx="2773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86951" y="4277929"/>
                        <a:ext cx="277316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6522" r="-6522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5008854" y="4377668"/>
                <a:ext cx="651857" cy="1193727"/>
                <a:chOff x="3963777" y="3096992"/>
                <a:chExt cx="651857" cy="1193727"/>
              </a:xfrm>
            </p:grpSpPr>
            <p:cxnSp>
              <p:nvCxnSpPr>
                <p:cNvPr id="15" name="Straight Arrow Connector 14"/>
                <p:cNvCxnSpPr>
                  <a:stCxn id="58" idx="0"/>
                  <a:endCxn id="61" idx="4"/>
                </p:cNvCxnSpPr>
                <p:nvPr/>
              </p:nvCxnSpPr>
              <p:spPr>
                <a:xfrm flipH="1" flipV="1">
                  <a:off x="4386462" y="3186627"/>
                  <a:ext cx="8313" cy="1014457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61" idx="3"/>
                  <a:endCxn id="58" idx="1"/>
                </p:cNvCxnSpPr>
                <p:nvPr/>
              </p:nvCxnSpPr>
              <p:spPr>
                <a:xfrm>
                  <a:off x="4171892" y="3096992"/>
                  <a:ext cx="8313" cy="119372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963777" y="3577423"/>
                      <a:ext cx="2003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3777" y="3577423"/>
                      <a:ext cx="200376" cy="307777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30303" r="-27273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415259" y="3590753"/>
                      <a:ext cx="2003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5259" y="3590753"/>
                      <a:ext cx="200375" cy="30777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27273" r="-30303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" name="Group 72"/>
            <p:cNvGrpSpPr/>
            <p:nvPr/>
          </p:nvGrpSpPr>
          <p:grpSpPr>
            <a:xfrm>
              <a:off x="3931080" y="2243874"/>
              <a:ext cx="4418718" cy="1410126"/>
              <a:chOff x="3931080" y="2348013"/>
              <a:chExt cx="4418718" cy="1410126"/>
            </a:xfrm>
          </p:grpSpPr>
          <p:cxnSp>
            <p:nvCxnSpPr>
              <p:cNvPr id="64" name="Straight Connector 63"/>
              <p:cNvCxnSpPr>
                <a:stCxn id="57" idx="6"/>
                <a:endCxn id="58" idx="1"/>
              </p:cNvCxnSpPr>
              <p:nvPr/>
            </p:nvCxnSpPr>
            <p:spPr>
              <a:xfrm>
                <a:off x="3931080" y="3158165"/>
                <a:ext cx="1113227" cy="599974"/>
              </a:xfrm>
              <a:prstGeom prst="line">
                <a:avLst/>
              </a:prstGeom>
              <a:ln w="152400">
                <a:solidFill>
                  <a:schemeClr val="tx1">
                    <a:lumMod val="65000"/>
                    <a:lumOff val="35000"/>
                    <a:alpha val="50196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2" idx="6"/>
                <a:endCxn id="60" idx="1"/>
              </p:cNvCxnSpPr>
              <p:nvPr/>
            </p:nvCxnSpPr>
            <p:spPr>
              <a:xfrm>
                <a:off x="7187768" y="2348013"/>
                <a:ext cx="1162030" cy="593753"/>
              </a:xfrm>
              <a:prstGeom prst="line">
                <a:avLst/>
              </a:prstGeom>
              <a:ln w="152400">
                <a:solidFill>
                  <a:schemeClr val="tx1">
                    <a:lumMod val="65000"/>
                    <a:lumOff val="35000"/>
                    <a:alpha val="50196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8" idx="0"/>
                <a:endCxn id="62" idx="3"/>
              </p:cNvCxnSpPr>
              <p:nvPr/>
            </p:nvCxnSpPr>
            <p:spPr>
              <a:xfrm flipV="1">
                <a:off x="5258877" y="2564412"/>
                <a:ext cx="1410873" cy="1104092"/>
              </a:xfrm>
              <a:prstGeom prst="line">
                <a:avLst/>
              </a:prstGeom>
              <a:ln w="152400">
                <a:solidFill>
                  <a:schemeClr val="tx1">
                    <a:lumMod val="65000"/>
                    <a:lumOff val="35000"/>
                    <a:alpha val="50196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966874" y="4239000"/>
                <a:ext cx="10261140" cy="1979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solidFill>
                      <a:srgbClr val="0000FF"/>
                    </a:solidFill>
                  </a:rPr>
                  <a:t>Residual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: max flow increase along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w/o violating capacity constraints. </a:t>
                </a:r>
              </a:p>
              <a:p>
                <a:pPr algn="ctr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74" y="4239000"/>
                <a:ext cx="10261140" cy="1979388"/>
              </a:xfrm>
              <a:prstGeom prst="rect">
                <a:avLst/>
              </a:prstGeom>
              <a:blipFill>
                <a:blip r:embed="rId24"/>
                <a:stretch>
                  <a:fillRect l="-1248" r="-1188" b="-5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1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790215"/>
                <a:ext cx="10261140" cy="5359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ea typeface="Cambria Math" panose="02040503050406030204" pitchFamily="18" charset="0"/>
                  </a:rPr>
                  <a:t>Lemma</a:t>
                </a:r>
                <a:r>
                  <a:rPr lang="en-US" sz="2800" dirty="0">
                    <a:ea typeface="Cambria Math" panose="02040503050406030204" pitchFamily="18" charset="0"/>
                  </a:rPr>
                  <a:t> 2: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network with flow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augmentation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(3)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is a flow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 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HW</a:t>
                </a:r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Corollary</a:t>
                </a:r>
                <a:r>
                  <a:rPr lang="en-US" sz="2800" dirty="0">
                    <a:ea typeface="Cambria Math" panose="02040503050406030204" pitchFamily="18" charset="0"/>
                  </a:rPr>
                  <a:t> 3: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a flow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 Follows from Lemmas 1 and 2.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90215"/>
                <a:ext cx="10261140" cy="5359544"/>
              </a:xfrm>
              <a:prstGeom prst="rect">
                <a:avLst/>
              </a:prstGeom>
              <a:blipFill>
                <a:blip r:embed="rId2"/>
                <a:stretch>
                  <a:fillRect l="-1188" t="-228" r="-1188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14</a:t>
            </a:fld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512344" y="883830"/>
            <a:ext cx="7263656" cy="2470923"/>
            <a:chOff x="3077053" y="883830"/>
            <a:chExt cx="7263656" cy="2470923"/>
          </a:xfrm>
        </p:grpSpPr>
        <p:grpSp>
          <p:nvGrpSpPr>
            <p:cNvPr id="7" name="Group 6"/>
            <p:cNvGrpSpPr/>
            <p:nvPr/>
          </p:nvGrpSpPr>
          <p:grpSpPr>
            <a:xfrm>
              <a:off x="4797077" y="883830"/>
              <a:ext cx="5543632" cy="2470923"/>
              <a:chOff x="3505159" y="3853492"/>
              <a:chExt cx="5543632" cy="247092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505159" y="3855235"/>
                <a:ext cx="5543632" cy="2238593"/>
                <a:chOff x="3352759" y="3702835"/>
                <a:chExt cx="5543632" cy="223859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3352759" y="3702835"/>
                  <a:ext cx="5543632" cy="2238593"/>
                  <a:chOff x="3340318" y="896863"/>
                  <a:chExt cx="5543632" cy="2238593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3340318" y="1707015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>
                    <a:off x="4971563" y="2523388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6588693" y="2523388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77054" y="1707015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4963250" y="896863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6597006" y="896863"/>
                    <a:ext cx="606896" cy="61206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3521990" y="4572813"/>
                      <a:ext cx="2507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1990" y="4572813"/>
                      <a:ext cx="250768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8436986" y="4572813"/>
                      <a:ext cx="25076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36986" y="4572813"/>
                      <a:ext cx="250768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5133080" y="3824203"/>
                      <a:ext cx="368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080" y="3824203"/>
                      <a:ext cx="368114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1475" r="-6557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6728838" y="3806032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8838" y="3806032"/>
                      <a:ext cx="37523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1290" r="-6452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5133080" y="5456269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080" y="5456269"/>
                      <a:ext cx="3752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1290" r="-6452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6758523" y="5438098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8523" y="5438098"/>
                      <a:ext cx="37523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9677" r="-4839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 8"/>
              <p:cNvGrpSpPr/>
              <p:nvPr/>
            </p:nvGrpSpPr>
            <p:grpSpPr>
              <a:xfrm>
                <a:off x="4023177" y="4161269"/>
                <a:ext cx="1193792" cy="810152"/>
                <a:chOff x="3870777" y="4008869"/>
                <a:chExt cx="1193792" cy="810152"/>
              </a:xfrm>
            </p:grpSpPr>
            <p:cxnSp>
              <p:nvCxnSpPr>
                <p:cNvPr id="46" name="Straight Arrow Connector 45"/>
                <p:cNvCxnSpPr>
                  <a:stCxn id="57" idx="7"/>
                  <a:endCxn id="61" idx="2"/>
                </p:cNvCxnSpPr>
                <p:nvPr/>
              </p:nvCxnSpPr>
              <p:spPr>
                <a:xfrm flipV="1">
                  <a:off x="3870777" y="4008869"/>
                  <a:ext cx="1104914" cy="593753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61" idx="3"/>
                  <a:endCxn id="57" idx="6"/>
                </p:cNvCxnSpPr>
                <p:nvPr/>
              </p:nvCxnSpPr>
              <p:spPr>
                <a:xfrm flipH="1">
                  <a:off x="3959655" y="4225268"/>
                  <a:ext cx="1104914" cy="59375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259585" y="4038490"/>
                      <a:ext cx="2003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9585" y="4038490"/>
                      <a:ext cx="200376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0303" r="-30303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4433820" y="4503454"/>
                      <a:ext cx="34304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33820" y="4503454"/>
                      <a:ext cx="343043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7857" r="-16071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/>
              <p:cNvGrpSpPr/>
              <p:nvPr/>
            </p:nvGrpSpPr>
            <p:grpSpPr>
              <a:xfrm>
                <a:off x="5734987" y="3853492"/>
                <a:ext cx="1026860" cy="307777"/>
                <a:chOff x="5582587" y="3701092"/>
                <a:chExt cx="1026860" cy="307777"/>
              </a:xfrm>
            </p:grpSpPr>
            <p:cxnSp>
              <p:nvCxnSpPr>
                <p:cNvPr id="44" name="Straight Arrow Connector 43"/>
                <p:cNvCxnSpPr>
                  <a:stCxn id="62" idx="2"/>
                  <a:endCxn id="61" idx="6"/>
                </p:cNvCxnSpPr>
                <p:nvPr/>
              </p:nvCxnSpPr>
              <p:spPr>
                <a:xfrm flipH="1">
                  <a:off x="5582587" y="4008869"/>
                  <a:ext cx="1026860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5924478" y="3701092"/>
                      <a:ext cx="34304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4478" y="3701092"/>
                      <a:ext cx="34304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6071" r="-17857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4023177" y="4971421"/>
                <a:ext cx="1202105" cy="824163"/>
                <a:chOff x="4159974" y="3366343"/>
                <a:chExt cx="1202105" cy="824163"/>
              </a:xfrm>
            </p:grpSpPr>
            <p:cxnSp>
              <p:nvCxnSpPr>
                <p:cNvPr id="40" name="Straight Arrow Connector 39"/>
                <p:cNvCxnSpPr>
                  <a:stCxn id="57" idx="6"/>
                  <a:endCxn id="58" idx="1"/>
                </p:cNvCxnSpPr>
                <p:nvPr/>
              </p:nvCxnSpPr>
              <p:spPr>
                <a:xfrm>
                  <a:off x="4248852" y="3366343"/>
                  <a:ext cx="1113227" cy="599974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58" idx="2"/>
                  <a:endCxn id="57" idx="5"/>
                </p:cNvCxnSpPr>
                <p:nvPr/>
              </p:nvCxnSpPr>
              <p:spPr>
                <a:xfrm flipH="1" flipV="1">
                  <a:off x="4159974" y="3582742"/>
                  <a:ext cx="1113227" cy="59997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4849769" y="3445211"/>
                      <a:ext cx="2003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9769" y="3445211"/>
                      <a:ext cx="200376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0303" r="-30303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567709" y="3882729"/>
                      <a:ext cx="2003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7709" y="3882729"/>
                      <a:ext cx="200375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7273" r="-30303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/>
              <p:cNvGrpSpPr/>
              <p:nvPr/>
            </p:nvGrpSpPr>
            <p:grpSpPr>
              <a:xfrm>
                <a:off x="5439852" y="4161269"/>
                <a:ext cx="3090921" cy="2163146"/>
                <a:chOff x="5287452" y="4008869"/>
                <a:chExt cx="3090921" cy="2163146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7127465" y="4008869"/>
                  <a:ext cx="1250908" cy="871721"/>
                  <a:chOff x="4120424" y="3280896"/>
                  <a:chExt cx="1250908" cy="871721"/>
                </a:xfrm>
              </p:grpSpPr>
              <p:cxnSp>
                <p:nvCxnSpPr>
                  <p:cNvPr id="36" name="Straight Arrow Connector 35"/>
                  <p:cNvCxnSpPr>
                    <a:stCxn id="62" idx="6"/>
                    <a:endCxn id="60" idx="1"/>
                  </p:cNvCxnSpPr>
                  <p:nvPr/>
                </p:nvCxnSpPr>
                <p:spPr>
                  <a:xfrm>
                    <a:off x="4209302" y="3280896"/>
                    <a:ext cx="1162030" cy="593753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>
                    <a:stCxn id="60" idx="2"/>
                    <a:endCxn id="62" idx="5"/>
                  </p:cNvCxnSpPr>
                  <p:nvPr/>
                </p:nvCxnSpPr>
                <p:spPr>
                  <a:xfrm flipH="1" flipV="1">
                    <a:off x="4120424" y="3497295"/>
                    <a:ext cx="1162030" cy="593753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4825220" y="3311673"/>
                        <a:ext cx="20037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25220" y="3311673"/>
                        <a:ext cx="200376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0303" r="-30303" b="-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482177" y="3844840"/>
                        <a:ext cx="34304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2177" y="3844840"/>
                        <a:ext cx="34304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7857" r="-17857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5287452" y="4225268"/>
                  <a:ext cx="1625443" cy="1193727"/>
                  <a:chOff x="3612668" y="3461269"/>
                  <a:chExt cx="1569971" cy="1193727"/>
                </a:xfrm>
              </p:grpSpPr>
              <p:cxnSp>
                <p:nvCxnSpPr>
                  <p:cNvPr id="32" name="Straight Arrow Connector 31"/>
                  <p:cNvCxnSpPr>
                    <a:stCxn id="58" idx="0"/>
                    <a:endCxn id="62" idx="3"/>
                  </p:cNvCxnSpPr>
                  <p:nvPr/>
                </p:nvCxnSpPr>
                <p:spPr>
                  <a:xfrm flipV="1">
                    <a:off x="3612668" y="3461269"/>
                    <a:ext cx="1362724" cy="1104092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>
                    <a:stCxn id="62" idx="4"/>
                    <a:endCxn id="58" idx="7"/>
                  </p:cNvCxnSpPr>
                  <p:nvPr/>
                </p:nvCxnSpPr>
                <p:spPr>
                  <a:xfrm flipH="1">
                    <a:off x="3819915" y="3550904"/>
                    <a:ext cx="1362724" cy="1104092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4193177" y="3684797"/>
                        <a:ext cx="20037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93177" y="3684797"/>
                        <a:ext cx="200376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26471" r="-26471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4397974" y="4125079"/>
                        <a:ext cx="29596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97974" y="4125079"/>
                        <a:ext cx="295967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2000" r="-4000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6904582" y="4314903"/>
                  <a:ext cx="260202" cy="1014457"/>
                  <a:chOff x="6904582" y="4314903"/>
                  <a:chExt cx="260202" cy="1014457"/>
                </a:xfrm>
              </p:grpSpPr>
              <p:cxnSp>
                <p:nvCxnSpPr>
                  <p:cNvPr id="30" name="Straight Arrow Connector 29"/>
                  <p:cNvCxnSpPr>
                    <a:stCxn id="62" idx="4"/>
                    <a:endCxn id="59" idx="0"/>
                  </p:cNvCxnSpPr>
                  <p:nvPr/>
                </p:nvCxnSpPr>
                <p:spPr>
                  <a:xfrm flipH="1">
                    <a:off x="6904582" y="4314903"/>
                    <a:ext cx="8313" cy="101445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940949" y="4719029"/>
                        <a:ext cx="22383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40949" y="4719029"/>
                        <a:ext cx="223835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1622" r="-18919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502022" y="5349000"/>
                  <a:ext cx="1187990" cy="823015"/>
                  <a:chOff x="5502022" y="5349000"/>
                  <a:chExt cx="1187990" cy="823015"/>
                </a:xfrm>
              </p:grpSpPr>
              <p:cxnSp>
                <p:nvCxnSpPr>
                  <p:cNvPr id="26" name="Straight Arrow Connector 25"/>
                  <p:cNvCxnSpPr>
                    <a:stCxn id="59" idx="3"/>
                    <a:endCxn id="58" idx="5"/>
                  </p:cNvCxnSpPr>
                  <p:nvPr/>
                </p:nvCxnSpPr>
                <p:spPr>
                  <a:xfrm flipH="1">
                    <a:off x="5502022" y="5851793"/>
                    <a:ext cx="1187990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5924478" y="5864238"/>
                        <a:ext cx="34304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24478" y="5864238"/>
                        <a:ext cx="343043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16071" r="-17857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8" name="Straight Arrow Connector 27"/>
                  <p:cNvCxnSpPr>
                    <a:stCxn id="58" idx="6"/>
                    <a:endCxn id="59" idx="2"/>
                  </p:cNvCxnSpPr>
                  <p:nvPr/>
                </p:nvCxnSpPr>
                <p:spPr>
                  <a:xfrm>
                    <a:off x="5590900" y="5635394"/>
                    <a:ext cx="1010234" cy="0"/>
                  </a:xfrm>
                  <a:prstGeom prst="straightConnector1">
                    <a:avLst/>
                  </a:prstGeom>
                  <a:ln w="28575">
                    <a:solidFill>
                      <a:srgbClr val="0000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5931768" y="5349000"/>
                        <a:ext cx="34304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31768" y="5349000"/>
                        <a:ext cx="343043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7119152" y="4819021"/>
                  <a:ext cx="1170343" cy="791136"/>
                  <a:chOff x="3891177" y="3794570"/>
                  <a:chExt cx="1170343" cy="791136"/>
                </a:xfrm>
              </p:grpSpPr>
              <p:cxnSp>
                <p:nvCxnSpPr>
                  <p:cNvPr id="24" name="Straight Arrow Connector 23"/>
                  <p:cNvCxnSpPr>
                    <a:stCxn id="60" idx="2"/>
                    <a:endCxn id="59" idx="7"/>
                  </p:cNvCxnSpPr>
                  <p:nvPr/>
                </p:nvCxnSpPr>
                <p:spPr>
                  <a:xfrm flipH="1">
                    <a:off x="3891177" y="3794570"/>
                    <a:ext cx="1170343" cy="599974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4586951" y="4277929"/>
                        <a:ext cx="27731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he-IL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86951" y="4277929"/>
                        <a:ext cx="277316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6522" r="-6522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5008854" y="4377668"/>
                <a:ext cx="651857" cy="1193727"/>
                <a:chOff x="3963777" y="3096992"/>
                <a:chExt cx="651857" cy="1193727"/>
              </a:xfrm>
            </p:grpSpPr>
            <p:cxnSp>
              <p:nvCxnSpPr>
                <p:cNvPr id="15" name="Straight Arrow Connector 14"/>
                <p:cNvCxnSpPr>
                  <a:stCxn id="58" idx="0"/>
                  <a:endCxn id="61" idx="4"/>
                </p:cNvCxnSpPr>
                <p:nvPr/>
              </p:nvCxnSpPr>
              <p:spPr>
                <a:xfrm flipH="1" flipV="1">
                  <a:off x="4386462" y="3186627"/>
                  <a:ext cx="8313" cy="1014457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61" idx="3"/>
                  <a:endCxn id="58" idx="1"/>
                </p:cNvCxnSpPr>
                <p:nvPr/>
              </p:nvCxnSpPr>
              <p:spPr>
                <a:xfrm>
                  <a:off x="4171892" y="3096992"/>
                  <a:ext cx="8313" cy="119372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3963777" y="3577423"/>
                      <a:ext cx="2003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3777" y="3577423"/>
                      <a:ext cx="200376" cy="30777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30303" r="-27273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415259" y="3590753"/>
                      <a:ext cx="20037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he-IL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5259" y="3590753"/>
                      <a:ext cx="200375" cy="307777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30303" r="-27273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3" name="Group 72"/>
            <p:cNvGrpSpPr/>
            <p:nvPr/>
          </p:nvGrpSpPr>
          <p:grpSpPr>
            <a:xfrm>
              <a:off x="5403973" y="1191607"/>
              <a:ext cx="4418718" cy="1410126"/>
              <a:chOff x="3931080" y="2393013"/>
              <a:chExt cx="4418718" cy="1410126"/>
            </a:xfrm>
          </p:grpSpPr>
          <p:cxnSp>
            <p:nvCxnSpPr>
              <p:cNvPr id="64" name="Straight Connector 63"/>
              <p:cNvCxnSpPr>
                <a:stCxn id="57" idx="6"/>
                <a:endCxn id="58" idx="1"/>
              </p:cNvCxnSpPr>
              <p:nvPr/>
            </p:nvCxnSpPr>
            <p:spPr>
              <a:xfrm>
                <a:off x="3931080" y="3203165"/>
                <a:ext cx="1113227" cy="599974"/>
              </a:xfrm>
              <a:prstGeom prst="line">
                <a:avLst/>
              </a:prstGeom>
              <a:ln w="152400">
                <a:solidFill>
                  <a:schemeClr val="tx1">
                    <a:lumMod val="65000"/>
                    <a:lumOff val="35000"/>
                    <a:alpha val="50196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stCxn id="62" idx="6"/>
                <a:endCxn id="60" idx="1"/>
              </p:cNvCxnSpPr>
              <p:nvPr/>
            </p:nvCxnSpPr>
            <p:spPr>
              <a:xfrm>
                <a:off x="7187768" y="2393013"/>
                <a:ext cx="1162030" cy="593753"/>
              </a:xfrm>
              <a:prstGeom prst="line">
                <a:avLst/>
              </a:prstGeom>
              <a:ln w="152400">
                <a:solidFill>
                  <a:schemeClr val="tx1">
                    <a:lumMod val="65000"/>
                    <a:lumOff val="35000"/>
                    <a:alpha val="50196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8" idx="0"/>
                <a:endCxn id="62" idx="3"/>
              </p:cNvCxnSpPr>
              <p:nvPr/>
            </p:nvCxnSpPr>
            <p:spPr>
              <a:xfrm flipV="1">
                <a:off x="5258877" y="2609412"/>
                <a:ext cx="1410873" cy="1104092"/>
              </a:xfrm>
              <a:prstGeom prst="line">
                <a:avLst/>
              </a:prstGeom>
              <a:ln w="152400">
                <a:solidFill>
                  <a:schemeClr val="tx1">
                    <a:lumMod val="65000"/>
                    <a:lumOff val="35000"/>
                    <a:alpha val="50196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3077053" y="1709551"/>
                  <a:ext cx="1660638" cy="5520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053" y="1709551"/>
                  <a:ext cx="1660638" cy="55207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 rot="1674474">
                  <a:off x="5007854" y="2707055"/>
                  <a:ext cx="13255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8/13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74474">
                  <a:off x="5007854" y="2707055"/>
                  <a:ext cx="1325553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 rot="1674474">
                  <a:off x="8865129" y="962084"/>
                  <a:ext cx="132555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74474">
                  <a:off x="8865129" y="962084"/>
                  <a:ext cx="1325553" cy="4001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 rot="19255485">
                  <a:off x="6818327" y="1429139"/>
                  <a:ext cx="9327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55485">
                  <a:off x="6818327" y="1429139"/>
                  <a:ext cx="932764" cy="4001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2233136" y="3669311"/>
            <a:ext cx="8632864" cy="2372483"/>
            <a:chOff x="2233136" y="3669311"/>
            <a:chExt cx="8632864" cy="2372483"/>
          </a:xfrm>
        </p:grpSpPr>
        <p:grpSp>
          <p:nvGrpSpPr>
            <p:cNvPr id="75" name="Group 74"/>
            <p:cNvGrpSpPr/>
            <p:nvPr/>
          </p:nvGrpSpPr>
          <p:grpSpPr>
            <a:xfrm>
              <a:off x="2233136" y="3669311"/>
              <a:ext cx="8632864" cy="2372483"/>
              <a:chOff x="1912753" y="3701707"/>
              <a:chExt cx="8632864" cy="2372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912753" y="4860822"/>
                    <a:ext cx="3034030" cy="10810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r>
                      <a:rPr lang="en-US" sz="2800" b="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19+4=23</m:t>
                        </m:r>
                      </m:oMath>
                    </a14:m>
                    <a:endPara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753" y="4860822"/>
                    <a:ext cx="3034030" cy="108106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844951" y="3701707"/>
                <a:ext cx="5700666" cy="2372483"/>
              </a:xfrm>
              <a:prstGeom prst="rect">
                <a:avLst/>
              </a:prstGeom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5817282" y="4138623"/>
              <a:ext cx="4418718" cy="1410126"/>
              <a:chOff x="3931080" y="2393013"/>
              <a:chExt cx="4418718" cy="1410126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3931080" y="3203165"/>
                <a:ext cx="1113227" cy="599974"/>
              </a:xfrm>
              <a:prstGeom prst="line">
                <a:avLst/>
              </a:prstGeom>
              <a:ln w="152400">
                <a:solidFill>
                  <a:schemeClr val="tx1">
                    <a:lumMod val="65000"/>
                    <a:lumOff val="35000"/>
                    <a:alpha val="50196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7187768" y="2393013"/>
                <a:ext cx="1162030" cy="593753"/>
              </a:xfrm>
              <a:prstGeom prst="line">
                <a:avLst/>
              </a:prstGeom>
              <a:ln w="152400">
                <a:solidFill>
                  <a:schemeClr val="tx1">
                    <a:lumMod val="65000"/>
                    <a:lumOff val="35000"/>
                    <a:alpha val="50196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5583930" y="2480209"/>
                <a:ext cx="1167623" cy="1170265"/>
              </a:xfrm>
              <a:prstGeom prst="line">
                <a:avLst/>
              </a:prstGeom>
              <a:ln w="152400">
                <a:solidFill>
                  <a:schemeClr val="tx1">
                    <a:lumMod val="65000"/>
                    <a:lumOff val="35000"/>
                    <a:alpha val="50196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2" name="Picture 8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57437" y="2740552"/>
            <a:ext cx="3447424" cy="14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5430" y="577669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1516837"/>
                <a:ext cx="10261140" cy="438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s.t.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The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cut</a:t>
                </a:r>
                <a:r>
                  <a:rPr lang="en-US" sz="2800" dirty="0">
                    <a:ea typeface="Cambria Math" panose="02040503050406030204" pitchFamily="18" charset="0"/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Net flow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across the cut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: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Capacity</a:t>
                </a:r>
                <a:r>
                  <a:rPr lang="en-US" sz="28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of cut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Minimum cut </a:t>
                </a:r>
                <a:r>
                  <a:rPr lang="en-US" sz="2800" dirty="0">
                    <a:ea typeface="Cambria Math" panose="02040503050406030204" pitchFamily="18" charset="0"/>
                  </a:rPr>
                  <a:t>of network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b>
                        </m:sSub>
                      </m:fName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516837"/>
                <a:ext cx="10261140" cy="4387163"/>
              </a:xfrm>
              <a:prstGeom prst="rect">
                <a:avLst/>
              </a:prstGeom>
              <a:blipFill>
                <a:blip r:embed="rId2"/>
                <a:stretch>
                  <a:fillRect l="-1188" t="-278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7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16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006890" y="774000"/>
            <a:ext cx="10231260" cy="2495550"/>
            <a:chOff x="1276995" y="3690821"/>
            <a:chExt cx="10231260" cy="2495550"/>
          </a:xfrm>
        </p:grpSpPr>
        <p:grpSp>
          <p:nvGrpSpPr>
            <p:cNvPr id="35" name="Group 34"/>
            <p:cNvGrpSpPr/>
            <p:nvPr/>
          </p:nvGrpSpPr>
          <p:grpSpPr>
            <a:xfrm>
              <a:off x="5736105" y="3690821"/>
              <a:ext cx="5772150" cy="2495550"/>
              <a:chOff x="4042641" y="3690821"/>
              <a:chExt cx="5772150" cy="249555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2641" y="3690821"/>
                <a:ext cx="5772150" cy="2495550"/>
              </a:xfrm>
              <a:prstGeom prst="rect">
                <a:avLst/>
              </a:prstGeom>
            </p:spPr>
          </p:pic>
          <p:cxnSp>
            <p:nvCxnSpPr>
              <p:cNvPr id="30" name="Straight Connector 29"/>
              <p:cNvCxnSpPr>
                <a:stCxn id="26" idx="0"/>
                <a:endCxn id="26" idx="2"/>
              </p:cNvCxnSpPr>
              <p:nvPr/>
            </p:nvCxnSpPr>
            <p:spPr>
              <a:xfrm>
                <a:off x="6928716" y="3690821"/>
                <a:ext cx="0" cy="249555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5279328" y="4676986"/>
                    <a:ext cx="46416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9328" y="4676986"/>
                    <a:ext cx="46416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8156737" y="4676986"/>
                    <a:ext cx="487506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6737" y="4676986"/>
                    <a:ext cx="487506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276995" y="4399705"/>
                  <a:ext cx="4467777" cy="10908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=12+11−4=19</m:t>
                        </m:r>
                      </m:oMath>
                    </m:oMathPara>
                  </a14:m>
                  <a:endParaRPr lang="en-US" sz="2800" b="0" dirty="0"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12+14=26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995" y="4399705"/>
                  <a:ext cx="4467777" cy="10908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5430" y="3519000"/>
                <a:ext cx="10261140" cy="262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Lemma</a:t>
                </a:r>
                <a:r>
                  <a:rPr lang="en-US" sz="2800" dirty="0">
                    <a:ea typeface="Cambria Math" panose="02040503050406030204" pitchFamily="18" charset="0"/>
                  </a:rPr>
                  <a:t> 4: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s.t.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there is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 We start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definition and modify it to flow across the cut. By vertex flow conservation there is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519000"/>
                <a:ext cx="10261140" cy="2622256"/>
              </a:xfrm>
              <a:prstGeom prst="rect">
                <a:avLst/>
              </a:prstGeom>
              <a:blipFill>
                <a:blip r:embed="rId7"/>
                <a:stretch>
                  <a:fillRect l="-1188" t="-930" r="-1188" b="-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4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33623" y="3503309"/>
            <a:ext cx="10324754" cy="2294924"/>
            <a:chOff x="965430" y="3159000"/>
            <a:chExt cx="10324754" cy="2294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029044" y="3159000"/>
                  <a:ext cx="10261140" cy="2294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2400"/>
                    </a:spcAft>
                  </a:pPr>
                  <a:r>
                    <a:rPr lang="en-US" sz="2800" b="0" dirty="0">
                      <a:ea typeface="Cambria Math" panose="02040503050406030204" pitchFamily="18" charset="0"/>
                    </a:rPr>
                    <a:t>(3)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a14:m>
                  <a:endPara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4">
                    <a:lnSpc>
                      <a:spcPct val="120000"/>
                    </a:lnSpc>
                    <a:spcAft>
                      <a:spcPts val="2400"/>
                    </a:spcAft>
                  </a:pPr>
                  <a:r>
                    <a:rPr lang="en-US" sz="28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a14:m>
                  <a:endPara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4">
                    <a:lnSpc>
                      <a:spcPct val="120000"/>
                    </a:lnSpc>
                    <a:spcAft>
                      <a:spcPts val="2400"/>
                    </a:spcAft>
                  </a:pPr>
                  <a:r>
                    <a:rPr lang="en-US" sz="28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</a:t>
                  </a:r>
                  <a:r>
                    <a: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en-US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44" y="3159000"/>
                  <a:ext cx="10261140" cy="2294924"/>
                </a:xfrm>
                <a:prstGeom prst="rect">
                  <a:avLst/>
                </a:prstGeom>
                <a:blipFill>
                  <a:blip r:embed="rId3"/>
                  <a:stretch>
                    <a:fillRect l="-1248" t="-532" b="-6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965430" y="4387470"/>
              <a:ext cx="2010631" cy="523220"/>
              <a:chOff x="6519965" y="3924000"/>
              <a:chExt cx="2642006" cy="523220"/>
            </a:xfrm>
          </p:grpSpPr>
          <p:sp>
            <p:nvSpPr>
              <p:cNvPr id="7" name="Rectangular Callout 6"/>
              <p:cNvSpPr/>
              <p:nvPr/>
            </p:nvSpPr>
            <p:spPr>
              <a:xfrm>
                <a:off x="6603556" y="3942569"/>
                <a:ext cx="2474822" cy="504651"/>
              </a:xfrm>
              <a:prstGeom prst="wedgeRectCallout">
                <a:avLst>
                  <a:gd name="adj1" fmla="val 54299"/>
                  <a:gd name="adj2" fmla="val 120604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6519965" y="3924000"/>
                    <a:ext cx="264200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9965" y="3924000"/>
                    <a:ext cx="2642006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937238"/>
                <a:ext cx="10261140" cy="2259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(1)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(flow definition)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(conservation)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(2) does not hold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but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>
                    <a:ea typeface="Cambria Math" panose="02040503050406030204" pitchFamily="18" charset="0"/>
                  </a:rPr>
                  <a:t> we can add (2)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) to (1)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37238"/>
                <a:ext cx="10261140" cy="2259080"/>
              </a:xfrm>
              <a:prstGeom prst="rect">
                <a:avLst/>
              </a:prstGeom>
              <a:blipFill>
                <a:blip r:embed="rId5"/>
                <a:stretch>
                  <a:fillRect l="-1188" t="-54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87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330117"/>
                <a:ext cx="10261140" cy="57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b="0" dirty="0">
                    <a:ea typeface="Cambria Math" panose="02040503050406030204" pitchFamily="18" charset="0"/>
                  </a:rPr>
                  <a:t>(4)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 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30117"/>
                <a:ext cx="10261140" cy="572080"/>
              </a:xfrm>
              <a:prstGeom prst="rect">
                <a:avLst/>
              </a:prstGeom>
              <a:blipFill>
                <a:blip r:embed="rId3"/>
                <a:stretch>
                  <a:fillRect l="-1188" t="-4255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5430" y="4501024"/>
                <a:ext cx="10261140" cy="143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Corollary 5</a:t>
                </a:r>
                <a:r>
                  <a:rPr lang="en-US" sz="2800" dirty="0">
                    <a:ea typeface="Cambria Math" panose="02040503050406030204" pitchFamily="18" charset="0"/>
                  </a:rPr>
                  <a:t>: Any flow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is upper bounded by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any cut. Lemma 4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4501024"/>
                <a:ext cx="10261140" cy="1434239"/>
              </a:xfrm>
              <a:prstGeom prst="rect">
                <a:avLst/>
              </a:prstGeom>
              <a:blipFill>
                <a:blip r:embed="rId4"/>
                <a:stretch>
                  <a:fillRect l="-1188" t="-424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965430" y="2230026"/>
            <a:ext cx="10261140" cy="1947195"/>
            <a:chOff x="965430" y="2230026"/>
            <a:chExt cx="10261140" cy="1947195"/>
          </a:xfrm>
        </p:grpSpPr>
        <p:grpSp>
          <p:nvGrpSpPr>
            <p:cNvPr id="8" name="Group 7"/>
            <p:cNvGrpSpPr/>
            <p:nvPr/>
          </p:nvGrpSpPr>
          <p:grpSpPr>
            <a:xfrm>
              <a:off x="1042074" y="3654000"/>
              <a:ext cx="5773926" cy="523221"/>
              <a:chOff x="1042074" y="2013064"/>
              <a:chExt cx="5773926" cy="5232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042074" y="2013065"/>
                <a:ext cx="2038926" cy="523220"/>
                <a:chOff x="6366000" y="2664000"/>
                <a:chExt cx="2038926" cy="523220"/>
              </a:xfrm>
            </p:grpSpPr>
            <p:sp>
              <p:nvSpPr>
                <p:cNvPr id="7" name="Rectangular Callout 6"/>
                <p:cNvSpPr/>
                <p:nvPr/>
              </p:nvSpPr>
              <p:spPr>
                <a:xfrm>
                  <a:off x="6366000" y="2714641"/>
                  <a:ext cx="2038926" cy="375294"/>
                </a:xfrm>
                <a:prstGeom prst="wedgeRectCallout">
                  <a:avLst>
                    <a:gd name="adj1" fmla="val 22756"/>
                    <a:gd name="adj2" fmla="val -81071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6366000" y="2664000"/>
                  <a:ext cx="203892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ea typeface="Cambria Math" panose="02040503050406030204" pitchFamily="18" charset="0"/>
                    </a:rPr>
                    <a:t>forward flow</a:t>
                  </a:r>
                  <a:endParaRPr lang="en-US" sz="2800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431000" y="2013064"/>
                <a:ext cx="2385000" cy="523220"/>
                <a:chOff x="6366000" y="2664000"/>
                <a:chExt cx="2385000" cy="523220"/>
              </a:xfrm>
            </p:grpSpPr>
            <p:sp>
              <p:nvSpPr>
                <p:cNvPr id="10" name="Rectangular Callout 9"/>
                <p:cNvSpPr/>
                <p:nvPr/>
              </p:nvSpPr>
              <p:spPr>
                <a:xfrm>
                  <a:off x="6366000" y="2714641"/>
                  <a:ext cx="2295000" cy="375295"/>
                </a:xfrm>
                <a:prstGeom prst="wedgeRectCallout">
                  <a:avLst>
                    <a:gd name="adj1" fmla="val -14239"/>
                    <a:gd name="adj2" fmla="val -77370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6366000" y="2664000"/>
                  <a:ext cx="2385000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ea typeface="Cambria Math" panose="02040503050406030204" pitchFamily="18" charset="0"/>
                    </a:rPr>
                    <a:t>backward flow</a:t>
                  </a:r>
                  <a:endParaRPr lang="en-US" sz="2800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65430" y="2230026"/>
                  <a:ext cx="10261140" cy="13986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24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Substitute (4) in (3),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appear both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24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a14:m>
                  <a:endParaRPr lang="en-US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2230026"/>
                  <a:ext cx="10261140" cy="1398653"/>
                </a:xfrm>
                <a:prstGeom prst="rect">
                  <a:avLst/>
                </a:prstGeom>
                <a:blipFill>
                  <a:blip r:embed="rId5"/>
                  <a:stretch>
                    <a:fillRect l="-1188" t="-2183" b="-117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28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897195"/>
                <a:ext cx="10261140" cy="518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sz="28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Corollary 5 holds in particular for the smallest cut.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Max flow </a:t>
                </a:r>
                <a:r>
                  <a:rPr lang="en-US" sz="2800" dirty="0">
                    <a:ea typeface="Cambria Math" panose="02040503050406030204" pitchFamily="18" charset="0"/>
                  </a:rPr>
                  <a:t>is bounded from above by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min cut</a:t>
                </a:r>
                <a:r>
                  <a:rPr lang="en-US" sz="2800" dirty="0">
                    <a:ea typeface="Cambria Math" panose="02040503050406030204" pitchFamily="18" charset="0"/>
                  </a:rPr>
                  <a:t>. Moreover,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ea typeface="Cambria Math" panose="02040503050406030204" pitchFamily="18" charset="0"/>
                  </a:rPr>
                  <a:t>Theorem</a:t>
                </a:r>
                <a:r>
                  <a:rPr lang="en-US" sz="2800" dirty="0">
                    <a:ea typeface="Cambria Math" panose="02040503050406030204" pitchFamily="18" charset="0"/>
                  </a:rPr>
                  <a:t> 6: Following conditions are equivalent: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max flow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augmentation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s.t.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97195"/>
                <a:ext cx="10261140" cy="5186805"/>
              </a:xfrm>
              <a:prstGeom prst="rect">
                <a:avLst/>
              </a:prstGeom>
              <a:blipFill>
                <a:blip r:embed="rId3"/>
                <a:stretch>
                  <a:fillRect l="-1188" b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124744"/>
                <a:ext cx="10261140" cy="4751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0" dirty="0"/>
                  <a:t>A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network</a:t>
                </a: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a digraph w/o anti-parallel and self-loop arcs.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Two specified vertices: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called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source</a:t>
                </a:r>
                <a:r>
                  <a:rPr lang="en-US" sz="2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called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sink</a:t>
                </a:r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directed paths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s.t.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A nonnegative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capacity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flow</a:t>
                </a:r>
                <a:r>
                  <a:rPr lang="en-US" sz="2800" dirty="0">
                    <a:ea typeface="Cambria Math" panose="020405030504060302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satisfying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Capacity constraint: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80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80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he-IL" sz="2800" dirty="0">
                  <a:ea typeface="Cambria Math" panose="02040503050406030204" pitchFamily="18" charset="0"/>
                </a:endParaRPr>
              </a:p>
              <a:p>
                <a:pPr marL="514350" indent="-514350" algn="just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Flow conservation: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he-IL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124744"/>
                <a:ext cx="10261140" cy="4751750"/>
              </a:xfrm>
              <a:prstGeom prst="rect">
                <a:avLst/>
              </a:prstGeom>
              <a:blipFill>
                <a:blip r:embed="rId3"/>
                <a:stretch>
                  <a:fillRect l="-1247" t="-257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13382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774000"/>
                <a:ext cx="10261140" cy="5436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 (1)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US" sz="2800" dirty="0">
                    <a:ea typeface="Cambria Math" panose="02040503050406030204" pitchFamily="18" charset="0"/>
                  </a:rPr>
                  <a:t>(2)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28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augmentation path. By corollary 3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flow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contradicting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max flow.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(2)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US" sz="2800" dirty="0">
                    <a:ea typeface="Cambria Math" panose="02040503050406030204" pitchFamily="18" charset="0"/>
                  </a:rPr>
                  <a:t>(3): 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AutoNum type="alphaLcParenBoth"/>
                </a:pPr>
                <a:r>
                  <a:rPr lang="en-US" sz="28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as otherwise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he-IL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whereas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Tx/>
                  <a:buAutoNum type="alphaLcParenBoth"/>
                </a:pPr>
                <a:r>
                  <a:rPr lang="en-US" sz="28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as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⇒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whereas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74000"/>
                <a:ext cx="10261140" cy="5436873"/>
              </a:xfrm>
              <a:prstGeom prst="rect">
                <a:avLst/>
              </a:prstGeom>
              <a:blipFill>
                <a:blip r:embed="rId4"/>
                <a:stretch>
                  <a:fillRect l="-1247" t="-561" r="-1188" b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864000"/>
                <a:ext cx="10261140" cy="57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(c) If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Hence,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64000"/>
                <a:ext cx="10261140" cy="572080"/>
              </a:xfrm>
              <a:prstGeom prst="rect">
                <a:avLst/>
              </a:prstGeom>
              <a:blipFill>
                <a:blip r:embed="rId3"/>
                <a:stretch>
                  <a:fillRect l="-1188" t="-5319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65430" y="3862238"/>
                <a:ext cx="10261140" cy="2259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By Lemma 4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(3)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US" sz="2800" dirty="0">
                    <a:ea typeface="Cambria Math" panose="02040503050406030204" pitchFamily="18" charset="0"/>
                  </a:rPr>
                  <a:t>(1):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for some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By corollary 5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max flow.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862238"/>
                <a:ext cx="10261140" cy="2259080"/>
              </a:xfrm>
              <a:prstGeom prst="rect">
                <a:avLst/>
              </a:prstGeom>
              <a:blipFill>
                <a:blip r:embed="rId4"/>
                <a:stretch>
                  <a:fillRect l="-1188" t="-54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963762" y="1719000"/>
            <a:ext cx="10261140" cy="2070000"/>
            <a:chOff x="963762" y="1629000"/>
            <a:chExt cx="10261140" cy="2070000"/>
          </a:xfrm>
        </p:grpSpPr>
        <p:grpSp>
          <p:nvGrpSpPr>
            <p:cNvPr id="5" name="Group 4"/>
            <p:cNvGrpSpPr/>
            <p:nvPr/>
          </p:nvGrpSpPr>
          <p:grpSpPr>
            <a:xfrm>
              <a:off x="3441000" y="3134450"/>
              <a:ext cx="4132648" cy="564550"/>
              <a:chOff x="3441000" y="2369450"/>
              <a:chExt cx="4132648" cy="56455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441000" y="2369450"/>
                <a:ext cx="1104719" cy="544584"/>
                <a:chOff x="6546000" y="3924000"/>
                <a:chExt cx="1104719" cy="544584"/>
              </a:xfrm>
            </p:grpSpPr>
            <p:sp>
              <p:nvSpPr>
                <p:cNvPr id="8" name="Rectangular Callout 7"/>
                <p:cNvSpPr/>
                <p:nvPr/>
              </p:nvSpPr>
              <p:spPr>
                <a:xfrm>
                  <a:off x="6615719" y="3963933"/>
                  <a:ext cx="965282" cy="504651"/>
                </a:xfrm>
                <a:prstGeom prst="wedgeRectCallout">
                  <a:avLst>
                    <a:gd name="adj1" fmla="val 18827"/>
                    <a:gd name="adj2" fmla="val -95250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6546000" y="3924000"/>
                  <a:ext cx="1104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(a)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6468929" y="2389416"/>
                <a:ext cx="1104719" cy="544584"/>
                <a:chOff x="6546000" y="3924000"/>
                <a:chExt cx="1104719" cy="544584"/>
              </a:xfrm>
            </p:grpSpPr>
            <p:sp>
              <p:nvSpPr>
                <p:cNvPr id="11" name="Rectangular Callout 10"/>
                <p:cNvSpPr/>
                <p:nvPr/>
              </p:nvSpPr>
              <p:spPr>
                <a:xfrm>
                  <a:off x="6615719" y="3963933"/>
                  <a:ext cx="965282" cy="504651"/>
                </a:xfrm>
                <a:prstGeom prst="wedgeRectCallout">
                  <a:avLst>
                    <a:gd name="adj1" fmla="val -14103"/>
                    <a:gd name="adj2" fmla="val -98569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546000" y="3924000"/>
                  <a:ext cx="1104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(b)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63762" y="1629000"/>
                  <a:ext cx="10261140" cy="1321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a14:m>
                  <a:endParaRPr lang="en-US" sz="2800" dirty="0"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              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762" y="1629000"/>
                  <a:ext cx="10261140" cy="1321708"/>
                </a:xfrm>
                <a:prstGeom prst="rect">
                  <a:avLst/>
                </a:prstGeom>
                <a:blipFill>
                  <a:blip r:embed="rId5"/>
                  <a:stretch>
                    <a:fillRect b="-124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874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76059" y="1802477"/>
            <a:ext cx="2385000" cy="544584"/>
            <a:chOff x="6546000" y="3924000"/>
            <a:chExt cx="2385000" cy="544584"/>
          </a:xfrm>
        </p:grpSpPr>
        <p:sp>
          <p:nvSpPr>
            <p:cNvPr id="9" name="Rectangular Callout 8"/>
            <p:cNvSpPr/>
            <p:nvPr/>
          </p:nvSpPr>
          <p:spPr>
            <a:xfrm>
              <a:off x="6615718" y="3963933"/>
              <a:ext cx="2270281" cy="504651"/>
            </a:xfrm>
            <a:prstGeom prst="wedgeRectCallout">
              <a:avLst>
                <a:gd name="adj1" fmla="val -14515"/>
                <a:gd name="adj2" fmla="val 211457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46000" y="3924000"/>
              <a:ext cx="238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runtime critical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5430" y="414000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Ford-Fulkerson 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430" y="1044185"/>
            <a:ext cx="10261140" cy="57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1800"/>
              </a:spcAft>
            </a:pPr>
            <a:r>
              <a:rPr lang="en-US" sz="2800" dirty="0">
                <a:ea typeface="Cambria Math" panose="02040503050406030204" pitchFamily="18" charset="0"/>
              </a:rPr>
              <a:t>The min-cut max-flow Theorem 6 is translated into an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34465" y="1668437"/>
                <a:ext cx="9923070" cy="4682116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Ford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Fulkerson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;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initialization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</a:rPr>
                      <m:t>while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find augmentation path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get residual capacity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/>
                  <a:t>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/>
                  <a:t>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flow increase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solidFill>
                      <a:srgbClr val="00990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</a:rPr>
                      <m:t>else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flow decrease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solidFill>
                      <a:srgbClr val="009900"/>
                    </a:solidFill>
                  </a:rPr>
                  <a:t>             </a:t>
                </a:r>
                <a:r>
                  <a:rPr lang="en-US" sz="2800" dirty="0"/>
                  <a:t>Update</a:t>
                </a:r>
                <a:r>
                  <a:rPr lang="en-US" sz="2800" dirty="0">
                    <a:solidFill>
                      <a:srgbClr val="0099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modify residual network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65" y="1668437"/>
                <a:ext cx="9923070" cy="4682116"/>
              </a:xfrm>
              <a:prstGeom prst="rect">
                <a:avLst/>
              </a:prstGeom>
              <a:blipFill>
                <a:blip r:embed="rId2"/>
                <a:stretch>
                  <a:fillRect b="-1294"/>
                </a:stretch>
              </a:blipFill>
              <a:ln w="285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60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7988432" y="4263765"/>
            <a:ext cx="2754220" cy="1632029"/>
            <a:chOff x="1582451" y="4269784"/>
            <a:chExt cx="2754220" cy="1632029"/>
          </a:xfrm>
        </p:grpSpPr>
        <p:cxnSp>
          <p:nvCxnSpPr>
            <p:cNvPr id="103" name="Straight Connector 102"/>
            <p:cNvCxnSpPr/>
            <p:nvPr/>
          </p:nvCxnSpPr>
          <p:spPr>
            <a:xfrm flipV="1">
              <a:off x="2960917" y="4570273"/>
              <a:ext cx="0" cy="1063727"/>
            </a:xfrm>
            <a:prstGeom prst="line">
              <a:avLst/>
            </a:prstGeom>
            <a:ln w="152400">
              <a:solidFill>
                <a:schemeClr val="bg1">
                  <a:lumMod val="5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1582451" y="4269784"/>
              <a:ext cx="1085966" cy="610973"/>
            </a:xfrm>
            <a:prstGeom prst="line">
              <a:avLst/>
            </a:prstGeom>
            <a:ln w="152400">
              <a:solidFill>
                <a:schemeClr val="bg1">
                  <a:lumMod val="5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3250705" y="5290840"/>
              <a:ext cx="1085966" cy="610973"/>
            </a:xfrm>
            <a:prstGeom prst="line">
              <a:avLst/>
            </a:prstGeom>
            <a:ln w="152400">
              <a:solidFill>
                <a:schemeClr val="bg1">
                  <a:lumMod val="5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729000"/>
                <a:ext cx="10261140" cy="109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For integral capacities (rational), Ford-Fulkerson terminates (why?), but convergence rate may be very poor,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max flow.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29000"/>
                <a:ext cx="10261140" cy="1090876"/>
              </a:xfrm>
              <a:prstGeom prst="rect">
                <a:avLst/>
              </a:prstGeom>
              <a:blipFill>
                <a:blip r:embed="rId3"/>
                <a:stretch>
                  <a:fillRect l="-1188" t="-1117" r="-1188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1083122" y="3985273"/>
            <a:ext cx="3752878" cy="2233727"/>
            <a:chOff x="1083122" y="3985273"/>
            <a:chExt cx="3752878" cy="2233727"/>
          </a:xfrm>
        </p:grpSpPr>
        <p:sp>
          <p:nvSpPr>
            <p:cNvPr id="9" name="Oval 8"/>
            <p:cNvSpPr/>
            <p:nvPr/>
          </p:nvSpPr>
          <p:spPr>
            <a:xfrm>
              <a:off x="2668417" y="5634000"/>
              <a:ext cx="585000" cy="585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Oval 10"/>
            <p:cNvSpPr/>
            <p:nvPr/>
          </p:nvSpPr>
          <p:spPr>
            <a:xfrm>
              <a:off x="2668417" y="3985273"/>
              <a:ext cx="585000" cy="585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253417" y="4277773"/>
              <a:ext cx="1582583" cy="1648727"/>
              <a:chOff x="3253417" y="4277773"/>
              <a:chExt cx="1582583" cy="164872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51000" y="4803075"/>
                <a:ext cx="585000" cy="58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3" name="Straight Arrow Connector 12"/>
              <p:cNvCxnSpPr>
                <a:stCxn id="11" idx="6"/>
                <a:endCxn id="12" idx="1"/>
              </p:cNvCxnSpPr>
              <p:nvPr/>
            </p:nvCxnSpPr>
            <p:spPr>
              <a:xfrm>
                <a:off x="3253417" y="4277773"/>
                <a:ext cx="1083254" cy="610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9" idx="6"/>
                <a:endCxn id="12" idx="3"/>
              </p:cNvCxnSpPr>
              <p:nvPr/>
            </p:nvCxnSpPr>
            <p:spPr>
              <a:xfrm flipV="1">
                <a:off x="3253417" y="5302404"/>
                <a:ext cx="1083254" cy="6240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flipH="1">
              <a:off x="1083122" y="4271211"/>
              <a:ext cx="1582583" cy="1648727"/>
              <a:chOff x="3253417" y="4277773"/>
              <a:chExt cx="1582583" cy="164872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51000" y="4803075"/>
                <a:ext cx="585000" cy="58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3" name="Straight Arrow Connector 22"/>
              <p:cNvCxnSpPr>
                <a:endCxn id="22" idx="1"/>
              </p:cNvCxnSpPr>
              <p:nvPr/>
            </p:nvCxnSpPr>
            <p:spPr>
              <a:xfrm>
                <a:off x="3253417" y="4277773"/>
                <a:ext cx="1083254" cy="610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22" idx="3"/>
              </p:cNvCxnSpPr>
              <p:nvPr/>
            </p:nvCxnSpPr>
            <p:spPr>
              <a:xfrm flipV="1">
                <a:off x="3253417" y="5302404"/>
                <a:ext cx="1083254" cy="6240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53264" y="4081448"/>
                  <a:ext cx="54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3264" y="4081448"/>
                  <a:ext cx="541627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877125" y="5646609"/>
                  <a:ext cx="54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125" y="5646609"/>
                  <a:ext cx="54162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443743" y="4084161"/>
                  <a:ext cx="54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743" y="4084161"/>
                  <a:ext cx="541627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419013" y="5655073"/>
                  <a:ext cx="54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013" y="5655073"/>
                  <a:ext cx="54162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04808" y="4832167"/>
                  <a:ext cx="54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808" y="4832167"/>
                  <a:ext cx="541627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72686" y="4818170"/>
                  <a:ext cx="54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686" y="4818170"/>
                  <a:ext cx="541627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>
              <a:stCxn id="11" idx="4"/>
              <a:endCxn id="9" idx="0"/>
            </p:cNvCxnSpPr>
            <p:nvPr/>
          </p:nvCxnSpPr>
          <p:spPr>
            <a:xfrm>
              <a:off x="2960917" y="4570273"/>
              <a:ext cx="0" cy="106372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06435" y="4833965"/>
                  <a:ext cx="54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435" y="4833965"/>
                  <a:ext cx="541627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82451" y="4277773"/>
            <a:ext cx="2754220" cy="1632029"/>
            <a:chOff x="1582451" y="4269784"/>
            <a:chExt cx="2754220" cy="1632029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582451" y="4269784"/>
              <a:ext cx="1085966" cy="610973"/>
            </a:xfrm>
            <a:prstGeom prst="line">
              <a:avLst/>
            </a:prstGeom>
            <a:ln w="152400">
              <a:solidFill>
                <a:schemeClr val="bg1">
                  <a:lumMod val="5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3250705" y="5290840"/>
              <a:ext cx="1085966" cy="610973"/>
            </a:xfrm>
            <a:prstGeom prst="line">
              <a:avLst/>
            </a:prstGeom>
            <a:ln w="152400">
              <a:solidFill>
                <a:schemeClr val="bg1">
                  <a:lumMod val="5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0"/>
              <a:endCxn id="11" idx="4"/>
            </p:cNvCxnSpPr>
            <p:nvPr/>
          </p:nvCxnSpPr>
          <p:spPr>
            <a:xfrm flipV="1">
              <a:off x="2960917" y="4570273"/>
              <a:ext cx="0" cy="1063727"/>
            </a:xfrm>
            <a:prstGeom prst="line">
              <a:avLst/>
            </a:prstGeom>
            <a:ln w="152400">
              <a:solidFill>
                <a:schemeClr val="bg1">
                  <a:lumMod val="5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24745" y="2175925"/>
            <a:ext cx="3752878" cy="2233727"/>
            <a:chOff x="4219561" y="2717936"/>
            <a:chExt cx="3752878" cy="2233727"/>
          </a:xfrm>
        </p:grpSpPr>
        <p:sp>
          <p:nvSpPr>
            <p:cNvPr id="43" name="Oval 42"/>
            <p:cNvSpPr/>
            <p:nvPr/>
          </p:nvSpPr>
          <p:spPr>
            <a:xfrm>
              <a:off x="5804856" y="4366663"/>
              <a:ext cx="585000" cy="585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04856" y="2717936"/>
              <a:ext cx="585000" cy="585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387439" y="3535738"/>
              <a:ext cx="585000" cy="585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>
              <a:stCxn id="44" idx="6"/>
              <a:endCxn id="58" idx="1"/>
            </p:cNvCxnSpPr>
            <p:nvPr/>
          </p:nvCxnSpPr>
          <p:spPr>
            <a:xfrm>
              <a:off x="6389856" y="3010436"/>
              <a:ext cx="1083254" cy="610973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3" idx="6"/>
              <a:endCxn id="58" idx="3"/>
            </p:cNvCxnSpPr>
            <p:nvPr/>
          </p:nvCxnSpPr>
          <p:spPr>
            <a:xfrm flipV="1">
              <a:off x="6389856" y="4035067"/>
              <a:ext cx="1083254" cy="624096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 flipH="1">
              <a:off x="4219561" y="3529176"/>
              <a:ext cx="585000" cy="585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endCxn id="55" idx="1"/>
            </p:cNvCxnSpPr>
            <p:nvPr/>
          </p:nvCxnSpPr>
          <p:spPr>
            <a:xfrm flipH="1">
              <a:off x="4718890" y="3003874"/>
              <a:ext cx="1083254" cy="610973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5" idx="3"/>
            </p:cNvCxnSpPr>
            <p:nvPr/>
          </p:nvCxnSpPr>
          <p:spPr>
            <a:xfrm flipH="1" flipV="1">
              <a:off x="4718890" y="4028505"/>
              <a:ext cx="1083254" cy="624096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625014" y="2778183"/>
                  <a:ext cx="101265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014" y="2778183"/>
                  <a:ext cx="101265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075624" y="4441470"/>
                  <a:ext cx="54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24" y="4441470"/>
                  <a:ext cx="54162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659100" y="2817825"/>
                  <a:ext cx="54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100" y="2817825"/>
                  <a:ext cx="541627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556878" y="4422489"/>
                  <a:ext cx="9984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878" y="4422489"/>
                  <a:ext cx="998496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610" r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241247" y="3564830"/>
                  <a:ext cx="5416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247" y="3564830"/>
                  <a:ext cx="54162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409125" y="3550833"/>
                  <a:ext cx="5416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125" y="3550833"/>
                  <a:ext cx="541627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44" idx="4"/>
              <a:endCxn id="43" idx="0"/>
            </p:cNvCxnSpPr>
            <p:nvPr/>
          </p:nvCxnSpPr>
          <p:spPr>
            <a:xfrm>
              <a:off x="6097356" y="3302936"/>
              <a:ext cx="0" cy="106372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6129471" y="3549481"/>
                  <a:ext cx="4218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471" y="3549481"/>
                  <a:ext cx="421838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44" idx="3"/>
              <a:endCxn id="55" idx="2"/>
            </p:cNvCxnSpPr>
            <p:nvPr/>
          </p:nvCxnSpPr>
          <p:spPr>
            <a:xfrm flipH="1">
              <a:off x="4804561" y="3217265"/>
              <a:ext cx="1085966" cy="60441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239639" y="3427675"/>
                  <a:ext cx="3908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639" y="3427675"/>
                  <a:ext cx="390862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43" idx="7"/>
              <a:endCxn id="52" idx="1"/>
            </p:cNvCxnSpPr>
            <p:nvPr/>
          </p:nvCxnSpPr>
          <p:spPr>
            <a:xfrm flipV="1">
              <a:off x="6304185" y="3812443"/>
              <a:ext cx="1104940" cy="63989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6726901" y="3668324"/>
                  <a:ext cx="3917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901" y="3668324"/>
                  <a:ext cx="391726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4739198" y="2483749"/>
            <a:ext cx="2770486" cy="1632344"/>
            <a:chOff x="1574320" y="4274152"/>
            <a:chExt cx="2770486" cy="1632344"/>
          </a:xfrm>
        </p:grpSpPr>
        <p:cxnSp>
          <p:nvCxnSpPr>
            <p:cNvPr id="70" name="Straight Connector 69"/>
            <p:cNvCxnSpPr/>
            <p:nvPr/>
          </p:nvCxnSpPr>
          <p:spPr>
            <a:xfrm flipH="1" flipV="1">
              <a:off x="1574320" y="5295523"/>
              <a:ext cx="1085966" cy="610973"/>
            </a:xfrm>
            <a:prstGeom prst="line">
              <a:avLst/>
            </a:prstGeom>
            <a:ln w="152400">
              <a:solidFill>
                <a:schemeClr val="bg1">
                  <a:lumMod val="5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58840" y="4274152"/>
              <a:ext cx="1085966" cy="610973"/>
            </a:xfrm>
            <a:prstGeom prst="line">
              <a:avLst/>
            </a:prstGeom>
            <a:ln w="152400">
              <a:solidFill>
                <a:schemeClr val="bg1">
                  <a:lumMod val="5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954508" y="4564314"/>
              <a:ext cx="0" cy="1063727"/>
            </a:xfrm>
            <a:prstGeom prst="line">
              <a:avLst/>
            </a:prstGeom>
            <a:ln w="152400">
              <a:solidFill>
                <a:schemeClr val="bg1">
                  <a:lumMod val="50000"/>
                  <a:alpha val="50196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7481006" y="3985273"/>
            <a:ext cx="3752878" cy="2233727"/>
            <a:chOff x="7481006" y="3985273"/>
            <a:chExt cx="3752878" cy="2233727"/>
          </a:xfrm>
        </p:grpSpPr>
        <p:grpSp>
          <p:nvGrpSpPr>
            <p:cNvPr id="75" name="Group 74"/>
            <p:cNvGrpSpPr/>
            <p:nvPr/>
          </p:nvGrpSpPr>
          <p:grpSpPr>
            <a:xfrm>
              <a:off x="7481006" y="3985273"/>
              <a:ext cx="3752878" cy="2233727"/>
              <a:chOff x="4219561" y="2717936"/>
              <a:chExt cx="3752878" cy="223372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5804856" y="4366663"/>
                <a:ext cx="585000" cy="58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804856" y="2717936"/>
                <a:ext cx="585000" cy="58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7387439" y="3535738"/>
                <a:ext cx="585000" cy="58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77" idx="6"/>
                <a:endCxn id="78" idx="1"/>
              </p:cNvCxnSpPr>
              <p:nvPr/>
            </p:nvCxnSpPr>
            <p:spPr>
              <a:xfrm>
                <a:off x="6389856" y="3010436"/>
                <a:ext cx="1083254" cy="61097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6" idx="6"/>
                <a:endCxn id="78" idx="3"/>
              </p:cNvCxnSpPr>
              <p:nvPr/>
            </p:nvCxnSpPr>
            <p:spPr>
              <a:xfrm flipV="1">
                <a:off x="6389856" y="4035067"/>
                <a:ext cx="1083254" cy="624096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 flipH="1">
                <a:off x="4219561" y="3529176"/>
                <a:ext cx="585000" cy="585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endCxn id="81" idx="1"/>
              </p:cNvCxnSpPr>
              <p:nvPr/>
            </p:nvCxnSpPr>
            <p:spPr>
              <a:xfrm flipH="1">
                <a:off x="4718890" y="3003874"/>
                <a:ext cx="1083254" cy="61097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endCxn id="81" idx="3"/>
              </p:cNvCxnSpPr>
              <p:nvPr/>
            </p:nvCxnSpPr>
            <p:spPr>
              <a:xfrm flipH="1" flipV="1">
                <a:off x="4718890" y="4028505"/>
                <a:ext cx="1083254" cy="624096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613166" y="2785253"/>
                    <a:ext cx="102055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3166" y="2785253"/>
                    <a:ext cx="1020555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611730" y="4387736"/>
                    <a:ext cx="102199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1730" y="4387736"/>
                    <a:ext cx="1021991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557959" y="2792531"/>
                    <a:ext cx="100012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7959" y="2792531"/>
                    <a:ext cx="1000129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610" r="-6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6617478" y="4367752"/>
                    <a:ext cx="99735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7478" y="4367752"/>
                    <a:ext cx="997356" cy="4616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227" r="-12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4241247" y="3564830"/>
                    <a:ext cx="5416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1247" y="3564830"/>
                    <a:ext cx="541627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7409125" y="3550833"/>
                    <a:ext cx="5416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9125" y="3550833"/>
                    <a:ext cx="541627" cy="52322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/>
              <p:cNvCxnSpPr>
                <a:stCxn id="77" idx="4"/>
                <a:endCxn id="76" idx="0"/>
              </p:cNvCxnSpPr>
              <p:nvPr/>
            </p:nvCxnSpPr>
            <p:spPr>
              <a:xfrm>
                <a:off x="6097356" y="3302936"/>
                <a:ext cx="0" cy="10637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051272" y="3603966"/>
                    <a:ext cx="32609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1272" y="3603966"/>
                    <a:ext cx="326092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5660" r="-132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Arrow Connector 91"/>
              <p:cNvCxnSpPr>
                <a:stCxn id="77" idx="3"/>
                <a:endCxn id="81" idx="2"/>
              </p:cNvCxnSpPr>
              <p:nvPr/>
            </p:nvCxnSpPr>
            <p:spPr>
              <a:xfrm flipH="1">
                <a:off x="4804561" y="3217265"/>
                <a:ext cx="1085966" cy="6044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91232" y="3450959"/>
                    <a:ext cx="4014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1232" y="3450959"/>
                    <a:ext cx="401469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76" idx="7"/>
                <a:endCxn id="89" idx="1"/>
              </p:cNvCxnSpPr>
              <p:nvPr/>
            </p:nvCxnSpPr>
            <p:spPr>
              <a:xfrm flipV="1">
                <a:off x="6304185" y="3812443"/>
                <a:ext cx="1104940" cy="63989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629531" y="3755898"/>
                    <a:ext cx="343206" cy="4680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531" y="3755898"/>
                    <a:ext cx="343206" cy="46801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357" r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6" name="Straight Arrow Connector 95"/>
            <p:cNvCxnSpPr/>
            <p:nvPr/>
          </p:nvCxnSpPr>
          <p:spPr>
            <a:xfrm flipH="1" flipV="1">
              <a:off x="8074018" y="5081018"/>
              <a:ext cx="1083254" cy="6240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8467632" y="5025000"/>
                  <a:ext cx="4014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632" y="5025000"/>
                  <a:ext cx="401469" cy="46166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883710" y="4687829"/>
                  <a:ext cx="3092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3710" y="4687829"/>
                  <a:ext cx="309218" cy="461665"/>
                </a:xfrm>
                <a:prstGeom prst="rect">
                  <a:avLst/>
                </a:prstGeom>
                <a:blipFill>
                  <a:blip r:embed="rId30"/>
                  <a:stretch>
                    <a:fillRect l="-3922" r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/>
            <p:nvPr/>
          </p:nvCxnSpPr>
          <p:spPr>
            <a:xfrm flipH="1" flipV="1">
              <a:off x="9568793" y="4439215"/>
              <a:ext cx="1083254" cy="62409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5014293" y="5542765"/>
                <a:ext cx="21634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iterations</a:t>
                </a: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293" y="5542765"/>
                <a:ext cx="2163413" cy="523220"/>
              </a:xfrm>
              <a:prstGeom prst="rect">
                <a:avLst/>
              </a:prstGeom>
              <a:blipFill>
                <a:blip r:embed="rId31"/>
                <a:stretch>
                  <a:fillRect t="-10465" r="-395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9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5430" y="667669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Edmonds-Karp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1539948"/>
                <a:ext cx="10261140" cy="4499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runtime by augmenting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’s </a:t>
                </a:r>
                <a:r>
                  <a:rPr lang="en-US" sz="2800" b="1" dirty="0">
                    <a:ea typeface="Cambria Math" panose="02040503050406030204" pitchFamily="18" charset="0"/>
                  </a:rPr>
                  <a:t>unweighted shortest path</a:t>
                </a:r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the shortest path length in unweighted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Then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Lemma</a:t>
                </a:r>
                <a:r>
                  <a:rPr lang="en-US" sz="2800" dirty="0">
                    <a:ea typeface="Cambria Math" panose="02040503050406030204" pitchFamily="18" charset="0"/>
                  </a:rPr>
                  <a:t> 7: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non decreasing in unweighted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 By contradiction.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the first successive residual networks s.t. 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AutoNum type="alphaLcParenBoth"/>
                </a:pP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539948"/>
                <a:ext cx="10261140" cy="4499052"/>
              </a:xfrm>
              <a:prstGeom prst="rect">
                <a:avLst/>
              </a:prstGeom>
              <a:blipFill>
                <a:blip r:embed="rId2"/>
                <a:stretch>
                  <a:fillRect l="-1247" r="-594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9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999000"/>
                <a:ext cx="10261140" cy="2683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yield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Then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By the choice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first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yielding contradiction,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99000"/>
                <a:ext cx="10261140" cy="2683812"/>
              </a:xfrm>
              <a:prstGeom prst="rect">
                <a:avLst/>
              </a:prstGeom>
              <a:blipFill>
                <a:blip r:embed="rId2"/>
                <a:stretch>
                  <a:fillRect l="-1188" b="-38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78180" y="3820162"/>
            <a:ext cx="10261140" cy="2398838"/>
            <a:chOff x="978180" y="3820162"/>
            <a:chExt cx="10261140" cy="2398838"/>
          </a:xfrm>
        </p:grpSpPr>
        <p:grpSp>
          <p:nvGrpSpPr>
            <p:cNvPr id="7" name="Group 6"/>
            <p:cNvGrpSpPr/>
            <p:nvPr/>
          </p:nvGrpSpPr>
          <p:grpSpPr>
            <a:xfrm>
              <a:off x="978180" y="5172222"/>
              <a:ext cx="6647820" cy="1046778"/>
              <a:chOff x="978180" y="5172222"/>
              <a:chExt cx="6647820" cy="104677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78180" y="5695780"/>
                <a:ext cx="5265570" cy="523220"/>
                <a:chOff x="6546000" y="3924000"/>
                <a:chExt cx="5265570" cy="523220"/>
              </a:xfrm>
            </p:grpSpPr>
            <p:sp>
              <p:nvSpPr>
                <p:cNvPr id="17" name="Rectangular Callout 16"/>
                <p:cNvSpPr/>
                <p:nvPr/>
              </p:nvSpPr>
              <p:spPr>
                <a:xfrm>
                  <a:off x="6615718" y="3963934"/>
                  <a:ext cx="5195852" cy="430888"/>
                </a:xfrm>
                <a:prstGeom prst="wedgeRectCallout">
                  <a:avLst>
                    <a:gd name="adj1" fmla="val -23174"/>
                    <a:gd name="adj2" fmla="val -178304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546000" y="3924000"/>
                  <a:ext cx="52655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shortest path triangle inequality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206000" y="5172222"/>
                <a:ext cx="1080000" cy="564178"/>
                <a:chOff x="6546000" y="3924000"/>
                <a:chExt cx="1080000" cy="523220"/>
              </a:xfrm>
            </p:grpSpPr>
            <p:sp>
              <p:nvSpPr>
                <p:cNvPr id="20" name="Rectangular Callout 19"/>
                <p:cNvSpPr/>
                <p:nvPr/>
              </p:nvSpPr>
              <p:spPr>
                <a:xfrm>
                  <a:off x="6620003" y="4012922"/>
                  <a:ext cx="965282" cy="359278"/>
                </a:xfrm>
                <a:prstGeom prst="wedgeRectCallout">
                  <a:avLst>
                    <a:gd name="adj1" fmla="val -9853"/>
                    <a:gd name="adj2" fmla="val -106420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546000" y="3924000"/>
                  <a:ext cx="108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(c)</a:t>
                  </a: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6546000" y="5172222"/>
                <a:ext cx="1080000" cy="523220"/>
                <a:chOff x="6546000" y="3924000"/>
                <a:chExt cx="1080000" cy="523220"/>
              </a:xfrm>
            </p:grpSpPr>
            <p:sp>
              <p:nvSpPr>
                <p:cNvPr id="23" name="Rectangular Callout 22"/>
                <p:cNvSpPr/>
                <p:nvPr/>
              </p:nvSpPr>
              <p:spPr>
                <a:xfrm>
                  <a:off x="6644388" y="3999633"/>
                  <a:ext cx="965282" cy="407652"/>
                </a:xfrm>
                <a:prstGeom prst="wedgeRectCallout">
                  <a:avLst>
                    <a:gd name="adj1" fmla="val -12942"/>
                    <a:gd name="adj2" fmla="val -119766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546000" y="3924000"/>
                  <a:ext cx="108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(b)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78180" y="3820162"/>
                  <a:ext cx="10261140" cy="14265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It follows that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, as if it does then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, contradicting (a).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80" y="3820162"/>
                  <a:ext cx="10261140" cy="1426544"/>
                </a:xfrm>
                <a:prstGeom prst="rect">
                  <a:avLst/>
                </a:prstGeom>
                <a:blipFill>
                  <a:blip r:embed="rId3"/>
                  <a:stretch>
                    <a:fillRect l="-1188" r="-475" b="-812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05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819000"/>
                <a:ext cx="10261140" cy="117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(assuming (a))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whereas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flow through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decreased</a:t>
                </a:r>
                <a:r>
                  <a:rPr lang="en-US" sz="2800" dirty="0">
                    <a:ea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19000"/>
                <a:ext cx="10261140" cy="1172757"/>
              </a:xfrm>
              <a:prstGeom prst="rect">
                <a:avLst/>
              </a:prstGeom>
              <a:blipFill>
                <a:blip r:embed="rId2"/>
                <a:stretch>
                  <a:fillRect b="-1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75330" y="4503567"/>
            <a:ext cx="10261140" cy="1580433"/>
            <a:chOff x="975330" y="4368567"/>
            <a:chExt cx="10261140" cy="1580433"/>
          </a:xfrm>
        </p:grpSpPr>
        <p:grpSp>
          <p:nvGrpSpPr>
            <p:cNvPr id="51" name="Group 50"/>
            <p:cNvGrpSpPr/>
            <p:nvPr/>
          </p:nvGrpSpPr>
          <p:grpSpPr>
            <a:xfrm>
              <a:off x="1956000" y="4869000"/>
              <a:ext cx="5653149" cy="564179"/>
              <a:chOff x="1937408" y="4115510"/>
              <a:chExt cx="5653149" cy="56417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937408" y="4156469"/>
                <a:ext cx="1078845" cy="523220"/>
                <a:chOff x="6493492" y="4262349"/>
                <a:chExt cx="1078845" cy="523220"/>
              </a:xfrm>
            </p:grpSpPr>
            <p:sp>
              <p:nvSpPr>
                <p:cNvPr id="33" name="Rectangular Callout 32"/>
                <p:cNvSpPr/>
                <p:nvPr/>
              </p:nvSpPr>
              <p:spPr>
                <a:xfrm>
                  <a:off x="6528351" y="4347385"/>
                  <a:ext cx="1009128" cy="362440"/>
                </a:xfrm>
                <a:prstGeom prst="wedgeRectCallout">
                  <a:avLst>
                    <a:gd name="adj1" fmla="val -9115"/>
                    <a:gd name="adj2" fmla="val -105891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493492" y="4262349"/>
                  <a:ext cx="107884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(d)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4191071" y="4115510"/>
                <a:ext cx="1080000" cy="564179"/>
                <a:chOff x="6546000" y="3823419"/>
                <a:chExt cx="1080000" cy="523220"/>
              </a:xfrm>
            </p:grpSpPr>
            <p:sp>
              <p:nvSpPr>
                <p:cNvPr id="31" name="Rectangular Callout 30"/>
                <p:cNvSpPr/>
                <p:nvPr/>
              </p:nvSpPr>
              <p:spPr>
                <a:xfrm>
                  <a:off x="6615718" y="3904689"/>
                  <a:ext cx="965282" cy="359278"/>
                </a:xfrm>
                <a:prstGeom prst="wedgeRectCallout">
                  <a:avLst>
                    <a:gd name="adj1" fmla="val -16717"/>
                    <a:gd name="adj2" fmla="val -95088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6546000" y="3823419"/>
                  <a:ext cx="108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(c)</a:t>
                  </a: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510557" y="4133346"/>
                <a:ext cx="1080000" cy="523220"/>
                <a:chOff x="6546000" y="3924000"/>
                <a:chExt cx="1080000" cy="523220"/>
              </a:xfrm>
            </p:grpSpPr>
            <p:sp>
              <p:nvSpPr>
                <p:cNvPr id="29" name="Rectangular Callout 28"/>
                <p:cNvSpPr/>
                <p:nvPr/>
              </p:nvSpPr>
              <p:spPr>
                <a:xfrm>
                  <a:off x="6615718" y="4022868"/>
                  <a:ext cx="965282" cy="371730"/>
                </a:xfrm>
                <a:prstGeom prst="wedgeRectCallout">
                  <a:avLst>
                    <a:gd name="adj1" fmla="val -11783"/>
                    <a:gd name="adj2" fmla="val -113839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546000" y="3924000"/>
                  <a:ext cx="108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(b)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75330" y="4368567"/>
                  <a:ext cx="10261140" cy="1580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3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4200"/>
                    </a:spcAft>
                  </a:pPr>
                  <a:r>
                    <a:rPr lang="en-US" sz="28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But (a) assumed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⇒ </a:t>
                  </a:r>
                  <a:r>
                    <a:rPr lang="en-US" sz="2800" dirty="0">
                      <a:ea typeface="Cambria Math" panose="02040503050406030204" pitchFamily="18" charset="0"/>
                    </a:rPr>
                    <a:t>(a) incorrect.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a14:m>
                  <a:endParaRPr lang="en-US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30" y="4368567"/>
                  <a:ext cx="10261140" cy="1580433"/>
                </a:xfrm>
                <a:prstGeom prst="rect">
                  <a:avLst/>
                </a:prstGeom>
                <a:blipFill>
                  <a:blip r:embed="rId3"/>
                  <a:stretch>
                    <a:fillRect l="-1248" b="-73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965430" y="2349000"/>
            <a:ext cx="10261140" cy="2070000"/>
            <a:chOff x="965430" y="2349000"/>
            <a:chExt cx="10261140" cy="207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65430" y="2349000"/>
                  <a:ext cx="10261140" cy="2055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2400"/>
                    </a:spcAft>
                  </a:pP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  <a:r>
                    <a:rPr lang="en-US" sz="28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is on augmentation path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, also shortest by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Edmonds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Karp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,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  <a:r>
                    <a:rPr lang="en-US" sz="28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 is last on shortest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  <a:endParaRPr lang="en-US" sz="2800" dirty="0"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(d)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  <a:endParaRPr lang="en-US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2349000"/>
                  <a:ext cx="10261140" cy="2055178"/>
                </a:xfrm>
                <a:prstGeom prst="rect">
                  <a:avLst/>
                </a:prstGeom>
                <a:blipFill>
                  <a:blip r:embed="rId4"/>
                  <a:stretch>
                    <a:fillRect l="-1188" r="-1188" b="-53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6211332" y="3737405"/>
              <a:ext cx="4879668" cy="681595"/>
              <a:chOff x="6076332" y="3675734"/>
              <a:chExt cx="4879668" cy="68159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095250" y="3732641"/>
                <a:ext cx="4725750" cy="564546"/>
                <a:chOff x="6095250" y="3732641"/>
                <a:chExt cx="4725750" cy="56454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6771000" y="3738215"/>
                  <a:ext cx="413987" cy="523220"/>
                  <a:chOff x="2540999" y="5913565"/>
                  <a:chExt cx="413987" cy="52322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2540999" y="5994000"/>
                    <a:ext cx="413987" cy="40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63499" y="5913565"/>
                        <a:ext cx="36898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3499" y="5913565"/>
                        <a:ext cx="368986" cy="52322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9310731" y="3732641"/>
                  <a:ext cx="413987" cy="523220"/>
                  <a:chOff x="2540999" y="5913565"/>
                  <a:chExt cx="413987" cy="523220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2540999" y="5994000"/>
                    <a:ext cx="413987" cy="40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2563499" y="5913565"/>
                        <a:ext cx="36898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3499" y="5913565"/>
                        <a:ext cx="368986" cy="52322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10407013" y="3732641"/>
                  <a:ext cx="413987" cy="523220"/>
                  <a:chOff x="2540999" y="5913565"/>
                  <a:chExt cx="413987" cy="523220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2540999" y="5994000"/>
                    <a:ext cx="413987" cy="40500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2563499" y="5913565"/>
                        <a:ext cx="36898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63499" y="5913565"/>
                        <a:ext cx="368986" cy="52322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4" name="Straight Arrow Connector 13"/>
                <p:cNvCxnSpPr>
                  <a:stCxn id="37" idx="6"/>
                  <a:endCxn id="40" idx="2"/>
                </p:cNvCxnSpPr>
                <p:nvPr/>
              </p:nvCxnSpPr>
              <p:spPr>
                <a:xfrm>
                  <a:off x="9724718" y="4015576"/>
                  <a:ext cx="68229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7193729" y="3880966"/>
                  <a:ext cx="2109019" cy="358154"/>
                </a:xfrm>
                <a:custGeom>
                  <a:avLst/>
                  <a:gdLst>
                    <a:gd name="connsiteX0" fmla="*/ 0 w 2109019"/>
                    <a:gd name="connsiteY0" fmla="*/ 154888 h 358154"/>
                    <a:gd name="connsiteX1" fmla="*/ 353961 w 2109019"/>
                    <a:gd name="connsiteY1" fmla="*/ 44275 h 358154"/>
                    <a:gd name="connsiteX2" fmla="*/ 759542 w 2109019"/>
                    <a:gd name="connsiteY2" fmla="*/ 331869 h 358154"/>
                    <a:gd name="connsiteX3" fmla="*/ 1349477 w 2109019"/>
                    <a:gd name="connsiteY3" fmla="*/ 30 h 358154"/>
                    <a:gd name="connsiteX4" fmla="*/ 1828800 w 2109019"/>
                    <a:gd name="connsiteY4" fmla="*/ 353991 h 358154"/>
                    <a:gd name="connsiteX5" fmla="*/ 2109019 w 2109019"/>
                    <a:gd name="connsiteY5" fmla="*/ 162262 h 358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09019" h="358154">
                      <a:moveTo>
                        <a:pt x="0" y="154888"/>
                      </a:moveTo>
                      <a:cubicBezTo>
                        <a:pt x="113685" y="84833"/>
                        <a:pt x="227371" y="14778"/>
                        <a:pt x="353961" y="44275"/>
                      </a:cubicBezTo>
                      <a:cubicBezTo>
                        <a:pt x="480551" y="73772"/>
                        <a:pt x="593623" y="339243"/>
                        <a:pt x="759542" y="331869"/>
                      </a:cubicBezTo>
                      <a:cubicBezTo>
                        <a:pt x="925461" y="324495"/>
                        <a:pt x="1171267" y="-3657"/>
                        <a:pt x="1349477" y="30"/>
                      </a:cubicBezTo>
                      <a:cubicBezTo>
                        <a:pt x="1527687" y="3717"/>
                        <a:pt x="1702210" y="326952"/>
                        <a:pt x="1828800" y="353991"/>
                      </a:cubicBezTo>
                      <a:cubicBezTo>
                        <a:pt x="1955390" y="381030"/>
                        <a:pt x="2032204" y="271646"/>
                        <a:pt x="2109019" y="162262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ysDash"/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6095250" y="3745113"/>
                      <a:ext cx="630750" cy="5520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oMath>
                      </a14:m>
                      <a:r>
                        <a:rPr lang="en-US" sz="2800" dirty="0"/>
                        <a:t>:</a:t>
                      </a: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5250" y="3745113"/>
                      <a:ext cx="630750" cy="55207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9890" r="-20388" b="-252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Rectangle 12"/>
              <p:cNvSpPr/>
              <p:nvPr/>
            </p:nvSpPr>
            <p:spPr>
              <a:xfrm>
                <a:off x="6076332" y="3675734"/>
                <a:ext cx="4879668" cy="681595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7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1224000"/>
                <a:ext cx="10261140" cy="4509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Theorem</a:t>
                </a:r>
                <a:r>
                  <a:rPr lang="en-US" sz="2800" dirty="0">
                    <a:ea typeface="Cambria Math" panose="02040503050406030204" pitchFamily="18" charset="0"/>
                  </a:rPr>
                  <a:t> 8: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Edmonds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Karp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executes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augmentations.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augmentation path of Edmonds-Karp algorithm and </a:t>
                </a:r>
                <a:r>
                  <a:rPr lang="en-US" sz="2800" dirty="0"/>
                  <a:t>call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critical</a:t>
                </a:r>
                <a:r>
                  <a:rPr lang="en-US" sz="2800" dirty="0">
                    <a:ea typeface="Cambria Math" panose="02040503050406030204" pitchFamily="18" charset="0"/>
                  </a:rPr>
                  <a:t> arc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i.e. smallest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Flow augmentation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disappears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from next residual network, and there is always at least one such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We show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can turn into critical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times, yielding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result.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24000"/>
                <a:ext cx="10261140" cy="4509311"/>
              </a:xfrm>
              <a:prstGeom prst="rect">
                <a:avLst/>
              </a:prstGeom>
              <a:blipFill>
                <a:blip r:embed="rId2"/>
                <a:stretch>
                  <a:fillRect l="-1188" t="-270" r="-118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9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864000"/>
                <a:ext cx="10261140" cy="5025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critical for the first time.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shortest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Augmentation disappears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from next residual network, and rather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appears (with capacity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).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first flow when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augmentation path, also shortest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Edmonds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Karp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earlier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later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64000"/>
                <a:ext cx="10261140" cy="5025222"/>
              </a:xfrm>
              <a:prstGeom prst="rect">
                <a:avLst/>
              </a:prstGeom>
              <a:blipFill>
                <a:blip r:embed="rId2"/>
                <a:stretch>
                  <a:fillRect l="-1188" t="-121" r="-1188" b="-25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35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65430" y="819000"/>
            <a:ext cx="10261140" cy="1391920"/>
            <a:chOff x="965430" y="819000"/>
            <a:chExt cx="10261140" cy="1391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65430" y="819000"/>
                  <a:ext cx="10261140" cy="1391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endParaRPr lang="en-US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819000"/>
                  <a:ext cx="10261140" cy="13919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1713870" y="1583853"/>
              <a:ext cx="6632130" cy="540147"/>
              <a:chOff x="1713870" y="826125"/>
              <a:chExt cx="6632130" cy="54014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076229" y="826125"/>
                <a:ext cx="4054771" cy="523220"/>
                <a:chOff x="6676229" y="3976125"/>
                <a:chExt cx="4054771" cy="523220"/>
              </a:xfrm>
            </p:grpSpPr>
            <p:sp>
              <p:nvSpPr>
                <p:cNvPr id="15" name="Rectangular Callout 14"/>
                <p:cNvSpPr/>
                <p:nvPr/>
              </p:nvSpPr>
              <p:spPr>
                <a:xfrm>
                  <a:off x="6726000" y="4044034"/>
                  <a:ext cx="4005000" cy="432040"/>
                </a:xfrm>
                <a:prstGeom prst="wedgeRectCallout">
                  <a:avLst>
                    <a:gd name="adj1" fmla="val -6868"/>
                    <a:gd name="adj2" fmla="val -131192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6676229" y="3976125"/>
                      <a:ext cx="40547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oMath>
                      </a14:m>
                      <a:r>
                        <a:rPr lang="en-US" sz="2800" dirty="0">
                          <a:ea typeface="Cambria Math" panose="02040503050406030204" pitchFamily="18" charset="0"/>
                        </a:rPr>
                        <a:t> earlier than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a14:m>
                      <a:r>
                        <a:rPr lang="en-US" sz="2800" dirty="0"/>
                        <a:t> (Lemma 7)</a:t>
                      </a: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6229" y="3976125"/>
                      <a:ext cx="4054771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1628" r="-2406" b="-325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 8"/>
              <p:cNvGrpSpPr/>
              <p:nvPr/>
            </p:nvGrpSpPr>
            <p:grpSpPr>
              <a:xfrm>
                <a:off x="7266000" y="843052"/>
                <a:ext cx="1080000" cy="523220"/>
                <a:chOff x="6366000" y="3988040"/>
                <a:chExt cx="1080000" cy="485235"/>
              </a:xfrm>
            </p:grpSpPr>
            <p:sp>
              <p:nvSpPr>
                <p:cNvPr id="13" name="Rectangular Callout 12"/>
                <p:cNvSpPr/>
                <p:nvPr/>
              </p:nvSpPr>
              <p:spPr>
                <a:xfrm>
                  <a:off x="6423359" y="4035320"/>
                  <a:ext cx="965282" cy="400676"/>
                </a:xfrm>
                <a:prstGeom prst="wedgeRectCallout">
                  <a:avLst>
                    <a:gd name="adj1" fmla="val -71976"/>
                    <a:gd name="adj2" fmla="val -147782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366000" y="3988040"/>
                  <a:ext cx="1080000" cy="4852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(a)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713870" y="826125"/>
                <a:ext cx="1080000" cy="523220"/>
                <a:chOff x="6546000" y="3924000"/>
                <a:chExt cx="1080000" cy="523220"/>
              </a:xfrm>
            </p:grpSpPr>
            <p:sp>
              <p:nvSpPr>
                <p:cNvPr id="11" name="Rectangular Callout 10"/>
                <p:cNvSpPr/>
                <p:nvPr/>
              </p:nvSpPr>
              <p:spPr>
                <a:xfrm>
                  <a:off x="6615718" y="3991909"/>
                  <a:ext cx="965282" cy="432040"/>
                </a:xfrm>
                <a:prstGeom prst="wedgeRectCallout">
                  <a:avLst>
                    <a:gd name="adj1" fmla="val 30648"/>
                    <a:gd name="adj2" fmla="val -152622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46000" y="3924000"/>
                  <a:ext cx="108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by (b)</a:t>
                  </a: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65430" y="2394000"/>
                <a:ext cx="10261140" cy="372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Consequently, upon two successive times when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becomes critical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in the residual network increases by at least 2.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cannot exceed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can be critical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times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Edmonds-Karp</a:t>
                </a:r>
                <a:r>
                  <a:rPr lang="en-US" sz="2800" dirty="0">
                    <a:ea typeface="Cambria Math" panose="02040503050406030204" pitchFamily="18" charset="0"/>
                  </a:rPr>
                  <a:t> executes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augmentations.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Since an augmentation employs a shortest path which requires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time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Edmonds-Karp </a:t>
                </a:r>
                <a:r>
                  <a:rPr lang="en-US" sz="2800" dirty="0">
                    <a:ea typeface="Cambria Math" panose="02040503050406030204" pitchFamily="18" charset="0"/>
                  </a:rPr>
                  <a:t>runs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2394000"/>
                <a:ext cx="10261140" cy="3729226"/>
              </a:xfrm>
              <a:prstGeom prst="rect">
                <a:avLst/>
              </a:prstGeom>
              <a:blipFill>
                <a:blip r:embed="rId4"/>
                <a:stretch>
                  <a:fillRect l="-1188" t="-327" r="-1188" b="-2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61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693808"/>
                <a:ext cx="10261140" cy="210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solidFill>
                      <a:srgbClr val="0000FF"/>
                    </a:solidFill>
                  </a:rPr>
                  <a:t>Total flow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b="0" dirty="0"/>
                  <a:t>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defined by (w.l.o.g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(net flow from source).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The interest is to </a:t>
                </a:r>
                <a:r>
                  <a:rPr lang="en-US" sz="2800" b="1" dirty="0">
                    <a:ea typeface="Cambria Math" panose="02040503050406030204" pitchFamily="18" charset="0"/>
                  </a:rPr>
                  <a:t>maximize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93808"/>
                <a:ext cx="10261140" cy="2105192"/>
              </a:xfrm>
              <a:prstGeom prst="rect">
                <a:avLst/>
              </a:prstGeom>
              <a:blipFill>
                <a:blip r:embed="rId3"/>
                <a:stretch>
                  <a:fillRect l="-1188" t="-1449" r="-356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21162" y="3274686"/>
            <a:ext cx="7149675" cy="2645812"/>
            <a:chOff x="1737150" y="3387891"/>
            <a:chExt cx="7149675" cy="26458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5175" y="3681028"/>
              <a:ext cx="5581650" cy="2352675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467708" y="3387891"/>
              <a:ext cx="1422673" cy="523220"/>
              <a:chOff x="7572164" y="2930578"/>
              <a:chExt cx="1422673" cy="523220"/>
            </a:xfrm>
          </p:grpSpPr>
          <p:sp>
            <p:nvSpPr>
              <p:cNvPr id="8" name="Rectangular Callout 7"/>
              <p:cNvSpPr/>
              <p:nvPr/>
            </p:nvSpPr>
            <p:spPr>
              <a:xfrm>
                <a:off x="7635428" y="2989564"/>
                <a:ext cx="1296144" cy="432048"/>
              </a:xfrm>
              <a:prstGeom prst="wedgeRectCallout">
                <a:avLst>
                  <a:gd name="adj1" fmla="val 28158"/>
                  <a:gd name="adj2" fmla="val 108552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572164" y="2930578"/>
                <a:ext cx="14226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capacity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513501" y="3387891"/>
              <a:ext cx="890942" cy="523220"/>
              <a:chOff x="9566944" y="3355705"/>
              <a:chExt cx="890942" cy="523220"/>
            </a:xfrm>
          </p:grpSpPr>
          <p:sp>
            <p:nvSpPr>
              <p:cNvPr id="13" name="Rectangular Callout 12"/>
              <p:cNvSpPr/>
              <p:nvPr/>
            </p:nvSpPr>
            <p:spPr>
              <a:xfrm>
                <a:off x="9588388" y="3414691"/>
                <a:ext cx="807250" cy="432048"/>
              </a:xfrm>
              <a:prstGeom prst="wedgeRectCallout">
                <a:avLst>
                  <a:gd name="adj1" fmla="val 154284"/>
                  <a:gd name="adj2" fmla="val 155583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566944" y="3355705"/>
                <a:ext cx="8909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flow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737150" y="5286521"/>
              <a:ext cx="2344289" cy="523220"/>
              <a:chOff x="1737150" y="5286521"/>
              <a:chExt cx="2344289" cy="523220"/>
            </a:xfrm>
          </p:grpSpPr>
          <p:sp>
            <p:nvSpPr>
              <p:cNvPr id="17" name="Rectangular Callout 16"/>
              <p:cNvSpPr/>
              <p:nvPr/>
            </p:nvSpPr>
            <p:spPr>
              <a:xfrm>
                <a:off x="1737150" y="5332107"/>
                <a:ext cx="2336127" cy="432048"/>
              </a:xfrm>
              <a:prstGeom prst="wedgeRectCallout">
                <a:avLst>
                  <a:gd name="adj1" fmla="val 28265"/>
                  <a:gd name="adj2" fmla="val -94313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95700" y="5286521"/>
                    <a:ext cx="228573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m:rPr>
                            <m:nor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flow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19</m:t>
                        </m:r>
                      </m:oMath>
                    </a14:m>
                    <a:r>
                      <a:rPr lang="en-US" sz="28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700" y="5286521"/>
                    <a:ext cx="228573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3307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403885"/>
                <a:ext cx="10261140" cy="463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Flow algorithm runs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/>
                  <a:t>, improving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Edmonds-Karp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</a:t>
                </a:r>
                <a:endParaRPr lang="en-US" sz="2800" dirty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Rather than examining the entire residual network, it works on one vertex at a time, looking only at its outgoing neighbors.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Flow-conservation does not hold, and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excess </a:t>
                </a:r>
                <a:r>
                  <a:rPr lang="en-US" sz="2800" dirty="0"/>
                  <a:t>is allowed in a so called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preflow </a:t>
                </a:r>
              </a:p>
              <a:p>
                <a:pPr algn="ctr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overflowing</a:t>
                </a:r>
                <a:r>
                  <a:rPr lang="en-US" sz="2800" dirty="0"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403885"/>
                <a:ext cx="10261140" cy="4635115"/>
              </a:xfrm>
              <a:prstGeom prst="rect">
                <a:avLst/>
              </a:prstGeom>
              <a:blipFill>
                <a:blip r:embed="rId3"/>
                <a:stretch>
                  <a:fillRect l="-1188" t="-526" r="-1188" b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Push-Relabel Algorithm </a:t>
            </a:r>
            <a:r>
              <a:rPr lang="en-US" sz="3600" dirty="0"/>
              <a:t>(</a:t>
            </a:r>
            <a:r>
              <a:rPr lang="pt-BR" sz="3600" dirty="0"/>
              <a:t>Goldberg and Tarjan 1986)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1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921317"/>
                <a:ext cx="10261140" cy="515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Each vertex has a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reservoir</a:t>
                </a:r>
                <a:r>
                  <a:rPr lang="en-US" sz="2800" dirty="0"/>
                  <a:t> that accumulates excess flow.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Each vertex sits on a platform whose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height</a:t>
                </a:r>
                <a:r>
                  <a:rPr lang="en-US" sz="2800" dirty="0"/>
                  <a:t> increases as the algorithm is progressing.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Flow is pushed only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downhill</a:t>
                </a:r>
                <a:r>
                  <a:rPr lang="en-US" sz="2800" dirty="0"/>
                  <a:t>, from higher to lower vertex.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The height of the source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is fixed 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/>
                  <a:t> and the sink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. All other vertex heights start at 0 and increase with time.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Algorithm first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pushes</a:t>
                </a:r>
                <a:r>
                  <a:rPr lang="en-US" sz="2800" dirty="0"/>
                  <a:t> as much flow as possible downhill from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saturating the capacity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\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, then further pushing it downhill.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21317"/>
                <a:ext cx="10261140" cy="5152180"/>
              </a:xfrm>
              <a:prstGeom prst="rect">
                <a:avLst/>
              </a:prstGeom>
              <a:blipFill>
                <a:blip r:embed="rId3"/>
                <a:stretch>
                  <a:fillRect l="-1188" t="-118" r="-1188" b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449000"/>
                <a:ext cx="10261140" cy="40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/>
                  <a:t>It may eventually happen that the only unsaturated outgoing arcs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 connect to vertices on the same level or higher than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/>
                  <a:t>To rid of its excess flow we apply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relabeling</a:t>
                </a:r>
                <a:r>
                  <a:rPr lang="en-US" sz="2800" dirty="0"/>
                  <a:t>, increasing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height to 1 above the height of the lowest of its relevant neighbors.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 then has at least one outgoing arc for pushing more flow.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/>
                  <a:t>Eventually, all the flow that can get through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arrives there.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449000"/>
                <a:ext cx="10261140" cy="4082464"/>
              </a:xfrm>
              <a:prstGeom prst="rect">
                <a:avLst/>
              </a:prstGeom>
              <a:blipFill>
                <a:blip r:embed="rId3"/>
                <a:stretch>
                  <a:fillRect l="-1188" t="-299" r="-1188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864000"/>
                <a:ext cx="10261140" cy="5221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To legalize the </a:t>
                </a:r>
                <a:r>
                  <a:rPr lang="en-US" sz="2800" b="1" dirty="0"/>
                  <a:t>preflow</a:t>
                </a:r>
                <a:r>
                  <a:rPr lang="en-US" sz="2800" dirty="0"/>
                  <a:t>, we send the excess at vertices back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by relabeling vertices above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’s fixed height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Once there are no excess flows at vertices, the flow is legal and maximum (proved later).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height function </a:t>
                </a:r>
                <a:r>
                  <a:rPr lang="en-US" sz="28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(residual network).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(Proved later that such function exists).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’s very definition there is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Lemma</a:t>
                </a:r>
                <a:r>
                  <a:rPr lang="he-IL" sz="2800" b="1" dirty="0"/>
                  <a:t> </a:t>
                </a:r>
                <a:r>
                  <a:rPr lang="en-US" sz="2800" b="1" dirty="0"/>
                  <a:t>9</a:t>
                </a:r>
                <a:r>
                  <a:rPr lang="en-US" sz="2800" dirty="0"/>
                  <a:t>: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/>
                  <a:t> be a preflow.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 .</a:t>
                </a:r>
                <a:endParaRPr lang="he-IL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64000"/>
                <a:ext cx="10261140" cy="5221429"/>
              </a:xfrm>
              <a:prstGeom prst="rect">
                <a:avLst/>
              </a:prstGeom>
              <a:blipFill>
                <a:blip r:embed="rId3"/>
                <a:stretch>
                  <a:fillRect l="-1188" t="-234" r="-1188" b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352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179000"/>
                <a:ext cx="10261140" cy="1238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Push</a:t>
                </a:r>
                <a:r>
                  <a:rPr lang="en-US" sz="2800" dirty="0">
                    <a:ea typeface="Cambria Math" panose="02040503050406030204" pitchFamily="18" charset="0"/>
                  </a:rPr>
                  <a:t> applies when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overflows,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It pushes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the max legitimate amount of flow from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179000"/>
                <a:ext cx="10261140" cy="1238031"/>
              </a:xfrm>
              <a:prstGeom prst="rect">
                <a:avLst/>
              </a:prstGeom>
              <a:blipFill>
                <a:blip r:embed="rId3"/>
                <a:stretch>
                  <a:fillRect l="-118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Push and Relabel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5430" y="2484000"/>
                <a:ext cx="10261140" cy="3778342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pushes flow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 and updates all attributes</a:t>
                </a:r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excess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flow amount to push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check arc direction between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009900"/>
                  </a:solidFill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increase flow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else</m:t>
                    </m:r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decrease flow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decrease excess flow at vertex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increase excess flow at vertex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2484000"/>
                <a:ext cx="10261140" cy="3778342"/>
              </a:xfrm>
              <a:prstGeom prst="rect">
                <a:avLst/>
              </a:prstGeom>
              <a:blipFill>
                <a:blip r:embed="rId4"/>
                <a:stretch>
                  <a:fillRect b="-2236"/>
                </a:stretch>
              </a:blipFill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042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864000"/>
                <a:ext cx="10261140" cy="5186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We push excess flow downhill only by height differential of 1.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By Lemma 9 no residual arcs exist between vertices whose heights differ by more than 1.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Thus, push-relabel must preserve this invariant (proven later).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saturating </a:t>
                </a: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 becomes saturated,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. Otherwise it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nonsaturating</a:t>
                </a:r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Lemma 10</a:t>
                </a:r>
                <a:r>
                  <a:rPr lang="en-US" sz="2800" dirty="0"/>
                  <a:t>: After nonsaturating push from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 is no longer overflowing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he-IL" sz="2800" dirty="0"/>
                  <a:t>(</a:t>
                </a:r>
                <a:r>
                  <a:rPr lang="en-US" sz="2800" dirty="0"/>
                  <a:t>. (</a:t>
                </a:r>
                <a:r>
                  <a:rPr lang="en-US" sz="2800" dirty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/>
                  <a:t>)</a:t>
                </a:r>
                <a:endParaRPr lang="he-IL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64000"/>
                <a:ext cx="10261140" cy="5186805"/>
              </a:xfrm>
              <a:prstGeom prst="rect">
                <a:avLst/>
              </a:prstGeom>
              <a:blipFill>
                <a:blip r:embed="rId3"/>
                <a:stretch>
                  <a:fillRect l="-1188" t="-235" r="-1188" b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819000"/>
                <a:ext cx="10261140" cy="5293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Relabel</a:t>
                </a:r>
                <a:r>
                  <a:rPr lang="en-US" sz="2800" dirty="0"/>
                  <a:t> applies when excess flow cannot be pushed downhill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 is overflowing 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) , and 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 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/>
                  <a:t>Then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never</a:t>
                </a:r>
                <a:r>
                  <a:rPr lang="en-US" sz="2800" dirty="0"/>
                  <a:t> relabeled as by definition they cannot overflow.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/>
                  <a:t>Relabeling is well-defined, 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i.e.,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min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taken on non empty set.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s.t.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. 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19000"/>
                <a:ext cx="10261140" cy="5293052"/>
              </a:xfrm>
              <a:prstGeom prst="rect">
                <a:avLst/>
              </a:prstGeom>
              <a:blipFill>
                <a:blip r:embed="rId3"/>
                <a:stretch>
                  <a:fillRect l="-1247" t="-115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293085"/>
                <a:ext cx="10261140" cy="474591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INIT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PREFLOW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initialization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;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 </a:t>
                </a:r>
                <a:r>
                  <a:rPr lang="en-US" sz="2800" b="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reset height and excess flow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 // reset arc flows </a:t>
                </a:r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set source height to highest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initialize source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saturate outgoing arc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overflow adjacent vertex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// source excess is negative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93085"/>
                <a:ext cx="10261140" cy="4745915"/>
              </a:xfrm>
              <a:prstGeom prst="rect">
                <a:avLst/>
              </a:prstGeom>
              <a:blipFill>
                <a:blip r:embed="rId3"/>
                <a:stretch>
                  <a:fillRect b="-1529"/>
                </a:stretch>
              </a:blipFill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 Algorithm</a:t>
            </a:r>
          </a:p>
        </p:txBody>
      </p:sp>
    </p:spTree>
    <p:extLst>
      <p:ext uri="{BB962C8B-B14F-4D97-AF65-F5344CB8AC3E}">
        <p14:creationId xmlns:p14="http://schemas.microsoft.com/office/powerpoint/2010/main" val="4010610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682917"/>
                <a:ext cx="10261140" cy="1945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By initialization only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’s outgoing arcs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satisfy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’s outgoing arcs are anyway initially saturated, hence do exist in the 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adheres definition.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82917"/>
                <a:ext cx="10261140" cy="1945982"/>
              </a:xfrm>
              <a:prstGeom prst="rect">
                <a:avLst/>
              </a:prstGeom>
              <a:blipFill>
                <a:blip r:embed="rId3"/>
                <a:stretch>
                  <a:fillRect l="-1188" t="-313" r="-1188" b="-5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65430" y="2889000"/>
            <a:ext cx="10261140" cy="2947148"/>
            <a:chOff x="965430" y="2889000"/>
            <a:chExt cx="10261140" cy="2947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65430" y="3609000"/>
                  <a:ext cx="10261140" cy="2227148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PUSH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RELABEL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</a:t>
                  </a:r>
                </a:p>
                <a:p>
                  <a:pPr algn="just">
                    <a:lnSpc>
                      <a:spcPct val="120000"/>
                    </a:lnSpc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     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INIT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PRE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FLOW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a14:m>
                  <a:endParaRPr lang="en-US" sz="2800" dirty="0"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     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while</m:t>
                      </m:r>
                      <m:r>
                        <m:rPr>
                          <m:nor/>
                        </m:rPr>
                        <a:rPr lang="en-US" sz="28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there exists an applicable </a:t>
                  </a:r>
                  <a:r>
                    <a:rPr lang="en-US" sz="2800" b="1" dirty="0">
                      <a:solidFill>
                        <a:srgbClr val="0000FF"/>
                      </a:solidFill>
                      <a:ea typeface="Cambria Math" panose="02040503050406030204" pitchFamily="18" charset="0"/>
                    </a:rPr>
                    <a:t>push</a:t>
                  </a:r>
                  <a:r>
                    <a:rPr lang="en-US" sz="2800" dirty="0">
                      <a:ea typeface="Cambria Math" panose="02040503050406030204" pitchFamily="18" charset="0"/>
                    </a:rPr>
                    <a:t> or </a:t>
                  </a:r>
                  <a:r>
                    <a:rPr lang="en-US" sz="2800" b="1" dirty="0">
                      <a:solidFill>
                        <a:srgbClr val="0000FF"/>
                      </a:solidFill>
                      <a:ea typeface="Cambria Math" panose="02040503050406030204" pitchFamily="18" charset="0"/>
                    </a:rPr>
                    <a:t>relabel</a:t>
                  </a:r>
                  <a:r>
                    <a:rPr lang="en-US" sz="2800" dirty="0">
                      <a:ea typeface="Cambria Math" panose="02040503050406030204" pitchFamily="18" charset="0"/>
                    </a:rPr>
                    <a:t> operation</a:t>
                  </a:r>
                </a:p>
                <a:p>
                  <a:pPr algn="just">
                    <a:lnSpc>
                      <a:spcPct val="120000"/>
                    </a:lnSpc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            select push or relabel</a:t>
                  </a:r>
                  <a:r>
                    <a:rPr lang="en-US" sz="2800" dirty="0"/>
                    <a:t> </a:t>
                  </a:r>
                  <a:r>
                    <a:rPr lang="en-US" sz="2800" dirty="0">
                      <a:ea typeface="Cambria Math" panose="02040503050406030204" pitchFamily="18" charset="0"/>
                    </a:rPr>
                    <a:t>and perform it</a:t>
                  </a:r>
                  <a:endPara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3609000"/>
                  <a:ext cx="10261140" cy="2227148"/>
                </a:xfrm>
                <a:prstGeom prst="rect">
                  <a:avLst/>
                </a:prstGeom>
                <a:blipFill>
                  <a:blip r:embed="rId4"/>
                  <a:stretch>
                    <a:fillRect b="-4582"/>
                  </a:stretch>
                </a:blipFill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65430" y="2889000"/>
                  <a:ext cx="10261140" cy="57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PUSH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RELABEL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/>
                    <a:t>executes </a:t>
                  </a:r>
                  <a:r>
                    <a:rPr lang="en-US" sz="2800" dirty="0">
                      <a:ea typeface="Cambria Math" panose="02040503050406030204" pitchFamily="18" charset="0"/>
                    </a:rPr>
                    <a:t>push or relabel</a:t>
                  </a:r>
                  <a:r>
                    <a:rPr lang="en-US" sz="2800" dirty="0"/>
                    <a:t> in no particular order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2889000"/>
                  <a:ext cx="10261140" cy="574901"/>
                </a:xfrm>
                <a:prstGeom prst="rect">
                  <a:avLst/>
                </a:prstGeom>
                <a:blipFill>
                  <a:blip r:embed="rId5"/>
                  <a:stretch>
                    <a:fillRect t="-2128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579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39</a:t>
            </a:fld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1589293" y="799471"/>
            <a:ext cx="8986587" cy="2314529"/>
            <a:chOff x="1596000" y="638999"/>
            <a:chExt cx="8986587" cy="2314529"/>
          </a:xfrm>
        </p:grpSpPr>
        <p:grpSp>
          <p:nvGrpSpPr>
            <p:cNvPr id="59" name="Group 58"/>
            <p:cNvGrpSpPr/>
            <p:nvPr/>
          </p:nvGrpSpPr>
          <p:grpSpPr>
            <a:xfrm>
              <a:off x="1869783" y="819000"/>
              <a:ext cx="8452434" cy="1871574"/>
              <a:chOff x="1776000" y="1601876"/>
              <a:chExt cx="8452434" cy="187157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2173452" y="1601876"/>
                <a:ext cx="7408291" cy="1682045"/>
                <a:chOff x="2173452" y="1601876"/>
                <a:chExt cx="7408291" cy="16820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971284" y="1660051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71284" y="1660051"/>
                      <a:ext cx="976891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 rot="2117046">
                      <a:off x="2173452" y="2620035"/>
                      <a:ext cx="9731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173452" y="2620035"/>
                      <a:ext cx="973131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2" name="TextBox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7029753" y="2822256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29753" y="2822256"/>
                      <a:ext cx="840901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/>
              <p:cNvGrpSpPr/>
              <p:nvPr/>
            </p:nvGrpSpPr>
            <p:grpSpPr>
              <a:xfrm>
                <a:off x="1776000" y="1808638"/>
                <a:ext cx="8452434" cy="1664812"/>
                <a:chOff x="1776000" y="1808638"/>
                <a:chExt cx="8452434" cy="166481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" name="Straight Arrow Connector 11"/>
                  <p:cNvCxnSpPr>
                    <a:stCxn id="5" idx="6"/>
                    <a:endCxn id="6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>
                    <a:stCxn id="5" idx="5"/>
                    <a:endCxn id="7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>
                    <a:stCxn id="7" idx="7"/>
                    <a:endCxn id="6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stCxn id="6" idx="6"/>
                    <a:endCxn id="9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>
                    <a:stCxn id="9" idx="6"/>
                    <a:endCxn id="10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>
                    <a:stCxn id="10" idx="6"/>
                    <a:endCxn id="8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9731028" y="180863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1028" y="1808638"/>
                      <a:ext cx="45810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6" name="Freeform 55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Rectangle 98"/>
            <p:cNvSpPr/>
            <p:nvPr/>
          </p:nvSpPr>
          <p:spPr>
            <a:xfrm>
              <a:off x="1596000" y="638999"/>
              <a:ext cx="8986587" cy="2314529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95999" y="3384000"/>
            <a:ext cx="8986587" cy="2574656"/>
            <a:chOff x="1595999" y="3384000"/>
            <a:chExt cx="8986587" cy="2574656"/>
          </a:xfrm>
        </p:grpSpPr>
        <p:grpSp>
          <p:nvGrpSpPr>
            <p:cNvPr id="60" name="Group 59"/>
            <p:cNvGrpSpPr/>
            <p:nvPr/>
          </p:nvGrpSpPr>
          <p:grpSpPr>
            <a:xfrm>
              <a:off x="1863076" y="3639504"/>
              <a:ext cx="8452434" cy="2174264"/>
              <a:chOff x="1776000" y="1601876"/>
              <a:chExt cx="8452434" cy="217426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059581" y="1601876"/>
                <a:ext cx="7522162" cy="2174264"/>
                <a:chOff x="2059581" y="1601876"/>
                <a:chExt cx="7522162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/>
                    <p:cNvSpPr txBox="1"/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 61"/>
              <p:cNvGrpSpPr/>
              <p:nvPr/>
            </p:nvGrpSpPr>
            <p:grpSpPr>
              <a:xfrm>
                <a:off x="1776000" y="1808638"/>
                <a:ext cx="8452434" cy="1664812"/>
                <a:chOff x="1776000" y="1808638"/>
                <a:chExt cx="8452434" cy="1664812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>
                    <a:stCxn id="71" idx="6"/>
                    <a:endCxn id="72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>
                    <a:stCxn id="71" idx="5"/>
                    <a:endCxn id="73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>
                    <a:stCxn id="73" idx="7"/>
                    <a:endCxn id="72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>
                    <a:stCxn id="72" idx="6"/>
                    <a:endCxn id="75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>
                    <a:stCxn id="75" idx="6"/>
                    <a:endCxn id="76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/>
                  <p:cNvCxnSpPr>
                    <a:stCxn id="76" idx="6"/>
                    <a:endCxn id="74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9731028" y="180863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1028" y="1808638"/>
                      <a:ext cx="458106" cy="52322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0" name="Freeform 69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735706" y="3413063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706" y="3413063"/>
                  <a:ext cx="840901" cy="461665"/>
                </a:xfrm>
                <a:prstGeom prst="rect">
                  <a:avLst/>
                </a:prstGeom>
                <a:blipFill>
                  <a:blip r:embed="rId2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09262" y="347817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262" y="3478175"/>
                  <a:ext cx="840901" cy="461665"/>
                </a:xfrm>
                <a:prstGeom prst="rect">
                  <a:avLst/>
                </a:prstGeom>
                <a:blipFill>
                  <a:blip r:embed="rId30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9734979" y="34598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979" y="3459874"/>
                  <a:ext cx="840901" cy="461665"/>
                </a:xfrm>
                <a:prstGeom prst="rect">
                  <a:avLst/>
                </a:prstGeom>
                <a:blipFill>
                  <a:blip r:embed="rId31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304795" y="3440649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795" y="3440649"/>
                  <a:ext cx="840901" cy="461665"/>
                </a:xfrm>
                <a:prstGeom prst="rect">
                  <a:avLst/>
                </a:prstGeom>
                <a:blipFill>
                  <a:blip r:embed="rId3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528224" y="3420826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8224" y="3420826"/>
                  <a:ext cx="871982" cy="461665"/>
                </a:xfrm>
                <a:prstGeom prst="rect">
                  <a:avLst/>
                </a:prstGeom>
                <a:blipFill>
                  <a:blip r:embed="rId33"/>
                  <a:stretch>
                    <a:fillRect l="-4895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19097" y="5435456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097" y="5435456"/>
                  <a:ext cx="871982" cy="461665"/>
                </a:xfrm>
                <a:prstGeom prst="rect">
                  <a:avLst/>
                </a:prstGeom>
                <a:blipFill>
                  <a:blip r:embed="rId34"/>
                  <a:stretch>
                    <a:fillRect l="-489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8208549" y="5380780"/>
                  <a:ext cx="2297451" cy="523220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i="0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80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excess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549" y="5380780"/>
                  <a:ext cx="2297451" cy="52322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Rectangle 100"/>
            <p:cNvSpPr/>
            <p:nvPr/>
          </p:nvSpPr>
          <p:spPr>
            <a:xfrm>
              <a:off x="1595999" y="3384000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4308015" y="5386843"/>
                  <a:ext cx="2060764" cy="523220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800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sz="2800" dirty="0"/>
                    <a:t> or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800" b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5386843"/>
                  <a:ext cx="2060764" cy="523220"/>
                </a:xfrm>
                <a:prstGeom prst="rect">
                  <a:avLst/>
                </a:prstGeom>
                <a:blipFill>
                  <a:blip r:embed="rId36"/>
                  <a:stretch>
                    <a:fillRect t="-8889" b="-28889"/>
                  </a:stretch>
                </a:blip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930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Residual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1379595"/>
                <a:ext cx="10261140" cy="461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To increase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/>
                  <a:t>, arcs which flow can be changed are examined.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Defined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with two arc types: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8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Direct arc</a:t>
                </a:r>
                <a:r>
                  <a:rPr lang="en-US" sz="2800" dirty="0">
                    <a:ea typeface="Cambria Math" panose="02040503050406030204" pitchFamily="18" charset="0"/>
                  </a:rPr>
                  <a:t>:</a:t>
                </a:r>
                <a:r>
                  <a:rPr lang="en-US" sz="28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if</a:t>
                </a:r>
                <a:r>
                  <a:rPr lang="en-US" sz="28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Opposite arc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 </a:t>
                </a:r>
                <a:r>
                  <a:rPr lang="en-US" sz="2800" dirty="0">
                    <a:ea typeface="Cambria Math" panose="02040503050406030204" pitchFamily="18" charset="0"/>
                  </a:rPr>
                  <a:t>an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arc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used to decrease flow, which may be required for increase in other arcs.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defined.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79595"/>
                <a:ext cx="10261140" cy="4614405"/>
              </a:xfrm>
              <a:prstGeom prst="rect">
                <a:avLst/>
              </a:prstGeom>
              <a:blipFill>
                <a:blip r:embed="rId2"/>
                <a:stretch>
                  <a:fillRect l="-1247" t="-132" r="-1188" b="-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2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40</a:t>
            </a:fld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1590807" y="709120"/>
            <a:ext cx="8986587" cy="2574656"/>
            <a:chOff x="1602706" y="3329211"/>
            <a:chExt cx="8986587" cy="2574656"/>
          </a:xfrm>
        </p:grpSpPr>
        <p:grpSp>
          <p:nvGrpSpPr>
            <p:cNvPr id="60" name="Group 59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059581" y="1601876"/>
                <a:ext cx="7522162" cy="2174264"/>
                <a:chOff x="2059581" y="1601876"/>
                <a:chExt cx="7522162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/>
                    <p:cNvSpPr txBox="1"/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Group 61"/>
              <p:cNvGrpSpPr/>
              <p:nvPr/>
            </p:nvGrpSpPr>
            <p:grpSpPr>
              <a:xfrm>
                <a:off x="1776000" y="1808638"/>
                <a:ext cx="8452434" cy="1664812"/>
                <a:chOff x="1776000" y="1808638"/>
                <a:chExt cx="8452434" cy="1664812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71" name="Oval 70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/>
                  <p:cNvCxnSpPr>
                    <a:stCxn id="71" idx="6"/>
                    <a:endCxn id="72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>
                    <a:stCxn id="71" idx="5"/>
                    <a:endCxn id="73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/>
                  <p:cNvCxnSpPr>
                    <a:stCxn id="73" idx="7"/>
                    <a:endCxn id="72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>
                    <a:stCxn id="72" idx="6"/>
                    <a:endCxn id="75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/>
                  <p:cNvCxnSpPr>
                    <a:stCxn id="75" idx="6"/>
                    <a:endCxn id="76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/>
                  <p:cNvCxnSpPr>
                    <a:stCxn id="76" idx="6"/>
                    <a:endCxn id="74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9731028" y="180863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1028" y="1808638"/>
                      <a:ext cx="45810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6" name="TextBox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7" name="TextBox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0" name="Freeform 69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4895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Rectangle 100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602706" y="3670059"/>
            <a:ext cx="8986587" cy="2574656"/>
            <a:chOff x="1602706" y="3329211"/>
            <a:chExt cx="8986587" cy="2574656"/>
          </a:xfrm>
        </p:grpSpPr>
        <p:grpSp>
          <p:nvGrpSpPr>
            <p:cNvPr id="103" name="Group 102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2059581" y="1601876"/>
                <a:ext cx="7522162" cy="2174264"/>
                <a:chOff x="2059581" y="1601876"/>
                <a:chExt cx="7522162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/>
                    <p:cNvSpPr txBox="1"/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5" name="TextBox 1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7" name="TextBox 1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1776000" y="1808638"/>
                <a:ext cx="8452434" cy="1664812"/>
                <a:chOff x="1776000" y="1808638"/>
                <a:chExt cx="8452434" cy="1664812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4980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" name="Straight Arrow Connector 127"/>
                  <p:cNvCxnSpPr>
                    <a:stCxn id="122" idx="6"/>
                    <a:endCxn id="123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/>
                  <p:cNvCxnSpPr>
                    <a:stCxn id="122" idx="5"/>
                    <a:endCxn id="124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/>
                  <p:cNvCxnSpPr>
                    <a:stCxn id="124" idx="7"/>
                    <a:endCxn id="123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23" idx="6"/>
                    <a:endCxn id="126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126" idx="6"/>
                    <a:endCxn id="127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>
                    <a:stCxn id="127" idx="6"/>
                    <a:endCxn id="125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5" name="TextBox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9731028" y="180863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1028" y="1808638"/>
                      <a:ext cx="458106" cy="52322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1" name="Freeform 120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38100">
                  <a:solidFill>
                    <a:srgbClr val="0000FF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blipFill>
                  <a:blip r:embed="rId3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blipFill>
                  <a:blip r:embed="rId3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blipFill>
                  <a:blip r:embed="rId3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blipFill>
                  <a:blip r:embed="rId3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blipFill>
                  <a:blip r:embed="rId3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blipFill>
                  <a:blip r:embed="rId39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Rectangle 110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58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41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02706" y="3670059"/>
            <a:ext cx="8986587" cy="2574656"/>
            <a:chOff x="1602706" y="3329211"/>
            <a:chExt cx="8986587" cy="2574656"/>
          </a:xfrm>
        </p:grpSpPr>
        <p:grpSp>
          <p:nvGrpSpPr>
            <p:cNvPr id="103" name="Group 102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2059581" y="1601876"/>
                <a:ext cx="7522162" cy="2174264"/>
                <a:chOff x="2059581" y="1601876"/>
                <a:chExt cx="7522162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/>
                    <p:cNvSpPr txBox="1"/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5" name="TextBox 1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7" name="TextBox 1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1776000" y="1832708"/>
                <a:ext cx="8452434" cy="1640742"/>
                <a:chOff x="1776000" y="1832708"/>
                <a:chExt cx="8452434" cy="1640742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4980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" name="Straight Arrow Connector 127"/>
                  <p:cNvCxnSpPr>
                    <a:stCxn id="122" idx="6"/>
                    <a:endCxn id="123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/>
                  <p:cNvCxnSpPr>
                    <a:stCxn id="122" idx="5"/>
                    <a:endCxn id="124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/>
                  <p:cNvCxnSpPr>
                    <a:stCxn id="124" idx="7"/>
                    <a:endCxn id="123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23" idx="6"/>
                    <a:endCxn id="126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126" idx="6"/>
                    <a:endCxn id="127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>
                    <a:stCxn id="127" idx="6"/>
                    <a:endCxn id="125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5" name="TextBox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1" name="Freeform 120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Rectangle 110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602706" y="701496"/>
            <a:ext cx="8986587" cy="2574656"/>
            <a:chOff x="1602706" y="3329211"/>
            <a:chExt cx="8986587" cy="2574656"/>
          </a:xfrm>
        </p:grpSpPr>
        <p:grpSp>
          <p:nvGrpSpPr>
            <p:cNvPr id="97" name="Group 96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059581" y="1601876"/>
                <a:ext cx="7522162" cy="2174264"/>
                <a:chOff x="2059581" y="1601876"/>
                <a:chExt cx="7522162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67" name="TextBox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9" name="TextBox 168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69" name="TextBox 1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0/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0" name="TextBox 1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1" name="TextBox 1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2" name="TextBox 171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2" name="TextBox 1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3" name="TextBox 17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6" name="Group 145"/>
              <p:cNvGrpSpPr/>
              <p:nvPr/>
            </p:nvGrpSpPr>
            <p:grpSpPr>
              <a:xfrm>
                <a:off x="1776000" y="1833183"/>
                <a:ext cx="8452434" cy="1640267"/>
                <a:chOff x="1776000" y="1833183"/>
                <a:chExt cx="8452434" cy="164026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155" name="Oval 154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4980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1" name="Straight Arrow Connector 160"/>
                  <p:cNvCxnSpPr>
                    <a:stCxn id="155" idx="6"/>
                    <a:endCxn id="156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/>
                  <p:cNvCxnSpPr>
                    <a:stCxn id="155" idx="5"/>
                    <a:endCxn id="157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/>
                  <p:cNvCxnSpPr>
                    <a:stCxn id="157" idx="7"/>
                    <a:endCxn id="156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/>
                  <p:cNvCxnSpPr>
                    <a:stCxn id="156" idx="6"/>
                    <a:endCxn id="159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/>
                  <p:cNvCxnSpPr>
                    <a:stCxn id="159" idx="6"/>
                    <a:endCxn id="160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Arrow Connector 165"/>
                  <p:cNvCxnSpPr>
                    <a:stCxn id="160" idx="6"/>
                    <a:endCxn id="158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9731028" y="183710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1028" y="1837100"/>
                      <a:ext cx="458106" cy="52322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4" name="Freeform 153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blipFill>
                  <a:blip r:embed="rId3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blipFill>
                  <a:blip r:embed="rId35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blipFill>
                  <a:blip r:embed="rId36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blipFill>
                  <a:blip r:embed="rId3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blipFill>
                  <a:blip r:embed="rId3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blipFill>
                  <a:blip r:embed="rId39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Rectangle 143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2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42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02706" y="704769"/>
            <a:ext cx="8986587" cy="2574656"/>
            <a:chOff x="1602706" y="3329211"/>
            <a:chExt cx="8986587" cy="2574656"/>
          </a:xfrm>
        </p:grpSpPr>
        <p:grpSp>
          <p:nvGrpSpPr>
            <p:cNvPr id="103" name="Group 102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2059581" y="1601876"/>
                <a:ext cx="7522162" cy="2174264"/>
                <a:chOff x="2059581" y="1601876"/>
                <a:chExt cx="7522162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/>
                    <p:cNvSpPr txBox="1"/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5" name="TextBox 1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7" name="TextBox 1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1776000" y="1832708"/>
                <a:ext cx="8452434" cy="1640742"/>
                <a:chOff x="1776000" y="1832708"/>
                <a:chExt cx="8452434" cy="1640742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49804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" name="Straight Arrow Connector 127"/>
                  <p:cNvCxnSpPr>
                    <a:stCxn id="122" idx="6"/>
                    <a:endCxn id="123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/>
                  <p:cNvCxnSpPr>
                    <a:stCxn id="122" idx="5"/>
                    <a:endCxn id="124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/>
                  <p:cNvCxnSpPr>
                    <a:stCxn id="124" idx="7"/>
                    <a:endCxn id="123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23" idx="6"/>
                    <a:endCxn id="126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126" idx="6"/>
                    <a:endCxn id="127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>
                    <a:stCxn id="127" idx="6"/>
                    <a:endCxn id="125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5" name="TextBox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1" name="Freeform 120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Rectangle 110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602706" y="3650587"/>
            <a:ext cx="8986587" cy="2574656"/>
            <a:chOff x="1602706" y="3329211"/>
            <a:chExt cx="8986587" cy="2574656"/>
          </a:xfrm>
        </p:grpSpPr>
        <p:grpSp>
          <p:nvGrpSpPr>
            <p:cNvPr id="197" name="Group 196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2059581" y="1601876"/>
                <a:ext cx="7522162" cy="2174264"/>
                <a:chOff x="2059581" y="1601876"/>
                <a:chExt cx="7522162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27" name="TextBox 2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/>
                    <p:cNvSpPr txBox="1"/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28" name="TextBox 2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TextBox 228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29" name="TextBox 2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30" name="TextBox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TextBox 230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31" name="TextBox 2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32" name="TextBox 2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TextBox 232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6" name="Group 205"/>
              <p:cNvGrpSpPr/>
              <p:nvPr/>
            </p:nvGrpSpPr>
            <p:grpSpPr>
              <a:xfrm>
                <a:off x="1776000" y="1832708"/>
                <a:ext cx="8452434" cy="1640742"/>
                <a:chOff x="1776000" y="1832708"/>
                <a:chExt cx="8452434" cy="1640742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1" name="Straight Arrow Connector 220"/>
                  <p:cNvCxnSpPr>
                    <a:stCxn id="215" idx="6"/>
                    <a:endCxn id="216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Arrow Connector 221"/>
                  <p:cNvCxnSpPr>
                    <a:stCxn id="215" idx="5"/>
                    <a:endCxn id="217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Arrow Connector 222"/>
                  <p:cNvCxnSpPr>
                    <a:stCxn id="217" idx="7"/>
                    <a:endCxn id="216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/>
                  <p:cNvCxnSpPr>
                    <a:stCxn id="216" idx="6"/>
                    <a:endCxn id="219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Arrow Connector 224"/>
                  <p:cNvCxnSpPr>
                    <a:stCxn id="219" idx="6"/>
                    <a:endCxn id="220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rgbClr val="00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>
                    <a:stCxn id="220" idx="6"/>
                    <a:endCxn id="218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TextBox 207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8" name="TextBox 2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TextBox 208"/>
                    <p:cNvSpPr txBox="1"/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9" name="TextBox 2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TextBox 209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0" name="TextBox 2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TextBox 210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TextBox 212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3" name="TextBox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4" name="Freeform 213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blipFill>
                  <a:blip r:embed="rId34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blipFill>
                  <a:blip r:embed="rId3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blipFill>
                  <a:blip r:embed="rId3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blipFill>
                  <a:blip r:embed="rId3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blipFill>
                  <a:blip r:embed="rId3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804" y="5380667"/>
                  <a:ext cx="871982" cy="461665"/>
                </a:xfrm>
                <a:prstGeom prst="rect">
                  <a:avLst/>
                </a:prstGeom>
                <a:blipFill>
                  <a:blip r:embed="rId3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Rectangle 203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59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43</a:t>
            </a:fld>
            <a:endParaRPr lang="en-US"/>
          </a:p>
        </p:txBody>
      </p:sp>
      <p:grpSp>
        <p:nvGrpSpPr>
          <p:cNvPr id="196" name="Group 195"/>
          <p:cNvGrpSpPr/>
          <p:nvPr/>
        </p:nvGrpSpPr>
        <p:grpSpPr>
          <a:xfrm>
            <a:off x="1595370" y="669146"/>
            <a:ext cx="8986587" cy="2574656"/>
            <a:chOff x="1602706" y="3329211"/>
            <a:chExt cx="8986587" cy="2574656"/>
          </a:xfrm>
        </p:grpSpPr>
        <p:grpSp>
          <p:nvGrpSpPr>
            <p:cNvPr id="197" name="Group 196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2090646" y="1601876"/>
                <a:ext cx="7491097" cy="2174264"/>
                <a:chOff x="2090646" y="1601876"/>
                <a:chExt cx="7491097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27" name="TextBox 2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8" name="TextBox 227"/>
                    <p:cNvSpPr txBox="1"/>
                    <p:nvPr/>
                  </p:nvSpPr>
                  <p:spPr>
                    <a:xfrm rot="2117046">
                      <a:off x="2090646" y="2597588"/>
                      <a:ext cx="108053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28" name="TextBox 2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90646" y="2597588"/>
                      <a:ext cx="1080532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9" name="TextBox 228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29" name="TextBox 2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30" name="TextBox 2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TextBox 230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31" name="TextBox 2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32" name="TextBox 2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3" name="TextBox 232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3" name="TextBox 2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6" name="Group 205"/>
              <p:cNvGrpSpPr/>
              <p:nvPr/>
            </p:nvGrpSpPr>
            <p:grpSpPr>
              <a:xfrm>
                <a:off x="1776000" y="1832708"/>
                <a:ext cx="8452434" cy="1640742"/>
                <a:chOff x="1776000" y="1832708"/>
                <a:chExt cx="8452434" cy="1640742"/>
              </a:xfrm>
            </p:grpSpPr>
            <p:grpSp>
              <p:nvGrpSpPr>
                <p:cNvPr id="207" name="Group 206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1" name="Straight Arrow Connector 220"/>
                  <p:cNvCxnSpPr>
                    <a:stCxn id="215" idx="6"/>
                    <a:endCxn id="216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Arrow Connector 221"/>
                  <p:cNvCxnSpPr>
                    <a:stCxn id="215" idx="5"/>
                    <a:endCxn id="217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Arrow Connector 222"/>
                  <p:cNvCxnSpPr>
                    <a:stCxn id="217" idx="7"/>
                    <a:endCxn id="216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Arrow Connector 223"/>
                  <p:cNvCxnSpPr>
                    <a:stCxn id="216" idx="6"/>
                    <a:endCxn id="219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Arrow Connector 224"/>
                  <p:cNvCxnSpPr>
                    <a:stCxn id="219" idx="6"/>
                    <a:endCxn id="220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rgbClr val="00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Arrow Connector 225"/>
                  <p:cNvCxnSpPr>
                    <a:stCxn id="220" idx="6"/>
                    <a:endCxn id="218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TextBox 207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8" name="TextBox 2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TextBox 208"/>
                    <p:cNvSpPr txBox="1"/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09" name="TextBox 2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TextBox 209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0" name="TextBox 2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TextBox 210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1" name="TextBox 2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2" name="TextBox 2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3" name="TextBox 212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3" name="TextBox 2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4" name="Freeform 213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/>
                <p:cNvSpPr txBox="1"/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8" name="Text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/>
                <p:cNvSpPr txBox="1"/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/>
                <p:cNvSpPr txBox="1"/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/>
                <p:cNvSpPr txBox="1"/>
                <p:nvPr/>
              </p:nvSpPr>
              <p:spPr>
                <a:xfrm>
                  <a:off x="3099507" y="5394451"/>
                  <a:ext cx="9661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TextBox 2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07" y="5394451"/>
                  <a:ext cx="966132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629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Rectangle 203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602705" y="3679149"/>
            <a:ext cx="8986587" cy="2574656"/>
            <a:chOff x="1602706" y="3329211"/>
            <a:chExt cx="8986587" cy="2574656"/>
          </a:xfrm>
        </p:grpSpPr>
        <p:grpSp>
          <p:nvGrpSpPr>
            <p:cNvPr id="82" name="Group 81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097690" y="1601876"/>
                <a:ext cx="7484053" cy="2174264"/>
                <a:chOff x="2097690" y="1601876"/>
                <a:chExt cx="7484053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 rot="2117046">
                      <a:off x="2097690" y="2605289"/>
                      <a:ext cx="10739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10/10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97690" y="2605289"/>
                      <a:ext cx="1073941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1" name="Group 90"/>
              <p:cNvGrpSpPr/>
              <p:nvPr/>
            </p:nvGrpSpPr>
            <p:grpSpPr>
              <a:xfrm>
                <a:off x="1776000" y="1832708"/>
                <a:ext cx="8452434" cy="1640742"/>
                <a:chOff x="1776000" y="1832708"/>
                <a:chExt cx="8452434" cy="164074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4" name="Straight Arrow Connector 143"/>
                  <p:cNvCxnSpPr>
                    <a:stCxn id="101" idx="6"/>
                    <a:endCxn id="102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>
                    <a:stCxn id="101" idx="5"/>
                    <a:endCxn id="110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>
                    <a:stCxn id="110" idx="7"/>
                    <a:endCxn id="102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/>
                  <p:cNvCxnSpPr>
                    <a:stCxn id="102" idx="6"/>
                    <a:endCxn id="142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/>
                  <p:cNvCxnSpPr>
                    <a:stCxn id="142" idx="6"/>
                    <a:endCxn id="143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rgbClr val="00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>
                    <a:stCxn id="143" idx="6"/>
                    <a:endCxn id="141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0" name="Freeform 99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blipFill>
                  <a:blip r:embed="rId3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blipFill>
                  <a:blip r:embed="rId35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blipFill>
                  <a:blip r:embed="rId3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blipFill>
                  <a:blip r:embed="rId3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blipFill>
                  <a:blip r:embed="rId38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99507" y="5394451"/>
                  <a:ext cx="9661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07" y="5394451"/>
                  <a:ext cx="966132" cy="461665"/>
                </a:xfrm>
                <a:prstGeom prst="rect">
                  <a:avLst/>
                </a:prstGeom>
                <a:blipFill>
                  <a:blip r:embed="rId3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50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44</a:t>
            </a:fld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1602706" y="639000"/>
            <a:ext cx="8986587" cy="2574656"/>
            <a:chOff x="1602706" y="3329211"/>
            <a:chExt cx="8986587" cy="2574656"/>
          </a:xfrm>
        </p:grpSpPr>
        <p:grpSp>
          <p:nvGrpSpPr>
            <p:cNvPr id="82" name="Group 81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2059581" y="1601876"/>
                <a:ext cx="7522162" cy="2174264"/>
                <a:chOff x="2059581" y="1601876"/>
                <a:chExt cx="7522162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12/13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5" name="TextBox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8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1" name="Group 90"/>
              <p:cNvGrpSpPr/>
              <p:nvPr/>
            </p:nvGrpSpPr>
            <p:grpSpPr>
              <a:xfrm>
                <a:off x="1776000" y="1832708"/>
                <a:ext cx="8452434" cy="1640742"/>
                <a:chOff x="1776000" y="1832708"/>
                <a:chExt cx="8452434" cy="1640742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4" name="Straight Arrow Connector 143"/>
                  <p:cNvCxnSpPr>
                    <a:stCxn id="101" idx="6"/>
                    <a:endCxn id="102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144"/>
                  <p:cNvCxnSpPr>
                    <a:stCxn id="101" idx="5"/>
                    <a:endCxn id="110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145"/>
                  <p:cNvCxnSpPr>
                    <a:stCxn id="110" idx="7"/>
                    <a:endCxn id="102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146"/>
                  <p:cNvCxnSpPr>
                    <a:stCxn id="102" idx="6"/>
                    <a:endCxn id="142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/>
                  <p:cNvCxnSpPr>
                    <a:stCxn id="142" idx="6"/>
                    <a:endCxn id="143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rgbClr val="00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>
                    <a:stCxn id="143" idx="6"/>
                    <a:endCxn id="141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0" name="Freeform 99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413" y="3358274"/>
                  <a:ext cx="84090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5969" y="3423386"/>
                  <a:ext cx="840901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686" y="3405085"/>
                  <a:ext cx="840901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502" y="3385860"/>
                  <a:ext cx="840901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931" y="3366037"/>
                  <a:ext cx="87198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99507" y="5394451"/>
                  <a:ext cx="96613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07" y="5394451"/>
                  <a:ext cx="966132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629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ectangle 88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596000" y="3703087"/>
            <a:ext cx="8986587" cy="2574656"/>
            <a:chOff x="1602706" y="3329211"/>
            <a:chExt cx="8986587" cy="2574656"/>
          </a:xfrm>
        </p:grpSpPr>
        <p:grpSp>
          <p:nvGrpSpPr>
            <p:cNvPr id="103" name="Group 102"/>
            <p:cNvGrpSpPr/>
            <p:nvPr/>
          </p:nvGrpSpPr>
          <p:grpSpPr>
            <a:xfrm>
              <a:off x="1869783" y="3584715"/>
              <a:ext cx="8452434" cy="2174264"/>
              <a:chOff x="1776000" y="1601876"/>
              <a:chExt cx="8452434" cy="2174264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2059581" y="1601876"/>
                <a:ext cx="7522162" cy="2174264"/>
                <a:chOff x="2059581" y="1601876"/>
                <a:chExt cx="7522162" cy="21742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12/13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04696" y="1678700"/>
                      <a:ext cx="1193457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/>
                    <p:cNvSpPr txBox="1"/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0/10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7046">
                      <a:off x="2059581" y="2598923"/>
                      <a:ext cx="1164829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403006">
                      <a:off x="3905510" y="2652985"/>
                      <a:ext cx="773633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/>
                    <p:cNvSpPr txBox="1"/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7" name="TextBox 1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0842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/10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8" name="TextBox 1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1759" y="1601876"/>
                      <a:ext cx="976891" cy="4616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39" name="TextBox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2496" y="1624652"/>
                      <a:ext cx="840901" cy="46166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8620" y="3314475"/>
                      <a:ext cx="840901" cy="46166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/>
              <p:cNvGrpSpPr/>
              <p:nvPr/>
            </p:nvGrpSpPr>
            <p:grpSpPr>
              <a:xfrm>
                <a:off x="1776000" y="1832708"/>
                <a:ext cx="8452434" cy="1640742"/>
                <a:chOff x="1776000" y="1832708"/>
                <a:chExt cx="8452434" cy="1640742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776000" y="1848002"/>
                  <a:ext cx="8452434" cy="1625448"/>
                  <a:chOff x="1776000" y="1848002"/>
                  <a:chExt cx="8452434" cy="1625448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1776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/>
                  <p:cNvSpPr/>
                  <p:nvPr/>
                </p:nvSpPr>
                <p:spPr>
                  <a:xfrm>
                    <a:off x="4611000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3204289" y="295001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/>
                  <p:cNvSpPr/>
                  <p:nvPr/>
                </p:nvSpPr>
                <p:spPr>
                  <a:xfrm>
                    <a:off x="9691729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6296094" y="1848002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/>
                  <p:cNvSpPr/>
                  <p:nvPr/>
                </p:nvSpPr>
                <p:spPr>
                  <a:xfrm>
                    <a:off x="8006635" y="1854000"/>
                    <a:ext cx="536705" cy="52344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8" name="Straight Arrow Connector 127"/>
                  <p:cNvCxnSpPr>
                    <a:stCxn id="122" idx="6"/>
                    <a:endCxn id="123" idx="2"/>
                  </p:cNvCxnSpPr>
                  <p:nvPr/>
                </p:nvCxnSpPr>
                <p:spPr>
                  <a:xfrm>
                    <a:off x="2312705" y="2115720"/>
                    <a:ext cx="2298295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/>
                  <p:cNvCxnSpPr>
                    <a:stCxn id="122" idx="5"/>
                    <a:endCxn id="124" idx="1"/>
                  </p:cNvCxnSpPr>
                  <p:nvPr/>
                </p:nvCxnSpPr>
                <p:spPr>
                  <a:xfrm>
                    <a:off x="2234106" y="2300784"/>
                    <a:ext cx="1048782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Arrow Connector 129"/>
                  <p:cNvCxnSpPr>
                    <a:stCxn id="124" idx="7"/>
                    <a:endCxn id="123" idx="3"/>
                  </p:cNvCxnSpPr>
                  <p:nvPr/>
                </p:nvCxnSpPr>
                <p:spPr>
                  <a:xfrm flipV="1">
                    <a:off x="3662395" y="2300784"/>
                    <a:ext cx="1027204" cy="72588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Arrow Connector 130"/>
                  <p:cNvCxnSpPr>
                    <a:stCxn id="123" idx="6"/>
                    <a:endCxn id="126" idx="2"/>
                  </p:cNvCxnSpPr>
                  <p:nvPr/>
                </p:nvCxnSpPr>
                <p:spPr>
                  <a:xfrm flipV="1">
                    <a:off x="5147705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126" idx="6"/>
                    <a:endCxn id="127" idx="2"/>
                  </p:cNvCxnSpPr>
                  <p:nvPr/>
                </p:nvCxnSpPr>
                <p:spPr>
                  <a:xfrm>
                    <a:off x="6832799" y="2109722"/>
                    <a:ext cx="1173836" cy="5998"/>
                  </a:xfrm>
                  <a:prstGeom prst="straightConnector1">
                    <a:avLst/>
                  </a:prstGeom>
                  <a:ln w="28575">
                    <a:solidFill>
                      <a:srgbClr val="00000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Arrow Connector 132"/>
                  <p:cNvCxnSpPr>
                    <a:stCxn id="127" idx="6"/>
                    <a:endCxn id="125" idx="2"/>
                  </p:cNvCxnSpPr>
                  <p:nvPr/>
                </p:nvCxnSpPr>
                <p:spPr>
                  <a:xfrm flipV="1">
                    <a:off x="8543340" y="2109722"/>
                    <a:ext cx="1148389" cy="599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5" name="TextBox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5299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TextBox 115"/>
                    <p:cNvSpPr txBox="1"/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6" name="TextBox 1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8267" y="1832708"/>
                      <a:ext cx="458106" cy="52322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45934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0867" y="1833183"/>
                      <a:ext cx="458106" cy="52322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799" y="2947270"/>
                      <a:ext cx="458106" cy="52322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20" name="TextBox 1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50844" y="1843599"/>
                      <a:ext cx="458106" cy="52322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1" name="Freeform 120"/>
                <p:cNvSpPr/>
                <p:nvPr/>
              </p:nvSpPr>
              <p:spPr>
                <a:xfrm>
                  <a:off x="5048250" y="2314575"/>
                  <a:ext cx="4733925" cy="1030901"/>
                </a:xfrm>
                <a:custGeom>
                  <a:avLst/>
                  <a:gdLst>
                    <a:gd name="connsiteX0" fmla="*/ 0 w 4733925"/>
                    <a:gd name="connsiteY0" fmla="*/ 9525 h 918661"/>
                    <a:gd name="connsiteX1" fmla="*/ 409575 w 4733925"/>
                    <a:gd name="connsiteY1" fmla="*/ 333375 h 918661"/>
                    <a:gd name="connsiteX2" fmla="*/ 1228725 w 4733925"/>
                    <a:gd name="connsiteY2" fmla="*/ 733425 h 918661"/>
                    <a:gd name="connsiteX3" fmla="*/ 2038350 w 4733925"/>
                    <a:gd name="connsiteY3" fmla="*/ 895350 h 918661"/>
                    <a:gd name="connsiteX4" fmla="*/ 2838450 w 4733925"/>
                    <a:gd name="connsiteY4" fmla="*/ 895350 h 918661"/>
                    <a:gd name="connsiteX5" fmla="*/ 3629025 w 4733925"/>
                    <a:gd name="connsiteY5" fmla="*/ 685800 h 918661"/>
                    <a:gd name="connsiteX6" fmla="*/ 4438650 w 4733925"/>
                    <a:gd name="connsiteY6" fmla="*/ 266700 h 918661"/>
                    <a:gd name="connsiteX7" fmla="*/ 4733925 w 4733925"/>
                    <a:gd name="connsiteY7" fmla="*/ 0 h 918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733925" h="918661">
                      <a:moveTo>
                        <a:pt x="0" y="9525"/>
                      </a:moveTo>
                      <a:cubicBezTo>
                        <a:pt x="102394" y="111125"/>
                        <a:pt x="204788" y="212725"/>
                        <a:pt x="409575" y="333375"/>
                      </a:cubicBezTo>
                      <a:cubicBezTo>
                        <a:pt x="614363" y="454025"/>
                        <a:pt x="957263" y="639763"/>
                        <a:pt x="1228725" y="733425"/>
                      </a:cubicBezTo>
                      <a:cubicBezTo>
                        <a:pt x="1500187" y="827087"/>
                        <a:pt x="1770063" y="868363"/>
                        <a:pt x="2038350" y="895350"/>
                      </a:cubicBezTo>
                      <a:cubicBezTo>
                        <a:pt x="2306637" y="922337"/>
                        <a:pt x="2573338" y="930275"/>
                        <a:pt x="2838450" y="895350"/>
                      </a:cubicBezTo>
                      <a:cubicBezTo>
                        <a:pt x="3103563" y="860425"/>
                        <a:pt x="3362325" y="790575"/>
                        <a:pt x="3629025" y="685800"/>
                      </a:cubicBezTo>
                      <a:cubicBezTo>
                        <a:pt x="3895725" y="581025"/>
                        <a:pt x="4254500" y="381000"/>
                        <a:pt x="4438650" y="266700"/>
                      </a:cubicBezTo>
                      <a:cubicBezTo>
                        <a:pt x="4622800" y="152400"/>
                        <a:pt x="4678362" y="76200"/>
                        <a:pt x="4733925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arrow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1" name="Rectangle 110"/>
            <p:cNvSpPr/>
            <p:nvPr/>
          </p:nvSpPr>
          <p:spPr>
            <a:xfrm>
              <a:off x="1602706" y="3329211"/>
              <a:ext cx="8986587" cy="2574656"/>
            </a:xfrm>
            <a:prstGeom prst="rect">
              <a:avLst/>
            </a:prstGeom>
            <a:noFill/>
            <a:ln w="38100"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142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899889"/>
                <a:ext cx="10261140" cy="5184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Following lemma shows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RELABEL</m:t>
                    </m:r>
                  </m:oMath>
                </a14:m>
                <a:r>
                  <a:rPr lang="en-US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/>
                  <a:t>iterates as long as there is an overflowing vertex.</a:t>
                </a:r>
                <a:endParaRPr lang="en-US" sz="2800" b="1" dirty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Lemma </a:t>
                </a:r>
                <a:r>
                  <a:rPr lang="he-IL" sz="2800" b="1" dirty="0"/>
                  <a:t>11</a:t>
                </a:r>
                <a:r>
                  <a:rPr lang="en-US" sz="2800" dirty="0"/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.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sz="2800" dirty="0"/>
                  <a:t>, then either push or relabel applies.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Proof</a:t>
                </a:r>
                <a:r>
                  <a:rPr lang="en-US" sz="2800" dirty="0"/>
                  <a:t>: For any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800" dirty="0"/>
                  <a:t>because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 is height function.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800" dirty="0"/>
                  <a:t>push operation applies.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and relabeling applies.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</a:t>
                </a:r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99889"/>
                <a:ext cx="10261140" cy="5184111"/>
              </a:xfrm>
              <a:prstGeom prst="rect">
                <a:avLst/>
              </a:prstGeom>
              <a:blipFill>
                <a:blip r:embed="rId3"/>
                <a:stretch>
                  <a:fillRect l="-1188" t="-235" r="-1188" b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403885"/>
                <a:ext cx="10261140" cy="440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Lemma 12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RELABEL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never decreases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/>
                  <a:t>. Moreover, relabel increases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by at least 1. (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HW</a:t>
                </a:r>
                <a:r>
                  <a:rPr lang="en-US" sz="2800" dirty="0">
                    <a:ea typeface="Cambria Math" panose="02040503050406030204" pitchFamily="18" charset="0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Lemma 13</a:t>
                </a:r>
                <a:r>
                  <a:rPr lang="en-US" sz="280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RELABEL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maintains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2800" dirty="0"/>
                  <a:t> as height function.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 By induction on operations. Initializations defines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properly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outgoing arc,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RELABEL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operation ensures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afterward.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403885"/>
                <a:ext cx="10261140" cy="4404411"/>
              </a:xfrm>
              <a:prstGeom prst="rect">
                <a:avLst/>
              </a:prstGeom>
              <a:blipFill>
                <a:blip r:embed="rId3"/>
                <a:stretch>
                  <a:fillRect l="-1188" t="-138" r="-1188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Correctness</a:t>
            </a:r>
          </a:p>
        </p:txBody>
      </p:sp>
    </p:spTree>
    <p:extLst>
      <p:ext uri="{BB962C8B-B14F-4D97-AF65-F5344CB8AC3E}">
        <p14:creationId xmlns:p14="http://schemas.microsoft.com/office/powerpoint/2010/main" val="1103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819000"/>
                <a:ext cx="10261140" cy="5290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ingoing arc, by induction there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before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RELABEL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afterward.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Thus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RELABEL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preserves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as height function.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operation may add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case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before.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unchanging height, 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operation may also remove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Then the height constraint is dropped anyway.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b="1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Lemma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b="1" dirty="0">
                    <a:ea typeface="Cambria Math" panose="02040503050406030204" pitchFamily="18" charset="0"/>
                  </a:rPr>
                  <a:t>14</a:t>
                </a:r>
                <a:r>
                  <a:rPr lang="en-US" sz="2800" dirty="0">
                    <a:ea typeface="Cambria Math" panose="02040503050406030204" pitchFamily="18" charset="0"/>
                  </a:rPr>
                  <a:t>: Valid height function avoids any augmentation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19000"/>
                <a:ext cx="10261140" cy="5290679"/>
              </a:xfrm>
              <a:prstGeom prst="rect">
                <a:avLst/>
              </a:prstGeom>
              <a:blipFill>
                <a:blip r:embed="rId3"/>
                <a:stretch>
                  <a:fillRect l="-1188" r="-1188" b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774000"/>
                <a:ext cx="10261140" cy="541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 By contradiction.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 be an augmentation path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. W.l.o.g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simple.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There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, contradiction.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Theorem 15</a:t>
                </a:r>
                <a:r>
                  <a:rPr lang="en-US" sz="2800" dirty="0"/>
                  <a:t>: (push-relabel correctness):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If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PUSH-RELABEL</a:t>
                </a:r>
                <a:r>
                  <a:rPr lang="en-US" sz="2800" dirty="0"/>
                  <a:t> terminates, the </a:t>
                </a:r>
                <a:r>
                  <a:rPr lang="en-US" sz="2800" b="1" dirty="0"/>
                  <a:t>preflow is a maximum </a:t>
                </a:r>
                <a:r>
                  <a:rPr lang="en-US" sz="2800" dirty="0"/>
                  <a:t>flow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Proof</a:t>
                </a:r>
                <a:r>
                  <a:rPr lang="en-US" sz="2800" dirty="0"/>
                  <a:t>: Throughout execution the algorithm ensures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/>
                  <a:t> is indeed a preflow.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74000"/>
                <a:ext cx="10261140" cy="5417637"/>
              </a:xfrm>
              <a:prstGeom prst="rect">
                <a:avLst/>
              </a:prstGeom>
              <a:blipFill>
                <a:blip r:embed="rId3"/>
                <a:stretch>
                  <a:fillRect l="-1188" r="-1188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391325"/>
                <a:ext cx="10261140" cy="415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Initialization: </a:t>
                </a:r>
                <a:r>
                  <a:rPr lang="en-US" sz="2800" dirty="0"/>
                  <a:t>It first creates preflow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INIT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PREFLOW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Maintenance: </a:t>
                </a:r>
                <a:r>
                  <a:rPr lang="en-US" sz="2800" dirty="0"/>
                  <a:t>Relabel affect only height and not flow values, whereas a preflow prior to push operation remains such afterward.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Termination: </a:t>
                </a:r>
                <a:r>
                  <a:rPr lang="en-US" sz="2800" dirty="0"/>
                  <a:t>At termination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/>
                  <a:t> legal.</a:t>
                </a:r>
                <a:endParaRPr lang="he-IL" sz="2800" dirty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Lemma 13 ensures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2800" dirty="0"/>
                  <a:t> is height function.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As such, Lemma 14 ensures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</m:oMath>
                </a14:m>
                <a:r>
                  <a:rPr lang="en-US" sz="28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augmentation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.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</a:t>
                </a:r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91325"/>
                <a:ext cx="10261140" cy="4152675"/>
              </a:xfrm>
              <a:prstGeom prst="rect">
                <a:avLst/>
              </a:prstGeom>
              <a:blipFill>
                <a:blip r:embed="rId3"/>
                <a:stretch>
                  <a:fillRect l="-1188" t="-147" r="-1188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1044656"/>
                <a:ext cx="10261140" cy="4859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Opposite arc </a:t>
                </a:r>
                <a:r>
                  <a:rPr lang="en-US" sz="2800" dirty="0">
                    <a:ea typeface="Cambria Math" panose="02040503050406030204" pitchFamily="18" charset="0"/>
                  </a:rPr>
                  <a:t>enables to decrease at most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Edges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do not exist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>
                    <a:ea typeface="Cambria Math" panose="02040503050406030204" pitchFamily="18" charset="0"/>
                  </a:rPr>
                  <a:t>In summary: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80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28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0                            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.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well defined (one and only one case exists)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because no anti-parallel arcs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44656"/>
                <a:ext cx="10261140" cy="4859344"/>
              </a:xfrm>
              <a:prstGeom prst="rect">
                <a:avLst/>
              </a:prstGeom>
              <a:blipFill>
                <a:blip r:embed="rId2"/>
                <a:stretch>
                  <a:fillRect l="-1188" t="-125" r="-1188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899401" y="3789000"/>
            <a:ext cx="3322313" cy="523220"/>
            <a:chOff x="2047875" y="5508682"/>
            <a:chExt cx="3322313" cy="523220"/>
          </a:xfrm>
        </p:grpSpPr>
        <p:sp>
          <p:nvSpPr>
            <p:cNvPr id="8" name="Rectangular Callout 7"/>
            <p:cNvSpPr/>
            <p:nvPr/>
          </p:nvSpPr>
          <p:spPr>
            <a:xfrm>
              <a:off x="2128836" y="5553682"/>
              <a:ext cx="3241351" cy="432048"/>
            </a:xfrm>
            <a:prstGeom prst="wedgeRectCallout">
              <a:avLst>
                <a:gd name="adj1" fmla="val -60306"/>
                <a:gd name="adj2" fmla="val -23357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047875" y="5508682"/>
                  <a:ext cx="33223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Decrease flow from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875" y="5508682"/>
                  <a:ext cx="3322313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3486" t="-11765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7908046" y="3063591"/>
            <a:ext cx="3322313" cy="523220"/>
            <a:chOff x="2047875" y="5657850"/>
            <a:chExt cx="3322313" cy="523220"/>
          </a:xfrm>
        </p:grpSpPr>
        <p:sp>
          <p:nvSpPr>
            <p:cNvPr id="11" name="Rectangular Callout 10"/>
            <p:cNvSpPr/>
            <p:nvPr/>
          </p:nvSpPr>
          <p:spPr>
            <a:xfrm>
              <a:off x="2128836" y="5719009"/>
              <a:ext cx="3241351" cy="432048"/>
            </a:xfrm>
            <a:prstGeom prst="wedgeRectCallout">
              <a:avLst>
                <a:gd name="adj1" fmla="val -60570"/>
                <a:gd name="adj2" fmla="val 26429"/>
              </a:avLst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47875" y="5657850"/>
                  <a:ext cx="33223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Increase flow from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875" y="5657850"/>
                  <a:ext cx="3322313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468" t="-11765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18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134000"/>
                <a:ext cx="10261140" cy="4438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Lemma 16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excess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. (</a:t>
                </a:r>
                <a:r>
                  <a:rPr lang="en-US" sz="2800" dirty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/>
                  <a:t>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CLRS 26.4</a:t>
                </a:r>
                <a:r>
                  <a:rPr lang="en-US" sz="2800" dirty="0"/>
                  <a:t>)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Lemma 17</a:t>
                </a:r>
                <a:r>
                  <a:rPr lang="en-US" sz="2800" dirty="0"/>
                  <a:t>:  At any time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RELABEL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there is,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 (</a:t>
                </a:r>
                <a:r>
                  <a:rPr lang="en-US" sz="2800" dirty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/>
                  <a:t>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CLRS 26.4</a:t>
                </a:r>
                <a:r>
                  <a:rPr lang="en-US" sz="2800" dirty="0"/>
                  <a:t>)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To show that termination occurs, we bound the number of </a:t>
                </a:r>
                <a:r>
                  <a:rPr lang="en-US" sz="2800" b="1" dirty="0"/>
                  <a:t>relabels</a:t>
                </a:r>
                <a:r>
                  <a:rPr lang="en-US" sz="2800" dirty="0"/>
                  <a:t>, </a:t>
                </a:r>
                <a:r>
                  <a:rPr lang="en-US" sz="2800" b="1" dirty="0"/>
                  <a:t>saturating pushes</a:t>
                </a:r>
                <a:r>
                  <a:rPr lang="en-US" sz="2800" dirty="0"/>
                  <a:t>, and </a:t>
                </a:r>
                <a:r>
                  <a:rPr lang="en-US" sz="2800" b="1" dirty="0"/>
                  <a:t>nonsaturating pushes </a:t>
                </a:r>
                <a:r>
                  <a:rPr lang="en-US" sz="2800" dirty="0"/>
                  <a:t>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RELABEL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For </a:t>
                </a:r>
                <a:r>
                  <a:rPr lang="en-US" sz="2800" b="1" dirty="0"/>
                  <a:t>relabel </a:t>
                </a:r>
                <a:r>
                  <a:rPr lang="en-US" sz="2800" dirty="0"/>
                  <a:t>operation,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/>
                  <a:t> never decreases. By lemma 17 the per node relabels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134000"/>
                <a:ext cx="10261140" cy="4438907"/>
              </a:xfrm>
              <a:prstGeom prst="rect">
                <a:avLst/>
              </a:prstGeom>
              <a:blipFill>
                <a:blip r:embed="rId3"/>
                <a:stretch>
                  <a:fillRect l="-1188" r="-1188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Run 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65430" y="5669237"/>
            <a:ext cx="10261140" cy="585000"/>
            <a:chOff x="156000" y="7498918"/>
            <a:chExt cx="10261140" cy="58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6000" y="7498918"/>
                  <a:ext cx="10261140" cy="571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800" dirty="0"/>
                    <a:t> (a) less than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a14:m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800" dirty="0"/>
                    <a:t> relabel operations.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00" y="7498918"/>
                  <a:ext cx="10261140" cy="571951"/>
                </a:xfrm>
                <a:prstGeom prst="rect">
                  <a:avLst/>
                </a:prstGeom>
                <a:blipFill>
                  <a:blip r:embed="rId4"/>
                  <a:stretch>
                    <a:fillRect t="-2128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79320" y="7498918"/>
              <a:ext cx="9382250" cy="585000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10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999000"/>
                <a:ext cx="10261140" cy="4242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/>
                  <a:t>Saturating push operation </a:t>
                </a:r>
                <a:r>
                  <a:rPr lang="en-US" sz="2800" dirty="0"/>
                  <a:t>removes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.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to be reinserted into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needs to push back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 along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 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This cannot happen unless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was increased by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increase by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/>
                  <a:t>. Since height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An increase by 2 occurs less than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times.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Since two successive saturating push along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 requires the relabeling of both vertices, considering all edges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99000"/>
                <a:ext cx="10261140" cy="4242700"/>
              </a:xfrm>
              <a:prstGeom prst="rect">
                <a:avLst/>
              </a:prstGeom>
              <a:blipFill>
                <a:blip r:embed="rId3"/>
                <a:stretch>
                  <a:fillRect l="-1188" r="-1188" b="-3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5430" y="5409000"/>
            <a:ext cx="10261140" cy="585000"/>
            <a:chOff x="965430" y="5409000"/>
            <a:chExt cx="10261140" cy="58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65430" y="5409000"/>
                  <a:ext cx="10261140" cy="573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800" dirty="0"/>
                    <a:t> (b) less than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2|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sz="2800" dirty="0"/>
                    <a:t> saturating pushes.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5409000"/>
                  <a:ext cx="10261140" cy="573811"/>
                </a:xfrm>
                <a:prstGeom prst="rect">
                  <a:avLst/>
                </a:prstGeom>
                <a:blipFill>
                  <a:blip r:embed="rId4"/>
                  <a:stretch>
                    <a:fillRect t="-1064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1371000" y="5409000"/>
              <a:ext cx="6255000" cy="585000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3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684000"/>
                <a:ext cx="10261140" cy="194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For </a:t>
                </a:r>
                <a:r>
                  <a:rPr lang="en-US" sz="2800" b="1" dirty="0"/>
                  <a:t>nonsaturating push </a:t>
                </a:r>
                <a:r>
                  <a:rPr lang="en-US" sz="2800" dirty="0"/>
                  <a:t>define potential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brk m:alnAt="9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  <m:brk m:alnAt="9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xcess</m:t>
                            </m:r>
                            <m:r>
                              <m:rPr>
                                <m:brk m:alnAt="9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can contribute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dirty="0"/>
                  <a:t> increase,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dirty="0"/>
                  <a:t> may change due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 (relabeling) and excess (push).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84000"/>
                <a:ext cx="10261140" cy="1947521"/>
              </a:xfrm>
              <a:prstGeom prst="rect">
                <a:avLst/>
              </a:prstGeom>
              <a:blipFill>
                <a:blip r:embed="rId3"/>
                <a:stretch>
                  <a:fillRect l="-1188" r="-594" b="-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3813" y="2673808"/>
            <a:ext cx="10261140" cy="1357295"/>
            <a:chOff x="963813" y="3510656"/>
            <a:chExt cx="10261140" cy="1357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63813" y="3510656"/>
                  <a:ext cx="10261140" cy="13572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/>
                    <a:t>First, if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/>
                    <a:t>is </a:t>
                  </a:r>
                  <a:r>
                    <a:rPr lang="en-US" sz="2800" b="1" dirty="0"/>
                    <a:t>relabeled</a:t>
                  </a:r>
                  <a:r>
                    <a:rPr lang="en-US" sz="2800" dirty="0"/>
                    <a:t>,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800" dirty="0"/>
                    <a:t> by lemma 17. </a:t>
                  </a:r>
                  <a:r>
                    <a:rPr lang="en-US" sz="2800" dirty="0">
                      <a:ea typeface="Cambria Math" panose="02040503050406030204" pitchFamily="18" charset="0"/>
                    </a:rPr>
                    <a:t>⇒</a:t>
                  </a:r>
                  <a:endParaRPr lang="en-US" sz="2800" dirty="0"/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/>
                    <a:t>(c) Relabeling of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sz="2800" dirty="0"/>
                    <a:t> increases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/>
                    <a:t>by less than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a14:m>
                  <a:r>
                    <a:rPr lang="en-US" sz="2800" dirty="0"/>
                    <a:t>.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813" y="3510656"/>
                  <a:ext cx="10261140" cy="1357295"/>
                </a:xfrm>
                <a:prstGeom prst="rect">
                  <a:avLst/>
                </a:prstGeom>
                <a:blipFill>
                  <a:blip r:embed="rId4"/>
                  <a:stretch>
                    <a:fillRect l="-1188" t="-2252" b="-99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/>
            <p:cNvSpPr/>
            <p:nvPr/>
          </p:nvSpPr>
          <p:spPr>
            <a:xfrm>
              <a:off x="984813" y="4267208"/>
              <a:ext cx="7168587" cy="585000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65430" y="4284000"/>
            <a:ext cx="10261140" cy="1908984"/>
            <a:chOff x="965430" y="684000"/>
            <a:chExt cx="10261140" cy="1908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65430" y="684000"/>
                  <a:ext cx="10261140" cy="190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/>
                    <a:t>Second, </a:t>
                  </a:r>
                  <a:r>
                    <a:rPr lang="en-US" sz="2800" b="1" dirty="0"/>
                    <a:t>saturating push </a:t>
                  </a:r>
                  <a:r>
                    <a:rPr lang="en-US" sz="2800" dirty="0"/>
                    <a:t>along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a14:m>
                  <a:r>
                    <a:rPr lang="en-US" sz="2800" dirty="0"/>
                    <a:t> may cause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excess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sz="2800" dirty="0"/>
                    <a:t>, whose height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en-US" sz="2800" dirty="0"/>
                    <a:t> does not change.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  <a:endParaRPr lang="en-US" sz="2800" dirty="0"/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/>
                    <a:t>(d) Saturating push increases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/>
                    <a:t>by less than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a14:m>
                  <a:r>
                    <a:rPr lang="en-US" sz="2800" dirty="0"/>
                    <a:t>.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684000"/>
                  <a:ext cx="10261140" cy="1908984"/>
                </a:xfrm>
                <a:prstGeom prst="rect">
                  <a:avLst/>
                </a:prstGeom>
                <a:blipFill>
                  <a:blip r:embed="rId5"/>
                  <a:stretch>
                    <a:fillRect l="-1188" r="-1188" b="-6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965430" y="1989000"/>
              <a:ext cx="7785570" cy="585000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47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3018536"/>
                <a:ext cx="10261140" cy="324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We show that </a:t>
                </a:r>
                <a:r>
                  <a:rPr lang="en-US" sz="2800" b="1" dirty="0"/>
                  <a:t>nonsaturating push </a:t>
                </a:r>
                <a:r>
                  <a:rPr lang="en-US" sz="2800" dirty="0"/>
                  <a:t>along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/>
                  <a:t> decreases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dirty="0"/>
                  <a:t> by at least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Before push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/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excess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whereas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excess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/>
                  <a:t>.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excess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performs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excess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non saturation means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excess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afterword.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018536"/>
                <a:ext cx="10261140" cy="3240502"/>
              </a:xfrm>
              <a:prstGeom prst="rect">
                <a:avLst/>
              </a:prstGeom>
              <a:blipFill>
                <a:blip r:embed="rId3"/>
                <a:stretch>
                  <a:fillRect l="-1188" r="-1188" b="-3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65430" y="828808"/>
            <a:ext cx="10261140" cy="1818959"/>
            <a:chOff x="965430" y="828808"/>
            <a:chExt cx="10261140" cy="1818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65430" y="828808"/>
                  <a:ext cx="10261140" cy="1818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5400"/>
                    </a:spcAft>
                  </a:pP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</a:rPr>
                        <m:t>Φ</m:t>
                      </m:r>
                    </m:oMath>
                  </a14:m>
                  <a:r>
                    <a:rPr lang="en-US" sz="2800" dirty="0"/>
                    <a:t> increase due to relabeling and saturated pushes, summed to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2800" dirty="0"/>
                    <a:t>.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828808"/>
                  <a:ext cx="10261140" cy="1818959"/>
                </a:xfrm>
                <a:prstGeom prst="rect">
                  <a:avLst/>
                </a:prstGeom>
                <a:blipFill>
                  <a:blip r:embed="rId4"/>
                  <a:stretch>
                    <a:fillRect l="-1188" t="-1678" b="-70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307520" y="1449000"/>
              <a:ext cx="4248480" cy="523220"/>
              <a:chOff x="1307520" y="549000"/>
              <a:chExt cx="4248480" cy="52322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16000" y="549000"/>
                <a:ext cx="630000" cy="523220"/>
                <a:chOff x="2984105" y="2770230"/>
                <a:chExt cx="630000" cy="523220"/>
              </a:xfrm>
            </p:grpSpPr>
            <p:sp>
              <p:nvSpPr>
                <p:cNvPr id="19" name="Rectangular Callout 18"/>
                <p:cNvSpPr/>
                <p:nvPr/>
              </p:nvSpPr>
              <p:spPr>
                <a:xfrm>
                  <a:off x="3016811" y="2844000"/>
                  <a:ext cx="564589" cy="449450"/>
                </a:xfrm>
                <a:prstGeom prst="wedgeRectCallout">
                  <a:avLst>
                    <a:gd name="adj1" fmla="val -17488"/>
                    <a:gd name="adj2" fmla="val 110315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84105" y="2770230"/>
                  <a:ext cx="63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(a)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307520" y="549000"/>
                <a:ext cx="630000" cy="523220"/>
                <a:chOff x="2984105" y="2770230"/>
                <a:chExt cx="630000" cy="523220"/>
              </a:xfrm>
            </p:grpSpPr>
            <p:sp>
              <p:nvSpPr>
                <p:cNvPr id="17" name="Rectangular Callout 16"/>
                <p:cNvSpPr/>
                <p:nvPr/>
              </p:nvSpPr>
              <p:spPr>
                <a:xfrm>
                  <a:off x="3016811" y="2844000"/>
                  <a:ext cx="564589" cy="449450"/>
                </a:xfrm>
                <a:prstGeom prst="wedgeRectCallout">
                  <a:avLst>
                    <a:gd name="adj1" fmla="val -17488"/>
                    <a:gd name="adj2" fmla="val 110315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984105" y="2770230"/>
                  <a:ext cx="63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(c)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926000" y="549000"/>
                <a:ext cx="630000" cy="523220"/>
                <a:chOff x="2984105" y="2770230"/>
                <a:chExt cx="630000" cy="523220"/>
              </a:xfrm>
            </p:grpSpPr>
            <p:sp>
              <p:nvSpPr>
                <p:cNvPr id="15" name="Rectangular Callout 14"/>
                <p:cNvSpPr/>
                <p:nvPr/>
              </p:nvSpPr>
              <p:spPr>
                <a:xfrm>
                  <a:off x="3016811" y="2844000"/>
                  <a:ext cx="564589" cy="449450"/>
                </a:xfrm>
                <a:prstGeom prst="wedgeRectCallout">
                  <a:avLst>
                    <a:gd name="adj1" fmla="val -17488"/>
                    <a:gd name="adj2" fmla="val 110315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984105" y="2770230"/>
                  <a:ext cx="63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(b)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917520" y="549000"/>
                <a:ext cx="630000" cy="523220"/>
                <a:chOff x="2984105" y="2770230"/>
                <a:chExt cx="630000" cy="523220"/>
              </a:xfrm>
            </p:grpSpPr>
            <p:sp>
              <p:nvSpPr>
                <p:cNvPr id="13" name="Rectangular Callout 12"/>
                <p:cNvSpPr/>
                <p:nvPr/>
              </p:nvSpPr>
              <p:spPr>
                <a:xfrm>
                  <a:off x="3016811" y="2844000"/>
                  <a:ext cx="564589" cy="449450"/>
                </a:xfrm>
                <a:prstGeom prst="wedgeRectCallout">
                  <a:avLst>
                    <a:gd name="adj1" fmla="val -17488"/>
                    <a:gd name="adj2" fmla="val 110315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984105" y="2770230"/>
                  <a:ext cx="630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(d)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40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Algorithms and DS II: Network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65430" y="729000"/>
                <a:ext cx="10261140" cy="1874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dirty="0"/>
                  <a:t> has therefore decreased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/>
                  <a:t> and either increased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/>
                  <a:t> or not.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l-GR" sz="2800" dirty="0"/>
                  <a:t> </a:t>
                </a:r>
                <a14:m>
                  <m:oMath xmlns:m="http://schemas.openxmlformats.org/officeDocument/2006/math"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Since by definition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, total increase bounds total decrease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29000"/>
                <a:ext cx="10261140" cy="1874359"/>
              </a:xfrm>
              <a:prstGeom prst="rect">
                <a:avLst/>
              </a:prstGeom>
              <a:blipFill>
                <a:blip r:embed="rId3"/>
                <a:stretch>
                  <a:fillRect l="-1188" t="-651" r="-1188" b="-6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923289" y="2849487"/>
            <a:ext cx="10345421" cy="623963"/>
            <a:chOff x="965430" y="3559464"/>
            <a:chExt cx="10345421" cy="623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49711" y="3559464"/>
                  <a:ext cx="10261140" cy="571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/>
                    <a:t>(e) total nonsaturating pushes is less than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2800" dirty="0"/>
                    <a:t>.  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711" y="3559464"/>
                  <a:ext cx="10261140" cy="571951"/>
                </a:xfrm>
                <a:prstGeom prst="rect">
                  <a:avLst/>
                </a:prstGeom>
                <a:blipFill>
                  <a:blip r:embed="rId4"/>
                  <a:stretch>
                    <a:fillRect l="-1188" t="-1064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965430" y="3598427"/>
              <a:ext cx="9135570" cy="585000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3699000"/>
                <a:ext cx="10261140" cy="1797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/>
                  <a:t>Theorem 18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PUSH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RELABEL</m:t>
                    </m:r>
                  </m:oMath>
                </a14:m>
                <a:r>
                  <a:rPr lang="en-US" sz="2800" dirty="0"/>
                  <a:t> terminates and its run-time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/>
                  <a:t>Proof</a:t>
                </a:r>
                <a:r>
                  <a:rPr lang="en-US" sz="2800" dirty="0"/>
                  <a:t>: Follows from (a), (b) and (e).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699000"/>
                <a:ext cx="10261140" cy="1797415"/>
              </a:xfrm>
              <a:prstGeom prst="rect">
                <a:avLst/>
              </a:prstGeom>
              <a:blipFill>
                <a:blip r:embed="rId5"/>
                <a:stretch>
                  <a:fillRect l="-1188" t="-678" r="-1188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8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836712"/>
            <a:ext cx="5581650" cy="23526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605319" y="2523388"/>
            <a:ext cx="606896" cy="612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3352759" y="3702835"/>
            <a:ext cx="5543632" cy="2238593"/>
            <a:chOff x="3352759" y="3702835"/>
            <a:chExt cx="5543632" cy="2238593"/>
          </a:xfrm>
        </p:grpSpPr>
        <p:grpSp>
          <p:nvGrpSpPr>
            <p:cNvPr id="13" name="Group 12"/>
            <p:cNvGrpSpPr/>
            <p:nvPr/>
          </p:nvGrpSpPr>
          <p:grpSpPr>
            <a:xfrm>
              <a:off x="3352759" y="3702835"/>
              <a:ext cx="5543632" cy="2238593"/>
              <a:chOff x="3340318" y="896863"/>
              <a:chExt cx="5543632" cy="223859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340318" y="1707015"/>
                <a:ext cx="606896" cy="6120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971563" y="2523388"/>
                <a:ext cx="606896" cy="6120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588693" y="2523388"/>
                <a:ext cx="606896" cy="6120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277054" y="1707015"/>
                <a:ext cx="606896" cy="6120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63250" y="896863"/>
                <a:ext cx="606896" cy="6120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597006" y="896863"/>
                <a:ext cx="606896" cy="6120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521990" y="4572813"/>
                  <a:ext cx="250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990" y="4572813"/>
                  <a:ext cx="250768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436986" y="4572813"/>
                  <a:ext cx="2507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986" y="4572813"/>
                  <a:ext cx="250768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133080" y="3824203"/>
                  <a:ext cx="3681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080" y="3824203"/>
                  <a:ext cx="36811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667" r="-833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728838" y="3806032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838" y="3806032"/>
                  <a:ext cx="3752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1475" r="-819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133080" y="5456269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080" y="5456269"/>
                  <a:ext cx="3752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1290" r="-6452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58523" y="5438098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523" y="5438098"/>
                  <a:ext cx="3752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9836" r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3870777" y="4008869"/>
            <a:ext cx="1193792" cy="810152"/>
            <a:chOff x="3870777" y="4008869"/>
            <a:chExt cx="1193792" cy="810152"/>
          </a:xfrm>
        </p:grpSpPr>
        <p:cxnSp>
          <p:nvCxnSpPr>
            <p:cNvPr id="21" name="Straight Arrow Connector 20"/>
            <p:cNvCxnSpPr>
              <a:stCxn id="6" idx="7"/>
              <a:endCxn id="11" idx="2"/>
            </p:cNvCxnSpPr>
            <p:nvPr/>
          </p:nvCxnSpPr>
          <p:spPr>
            <a:xfrm flipV="1">
              <a:off x="3870777" y="4008869"/>
              <a:ext cx="1104914" cy="5937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3"/>
              <a:endCxn id="6" idx="6"/>
            </p:cNvCxnSpPr>
            <p:nvPr/>
          </p:nvCxnSpPr>
          <p:spPr>
            <a:xfrm flipH="1">
              <a:off x="3959655" y="4225268"/>
              <a:ext cx="1104914" cy="5937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259585" y="4038490"/>
                  <a:ext cx="200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00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9585" y="4038490"/>
                  <a:ext cx="200376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0303" r="-3030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433820" y="4503454"/>
                  <a:ext cx="3430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20" y="4503454"/>
                  <a:ext cx="34304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5789" r="-1578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5582587" y="3701092"/>
            <a:ext cx="1026860" cy="307777"/>
            <a:chOff x="5582587" y="3701092"/>
            <a:chExt cx="1026860" cy="307777"/>
          </a:xfrm>
        </p:grpSpPr>
        <p:cxnSp>
          <p:nvCxnSpPr>
            <p:cNvPr id="34" name="Straight Arrow Connector 33"/>
            <p:cNvCxnSpPr>
              <a:stCxn id="12" idx="2"/>
              <a:endCxn id="11" idx="6"/>
            </p:cNvCxnSpPr>
            <p:nvPr/>
          </p:nvCxnSpPr>
          <p:spPr>
            <a:xfrm flipH="1">
              <a:off x="5582587" y="4008869"/>
              <a:ext cx="10268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924478" y="3701092"/>
                  <a:ext cx="34304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478" y="3701092"/>
                  <a:ext cx="343043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7857" r="-160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3870777" y="4819021"/>
            <a:ext cx="1202105" cy="824163"/>
            <a:chOff x="4159974" y="3366343"/>
            <a:chExt cx="1202105" cy="824163"/>
          </a:xfrm>
        </p:grpSpPr>
        <p:cxnSp>
          <p:nvCxnSpPr>
            <p:cNvPr id="40" name="Straight Arrow Connector 39"/>
            <p:cNvCxnSpPr>
              <a:stCxn id="6" idx="6"/>
              <a:endCxn id="7" idx="1"/>
            </p:cNvCxnSpPr>
            <p:nvPr/>
          </p:nvCxnSpPr>
          <p:spPr>
            <a:xfrm>
              <a:off x="4248852" y="3366343"/>
              <a:ext cx="1113227" cy="59997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2"/>
              <a:endCxn id="6" idx="5"/>
            </p:cNvCxnSpPr>
            <p:nvPr/>
          </p:nvCxnSpPr>
          <p:spPr>
            <a:xfrm flipH="1" flipV="1">
              <a:off x="4159974" y="3582742"/>
              <a:ext cx="1113227" cy="5999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849769" y="3445211"/>
                  <a:ext cx="200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769" y="3445211"/>
                  <a:ext cx="20037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0303" r="-3030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567709" y="3882729"/>
                  <a:ext cx="2003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709" y="3882729"/>
                  <a:ext cx="200375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30303" r="-2727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5287452" y="4008869"/>
            <a:ext cx="3090921" cy="2163146"/>
            <a:chOff x="5287452" y="4008869"/>
            <a:chExt cx="3090921" cy="2163146"/>
          </a:xfrm>
        </p:grpSpPr>
        <p:grpSp>
          <p:nvGrpSpPr>
            <p:cNvPr id="48" name="Group 47"/>
            <p:cNvGrpSpPr/>
            <p:nvPr/>
          </p:nvGrpSpPr>
          <p:grpSpPr>
            <a:xfrm>
              <a:off x="7127465" y="4008869"/>
              <a:ext cx="1250908" cy="871721"/>
              <a:chOff x="4120424" y="3280896"/>
              <a:chExt cx="1250908" cy="871721"/>
            </a:xfrm>
          </p:grpSpPr>
          <p:cxnSp>
            <p:nvCxnSpPr>
              <p:cNvPr id="49" name="Straight Arrow Connector 48"/>
              <p:cNvCxnSpPr>
                <a:stCxn id="12" idx="6"/>
                <a:endCxn id="9" idx="1"/>
              </p:cNvCxnSpPr>
              <p:nvPr/>
            </p:nvCxnSpPr>
            <p:spPr>
              <a:xfrm>
                <a:off x="4209302" y="3280896"/>
                <a:ext cx="1162030" cy="59375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9" idx="2"/>
                <a:endCxn id="12" idx="5"/>
              </p:cNvCxnSpPr>
              <p:nvPr/>
            </p:nvCxnSpPr>
            <p:spPr>
              <a:xfrm flipH="1" flipV="1">
                <a:off x="4120424" y="3497295"/>
                <a:ext cx="1162030" cy="59375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4825220" y="3311673"/>
                    <a:ext cx="20037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5220" y="3311673"/>
                    <a:ext cx="20037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0303" r="-30303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482177" y="3844840"/>
                    <a:ext cx="34304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2177" y="3844840"/>
                    <a:ext cx="34304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857" r="-1785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/>
            <p:cNvGrpSpPr/>
            <p:nvPr/>
          </p:nvGrpSpPr>
          <p:grpSpPr>
            <a:xfrm>
              <a:off x="5287452" y="4225268"/>
              <a:ext cx="1625443" cy="1193727"/>
              <a:chOff x="3612668" y="3461269"/>
              <a:chExt cx="1569971" cy="1193727"/>
            </a:xfrm>
          </p:grpSpPr>
          <p:cxnSp>
            <p:nvCxnSpPr>
              <p:cNvPr id="58" name="Straight Arrow Connector 57"/>
              <p:cNvCxnSpPr>
                <a:stCxn id="7" idx="0"/>
                <a:endCxn id="12" idx="3"/>
              </p:cNvCxnSpPr>
              <p:nvPr/>
            </p:nvCxnSpPr>
            <p:spPr>
              <a:xfrm flipV="1">
                <a:off x="3612668" y="3461269"/>
                <a:ext cx="1362724" cy="11040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12" idx="4"/>
                <a:endCxn id="7" idx="7"/>
              </p:cNvCxnSpPr>
              <p:nvPr/>
            </p:nvCxnSpPr>
            <p:spPr>
              <a:xfrm flipH="1">
                <a:off x="3819915" y="3550904"/>
                <a:ext cx="1362724" cy="110409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193177" y="3684797"/>
                    <a:ext cx="20037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3177" y="3684797"/>
                    <a:ext cx="200376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9412" r="-2352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397974" y="4125079"/>
                    <a:ext cx="29596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7974" y="4125079"/>
                    <a:ext cx="295967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000" r="-400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oup 89"/>
            <p:cNvGrpSpPr/>
            <p:nvPr/>
          </p:nvGrpSpPr>
          <p:grpSpPr>
            <a:xfrm>
              <a:off x="6904582" y="4314903"/>
              <a:ext cx="260202" cy="1014457"/>
              <a:chOff x="6904582" y="4314903"/>
              <a:chExt cx="260202" cy="1014457"/>
            </a:xfrm>
          </p:grpSpPr>
          <p:cxnSp>
            <p:nvCxnSpPr>
              <p:cNvPr id="73" name="Straight Arrow Connector 72"/>
              <p:cNvCxnSpPr>
                <a:stCxn id="12" idx="4"/>
                <a:endCxn id="8" idx="0"/>
              </p:cNvCxnSpPr>
              <p:nvPr/>
            </p:nvCxnSpPr>
            <p:spPr>
              <a:xfrm flipH="1">
                <a:off x="6904582" y="4314903"/>
                <a:ext cx="8313" cy="10144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6940949" y="4719029"/>
                    <a:ext cx="22383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0949" y="4719029"/>
                    <a:ext cx="22383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2222" r="-22222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" name="Group 113"/>
            <p:cNvGrpSpPr/>
            <p:nvPr/>
          </p:nvGrpSpPr>
          <p:grpSpPr>
            <a:xfrm>
              <a:off x="5502022" y="5349000"/>
              <a:ext cx="1187990" cy="823015"/>
              <a:chOff x="5502022" y="5349000"/>
              <a:chExt cx="1187990" cy="823015"/>
            </a:xfrm>
          </p:grpSpPr>
          <p:cxnSp>
            <p:nvCxnSpPr>
              <p:cNvPr id="88" name="Straight Arrow Connector 87"/>
              <p:cNvCxnSpPr>
                <a:stCxn id="8" idx="3"/>
                <a:endCxn id="7" idx="5"/>
              </p:cNvCxnSpPr>
              <p:nvPr/>
            </p:nvCxnSpPr>
            <p:spPr>
              <a:xfrm flipH="1">
                <a:off x="5502022" y="5851793"/>
                <a:ext cx="118799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924478" y="5864238"/>
                    <a:ext cx="34304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478" y="5864238"/>
                    <a:ext cx="343043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7857" r="-16071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/>
              <p:cNvCxnSpPr>
                <a:stCxn id="7" idx="6"/>
                <a:endCxn id="8" idx="2"/>
              </p:cNvCxnSpPr>
              <p:nvPr/>
            </p:nvCxnSpPr>
            <p:spPr>
              <a:xfrm>
                <a:off x="5590900" y="5635394"/>
                <a:ext cx="1010234" cy="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931768" y="5349000"/>
                    <a:ext cx="34304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768" y="5349000"/>
                    <a:ext cx="343043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7119152" y="4819021"/>
              <a:ext cx="1170343" cy="791136"/>
              <a:chOff x="3891177" y="3794570"/>
              <a:chExt cx="1170343" cy="791136"/>
            </a:xfrm>
          </p:grpSpPr>
          <p:cxnSp>
            <p:nvCxnSpPr>
              <p:cNvPr id="99" name="Straight Arrow Connector 98"/>
              <p:cNvCxnSpPr>
                <a:stCxn id="9" idx="2"/>
                <a:endCxn id="8" idx="7"/>
              </p:cNvCxnSpPr>
              <p:nvPr/>
            </p:nvCxnSpPr>
            <p:spPr>
              <a:xfrm flipH="1">
                <a:off x="3891177" y="3794570"/>
                <a:ext cx="1170343" cy="5999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586951" y="4277929"/>
                    <a:ext cx="27731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6951" y="4277929"/>
                    <a:ext cx="277316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8889" r="-6667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5" name="Group 104"/>
          <p:cNvGrpSpPr/>
          <p:nvPr/>
        </p:nvGrpSpPr>
        <p:grpSpPr>
          <a:xfrm>
            <a:off x="4856454" y="4225268"/>
            <a:ext cx="651857" cy="1193727"/>
            <a:chOff x="3963777" y="3096992"/>
            <a:chExt cx="651857" cy="1193727"/>
          </a:xfrm>
        </p:grpSpPr>
        <p:cxnSp>
          <p:nvCxnSpPr>
            <p:cNvPr id="106" name="Straight Arrow Connector 105"/>
            <p:cNvCxnSpPr>
              <a:stCxn id="7" idx="0"/>
              <a:endCxn id="11" idx="4"/>
            </p:cNvCxnSpPr>
            <p:nvPr/>
          </p:nvCxnSpPr>
          <p:spPr>
            <a:xfrm flipH="1" flipV="1">
              <a:off x="4386462" y="3186627"/>
              <a:ext cx="8313" cy="101445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1" idx="3"/>
              <a:endCxn id="7" idx="1"/>
            </p:cNvCxnSpPr>
            <p:nvPr/>
          </p:nvCxnSpPr>
          <p:spPr>
            <a:xfrm>
              <a:off x="4171892" y="3096992"/>
              <a:ext cx="8313" cy="11937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3963777" y="3577423"/>
                  <a:ext cx="2003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777" y="3577423"/>
                  <a:ext cx="200376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30303" r="-2727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415259" y="3590753"/>
                  <a:ext cx="2003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259" y="3590753"/>
                  <a:ext cx="200375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30303" r="-2727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1309731" y="1705913"/>
                <a:ext cx="14141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31" y="1705913"/>
                <a:ext cx="1414105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309731" y="4470178"/>
                <a:ext cx="1656671" cy="582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731" y="4470178"/>
                <a:ext cx="1656671" cy="58291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49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1081570"/>
                <a:ext cx="10261140" cy="2569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not a network because anti-parallel arcs exit. Other than that a flow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can be defined as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flows. An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augmentation</a:t>
                </a:r>
                <a:r>
                  <a:rPr lang="en-US" sz="2800" dirty="0"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a function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81570"/>
                <a:ext cx="10261140" cy="2569293"/>
              </a:xfrm>
              <a:prstGeom prst="rect">
                <a:avLst/>
              </a:prstGeom>
              <a:blipFill>
                <a:blip r:embed="rId2"/>
                <a:stretch>
                  <a:fillRect l="-1188" r="-1188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5430" y="3826688"/>
            <a:ext cx="10261140" cy="1807312"/>
            <a:chOff x="965430" y="3826688"/>
            <a:chExt cx="10261140" cy="1807312"/>
          </a:xfrm>
        </p:grpSpPr>
        <p:grpSp>
          <p:nvGrpSpPr>
            <p:cNvPr id="9" name="Group 8"/>
            <p:cNvGrpSpPr/>
            <p:nvPr/>
          </p:nvGrpSpPr>
          <p:grpSpPr>
            <a:xfrm>
              <a:off x="6501000" y="5095207"/>
              <a:ext cx="3019425" cy="523220"/>
              <a:chOff x="2047875" y="5657850"/>
              <a:chExt cx="3019425" cy="523220"/>
            </a:xfrm>
          </p:grpSpPr>
          <p:sp>
            <p:nvSpPr>
              <p:cNvPr id="11" name="Rectangular Callout 10"/>
              <p:cNvSpPr/>
              <p:nvPr/>
            </p:nvSpPr>
            <p:spPr>
              <a:xfrm>
                <a:off x="2128837" y="5719009"/>
                <a:ext cx="2857500" cy="432048"/>
              </a:xfrm>
              <a:prstGeom prst="wedgeRectCallout">
                <a:avLst>
                  <a:gd name="adj1" fmla="val -28166"/>
                  <a:gd name="adj2" fmla="val -199515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47875" y="5657850"/>
                    <a:ext cx="301942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rgbClr val="FF0000"/>
                        </a:solidFill>
                      </a:rPr>
                      <a:t>Decrease flow in </a:t>
                    </a:r>
                    <a14:m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a14:m>
                    <a:endParaRPr 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7875" y="5657850"/>
                    <a:ext cx="3019425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16" t="-11628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3171000" y="5110780"/>
              <a:ext cx="3019425" cy="523220"/>
              <a:chOff x="2047875" y="5657850"/>
              <a:chExt cx="3019425" cy="523220"/>
            </a:xfrm>
          </p:grpSpPr>
          <p:sp>
            <p:nvSpPr>
              <p:cNvPr id="7" name="Rectangular Callout 6"/>
              <p:cNvSpPr/>
              <p:nvPr/>
            </p:nvSpPr>
            <p:spPr>
              <a:xfrm>
                <a:off x="2209800" y="5703436"/>
                <a:ext cx="2857500" cy="432048"/>
              </a:xfrm>
              <a:prstGeom prst="wedgeRectCallout">
                <a:avLst>
                  <a:gd name="adj1" fmla="val 31782"/>
                  <a:gd name="adj2" fmla="val -209201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047875" y="5657850"/>
                    <a:ext cx="301942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>
                        <a:solidFill>
                          <a:srgbClr val="0000FF"/>
                        </a:solidFill>
                      </a:rPr>
                      <a:t>Increase flow in </a:t>
                    </a:r>
                    <a14:m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a14:m>
                    <a:endParaRPr lang="en-US" sz="28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7875" y="5657850"/>
                    <a:ext cx="301942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65430" y="3826688"/>
                  <a:ext cx="10261140" cy="1245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(1)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8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0                                                 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.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3826688"/>
                  <a:ext cx="10261140" cy="1245726"/>
                </a:xfrm>
                <a:prstGeom prst="rect">
                  <a:avLst/>
                </a:prstGeom>
                <a:blipFill>
                  <a:blip r:embed="rId5"/>
                  <a:stretch>
                    <a:fillRect l="-11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03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774000"/>
                <a:ext cx="10261140" cy="250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</a:rPr>
                  <a:t>Lemma</a:t>
                </a:r>
                <a:r>
                  <a:rPr lang="en-US" sz="2800" dirty="0">
                    <a:ea typeface="Cambria Math" panose="02040503050406030204" pitchFamily="18" charset="0"/>
                  </a:rPr>
                  <a:t> 1: 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be flows with total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resp.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a flow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with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</a:rPr>
                  <a:t>: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1. Showing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74000"/>
                <a:ext cx="10261140" cy="2500108"/>
              </a:xfrm>
              <a:prstGeom prst="rect">
                <a:avLst/>
              </a:prstGeom>
              <a:blipFill>
                <a:blip r:embed="rId2"/>
                <a:stretch>
                  <a:fillRect l="-1188" r="-1188" b="-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964259" y="4869000"/>
            <a:ext cx="10261140" cy="1260000"/>
            <a:chOff x="964259" y="4869000"/>
            <a:chExt cx="10261140" cy="1260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96000" y="4869000"/>
              <a:ext cx="4514184" cy="552074"/>
              <a:chOff x="4734146" y="5786638"/>
              <a:chExt cx="4514184" cy="552074"/>
            </a:xfrm>
          </p:grpSpPr>
          <p:sp>
            <p:nvSpPr>
              <p:cNvPr id="13" name="Rectangular Callout 12"/>
              <p:cNvSpPr/>
              <p:nvPr/>
            </p:nvSpPr>
            <p:spPr>
              <a:xfrm>
                <a:off x="4836000" y="5846650"/>
                <a:ext cx="4275000" cy="492061"/>
              </a:xfrm>
              <a:prstGeom prst="wedgeRectCallout">
                <a:avLst>
                  <a:gd name="adj1" fmla="val -18402"/>
                  <a:gd name="adj2" fmla="val 111299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734146" y="5786638"/>
                    <a:ext cx="4514184" cy="5520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4146" y="5786638"/>
                    <a:ext cx="4514184" cy="5520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964259" y="5508710"/>
              <a:ext cx="10261140" cy="620290"/>
              <a:chOff x="606000" y="7938710"/>
              <a:chExt cx="10261140" cy="62029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51000" y="7970855"/>
                <a:ext cx="8628044" cy="588145"/>
                <a:chOff x="651000" y="8576392"/>
                <a:chExt cx="8628044" cy="588145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651000" y="8621392"/>
                  <a:ext cx="1968044" cy="543145"/>
                </a:xfrm>
                <a:prstGeom prst="rect">
                  <a:avLst/>
                </a:prstGeom>
                <a:noFill/>
                <a:ln w="285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473704" y="8576392"/>
                  <a:ext cx="805340" cy="543145"/>
                </a:xfrm>
                <a:prstGeom prst="rect">
                  <a:avLst/>
                </a:prstGeom>
                <a:noFill/>
                <a:ln w="28575">
                  <a:solidFill>
                    <a:srgbClr val="BFBFB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06000" y="7938710"/>
                    <a:ext cx="10261140" cy="5738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Aft>
                        <a:spcPts val="1800"/>
                      </a:spcAft>
                    </a:pP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↑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nor/>
                            <m:brk m:alnAt="7"/>
                          </m:rPr>
                          <a:rPr lang="en-US" sz="2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  <m:brk m:alnAt="7"/>
                          </m:rPr>
                          <a:rPr lang="en-US" sz="2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2800" dirty="0">
                        <a:ea typeface="Cambria Math" panose="02040503050406030204" pitchFamily="18" charset="0"/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000" y="7938710"/>
                    <a:ext cx="10261140" cy="5738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128" b="-297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Group 18"/>
          <p:cNvGrpSpPr/>
          <p:nvPr/>
        </p:nvGrpSpPr>
        <p:grpSpPr>
          <a:xfrm>
            <a:off x="964259" y="3429000"/>
            <a:ext cx="10261140" cy="1391920"/>
            <a:chOff x="1092660" y="8604757"/>
            <a:chExt cx="10261140" cy="1391920"/>
          </a:xfrm>
        </p:grpSpPr>
        <p:grpSp>
          <p:nvGrpSpPr>
            <p:cNvPr id="7" name="Group 6"/>
            <p:cNvGrpSpPr/>
            <p:nvPr/>
          </p:nvGrpSpPr>
          <p:grpSpPr>
            <a:xfrm>
              <a:off x="7164633" y="9243711"/>
              <a:ext cx="2070000" cy="552074"/>
              <a:chOff x="2047875" y="5657850"/>
              <a:chExt cx="3743930" cy="552074"/>
            </a:xfrm>
          </p:grpSpPr>
          <p:sp>
            <p:nvSpPr>
              <p:cNvPr id="8" name="Rectangular Callout 7"/>
              <p:cNvSpPr/>
              <p:nvPr/>
            </p:nvSpPr>
            <p:spPr>
              <a:xfrm>
                <a:off x="2128836" y="5719009"/>
                <a:ext cx="3662969" cy="432048"/>
              </a:xfrm>
              <a:prstGeom prst="wedgeRectCallout">
                <a:avLst>
                  <a:gd name="adj1" fmla="val -23904"/>
                  <a:gd name="adj2" fmla="val -113907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047875" y="5657850"/>
                    <a:ext cx="3743930" cy="5520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a14:m>
                    <a:r>
                      <a:rPr lang="en-US" sz="2800" dirty="0"/>
                      <a:t> definition</a:t>
                    </a: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7875" y="5657850"/>
                    <a:ext cx="3743930" cy="5520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9890" r="-2065" b="-252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92660" y="8604757"/>
                  <a:ext cx="10261140" cy="1391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capacity constraints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 </a:t>
                  </a:r>
                </a:p>
                <a:p>
                  <a:pPr algn="just">
                    <a:lnSpc>
                      <a:spcPct val="120000"/>
                    </a:lnSpc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Substitution into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definition (1)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 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60" y="8604757"/>
                  <a:ext cx="10261140" cy="1391920"/>
                </a:xfrm>
                <a:prstGeom prst="rect">
                  <a:avLst/>
                </a:prstGeom>
                <a:blipFill>
                  <a:blip r:embed="rId6"/>
                  <a:stretch>
                    <a:fillRect l="-1188" t="-43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38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Algorithms and DS II: Network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9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65430" y="865436"/>
            <a:ext cx="10261140" cy="1943609"/>
            <a:chOff x="965430" y="865436"/>
            <a:chExt cx="10261140" cy="1943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65430" y="865436"/>
                  <a:ext cx="10261140" cy="19436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Substitution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into (1)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  <a:endParaRPr lang="en-US" sz="2800" dirty="0"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  <m:brk m:alnAt="7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  <m:brk m:alnAt="7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  <m:brk m:alnAt="7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  <m:brk m:alnAt="7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865436"/>
                  <a:ext cx="10261140" cy="1943609"/>
                </a:xfrm>
                <a:prstGeom prst="rect">
                  <a:avLst/>
                </a:prstGeom>
                <a:blipFill>
                  <a:blip r:embed="rId2"/>
                  <a:stretch>
                    <a:fillRect l="-1188" t="-313" b="-62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005770" y="1695317"/>
              <a:ext cx="4325230" cy="1080445"/>
              <a:chOff x="1018296" y="5495854"/>
              <a:chExt cx="4325230" cy="108044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018296" y="5495854"/>
                <a:ext cx="2345230" cy="543145"/>
              </a:xfrm>
              <a:prstGeom prst="rect">
                <a:avLst/>
              </a:prstGeom>
              <a:noFill/>
              <a:ln w="285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218526" y="6033154"/>
                <a:ext cx="1125000" cy="543145"/>
              </a:xfrm>
              <a:prstGeom prst="rect">
                <a:avLst/>
              </a:prstGeom>
              <a:noFill/>
              <a:ln w="28575"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958665" y="2962254"/>
            <a:ext cx="10261140" cy="3240887"/>
            <a:chOff x="561000" y="7906090"/>
            <a:chExt cx="10261140" cy="3240887"/>
          </a:xfrm>
        </p:grpSpPr>
        <p:grpSp>
          <p:nvGrpSpPr>
            <p:cNvPr id="21" name="Group 20"/>
            <p:cNvGrpSpPr/>
            <p:nvPr/>
          </p:nvGrpSpPr>
          <p:grpSpPr>
            <a:xfrm>
              <a:off x="835114" y="9414000"/>
              <a:ext cx="8445558" cy="1539665"/>
              <a:chOff x="1025442" y="4482555"/>
              <a:chExt cx="8445558" cy="153966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25442" y="5244592"/>
                <a:ext cx="2368716" cy="523220"/>
                <a:chOff x="2047875" y="5657850"/>
                <a:chExt cx="2368716" cy="523220"/>
              </a:xfrm>
            </p:grpSpPr>
            <p:sp>
              <p:nvSpPr>
                <p:cNvPr id="8" name="Rectangular Callout 7"/>
                <p:cNvSpPr/>
                <p:nvPr/>
              </p:nvSpPr>
              <p:spPr>
                <a:xfrm>
                  <a:off x="2114549" y="5703435"/>
                  <a:ext cx="2302041" cy="477635"/>
                </a:xfrm>
                <a:prstGeom prst="wedgeRectCallout">
                  <a:avLst>
                    <a:gd name="adj1" fmla="val 91976"/>
                    <a:gd name="adj2" fmla="val -76661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2047875" y="5657850"/>
                      <a:ext cx="236871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2800" dirty="0">
                          <a:ea typeface="Cambria Math" panose="02040503050406030204" pitchFamily="18" charset="0"/>
                        </a:rPr>
                        <a:t> conservation</a:t>
                      </a:r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7875" y="5657850"/>
                      <a:ext cx="2368716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465" r="-3599" b="-325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/>
              <p:cNvGrpSpPr/>
              <p:nvPr/>
            </p:nvGrpSpPr>
            <p:grpSpPr>
              <a:xfrm>
                <a:off x="7086000" y="5499000"/>
                <a:ext cx="2385000" cy="523220"/>
                <a:chOff x="6912012" y="5238128"/>
                <a:chExt cx="2385000" cy="523220"/>
              </a:xfrm>
            </p:grpSpPr>
            <p:sp>
              <p:nvSpPr>
                <p:cNvPr id="19" name="Rectangular Callout 18"/>
                <p:cNvSpPr/>
                <p:nvPr/>
              </p:nvSpPr>
              <p:spPr>
                <a:xfrm>
                  <a:off x="6945350" y="5268683"/>
                  <a:ext cx="2261662" cy="454260"/>
                </a:xfrm>
                <a:prstGeom prst="wedgeRectCallout">
                  <a:avLst>
                    <a:gd name="adj1" fmla="val 43866"/>
                    <a:gd name="adj2" fmla="val -141576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ular Callout 13"/>
                <p:cNvSpPr/>
                <p:nvPr/>
              </p:nvSpPr>
              <p:spPr>
                <a:xfrm>
                  <a:off x="6945350" y="5270936"/>
                  <a:ext cx="2171700" cy="454260"/>
                </a:xfrm>
                <a:prstGeom prst="wedgeRectCallout">
                  <a:avLst>
                    <a:gd name="adj1" fmla="val -53504"/>
                    <a:gd name="adj2" fmla="val -136240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6912012" y="5238128"/>
                      <a:ext cx="238500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a14:m>
                      <a:r>
                        <a:rPr lang="en-US" sz="2800" dirty="0">
                          <a:ea typeface="Cambria Math" panose="02040503050406030204" pitchFamily="18" charset="0"/>
                        </a:rPr>
                        <a:t>conservation</a:t>
                      </a:r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2012" y="5238128"/>
                      <a:ext cx="2385000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10465" r="-3061" b="-325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" name="Group 15"/>
              <p:cNvGrpSpPr/>
              <p:nvPr/>
            </p:nvGrpSpPr>
            <p:grpSpPr>
              <a:xfrm>
                <a:off x="1338598" y="4482555"/>
                <a:ext cx="2055559" cy="523220"/>
                <a:chOff x="2047875" y="5657850"/>
                <a:chExt cx="2055559" cy="523220"/>
              </a:xfrm>
            </p:grpSpPr>
            <p:sp>
              <p:nvSpPr>
                <p:cNvPr id="17" name="Rectangular Callout 16"/>
                <p:cNvSpPr/>
                <p:nvPr/>
              </p:nvSpPr>
              <p:spPr>
                <a:xfrm>
                  <a:off x="2114549" y="5703435"/>
                  <a:ext cx="1988885" cy="477635"/>
                </a:xfrm>
                <a:prstGeom prst="wedgeRectCallout">
                  <a:avLst>
                    <a:gd name="adj1" fmla="val 79578"/>
                    <a:gd name="adj2" fmla="val -121833"/>
                  </a:avLst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047875" y="5657850"/>
                  <a:ext cx="20555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ea typeface="Cambria Math" panose="02040503050406030204" pitchFamily="18" charset="0"/>
                    </a:rPr>
                    <a:t>definition (1)</a:t>
                  </a:r>
                  <a:endParaRPr lang="en-US" sz="2800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61000" y="7906090"/>
                  <a:ext cx="10261140" cy="324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2. Showing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 conservation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∀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ea typeface="Cambria Math" panose="02040503050406030204" pitchFamily="18" charset="0"/>
                    </a:rPr>
                    <a:t>.</a:t>
                  </a:r>
                </a:p>
                <a:p>
                  <a:pPr algn="just">
                    <a:lnSpc>
                      <a:spcPct val="15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a14:m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1800"/>
                    </a:spcAft>
                  </a:pPr>
                  <a:r>
                    <a:rPr lang="en-US" sz="2800" b="0" dirty="0">
                      <a:ea typeface="Cambria Math" panose="02040503050406030204" pitchFamily="18" charset="0"/>
                    </a:rPr>
                    <a:t>                          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a14:m>
                  <a:endPara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50000"/>
                    </a:lnSpc>
                    <a:spcAft>
                      <a:spcPts val="1800"/>
                    </a:spcAft>
                  </a:pPr>
                  <a:r>
                    <a:rPr lang="en-US" sz="2800" b="0" dirty="0">
                      <a:ea typeface="Cambria Math" panose="02040503050406030204" pitchFamily="18" charset="0"/>
                    </a:rPr>
                    <a:t>                                 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a14:m>
                  <a:endParaRPr lang="en-US" sz="28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00" y="7906090"/>
                  <a:ext cx="10261140" cy="3240887"/>
                </a:xfrm>
                <a:prstGeom prst="rect">
                  <a:avLst/>
                </a:prstGeom>
                <a:blipFill>
                  <a:blip r:embed="rId5"/>
                  <a:stretch>
                    <a:fillRect l="-1188" t="-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88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64598</TotalTime>
  <Words>5101</Words>
  <Application>Microsoft Macintosh PowerPoint</Application>
  <PresentationFormat>Widescreen</PresentationFormat>
  <Paragraphs>802</Paragraphs>
  <Slides>54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</vt:lpstr>
      <vt:lpstr>Cambria Math</vt:lpstr>
      <vt:lpstr>Office Theme</vt:lpstr>
      <vt:lpstr>Network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USER</dc:creator>
  <cp:lastModifiedBy>Shaked Chen</cp:lastModifiedBy>
  <cp:revision>1384</cp:revision>
  <dcterms:created xsi:type="dcterms:W3CDTF">2021-10-08T01:25:47Z</dcterms:created>
  <dcterms:modified xsi:type="dcterms:W3CDTF">2024-10-21T21:43:47Z</dcterms:modified>
</cp:coreProperties>
</file>