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4" r:id="rId12"/>
    <p:sldId id="292" r:id="rId13"/>
    <p:sldId id="296" r:id="rId14"/>
    <p:sldId id="295" r:id="rId15"/>
    <p:sldId id="307" r:id="rId16"/>
    <p:sldId id="297" r:id="rId17"/>
    <p:sldId id="298" r:id="rId18"/>
    <p:sldId id="300" r:id="rId19"/>
    <p:sldId id="301" r:id="rId20"/>
    <p:sldId id="302" r:id="rId21"/>
    <p:sldId id="303" r:id="rId22"/>
    <p:sldId id="30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88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FFFF"/>
    <a:srgbClr val="009900"/>
    <a:srgbClr val="FF0000"/>
    <a:srgbClr val="BFBFBF"/>
    <a:srgbClr val="B2B2B2"/>
    <a:srgbClr val="1C1C1C"/>
    <a:srgbClr val="A6A6A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4" autoAdjust="0"/>
    <p:restoredTop sz="94660"/>
  </p:normalViewPr>
  <p:slideViewPr>
    <p:cSldViewPr>
      <p:cViewPr varScale="1">
        <p:scale>
          <a:sx n="115" d="100"/>
          <a:sy n="115" d="100"/>
        </p:scale>
        <p:origin x="678" y="108"/>
      </p:cViewPr>
      <p:guideLst>
        <p:guide orient="horz" pos="218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F9FEB-9CFE-496E-93BE-D56B6107DD7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3D3-E1A2-4212-A489-A5CBFD00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6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1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8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5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940" y="0"/>
            <a:ext cx="705060" cy="68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September 2024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56EA-883B-491A-9A56-90F6CDBF6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5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20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21.png"/><Relationship Id="rId17" Type="http://schemas.openxmlformats.org/officeDocument/2006/relationships/image" Target="../media/image76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3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0.png"/><Relationship Id="rId22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0.png"/><Relationship Id="rId18" Type="http://schemas.openxmlformats.org/officeDocument/2006/relationships/image" Target="../media/image820.png"/><Relationship Id="rId26" Type="http://schemas.openxmlformats.org/officeDocument/2006/relationships/image" Target="../media/image88.png"/><Relationship Id="rId21" Type="http://schemas.openxmlformats.org/officeDocument/2006/relationships/image" Target="../media/image85.png"/><Relationship Id="rId12" Type="http://schemas.openxmlformats.org/officeDocument/2006/relationships/image" Target="../media/image720.png"/><Relationship Id="rId17" Type="http://schemas.openxmlformats.org/officeDocument/2006/relationships/image" Target="../media/image76.png"/><Relationship Id="rId25" Type="http://schemas.openxmlformats.org/officeDocument/2006/relationships/image" Target="../media/image870.png"/><Relationship Id="rId16" Type="http://schemas.openxmlformats.org/officeDocument/2006/relationships/image" Target="../media/image83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860.png"/><Relationship Id="rId15" Type="http://schemas.openxmlformats.org/officeDocument/2006/relationships/image" Target="../media/image82.png"/><Relationship Id="rId23" Type="http://schemas.openxmlformats.org/officeDocument/2006/relationships/image" Target="../media/image87.png"/><Relationship Id="rId28" Type="http://schemas.openxmlformats.org/officeDocument/2006/relationships/image" Target="../media/image90.png"/><Relationship Id="rId19" Type="http://schemas.openxmlformats.org/officeDocument/2006/relationships/image" Target="../media/image830.png"/><Relationship Id="rId14" Type="http://schemas.openxmlformats.org/officeDocument/2006/relationships/image" Target="../media/image74.png"/><Relationship Id="rId22" Type="http://schemas.openxmlformats.org/officeDocument/2006/relationships/image" Target="../media/image86.png"/><Relationship Id="rId27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0.png"/><Relationship Id="rId18" Type="http://schemas.openxmlformats.org/officeDocument/2006/relationships/image" Target="../media/image910.png"/><Relationship Id="rId26" Type="http://schemas.openxmlformats.org/officeDocument/2006/relationships/image" Target="../media/image970.png"/><Relationship Id="rId21" Type="http://schemas.openxmlformats.org/officeDocument/2006/relationships/image" Target="../media/image94.png"/><Relationship Id="rId12" Type="http://schemas.openxmlformats.org/officeDocument/2006/relationships/image" Target="../media/image720.png"/><Relationship Id="rId25" Type="http://schemas.openxmlformats.org/officeDocument/2006/relationships/image" Target="../media/image98.png"/><Relationship Id="rId16" Type="http://schemas.openxmlformats.org/officeDocument/2006/relationships/image" Target="../media/image92.png"/><Relationship Id="rId20" Type="http://schemas.openxmlformats.org/officeDocument/2006/relationships/image" Target="../media/image93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97.png"/><Relationship Id="rId15" Type="http://schemas.openxmlformats.org/officeDocument/2006/relationships/image" Target="../media/image91.png"/><Relationship Id="rId23" Type="http://schemas.openxmlformats.org/officeDocument/2006/relationships/image" Target="../media/image96.png"/><Relationship Id="rId28" Type="http://schemas.openxmlformats.org/officeDocument/2006/relationships/image" Target="../media/image99.png"/><Relationship Id="rId19" Type="http://schemas.openxmlformats.org/officeDocument/2006/relationships/image" Target="../media/image920.png"/><Relationship Id="rId14" Type="http://schemas.openxmlformats.org/officeDocument/2006/relationships/image" Target="../media/image74.png"/><Relationship Id="rId22" Type="http://schemas.openxmlformats.org/officeDocument/2006/relationships/image" Target="../media/image95.png"/><Relationship Id="rId27" Type="http://schemas.openxmlformats.org/officeDocument/2006/relationships/image" Target="../media/image98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2483" y="628895"/>
            <a:ext cx="6107033" cy="79158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+mn-lt"/>
              </a:rPr>
              <a:t>Random Treaps</a:t>
            </a:r>
            <a:endParaRPr lang="en-US" sz="4400" b="1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</a:t>
            </a:fld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166008" y="1771071"/>
            <a:ext cx="5859982" cy="8650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Prepared by Shmuel Wimer</a:t>
            </a:r>
          </a:p>
          <a:p>
            <a:r>
              <a:rPr lang="en-US" dirty="0"/>
              <a:t>Courtesy of Prof. Dror Rawitz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940" y="2700041"/>
            <a:ext cx="2610120" cy="359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0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79255" y="962940"/>
            <a:ext cx="5084088" cy="5091909"/>
            <a:chOff x="6659686" y="857091"/>
            <a:chExt cx="5084088" cy="5091909"/>
          </a:xfrm>
        </p:grpSpPr>
        <p:grpSp>
          <p:nvGrpSpPr>
            <p:cNvPr id="168" name="Group 167"/>
            <p:cNvGrpSpPr/>
            <p:nvPr/>
          </p:nvGrpSpPr>
          <p:grpSpPr>
            <a:xfrm>
              <a:off x="6659686" y="1449617"/>
              <a:ext cx="5084088" cy="4499383"/>
              <a:chOff x="3069312" y="999000"/>
              <a:chExt cx="5084088" cy="4499383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5370310" y="1854479"/>
                <a:ext cx="810000" cy="675000"/>
                <a:chOff x="5691000" y="4014000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7" name="TextBox 216"/>
                    <p:cNvSpPr txBox="1"/>
                    <p:nvPr/>
                  </p:nvSpPr>
                  <p:spPr>
                    <a:xfrm>
                      <a:off x="5691000" y="4151445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17" name="TextBox 2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1000" y="4151445"/>
                      <a:ext cx="810000" cy="40011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8" name="Oval 217"/>
                <p:cNvSpPr/>
                <p:nvPr/>
              </p:nvSpPr>
              <p:spPr>
                <a:xfrm>
                  <a:off x="5754098" y="4014000"/>
                  <a:ext cx="683804" cy="675000"/>
                </a:xfrm>
                <a:prstGeom prst="ellipse">
                  <a:avLst/>
                </a:prstGeom>
                <a:solidFill>
                  <a:srgbClr val="0000FF">
                    <a:alpha val="50196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3113186" y="2430628"/>
                <a:ext cx="3009969" cy="2834994"/>
                <a:chOff x="688876" y="2965392"/>
                <a:chExt cx="3009969" cy="2834994"/>
              </a:xfrm>
            </p:grpSpPr>
            <p:cxnSp>
              <p:nvCxnSpPr>
                <p:cNvPr id="197" name="Straight Connector 196"/>
                <p:cNvCxnSpPr>
                  <a:stCxn id="216" idx="7"/>
                  <a:endCxn id="218" idx="3"/>
                </p:cNvCxnSpPr>
                <p:nvPr/>
              </p:nvCxnSpPr>
              <p:spPr>
                <a:xfrm flipV="1">
                  <a:off x="2440859" y="2965392"/>
                  <a:ext cx="668380" cy="3604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8" name="Group 197"/>
                <p:cNvGrpSpPr/>
                <p:nvPr/>
              </p:nvGrpSpPr>
              <p:grpSpPr>
                <a:xfrm>
                  <a:off x="1794098" y="3226969"/>
                  <a:ext cx="810000" cy="675000"/>
                  <a:chOff x="4501222" y="2052738"/>
                  <a:chExt cx="810000" cy="675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5" name="TextBox 214"/>
                      <p:cNvSpPr txBox="1"/>
                      <p:nvPr/>
                    </p:nvSpPr>
                    <p:spPr>
                      <a:xfrm>
                        <a:off x="4501222" y="2190183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15" name="TextBox 2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01222" y="2190183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16" name="Oval 215"/>
                  <p:cNvSpPr/>
                  <p:nvPr/>
                </p:nvSpPr>
                <p:spPr>
                  <a:xfrm>
                    <a:off x="4564320" y="2052738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1047512" y="4136451"/>
                  <a:ext cx="810000" cy="675000"/>
                  <a:chOff x="3754636" y="2962220"/>
                  <a:chExt cx="810000" cy="675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3" name="TextBox 212"/>
                      <p:cNvSpPr txBox="1"/>
                      <p:nvPr/>
                    </p:nvSpPr>
                    <p:spPr>
                      <a:xfrm>
                        <a:off x="3754636" y="3099665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13" name="TextBox 2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4636" y="3099665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14" name="Oval 213"/>
                  <p:cNvSpPr/>
                  <p:nvPr/>
                </p:nvSpPr>
                <p:spPr>
                  <a:xfrm>
                    <a:off x="3817734" y="2962220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2541000" y="4130861"/>
                  <a:ext cx="810000" cy="675000"/>
                  <a:chOff x="5248124" y="2956630"/>
                  <a:chExt cx="810000" cy="675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TextBox 210"/>
                      <p:cNvSpPr txBox="1"/>
                      <p:nvPr/>
                    </p:nvSpPr>
                    <p:spPr>
                      <a:xfrm>
                        <a:off x="5248124" y="3094075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11" name="TextBox 2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8124" y="3094075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12" name="Oval 211"/>
                  <p:cNvSpPr/>
                  <p:nvPr/>
                </p:nvSpPr>
                <p:spPr>
                  <a:xfrm>
                    <a:off x="5311222" y="2956630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01" name="Straight Connector 200"/>
                <p:cNvCxnSpPr>
                  <a:stCxn id="214" idx="7"/>
                  <a:endCxn id="216" idx="3"/>
                </p:cNvCxnSpPr>
                <p:nvPr/>
              </p:nvCxnSpPr>
              <p:spPr>
                <a:xfrm flipV="1">
                  <a:off x="1694273" y="3803118"/>
                  <a:ext cx="263064" cy="4321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>
                  <a:stCxn id="216" idx="5"/>
                  <a:endCxn id="212" idx="1"/>
                </p:cNvCxnSpPr>
                <p:nvPr/>
              </p:nvCxnSpPr>
              <p:spPr>
                <a:xfrm>
                  <a:off x="2440859" y="3803118"/>
                  <a:ext cx="263380" cy="4265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flipV="1">
                  <a:off x="1228876" y="4805861"/>
                  <a:ext cx="102600" cy="3373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4" name="Group 203"/>
                <p:cNvGrpSpPr/>
                <p:nvPr/>
              </p:nvGrpSpPr>
              <p:grpSpPr>
                <a:xfrm>
                  <a:off x="688876" y="5125386"/>
                  <a:ext cx="810000" cy="675000"/>
                  <a:chOff x="3396000" y="3951155"/>
                  <a:chExt cx="810000" cy="675000"/>
                </a:xfrm>
              </p:grpSpPr>
              <p:sp>
                <p:nvSpPr>
                  <p:cNvPr id="209" name="Oval 208"/>
                  <p:cNvSpPr/>
                  <p:nvPr/>
                </p:nvSpPr>
                <p:spPr>
                  <a:xfrm>
                    <a:off x="3459098" y="3951155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0" name="TextBox 209"/>
                      <p:cNvSpPr txBox="1"/>
                      <p:nvPr/>
                    </p:nvSpPr>
                    <p:spPr>
                      <a:xfrm>
                        <a:off x="3396000" y="4088600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10" name="TextBox 20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96000" y="4088600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05" name="Straight Connector 204"/>
                <p:cNvCxnSpPr/>
                <p:nvPr/>
              </p:nvCxnSpPr>
              <p:spPr>
                <a:xfrm flipH="1" flipV="1">
                  <a:off x="3056245" y="4780634"/>
                  <a:ext cx="120320" cy="3625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6" name="Group 205"/>
                <p:cNvGrpSpPr/>
                <p:nvPr/>
              </p:nvGrpSpPr>
              <p:grpSpPr>
                <a:xfrm>
                  <a:off x="2888845" y="5106156"/>
                  <a:ext cx="810000" cy="675000"/>
                  <a:chOff x="2888845" y="5106156"/>
                  <a:chExt cx="810000" cy="675000"/>
                </a:xfrm>
              </p:grpSpPr>
              <p:sp>
                <p:nvSpPr>
                  <p:cNvPr id="207" name="Oval 206"/>
                  <p:cNvSpPr/>
                  <p:nvPr/>
                </p:nvSpPr>
                <p:spPr>
                  <a:xfrm flipH="1">
                    <a:off x="2951943" y="5106156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8" name="TextBox 207"/>
                      <p:cNvSpPr txBox="1"/>
                      <p:nvPr/>
                    </p:nvSpPr>
                    <p:spPr>
                      <a:xfrm flipH="1">
                        <a:off x="2888845" y="5243601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08" name="TextBox 20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2888845" y="5243601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75" name="Rectangle 174"/>
              <p:cNvSpPr/>
              <p:nvPr/>
            </p:nvSpPr>
            <p:spPr>
              <a:xfrm>
                <a:off x="3069312" y="999000"/>
                <a:ext cx="5084088" cy="4499383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Connector 176"/>
              <p:cNvCxnSpPr>
                <a:stCxn id="196" idx="5"/>
                <a:endCxn id="218" idx="7"/>
              </p:cNvCxnSpPr>
              <p:nvPr/>
            </p:nvCxnSpPr>
            <p:spPr>
              <a:xfrm flipH="1">
                <a:off x="6017071" y="1741641"/>
                <a:ext cx="446556" cy="2116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8" name="Group 177"/>
              <p:cNvGrpSpPr/>
              <p:nvPr/>
            </p:nvGrpSpPr>
            <p:grpSpPr>
              <a:xfrm>
                <a:off x="6303438" y="1165492"/>
                <a:ext cx="810000" cy="675000"/>
                <a:chOff x="6120906" y="2994909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TextBox 194"/>
                    <p:cNvSpPr txBox="1"/>
                    <p:nvPr/>
                  </p:nvSpPr>
                  <p:spPr>
                    <a:xfrm flipH="1">
                      <a:off x="6120906" y="3094075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e-IL" sz="2000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95" name="TextBox 1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120906" y="3094075"/>
                      <a:ext cx="810000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6" name="Oval 195"/>
                <p:cNvSpPr/>
                <p:nvPr/>
              </p:nvSpPr>
              <p:spPr>
                <a:xfrm flipH="1">
                  <a:off x="6180954" y="2994909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178"/>
              <p:cNvGrpSpPr/>
              <p:nvPr/>
            </p:nvGrpSpPr>
            <p:grpSpPr>
              <a:xfrm>
                <a:off x="6017071" y="2430628"/>
                <a:ext cx="1283659" cy="1836603"/>
                <a:chOff x="6192448" y="3409789"/>
                <a:chExt cx="1283659" cy="1836603"/>
              </a:xfrm>
            </p:grpSpPr>
            <p:grpSp>
              <p:nvGrpSpPr>
                <p:cNvPr id="185" name="Group 184"/>
                <p:cNvGrpSpPr/>
                <p:nvPr/>
              </p:nvGrpSpPr>
              <p:grpSpPr>
                <a:xfrm>
                  <a:off x="6212868" y="4245870"/>
                  <a:ext cx="810000" cy="1000522"/>
                  <a:chOff x="3851998" y="4011813"/>
                  <a:chExt cx="810000" cy="1000522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4373900" y="4011813"/>
                    <a:ext cx="204926" cy="34337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2" name="Group 191"/>
                  <p:cNvGrpSpPr/>
                  <p:nvPr/>
                </p:nvGrpSpPr>
                <p:grpSpPr>
                  <a:xfrm>
                    <a:off x="3851998" y="4337335"/>
                    <a:ext cx="810000" cy="675000"/>
                    <a:chOff x="5916000" y="3951155"/>
                    <a:chExt cx="810000" cy="675000"/>
                  </a:xfrm>
                </p:grpSpPr>
                <p:sp>
                  <p:nvSpPr>
                    <p:cNvPr id="193" name="Oval 192"/>
                    <p:cNvSpPr/>
                    <p:nvPr/>
                  </p:nvSpPr>
                  <p:spPr>
                    <a:xfrm>
                      <a:off x="5979098" y="3951155"/>
                      <a:ext cx="683804" cy="67500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TextBox 193"/>
                        <p:cNvSpPr txBox="1"/>
                        <p:nvPr/>
                      </p:nvSpPr>
                      <p:spPr>
                        <a:xfrm>
                          <a:off x="5916000" y="4113576"/>
                          <a:ext cx="810000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TextBox 19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16000" y="4113576"/>
                          <a:ext cx="810000" cy="400110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86" name="Group 185"/>
                <p:cNvGrpSpPr/>
                <p:nvPr/>
              </p:nvGrpSpPr>
              <p:grpSpPr>
                <a:xfrm>
                  <a:off x="6192448" y="3409789"/>
                  <a:ext cx="1283659" cy="868432"/>
                  <a:chOff x="3378339" y="4143903"/>
                  <a:chExt cx="1283659" cy="868432"/>
                </a:xfrm>
              </p:grpSpPr>
              <p:cxnSp>
                <p:nvCxnSpPr>
                  <p:cNvPr id="187" name="Straight Connector 186"/>
                  <p:cNvCxnSpPr>
                    <a:stCxn id="189" idx="1"/>
                    <a:endCxn id="218" idx="5"/>
                  </p:cNvCxnSpPr>
                  <p:nvPr/>
                </p:nvCxnSpPr>
                <p:spPr>
                  <a:xfrm flipH="1" flipV="1">
                    <a:off x="3378339" y="4143903"/>
                    <a:ext cx="636898" cy="29228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8" name="Group 187"/>
                  <p:cNvGrpSpPr/>
                  <p:nvPr/>
                </p:nvGrpSpPr>
                <p:grpSpPr>
                  <a:xfrm>
                    <a:off x="3851998" y="4337335"/>
                    <a:ext cx="810000" cy="675000"/>
                    <a:chOff x="5916000" y="3951155"/>
                    <a:chExt cx="810000" cy="675000"/>
                  </a:xfrm>
                </p:grpSpPr>
                <p:sp>
                  <p:nvSpPr>
                    <p:cNvPr id="189" name="Oval 188"/>
                    <p:cNvSpPr/>
                    <p:nvPr/>
                  </p:nvSpPr>
                  <p:spPr>
                    <a:xfrm>
                      <a:off x="5979098" y="3951155"/>
                      <a:ext cx="683804" cy="67500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0" name="TextBox 189"/>
                        <p:cNvSpPr txBox="1"/>
                        <p:nvPr/>
                      </p:nvSpPr>
                      <p:spPr>
                        <a:xfrm>
                          <a:off x="5916000" y="4088600"/>
                          <a:ext cx="810000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90" name="TextBox 18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16000" y="4088600"/>
                          <a:ext cx="810000" cy="400110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grpSp>
            <p:nvGrpSpPr>
              <p:cNvPr id="180" name="Group 179"/>
              <p:cNvGrpSpPr/>
              <p:nvPr/>
            </p:nvGrpSpPr>
            <p:grpSpPr>
              <a:xfrm flipH="1">
                <a:off x="6947149" y="1741641"/>
                <a:ext cx="1094079" cy="787838"/>
                <a:chOff x="3851998" y="4224497"/>
                <a:chExt cx="1094079" cy="787838"/>
              </a:xfrm>
            </p:grpSpPr>
            <p:cxnSp>
              <p:nvCxnSpPr>
                <p:cNvPr id="181" name="Straight Connector 180"/>
                <p:cNvCxnSpPr>
                  <a:stCxn id="183" idx="7"/>
                  <a:endCxn id="196" idx="3"/>
                </p:cNvCxnSpPr>
                <p:nvPr/>
              </p:nvCxnSpPr>
              <p:spPr>
                <a:xfrm flipV="1">
                  <a:off x="4498759" y="4224497"/>
                  <a:ext cx="447318" cy="21168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2" name="Group 181"/>
                <p:cNvGrpSpPr/>
                <p:nvPr/>
              </p:nvGrpSpPr>
              <p:grpSpPr>
                <a:xfrm>
                  <a:off x="3851998" y="4337335"/>
                  <a:ext cx="810000" cy="675000"/>
                  <a:chOff x="5916000" y="3951155"/>
                  <a:chExt cx="810000" cy="675000"/>
                </a:xfrm>
              </p:grpSpPr>
              <p:sp>
                <p:nvSpPr>
                  <p:cNvPr id="183" name="Oval 182"/>
                  <p:cNvSpPr/>
                  <p:nvPr/>
                </p:nvSpPr>
                <p:spPr>
                  <a:xfrm>
                    <a:off x="5979098" y="3951155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4" name="TextBox 183"/>
                      <p:cNvSpPr txBox="1"/>
                      <p:nvPr/>
                    </p:nvSpPr>
                    <p:spPr>
                      <a:xfrm>
                        <a:off x="5916000" y="4088600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84" name="TextBox 18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16000" y="4088600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633065" y="857091"/>
                  <a:ext cx="3064863" cy="57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DELETE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065" y="857091"/>
                  <a:ext cx="3064863" cy="57868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735383" y="1536499"/>
            <a:ext cx="4940616" cy="4499383"/>
            <a:chOff x="6735383" y="1536499"/>
            <a:chExt cx="4940616" cy="4499383"/>
          </a:xfrm>
        </p:grpSpPr>
        <p:grpSp>
          <p:nvGrpSpPr>
            <p:cNvPr id="115" name="Group 114"/>
            <p:cNvGrpSpPr/>
            <p:nvPr/>
          </p:nvGrpSpPr>
          <p:grpSpPr>
            <a:xfrm>
              <a:off x="8726607" y="2368917"/>
              <a:ext cx="810000" cy="675000"/>
              <a:chOff x="5691000" y="3990939"/>
              <a:chExt cx="810000" cy="675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5691000" y="4151445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41" name="TextBox 2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1000" y="4151445"/>
                    <a:ext cx="810000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2" name="Oval 241"/>
              <p:cNvSpPr/>
              <p:nvPr/>
            </p:nvSpPr>
            <p:spPr>
              <a:xfrm>
                <a:off x="5724396" y="3990939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828119" y="2945066"/>
              <a:ext cx="2032025" cy="1869120"/>
              <a:chOff x="1047512" y="2942331"/>
              <a:chExt cx="2032025" cy="1869120"/>
            </a:xfrm>
          </p:grpSpPr>
          <p:cxnSp>
            <p:nvCxnSpPr>
              <p:cNvPr id="176" name="Straight Connector 175"/>
              <p:cNvCxnSpPr>
                <a:stCxn id="240" idx="7"/>
                <a:endCxn id="242" idx="3"/>
              </p:cNvCxnSpPr>
              <p:nvPr/>
            </p:nvCxnSpPr>
            <p:spPr>
              <a:xfrm flipV="1">
                <a:off x="2440859" y="2942331"/>
                <a:ext cx="638678" cy="3834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2" name="Group 221"/>
              <p:cNvGrpSpPr/>
              <p:nvPr/>
            </p:nvGrpSpPr>
            <p:grpSpPr>
              <a:xfrm>
                <a:off x="1794098" y="3226969"/>
                <a:ext cx="810000" cy="675000"/>
                <a:chOff x="4501222" y="2052738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9" name="TextBox 238"/>
                    <p:cNvSpPr txBox="1"/>
                    <p:nvPr/>
                  </p:nvSpPr>
                  <p:spPr>
                    <a:xfrm>
                      <a:off x="4501222" y="2190183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39" name="TextBox 2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1222" y="2190183"/>
                      <a:ext cx="810000" cy="400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0" name="Oval 239"/>
                <p:cNvSpPr/>
                <p:nvPr/>
              </p:nvSpPr>
              <p:spPr>
                <a:xfrm>
                  <a:off x="4564320" y="2052738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3" name="Group 222"/>
              <p:cNvGrpSpPr/>
              <p:nvPr/>
            </p:nvGrpSpPr>
            <p:grpSpPr>
              <a:xfrm>
                <a:off x="1047512" y="4136451"/>
                <a:ext cx="810000" cy="675000"/>
                <a:chOff x="3754636" y="2962220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7" name="TextBox 236"/>
                    <p:cNvSpPr txBox="1"/>
                    <p:nvPr/>
                  </p:nvSpPr>
                  <p:spPr>
                    <a:xfrm>
                      <a:off x="3754636" y="3099665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37" name="TextBox 2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4636" y="3099665"/>
                      <a:ext cx="810000" cy="400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8" name="Oval 237"/>
                <p:cNvSpPr/>
                <p:nvPr/>
              </p:nvSpPr>
              <p:spPr>
                <a:xfrm>
                  <a:off x="3817734" y="2962220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5" name="Straight Connector 224"/>
              <p:cNvCxnSpPr>
                <a:stCxn id="238" idx="7"/>
                <a:endCxn id="240" idx="3"/>
              </p:cNvCxnSpPr>
              <p:nvPr/>
            </p:nvCxnSpPr>
            <p:spPr>
              <a:xfrm flipV="1">
                <a:off x="1694273" y="3803118"/>
                <a:ext cx="263064" cy="4321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Rectangle 116"/>
            <p:cNvSpPr/>
            <p:nvPr/>
          </p:nvSpPr>
          <p:spPr>
            <a:xfrm>
              <a:off x="6735383" y="1536499"/>
              <a:ext cx="4940616" cy="4499383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>
              <a:stCxn id="174" idx="5"/>
              <a:endCxn id="242" idx="7"/>
            </p:cNvCxnSpPr>
            <p:nvPr/>
          </p:nvCxnSpPr>
          <p:spPr>
            <a:xfrm flipH="1">
              <a:off x="9343666" y="2279140"/>
              <a:ext cx="476258" cy="18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9659735" y="1702991"/>
              <a:ext cx="810000" cy="675000"/>
              <a:chOff x="6120906" y="2994909"/>
              <a:chExt cx="810000" cy="675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/>
                  <p:cNvSpPr txBox="1"/>
                  <p:nvPr/>
                </p:nvSpPr>
                <p:spPr>
                  <a:xfrm flipH="1">
                    <a:off x="6120906" y="3094075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e-IL" sz="20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73" name="TextBox 1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120906" y="3094075"/>
                    <a:ext cx="810000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4" name="Oval 173"/>
              <p:cNvSpPr/>
              <p:nvPr/>
            </p:nvSpPr>
            <p:spPr>
              <a:xfrm flipH="1">
                <a:off x="6180954" y="2994909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9343666" y="2945066"/>
              <a:ext cx="1313361" cy="891493"/>
              <a:chOff x="3348637" y="4120842"/>
              <a:chExt cx="1313361" cy="891493"/>
            </a:xfrm>
          </p:grpSpPr>
          <p:cxnSp>
            <p:nvCxnSpPr>
              <p:cNvPr id="133" name="Straight Connector 132"/>
              <p:cNvCxnSpPr>
                <a:stCxn id="139" idx="1"/>
                <a:endCxn id="242" idx="5"/>
              </p:cNvCxnSpPr>
              <p:nvPr/>
            </p:nvCxnSpPr>
            <p:spPr>
              <a:xfrm flipH="1" flipV="1">
                <a:off x="3348637" y="4120842"/>
                <a:ext cx="666600" cy="3153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Group 137"/>
              <p:cNvGrpSpPr/>
              <p:nvPr/>
            </p:nvGrpSpPr>
            <p:grpSpPr>
              <a:xfrm>
                <a:off x="3851998" y="4337335"/>
                <a:ext cx="810000" cy="675000"/>
                <a:chOff x="5916000" y="3951155"/>
                <a:chExt cx="810000" cy="675000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5979098" y="3951155"/>
                  <a:ext cx="683804" cy="675000"/>
                </a:xfrm>
                <a:prstGeom prst="ellipse">
                  <a:avLst/>
                </a:prstGeom>
                <a:solidFill>
                  <a:srgbClr val="0000FF">
                    <a:alpha val="50196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5916000" y="4088600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40" name="TextBox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6000" y="4088600"/>
                      <a:ext cx="810000" cy="4001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25" name="Group 124"/>
            <p:cNvGrpSpPr/>
            <p:nvPr/>
          </p:nvGrpSpPr>
          <p:grpSpPr>
            <a:xfrm flipH="1">
              <a:off x="10303446" y="2279140"/>
              <a:ext cx="1094079" cy="787838"/>
              <a:chOff x="3851998" y="4224497"/>
              <a:chExt cx="1094079" cy="787838"/>
            </a:xfrm>
          </p:grpSpPr>
          <p:cxnSp>
            <p:nvCxnSpPr>
              <p:cNvPr id="126" name="Straight Connector 125"/>
              <p:cNvCxnSpPr>
                <a:stCxn id="129" idx="7"/>
                <a:endCxn id="174" idx="3"/>
              </p:cNvCxnSpPr>
              <p:nvPr/>
            </p:nvCxnSpPr>
            <p:spPr>
              <a:xfrm flipV="1">
                <a:off x="4498759" y="4224497"/>
                <a:ext cx="447318" cy="2116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" name="Group 126"/>
              <p:cNvGrpSpPr/>
              <p:nvPr/>
            </p:nvGrpSpPr>
            <p:grpSpPr>
              <a:xfrm>
                <a:off x="3851998" y="4337335"/>
                <a:ext cx="810000" cy="675000"/>
                <a:chOff x="5916000" y="3951155"/>
                <a:chExt cx="810000" cy="67500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5979098" y="3951155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/>
                    <p:cNvSpPr txBox="1"/>
                    <p:nvPr/>
                  </p:nvSpPr>
                  <p:spPr>
                    <a:xfrm>
                      <a:off x="5916000" y="4088600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30" name="TextBox 1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6000" y="4088600"/>
                      <a:ext cx="810000" cy="4001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92" name="Straight Connector 291"/>
            <p:cNvCxnSpPr>
              <a:stCxn id="293" idx="1"/>
              <a:endCxn id="139" idx="5"/>
            </p:cNvCxnSpPr>
            <p:nvPr/>
          </p:nvCxnSpPr>
          <p:spPr>
            <a:xfrm flipH="1" flipV="1">
              <a:off x="10493788" y="3737708"/>
              <a:ext cx="373300" cy="4822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0281000" y="4121112"/>
              <a:ext cx="1232849" cy="1687397"/>
              <a:chOff x="10339946" y="4121112"/>
              <a:chExt cx="1232849" cy="1687397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 flipV="1">
                <a:off x="10861848" y="4786880"/>
                <a:ext cx="172456" cy="3644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10339946" y="5133509"/>
                <a:ext cx="810000" cy="675000"/>
                <a:chOff x="10309556" y="5089283"/>
                <a:chExt cx="810000" cy="675000"/>
              </a:xfrm>
            </p:grpSpPr>
            <p:sp>
              <p:nvSpPr>
                <p:cNvPr id="290" name="Oval 289"/>
                <p:cNvSpPr/>
                <p:nvPr/>
              </p:nvSpPr>
              <p:spPr>
                <a:xfrm>
                  <a:off x="10372654" y="5089283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1" name="TextBox 290"/>
                    <p:cNvSpPr txBox="1"/>
                    <p:nvPr/>
                  </p:nvSpPr>
                  <p:spPr>
                    <a:xfrm>
                      <a:off x="10309556" y="5251704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91" name="TextBox 2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09556" y="5251704"/>
                      <a:ext cx="810000" cy="4001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10762795" y="4121112"/>
                <a:ext cx="810000" cy="675000"/>
                <a:chOff x="10762795" y="4121112"/>
                <a:chExt cx="810000" cy="675000"/>
              </a:xfrm>
            </p:grpSpPr>
            <p:sp>
              <p:nvSpPr>
                <p:cNvPr id="293" name="Oval 292"/>
                <p:cNvSpPr/>
                <p:nvPr/>
              </p:nvSpPr>
              <p:spPr>
                <a:xfrm>
                  <a:off x="10825893" y="4121112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TextBox 293"/>
                    <p:cNvSpPr txBox="1"/>
                    <p:nvPr/>
                  </p:nvSpPr>
                  <p:spPr>
                    <a:xfrm>
                      <a:off x="10762795" y="4258557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94" name="TextBox 29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62795" y="4258557"/>
                      <a:ext cx="810000" cy="40011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97" name="Straight Connector 296"/>
            <p:cNvCxnSpPr>
              <a:stCxn id="139" idx="3"/>
              <a:endCxn id="296" idx="1"/>
            </p:cNvCxnSpPr>
            <p:nvPr/>
          </p:nvCxnSpPr>
          <p:spPr>
            <a:xfrm flipH="1">
              <a:off x="9627885" y="3737708"/>
              <a:ext cx="382381" cy="5061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8987383" y="4145018"/>
              <a:ext cx="1113617" cy="1651198"/>
              <a:chOff x="8987383" y="4145018"/>
              <a:chExt cx="1113617" cy="16511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TextBox 294"/>
                  <p:cNvSpPr txBox="1"/>
                  <p:nvPr/>
                </p:nvSpPr>
                <p:spPr>
                  <a:xfrm flipH="1">
                    <a:off x="8987383" y="4308782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95" name="TextBox 2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987383" y="4308782"/>
                    <a:ext cx="810000" cy="4001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/>
              <p:cNvGrpSpPr/>
              <p:nvPr/>
            </p:nvGrpSpPr>
            <p:grpSpPr>
              <a:xfrm>
                <a:off x="9044222" y="4145018"/>
                <a:ext cx="1056778" cy="1651198"/>
                <a:chOff x="8896345" y="4145018"/>
                <a:chExt cx="1056778" cy="1651198"/>
              </a:xfrm>
            </p:grpSpPr>
            <p:sp>
              <p:nvSpPr>
                <p:cNvPr id="296" name="Oval 295"/>
                <p:cNvSpPr/>
                <p:nvPr/>
              </p:nvSpPr>
              <p:spPr>
                <a:xfrm flipH="1">
                  <a:off x="8896345" y="4145018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 flipH="1">
                  <a:off x="9143123" y="4795694"/>
                  <a:ext cx="810000" cy="1000522"/>
                  <a:chOff x="8836103" y="4783369"/>
                  <a:chExt cx="810000" cy="1000522"/>
                </a:xfrm>
              </p:grpSpPr>
              <p:cxnSp>
                <p:nvCxnSpPr>
                  <p:cNvPr id="298" name="Straight Connector 297"/>
                  <p:cNvCxnSpPr/>
                  <p:nvPr/>
                </p:nvCxnSpPr>
                <p:spPr>
                  <a:xfrm flipV="1">
                    <a:off x="9358383" y="4783369"/>
                    <a:ext cx="120320" cy="36259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8836103" y="5108891"/>
                    <a:ext cx="810000" cy="675000"/>
                    <a:chOff x="8836103" y="5108891"/>
                    <a:chExt cx="810000" cy="675000"/>
                  </a:xfrm>
                </p:grpSpPr>
                <p:sp>
                  <p:nvSpPr>
                    <p:cNvPr id="299" name="Oval 298"/>
                    <p:cNvSpPr/>
                    <p:nvPr/>
                  </p:nvSpPr>
                  <p:spPr>
                    <a:xfrm>
                      <a:off x="8898823" y="5108891"/>
                      <a:ext cx="683804" cy="67500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0" name="TextBox 299"/>
                        <p:cNvSpPr txBox="1"/>
                        <p:nvPr/>
                      </p:nvSpPr>
                      <p:spPr>
                        <a:xfrm>
                          <a:off x="8836103" y="5246336"/>
                          <a:ext cx="810000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00" name="TextBox 29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836103" y="5246336"/>
                          <a:ext cx="810000" cy="400110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</p:grpSp>
      <p:grpSp>
        <p:nvGrpSpPr>
          <p:cNvPr id="103" name="Group 102"/>
          <p:cNvGrpSpPr/>
          <p:nvPr/>
        </p:nvGrpSpPr>
        <p:grpSpPr>
          <a:xfrm>
            <a:off x="807356" y="2473460"/>
            <a:ext cx="2817878" cy="1485687"/>
            <a:chOff x="8543006" y="2163482"/>
            <a:chExt cx="2817878" cy="1485687"/>
          </a:xfrm>
        </p:grpSpPr>
        <p:sp>
          <p:nvSpPr>
            <p:cNvPr id="104" name="TextBox 103"/>
            <p:cNvSpPr txBox="1"/>
            <p:nvPr/>
          </p:nvSpPr>
          <p:spPr>
            <a:xfrm>
              <a:off x="8543006" y="2163482"/>
              <a:ext cx="22439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 </a:t>
              </a:r>
              <a:r>
                <a:rPr lang="en-US" sz="2800" dirty="0" smtClean="0">
                  <a:solidFill>
                    <a:srgbClr val="FF0000"/>
                  </a:solidFill>
                </a:rPr>
                <a:t>right rotation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05" name="Arc 104"/>
            <p:cNvSpPr/>
            <p:nvPr/>
          </p:nvSpPr>
          <p:spPr>
            <a:xfrm rot="208338">
              <a:off x="10745379" y="2894851"/>
              <a:ext cx="615505" cy="754318"/>
            </a:xfrm>
            <a:prstGeom prst="arc">
              <a:avLst>
                <a:gd name="adj1" fmla="val 11015563"/>
                <a:gd name="adj2" fmla="val 290422"/>
              </a:avLst>
            </a:prstGeom>
            <a:ln w="762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439038" y="3147510"/>
            <a:ext cx="2111287" cy="1627139"/>
            <a:chOff x="9249597" y="2022030"/>
            <a:chExt cx="2111287" cy="1627139"/>
          </a:xfrm>
        </p:grpSpPr>
        <p:sp>
          <p:nvSpPr>
            <p:cNvPr id="124" name="TextBox 123"/>
            <p:cNvSpPr txBox="1"/>
            <p:nvPr/>
          </p:nvSpPr>
          <p:spPr>
            <a:xfrm>
              <a:off x="9249597" y="2022030"/>
              <a:ext cx="14258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 </a:t>
              </a:r>
              <a:r>
                <a:rPr lang="en-US" sz="2800" dirty="0" smtClean="0">
                  <a:solidFill>
                    <a:srgbClr val="FF0000"/>
                  </a:solidFill>
                </a:rPr>
                <a:t>right</a:t>
              </a:r>
            </a:p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rotation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28" name="Arc 127"/>
            <p:cNvSpPr/>
            <p:nvPr/>
          </p:nvSpPr>
          <p:spPr>
            <a:xfrm rot="264542">
              <a:off x="10745379" y="2894851"/>
              <a:ext cx="615505" cy="754318"/>
            </a:xfrm>
            <a:prstGeom prst="arc">
              <a:avLst>
                <a:gd name="adj1" fmla="val 11015563"/>
                <a:gd name="adj2" fmla="val 290422"/>
              </a:avLst>
            </a:prstGeom>
            <a:ln w="762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171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11</a:t>
            </a:fld>
            <a:endParaRPr lang="en-US"/>
          </a:p>
        </p:txBody>
      </p:sp>
      <p:grpSp>
        <p:nvGrpSpPr>
          <p:cNvPr id="236" name="Group 235"/>
          <p:cNvGrpSpPr/>
          <p:nvPr/>
        </p:nvGrpSpPr>
        <p:grpSpPr>
          <a:xfrm>
            <a:off x="2726999" y="1561177"/>
            <a:ext cx="810000" cy="675000"/>
            <a:chOff x="5691000" y="3990939"/>
            <a:chExt cx="810000" cy="67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TextBox 280"/>
                <p:cNvSpPr txBox="1"/>
                <p:nvPr/>
              </p:nvSpPr>
              <p:spPr>
                <a:xfrm>
                  <a:off x="5691000" y="4151445"/>
                  <a:ext cx="810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000" y="4151445"/>
                  <a:ext cx="810000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2" name="Oval 281"/>
            <p:cNvSpPr/>
            <p:nvPr/>
          </p:nvSpPr>
          <p:spPr>
            <a:xfrm>
              <a:off x="5724396" y="3990939"/>
              <a:ext cx="683804" cy="675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828511" y="2137326"/>
            <a:ext cx="2032025" cy="1869120"/>
            <a:chOff x="1047512" y="2942331"/>
            <a:chExt cx="2032025" cy="1869120"/>
          </a:xfrm>
        </p:grpSpPr>
        <p:cxnSp>
          <p:nvCxnSpPr>
            <p:cNvPr id="273" name="Straight Connector 272"/>
            <p:cNvCxnSpPr>
              <a:stCxn id="280" idx="7"/>
              <a:endCxn id="282" idx="3"/>
            </p:cNvCxnSpPr>
            <p:nvPr/>
          </p:nvCxnSpPr>
          <p:spPr>
            <a:xfrm flipV="1">
              <a:off x="2440859" y="2942331"/>
              <a:ext cx="638678" cy="383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Group 273"/>
            <p:cNvGrpSpPr/>
            <p:nvPr/>
          </p:nvGrpSpPr>
          <p:grpSpPr>
            <a:xfrm>
              <a:off x="1794098" y="3226969"/>
              <a:ext cx="810000" cy="675000"/>
              <a:chOff x="4501222" y="2052738"/>
              <a:chExt cx="810000" cy="675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TextBox 278"/>
                  <p:cNvSpPr txBox="1"/>
                  <p:nvPr/>
                </p:nvSpPr>
                <p:spPr>
                  <a:xfrm>
                    <a:off x="4501222" y="2190183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39" name="TextBox 2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1222" y="2190183"/>
                    <a:ext cx="810000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0" name="Oval 279"/>
              <p:cNvSpPr/>
              <p:nvPr/>
            </p:nvSpPr>
            <p:spPr>
              <a:xfrm>
                <a:off x="4564320" y="2052738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>
              <a:off x="1047512" y="4136451"/>
              <a:ext cx="810000" cy="675000"/>
              <a:chOff x="3754636" y="2962220"/>
              <a:chExt cx="810000" cy="675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7" name="TextBox 276"/>
                  <p:cNvSpPr txBox="1"/>
                  <p:nvPr/>
                </p:nvSpPr>
                <p:spPr>
                  <a:xfrm>
                    <a:off x="3754636" y="3099665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37" name="TextBox 2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4636" y="3099665"/>
                    <a:ext cx="810000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8" name="Oval 277"/>
              <p:cNvSpPr/>
              <p:nvPr/>
            </p:nvSpPr>
            <p:spPr>
              <a:xfrm>
                <a:off x="3817734" y="2962220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6" name="Straight Connector 275"/>
            <p:cNvCxnSpPr>
              <a:stCxn id="278" idx="7"/>
              <a:endCxn id="280" idx="3"/>
            </p:cNvCxnSpPr>
            <p:nvPr/>
          </p:nvCxnSpPr>
          <p:spPr>
            <a:xfrm flipV="1">
              <a:off x="1694273" y="3803118"/>
              <a:ext cx="263064" cy="4321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Rectangle 243"/>
          <p:cNvSpPr/>
          <p:nvPr/>
        </p:nvSpPr>
        <p:spPr>
          <a:xfrm>
            <a:off x="696000" y="728758"/>
            <a:ext cx="5203064" cy="548938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>
            <a:stCxn id="272" idx="5"/>
            <a:endCxn id="282" idx="7"/>
          </p:cNvCxnSpPr>
          <p:nvPr/>
        </p:nvCxnSpPr>
        <p:spPr>
          <a:xfrm flipH="1">
            <a:off x="3344058" y="1471400"/>
            <a:ext cx="476258" cy="188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3660127" y="895251"/>
            <a:ext cx="810000" cy="675000"/>
            <a:chOff x="6120906" y="2994909"/>
            <a:chExt cx="810000" cy="67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/>
                <p:cNvSpPr txBox="1"/>
                <p:nvPr/>
              </p:nvSpPr>
              <p:spPr>
                <a:xfrm flipH="1">
                  <a:off x="6120906" y="3094075"/>
                  <a:ext cx="810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1" name="TextBox 2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20906" y="3094075"/>
                  <a:ext cx="810000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2" name="Oval 271"/>
            <p:cNvSpPr/>
            <p:nvPr/>
          </p:nvSpPr>
          <p:spPr>
            <a:xfrm flipH="1">
              <a:off x="6180954" y="2994909"/>
              <a:ext cx="683804" cy="6750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7" name="Straight Connector 266"/>
          <p:cNvCxnSpPr>
            <a:endCxn id="282" idx="5"/>
          </p:cNvCxnSpPr>
          <p:nvPr/>
        </p:nvCxnSpPr>
        <p:spPr>
          <a:xfrm flipH="1" flipV="1">
            <a:off x="3344058" y="2137326"/>
            <a:ext cx="368645" cy="38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/>
          <p:cNvGrpSpPr/>
          <p:nvPr/>
        </p:nvGrpSpPr>
        <p:grpSpPr>
          <a:xfrm flipH="1">
            <a:off x="4303838" y="1471400"/>
            <a:ext cx="1094079" cy="787838"/>
            <a:chOff x="3851998" y="4224497"/>
            <a:chExt cx="1094079" cy="787838"/>
          </a:xfrm>
        </p:grpSpPr>
        <p:cxnSp>
          <p:nvCxnSpPr>
            <p:cNvPr id="263" name="Straight Connector 262"/>
            <p:cNvCxnSpPr>
              <a:stCxn id="265" idx="7"/>
              <a:endCxn id="272" idx="3"/>
            </p:cNvCxnSpPr>
            <p:nvPr/>
          </p:nvCxnSpPr>
          <p:spPr>
            <a:xfrm flipV="1">
              <a:off x="4498759" y="4224497"/>
              <a:ext cx="447318" cy="211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4" name="Group 263"/>
            <p:cNvGrpSpPr/>
            <p:nvPr/>
          </p:nvGrpSpPr>
          <p:grpSpPr>
            <a:xfrm>
              <a:off x="3851998" y="4337335"/>
              <a:ext cx="810000" cy="675000"/>
              <a:chOff x="5916000" y="3951155"/>
              <a:chExt cx="810000" cy="675000"/>
            </a:xfrm>
          </p:grpSpPr>
          <p:sp>
            <p:nvSpPr>
              <p:cNvPr id="265" name="Oval 264"/>
              <p:cNvSpPr/>
              <p:nvPr/>
            </p:nvSpPr>
            <p:spPr>
              <a:xfrm>
                <a:off x="5979098" y="3951155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" name="TextBox 265"/>
                  <p:cNvSpPr txBox="1"/>
                  <p:nvPr/>
                </p:nvSpPr>
                <p:spPr>
                  <a:xfrm>
                    <a:off x="5916000" y="4088600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66" name="TextBox 2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6000" y="4088600"/>
                    <a:ext cx="810000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" name="Group 6"/>
          <p:cNvGrpSpPr/>
          <p:nvPr/>
        </p:nvGrpSpPr>
        <p:grpSpPr>
          <a:xfrm>
            <a:off x="4226945" y="3331446"/>
            <a:ext cx="1496787" cy="2616835"/>
            <a:chOff x="9918673" y="3074677"/>
            <a:chExt cx="1496787" cy="2616835"/>
          </a:xfrm>
        </p:grpSpPr>
        <p:grpSp>
          <p:nvGrpSpPr>
            <p:cNvPr id="268" name="Group 267"/>
            <p:cNvGrpSpPr/>
            <p:nvPr/>
          </p:nvGrpSpPr>
          <p:grpSpPr>
            <a:xfrm>
              <a:off x="9918673" y="3074677"/>
              <a:ext cx="810000" cy="675000"/>
              <a:chOff x="5916000" y="3951155"/>
              <a:chExt cx="810000" cy="675000"/>
            </a:xfrm>
          </p:grpSpPr>
          <p:sp>
            <p:nvSpPr>
              <p:cNvPr id="269" name="Oval 268"/>
              <p:cNvSpPr/>
              <p:nvPr/>
            </p:nvSpPr>
            <p:spPr>
              <a:xfrm>
                <a:off x="5979098" y="3951155"/>
                <a:ext cx="683804" cy="675000"/>
              </a:xfrm>
              <a:prstGeom prst="ellipse">
                <a:avLst/>
              </a:prstGeom>
              <a:solidFill>
                <a:srgbClr val="0000FF">
                  <a:alpha val="50196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5916000" y="4088600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6000" y="4088600"/>
                    <a:ext cx="810000" cy="400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10152221" y="4690990"/>
              <a:ext cx="810000" cy="1000522"/>
              <a:chOff x="10152221" y="4690990"/>
              <a:chExt cx="810000" cy="1000522"/>
            </a:xfrm>
          </p:grpSpPr>
          <p:cxnSp>
            <p:nvCxnSpPr>
              <p:cNvPr id="257" name="Straight Connector 256"/>
              <p:cNvCxnSpPr/>
              <p:nvPr/>
            </p:nvCxnSpPr>
            <p:spPr>
              <a:xfrm flipV="1">
                <a:off x="10674123" y="4690990"/>
                <a:ext cx="204926" cy="343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Oval 257"/>
              <p:cNvSpPr/>
              <p:nvPr/>
            </p:nvSpPr>
            <p:spPr>
              <a:xfrm>
                <a:off x="10215319" y="5016512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/>
                  <p:cNvSpPr txBox="1"/>
                  <p:nvPr/>
                </p:nvSpPr>
                <p:spPr>
                  <a:xfrm>
                    <a:off x="10152221" y="5178933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59" name="TextBox 2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2221" y="5178933"/>
                    <a:ext cx="810000" cy="4001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0" name="Straight Connector 259"/>
            <p:cNvCxnSpPr>
              <a:stCxn id="261" idx="1"/>
              <a:endCxn id="269" idx="5"/>
            </p:cNvCxnSpPr>
            <p:nvPr/>
          </p:nvCxnSpPr>
          <p:spPr>
            <a:xfrm flipH="1" flipV="1">
              <a:off x="10565434" y="3650826"/>
              <a:ext cx="203265" cy="4963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0605460" y="4048341"/>
              <a:ext cx="810000" cy="675000"/>
              <a:chOff x="10605460" y="4048341"/>
              <a:chExt cx="810000" cy="675000"/>
            </a:xfrm>
          </p:grpSpPr>
          <p:sp>
            <p:nvSpPr>
              <p:cNvPr id="261" name="Oval 260"/>
              <p:cNvSpPr/>
              <p:nvPr/>
            </p:nvSpPr>
            <p:spPr>
              <a:xfrm>
                <a:off x="10668558" y="4048341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TextBox 261"/>
                  <p:cNvSpPr txBox="1"/>
                  <p:nvPr/>
                </p:nvSpPr>
                <p:spPr>
                  <a:xfrm>
                    <a:off x="10605460" y="4185786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62" name="TextBox 2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5460" y="4185786"/>
                    <a:ext cx="810000" cy="4001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6" name="Group 15"/>
          <p:cNvGrpSpPr/>
          <p:nvPr/>
        </p:nvGrpSpPr>
        <p:grpSpPr>
          <a:xfrm>
            <a:off x="3549386" y="2444221"/>
            <a:ext cx="810000" cy="675000"/>
            <a:chOff x="3549386" y="2444221"/>
            <a:chExt cx="810000" cy="67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/>
                <p:cNvSpPr txBox="1"/>
                <p:nvPr/>
              </p:nvSpPr>
              <p:spPr>
                <a:xfrm flipH="1">
                  <a:off x="3549386" y="2581666"/>
                  <a:ext cx="810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1" name="TextBox 2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49386" y="2581666"/>
                  <a:ext cx="810000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2" name="Oval 251"/>
            <p:cNvSpPr/>
            <p:nvPr/>
          </p:nvSpPr>
          <p:spPr>
            <a:xfrm flipH="1">
              <a:off x="3612484" y="2444221"/>
              <a:ext cx="683804" cy="675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3" name="Straight Connector 252"/>
          <p:cNvCxnSpPr>
            <a:stCxn id="269" idx="1"/>
            <a:endCxn id="252" idx="3"/>
          </p:cNvCxnSpPr>
          <p:nvPr/>
        </p:nvCxnSpPr>
        <p:spPr>
          <a:xfrm flipH="1" flipV="1">
            <a:off x="4196147" y="3020370"/>
            <a:ext cx="194037" cy="4099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558405" y="3907595"/>
            <a:ext cx="831779" cy="1076131"/>
            <a:chOff x="3201919" y="3018385"/>
            <a:chExt cx="831779" cy="1076131"/>
          </a:xfrm>
        </p:grpSpPr>
        <p:cxnSp>
          <p:nvCxnSpPr>
            <p:cNvPr id="254" name="Straight Connector 253"/>
            <p:cNvCxnSpPr>
              <a:stCxn id="255" idx="7"/>
              <a:endCxn id="269" idx="3"/>
            </p:cNvCxnSpPr>
            <p:nvPr/>
          </p:nvCxnSpPr>
          <p:spPr>
            <a:xfrm flipV="1">
              <a:off x="3848302" y="3018385"/>
              <a:ext cx="185396" cy="4999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201919" y="3419516"/>
              <a:ext cx="810000" cy="675000"/>
              <a:chOff x="3201919" y="3419516"/>
              <a:chExt cx="810000" cy="675000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3264639" y="3419516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Box 255"/>
                  <p:cNvSpPr txBox="1"/>
                  <p:nvPr/>
                </p:nvSpPr>
                <p:spPr>
                  <a:xfrm>
                    <a:off x="3201919" y="3556961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56" name="TextBox 2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1919" y="3556961"/>
                    <a:ext cx="810000" cy="4001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" name="Group 7"/>
          <p:cNvGrpSpPr/>
          <p:nvPr/>
        </p:nvGrpSpPr>
        <p:grpSpPr>
          <a:xfrm>
            <a:off x="6383413" y="728758"/>
            <a:ext cx="5358745" cy="5489383"/>
            <a:chOff x="6383413" y="728758"/>
            <a:chExt cx="5358745" cy="5489383"/>
          </a:xfrm>
        </p:grpSpPr>
        <p:sp>
          <p:nvSpPr>
            <p:cNvPr id="284" name="Rectangle 283"/>
            <p:cNvSpPr/>
            <p:nvPr/>
          </p:nvSpPr>
          <p:spPr>
            <a:xfrm>
              <a:off x="6383413" y="728758"/>
              <a:ext cx="5358745" cy="5489383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8684412" y="1561177"/>
              <a:ext cx="810000" cy="675000"/>
              <a:chOff x="5691000" y="3990939"/>
              <a:chExt cx="810000" cy="675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6" name="TextBox 335"/>
                  <p:cNvSpPr txBox="1"/>
                  <p:nvPr/>
                </p:nvSpPr>
                <p:spPr>
                  <a:xfrm>
                    <a:off x="5691000" y="4151445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41" name="TextBox 2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1000" y="4151445"/>
                    <a:ext cx="810000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7" name="Oval 336"/>
              <p:cNvSpPr/>
              <p:nvPr/>
            </p:nvSpPr>
            <p:spPr>
              <a:xfrm>
                <a:off x="5724396" y="3990939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6785924" y="2137326"/>
              <a:ext cx="2032025" cy="1869120"/>
              <a:chOff x="1047512" y="2942331"/>
              <a:chExt cx="2032025" cy="1869120"/>
            </a:xfrm>
          </p:grpSpPr>
          <p:cxnSp>
            <p:nvCxnSpPr>
              <p:cNvPr id="328" name="Straight Connector 327"/>
              <p:cNvCxnSpPr>
                <a:stCxn id="335" idx="7"/>
                <a:endCxn id="337" idx="3"/>
              </p:cNvCxnSpPr>
              <p:nvPr/>
            </p:nvCxnSpPr>
            <p:spPr>
              <a:xfrm flipV="1">
                <a:off x="2440859" y="2942331"/>
                <a:ext cx="638678" cy="3834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9" name="Group 328"/>
              <p:cNvGrpSpPr/>
              <p:nvPr/>
            </p:nvGrpSpPr>
            <p:grpSpPr>
              <a:xfrm>
                <a:off x="1794098" y="3226969"/>
                <a:ext cx="810000" cy="675000"/>
                <a:chOff x="4501222" y="2052738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4" name="TextBox 333"/>
                    <p:cNvSpPr txBox="1"/>
                    <p:nvPr/>
                  </p:nvSpPr>
                  <p:spPr>
                    <a:xfrm>
                      <a:off x="4501222" y="2190183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39" name="TextBox 2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1222" y="2190183"/>
                      <a:ext cx="810000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5" name="Oval 334"/>
                <p:cNvSpPr/>
                <p:nvPr/>
              </p:nvSpPr>
              <p:spPr>
                <a:xfrm>
                  <a:off x="4564320" y="2052738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0" name="Group 329"/>
              <p:cNvGrpSpPr/>
              <p:nvPr/>
            </p:nvGrpSpPr>
            <p:grpSpPr>
              <a:xfrm>
                <a:off x="1047512" y="4136451"/>
                <a:ext cx="810000" cy="675000"/>
                <a:chOff x="3754636" y="2962220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2" name="TextBox 331"/>
                    <p:cNvSpPr txBox="1"/>
                    <p:nvPr/>
                  </p:nvSpPr>
                  <p:spPr>
                    <a:xfrm>
                      <a:off x="3754636" y="3099665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37" name="TextBox 2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4636" y="3099665"/>
                      <a:ext cx="810000" cy="400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3" name="Oval 332"/>
                <p:cNvSpPr/>
                <p:nvPr/>
              </p:nvSpPr>
              <p:spPr>
                <a:xfrm>
                  <a:off x="3817734" y="2962220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1" name="Straight Connector 330"/>
              <p:cNvCxnSpPr>
                <a:stCxn id="333" idx="7"/>
                <a:endCxn id="335" idx="3"/>
              </p:cNvCxnSpPr>
              <p:nvPr/>
            </p:nvCxnSpPr>
            <p:spPr>
              <a:xfrm flipV="1">
                <a:off x="1694273" y="3803118"/>
                <a:ext cx="263064" cy="4321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Straight Connector 286"/>
            <p:cNvCxnSpPr>
              <a:stCxn id="327" idx="5"/>
              <a:endCxn id="337" idx="7"/>
            </p:cNvCxnSpPr>
            <p:nvPr/>
          </p:nvCxnSpPr>
          <p:spPr>
            <a:xfrm flipH="1">
              <a:off x="9301471" y="1471400"/>
              <a:ext cx="476258" cy="18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8" name="Group 287"/>
            <p:cNvGrpSpPr/>
            <p:nvPr/>
          </p:nvGrpSpPr>
          <p:grpSpPr>
            <a:xfrm>
              <a:off x="9617540" y="895251"/>
              <a:ext cx="810000" cy="675000"/>
              <a:chOff x="6120906" y="2994909"/>
              <a:chExt cx="810000" cy="675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/>
                  <p:cNvSpPr txBox="1"/>
                  <p:nvPr/>
                </p:nvSpPr>
                <p:spPr>
                  <a:xfrm flipH="1">
                    <a:off x="6120906" y="3094075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e-IL" sz="20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26" name="TextBox 3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120906" y="3094075"/>
                    <a:ext cx="810000" cy="4001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7" name="Oval 326"/>
              <p:cNvSpPr/>
              <p:nvPr/>
            </p:nvSpPr>
            <p:spPr>
              <a:xfrm flipH="1">
                <a:off x="6180954" y="2994909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1" name="Straight Connector 300"/>
            <p:cNvCxnSpPr>
              <a:endCxn id="337" idx="5"/>
            </p:cNvCxnSpPr>
            <p:nvPr/>
          </p:nvCxnSpPr>
          <p:spPr>
            <a:xfrm flipH="1" flipV="1">
              <a:off x="9301471" y="2137326"/>
              <a:ext cx="368645" cy="3834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2" name="Group 301"/>
            <p:cNvGrpSpPr/>
            <p:nvPr/>
          </p:nvGrpSpPr>
          <p:grpSpPr>
            <a:xfrm flipH="1">
              <a:off x="10261251" y="1471400"/>
              <a:ext cx="1094079" cy="787838"/>
              <a:chOff x="3851998" y="4224497"/>
              <a:chExt cx="1094079" cy="787838"/>
            </a:xfrm>
          </p:grpSpPr>
          <p:cxnSp>
            <p:nvCxnSpPr>
              <p:cNvPr id="322" name="Straight Connector 321"/>
              <p:cNvCxnSpPr>
                <a:stCxn id="324" idx="7"/>
                <a:endCxn id="327" idx="3"/>
              </p:cNvCxnSpPr>
              <p:nvPr/>
            </p:nvCxnSpPr>
            <p:spPr>
              <a:xfrm flipV="1">
                <a:off x="4498759" y="4224497"/>
                <a:ext cx="447318" cy="2116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3" name="Group 322"/>
              <p:cNvGrpSpPr/>
              <p:nvPr/>
            </p:nvGrpSpPr>
            <p:grpSpPr>
              <a:xfrm>
                <a:off x="3851998" y="4337335"/>
                <a:ext cx="810000" cy="675000"/>
                <a:chOff x="5916000" y="3951155"/>
                <a:chExt cx="810000" cy="675000"/>
              </a:xfrm>
            </p:grpSpPr>
            <p:sp>
              <p:nvSpPr>
                <p:cNvPr id="324" name="Oval 323"/>
                <p:cNvSpPr/>
                <p:nvPr/>
              </p:nvSpPr>
              <p:spPr>
                <a:xfrm>
                  <a:off x="5979098" y="3951155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5" name="TextBox 324"/>
                    <p:cNvSpPr txBox="1"/>
                    <p:nvPr/>
                  </p:nvSpPr>
                  <p:spPr>
                    <a:xfrm>
                      <a:off x="5916000" y="4088600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25" name="TextBox 3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6000" y="4088600"/>
                      <a:ext cx="810000" cy="40011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03" name="Group 302"/>
            <p:cNvGrpSpPr/>
            <p:nvPr/>
          </p:nvGrpSpPr>
          <p:grpSpPr>
            <a:xfrm>
              <a:off x="10045745" y="3423318"/>
              <a:ext cx="810000" cy="675000"/>
              <a:chOff x="5916000" y="3951155"/>
              <a:chExt cx="810000" cy="675000"/>
            </a:xfrm>
          </p:grpSpPr>
          <p:sp>
            <p:nvSpPr>
              <p:cNvPr id="320" name="Oval 319"/>
              <p:cNvSpPr/>
              <p:nvPr/>
            </p:nvSpPr>
            <p:spPr>
              <a:xfrm>
                <a:off x="5979098" y="3951155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TextBox 320"/>
                  <p:cNvSpPr txBox="1"/>
                  <p:nvPr/>
                </p:nvSpPr>
                <p:spPr>
                  <a:xfrm>
                    <a:off x="5916000" y="4088600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21" name="TextBox 3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6000" y="4088600"/>
                    <a:ext cx="810000" cy="4001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4" name="Group 303"/>
            <p:cNvGrpSpPr/>
            <p:nvPr/>
          </p:nvGrpSpPr>
          <p:grpSpPr>
            <a:xfrm flipH="1">
              <a:off x="9982200" y="4938769"/>
              <a:ext cx="810000" cy="1000522"/>
              <a:chOff x="10152221" y="4690990"/>
              <a:chExt cx="810000" cy="1000522"/>
            </a:xfrm>
          </p:grpSpPr>
          <p:cxnSp>
            <p:nvCxnSpPr>
              <p:cNvPr id="317" name="Straight Connector 316"/>
              <p:cNvCxnSpPr/>
              <p:nvPr/>
            </p:nvCxnSpPr>
            <p:spPr>
              <a:xfrm flipV="1">
                <a:off x="10674123" y="4690990"/>
                <a:ext cx="204926" cy="343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Oval 317"/>
              <p:cNvSpPr/>
              <p:nvPr/>
            </p:nvSpPr>
            <p:spPr>
              <a:xfrm>
                <a:off x="10215319" y="5016512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/>
                  <p:cNvSpPr txBox="1"/>
                  <p:nvPr/>
                </p:nvSpPr>
                <p:spPr>
                  <a:xfrm>
                    <a:off x="10152221" y="5178933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19" name="TextBox 3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2221" y="5178933"/>
                    <a:ext cx="810000" cy="4001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5" name="Straight Connector 304"/>
            <p:cNvCxnSpPr>
              <a:stCxn id="315" idx="1"/>
            </p:cNvCxnSpPr>
            <p:nvPr/>
          </p:nvCxnSpPr>
          <p:spPr>
            <a:xfrm flipV="1">
              <a:off x="10049730" y="4084839"/>
              <a:ext cx="283059" cy="4085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6" name="Group 305"/>
            <p:cNvGrpSpPr/>
            <p:nvPr/>
          </p:nvGrpSpPr>
          <p:grpSpPr>
            <a:xfrm flipH="1">
              <a:off x="9402969" y="4394535"/>
              <a:ext cx="810000" cy="675000"/>
              <a:chOff x="10605460" y="4048341"/>
              <a:chExt cx="810000" cy="675000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10668558" y="4048341"/>
                <a:ext cx="683804" cy="675000"/>
              </a:xfrm>
              <a:prstGeom prst="ellipse">
                <a:avLst/>
              </a:prstGeom>
              <a:solidFill>
                <a:srgbClr val="0000FF">
                  <a:alpha val="50196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Box 315"/>
                  <p:cNvSpPr txBox="1"/>
                  <p:nvPr/>
                </p:nvSpPr>
                <p:spPr>
                  <a:xfrm>
                    <a:off x="10605460" y="4185786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16" name="TextBox 3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5460" y="4185786"/>
                    <a:ext cx="810000" cy="40011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7" name="Group 306"/>
            <p:cNvGrpSpPr/>
            <p:nvPr/>
          </p:nvGrpSpPr>
          <p:grpSpPr>
            <a:xfrm>
              <a:off x="9506799" y="2444221"/>
              <a:ext cx="810000" cy="675000"/>
              <a:chOff x="9620640" y="3165079"/>
              <a:chExt cx="810000" cy="675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TextBox 312"/>
                  <p:cNvSpPr txBox="1"/>
                  <p:nvPr/>
                </p:nvSpPr>
                <p:spPr>
                  <a:xfrm flipH="1">
                    <a:off x="9620640" y="3302524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13" name="TextBox 3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620640" y="3302524"/>
                    <a:ext cx="810000" cy="40011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4" name="Oval 313"/>
              <p:cNvSpPr/>
              <p:nvPr/>
            </p:nvSpPr>
            <p:spPr>
              <a:xfrm flipH="1">
                <a:off x="9683738" y="3165079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8" name="Straight Connector 307"/>
            <p:cNvCxnSpPr/>
            <p:nvPr/>
          </p:nvCxnSpPr>
          <p:spPr>
            <a:xfrm flipH="1" flipV="1">
              <a:off x="10003622" y="3096985"/>
              <a:ext cx="318349" cy="359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9" name="Group 308"/>
            <p:cNvGrpSpPr/>
            <p:nvPr/>
          </p:nvGrpSpPr>
          <p:grpSpPr>
            <a:xfrm>
              <a:off x="8836987" y="4970684"/>
              <a:ext cx="810000" cy="941193"/>
              <a:chOff x="9273173" y="3874181"/>
              <a:chExt cx="810000" cy="941193"/>
            </a:xfrm>
          </p:grpSpPr>
          <p:cxnSp>
            <p:nvCxnSpPr>
              <p:cNvPr id="310" name="Straight Connector 309"/>
              <p:cNvCxnSpPr>
                <a:endCxn id="315" idx="5"/>
              </p:cNvCxnSpPr>
              <p:nvPr/>
            </p:nvCxnSpPr>
            <p:spPr>
              <a:xfrm flipV="1">
                <a:off x="9811150" y="3874181"/>
                <a:ext cx="191244" cy="3129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Oval 310"/>
              <p:cNvSpPr/>
              <p:nvPr/>
            </p:nvSpPr>
            <p:spPr>
              <a:xfrm>
                <a:off x="9335893" y="4140374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Box 311"/>
                  <p:cNvSpPr txBox="1"/>
                  <p:nvPr/>
                </p:nvSpPr>
                <p:spPr>
                  <a:xfrm>
                    <a:off x="9273173" y="4277819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12" name="TextBox 3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3173" y="4277819"/>
                    <a:ext cx="810000" cy="40011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38" name="Group 337"/>
          <p:cNvGrpSpPr/>
          <p:nvPr/>
        </p:nvGrpSpPr>
        <p:grpSpPr>
          <a:xfrm>
            <a:off x="2135252" y="3760818"/>
            <a:ext cx="2820609" cy="1052960"/>
            <a:chOff x="2375826" y="3904361"/>
            <a:chExt cx="2820609" cy="1052960"/>
          </a:xfrm>
        </p:grpSpPr>
        <p:sp>
          <p:nvSpPr>
            <p:cNvPr id="339" name="TextBox 338"/>
            <p:cNvSpPr txBox="1"/>
            <p:nvPr/>
          </p:nvSpPr>
          <p:spPr>
            <a:xfrm>
              <a:off x="2375826" y="3904361"/>
              <a:ext cx="20608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 </a:t>
              </a:r>
              <a:r>
                <a:rPr lang="en-US" sz="2800" dirty="0" smtClean="0">
                  <a:solidFill>
                    <a:srgbClr val="FF0000"/>
                  </a:solidFill>
                </a:rPr>
                <a:t>left rotation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40" name="Arc 339"/>
            <p:cNvSpPr/>
            <p:nvPr/>
          </p:nvSpPr>
          <p:spPr>
            <a:xfrm rot="21274098" flipH="1">
              <a:off x="4580930" y="4203003"/>
              <a:ext cx="615505" cy="754318"/>
            </a:xfrm>
            <a:prstGeom prst="arc">
              <a:avLst>
                <a:gd name="adj1" fmla="val 11015563"/>
                <a:gd name="adj2" fmla="val 290422"/>
              </a:avLst>
            </a:prstGeom>
            <a:ln w="762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7001502" y="4666005"/>
            <a:ext cx="3107341" cy="1144517"/>
            <a:chOff x="8253543" y="2504652"/>
            <a:chExt cx="3107341" cy="1144517"/>
          </a:xfrm>
        </p:grpSpPr>
        <p:sp>
          <p:nvSpPr>
            <p:cNvPr id="342" name="TextBox 341"/>
            <p:cNvSpPr txBox="1"/>
            <p:nvPr/>
          </p:nvSpPr>
          <p:spPr>
            <a:xfrm>
              <a:off x="8253543" y="2504652"/>
              <a:ext cx="22439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 </a:t>
              </a:r>
              <a:r>
                <a:rPr lang="en-US" sz="2800" dirty="0" smtClean="0">
                  <a:solidFill>
                    <a:srgbClr val="FF0000"/>
                  </a:solidFill>
                </a:rPr>
                <a:t>right rotation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43" name="Arc 342"/>
            <p:cNvSpPr/>
            <p:nvPr/>
          </p:nvSpPr>
          <p:spPr>
            <a:xfrm rot="208338">
              <a:off x="10745379" y="2894851"/>
              <a:ext cx="615505" cy="754318"/>
            </a:xfrm>
            <a:prstGeom prst="arc">
              <a:avLst>
                <a:gd name="adj1" fmla="val 11015563"/>
                <a:gd name="adj2" fmla="val 290422"/>
              </a:avLst>
            </a:prstGeom>
            <a:ln w="762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670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12</a:t>
            </a:fld>
            <a:endParaRPr lang="en-US"/>
          </a:p>
        </p:txBody>
      </p:sp>
      <p:grpSp>
        <p:nvGrpSpPr>
          <p:cNvPr id="341" name="Group 340"/>
          <p:cNvGrpSpPr/>
          <p:nvPr/>
        </p:nvGrpSpPr>
        <p:grpSpPr>
          <a:xfrm>
            <a:off x="1886360" y="4941463"/>
            <a:ext cx="2862731" cy="1151896"/>
            <a:chOff x="8498764" y="2497254"/>
            <a:chExt cx="2862731" cy="1151896"/>
          </a:xfrm>
        </p:grpSpPr>
        <p:sp>
          <p:nvSpPr>
            <p:cNvPr id="342" name="TextBox 341"/>
            <p:cNvSpPr txBox="1"/>
            <p:nvPr/>
          </p:nvSpPr>
          <p:spPr>
            <a:xfrm>
              <a:off x="8498764" y="2497254"/>
              <a:ext cx="22439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 </a:t>
              </a:r>
              <a:r>
                <a:rPr lang="en-US" sz="2800" dirty="0" smtClean="0">
                  <a:solidFill>
                    <a:srgbClr val="FF0000"/>
                  </a:solidFill>
                </a:rPr>
                <a:t>left rotation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43" name="Arc 342"/>
            <p:cNvSpPr/>
            <p:nvPr/>
          </p:nvSpPr>
          <p:spPr>
            <a:xfrm rot="21391662" flipH="1">
              <a:off x="10745990" y="2915039"/>
              <a:ext cx="615505" cy="734111"/>
            </a:xfrm>
            <a:prstGeom prst="arc">
              <a:avLst>
                <a:gd name="adj1" fmla="val 11015563"/>
                <a:gd name="adj2" fmla="val 290422"/>
              </a:avLst>
            </a:prstGeom>
            <a:ln w="762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13208" y="728467"/>
            <a:ext cx="4995000" cy="5489383"/>
            <a:chOff x="6816000" y="728758"/>
            <a:chExt cx="4995000" cy="5489383"/>
          </a:xfrm>
        </p:grpSpPr>
        <p:sp>
          <p:nvSpPr>
            <p:cNvPr id="284" name="Rectangle 283"/>
            <p:cNvSpPr/>
            <p:nvPr/>
          </p:nvSpPr>
          <p:spPr>
            <a:xfrm>
              <a:off x="6816000" y="728758"/>
              <a:ext cx="4995000" cy="5489383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8670950" y="1570251"/>
              <a:ext cx="810000" cy="675000"/>
              <a:chOff x="5691000" y="3990939"/>
              <a:chExt cx="810000" cy="675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6" name="TextBox 335"/>
                  <p:cNvSpPr txBox="1"/>
                  <p:nvPr/>
                </p:nvSpPr>
                <p:spPr>
                  <a:xfrm>
                    <a:off x="5691000" y="4151445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41" name="TextBox 2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1000" y="4151445"/>
                    <a:ext cx="810000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7" name="Oval 336"/>
              <p:cNvSpPr/>
              <p:nvPr/>
            </p:nvSpPr>
            <p:spPr>
              <a:xfrm>
                <a:off x="5724396" y="3990939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6974478" y="2063875"/>
              <a:ext cx="1765814" cy="1660391"/>
              <a:chOff x="1047512" y="3151060"/>
              <a:chExt cx="1765814" cy="1660391"/>
            </a:xfrm>
          </p:grpSpPr>
          <p:cxnSp>
            <p:nvCxnSpPr>
              <p:cNvPr id="328" name="Straight Connector 327"/>
              <p:cNvCxnSpPr>
                <a:stCxn id="335" idx="7"/>
              </p:cNvCxnSpPr>
              <p:nvPr/>
            </p:nvCxnSpPr>
            <p:spPr>
              <a:xfrm flipV="1">
                <a:off x="2440859" y="3151060"/>
                <a:ext cx="372467" cy="174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9" name="Group 328"/>
              <p:cNvGrpSpPr/>
              <p:nvPr/>
            </p:nvGrpSpPr>
            <p:grpSpPr>
              <a:xfrm>
                <a:off x="1794098" y="3226969"/>
                <a:ext cx="810000" cy="675000"/>
                <a:chOff x="4501222" y="2052738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4" name="TextBox 333"/>
                    <p:cNvSpPr txBox="1"/>
                    <p:nvPr/>
                  </p:nvSpPr>
                  <p:spPr>
                    <a:xfrm>
                      <a:off x="4501222" y="2190183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39" name="TextBox 2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1222" y="2190183"/>
                      <a:ext cx="810000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5" name="Oval 334"/>
                <p:cNvSpPr/>
                <p:nvPr/>
              </p:nvSpPr>
              <p:spPr>
                <a:xfrm>
                  <a:off x="4564320" y="2052738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0" name="Group 329"/>
              <p:cNvGrpSpPr/>
              <p:nvPr/>
            </p:nvGrpSpPr>
            <p:grpSpPr>
              <a:xfrm>
                <a:off x="1047512" y="4136451"/>
                <a:ext cx="810000" cy="675000"/>
                <a:chOff x="3754636" y="2962220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2" name="TextBox 331"/>
                    <p:cNvSpPr txBox="1"/>
                    <p:nvPr/>
                  </p:nvSpPr>
                  <p:spPr>
                    <a:xfrm>
                      <a:off x="3754636" y="3099665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37" name="TextBox 2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4636" y="3099665"/>
                      <a:ext cx="810000" cy="400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3" name="Oval 332"/>
                <p:cNvSpPr/>
                <p:nvPr/>
              </p:nvSpPr>
              <p:spPr>
                <a:xfrm>
                  <a:off x="3817734" y="2962220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1" name="Straight Connector 330"/>
              <p:cNvCxnSpPr>
                <a:stCxn id="333" idx="7"/>
                <a:endCxn id="335" idx="3"/>
              </p:cNvCxnSpPr>
              <p:nvPr/>
            </p:nvCxnSpPr>
            <p:spPr>
              <a:xfrm flipV="1">
                <a:off x="1694273" y="3803118"/>
                <a:ext cx="263064" cy="4321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Straight Connector 286"/>
            <p:cNvCxnSpPr>
              <a:stCxn id="327" idx="5"/>
              <a:endCxn id="337" idx="7"/>
            </p:cNvCxnSpPr>
            <p:nvPr/>
          </p:nvCxnSpPr>
          <p:spPr>
            <a:xfrm flipH="1">
              <a:off x="9288009" y="1471400"/>
              <a:ext cx="489720" cy="1977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8" name="Group 287"/>
            <p:cNvGrpSpPr/>
            <p:nvPr/>
          </p:nvGrpSpPr>
          <p:grpSpPr>
            <a:xfrm>
              <a:off x="9617540" y="895251"/>
              <a:ext cx="810000" cy="675000"/>
              <a:chOff x="6120906" y="2994909"/>
              <a:chExt cx="810000" cy="675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/>
                  <p:cNvSpPr txBox="1"/>
                  <p:nvPr/>
                </p:nvSpPr>
                <p:spPr>
                  <a:xfrm flipH="1">
                    <a:off x="6120906" y="3094075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e-IL" sz="20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26" name="TextBox 3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120906" y="3094075"/>
                    <a:ext cx="810000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7" name="Oval 326"/>
              <p:cNvSpPr/>
              <p:nvPr/>
            </p:nvSpPr>
            <p:spPr>
              <a:xfrm flipH="1">
                <a:off x="6180954" y="2994909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 flipH="1">
              <a:off x="10261251" y="1471400"/>
              <a:ext cx="1094079" cy="787838"/>
              <a:chOff x="3851998" y="4224497"/>
              <a:chExt cx="1094079" cy="787838"/>
            </a:xfrm>
          </p:grpSpPr>
          <p:cxnSp>
            <p:nvCxnSpPr>
              <p:cNvPr id="322" name="Straight Connector 321"/>
              <p:cNvCxnSpPr>
                <a:stCxn id="324" idx="7"/>
                <a:endCxn id="327" idx="3"/>
              </p:cNvCxnSpPr>
              <p:nvPr/>
            </p:nvCxnSpPr>
            <p:spPr>
              <a:xfrm flipV="1">
                <a:off x="4498759" y="4224497"/>
                <a:ext cx="447318" cy="2116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3" name="Group 322"/>
              <p:cNvGrpSpPr/>
              <p:nvPr/>
            </p:nvGrpSpPr>
            <p:grpSpPr>
              <a:xfrm>
                <a:off x="3851998" y="4337335"/>
                <a:ext cx="810000" cy="675000"/>
                <a:chOff x="5916000" y="3951155"/>
                <a:chExt cx="810000" cy="675000"/>
              </a:xfrm>
            </p:grpSpPr>
            <p:sp>
              <p:nvSpPr>
                <p:cNvPr id="324" name="Oval 323"/>
                <p:cNvSpPr/>
                <p:nvPr/>
              </p:nvSpPr>
              <p:spPr>
                <a:xfrm>
                  <a:off x="5979098" y="3951155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5" name="TextBox 324"/>
                    <p:cNvSpPr txBox="1"/>
                    <p:nvPr/>
                  </p:nvSpPr>
                  <p:spPr>
                    <a:xfrm>
                      <a:off x="5916000" y="4088600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25" name="TextBox 3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6000" y="4088600"/>
                      <a:ext cx="810000" cy="400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4" name="Group 73"/>
            <p:cNvGrpSpPr/>
            <p:nvPr/>
          </p:nvGrpSpPr>
          <p:grpSpPr>
            <a:xfrm>
              <a:off x="9384718" y="2041782"/>
              <a:ext cx="1541692" cy="1688959"/>
              <a:chOff x="9351960" y="2406721"/>
              <a:chExt cx="1541692" cy="1688959"/>
            </a:xfrm>
          </p:grpSpPr>
          <p:cxnSp>
            <p:nvCxnSpPr>
              <p:cNvPr id="301" name="Straight Connector 300"/>
              <p:cNvCxnSpPr>
                <a:stCxn id="314" idx="7"/>
              </p:cNvCxnSpPr>
              <p:nvPr/>
            </p:nvCxnSpPr>
            <p:spPr>
              <a:xfrm flipH="1" flipV="1">
                <a:off x="9351960" y="2406721"/>
                <a:ext cx="354521" cy="1738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10045745" y="3420680"/>
                <a:ext cx="847907" cy="675000"/>
                <a:chOff x="5916000" y="3948517"/>
                <a:chExt cx="847907" cy="675000"/>
              </a:xfrm>
            </p:grpSpPr>
            <p:sp>
              <p:nvSpPr>
                <p:cNvPr id="320" name="Oval 319"/>
                <p:cNvSpPr/>
                <p:nvPr/>
              </p:nvSpPr>
              <p:spPr>
                <a:xfrm>
                  <a:off x="6080103" y="3948517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1" name="TextBox 320"/>
                    <p:cNvSpPr txBox="1"/>
                    <p:nvPr/>
                  </p:nvSpPr>
                  <p:spPr>
                    <a:xfrm>
                      <a:off x="5916000" y="4088600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21" name="TextBox 3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6000" y="4088600"/>
                      <a:ext cx="810000" cy="4001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7" name="Group 306"/>
              <p:cNvGrpSpPr/>
              <p:nvPr/>
            </p:nvGrpSpPr>
            <p:grpSpPr>
              <a:xfrm>
                <a:off x="9506799" y="2481721"/>
                <a:ext cx="810000" cy="675000"/>
                <a:chOff x="9620640" y="3202579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3" name="TextBox 312"/>
                    <p:cNvSpPr txBox="1"/>
                    <p:nvPr/>
                  </p:nvSpPr>
                  <p:spPr>
                    <a:xfrm flipH="1">
                      <a:off x="9620640" y="3302524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13" name="TextBox 3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9620640" y="3302524"/>
                      <a:ext cx="810000" cy="4001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14" name="Oval 313"/>
                <p:cNvSpPr/>
                <p:nvPr/>
              </p:nvSpPr>
              <p:spPr>
                <a:xfrm flipH="1">
                  <a:off x="9720181" y="3202579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8" name="Straight Connector 307"/>
              <p:cNvCxnSpPr>
                <a:endCxn id="314" idx="3"/>
              </p:cNvCxnSpPr>
              <p:nvPr/>
            </p:nvCxnSpPr>
            <p:spPr>
              <a:xfrm flipH="1" flipV="1">
                <a:off x="10190003" y="3057870"/>
                <a:ext cx="242480" cy="39741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9223108" y="3796563"/>
              <a:ext cx="2406551" cy="2190291"/>
              <a:chOff x="9206160" y="4162366"/>
              <a:chExt cx="2406551" cy="2190291"/>
            </a:xfrm>
          </p:grpSpPr>
          <p:cxnSp>
            <p:nvCxnSpPr>
              <p:cNvPr id="305" name="Straight Connector 304"/>
              <p:cNvCxnSpPr>
                <a:stCxn id="315" idx="7"/>
                <a:endCxn id="311" idx="5"/>
              </p:cNvCxnSpPr>
              <p:nvPr/>
            </p:nvCxnSpPr>
            <p:spPr>
              <a:xfrm flipH="1" flipV="1">
                <a:off x="9852543" y="4738515"/>
                <a:ext cx="370937" cy="2993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10060241" y="4939044"/>
                <a:ext cx="1552470" cy="1413613"/>
                <a:chOff x="10123243" y="5114927"/>
                <a:chExt cx="1552470" cy="1413613"/>
              </a:xfrm>
            </p:grpSpPr>
            <p:grpSp>
              <p:nvGrpSpPr>
                <p:cNvPr id="304" name="Group 303"/>
                <p:cNvGrpSpPr/>
                <p:nvPr/>
              </p:nvGrpSpPr>
              <p:grpSpPr>
                <a:xfrm flipH="1">
                  <a:off x="10770004" y="5691076"/>
                  <a:ext cx="905709" cy="837464"/>
                  <a:chOff x="9988982" y="4722905"/>
                  <a:chExt cx="905709" cy="837464"/>
                </a:xfrm>
              </p:grpSpPr>
              <p:cxnSp>
                <p:nvCxnSpPr>
                  <p:cNvPr id="317" name="Straight Connector 316"/>
                  <p:cNvCxnSpPr>
                    <a:stCxn id="318" idx="7"/>
                    <a:endCxn id="315" idx="3"/>
                  </p:cNvCxnSpPr>
                  <p:nvPr/>
                </p:nvCxnSpPr>
                <p:spPr>
                  <a:xfrm flipV="1">
                    <a:off x="10589541" y="4722905"/>
                    <a:ext cx="305150" cy="26131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8" name="Oval 317"/>
                  <p:cNvSpPr/>
                  <p:nvPr/>
                </p:nvSpPr>
                <p:spPr>
                  <a:xfrm>
                    <a:off x="10005878" y="4885369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9" name="TextBox 318"/>
                      <p:cNvSpPr txBox="1"/>
                      <p:nvPr/>
                    </p:nvSpPr>
                    <p:spPr>
                      <a:xfrm>
                        <a:off x="9988982" y="5009131"/>
                        <a:ext cx="74247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19" name="TextBox 3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988982" y="5009131"/>
                        <a:ext cx="742470" cy="400110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06" name="Group 305"/>
                <p:cNvGrpSpPr/>
                <p:nvPr/>
              </p:nvGrpSpPr>
              <p:grpSpPr>
                <a:xfrm flipH="1">
                  <a:off x="10123243" y="5114927"/>
                  <a:ext cx="810000" cy="675000"/>
                  <a:chOff x="10605460" y="4048341"/>
                  <a:chExt cx="810000" cy="675000"/>
                </a:xfrm>
              </p:grpSpPr>
              <p:sp>
                <p:nvSpPr>
                  <p:cNvPr id="315" name="Oval 314"/>
                  <p:cNvSpPr/>
                  <p:nvPr/>
                </p:nvSpPr>
                <p:spPr>
                  <a:xfrm>
                    <a:off x="10668558" y="4048341"/>
                    <a:ext cx="683804" cy="675000"/>
                  </a:xfrm>
                  <a:prstGeom prst="ellipse">
                    <a:avLst/>
                  </a:prstGeom>
                  <a:solidFill>
                    <a:srgbClr val="0000FF">
                      <a:alpha val="50196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6" name="TextBox 315"/>
                      <p:cNvSpPr txBox="1"/>
                      <p:nvPr/>
                    </p:nvSpPr>
                    <p:spPr>
                      <a:xfrm>
                        <a:off x="10605460" y="4185786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16" name="TextBox 3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05460" y="4185786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309" name="Group 308"/>
              <p:cNvGrpSpPr/>
              <p:nvPr/>
            </p:nvGrpSpPr>
            <p:grpSpPr>
              <a:xfrm>
                <a:off x="9206160" y="4162366"/>
                <a:ext cx="810000" cy="675000"/>
                <a:chOff x="9273173" y="4140374"/>
                <a:chExt cx="810000" cy="675000"/>
              </a:xfrm>
            </p:grpSpPr>
            <p:sp>
              <p:nvSpPr>
                <p:cNvPr id="311" name="Oval 310"/>
                <p:cNvSpPr/>
                <p:nvPr/>
              </p:nvSpPr>
              <p:spPr>
                <a:xfrm>
                  <a:off x="9335893" y="4140374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2" name="TextBox 311"/>
                    <p:cNvSpPr txBox="1"/>
                    <p:nvPr/>
                  </p:nvSpPr>
                  <p:spPr>
                    <a:xfrm>
                      <a:off x="9273173" y="4277819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12" name="TextBox 3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73173" y="4277819"/>
                      <a:ext cx="810000" cy="400110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344" name="Straight Connector 343"/>
            <p:cNvCxnSpPr>
              <a:stCxn id="311" idx="7"/>
              <a:endCxn id="320" idx="3"/>
            </p:cNvCxnSpPr>
            <p:nvPr/>
          </p:nvCxnSpPr>
          <p:spPr>
            <a:xfrm flipV="1">
              <a:off x="9869491" y="3631890"/>
              <a:ext cx="473256" cy="2635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8825812" y="5118417"/>
            <a:ext cx="905709" cy="837464"/>
            <a:chOff x="8825812" y="5118417"/>
            <a:chExt cx="905709" cy="837464"/>
          </a:xfrm>
        </p:grpSpPr>
        <p:grpSp>
          <p:nvGrpSpPr>
            <p:cNvPr id="89" name="Group 88"/>
            <p:cNvGrpSpPr/>
            <p:nvPr/>
          </p:nvGrpSpPr>
          <p:grpSpPr>
            <a:xfrm>
              <a:off x="8850074" y="5263454"/>
              <a:ext cx="647913" cy="660704"/>
              <a:chOff x="7411506" y="5108296"/>
              <a:chExt cx="484674" cy="480704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7412658" y="5110505"/>
                <a:ext cx="483522" cy="478495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 flipH="1">
                <a:off x="7411506" y="5108296"/>
                <a:ext cx="483522" cy="478495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/>
            <p:cNvGrpSpPr/>
            <p:nvPr/>
          </p:nvGrpSpPr>
          <p:grpSpPr>
            <a:xfrm>
              <a:off x="8825812" y="5118417"/>
              <a:ext cx="905709" cy="837464"/>
              <a:chOff x="9988982" y="4722905"/>
              <a:chExt cx="905709" cy="837464"/>
            </a:xfrm>
          </p:grpSpPr>
          <p:cxnSp>
            <p:nvCxnSpPr>
              <p:cNvPr id="367" name="Straight Connector 366"/>
              <p:cNvCxnSpPr>
                <a:stCxn id="368" idx="7"/>
                <a:endCxn id="365" idx="3"/>
              </p:cNvCxnSpPr>
              <p:nvPr/>
            </p:nvCxnSpPr>
            <p:spPr>
              <a:xfrm flipV="1">
                <a:off x="10589541" y="4722905"/>
                <a:ext cx="305150" cy="2613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Oval 367"/>
              <p:cNvSpPr/>
              <p:nvPr/>
            </p:nvSpPr>
            <p:spPr>
              <a:xfrm>
                <a:off x="10005878" y="4885369"/>
                <a:ext cx="683804" cy="675000"/>
              </a:xfrm>
              <a:prstGeom prst="ellipse">
                <a:avLst/>
              </a:prstGeom>
              <a:solidFill>
                <a:srgbClr val="0000FF">
                  <a:alpha val="50196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TextBox 368"/>
                  <p:cNvSpPr txBox="1"/>
                  <p:nvPr/>
                </p:nvSpPr>
                <p:spPr>
                  <a:xfrm>
                    <a:off x="9988982" y="5009131"/>
                    <a:ext cx="74247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69" name="TextBox 3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8982" y="5009131"/>
                    <a:ext cx="742470" cy="4001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2" name="Group 91"/>
          <p:cNvGrpSpPr/>
          <p:nvPr/>
        </p:nvGrpSpPr>
        <p:grpSpPr>
          <a:xfrm>
            <a:off x="6344355" y="728467"/>
            <a:ext cx="4701645" cy="5489383"/>
            <a:chOff x="6344355" y="728467"/>
            <a:chExt cx="4701645" cy="5489383"/>
          </a:xfrm>
        </p:grpSpPr>
        <p:sp>
          <p:nvSpPr>
            <p:cNvPr id="349" name="Rectangle 348"/>
            <p:cNvSpPr/>
            <p:nvPr/>
          </p:nvSpPr>
          <p:spPr>
            <a:xfrm>
              <a:off x="6344355" y="728467"/>
              <a:ext cx="4701645" cy="5489383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8199305" y="1569960"/>
              <a:ext cx="810000" cy="675000"/>
              <a:chOff x="5691000" y="3990939"/>
              <a:chExt cx="810000" cy="675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2" name="TextBox 391"/>
                  <p:cNvSpPr txBox="1"/>
                  <p:nvPr/>
                </p:nvSpPr>
                <p:spPr>
                  <a:xfrm>
                    <a:off x="5691000" y="4151445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41" name="TextBox 2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1000" y="4151445"/>
                    <a:ext cx="810000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3" name="Oval 392"/>
              <p:cNvSpPr/>
              <p:nvPr/>
            </p:nvSpPr>
            <p:spPr>
              <a:xfrm>
                <a:off x="5724396" y="3990939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6502833" y="2063584"/>
              <a:ext cx="1765814" cy="1660391"/>
              <a:chOff x="1047512" y="3151060"/>
              <a:chExt cx="1765814" cy="1660391"/>
            </a:xfrm>
          </p:grpSpPr>
          <p:cxnSp>
            <p:nvCxnSpPr>
              <p:cNvPr id="384" name="Straight Connector 383"/>
              <p:cNvCxnSpPr>
                <a:stCxn id="391" idx="7"/>
              </p:cNvCxnSpPr>
              <p:nvPr/>
            </p:nvCxnSpPr>
            <p:spPr>
              <a:xfrm flipV="1">
                <a:off x="2440859" y="3151060"/>
                <a:ext cx="372467" cy="174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5" name="Group 384"/>
              <p:cNvGrpSpPr/>
              <p:nvPr/>
            </p:nvGrpSpPr>
            <p:grpSpPr>
              <a:xfrm>
                <a:off x="1794098" y="3226969"/>
                <a:ext cx="810000" cy="675000"/>
                <a:chOff x="4501222" y="2052738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0" name="TextBox 389"/>
                    <p:cNvSpPr txBox="1"/>
                    <p:nvPr/>
                  </p:nvSpPr>
                  <p:spPr>
                    <a:xfrm>
                      <a:off x="4501222" y="2190183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39" name="TextBox 2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1222" y="2190183"/>
                      <a:ext cx="810000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1" name="Oval 390"/>
                <p:cNvSpPr/>
                <p:nvPr/>
              </p:nvSpPr>
              <p:spPr>
                <a:xfrm>
                  <a:off x="4564320" y="2052738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6" name="Group 385"/>
              <p:cNvGrpSpPr/>
              <p:nvPr/>
            </p:nvGrpSpPr>
            <p:grpSpPr>
              <a:xfrm>
                <a:off x="1047512" y="4136451"/>
                <a:ext cx="810000" cy="675000"/>
                <a:chOff x="3754636" y="2962220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8" name="TextBox 387"/>
                    <p:cNvSpPr txBox="1"/>
                    <p:nvPr/>
                  </p:nvSpPr>
                  <p:spPr>
                    <a:xfrm>
                      <a:off x="3754636" y="3099665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37" name="TextBox 2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4636" y="3099665"/>
                      <a:ext cx="810000" cy="400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89" name="Oval 388"/>
                <p:cNvSpPr/>
                <p:nvPr/>
              </p:nvSpPr>
              <p:spPr>
                <a:xfrm>
                  <a:off x="3817734" y="2962220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7" name="Straight Connector 386"/>
              <p:cNvCxnSpPr>
                <a:stCxn id="389" idx="7"/>
                <a:endCxn id="391" idx="3"/>
              </p:cNvCxnSpPr>
              <p:nvPr/>
            </p:nvCxnSpPr>
            <p:spPr>
              <a:xfrm flipV="1">
                <a:off x="1694273" y="3803118"/>
                <a:ext cx="263064" cy="4321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2" name="Straight Connector 351"/>
            <p:cNvCxnSpPr>
              <a:stCxn id="383" idx="5"/>
              <a:endCxn id="393" idx="7"/>
            </p:cNvCxnSpPr>
            <p:nvPr/>
          </p:nvCxnSpPr>
          <p:spPr>
            <a:xfrm flipH="1">
              <a:off x="8816364" y="1471109"/>
              <a:ext cx="489720" cy="1977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3" name="Group 352"/>
            <p:cNvGrpSpPr/>
            <p:nvPr/>
          </p:nvGrpSpPr>
          <p:grpSpPr>
            <a:xfrm>
              <a:off x="9145895" y="894960"/>
              <a:ext cx="810000" cy="675000"/>
              <a:chOff x="6120906" y="2994909"/>
              <a:chExt cx="810000" cy="675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/>
                  <p:cNvSpPr txBox="1"/>
                  <p:nvPr/>
                </p:nvSpPr>
                <p:spPr>
                  <a:xfrm flipH="1">
                    <a:off x="6120906" y="3094075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e-IL" sz="20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82" name="TextBox 3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120906" y="3094075"/>
                    <a:ext cx="810000" cy="4001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3" name="Oval 382"/>
              <p:cNvSpPr/>
              <p:nvPr/>
            </p:nvSpPr>
            <p:spPr>
              <a:xfrm flipH="1">
                <a:off x="6180954" y="2994909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 flipH="1">
              <a:off x="9789606" y="1471109"/>
              <a:ext cx="1094079" cy="787838"/>
              <a:chOff x="3851998" y="4224497"/>
              <a:chExt cx="1094079" cy="787838"/>
            </a:xfrm>
          </p:grpSpPr>
          <p:cxnSp>
            <p:nvCxnSpPr>
              <p:cNvPr id="378" name="Straight Connector 377"/>
              <p:cNvCxnSpPr>
                <a:stCxn id="380" idx="7"/>
                <a:endCxn id="383" idx="3"/>
              </p:cNvCxnSpPr>
              <p:nvPr/>
            </p:nvCxnSpPr>
            <p:spPr>
              <a:xfrm flipV="1">
                <a:off x="4498759" y="4224497"/>
                <a:ext cx="447318" cy="2116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/>
            </p:nvGrpSpPr>
            <p:grpSpPr>
              <a:xfrm>
                <a:off x="3851998" y="4337335"/>
                <a:ext cx="810000" cy="675000"/>
                <a:chOff x="5916000" y="3951155"/>
                <a:chExt cx="810000" cy="675000"/>
              </a:xfrm>
            </p:grpSpPr>
            <p:sp>
              <p:nvSpPr>
                <p:cNvPr id="380" name="Oval 379"/>
                <p:cNvSpPr/>
                <p:nvPr/>
              </p:nvSpPr>
              <p:spPr>
                <a:xfrm>
                  <a:off x="5979098" y="3951155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1" name="TextBox 380"/>
                    <p:cNvSpPr txBox="1"/>
                    <p:nvPr/>
                  </p:nvSpPr>
                  <p:spPr>
                    <a:xfrm>
                      <a:off x="5916000" y="4088600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81" name="TextBox 3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6000" y="4088600"/>
                      <a:ext cx="810000" cy="40011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55" name="Group 354"/>
            <p:cNvGrpSpPr/>
            <p:nvPr/>
          </p:nvGrpSpPr>
          <p:grpSpPr>
            <a:xfrm>
              <a:off x="8913073" y="2041491"/>
              <a:ext cx="1541692" cy="1688959"/>
              <a:chOff x="9351960" y="2406721"/>
              <a:chExt cx="1541692" cy="1688959"/>
            </a:xfrm>
          </p:grpSpPr>
          <p:cxnSp>
            <p:nvCxnSpPr>
              <p:cNvPr id="370" name="Straight Connector 369"/>
              <p:cNvCxnSpPr>
                <a:stCxn id="375" idx="7"/>
              </p:cNvCxnSpPr>
              <p:nvPr/>
            </p:nvCxnSpPr>
            <p:spPr>
              <a:xfrm flipH="1" flipV="1">
                <a:off x="9351960" y="2406721"/>
                <a:ext cx="354521" cy="1738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1" name="Group 370"/>
              <p:cNvGrpSpPr/>
              <p:nvPr/>
            </p:nvGrpSpPr>
            <p:grpSpPr>
              <a:xfrm>
                <a:off x="10045745" y="3420680"/>
                <a:ext cx="847907" cy="675000"/>
                <a:chOff x="5916000" y="3948517"/>
                <a:chExt cx="847907" cy="675000"/>
              </a:xfrm>
            </p:grpSpPr>
            <p:sp>
              <p:nvSpPr>
                <p:cNvPr id="376" name="Oval 375"/>
                <p:cNvSpPr/>
                <p:nvPr/>
              </p:nvSpPr>
              <p:spPr>
                <a:xfrm>
                  <a:off x="6080103" y="3948517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7" name="TextBox 376"/>
                    <p:cNvSpPr txBox="1"/>
                    <p:nvPr/>
                  </p:nvSpPr>
                  <p:spPr>
                    <a:xfrm>
                      <a:off x="5916000" y="4088600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77" name="TextBox 3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6000" y="4088600"/>
                      <a:ext cx="810000" cy="400110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2" name="Group 371"/>
              <p:cNvGrpSpPr/>
              <p:nvPr/>
            </p:nvGrpSpPr>
            <p:grpSpPr>
              <a:xfrm>
                <a:off x="9506799" y="2481721"/>
                <a:ext cx="810000" cy="675000"/>
                <a:chOff x="9620640" y="3202579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4" name="TextBox 373"/>
                    <p:cNvSpPr txBox="1"/>
                    <p:nvPr/>
                  </p:nvSpPr>
                  <p:spPr>
                    <a:xfrm flipH="1">
                      <a:off x="9620640" y="3302524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74" name="TextBox 3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9620640" y="3302524"/>
                      <a:ext cx="810000" cy="4001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75" name="Oval 374"/>
                <p:cNvSpPr/>
                <p:nvPr/>
              </p:nvSpPr>
              <p:spPr>
                <a:xfrm flipH="1">
                  <a:off x="9720181" y="3202579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73" name="Straight Connector 372"/>
              <p:cNvCxnSpPr>
                <a:endCxn id="375" idx="3"/>
              </p:cNvCxnSpPr>
              <p:nvPr/>
            </p:nvCxnSpPr>
            <p:spPr>
              <a:xfrm flipH="1" flipV="1">
                <a:off x="10190003" y="3057870"/>
                <a:ext cx="242480" cy="39741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8" name="Straight Connector 357"/>
            <p:cNvCxnSpPr>
              <a:stCxn id="365" idx="7"/>
              <a:endCxn id="361" idx="5"/>
            </p:cNvCxnSpPr>
            <p:nvPr/>
          </p:nvCxnSpPr>
          <p:spPr>
            <a:xfrm flipH="1" flipV="1">
              <a:off x="9397846" y="4372421"/>
              <a:ext cx="370937" cy="299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4" name="Group 363"/>
            <p:cNvGrpSpPr/>
            <p:nvPr/>
          </p:nvGrpSpPr>
          <p:grpSpPr>
            <a:xfrm flipH="1">
              <a:off x="9605544" y="4572950"/>
              <a:ext cx="810000" cy="675000"/>
              <a:chOff x="10605460" y="4048341"/>
              <a:chExt cx="810000" cy="675000"/>
            </a:xfrm>
          </p:grpSpPr>
          <p:sp>
            <p:nvSpPr>
              <p:cNvPr id="365" name="Oval 364"/>
              <p:cNvSpPr/>
              <p:nvPr/>
            </p:nvSpPr>
            <p:spPr>
              <a:xfrm>
                <a:off x="10668558" y="4048341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/>
                  <p:cNvSpPr txBox="1"/>
                  <p:nvPr/>
                </p:nvSpPr>
                <p:spPr>
                  <a:xfrm>
                    <a:off x="10605460" y="4185786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66" name="TextBox 3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5460" y="4185786"/>
                    <a:ext cx="810000" cy="40011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0" name="Group 359"/>
            <p:cNvGrpSpPr/>
            <p:nvPr/>
          </p:nvGrpSpPr>
          <p:grpSpPr>
            <a:xfrm>
              <a:off x="8751463" y="3796272"/>
              <a:ext cx="810000" cy="675000"/>
              <a:chOff x="9273173" y="4140374"/>
              <a:chExt cx="810000" cy="675000"/>
            </a:xfrm>
          </p:grpSpPr>
          <p:sp>
            <p:nvSpPr>
              <p:cNvPr id="361" name="Oval 360"/>
              <p:cNvSpPr/>
              <p:nvPr/>
            </p:nvSpPr>
            <p:spPr>
              <a:xfrm>
                <a:off x="9335893" y="4140374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2" name="TextBox 361"/>
                  <p:cNvSpPr txBox="1"/>
                  <p:nvPr/>
                </p:nvSpPr>
                <p:spPr>
                  <a:xfrm>
                    <a:off x="9273173" y="4277819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62" name="TextBox 3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3173" y="4277819"/>
                    <a:ext cx="810000" cy="4001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7" name="Straight Connector 356"/>
            <p:cNvCxnSpPr>
              <a:stCxn id="361" idx="7"/>
              <a:endCxn id="376" idx="3"/>
            </p:cNvCxnSpPr>
            <p:nvPr/>
          </p:nvCxnSpPr>
          <p:spPr>
            <a:xfrm flipV="1">
              <a:off x="9397846" y="3631599"/>
              <a:ext cx="473256" cy="2635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2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965430" y="774000"/>
                <a:ext cx="10261140" cy="543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0" dirty="0" smtClean="0"/>
                  <a:t>Given treap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800" b="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SPLIT</m:t>
                    </m:r>
                    <m:d>
                      <m:dPr>
                        <m:ctrlP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2800" dirty="0" smtClean="0"/>
                  <a:t> aims at partition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8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/>
                  <a:t> s.t.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there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If 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/>
                  <a:t> s.t.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is root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/>
                  <a:t>, </a:t>
                </a:r>
                <a:r>
                  <a:rPr lang="en-US" sz="2800" dirty="0"/>
                  <a:t>the subtrees rooted 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left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right</m:t>
                    </m:r>
                  </m:oMath>
                </a14:m>
                <a:r>
                  <a:rPr lang="en-US" sz="2800" dirty="0" smtClean="0"/>
                  <a:t> are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800" dirty="0" smtClean="0"/>
                  <a:t>, resp..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Otherwise,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800" dirty="0" smtClean="0"/>
                  <a:t> and float it to root by appropriate rotations. The subtrees are as above.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 s.t.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 smtClean="0"/>
                  <a:t>, define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sz="2800" dirty="0" smtClean="0"/>
                  <a:t>. Then apply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dirty="0" smtClean="0">
                        <a:latin typeface="Cambria Math" panose="02040503050406030204" pitchFamily="18" charset="0"/>
                      </a:rPr>
                      <m:t>INSERT</m:t>
                    </m:r>
                    <m:d>
                      <m:dPr>
                        <m:ctrlPr>
                          <a:rPr lang="en-US" sz="2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</m:oMath>
                </a14:m>
                <a:r>
                  <a:rPr lang="en-US" sz="2800" dirty="0"/>
                  <a:t>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 smtClean="0"/>
                  <a:t> eventually becomes </a:t>
                </a:r>
                <a:r>
                  <a:rPr lang="en-US" sz="2800" dirty="0"/>
                  <a:t>root by appropriate rotations. The subtrees are as </a:t>
                </a:r>
                <a:r>
                  <a:rPr lang="en-US" sz="2800" dirty="0" smtClean="0"/>
                  <a:t>above.</a:t>
                </a:r>
                <a:endParaRPr lang="en-US" sz="28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774000"/>
                <a:ext cx="10261140" cy="5438412"/>
              </a:xfrm>
              <a:prstGeom prst="rect">
                <a:avLst/>
              </a:prstGeom>
              <a:blipFill>
                <a:blip r:embed="rId2"/>
                <a:stretch>
                  <a:fillRect l="-1188" t="-224" r="-1188" b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48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965430" y="1044000"/>
                <a:ext cx="10261140" cy="4921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0" i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and corresponding </a:t>
                </a:r>
                <a:r>
                  <a:rPr lang="en-US" sz="2800" b="0" i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treaps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sz="2800" b="0" i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800" b="0" i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800" b="0" i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s.t.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there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 smtClean="0"/>
                  <a:t> unique,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JOIN</m:t>
                    </m:r>
                    <m:d>
                      <m:dPr>
                        <m:ctrlP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en-US" sz="2800" dirty="0" smtClean="0"/>
                  <a:t> aims at forming a treap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800" dirty="0" smtClean="0"/>
                  <a:t>, where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800" dirty="0" smtClean="0"/>
                  <a:t> is placed as a root, connecting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800" dirty="0" smtClean="0"/>
                  <a:t>.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left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right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we are done.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Otherwise,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 smtClean="0"/>
                  <a:t> is pushed downward by appropriate rotations until there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</a:rPr>
                      <m:t>left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</a:rPr>
                      <m:t>right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 smtClean="0"/>
                  <a:t>,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 smtClean="0"/>
                  <a:t> is a leaf.</a:t>
                </a:r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044000"/>
                <a:ext cx="10261140" cy="4921347"/>
              </a:xfrm>
              <a:prstGeom prst="rect">
                <a:avLst/>
              </a:prstGeom>
              <a:blipFill>
                <a:blip r:embed="rId2"/>
                <a:stretch>
                  <a:fillRect l="-1188" t="-124" r="-1188" b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27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65430" y="1269000"/>
                <a:ext cx="10261140" cy="4921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Run time of all operations is bounded by treap depth. We show that the expected depth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insert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into a treap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one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one.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drawn </a:t>
                </a:r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randomly, </a:t>
                </a:r>
                <a:r>
                  <a:rPr lang="en-US" sz="2800" b="1" dirty="0" smtClean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uniformly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independently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hence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can assume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 are chosen before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insertion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 1 stated that a treap is unique, regardless of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insertion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order, implying that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insertion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order is immaterial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269000"/>
                <a:ext cx="10261140" cy="4921347"/>
              </a:xfrm>
              <a:prstGeom prst="rect">
                <a:avLst/>
              </a:prstGeom>
              <a:blipFill>
                <a:blip r:embed="rId2"/>
                <a:stretch>
                  <a:fillRect l="-1188" t="-124" r="-1188" b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965430" y="5126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Run Time Analysis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82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65430" y="815622"/>
                <a:ext cx="10261140" cy="5313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Thus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w.l.o.g, we assume that insertion into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decreasing order of priority.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 implies that all insertions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are placed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leaves and no rotations are required to preserve heap order on priorities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be the node with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th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smallest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 proper ancestor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Define a random indicator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  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if</m:t>
                              </m:r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  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↛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815622"/>
                <a:ext cx="10261140" cy="5313378"/>
              </a:xfrm>
              <a:prstGeom prst="rect">
                <a:avLst/>
              </a:prstGeom>
              <a:blipFill>
                <a:blip r:embed="rId2"/>
                <a:stretch>
                  <a:fillRect l="-1188" t="-230" r="-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45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65430" y="909000"/>
                <a:ext cx="10261140" cy="5106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0" dirty="0" smtClean="0">
                    <a:cs typeface="Calibri" panose="020F0502020204030204" pitchFamily="34" charset="0"/>
                  </a:rPr>
                  <a:t>Hence,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depth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</a:p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(1)    </a:t>
                </a:r>
                <a:r>
                  <a:rPr lang="en-US" sz="28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depth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b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dirty="0" smtClean="0">
                    <a:cs typeface="Calibri" panose="020F0502020204030204" pitchFamily="34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∙</m:t>
                            </m:r>
                            <m:r>
                              <m:rPr>
                                <m:nor/>
                              </m:rPr>
                              <a:rPr lang="en-US" sz="2800" b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Pr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∙</m:t>
                            </m:r>
                            <m:r>
                              <m:rPr>
                                <m:nor/>
                              </m:rPr>
                              <a:rPr lang="en-US" sz="2800" b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Pr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sz="2800" b="0" i="0" dirty="0" smtClean="0">
                  <a:solidFill>
                    <a:schemeClr val="tx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800" b="0" dirty="0" smtClean="0">
                    <a:solidFill>
                      <a:schemeClr val="tx1"/>
                    </a:solidFill>
                    <a:cs typeface="Calibri" panose="020F0502020204030204" pitchFamily="34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b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 smtClean="0">
                    <a:cs typeface="Calibri" panose="020F0502020204030204" pitchFamily="34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⋯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+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if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+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⊆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  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&gt;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By definition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⋯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⋯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⋯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⋯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909000"/>
                <a:ext cx="10261140" cy="5106847"/>
              </a:xfrm>
              <a:prstGeom prst="rect">
                <a:avLst/>
              </a:prstGeom>
              <a:blipFill>
                <a:blip r:embed="rId2"/>
                <a:stretch>
                  <a:fillRect l="-1188" b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2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65430" y="942361"/>
                <a:ext cx="10261140" cy="5051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>
                    <a:ea typeface="Cambria Math" panose="02040503050406030204" pitchFamily="18" charset="0"/>
                  </a:rPr>
                  <a:t>Lemma 2</a:t>
                </a:r>
                <a:r>
                  <a:rPr lang="en-US" sz="28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there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max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∈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⋯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>
                    <a:ea typeface="Cambria Math" panose="02040503050406030204" pitchFamily="18" charset="0"/>
                  </a:rPr>
                  <a:t>Proof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: By induction 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depth.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ea typeface="Cambria Math" panose="02040503050406030204" pitchFamily="18" charset="0"/>
                  </a:rPr>
                  <a:t>The claim holds immediately for two-node treap (a root and a leaf).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ea typeface="Cambria Math" panose="02040503050406030204" pitchFamily="18" charset="0"/>
                  </a:rPr>
                  <a:t>Suppose that it holds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’s left and right treaps.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ea typeface="Cambria Math" panose="02040503050406030204" pitchFamily="18" charset="0"/>
                  </a:rPr>
                  <a:t>Considering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, there are four possible cases.</a:t>
                </a:r>
              </a:p>
              <a:p>
                <a:pPr marL="514350" indent="-514350" algn="just">
                  <a:lnSpc>
                    <a:spcPct val="120000"/>
                  </a:lnSpc>
                  <a:spcAft>
                    <a:spcPts val="1800"/>
                  </a:spcAft>
                  <a:buAutoNum type="arabicPeriod"/>
                </a:pPr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’s roo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 then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⋯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by heap property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⋯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28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942361"/>
                <a:ext cx="10261140" cy="5051639"/>
              </a:xfrm>
              <a:prstGeom prst="rect">
                <a:avLst/>
              </a:prstGeom>
              <a:blipFill>
                <a:blip r:embed="rId2"/>
                <a:stretch>
                  <a:fillRect l="-1247" r="-1188" b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94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65430" y="1056519"/>
                <a:ext cx="10261140" cy="4847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 algn="just">
                  <a:lnSpc>
                    <a:spcPct val="120000"/>
                  </a:lnSpc>
                  <a:spcAft>
                    <a:spcPts val="1800"/>
                  </a:spcAft>
                  <a:buFont typeface="+mj-lt"/>
                  <a:buAutoNum type="arabicPeriod" startAt="2"/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’s root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⋯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⇒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↛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Moreover,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biggest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priority,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not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14350" indent="-514350" algn="just">
                  <a:lnSpc>
                    <a:spcPct val="120000"/>
                  </a:lnSpc>
                  <a:spcAft>
                    <a:spcPts val="1800"/>
                  </a:spcAft>
                  <a:buFont typeface="+mj-lt"/>
                  <a:buAutoNum type="arabicPeriod" startAt="2"/>
                </a:pPr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’s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root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are in different subtrees.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⋯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↛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↛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cannot be maximum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⋯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28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does</a:t>
                </a:r>
                <a:r>
                  <a:rPr lang="en-US" sz="28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514350" indent="-514350" algn="just">
                  <a:lnSpc>
                    <a:spcPct val="120000"/>
                  </a:lnSpc>
                  <a:spcAft>
                    <a:spcPts val="1800"/>
                  </a:spcAft>
                  <a:buFont typeface="+mj-lt"/>
                  <a:buAutoNum type="arabicPeriod" startAt="4"/>
                </a:pPr>
                <a:r>
                  <a:rPr lang="en-US" sz="2800" dirty="0" smtClean="0">
                    <a:cs typeface="Calibri" panose="020F0502020204030204" pitchFamily="34" charset="0"/>
                  </a:rPr>
                  <a:t>If </a:t>
                </a:r>
                <a:r>
                  <a:rPr lang="en-US" sz="2800" dirty="0" smtClean="0">
                    <a:cs typeface="Calibri" panose="020F0502020204030204" pitchFamily="34" charset="0"/>
                  </a:rPr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are either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left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right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then the claim holds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induction hypothesis.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∎</a:t>
                </a:r>
                <a:endParaRPr lang="en-US" sz="28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056519"/>
                <a:ext cx="10261140" cy="4847481"/>
              </a:xfrm>
              <a:prstGeom prst="rect">
                <a:avLst/>
              </a:prstGeom>
              <a:blipFill>
                <a:blip r:embed="rId2"/>
                <a:stretch>
                  <a:fillRect l="-1247" r="-1188" b="-2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56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965430" y="671744"/>
                <a:ext cx="10261140" cy="2622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ea typeface="Cambria Math" panose="02040503050406030204" pitchFamily="18" charset="0"/>
                  </a:rPr>
                  <a:t>Consider a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, are </a:t>
                </a:r>
                <a:r>
                  <a:rPr lang="en-US" sz="2800" b="1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keys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 and </a:t>
                </a:r>
                <a:r>
                  <a:rPr lang="en-US" sz="2800" b="1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priorities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, resp.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 are distinct.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ea typeface="Cambria Math" panose="02040503050406030204" pitchFamily="18" charset="0"/>
                  </a:rPr>
                  <a:t>Consider a binary tree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 stores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. </a:t>
                </a:r>
                <a:endParaRPr lang="en-US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is a </a:t>
                </a:r>
                <a:r>
                  <a:rPr lang="en-US" sz="2800" b="1" dirty="0" smtClean="0">
                    <a:solidFill>
                      <a:srgbClr val="0000FF"/>
                    </a:solidFill>
                  </a:rPr>
                  <a:t>treap</a:t>
                </a:r>
                <a:r>
                  <a:rPr lang="en-US" sz="2800" dirty="0" smtClean="0"/>
                  <a:t> if it is a BST 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and a heap 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671744"/>
                <a:ext cx="10261140" cy="2622256"/>
              </a:xfrm>
              <a:prstGeom prst="rect">
                <a:avLst/>
              </a:prstGeom>
              <a:blipFill>
                <a:blip r:embed="rId2"/>
                <a:stretch>
                  <a:fillRect l="-1188" t="-233" r="-1188" b="-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965430" y="3355780"/>
            <a:ext cx="10261140" cy="2818220"/>
            <a:chOff x="965430" y="3355780"/>
            <a:chExt cx="10261140" cy="2818220"/>
          </a:xfrm>
        </p:grpSpPr>
        <p:grpSp>
          <p:nvGrpSpPr>
            <p:cNvPr id="23" name="Group 22"/>
            <p:cNvGrpSpPr/>
            <p:nvPr/>
          </p:nvGrpSpPr>
          <p:grpSpPr>
            <a:xfrm>
              <a:off x="3754636" y="4071549"/>
              <a:ext cx="4669758" cy="2102451"/>
              <a:chOff x="3754636" y="4014000"/>
              <a:chExt cx="4669758" cy="2102451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691000" y="4014000"/>
                <a:ext cx="810000" cy="675000"/>
                <a:chOff x="5691000" y="4014000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5691000" y="4151445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1000" y="4151445"/>
                      <a:ext cx="810000" cy="400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" name="Oval 5"/>
                <p:cNvSpPr/>
                <p:nvPr/>
              </p:nvSpPr>
              <p:spPr>
                <a:xfrm>
                  <a:off x="5754098" y="4014000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3754636" y="4351500"/>
                <a:ext cx="2303488" cy="1764951"/>
                <a:chOff x="3754636" y="4351500"/>
                <a:chExt cx="2303488" cy="17649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4501222" y="4669414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1222" y="4669414"/>
                      <a:ext cx="810000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/>
                    <p:cNvSpPr txBox="1"/>
                    <p:nvPr/>
                  </p:nvSpPr>
                  <p:spPr>
                    <a:xfrm>
                      <a:off x="3754636" y="5578896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4636" y="5578896"/>
                      <a:ext cx="810000" cy="400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5248124" y="5573306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48124" y="5573306"/>
                      <a:ext cx="810000" cy="400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Straight Connector 9"/>
                <p:cNvCxnSpPr>
                  <a:stCxn id="86" idx="7"/>
                  <a:endCxn id="6" idx="2"/>
                </p:cNvCxnSpPr>
                <p:nvPr/>
              </p:nvCxnSpPr>
              <p:spPr>
                <a:xfrm flipV="1">
                  <a:off x="5147983" y="4351500"/>
                  <a:ext cx="606115" cy="2793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Oval 85"/>
                <p:cNvSpPr/>
                <p:nvPr/>
              </p:nvSpPr>
              <p:spPr>
                <a:xfrm>
                  <a:off x="4564320" y="4531969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3817734" y="5441451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311222" y="5435861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92" idx="7"/>
                  <a:endCxn id="86" idx="3"/>
                </p:cNvCxnSpPr>
                <p:nvPr/>
              </p:nvCxnSpPr>
              <p:spPr>
                <a:xfrm flipV="1">
                  <a:off x="4401397" y="5108118"/>
                  <a:ext cx="263064" cy="4321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>
                  <a:stCxn id="86" idx="5"/>
                  <a:endCxn id="95" idx="1"/>
                </p:cNvCxnSpPr>
                <p:nvPr/>
              </p:nvCxnSpPr>
              <p:spPr>
                <a:xfrm>
                  <a:off x="5147983" y="5108118"/>
                  <a:ext cx="263380" cy="4265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 flipH="1">
                <a:off x="6120906" y="4351500"/>
                <a:ext cx="2303488" cy="1764951"/>
                <a:chOff x="3754636" y="4351500"/>
                <a:chExt cx="2303488" cy="17649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4501222" y="4669414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27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11" name="TextBox 1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1222" y="4669414"/>
                      <a:ext cx="810000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3754636" y="5578896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b="0" dirty="0" smtClean="0"/>
                        <a:t>1</a:t>
                      </a:r>
                      <a14:m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12" name="TextBox 1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4636" y="5578896"/>
                      <a:ext cx="810000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519" t="-9231" b="-2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/>
                    <p:cNvSpPr txBox="1"/>
                    <p:nvPr/>
                  </p:nvSpPr>
                  <p:spPr>
                    <a:xfrm>
                      <a:off x="5248124" y="5573306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13" name="TextBox 1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48124" y="5573306"/>
                      <a:ext cx="810000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4" name="Straight Connector 113"/>
                <p:cNvCxnSpPr>
                  <a:stCxn id="115" idx="7"/>
                </p:cNvCxnSpPr>
                <p:nvPr/>
              </p:nvCxnSpPr>
              <p:spPr>
                <a:xfrm flipV="1">
                  <a:off x="5147983" y="4351500"/>
                  <a:ext cx="606115" cy="2793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Oval 114"/>
                <p:cNvSpPr/>
                <p:nvPr/>
              </p:nvSpPr>
              <p:spPr>
                <a:xfrm>
                  <a:off x="4564320" y="4531969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3817734" y="5441451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5311222" y="5435861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8" name="Straight Connector 117"/>
                <p:cNvCxnSpPr>
                  <a:stCxn id="116" idx="7"/>
                  <a:endCxn id="115" idx="3"/>
                </p:cNvCxnSpPr>
                <p:nvPr/>
              </p:nvCxnSpPr>
              <p:spPr>
                <a:xfrm flipV="1">
                  <a:off x="4401397" y="5108118"/>
                  <a:ext cx="263064" cy="4321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>
                  <a:stCxn id="115" idx="5"/>
                  <a:endCxn id="117" idx="1"/>
                </p:cNvCxnSpPr>
                <p:nvPr/>
              </p:nvCxnSpPr>
              <p:spPr>
                <a:xfrm>
                  <a:off x="5147983" y="5108118"/>
                  <a:ext cx="263380" cy="4265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5430" y="3355780"/>
                  <a:ext cx="1026114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3355780"/>
                  <a:ext cx="10261140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351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65430" y="746668"/>
                <a:ext cx="10261140" cy="3933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Since priorities are drawn randomly and independently, each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⋯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equally likely to have maximum priority.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By lemma 2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max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∈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⋯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There is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(2)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if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&gt;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746668"/>
                <a:ext cx="10261140" cy="3933064"/>
              </a:xfrm>
              <a:prstGeom prst="rect">
                <a:avLst/>
              </a:prstGeom>
              <a:blipFill>
                <a:blip r:embed="rId2"/>
                <a:stretch>
                  <a:fillRect l="-1188" t="-155" r="-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65430" y="4632399"/>
            <a:ext cx="10261140" cy="1631601"/>
            <a:chOff x="965430" y="746668"/>
            <a:chExt cx="10261140" cy="1631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965430" y="746668"/>
                  <a:ext cx="10261140" cy="16316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Substitution of (2) into (1) yields</a:t>
                  </a:r>
                </a:p>
                <a:p>
                  <a:pPr algn="just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depth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800" b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den>
                          </m:f>
                        </m:e>
                      </m:nary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den>
                          </m:f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r>
                    <a:rPr lang="en-US" sz="28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746668"/>
                  <a:ext cx="10261140" cy="1631601"/>
                </a:xfrm>
                <a:prstGeom prst="rect">
                  <a:avLst/>
                </a:prstGeom>
                <a:blipFill>
                  <a:blip r:embed="rId3"/>
                  <a:stretch>
                    <a:fillRect l="-1188" t="-7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6096000" y="819000"/>
              <a:ext cx="2205000" cy="523220"/>
              <a:chOff x="6096000" y="4824000"/>
              <a:chExt cx="2205000" cy="523220"/>
            </a:xfrm>
          </p:grpSpPr>
          <p:sp>
            <p:nvSpPr>
              <p:cNvPr id="19" name="Rectangular Callout 18"/>
              <p:cNvSpPr/>
              <p:nvPr/>
            </p:nvSpPr>
            <p:spPr>
              <a:xfrm>
                <a:off x="6173400" y="4860610"/>
                <a:ext cx="1980000" cy="450000"/>
              </a:xfrm>
              <a:prstGeom prst="wedgeRectCallout">
                <a:avLst>
                  <a:gd name="adj1" fmla="val -23772"/>
                  <a:gd name="adj2" fmla="val 11052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096000" y="4824000"/>
                    <a:ext cx="2205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824000"/>
                    <a:ext cx="2205000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/>
            <p:cNvGrpSpPr/>
            <p:nvPr/>
          </p:nvGrpSpPr>
          <p:grpSpPr>
            <a:xfrm>
              <a:off x="8220840" y="819000"/>
              <a:ext cx="2205000" cy="523220"/>
              <a:chOff x="6096000" y="4824000"/>
              <a:chExt cx="2205000" cy="523220"/>
            </a:xfrm>
          </p:grpSpPr>
          <p:sp>
            <p:nvSpPr>
              <p:cNvPr id="17" name="Rectangular Callout 16"/>
              <p:cNvSpPr/>
              <p:nvPr/>
            </p:nvSpPr>
            <p:spPr>
              <a:xfrm>
                <a:off x="6173400" y="4860610"/>
                <a:ext cx="1980000" cy="450000"/>
              </a:xfrm>
              <a:prstGeom prst="wedgeRectCallout">
                <a:avLst>
                  <a:gd name="adj1" fmla="val -23772"/>
                  <a:gd name="adj2" fmla="val 11052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096000" y="4824000"/>
                    <a:ext cx="2205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824000"/>
                    <a:ext cx="2205000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1272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65430" y="746668"/>
            <a:ext cx="10261140" cy="2474845"/>
            <a:chOff x="965430" y="746668"/>
            <a:chExt cx="10261140" cy="24748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965430" y="746668"/>
                  <a:ext cx="10261140" cy="247484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</m:den>
                          </m:f>
                        </m:e>
                      </m:nary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</m:den>
                          </m:f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d>
                    </m:oMath>
                  </a14:m>
                  <a:r>
                    <a:rPr lang="en-US" sz="2800" b="0" i="1" dirty="0" smtClean="0">
                      <a:latin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</a:p>
                <a:p>
                  <a:pPr algn="just">
                    <a:lnSpc>
                      <a:spcPct val="120000"/>
                    </a:lnSpc>
                    <a:spcAft>
                      <a:spcPts val="4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e>
                        </m:func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d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8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O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m:rPr>
                            <m:nor/>
                          </m:rPr>
                          <a:rPr lang="en-US" sz="28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.</m:t>
                        </m:r>
                      </m:oMath>
                    </m:oMathPara>
                  </a14:m>
                  <a:endParaRPr lang="en-US" sz="28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We conclude with the following theorem.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746668"/>
                  <a:ext cx="10261140" cy="2474845"/>
                </a:xfrm>
                <a:prstGeom prst="rect">
                  <a:avLst/>
                </a:prstGeom>
                <a:blipFill>
                  <a:blip r:embed="rId2"/>
                  <a:stretch>
                    <a:fillRect l="-1188" b="-46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1821000" y="2124000"/>
              <a:ext cx="2790000" cy="540000"/>
              <a:chOff x="4746000" y="549000"/>
              <a:chExt cx="2790000" cy="540000"/>
            </a:xfrm>
          </p:grpSpPr>
          <p:sp>
            <p:nvSpPr>
              <p:cNvPr id="6" name="Rectangular Callout 5"/>
              <p:cNvSpPr/>
              <p:nvPr/>
            </p:nvSpPr>
            <p:spPr>
              <a:xfrm>
                <a:off x="4746000" y="565780"/>
                <a:ext cx="2790000" cy="523220"/>
              </a:xfrm>
              <a:prstGeom prst="wedgeRectCallout">
                <a:avLst>
                  <a:gd name="adj1" fmla="val -19641"/>
                  <a:gd name="adj2" fmla="val -10114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4746000" y="549000"/>
                    <a:ext cx="2790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l-GR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000" y="549000"/>
                    <a:ext cx="2790000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65430" y="3362330"/>
                <a:ext cx="10261140" cy="2622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Theorem 3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be random treap for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Then</a:t>
                </a:r>
              </a:p>
              <a:p>
                <a:pPr marL="514350" indent="-514350" algn="just">
                  <a:lnSpc>
                    <a:spcPct val="120000"/>
                  </a:lnSpc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expected time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FIND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INSERT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DELETE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O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514350" indent="-514350" algn="just">
                  <a:lnSpc>
                    <a:spcPct val="120000"/>
                  </a:lnSpc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expected time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JOIN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SPLIT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involving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O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3362330"/>
                <a:ext cx="10261140" cy="2622256"/>
              </a:xfrm>
              <a:prstGeom prst="rect">
                <a:avLst/>
              </a:prstGeom>
              <a:blipFill>
                <a:blip r:embed="rId4"/>
                <a:stretch>
                  <a:fillRect l="-1247" t="-465" r="-1188" b="-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38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65430" y="1269000"/>
                <a:ext cx="10261140" cy="1839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Recall quicksort which chooses </a:t>
                </a:r>
                <a:r>
                  <a:rPr lang="en-US" sz="2800" dirty="0"/>
                  <a:t>a random pivot, partition, and </a:t>
                </a:r>
                <a:r>
                  <a:rPr lang="en-US" sz="2800" dirty="0" smtClean="0"/>
                  <a:t>recurs.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Randomized quicksort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 expected run time can use treaps as follows.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269000"/>
                <a:ext cx="10261140" cy="1839863"/>
              </a:xfrm>
              <a:prstGeom prst="rect">
                <a:avLst/>
              </a:prstGeom>
              <a:blipFill>
                <a:blip r:embed="rId2"/>
                <a:stretch>
                  <a:fillRect l="-1188" t="-331" r="-1188" b="-8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965430" y="5126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Randomized Quicksort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68500" y="3249000"/>
                <a:ext cx="8055000" cy="2160591"/>
              </a:xfrm>
              <a:prstGeom prst="rect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RANDOMIZED</m:t>
                    </m:r>
                    <m:r>
                      <m:rPr>
                        <m:nor/>
                      </m:rPr>
                      <a:rPr lang="en-US" sz="2800" i="0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QUICKSORT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Initialize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empty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treap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Insert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keys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into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random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order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priorities</m:t>
                    </m:r>
                  </m:oMath>
                </a14:m>
                <a:endParaRPr lang="en-US" sz="28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keys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INORDER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traversal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500" y="3249000"/>
                <a:ext cx="8055000" cy="21605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65430" y="5634000"/>
                <a:ext cx="10261140" cy="573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HW</a:t>
                </a:r>
                <a:r>
                  <a:rPr lang="en-US" sz="2800" dirty="0" smtClean="0"/>
                  <a:t>: Prove correctness and runtime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RANDOMIZED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QUICKSORT</m:t>
                    </m:r>
                  </m:oMath>
                </a14:m>
                <a:r>
                  <a:rPr lang="en-US" sz="2800" dirty="0" smtClean="0"/>
                  <a:t>. </a:t>
                </a:r>
                <a:endParaRPr lang="en-US" sz="28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5634000"/>
                <a:ext cx="10261140" cy="573811"/>
              </a:xfrm>
              <a:prstGeom prst="rect">
                <a:avLst/>
              </a:prstGeom>
              <a:blipFill>
                <a:blip r:embed="rId4"/>
                <a:stretch>
                  <a:fillRect l="-1188" t="-1064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0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965430" y="1027653"/>
                <a:ext cx="10261140" cy="4921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ea typeface="Cambria Math" panose="02040503050406030204" pitchFamily="18" charset="0"/>
                  </a:rPr>
                  <a:t>It is not obvious that any such set has a valid treap. But it does and moreover, the treap is unique.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>
                    <a:ea typeface="Cambria Math" panose="02040503050406030204" pitchFamily="18" charset="0"/>
                  </a:rPr>
                  <a:t>Theorem 1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 be any set of key-priority pairs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are 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distinct. Then, there exists a unique treap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 for it.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>
                    <a:ea typeface="Cambria Math" panose="02040503050406030204" pitchFamily="18" charset="0"/>
                  </a:rPr>
                  <a:t>Proof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: By induction 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 size.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 the theorem is true.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w.l.o.g have the highest priority. Partition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\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8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027653"/>
                <a:ext cx="10261140" cy="4921347"/>
              </a:xfrm>
              <a:prstGeom prst="rect">
                <a:avLst/>
              </a:prstGeom>
              <a:blipFill>
                <a:blip r:embed="rId2"/>
                <a:stretch>
                  <a:fillRect l="-1188" t="-248" r="-1188" b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5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965430" y="909000"/>
                <a:ext cx="6210570" cy="1874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ea typeface="Cambria Math" panose="02040503050406030204" pitchFamily="18" charset="0"/>
                  </a:rPr>
                  <a:t>There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ea typeface="Cambria Math" panose="02040503050406030204" pitchFamily="18" charset="0"/>
                  </a:rPr>
                  <a:t>By induction there exist unique treaps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909000"/>
                <a:ext cx="6210570" cy="1874359"/>
              </a:xfrm>
              <a:prstGeom prst="rect">
                <a:avLst/>
              </a:prstGeom>
              <a:blipFill>
                <a:blip r:embed="rId2"/>
                <a:stretch>
                  <a:fillRect l="-1963" t="-325" r="-2061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Group 195"/>
          <p:cNvGrpSpPr/>
          <p:nvPr/>
        </p:nvGrpSpPr>
        <p:grpSpPr>
          <a:xfrm>
            <a:off x="7928970" y="909000"/>
            <a:ext cx="3297600" cy="2475000"/>
            <a:chOff x="8063400" y="1674000"/>
            <a:chExt cx="3297600" cy="2475000"/>
          </a:xfrm>
        </p:grpSpPr>
        <p:grpSp>
          <p:nvGrpSpPr>
            <p:cNvPr id="194" name="Group 193"/>
            <p:cNvGrpSpPr/>
            <p:nvPr/>
          </p:nvGrpSpPr>
          <p:grpSpPr>
            <a:xfrm>
              <a:off x="8236920" y="1828640"/>
              <a:ext cx="2993566" cy="2148125"/>
              <a:chOff x="7706859" y="1690780"/>
              <a:chExt cx="2993566" cy="214812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254347" y="1690780"/>
                <a:ext cx="1883064" cy="1198220"/>
                <a:chOff x="5147983" y="3490780"/>
                <a:chExt cx="1883064" cy="1198220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5460814" y="3490780"/>
                  <a:ext cx="1270371" cy="1198220"/>
                  <a:chOff x="5460814" y="3490780"/>
                  <a:chExt cx="1270371" cy="119822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5754098" y="4014000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5460814" y="3490780"/>
                        <a:ext cx="1270371" cy="461665"/>
                      </a:xfrm>
                      <a:prstGeom prst="rect">
                        <a:avLst/>
                      </a:prstGeom>
                      <a:solidFill>
                        <a:srgbClr val="FFFFFF">
                          <a:alpha val="80000"/>
                        </a:srgb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60814" y="3490780"/>
                        <a:ext cx="1270371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1052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4" name="Straight Connector 23"/>
                <p:cNvCxnSpPr>
                  <a:endCxn id="31" idx="2"/>
                </p:cNvCxnSpPr>
                <p:nvPr/>
              </p:nvCxnSpPr>
              <p:spPr>
                <a:xfrm flipV="1">
                  <a:off x="5147983" y="4351500"/>
                  <a:ext cx="606115" cy="2793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6424932" y="4351500"/>
                  <a:ext cx="606115" cy="2793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/>
              <p:cNvGrpSpPr/>
              <p:nvPr/>
            </p:nvGrpSpPr>
            <p:grpSpPr>
              <a:xfrm>
                <a:off x="7706859" y="2830820"/>
                <a:ext cx="1120915" cy="1003180"/>
                <a:chOff x="7706859" y="2830820"/>
                <a:chExt cx="1120915" cy="1003180"/>
              </a:xfrm>
            </p:grpSpPr>
            <p:sp>
              <p:nvSpPr>
                <p:cNvPr id="5" name="Isosceles Triangle 4"/>
                <p:cNvSpPr/>
                <p:nvPr/>
              </p:nvSpPr>
              <p:spPr>
                <a:xfrm>
                  <a:off x="7706859" y="2830820"/>
                  <a:ext cx="1120915" cy="1003180"/>
                </a:xfrm>
                <a:prstGeom prst="triangl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7847054" y="3363850"/>
                      <a:ext cx="868315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2" name="Rectangle 19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7054" y="3363850"/>
                      <a:ext cx="868315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Group 34"/>
              <p:cNvGrpSpPr/>
              <p:nvPr/>
            </p:nvGrpSpPr>
            <p:grpSpPr>
              <a:xfrm>
                <a:off x="9579510" y="2835725"/>
                <a:ext cx="1120915" cy="1003180"/>
                <a:chOff x="7706859" y="2830820"/>
                <a:chExt cx="1120915" cy="1003180"/>
              </a:xfrm>
            </p:grpSpPr>
            <p:sp>
              <p:nvSpPr>
                <p:cNvPr id="36" name="Isosceles Triangle 35"/>
                <p:cNvSpPr/>
                <p:nvPr/>
              </p:nvSpPr>
              <p:spPr>
                <a:xfrm>
                  <a:off x="7706859" y="2830820"/>
                  <a:ext cx="1120915" cy="1003180"/>
                </a:xfrm>
                <a:prstGeom prst="triangl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7832718" y="3363850"/>
                      <a:ext cx="903132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7" name="Rectangle 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2718" y="3363850"/>
                      <a:ext cx="903132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95" name="Rectangle 194"/>
            <p:cNvSpPr/>
            <p:nvPr/>
          </p:nvSpPr>
          <p:spPr>
            <a:xfrm>
              <a:off x="8063400" y="1674000"/>
              <a:ext cx="3297600" cy="2475000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65430" y="2889000"/>
                <a:ext cx="10261140" cy="3370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Connect 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as a root. Then,</a:t>
                </a:r>
              </a:p>
              <a:p>
                <a:pPr marL="514350" indent="-514350" algn="just">
                  <a:lnSpc>
                    <a:spcPct val="120000"/>
                  </a:lnSpc>
                  <a:spcAft>
                    <a:spcPts val="1800"/>
                  </a:spcAft>
                  <a:buAutoNum type="arabicPeriod"/>
                </a:pPr>
                <a:r>
                  <a:rPr lang="en-US" sz="2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514350" indent="-514350" algn="just">
                  <a:lnSpc>
                    <a:spcPct val="120000"/>
                  </a:lnSpc>
                  <a:spcAft>
                    <a:spcPts val="1800"/>
                  </a:spcAft>
                  <a:buAutoNum type="arabicPeriod"/>
                </a:pPr>
                <a:r>
                  <a:rPr lang="en-US" sz="2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Hence,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800" dirty="0" smtClean="0"/>
                  <a:t> thus constructed is a legal treap, and also unique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must be at the root </a:t>
                </a:r>
                <a:r>
                  <a:rPr lang="en-US" sz="2800" smtClean="0"/>
                  <a:t>of max-heap </a:t>
                </a:r>
                <a:r>
                  <a:rPr lang="en-US" sz="2800" dirty="0" smtClean="0"/>
                  <a:t>anyway.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2889000"/>
                <a:ext cx="10261140" cy="3370153"/>
              </a:xfrm>
              <a:prstGeom prst="rect">
                <a:avLst/>
              </a:prstGeom>
              <a:blipFill>
                <a:blip r:embed="rId6"/>
                <a:stretch>
                  <a:fillRect l="-1247" t="-362" r="-1188" b="-3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00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65430" y="594000"/>
                <a:ext cx="10261140" cy="2105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Treaps have a geometric interpretation very useful for computational geometry.</a:t>
                </a:r>
              </a:p>
              <a:p>
                <a:pPr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594000"/>
                <a:ext cx="10261140" cy="2105192"/>
              </a:xfrm>
              <a:prstGeom prst="rect">
                <a:avLst/>
              </a:prstGeom>
              <a:blipFill>
                <a:blip r:embed="rId2"/>
                <a:stretch>
                  <a:fillRect l="-1188" t="-289" r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/>
          <p:cNvGrpSpPr/>
          <p:nvPr/>
        </p:nvGrpSpPr>
        <p:grpSpPr>
          <a:xfrm>
            <a:off x="1140002" y="2699192"/>
            <a:ext cx="5000998" cy="3375000"/>
            <a:chOff x="645002" y="2574001"/>
            <a:chExt cx="5000998" cy="3375000"/>
          </a:xfrm>
        </p:grpSpPr>
        <p:grpSp>
          <p:nvGrpSpPr>
            <p:cNvPr id="75" name="Group 74"/>
            <p:cNvGrpSpPr/>
            <p:nvPr/>
          </p:nvGrpSpPr>
          <p:grpSpPr>
            <a:xfrm>
              <a:off x="688876" y="2709000"/>
              <a:ext cx="4828932" cy="3091386"/>
              <a:chOff x="688876" y="2709000"/>
              <a:chExt cx="4828932" cy="309138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260430" y="2709000"/>
                <a:ext cx="810000" cy="675000"/>
                <a:chOff x="5691000" y="4014000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5691000" y="4151445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1000" y="4151445"/>
                      <a:ext cx="810000" cy="400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" name="Oval 29"/>
                <p:cNvSpPr/>
                <p:nvPr/>
              </p:nvSpPr>
              <p:spPr>
                <a:xfrm>
                  <a:off x="5754098" y="4014000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" name="Straight Connector 13"/>
              <p:cNvCxnSpPr>
                <a:stCxn id="15" idx="7"/>
                <a:endCxn id="30" idx="6"/>
              </p:cNvCxnSpPr>
              <p:nvPr/>
            </p:nvCxnSpPr>
            <p:spPr>
              <a:xfrm flipH="1" flipV="1">
                <a:off x="4007332" y="3046500"/>
                <a:ext cx="863715" cy="279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3756000" y="3226969"/>
                <a:ext cx="1761808" cy="2573417"/>
                <a:chOff x="3485430" y="3226969"/>
                <a:chExt cx="1761808" cy="2573417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4437238" y="3226969"/>
                  <a:ext cx="810000" cy="675000"/>
                  <a:chOff x="6867808" y="2052738"/>
                  <a:chExt cx="810000" cy="675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 flipH="1">
                        <a:off x="6867808" y="2190183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6867808" y="2190183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" name="Oval 14"/>
                  <p:cNvSpPr/>
                  <p:nvPr/>
                </p:nvSpPr>
                <p:spPr>
                  <a:xfrm flipH="1">
                    <a:off x="6930906" y="2052738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3690336" y="4130861"/>
                  <a:ext cx="810000" cy="675000"/>
                  <a:chOff x="6120906" y="2956630"/>
                  <a:chExt cx="810000" cy="675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 flipH="1">
                        <a:off x="6120906" y="3094075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6120906" y="3094075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7" name="Oval 16"/>
                  <p:cNvSpPr/>
                  <p:nvPr/>
                </p:nvSpPr>
                <p:spPr>
                  <a:xfrm flipH="1">
                    <a:off x="6184004" y="2956630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9" name="Straight Connector 18"/>
                <p:cNvCxnSpPr>
                  <a:stCxn id="15" idx="5"/>
                  <a:endCxn id="17" idx="1"/>
                </p:cNvCxnSpPr>
                <p:nvPr/>
              </p:nvCxnSpPr>
              <p:spPr>
                <a:xfrm flipH="1">
                  <a:off x="4337097" y="3803118"/>
                  <a:ext cx="263380" cy="4265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endCxn id="17" idx="4"/>
                </p:cNvCxnSpPr>
                <p:nvPr/>
              </p:nvCxnSpPr>
              <p:spPr>
                <a:xfrm flipV="1">
                  <a:off x="4007332" y="4805861"/>
                  <a:ext cx="88004" cy="3373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Group 53"/>
                <p:cNvGrpSpPr/>
                <p:nvPr/>
              </p:nvGrpSpPr>
              <p:grpSpPr>
                <a:xfrm>
                  <a:off x="3485430" y="5125386"/>
                  <a:ext cx="810000" cy="675000"/>
                  <a:chOff x="5916000" y="3951155"/>
                  <a:chExt cx="810000" cy="675000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5979098" y="3951155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/>
                      <p:cNvSpPr txBox="1"/>
                      <p:nvPr/>
                    </p:nvSpPr>
                    <p:spPr>
                      <a:xfrm>
                        <a:off x="5916000" y="4088600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16000" y="4088600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3" name="Group 72"/>
              <p:cNvGrpSpPr/>
              <p:nvPr/>
            </p:nvGrpSpPr>
            <p:grpSpPr>
              <a:xfrm>
                <a:off x="688876" y="3046500"/>
                <a:ext cx="3009969" cy="2753886"/>
                <a:chOff x="688876" y="3046500"/>
                <a:chExt cx="3009969" cy="2753886"/>
              </a:xfrm>
            </p:grpSpPr>
            <p:cxnSp>
              <p:nvCxnSpPr>
                <p:cNvPr id="23" name="Straight Connector 22"/>
                <p:cNvCxnSpPr>
                  <a:stCxn id="24" idx="7"/>
                  <a:endCxn id="30" idx="2"/>
                </p:cNvCxnSpPr>
                <p:nvPr/>
              </p:nvCxnSpPr>
              <p:spPr>
                <a:xfrm flipV="1">
                  <a:off x="2440859" y="3046500"/>
                  <a:ext cx="882669" cy="2793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Group 49"/>
                <p:cNvGrpSpPr/>
                <p:nvPr/>
              </p:nvGrpSpPr>
              <p:grpSpPr>
                <a:xfrm>
                  <a:off x="1794098" y="3226969"/>
                  <a:ext cx="810000" cy="675000"/>
                  <a:chOff x="4501222" y="2052738"/>
                  <a:chExt cx="810000" cy="675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4501222" y="2190183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01222" y="2190183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4" name="Oval 23"/>
                  <p:cNvSpPr/>
                  <p:nvPr/>
                </p:nvSpPr>
                <p:spPr>
                  <a:xfrm>
                    <a:off x="4564320" y="2052738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1047512" y="4136451"/>
                  <a:ext cx="810000" cy="675000"/>
                  <a:chOff x="3754636" y="2962220"/>
                  <a:chExt cx="810000" cy="675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3754636" y="3099665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4636" y="3099665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5" name="Oval 24"/>
                  <p:cNvSpPr/>
                  <p:nvPr/>
                </p:nvSpPr>
                <p:spPr>
                  <a:xfrm>
                    <a:off x="3817734" y="2962220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2541000" y="4130861"/>
                  <a:ext cx="810000" cy="675000"/>
                  <a:chOff x="5248124" y="2956630"/>
                  <a:chExt cx="810000" cy="675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/>
                      <p:cNvSpPr txBox="1"/>
                      <p:nvPr/>
                    </p:nvSpPr>
                    <p:spPr>
                      <a:xfrm>
                        <a:off x="5248124" y="3094075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2" name="Text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8124" y="3094075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" name="Oval 25"/>
                  <p:cNvSpPr/>
                  <p:nvPr/>
                </p:nvSpPr>
                <p:spPr>
                  <a:xfrm>
                    <a:off x="5311222" y="2956630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7" name="Straight Connector 26"/>
                <p:cNvCxnSpPr>
                  <a:stCxn id="25" idx="7"/>
                  <a:endCxn id="24" idx="3"/>
                </p:cNvCxnSpPr>
                <p:nvPr/>
              </p:nvCxnSpPr>
              <p:spPr>
                <a:xfrm flipV="1">
                  <a:off x="1694273" y="3803118"/>
                  <a:ext cx="263064" cy="4321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24" idx="5"/>
                  <a:endCxn id="26" idx="1"/>
                </p:cNvCxnSpPr>
                <p:nvPr/>
              </p:nvCxnSpPr>
              <p:spPr>
                <a:xfrm>
                  <a:off x="2440859" y="3803118"/>
                  <a:ext cx="263380" cy="4265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1228876" y="4805861"/>
                  <a:ext cx="102600" cy="3373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" name="Group 47"/>
                <p:cNvGrpSpPr/>
                <p:nvPr/>
              </p:nvGrpSpPr>
              <p:grpSpPr>
                <a:xfrm>
                  <a:off x="688876" y="5125386"/>
                  <a:ext cx="810000" cy="675000"/>
                  <a:chOff x="3396000" y="3951155"/>
                  <a:chExt cx="810000" cy="6750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3459098" y="3951155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3396000" y="4088600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96000" y="4088600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8" name="Straight Connector 57"/>
                <p:cNvCxnSpPr/>
                <p:nvPr/>
              </p:nvCxnSpPr>
              <p:spPr>
                <a:xfrm flipH="1" flipV="1">
                  <a:off x="3056245" y="4780634"/>
                  <a:ext cx="120320" cy="3625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/>
                <p:cNvGrpSpPr/>
                <p:nvPr/>
              </p:nvGrpSpPr>
              <p:grpSpPr>
                <a:xfrm>
                  <a:off x="2888845" y="5106156"/>
                  <a:ext cx="810000" cy="675000"/>
                  <a:chOff x="2888845" y="5106156"/>
                  <a:chExt cx="810000" cy="675000"/>
                </a:xfrm>
              </p:grpSpPr>
              <p:sp>
                <p:nvSpPr>
                  <p:cNvPr id="60" name="Oval 59"/>
                  <p:cNvSpPr/>
                  <p:nvPr/>
                </p:nvSpPr>
                <p:spPr>
                  <a:xfrm flipH="1">
                    <a:off x="2951943" y="5106156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/>
                      <p:cNvSpPr txBox="1"/>
                      <p:nvPr/>
                    </p:nvSpPr>
                    <p:spPr>
                      <a:xfrm flipH="1">
                        <a:off x="2888845" y="5243601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61" name="TextBox 6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2888845" y="5243601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74" name="Rectangle 73"/>
            <p:cNvSpPr/>
            <p:nvPr/>
          </p:nvSpPr>
          <p:spPr>
            <a:xfrm>
              <a:off x="645002" y="2574001"/>
              <a:ext cx="5000998" cy="3375000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6000" y="2631407"/>
            <a:ext cx="3467584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65430" y="1494000"/>
                <a:ext cx="10261140" cy="4368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FIND</m:t>
                    </m:r>
                    <m:d>
                      <m:dPr>
                        <m:ctrlP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</m:oMath>
                </a14:m>
                <a:r>
                  <a:rPr lang="en-US" sz="2800" dirty="0" smtClean="0"/>
                  <a:t> is ordinary </a:t>
                </a:r>
                <a:r>
                  <a:rPr lang="en-US" sz="2800" dirty="0"/>
                  <a:t>BST </a:t>
                </a:r>
                <a:r>
                  <a:rPr lang="en-US" sz="2800" dirty="0" smtClean="0"/>
                  <a:t>search for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 smtClean="0"/>
                  <a:t> with time bounded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/>
                  <a:t> depth.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INSERT</m:t>
                    </m:r>
                    <m:d>
                      <m:dPr>
                        <m:ctrlP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starts as </a:t>
                </a:r>
                <a:r>
                  <a:rPr lang="en-US" sz="2800" dirty="0"/>
                  <a:t>ordinary BST </a:t>
                </a:r>
                <a:r>
                  <a:rPr lang="en-US" sz="2800" dirty="0" smtClean="0"/>
                  <a:t>insertion (at new leaf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 smtClean="0"/>
                  <a:t>), which once done yields proper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/>
                  <a:t> in terms of keys.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The priorities however may violate the max-heap property.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A leaf-to-root traversal fixes the violation by left or right rotations as needed, until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𝐩𝐚𝐫𝐞𝐧𝐭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800" dirty="0" smtClean="0"/>
                  <a:t>. 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494000"/>
                <a:ext cx="10261140" cy="4368696"/>
              </a:xfrm>
              <a:prstGeom prst="rect">
                <a:avLst/>
              </a:prstGeom>
              <a:blipFill>
                <a:blip r:embed="rId2"/>
                <a:stretch>
                  <a:fillRect l="-1188" t="-139" r="-1188" b="-3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965430" y="5126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Treap Operations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4891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7</a:t>
            </a:fld>
            <a:endParaRPr lang="en-US"/>
          </a:p>
        </p:txBody>
      </p:sp>
      <p:grpSp>
        <p:nvGrpSpPr>
          <p:cNvPr id="177" name="Group 176"/>
          <p:cNvGrpSpPr/>
          <p:nvPr/>
        </p:nvGrpSpPr>
        <p:grpSpPr>
          <a:xfrm>
            <a:off x="6331559" y="1470949"/>
            <a:ext cx="5175000" cy="4343051"/>
            <a:chOff x="6297624" y="1785949"/>
            <a:chExt cx="5175000" cy="4343051"/>
          </a:xfrm>
        </p:grpSpPr>
        <p:grpSp>
          <p:nvGrpSpPr>
            <p:cNvPr id="120" name="Group 119"/>
            <p:cNvGrpSpPr/>
            <p:nvPr/>
          </p:nvGrpSpPr>
          <p:grpSpPr>
            <a:xfrm>
              <a:off x="9042624" y="1920949"/>
              <a:ext cx="810000" cy="675000"/>
              <a:chOff x="5691000" y="4014000"/>
              <a:chExt cx="810000" cy="675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5691000" y="4151445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1000" y="4151445"/>
                    <a:ext cx="810000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Oval 162"/>
              <p:cNvSpPr/>
              <p:nvPr/>
            </p:nvSpPr>
            <p:spPr>
              <a:xfrm>
                <a:off x="5754098" y="4014000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6341498" y="2258449"/>
              <a:ext cx="3009969" cy="2753886"/>
              <a:chOff x="688876" y="3046500"/>
              <a:chExt cx="3009969" cy="2753886"/>
            </a:xfrm>
          </p:grpSpPr>
          <p:cxnSp>
            <p:nvCxnSpPr>
              <p:cNvPr id="142" name="Straight Connector 141"/>
              <p:cNvCxnSpPr>
                <a:stCxn id="161" idx="7"/>
                <a:endCxn id="163" idx="2"/>
              </p:cNvCxnSpPr>
              <p:nvPr/>
            </p:nvCxnSpPr>
            <p:spPr>
              <a:xfrm flipV="1">
                <a:off x="2440859" y="3046500"/>
                <a:ext cx="1012241" cy="279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3" name="Group 142"/>
              <p:cNvGrpSpPr/>
              <p:nvPr/>
            </p:nvGrpSpPr>
            <p:grpSpPr>
              <a:xfrm>
                <a:off x="1794098" y="3226969"/>
                <a:ext cx="810000" cy="675000"/>
                <a:chOff x="4501222" y="2052738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TextBox 159"/>
                    <p:cNvSpPr txBox="1"/>
                    <p:nvPr/>
                  </p:nvSpPr>
                  <p:spPr>
                    <a:xfrm>
                      <a:off x="4501222" y="2190183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0" name="TextBox 1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1222" y="2190183"/>
                      <a:ext cx="810000" cy="400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1" name="Oval 160"/>
                <p:cNvSpPr/>
                <p:nvPr/>
              </p:nvSpPr>
              <p:spPr>
                <a:xfrm>
                  <a:off x="4564320" y="2052738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1047512" y="4136451"/>
                <a:ext cx="810000" cy="675000"/>
                <a:chOff x="3754636" y="2962220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3754636" y="3099665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4636" y="3099665"/>
                      <a:ext cx="810000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Oval 158"/>
                <p:cNvSpPr/>
                <p:nvPr/>
              </p:nvSpPr>
              <p:spPr>
                <a:xfrm>
                  <a:off x="3817734" y="2962220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2541000" y="4130861"/>
                <a:ext cx="810000" cy="675000"/>
                <a:chOff x="5248124" y="2956630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5248124" y="3094075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56" name="TextBox 1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48124" y="3094075"/>
                      <a:ext cx="810000" cy="400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7" name="Oval 156"/>
                <p:cNvSpPr/>
                <p:nvPr/>
              </p:nvSpPr>
              <p:spPr>
                <a:xfrm>
                  <a:off x="5311222" y="2956630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6" name="Straight Connector 145"/>
              <p:cNvCxnSpPr>
                <a:stCxn id="159" idx="7"/>
                <a:endCxn id="161" idx="3"/>
              </p:cNvCxnSpPr>
              <p:nvPr/>
            </p:nvCxnSpPr>
            <p:spPr>
              <a:xfrm flipV="1">
                <a:off x="1694273" y="3803118"/>
                <a:ext cx="263064" cy="4321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61" idx="5"/>
                <a:endCxn id="157" idx="1"/>
              </p:cNvCxnSpPr>
              <p:nvPr/>
            </p:nvCxnSpPr>
            <p:spPr>
              <a:xfrm>
                <a:off x="2440859" y="3803118"/>
                <a:ext cx="263380" cy="4265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V="1">
                <a:off x="1228876" y="4805861"/>
                <a:ext cx="102600" cy="3373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688876" y="5125386"/>
                <a:ext cx="810000" cy="675000"/>
                <a:chOff x="3396000" y="3951155"/>
                <a:chExt cx="810000" cy="675000"/>
              </a:xfrm>
            </p:grpSpPr>
            <p:sp>
              <p:nvSpPr>
                <p:cNvPr id="154" name="Oval 153"/>
                <p:cNvSpPr/>
                <p:nvPr/>
              </p:nvSpPr>
              <p:spPr>
                <a:xfrm>
                  <a:off x="3459098" y="3951155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3396000" y="4088600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96000" y="4088600"/>
                      <a:ext cx="810000" cy="400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056245" y="4780634"/>
                <a:ext cx="120320" cy="3625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1" name="Group 150"/>
              <p:cNvGrpSpPr/>
              <p:nvPr/>
            </p:nvGrpSpPr>
            <p:grpSpPr>
              <a:xfrm>
                <a:off x="2888845" y="5106156"/>
                <a:ext cx="810000" cy="675000"/>
                <a:chOff x="2888845" y="5106156"/>
                <a:chExt cx="810000" cy="675000"/>
              </a:xfrm>
            </p:grpSpPr>
            <p:sp>
              <p:nvSpPr>
                <p:cNvPr id="152" name="Oval 151"/>
                <p:cNvSpPr/>
                <p:nvPr/>
              </p:nvSpPr>
              <p:spPr>
                <a:xfrm flipH="1">
                  <a:off x="2951943" y="5106156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TextBox 152"/>
                    <p:cNvSpPr txBox="1"/>
                    <p:nvPr/>
                  </p:nvSpPr>
                  <p:spPr>
                    <a:xfrm flipH="1">
                      <a:off x="2888845" y="5243601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53" name="TextBox 1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2888845" y="5243601"/>
                      <a:ext cx="810000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22" name="Rectangle 121"/>
            <p:cNvSpPr/>
            <p:nvPr/>
          </p:nvSpPr>
          <p:spPr>
            <a:xfrm>
              <a:off x="6297624" y="1785949"/>
              <a:ext cx="5175000" cy="4343051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>
              <a:stCxn id="141" idx="7"/>
              <a:endCxn id="163" idx="6"/>
            </p:cNvCxnSpPr>
            <p:nvPr/>
          </p:nvCxnSpPr>
          <p:spPr>
            <a:xfrm flipH="1" flipV="1">
              <a:off x="9789526" y="2258449"/>
              <a:ext cx="991337" cy="279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0617624" y="2438918"/>
              <a:ext cx="810000" cy="675000"/>
              <a:chOff x="6867808" y="2052738"/>
              <a:chExt cx="810000" cy="675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 flipH="1">
                    <a:off x="6867808" y="2190183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867808" y="2190183"/>
                    <a:ext cx="810000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1" name="Oval 140"/>
              <p:cNvSpPr/>
              <p:nvPr/>
            </p:nvSpPr>
            <p:spPr>
              <a:xfrm flipH="1">
                <a:off x="6930906" y="2052738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7" name="Straight Connector 126"/>
            <p:cNvCxnSpPr>
              <a:stCxn id="141" idx="5"/>
              <a:endCxn id="132" idx="1"/>
            </p:cNvCxnSpPr>
            <p:nvPr/>
          </p:nvCxnSpPr>
          <p:spPr>
            <a:xfrm flipH="1">
              <a:off x="10500678" y="3015067"/>
              <a:ext cx="280185" cy="4171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 163"/>
            <p:cNvGrpSpPr/>
            <p:nvPr/>
          </p:nvGrpSpPr>
          <p:grpSpPr>
            <a:xfrm>
              <a:off x="9119257" y="4318105"/>
              <a:ext cx="1127101" cy="1644147"/>
              <a:chOff x="9494220" y="3386035"/>
              <a:chExt cx="1127101" cy="1644147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9811321" y="3386035"/>
                <a:ext cx="810000" cy="675000"/>
                <a:chOff x="6061505" y="2999855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/>
                    <p:cNvSpPr txBox="1"/>
                    <p:nvPr/>
                  </p:nvSpPr>
                  <p:spPr>
                    <a:xfrm flipH="1">
                      <a:off x="6061505" y="3137300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38" name="TextBox 1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061505" y="3137300"/>
                      <a:ext cx="810000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Oval 138"/>
                <p:cNvSpPr/>
                <p:nvPr/>
              </p:nvSpPr>
              <p:spPr>
                <a:xfrm flipH="1">
                  <a:off x="6124603" y="2999855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9494220" y="4022097"/>
                <a:ext cx="810000" cy="1008085"/>
                <a:chOff x="3943594" y="4022097"/>
                <a:chExt cx="810000" cy="1008085"/>
              </a:xfrm>
            </p:grpSpPr>
            <p:cxnSp>
              <p:nvCxnSpPr>
                <p:cNvPr id="134" name="Straight Connector 133"/>
                <p:cNvCxnSpPr>
                  <a:stCxn id="136" idx="0"/>
                </p:cNvCxnSpPr>
                <p:nvPr/>
              </p:nvCxnSpPr>
              <p:spPr>
                <a:xfrm flipV="1">
                  <a:off x="4373900" y="4022097"/>
                  <a:ext cx="146437" cy="33308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Group 134"/>
                <p:cNvGrpSpPr/>
                <p:nvPr/>
              </p:nvGrpSpPr>
              <p:grpSpPr>
                <a:xfrm>
                  <a:off x="3943594" y="4355182"/>
                  <a:ext cx="810000" cy="675000"/>
                  <a:chOff x="6007596" y="3969002"/>
                  <a:chExt cx="810000" cy="675000"/>
                </a:xfrm>
              </p:grpSpPr>
              <p:sp>
                <p:nvSpPr>
                  <p:cNvPr id="136" name="Oval 135"/>
                  <p:cNvSpPr/>
                  <p:nvPr/>
                </p:nvSpPr>
                <p:spPr>
                  <a:xfrm>
                    <a:off x="6096000" y="3969002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TextBox 136"/>
                      <p:cNvSpPr txBox="1"/>
                      <p:nvPr/>
                    </p:nvSpPr>
                    <p:spPr>
                      <a:xfrm>
                        <a:off x="6007596" y="4100968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37" name="TextBox 1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07596" y="4100968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129" name="Group 128"/>
            <p:cNvGrpSpPr/>
            <p:nvPr/>
          </p:nvGrpSpPr>
          <p:grpSpPr>
            <a:xfrm flipH="1">
              <a:off x="9853570" y="3333355"/>
              <a:ext cx="810000" cy="1003980"/>
              <a:chOff x="4105258" y="4317034"/>
              <a:chExt cx="810000" cy="100398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H="1" flipV="1">
                <a:off x="4642091" y="4963754"/>
                <a:ext cx="149672" cy="3572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/>
              <p:cNvGrpSpPr/>
              <p:nvPr/>
            </p:nvGrpSpPr>
            <p:grpSpPr>
              <a:xfrm>
                <a:off x="4105258" y="4317034"/>
                <a:ext cx="810000" cy="675000"/>
                <a:chOff x="6169260" y="3930854"/>
                <a:chExt cx="810000" cy="675000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6232011" y="3930854"/>
                  <a:ext cx="683804" cy="675000"/>
                </a:xfrm>
                <a:prstGeom prst="ellipse">
                  <a:avLst/>
                </a:prstGeom>
                <a:solidFill>
                  <a:srgbClr val="0000FF">
                    <a:alpha val="50196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TextBox 132"/>
                    <p:cNvSpPr txBox="1"/>
                    <p:nvPr/>
                  </p:nvSpPr>
                  <p:spPr>
                    <a:xfrm>
                      <a:off x="6169260" y="4063328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e-IL" sz="20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33" name="TextBox 1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9260" y="4063328"/>
                      <a:ext cx="810000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80" name="Group 179"/>
          <p:cNvGrpSpPr/>
          <p:nvPr/>
        </p:nvGrpSpPr>
        <p:grpSpPr>
          <a:xfrm>
            <a:off x="741000" y="1356079"/>
            <a:ext cx="5175000" cy="4052921"/>
            <a:chOff x="741000" y="1108029"/>
            <a:chExt cx="5175000" cy="4052921"/>
          </a:xfrm>
        </p:grpSpPr>
        <p:grpSp>
          <p:nvGrpSpPr>
            <p:cNvPr id="118" name="Group 117"/>
            <p:cNvGrpSpPr/>
            <p:nvPr/>
          </p:nvGrpSpPr>
          <p:grpSpPr>
            <a:xfrm>
              <a:off x="741000" y="1785950"/>
              <a:ext cx="5175000" cy="3375000"/>
              <a:chOff x="741000" y="1785950"/>
              <a:chExt cx="5175000" cy="33750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3486000" y="1920949"/>
                <a:ext cx="810000" cy="675000"/>
                <a:chOff x="5691000" y="4014000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5691000" y="4151445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1000" y="4151445"/>
                      <a:ext cx="810000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9" name="Oval 58"/>
                <p:cNvSpPr/>
                <p:nvPr/>
              </p:nvSpPr>
              <p:spPr>
                <a:xfrm>
                  <a:off x="5754098" y="4014000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784874" y="2258449"/>
                <a:ext cx="3009969" cy="2753886"/>
                <a:chOff x="688876" y="3046500"/>
                <a:chExt cx="3009969" cy="2753886"/>
              </a:xfrm>
            </p:grpSpPr>
            <p:cxnSp>
              <p:nvCxnSpPr>
                <p:cNvPr id="27" name="Straight Connector 26"/>
                <p:cNvCxnSpPr>
                  <a:stCxn id="46" idx="7"/>
                  <a:endCxn id="59" idx="2"/>
                </p:cNvCxnSpPr>
                <p:nvPr/>
              </p:nvCxnSpPr>
              <p:spPr>
                <a:xfrm flipV="1">
                  <a:off x="2440859" y="3046500"/>
                  <a:ext cx="1012241" cy="2793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7"/>
                <p:cNvGrpSpPr/>
                <p:nvPr/>
              </p:nvGrpSpPr>
              <p:grpSpPr>
                <a:xfrm>
                  <a:off x="1794098" y="3226969"/>
                  <a:ext cx="810000" cy="675000"/>
                  <a:chOff x="4501222" y="2052738"/>
                  <a:chExt cx="810000" cy="675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4501222" y="2190183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45" name="TextBox 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01222" y="2190183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6" name="Oval 45"/>
                  <p:cNvSpPr/>
                  <p:nvPr/>
                </p:nvSpPr>
                <p:spPr>
                  <a:xfrm>
                    <a:off x="4564320" y="2052738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1047512" y="4136451"/>
                  <a:ext cx="810000" cy="675000"/>
                  <a:chOff x="3754636" y="2962220"/>
                  <a:chExt cx="810000" cy="675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3754636" y="3099665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54636" y="3099665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4" name="Oval 43"/>
                  <p:cNvSpPr/>
                  <p:nvPr/>
                </p:nvSpPr>
                <p:spPr>
                  <a:xfrm>
                    <a:off x="3817734" y="2962220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2541000" y="4130861"/>
                  <a:ext cx="810000" cy="675000"/>
                  <a:chOff x="5248124" y="2956630"/>
                  <a:chExt cx="810000" cy="675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TextBox 40"/>
                      <p:cNvSpPr txBox="1"/>
                      <p:nvPr/>
                    </p:nvSpPr>
                    <p:spPr>
                      <a:xfrm>
                        <a:off x="5248124" y="3094075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41" name="TextBox 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8124" y="3094075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2" name="Oval 41"/>
                  <p:cNvSpPr/>
                  <p:nvPr/>
                </p:nvSpPr>
                <p:spPr>
                  <a:xfrm>
                    <a:off x="5311222" y="2956630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1" name="Straight Connector 30"/>
                <p:cNvCxnSpPr>
                  <a:stCxn id="44" idx="7"/>
                  <a:endCxn id="46" idx="3"/>
                </p:cNvCxnSpPr>
                <p:nvPr/>
              </p:nvCxnSpPr>
              <p:spPr>
                <a:xfrm flipV="1">
                  <a:off x="1694273" y="3803118"/>
                  <a:ext cx="263064" cy="4321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46" idx="5"/>
                  <a:endCxn id="42" idx="1"/>
                </p:cNvCxnSpPr>
                <p:nvPr/>
              </p:nvCxnSpPr>
              <p:spPr>
                <a:xfrm>
                  <a:off x="2440859" y="3803118"/>
                  <a:ext cx="263380" cy="4265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1228876" y="4805861"/>
                  <a:ext cx="102600" cy="33737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Group 33"/>
                <p:cNvGrpSpPr/>
                <p:nvPr/>
              </p:nvGrpSpPr>
              <p:grpSpPr>
                <a:xfrm>
                  <a:off x="688876" y="5125386"/>
                  <a:ext cx="810000" cy="675000"/>
                  <a:chOff x="3396000" y="3951155"/>
                  <a:chExt cx="810000" cy="675000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3459098" y="3951155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/>
                      <p:cNvSpPr txBox="1"/>
                      <p:nvPr/>
                    </p:nvSpPr>
                    <p:spPr>
                      <a:xfrm>
                        <a:off x="3396000" y="4088600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96000" y="4088600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 flipV="1">
                  <a:off x="3056245" y="4780634"/>
                  <a:ext cx="120320" cy="3625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Group 35"/>
                <p:cNvGrpSpPr/>
                <p:nvPr/>
              </p:nvGrpSpPr>
              <p:grpSpPr>
                <a:xfrm>
                  <a:off x="2888845" y="5106156"/>
                  <a:ext cx="810000" cy="675000"/>
                  <a:chOff x="2888845" y="5106156"/>
                  <a:chExt cx="810000" cy="675000"/>
                </a:xfrm>
              </p:grpSpPr>
              <p:sp>
                <p:nvSpPr>
                  <p:cNvPr id="37" name="Oval 36"/>
                  <p:cNvSpPr/>
                  <p:nvPr/>
                </p:nvSpPr>
                <p:spPr>
                  <a:xfrm flipH="1">
                    <a:off x="2951943" y="5106156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/>
                      <p:cNvSpPr txBox="1"/>
                      <p:nvPr/>
                    </p:nvSpPr>
                    <p:spPr>
                      <a:xfrm flipH="1">
                        <a:off x="2888845" y="5243601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8" name="TextBox 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2888845" y="5243601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22" name="Rectangle 21"/>
              <p:cNvSpPr/>
              <p:nvPr/>
            </p:nvSpPr>
            <p:spPr>
              <a:xfrm>
                <a:off x="741000" y="1785950"/>
                <a:ext cx="5175000" cy="3375000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3846000" y="2258449"/>
                <a:ext cx="2025000" cy="2772032"/>
                <a:chOff x="3846000" y="2258449"/>
                <a:chExt cx="2025000" cy="2772032"/>
              </a:xfrm>
            </p:grpSpPr>
            <p:cxnSp>
              <p:nvCxnSpPr>
                <p:cNvPr id="24" name="Straight Connector 23"/>
                <p:cNvCxnSpPr>
                  <a:stCxn id="57" idx="7"/>
                  <a:endCxn id="59" idx="6"/>
                </p:cNvCxnSpPr>
                <p:nvPr/>
              </p:nvCxnSpPr>
              <p:spPr>
                <a:xfrm flipH="1" flipV="1">
                  <a:off x="4232902" y="2258449"/>
                  <a:ext cx="991337" cy="2793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" name="Group 46"/>
                <p:cNvGrpSpPr/>
                <p:nvPr/>
              </p:nvGrpSpPr>
              <p:grpSpPr>
                <a:xfrm>
                  <a:off x="5061000" y="2438918"/>
                  <a:ext cx="810000" cy="675000"/>
                  <a:chOff x="6867808" y="2052738"/>
                  <a:chExt cx="810000" cy="675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TextBox 55"/>
                      <p:cNvSpPr txBox="1"/>
                      <p:nvPr/>
                    </p:nvSpPr>
                    <p:spPr>
                      <a:xfrm flipH="1">
                        <a:off x="6867808" y="2190183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56" name="TextBox 5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6867808" y="2190183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7" name="Oval 56"/>
                  <p:cNvSpPr/>
                  <p:nvPr/>
                </p:nvSpPr>
                <p:spPr>
                  <a:xfrm flipH="1">
                    <a:off x="6930906" y="2052738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4314098" y="3342810"/>
                  <a:ext cx="810000" cy="675000"/>
                  <a:chOff x="6120906" y="2956630"/>
                  <a:chExt cx="810000" cy="675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TextBox 53"/>
                      <p:cNvSpPr txBox="1"/>
                      <p:nvPr/>
                    </p:nvSpPr>
                    <p:spPr>
                      <a:xfrm flipH="1">
                        <a:off x="6120906" y="3094075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54" name="TextBox 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6120906" y="3094075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5" name="Oval 54"/>
                  <p:cNvSpPr/>
                  <p:nvPr/>
                </p:nvSpPr>
                <p:spPr>
                  <a:xfrm flipH="1">
                    <a:off x="6184004" y="2956630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9" name="Straight Connector 48"/>
                <p:cNvCxnSpPr>
                  <a:stCxn id="57" idx="5"/>
                  <a:endCxn id="55" idx="1"/>
                </p:cNvCxnSpPr>
                <p:nvPr/>
              </p:nvCxnSpPr>
              <p:spPr>
                <a:xfrm flipH="1">
                  <a:off x="4960859" y="3015067"/>
                  <a:ext cx="263380" cy="4265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Group 59"/>
                <p:cNvGrpSpPr/>
                <p:nvPr/>
              </p:nvGrpSpPr>
              <p:grpSpPr>
                <a:xfrm>
                  <a:off x="3846000" y="3918959"/>
                  <a:ext cx="810000" cy="1093376"/>
                  <a:chOff x="3851998" y="3918959"/>
                  <a:chExt cx="810000" cy="1093376"/>
                </a:xfrm>
              </p:grpSpPr>
              <p:cxnSp>
                <p:nvCxnSpPr>
                  <p:cNvPr id="50" name="Straight Connector 49"/>
                  <p:cNvCxnSpPr>
                    <a:endCxn id="55" idx="5"/>
                  </p:cNvCxnSpPr>
                  <p:nvPr/>
                </p:nvCxnSpPr>
                <p:spPr>
                  <a:xfrm flipV="1">
                    <a:off x="4373900" y="3918959"/>
                    <a:ext cx="109435" cy="43622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3851998" y="4337335"/>
                    <a:ext cx="810000" cy="675000"/>
                    <a:chOff x="5916000" y="3951155"/>
                    <a:chExt cx="810000" cy="675000"/>
                  </a:xfrm>
                </p:grpSpPr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5979098" y="3951155"/>
                      <a:ext cx="683804" cy="67500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3" name="TextBox 52"/>
                        <p:cNvSpPr txBox="1"/>
                        <p:nvPr/>
                      </p:nvSpPr>
                      <p:spPr>
                        <a:xfrm>
                          <a:off x="5916000" y="4088600"/>
                          <a:ext cx="810000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3" name="TextBox 5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16000" y="4088600"/>
                          <a:ext cx="810000" cy="400110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61" name="Group 60"/>
                <p:cNvGrpSpPr/>
                <p:nvPr/>
              </p:nvGrpSpPr>
              <p:grpSpPr>
                <a:xfrm flipH="1">
                  <a:off x="4791967" y="3918959"/>
                  <a:ext cx="810000" cy="1111522"/>
                  <a:chOff x="3851998" y="3900813"/>
                  <a:chExt cx="810000" cy="1111522"/>
                </a:xfrm>
              </p:grpSpPr>
              <p:cxnSp>
                <p:nvCxnSpPr>
                  <p:cNvPr id="62" name="Straight Connector 61"/>
                  <p:cNvCxnSpPr>
                    <a:endCxn id="55" idx="3"/>
                  </p:cNvCxnSpPr>
                  <p:nvPr/>
                </p:nvCxnSpPr>
                <p:spPr>
                  <a:xfrm flipV="1">
                    <a:off x="4373900" y="3900813"/>
                    <a:ext cx="119206" cy="45436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3851998" y="4337335"/>
                    <a:ext cx="810000" cy="675000"/>
                    <a:chOff x="5916000" y="3951155"/>
                    <a:chExt cx="810000" cy="675000"/>
                  </a:xfrm>
                </p:grpSpPr>
                <p:sp>
                  <p:nvSpPr>
                    <p:cNvPr id="64" name="Oval 63"/>
                    <p:cNvSpPr/>
                    <p:nvPr/>
                  </p:nvSpPr>
                  <p:spPr>
                    <a:xfrm>
                      <a:off x="5979098" y="3951155"/>
                      <a:ext cx="683804" cy="675000"/>
                    </a:xfrm>
                    <a:prstGeom prst="ellipse">
                      <a:avLst/>
                    </a:prstGeom>
                    <a:solidFill>
                      <a:srgbClr val="0000FF">
                        <a:alpha val="50196"/>
                      </a:srgb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/>
                        <p:cNvSpPr txBox="1"/>
                        <p:nvPr/>
                      </p:nvSpPr>
                      <p:spPr>
                        <a:xfrm>
                          <a:off x="5916000" y="4088600"/>
                          <a:ext cx="810000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65" name="TextBox 6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16000" y="4088600"/>
                          <a:ext cx="810000" cy="400110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1740131" y="1108029"/>
                  <a:ext cx="3064863" cy="57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800" dirty="0" smtClean="0">
                            <a:latin typeface="Cambria Math" panose="02040503050406030204" pitchFamily="18" charset="0"/>
                          </a:rPr>
                          <m:t>INSERT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131" y="1108029"/>
                  <a:ext cx="3064863" cy="57868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8533263" y="2425919"/>
            <a:ext cx="2827621" cy="1223250"/>
            <a:chOff x="8533263" y="2425919"/>
            <a:chExt cx="2827621" cy="1223250"/>
          </a:xfrm>
        </p:grpSpPr>
        <p:sp>
          <p:nvSpPr>
            <p:cNvPr id="108" name="TextBox 107"/>
            <p:cNvSpPr txBox="1"/>
            <p:nvPr/>
          </p:nvSpPr>
          <p:spPr>
            <a:xfrm>
              <a:off x="8533263" y="2425919"/>
              <a:ext cx="22439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 </a:t>
              </a:r>
              <a:r>
                <a:rPr lang="en-US" sz="2800" dirty="0" smtClean="0">
                  <a:solidFill>
                    <a:srgbClr val="FF0000"/>
                  </a:solidFill>
                </a:rPr>
                <a:t>right rotation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3" name="Arc 12"/>
            <p:cNvSpPr/>
            <p:nvPr/>
          </p:nvSpPr>
          <p:spPr>
            <a:xfrm>
              <a:off x="10745379" y="2894851"/>
              <a:ext cx="615505" cy="754318"/>
            </a:xfrm>
            <a:prstGeom prst="arc">
              <a:avLst>
                <a:gd name="adj1" fmla="val 11015563"/>
                <a:gd name="adj2" fmla="val 290422"/>
              </a:avLst>
            </a:prstGeom>
            <a:ln w="762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69089" y="4289394"/>
            <a:ext cx="2060895" cy="1606766"/>
            <a:chOff x="3669089" y="4289394"/>
            <a:chExt cx="2060895" cy="1606766"/>
          </a:xfrm>
        </p:grpSpPr>
        <p:sp>
          <p:nvSpPr>
            <p:cNvPr id="107" name="TextBox 106"/>
            <p:cNvSpPr txBox="1"/>
            <p:nvPr/>
          </p:nvSpPr>
          <p:spPr>
            <a:xfrm>
              <a:off x="3669089" y="5372940"/>
              <a:ext cx="20608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 </a:t>
              </a:r>
              <a:r>
                <a:rPr lang="en-US" sz="2800" dirty="0" smtClean="0">
                  <a:solidFill>
                    <a:srgbClr val="FF0000"/>
                  </a:solidFill>
                </a:rPr>
                <a:t>left rotation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15" name="Arc 114"/>
            <p:cNvSpPr/>
            <p:nvPr/>
          </p:nvSpPr>
          <p:spPr>
            <a:xfrm flipH="1">
              <a:off x="4432174" y="4289394"/>
              <a:ext cx="615505" cy="754318"/>
            </a:xfrm>
            <a:prstGeom prst="arc">
              <a:avLst>
                <a:gd name="adj1" fmla="val 11015563"/>
                <a:gd name="adj2" fmla="val 290422"/>
              </a:avLst>
            </a:prstGeom>
            <a:ln w="762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266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20263" y="2039236"/>
            <a:ext cx="6053376" cy="3459147"/>
            <a:chOff x="420263" y="2039236"/>
            <a:chExt cx="6053376" cy="3459147"/>
          </a:xfrm>
        </p:grpSpPr>
        <p:sp>
          <p:nvSpPr>
            <p:cNvPr id="113" name="Oval 112"/>
            <p:cNvSpPr/>
            <p:nvPr/>
          </p:nvSpPr>
          <p:spPr>
            <a:xfrm flipH="1">
              <a:off x="4924406" y="2680106"/>
              <a:ext cx="683804" cy="67500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3165263" y="2174236"/>
              <a:ext cx="810000" cy="675000"/>
              <a:chOff x="5691000" y="4014000"/>
              <a:chExt cx="810000" cy="675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5691000" y="4151445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1000" y="4151445"/>
                    <a:ext cx="810000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Oval 162"/>
              <p:cNvSpPr/>
              <p:nvPr/>
            </p:nvSpPr>
            <p:spPr>
              <a:xfrm>
                <a:off x="5754098" y="4014000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464137" y="2511736"/>
              <a:ext cx="3009969" cy="2753886"/>
              <a:chOff x="688876" y="3046500"/>
              <a:chExt cx="3009969" cy="2753886"/>
            </a:xfrm>
          </p:grpSpPr>
          <p:cxnSp>
            <p:nvCxnSpPr>
              <p:cNvPr id="142" name="Straight Connector 141"/>
              <p:cNvCxnSpPr>
                <a:stCxn id="161" idx="7"/>
                <a:endCxn id="163" idx="2"/>
              </p:cNvCxnSpPr>
              <p:nvPr/>
            </p:nvCxnSpPr>
            <p:spPr>
              <a:xfrm flipV="1">
                <a:off x="2440859" y="3046500"/>
                <a:ext cx="1012241" cy="2793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3" name="Group 142"/>
              <p:cNvGrpSpPr/>
              <p:nvPr/>
            </p:nvGrpSpPr>
            <p:grpSpPr>
              <a:xfrm>
                <a:off x="1794098" y="3226969"/>
                <a:ext cx="810000" cy="675000"/>
                <a:chOff x="4501222" y="2052738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TextBox 159"/>
                    <p:cNvSpPr txBox="1"/>
                    <p:nvPr/>
                  </p:nvSpPr>
                  <p:spPr>
                    <a:xfrm>
                      <a:off x="4501222" y="2190183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0" name="TextBox 1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1222" y="2190183"/>
                      <a:ext cx="810000" cy="400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1" name="Oval 160"/>
                <p:cNvSpPr/>
                <p:nvPr/>
              </p:nvSpPr>
              <p:spPr>
                <a:xfrm>
                  <a:off x="4564320" y="2052738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1047512" y="4136451"/>
                <a:ext cx="810000" cy="675000"/>
                <a:chOff x="3754636" y="2962220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3754636" y="3099665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4636" y="3099665"/>
                      <a:ext cx="810000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9" name="Oval 158"/>
                <p:cNvSpPr/>
                <p:nvPr/>
              </p:nvSpPr>
              <p:spPr>
                <a:xfrm>
                  <a:off x="3817734" y="2962220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2541000" y="4130861"/>
                <a:ext cx="810000" cy="675000"/>
                <a:chOff x="5248124" y="2956630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5248124" y="3094075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56" name="TextBox 1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48124" y="3094075"/>
                      <a:ext cx="810000" cy="400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7" name="Oval 156"/>
                <p:cNvSpPr/>
                <p:nvPr/>
              </p:nvSpPr>
              <p:spPr>
                <a:xfrm>
                  <a:off x="5311222" y="2956630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6" name="Straight Connector 145"/>
              <p:cNvCxnSpPr>
                <a:stCxn id="159" idx="7"/>
                <a:endCxn id="161" idx="3"/>
              </p:cNvCxnSpPr>
              <p:nvPr/>
            </p:nvCxnSpPr>
            <p:spPr>
              <a:xfrm flipV="1">
                <a:off x="1694273" y="3803118"/>
                <a:ext cx="263064" cy="4321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61" idx="5"/>
                <a:endCxn id="157" idx="1"/>
              </p:cNvCxnSpPr>
              <p:nvPr/>
            </p:nvCxnSpPr>
            <p:spPr>
              <a:xfrm>
                <a:off x="2440859" y="3803118"/>
                <a:ext cx="263380" cy="4265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V="1">
                <a:off x="1228876" y="4805861"/>
                <a:ext cx="102600" cy="3373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/>
              <p:cNvGrpSpPr/>
              <p:nvPr/>
            </p:nvGrpSpPr>
            <p:grpSpPr>
              <a:xfrm>
                <a:off x="688876" y="5125386"/>
                <a:ext cx="810000" cy="675000"/>
                <a:chOff x="3396000" y="3951155"/>
                <a:chExt cx="810000" cy="675000"/>
              </a:xfrm>
            </p:grpSpPr>
            <p:sp>
              <p:nvSpPr>
                <p:cNvPr id="154" name="Oval 153"/>
                <p:cNvSpPr/>
                <p:nvPr/>
              </p:nvSpPr>
              <p:spPr>
                <a:xfrm>
                  <a:off x="3459098" y="3951155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3396000" y="4088600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96000" y="4088600"/>
                      <a:ext cx="810000" cy="400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056245" y="4780634"/>
                <a:ext cx="120320" cy="3625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1" name="Group 150"/>
              <p:cNvGrpSpPr/>
              <p:nvPr/>
            </p:nvGrpSpPr>
            <p:grpSpPr>
              <a:xfrm>
                <a:off x="2888845" y="5106156"/>
                <a:ext cx="810000" cy="675000"/>
                <a:chOff x="2888845" y="5106156"/>
                <a:chExt cx="810000" cy="675000"/>
              </a:xfrm>
            </p:grpSpPr>
            <p:sp>
              <p:nvSpPr>
                <p:cNvPr id="152" name="Oval 151"/>
                <p:cNvSpPr/>
                <p:nvPr/>
              </p:nvSpPr>
              <p:spPr>
                <a:xfrm flipH="1">
                  <a:off x="2951943" y="5106156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TextBox 152"/>
                    <p:cNvSpPr txBox="1"/>
                    <p:nvPr/>
                  </p:nvSpPr>
                  <p:spPr>
                    <a:xfrm flipH="1">
                      <a:off x="2888845" y="5243601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53" name="TextBox 1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2888845" y="5243601"/>
                      <a:ext cx="810000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22" name="Rectangle 121"/>
            <p:cNvSpPr/>
            <p:nvPr/>
          </p:nvSpPr>
          <p:spPr>
            <a:xfrm>
              <a:off x="420263" y="2039236"/>
              <a:ext cx="6053376" cy="3459147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>
              <a:stCxn id="113" idx="7"/>
              <a:endCxn id="163" idx="6"/>
            </p:cNvCxnSpPr>
            <p:nvPr/>
          </p:nvCxnSpPr>
          <p:spPr>
            <a:xfrm flipH="1" flipV="1">
              <a:off x="3912165" y="2511736"/>
              <a:ext cx="1112382" cy="2672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>
              <a:off x="3715385" y="4266969"/>
              <a:ext cx="810000" cy="1008502"/>
              <a:chOff x="4003564" y="4032912"/>
              <a:chExt cx="810000" cy="1008502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V="1">
                <a:off x="4545130" y="4032912"/>
                <a:ext cx="135000" cy="34149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Group 134"/>
              <p:cNvGrpSpPr/>
              <p:nvPr/>
            </p:nvGrpSpPr>
            <p:grpSpPr>
              <a:xfrm>
                <a:off x="4003564" y="4366414"/>
                <a:ext cx="810000" cy="675000"/>
                <a:chOff x="6067566" y="3980234"/>
                <a:chExt cx="810000" cy="675000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6130664" y="3980234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/>
                    <p:cNvSpPr txBox="1"/>
                    <p:nvPr/>
                  </p:nvSpPr>
                  <p:spPr>
                    <a:xfrm>
                      <a:off x="6067566" y="4114423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37" name="TextBox 1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7566" y="4114423"/>
                      <a:ext cx="810000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 flipH="1">
                  <a:off x="4866883" y="2791371"/>
                  <a:ext cx="810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e-IL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66883" y="2791371"/>
                  <a:ext cx="810000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Group 101"/>
            <p:cNvGrpSpPr/>
            <p:nvPr/>
          </p:nvGrpSpPr>
          <p:grpSpPr>
            <a:xfrm>
              <a:off x="4017058" y="3256255"/>
              <a:ext cx="1007489" cy="1033218"/>
              <a:chOff x="3851998" y="3990369"/>
              <a:chExt cx="1007489" cy="1033218"/>
            </a:xfrm>
          </p:grpSpPr>
          <p:cxnSp>
            <p:nvCxnSpPr>
              <p:cNvPr id="108" name="Straight Connector 107"/>
              <p:cNvCxnSpPr>
                <a:stCxn id="110" idx="7"/>
                <a:endCxn id="113" idx="5"/>
              </p:cNvCxnSpPr>
              <p:nvPr/>
            </p:nvCxnSpPr>
            <p:spPr>
              <a:xfrm flipV="1">
                <a:off x="4606787" y="3990369"/>
                <a:ext cx="252700" cy="4570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Group 108"/>
              <p:cNvGrpSpPr/>
              <p:nvPr/>
            </p:nvGrpSpPr>
            <p:grpSpPr>
              <a:xfrm>
                <a:off x="3851998" y="4348587"/>
                <a:ext cx="854930" cy="675000"/>
                <a:chOff x="5916000" y="3962407"/>
                <a:chExt cx="854930" cy="675000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6087126" y="3962407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5916000" y="4088600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11" name="TextBox 1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6000" y="4088600"/>
                      <a:ext cx="810000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3" name="Group 102"/>
            <p:cNvGrpSpPr/>
            <p:nvPr/>
          </p:nvGrpSpPr>
          <p:grpSpPr>
            <a:xfrm flipH="1">
              <a:off x="5508069" y="3256255"/>
              <a:ext cx="847810" cy="1030535"/>
              <a:chOff x="3851998" y="3981800"/>
              <a:chExt cx="847810" cy="1030535"/>
            </a:xfrm>
          </p:grpSpPr>
          <p:cxnSp>
            <p:nvCxnSpPr>
              <p:cNvPr id="104" name="Straight Connector 103"/>
              <p:cNvCxnSpPr>
                <a:stCxn id="106" idx="7"/>
                <a:endCxn id="113" idx="3"/>
              </p:cNvCxnSpPr>
              <p:nvPr/>
            </p:nvCxnSpPr>
            <p:spPr>
              <a:xfrm flipV="1">
                <a:off x="4498759" y="3981800"/>
                <a:ext cx="201049" cy="4543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/>
              <p:cNvGrpSpPr/>
              <p:nvPr/>
            </p:nvGrpSpPr>
            <p:grpSpPr>
              <a:xfrm>
                <a:off x="3851998" y="4337335"/>
                <a:ext cx="810000" cy="675000"/>
                <a:chOff x="5916000" y="3951155"/>
                <a:chExt cx="810000" cy="67500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5979098" y="3951155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5916000" y="4088600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07" name="TextBox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6000" y="4088600"/>
                      <a:ext cx="810000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68" name="Group 167"/>
          <p:cNvGrpSpPr/>
          <p:nvPr/>
        </p:nvGrpSpPr>
        <p:grpSpPr>
          <a:xfrm>
            <a:off x="6659686" y="1449617"/>
            <a:ext cx="5084088" cy="4499383"/>
            <a:chOff x="3069312" y="999000"/>
            <a:chExt cx="5084088" cy="4499383"/>
          </a:xfrm>
        </p:grpSpPr>
        <p:grpSp>
          <p:nvGrpSpPr>
            <p:cNvPr id="169" name="Group 168"/>
            <p:cNvGrpSpPr/>
            <p:nvPr/>
          </p:nvGrpSpPr>
          <p:grpSpPr>
            <a:xfrm>
              <a:off x="5370310" y="1854479"/>
              <a:ext cx="810000" cy="675000"/>
              <a:chOff x="5691000" y="4014000"/>
              <a:chExt cx="810000" cy="675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5691000" y="4151445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17" name="TextBox 2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1000" y="4151445"/>
                    <a:ext cx="810000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8" name="Oval 217"/>
              <p:cNvSpPr/>
              <p:nvPr/>
            </p:nvSpPr>
            <p:spPr>
              <a:xfrm>
                <a:off x="5754098" y="4014000"/>
                <a:ext cx="683804" cy="67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3113186" y="2430628"/>
              <a:ext cx="3009969" cy="2834994"/>
              <a:chOff x="688876" y="2965392"/>
              <a:chExt cx="3009969" cy="2834994"/>
            </a:xfrm>
          </p:grpSpPr>
          <p:cxnSp>
            <p:nvCxnSpPr>
              <p:cNvPr id="197" name="Straight Connector 196"/>
              <p:cNvCxnSpPr>
                <a:stCxn id="216" idx="7"/>
                <a:endCxn id="218" idx="3"/>
              </p:cNvCxnSpPr>
              <p:nvPr/>
            </p:nvCxnSpPr>
            <p:spPr>
              <a:xfrm flipV="1">
                <a:off x="2440859" y="2965392"/>
                <a:ext cx="668380" cy="3604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" name="Group 197"/>
              <p:cNvGrpSpPr/>
              <p:nvPr/>
            </p:nvGrpSpPr>
            <p:grpSpPr>
              <a:xfrm>
                <a:off x="1794098" y="3226969"/>
                <a:ext cx="810000" cy="675000"/>
                <a:chOff x="4501222" y="2052738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5" name="TextBox 214"/>
                    <p:cNvSpPr txBox="1"/>
                    <p:nvPr/>
                  </p:nvSpPr>
                  <p:spPr>
                    <a:xfrm>
                      <a:off x="4501222" y="2190183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15" name="TextBox 2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1222" y="2190183"/>
                      <a:ext cx="810000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6" name="Oval 215"/>
                <p:cNvSpPr/>
                <p:nvPr/>
              </p:nvSpPr>
              <p:spPr>
                <a:xfrm>
                  <a:off x="4564320" y="2052738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1047512" y="4136451"/>
                <a:ext cx="810000" cy="675000"/>
                <a:chOff x="3754636" y="2962220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" name="TextBox 212"/>
                    <p:cNvSpPr txBox="1"/>
                    <p:nvPr/>
                  </p:nvSpPr>
                  <p:spPr>
                    <a:xfrm>
                      <a:off x="3754636" y="3099665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13" name="TextBox 2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4636" y="3099665"/>
                      <a:ext cx="810000" cy="400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4" name="Oval 213"/>
                <p:cNvSpPr/>
                <p:nvPr/>
              </p:nvSpPr>
              <p:spPr>
                <a:xfrm>
                  <a:off x="3817734" y="2962220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>
                <a:off x="2541000" y="4130861"/>
                <a:ext cx="810000" cy="675000"/>
                <a:chOff x="5248124" y="2956630"/>
                <a:chExt cx="810000" cy="675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1" name="TextBox 210"/>
                    <p:cNvSpPr txBox="1"/>
                    <p:nvPr/>
                  </p:nvSpPr>
                  <p:spPr>
                    <a:xfrm>
                      <a:off x="5248124" y="3094075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11" name="TextBox 2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48124" y="3094075"/>
                      <a:ext cx="810000" cy="4001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2" name="Oval 211"/>
                <p:cNvSpPr/>
                <p:nvPr/>
              </p:nvSpPr>
              <p:spPr>
                <a:xfrm>
                  <a:off x="5311222" y="2956630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1" name="Straight Connector 200"/>
              <p:cNvCxnSpPr>
                <a:stCxn id="214" idx="7"/>
                <a:endCxn id="216" idx="3"/>
              </p:cNvCxnSpPr>
              <p:nvPr/>
            </p:nvCxnSpPr>
            <p:spPr>
              <a:xfrm flipV="1">
                <a:off x="1694273" y="3803118"/>
                <a:ext cx="263064" cy="4321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>
                <a:stCxn id="216" idx="5"/>
                <a:endCxn id="212" idx="1"/>
              </p:cNvCxnSpPr>
              <p:nvPr/>
            </p:nvCxnSpPr>
            <p:spPr>
              <a:xfrm>
                <a:off x="2440859" y="3803118"/>
                <a:ext cx="263380" cy="4265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V="1">
                <a:off x="1228876" y="4805861"/>
                <a:ext cx="102600" cy="3373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" name="Group 203"/>
              <p:cNvGrpSpPr/>
              <p:nvPr/>
            </p:nvGrpSpPr>
            <p:grpSpPr>
              <a:xfrm>
                <a:off x="688876" y="5125386"/>
                <a:ext cx="810000" cy="675000"/>
                <a:chOff x="3396000" y="3951155"/>
                <a:chExt cx="810000" cy="675000"/>
              </a:xfrm>
            </p:grpSpPr>
            <p:sp>
              <p:nvSpPr>
                <p:cNvPr id="209" name="Oval 208"/>
                <p:cNvSpPr/>
                <p:nvPr/>
              </p:nvSpPr>
              <p:spPr>
                <a:xfrm>
                  <a:off x="3459098" y="3951155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TextBox 209"/>
                    <p:cNvSpPr txBox="1"/>
                    <p:nvPr/>
                  </p:nvSpPr>
                  <p:spPr>
                    <a:xfrm>
                      <a:off x="3396000" y="4088600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10" name="TextBox 20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96000" y="4088600"/>
                      <a:ext cx="810000" cy="4001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5" name="Straight Connector 204"/>
              <p:cNvCxnSpPr/>
              <p:nvPr/>
            </p:nvCxnSpPr>
            <p:spPr>
              <a:xfrm flipH="1" flipV="1">
                <a:off x="3056245" y="4780634"/>
                <a:ext cx="120320" cy="3625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" name="Group 205"/>
              <p:cNvGrpSpPr/>
              <p:nvPr/>
            </p:nvGrpSpPr>
            <p:grpSpPr>
              <a:xfrm>
                <a:off x="2888845" y="5106156"/>
                <a:ext cx="810000" cy="675000"/>
                <a:chOff x="2888845" y="5106156"/>
                <a:chExt cx="810000" cy="675000"/>
              </a:xfrm>
            </p:grpSpPr>
            <p:sp>
              <p:nvSpPr>
                <p:cNvPr id="207" name="Oval 206"/>
                <p:cNvSpPr/>
                <p:nvPr/>
              </p:nvSpPr>
              <p:spPr>
                <a:xfrm flipH="1">
                  <a:off x="2951943" y="5106156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TextBox 207"/>
                    <p:cNvSpPr txBox="1"/>
                    <p:nvPr/>
                  </p:nvSpPr>
                  <p:spPr>
                    <a:xfrm flipH="1">
                      <a:off x="2888845" y="5243601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08" name="TextBox 2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2888845" y="5243601"/>
                      <a:ext cx="810000" cy="4001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75" name="Rectangle 174"/>
            <p:cNvSpPr/>
            <p:nvPr/>
          </p:nvSpPr>
          <p:spPr>
            <a:xfrm>
              <a:off x="3069312" y="999000"/>
              <a:ext cx="5084088" cy="4499383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/>
            <p:cNvCxnSpPr>
              <a:stCxn id="196" idx="5"/>
              <a:endCxn id="218" idx="7"/>
            </p:cNvCxnSpPr>
            <p:nvPr/>
          </p:nvCxnSpPr>
          <p:spPr>
            <a:xfrm flipH="1">
              <a:off x="6017071" y="1741641"/>
              <a:ext cx="446556" cy="2116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6303438" y="1165492"/>
              <a:ext cx="810000" cy="675000"/>
              <a:chOff x="6120906" y="2994909"/>
              <a:chExt cx="810000" cy="675000"/>
            </a:xfrm>
          </p:grpSpPr>
          <p:sp>
            <p:nvSpPr>
              <p:cNvPr id="196" name="Oval 195"/>
              <p:cNvSpPr/>
              <p:nvPr/>
            </p:nvSpPr>
            <p:spPr>
              <a:xfrm flipH="1">
                <a:off x="6180954" y="2994909"/>
                <a:ext cx="683804" cy="675000"/>
              </a:xfrm>
              <a:prstGeom prst="ellipse">
                <a:avLst/>
              </a:prstGeom>
              <a:solidFill>
                <a:srgbClr val="0000FF">
                  <a:alpha val="50196"/>
                </a:srgbClr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/>
                  <p:cNvSpPr txBox="1"/>
                  <p:nvPr/>
                </p:nvSpPr>
                <p:spPr>
                  <a:xfrm flipH="1">
                    <a:off x="6120906" y="3094075"/>
                    <a:ext cx="810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e-IL" sz="20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95" name="TextBox 1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120906" y="3094075"/>
                    <a:ext cx="810000" cy="4001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9" name="Group 178"/>
            <p:cNvGrpSpPr/>
            <p:nvPr/>
          </p:nvGrpSpPr>
          <p:grpSpPr>
            <a:xfrm>
              <a:off x="6017071" y="2430628"/>
              <a:ext cx="1283659" cy="1836603"/>
              <a:chOff x="6192448" y="3409789"/>
              <a:chExt cx="1283659" cy="1836603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6212868" y="4245870"/>
                <a:ext cx="810000" cy="1000522"/>
                <a:chOff x="3851998" y="4011813"/>
                <a:chExt cx="810000" cy="1000522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V="1">
                  <a:off x="4373900" y="4011813"/>
                  <a:ext cx="204926" cy="34337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2" name="Group 191"/>
                <p:cNvGrpSpPr/>
                <p:nvPr/>
              </p:nvGrpSpPr>
              <p:grpSpPr>
                <a:xfrm>
                  <a:off x="3851998" y="4337335"/>
                  <a:ext cx="810000" cy="675000"/>
                  <a:chOff x="5916000" y="3951155"/>
                  <a:chExt cx="810000" cy="675000"/>
                </a:xfrm>
              </p:grpSpPr>
              <p:sp>
                <p:nvSpPr>
                  <p:cNvPr id="193" name="Oval 192"/>
                  <p:cNvSpPr/>
                  <p:nvPr/>
                </p:nvSpPr>
                <p:spPr>
                  <a:xfrm>
                    <a:off x="5979098" y="3951155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4" name="TextBox 193"/>
                      <p:cNvSpPr txBox="1"/>
                      <p:nvPr/>
                    </p:nvSpPr>
                    <p:spPr>
                      <a:xfrm>
                        <a:off x="5916000" y="4113576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94" name="TextBox 19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16000" y="4113576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86" name="Group 185"/>
              <p:cNvGrpSpPr/>
              <p:nvPr/>
            </p:nvGrpSpPr>
            <p:grpSpPr>
              <a:xfrm>
                <a:off x="6192448" y="3409789"/>
                <a:ext cx="1283659" cy="868432"/>
                <a:chOff x="3378339" y="4143903"/>
                <a:chExt cx="1283659" cy="868432"/>
              </a:xfrm>
            </p:grpSpPr>
            <p:cxnSp>
              <p:nvCxnSpPr>
                <p:cNvPr id="187" name="Straight Connector 186"/>
                <p:cNvCxnSpPr>
                  <a:stCxn id="189" idx="1"/>
                  <a:endCxn id="218" idx="5"/>
                </p:cNvCxnSpPr>
                <p:nvPr/>
              </p:nvCxnSpPr>
              <p:spPr>
                <a:xfrm flipH="1" flipV="1">
                  <a:off x="3378339" y="4143903"/>
                  <a:ext cx="636898" cy="2922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8" name="Group 187"/>
                <p:cNvGrpSpPr/>
                <p:nvPr/>
              </p:nvGrpSpPr>
              <p:grpSpPr>
                <a:xfrm>
                  <a:off x="3851998" y="4337335"/>
                  <a:ext cx="810000" cy="675000"/>
                  <a:chOff x="5916000" y="3951155"/>
                  <a:chExt cx="810000" cy="675000"/>
                </a:xfrm>
              </p:grpSpPr>
              <p:sp>
                <p:nvSpPr>
                  <p:cNvPr id="189" name="Oval 188"/>
                  <p:cNvSpPr/>
                  <p:nvPr/>
                </p:nvSpPr>
                <p:spPr>
                  <a:xfrm>
                    <a:off x="5979098" y="3951155"/>
                    <a:ext cx="683804" cy="67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0" name="TextBox 189"/>
                      <p:cNvSpPr txBox="1"/>
                      <p:nvPr/>
                    </p:nvSpPr>
                    <p:spPr>
                      <a:xfrm>
                        <a:off x="5916000" y="4088600"/>
                        <a:ext cx="81000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90" name="TextBox 18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16000" y="4088600"/>
                        <a:ext cx="810000" cy="400110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180" name="Group 179"/>
            <p:cNvGrpSpPr/>
            <p:nvPr/>
          </p:nvGrpSpPr>
          <p:grpSpPr>
            <a:xfrm flipH="1">
              <a:off x="6947149" y="1741641"/>
              <a:ext cx="1094079" cy="787838"/>
              <a:chOff x="3851998" y="4224497"/>
              <a:chExt cx="1094079" cy="787838"/>
            </a:xfrm>
          </p:grpSpPr>
          <p:cxnSp>
            <p:nvCxnSpPr>
              <p:cNvPr id="181" name="Straight Connector 180"/>
              <p:cNvCxnSpPr>
                <a:stCxn id="183" idx="7"/>
                <a:endCxn id="196" idx="3"/>
              </p:cNvCxnSpPr>
              <p:nvPr/>
            </p:nvCxnSpPr>
            <p:spPr>
              <a:xfrm flipV="1">
                <a:off x="4498759" y="4224497"/>
                <a:ext cx="447318" cy="2116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Group 181"/>
              <p:cNvGrpSpPr/>
              <p:nvPr/>
            </p:nvGrpSpPr>
            <p:grpSpPr>
              <a:xfrm>
                <a:off x="3851998" y="4337335"/>
                <a:ext cx="810000" cy="675000"/>
                <a:chOff x="5916000" y="3951155"/>
                <a:chExt cx="810000" cy="675000"/>
              </a:xfrm>
            </p:grpSpPr>
            <p:sp>
              <p:nvSpPr>
                <p:cNvPr id="183" name="Oval 182"/>
                <p:cNvSpPr/>
                <p:nvPr/>
              </p:nvSpPr>
              <p:spPr>
                <a:xfrm>
                  <a:off x="5979098" y="3951155"/>
                  <a:ext cx="683804" cy="675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5916000" y="4088600"/>
                      <a:ext cx="810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84" name="TextBox 1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6000" y="4088600"/>
                      <a:ext cx="810000" cy="40011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23" name="Group 122"/>
          <p:cNvGrpSpPr/>
          <p:nvPr/>
        </p:nvGrpSpPr>
        <p:grpSpPr>
          <a:xfrm>
            <a:off x="2741419" y="2767985"/>
            <a:ext cx="2060895" cy="816013"/>
            <a:chOff x="3335391" y="4203003"/>
            <a:chExt cx="2060895" cy="816013"/>
          </a:xfrm>
        </p:grpSpPr>
        <p:sp>
          <p:nvSpPr>
            <p:cNvPr id="125" name="TextBox 124"/>
            <p:cNvSpPr txBox="1"/>
            <p:nvPr/>
          </p:nvSpPr>
          <p:spPr>
            <a:xfrm>
              <a:off x="3335391" y="4495796"/>
              <a:ext cx="20608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 </a:t>
              </a:r>
              <a:r>
                <a:rPr lang="en-US" sz="2800" dirty="0" smtClean="0">
                  <a:solidFill>
                    <a:srgbClr val="FF0000"/>
                  </a:solidFill>
                </a:rPr>
                <a:t>left rotation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26" name="Arc 125"/>
            <p:cNvSpPr/>
            <p:nvPr/>
          </p:nvSpPr>
          <p:spPr>
            <a:xfrm rot="21274098" flipH="1">
              <a:off x="4580930" y="4203003"/>
              <a:ext cx="615505" cy="754318"/>
            </a:xfrm>
            <a:prstGeom prst="arc">
              <a:avLst>
                <a:gd name="adj1" fmla="val 11015563"/>
                <a:gd name="adj2" fmla="val 290422"/>
              </a:avLst>
            </a:prstGeom>
            <a:ln w="762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901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Random Treaps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965430" y="1178885"/>
                <a:ext cx="10261140" cy="463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DELETE</m:t>
                    </m:r>
                    <m:d>
                      <m:dPr>
                        <m:ctrlP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runs </a:t>
                </a:r>
                <a:r>
                  <a:rPr lang="en-US" sz="2800" dirty="0"/>
                  <a:t>the insertion </a:t>
                </a:r>
                <a:r>
                  <a:rPr lang="en-US" sz="2800" dirty="0" smtClean="0"/>
                  <a:t>algorithm reversely. </a:t>
                </a:r>
                <a:endParaRPr lang="en-US" sz="2800" dirty="0"/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As </a:t>
                </a:r>
                <a:r>
                  <a:rPr lang="en-US" sz="2800" dirty="0"/>
                  <a:t>long as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is not a leaf, </a:t>
                </a:r>
                <a:r>
                  <a:rPr lang="en-US" sz="2800" dirty="0" smtClean="0"/>
                  <a:t>rotation </a:t>
                </a:r>
                <a:r>
                  <a:rPr lang="en-US" sz="2800" dirty="0"/>
                  <a:t>at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 smtClean="0"/>
                  <a:t>’s child takes place.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The two children compete and the child with higher priority moves one level up,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moves down </a:t>
                </a:r>
                <a:r>
                  <a:rPr lang="en-US" sz="2800" dirty="0"/>
                  <a:t>a </a:t>
                </a:r>
                <a:r>
                  <a:rPr lang="en-US" sz="2800" dirty="0" smtClean="0"/>
                  <a:t>level.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Choice </a:t>
                </a:r>
                <a:r>
                  <a:rPr lang="en-US" sz="2800" dirty="0"/>
                  <a:t>of left or right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rotation </a:t>
                </a:r>
                <a:r>
                  <a:rPr lang="en-US" sz="2800" dirty="0" smtClean="0"/>
                  <a:t>depends </a:t>
                </a:r>
                <a:r>
                  <a:rPr lang="en-US" sz="2800" dirty="0"/>
                  <a:t>on </a:t>
                </a:r>
                <a:r>
                  <a:rPr lang="en-US" sz="2800" dirty="0" smtClean="0"/>
                  <a:t>whether the left or right child is promoted upward, preserving </a:t>
                </a:r>
                <a:r>
                  <a:rPr lang="en-US" sz="2800" dirty="0"/>
                  <a:t>the heap property </a:t>
                </a:r>
                <a:r>
                  <a:rPr lang="en-US" sz="2800" dirty="0" smtClean="0"/>
                  <a:t>except </a:t>
                </a:r>
                <a:r>
                  <a:rPr lang="en-US" sz="2800" dirty="0"/>
                  <a:t>at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Once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i="1" dirty="0" smtClean="0"/>
                  <a:t> </a:t>
                </a:r>
                <a:r>
                  <a:rPr lang="en-US" sz="2800" dirty="0"/>
                  <a:t>becomes a </a:t>
                </a:r>
                <a:r>
                  <a:rPr lang="en-US" sz="2800" dirty="0" smtClean="0"/>
                  <a:t>leaf it is erased.</a:t>
                </a:r>
                <a:endParaRPr lang="en-US" sz="28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178885"/>
                <a:ext cx="10261140" cy="4635115"/>
              </a:xfrm>
              <a:prstGeom prst="rect">
                <a:avLst/>
              </a:prstGeom>
              <a:blipFill>
                <a:blip r:embed="rId2"/>
                <a:stretch>
                  <a:fillRect l="-1188" t="-131" r="-1188" b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68787</TotalTime>
  <Words>3213</Words>
  <Application>Microsoft Office PowerPoint</Application>
  <PresentationFormat>Widescreen</PresentationFormat>
  <Paragraphs>282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Random Treaps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USER</dc:creator>
  <cp:lastModifiedBy>Shmuel Wimer</cp:lastModifiedBy>
  <cp:revision>1633</cp:revision>
  <dcterms:created xsi:type="dcterms:W3CDTF">2021-10-08T01:25:47Z</dcterms:created>
  <dcterms:modified xsi:type="dcterms:W3CDTF">2024-09-24T08:29:41Z</dcterms:modified>
</cp:coreProperties>
</file>