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81" r:id="rId4"/>
    <p:sldId id="310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31" r:id="rId16"/>
    <p:sldId id="322" r:id="rId17"/>
    <p:sldId id="323" r:id="rId18"/>
    <p:sldId id="324" r:id="rId19"/>
    <p:sldId id="325" r:id="rId20"/>
    <p:sldId id="326" r:id="rId21"/>
    <p:sldId id="327" r:id="rId22"/>
    <p:sldId id="329" r:id="rId23"/>
    <p:sldId id="328" r:id="rId24"/>
    <p:sldId id="33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A6A6A6"/>
    <a:srgbClr val="FFFFFF"/>
    <a:srgbClr val="BFBFBF"/>
    <a:srgbClr val="000000"/>
    <a:srgbClr val="FF9933"/>
    <a:srgbClr val="FF0000"/>
    <a:srgbClr val="77777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588" y="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9FEB-9CFE-496E-93BE-D56B6107DD7F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3D3-E1A2-4212-A489-A5CBFD00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90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60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84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8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155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64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85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20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76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9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19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1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44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2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5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9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Algorithms and DS II: Polynomials and the FFT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40" y="0"/>
            <a:ext cx="705060" cy="68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0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2483" y="628895"/>
            <a:ext cx="6107033" cy="79158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Polynomials and the FFT</a:t>
            </a:r>
            <a:endParaRPr lang="en-US" sz="4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1" y="2777300"/>
            <a:ext cx="2869418" cy="321670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3166008" y="1771071"/>
            <a:ext cx="5859982" cy="93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Shmuel </a:t>
            </a:r>
            <a:r>
              <a:rPr lang="en-US" dirty="0" smtClean="0"/>
              <a:t>Wimer</a:t>
            </a:r>
          </a:p>
          <a:p>
            <a:r>
              <a:rPr lang="en-US" dirty="0" smtClean="0"/>
              <a:t>Courtesy of Prof. Dror Rawitz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842522"/>
                <a:ext cx="10261140" cy="5270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Point-value </a:t>
                </a:r>
                <a:r>
                  <a:rPr lang="en-US" sz="28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addition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time.</a:t>
                </a: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Point-value multiplication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time.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deg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sz="2800"/>
                      <m:t>deg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deg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point-value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in order.</a:t>
                </a: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,</a:t>
                </a:r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42522"/>
                <a:ext cx="10261140" cy="5270482"/>
              </a:xfrm>
              <a:prstGeom prst="rect">
                <a:avLst/>
              </a:prstGeom>
              <a:blipFill>
                <a:blip r:embed="rId3"/>
                <a:stretch>
                  <a:fillRect l="-1188" t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0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391721"/>
                <a:ext cx="10261140" cy="4690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Coefficient rep</a:t>
                </a:r>
                <a:r>
                  <a:rPr lang="en-US" sz="2800" dirty="0" smtClean="0"/>
                  <a:t>. Convenient for point evaluation (Horner’s method) and addition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, but multiplication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Point-value rep</a:t>
                </a:r>
                <a:r>
                  <a:rPr lang="en-US" sz="2800" dirty="0" smtClean="0"/>
                  <a:t>. Convenient for addition and multiplication </a:t>
                </a:r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, but not for point evaluation.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Fast conversion between representations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is possible by choosing the </a:t>
                </a:r>
                <a:r>
                  <a:rPr lang="en-US" sz="2800" b="1" dirty="0" smtClean="0"/>
                  <a:t>complex roots of 1 </a:t>
                </a:r>
                <a:r>
                  <a:rPr lang="en-US" sz="2800" dirty="0" smtClean="0"/>
                  <a:t>for evaluation.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</a:rPr>
                  <a:t>Discrete Fourier Transform </a:t>
                </a:r>
                <a:r>
                  <a:rPr lang="en-US" sz="2800" dirty="0" smtClean="0"/>
                  <a:t>(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DFT</a:t>
                </a:r>
                <a:r>
                  <a:rPr lang="en-US" sz="2800" dirty="0" smtClean="0"/>
                  <a:t>) is used to convert from coefficient rep. to point-value rep.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Inverse DFT </a:t>
                </a:r>
                <a:r>
                  <a:rPr lang="en-US" sz="2800" dirty="0" smtClean="0"/>
                  <a:t>is used for opposite conversion.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91721"/>
                <a:ext cx="10261140" cy="4690515"/>
              </a:xfrm>
              <a:prstGeom prst="rect">
                <a:avLst/>
              </a:prstGeom>
              <a:blipFill>
                <a:blip r:embed="rId3"/>
                <a:stretch>
                  <a:fillRect l="-1188" t="-130" r="-1188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84684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Fast Polynomial Multiplication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7644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12</a:t>
            </a:fld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561000" y="1087116"/>
            <a:ext cx="10349215" cy="4647772"/>
            <a:chOff x="783975" y="1087116"/>
            <a:chExt cx="10349215" cy="4647772"/>
          </a:xfrm>
        </p:grpSpPr>
        <p:grpSp>
          <p:nvGrpSpPr>
            <p:cNvPr id="20" name="Group 19"/>
            <p:cNvGrpSpPr/>
            <p:nvPr/>
          </p:nvGrpSpPr>
          <p:grpSpPr>
            <a:xfrm>
              <a:off x="3328500" y="1087116"/>
              <a:ext cx="7804690" cy="4647772"/>
              <a:chOff x="1609275" y="927748"/>
              <a:chExt cx="7804690" cy="46477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80525" y="927748"/>
                    <a:ext cx="2610000" cy="1261884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 dirty="0" smtClean="0"/>
                  </a:p>
                  <a:p>
                    <a:pPr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0525" y="927748"/>
                    <a:ext cx="2610000" cy="12618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6806775" y="1297080"/>
                    <a:ext cx="2607190" cy="523220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800" dirty="0" smtClean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6775" y="1297080"/>
                    <a:ext cx="2607190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1609275" y="3269632"/>
                    <a:ext cx="3352500" cy="23058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i="1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A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r>
                      <a:rPr lang="en-US" sz="2800" dirty="0" smtClean="0"/>
                      <a:t>,</a:t>
                    </a:r>
                    <a:r>
                      <a:rPr lang="en-US" sz="280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</a:t>
                    </a:r>
                    <a:r>
                      <a:rPr lang="en-US" sz="2800" i="1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B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sz="2800" dirty="0" smtClean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A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oMath>
                    </a14:m>
                    <a:r>
                      <a:rPr lang="en-US" sz="2800" dirty="0"/>
                      <a:t>,</a:t>
                    </a:r>
                    <a:r>
                      <a:rPr lang="en-US" sz="280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B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sz="2800" dirty="0" smtClean="0"/>
                  </a:p>
                  <a:p>
                    <a:pPr algn="ctr"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2800" dirty="0" smtClean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A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oMath>
                    </a14:m>
                    <a:r>
                      <a:rPr lang="en-US" sz="2800" dirty="0"/>
                      <a:t>,</a:t>
                    </a:r>
                    <a:r>
                      <a:rPr lang="en-US" sz="2800" i="1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 B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9275" y="3269632"/>
                    <a:ext cx="3352500" cy="23058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182" t="-2910" b="-66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7176900" y="3269632"/>
                    <a:ext cx="1752750" cy="2305888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i="1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C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sz="2800" dirty="0" smtClean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i="1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C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sz="2800" dirty="0" smtClean="0"/>
                  </a:p>
                  <a:p>
                    <a:pPr algn="ctr"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en-US" sz="2800" dirty="0" smtClean="0"/>
                  </a:p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i="1" dirty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C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oMath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6900" y="3269632"/>
                    <a:ext cx="1752750" cy="230588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84" t="-2910" b="-58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/>
              <p:cNvCxnSpPr>
                <a:stCxn id="5" idx="2"/>
                <a:endCxn id="7" idx="0"/>
              </p:cNvCxnSpPr>
              <p:nvPr/>
            </p:nvCxnSpPr>
            <p:spPr>
              <a:xfrm>
                <a:off x="3285525" y="2189632"/>
                <a:ext cx="0" cy="1080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8069384" y="1813377"/>
                <a:ext cx="0" cy="14493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5" idx="3"/>
                <a:endCxn id="6" idx="1"/>
              </p:cNvCxnSpPr>
              <p:nvPr/>
            </p:nvCxnSpPr>
            <p:spPr>
              <a:xfrm>
                <a:off x="4590525" y="1558690"/>
                <a:ext cx="2216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8" idx="1"/>
              </p:cNvCxnSpPr>
              <p:nvPr/>
            </p:nvCxnSpPr>
            <p:spPr>
              <a:xfrm>
                <a:off x="4961775" y="4422576"/>
                <a:ext cx="22151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783975" y="1087256"/>
              <a:ext cx="8988525" cy="4133885"/>
              <a:chOff x="783975" y="1087256"/>
              <a:chExt cx="8988525" cy="413388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155225" y="1087256"/>
                <a:ext cx="2430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Coefficient</a:t>
                </a:r>
              </a:p>
              <a:p>
                <a:pPr algn="ctr"/>
                <a:r>
                  <a:rPr lang="en-US" sz="2800" dirty="0" smtClean="0"/>
                  <a:t>representation</a:t>
                </a:r>
                <a:endParaRPr lang="en-US" sz="28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83975" y="4173368"/>
                <a:ext cx="2430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Point-value</a:t>
                </a:r>
              </a:p>
              <a:p>
                <a:pPr algn="ctr"/>
                <a:r>
                  <a:rPr lang="en-US" sz="2800" dirty="0" smtClean="0"/>
                  <a:t>representation</a:t>
                </a:r>
                <a:endParaRPr lang="en-US" sz="28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086887" y="2403391"/>
                    <a:ext cx="1733129" cy="95410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 smtClean="0"/>
                      <a:t>Evaluation  </a:t>
                    </a:r>
                    <a:endParaRPr lang="en-US" sz="28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6887" y="2403391"/>
                    <a:ext cx="1733129" cy="9541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746" t="-5732" r="-1302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7683714" y="2376214"/>
                    <a:ext cx="2088786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 smtClean="0"/>
                      <a:t>Interpolation</a:t>
                    </a:r>
                  </a:p>
                  <a:p>
                    <a:pPr algn="ctr"/>
                    <a:r>
                      <a:rPr lang="en-US" sz="2800" dirty="0" smtClean="0"/>
                      <a:t> 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  <m:func>
                              <m:func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oMath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3714" y="2376214"/>
                    <a:ext cx="2088786" cy="95410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956" t="-6410" r="-46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6218345" y="1132116"/>
                    <a:ext cx="2396250" cy="1261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dirty="0" smtClean="0"/>
                      <a:t>Multiplication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8345" y="1132116"/>
                    <a:ext cx="2396250" cy="12618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08" t="-4831" r="-2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33191" y="3959257"/>
                    <a:ext cx="2396250" cy="12618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spcAft>
                        <a:spcPts val="1200"/>
                      </a:spcAft>
                    </a:pPr>
                    <a:r>
                      <a:rPr lang="en-US" sz="2800" dirty="0" smtClean="0"/>
                      <a:t>Multiplication</a:t>
                    </a:r>
                  </a:p>
                  <a:p>
                    <a:pPr algn="ctr">
                      <a:spcAft>
                        <a:spcPts val="12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33191" y="3959257"/>
                    <a:ext cx="2396250" cy="126188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09" t="-4348" r="-5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" name="Group 37"/>
          <p:cNvGrpSpPr/>
          <p:nvPr/>
        </p:nvGrpSpPr>
        <p:grpSpPr>
          <a:xfrm>
            <a:off x="2102566" y="559201"/>
            <a:ext cx="5357025" cy="1772688"/>
            <a:chOff x="2102566" y="559201"/>
            <a:chExt cx="5357025" cy="17726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102566" y="559201"/>
                  <a:ext cx="53570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solidFill>
                        <a:srgbClr val="FF0000"/>
                      </a:solidFill>
                    </a:rPr>
                    <a:t>1. Pad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 smtClean="0">
                      <a:solidFill>
                        <a:srgbClr val="FF0000"/>
                      </a:solidFill>
                    </a:rPr>
                    <a:t> by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800" dirty="0" smtClean="0">
                      <a:solidFill>
                        <a:srgbClr val="FF0000"/>
                      </a:solidFill>
                    </a:rPr>
                    <a:t> coefficients</a:t>
                  </a:r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2566" y="559201"/>
                  <a:ext cx="5357025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2389" t="-1162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Rectangle 36"/>
            <p:cNvSpPr/>
            <p:nvPr/>
          </p:nvSpPr>
          <p:spPr>
            <a:xfrm>
              <a:off x="3511989" y="1114525"/>
              <a:ext cx="2574785" cy="12173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345596" y="2394000"/>
            <a:ext cx="5112429" cy="3340887"/>
            <a:chOff x="1345596" y="2394000"/>
            <a:chExt cx="5112429" cy="33408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345596" y="2394000"/>
                  <a:ext cx="2734452" cy="964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 smtClean="0">
                      <a:solidFill>
                        <a:srgbClr val="FF0000"/>
                      </a:solidFill>
                    </a:rPr>
                    <a:t>2. DFT Evaluate for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596" y="2394000"/>
                  <a:ext cx="2734452" cy="964880"/>
                </a:xfrm>
                <a:prstGeom prst="rect">
                  <a:avLst/>
                </a:prstGeom>
                <a:blipFill>
                  <a:blip r:embed="rId11"/>
                  <a:stretch>
                    <a:fillRect l="-2455" t="-6329" r="-1339" b="-177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ectangle 39"/>
            <p:cNvSpPr/>
            <p:nvPr/>
          </p:nvSpPr>
          <p:spPr>
            <a:xfrm>
              <a:off x="3105525" y="3453094"/>
              <a:ext cx="3352500" cy="228179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38776" y="3422077"/>
            <a:ext cx="3987125" cy="2312810"/>
            <a:chOff x="6438776" y="3422077"/>
            <a:chExt cx="3987125" cy="2312810"/>
          </a:xfrm>
        </p:grpSpPr>
        <p:sp>
          <p:nvSpPr>
            <p:cNvPr id="34" name="TextBox 33"/>
            <p:cNvSpPr txBox="1"/>
            <p:nvPr/>
          </p:nvSpPr>
          <p:spPr>
            <a:xfrm>
              <a:off x="6438776" y="5029651"/>
              <a:ext cx="22536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3. Multiply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673151" y="3422077"/>
              <a:ext cx="1752750" cy="231281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8311589" y="1464430"/>
            <a:ext cx="3171531" cy="1849328"/>
            <a:chOff x="8311589" y="1464430"/>
            <a:chExt cx="3171531" cy="1849328"/>
          </a:xfrm>
        </p:grpSpPr>
        <p:sp>
          <p:nvSpPr>
            <p:cNvPr id="35" name="TextBox 34"/>
            <p:cNvSpPr txBox="1"/>
            <p:nvPr/>
          </p:nvSpPr>
          <p:spPr>
            <a:xfrm>
              <a:off x="9617309" y="2359651"/>
              <a:ext cx="18658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4. Evaluate</a:t>
              </a:r>
            </a:p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Inverse DFT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311589" y="1464430"/>
              <a:ext cx="2598626" cy="5152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7566" y="559201"/>
            <a:ext cx="8492649" cy="1767376"/>
            <a:chOff x="2569966" y="716913"/>
            <a:chExt cx="8492649" cy="1767376"/>
          </a:xfrm>
        </p:grpSpPr>
        <p:grpSp>
          <p:nvGrpSpPr>
            <p:cNvPr id="36" name="Group 35"/>
            <p:cNvGrpSpPr/>
            <p:nvPr/>
          </p:nvGrpSpPr>
          <p:grpSpPr>
            <a:xfrm>
              <a:off x="2569966" y="716913"/>
              <a:ext cx="4938434" cy="1767376"/>
              <a:chOff x="2417566" y="564513"/>
              <a:chExt cx="4938434" cy="176737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2417566" y="564513"/>
                    <a:ext cx="493843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800" dirty="0" smtClean="0">
                        <a:solidFill>
                          <a:srgbClr val="0000FF"/>
                        </a:solidFill>
                      </a:rPr>
                      <a:t>Pad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a14:m>
                    <a:r>
                      <a:rPr lang="en-US" sz="2800" dirty="0" smtClean="0">
                        <a:solidFill>
                          <a:srgbClr val="0000FF"/>
                        </a:solidFill>
                      </a:rPr>
                      <a:t> by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2800" dirty="0" smtClean="0">
                        <a:solidFill>
                          <a:srgbClr val="0000FF"/>
                        </a:solidFill>
                      </a:rPr>
                      <a:t> coefficients</a:t>
                    </a:r>
                    <a:endParaRPr lang="en-US" sz="2800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566" y="564513"/>
                    <a:ext cx="4938434" cy="52322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28" t="-11628" r="-1481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Rectangle 45"/>
              <p:cNvSpPr/>
              <p:nvPr/>
            </p:nvSpPr>
            <p:spPr>
              <a:xfrm>
                <a:off x="3511989" y="1114525"/>
                <a:ext cx="2574785" cy="1217364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8"/>
            <p:cNvSpPr/>
            <p:nvPr/>
          </p:nvSpPr>
          <p:spPr>
            <a:xfrm>
              <a:off x="8463989" y="1616830"/>
              <a:ext cx="2598626" cy="515238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979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84684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Complex roots of 1</a:t>
            </a:r>
            <a:endParaRPr lang="en-US" sz="36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995476" y="1354576"/>
            <a:ext cx="10212794" cy="4148847"/>
            <a:chOff x="965430" y="1359000"/>
            <a:chExt cx="10212794" cy="4148847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1000" y="1359000"/>
              <a:ext cx="4497224" cy="414884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65430" y="1404385"/>
                  <a:ext cx="4905570" cy="11264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:r>
                    <a:rPr lang="en-US" sz="2800" dirty="0" smtClean="0"/>
                    <a:t>A </a:t>
                  </a:r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complex 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root of unity </a:t>
                  </a:r>
                  <a:r>
                    <a:rPr lang="en-US" sz="2800" dirty="0" smtClean="0"/>
                    <a:t>is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a14:m>
                  <a:r>
                    <a:rPr lang="en-US" sz="2800" dirty="0" smtClean="0"/>
                    <a:t> s.t.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sz="2800" dirty="0" smtClean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1404385"/>
                  <a:ext cx="4905570" cy="1126462"/>
                </a:xfrm>
                <a:prstGeom prst="rect">
                  <a:avLst/>
                </a:prstGeom>
                <a:blipFill>
                  <a:blip r:embed="rId4"/>
                  <a:stretch>
                    <a:fillRect l="-2484" t="-1087" r="-2484" b="-11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65430" y="2704217"/>
                  <a:ext cx="5490570" cy="2178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800" dirty="0" smtClean="0"/>
                    <a:t> such roots: </a:t>
                  </a:r>
                  <a:endPara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:r>
                    <a:rPr lang="en-US" sz="2800" dirty="0" smtClean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func>
                    </m:oMath>
                  </a14:m>
                  <a:r>
                    <a:rPr lang="en-US" sz="2800" dirty="0" smtClean="0"/>
                    <a:t>,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 smtClean="0"/>
                    <a:t>.</a:t>
                  </a: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2704217"/>
                  <a:ext cx="5490570" cy="2178930"/>
                </a:xfrm>
                <a:prstGeom prst="rect">
                  <a:avLst/>
                </a:prstGeom>
                <a:blipFill>
                  <a:blip r:embed="rId5"/>
                  <a:stretch>
                    <a:fillRect t="-560" r="-111" b="-56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995476" y="1629000"/>
            <a:ext cx="9600524" cy="4318572"/>
            <a:chOff x="995476" y="1629000"/>
            <a:chExt cx="9600524" cy="4318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95476" y="5351640"/>
                  <a:ext cx="7157924" cy="595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sup>
                      </m:sSup>
                    </m:oMath>
                  </a14:m>
                  <a:r>
                    <a:rPr lang="en-US" sz="2800" dirty="0" smtClean="0"/>
                    <a:t> is the </a:t>
                  </a:r>
                  <a:r>
                    <a:rPr lang="en-US" sz="2800" b="1" dirty="0" smtClean="0">
                      <a:solidFill>
                        <a:schemeClr val="tx1"/>
                      </a:solidFill>
                    </a:rPr>
                    <a:t>principal </a:t>
                  </a:r>
                  <a14:m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nor/>
                        </m:rPr>
                        <a:rPr lang="en-US" sz="28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th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b="1" dirty="0">
                      <a:solidFill>
                        <a:schemeClr val="tx1"/>
                      </a:solidFill>
                    </a:rPr>
                    <a:t>root of unity </a:t>
                  </a:r>
                  <a:r>
                    <a:rPr lang="en-US" sz="2800" dirty="0" smtClean="0"/>
                    <a:t>.</a:t>
                  </a: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476" y="5351640"/>
                  <a:ext cx="7157924" cy="595932"/>
                </a:xfrm>
                <a:prstGeom prst="rect">
                  <a:avLst/>
                </a:prstGeom>
                <a:blipFill>
                  <a:blip r:embed="rId6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9786000" y="1629000"/>
              <a:ext cx="810000" cy="8100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65430" y="4438497"/>
            <a:ext cx="10261140" cy="1600503"/>
            <a:chOff x="965430" y="2169000"/>
            <a:chExt cx="10261140" cy="16005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965430" y="2169000"/>
                  <a:ext cx="10261140" cy="16005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b="1" dirty="0" smtClean="0"/>
                    <a:t>Proof</a:t>
                  </a:r>
                  <a:r>
                    <a:rPr lang="en-US" sz="2800" dirty="0" smtClean="0"/>
                    <a:t>: Let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2800" dirty="0" smtClean="0"/>
                    <a:t>. For any complex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</m:t>
                      </m:r>
                    </m:oMath>
                  </a14:m>
                  <a:r>
                    <a:rPr lang="en-US" sz="2800" dirty="0"/>
                    <a:t> roots of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 smtClean="0"/>
                    <a:t>,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sz="2800" dirty="0" smtClean="0"/>
                    <a:t>. </a:t>
                  </a:r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2169000"/>
                  <a:ext cx="10261140" cy="1600503"/>
                </a:xfrm>
                <a:prstGeom prst="rect">
                  <a:avLst/>
                </a:prstGeom>
                <a:blipFill>
                  <a:blip r:embed="rId3"/>
                  <a:stretch>
                    <a:fillRect l="-1188" t="-380" b="-68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/>
            <p:cNvGrpSpPr/>
            <p:nvPr/>
          </p:nvGrpSpPr>
          <p:grpSpPr>
            <a:xfrm>
              <a:off x="4341000" y="2725780"/>
              <a:ext cx="1510800" cy="523220"/>
              <a:chOff x="7275900" y="5839170"/>
              <a:chExt cx="1510800" cy="523220"/>
            </a:xfrm>
          </p:grpSpPr>
          <p:sp>
            <p:nvSpPr>
              <p:cNvPr id="12" name="Rectangular Callout 11"/>
              <p:cNvSpPr/>
              <p:nvPr/>
            </p:nvSpPr>
            <p:spPr>
              <a:xfrm>
                <a:off x="7320900" y="5839170"/>
                <a:ext cx="1465800" cy="523220"/>
              </a:xfrm>
              <a:prstGeom prst="wedgeRectCallout">
                <a:avLst>
                  <a:gd name="adj1" fmla="val -20849"/>
                  <a:gd name="adj2" fmla="val 8445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275900" y="5839170"/>
                <a:ext cx="1485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lemma </a:t>
                </a:r>
                <a:r>
                  <a:rPr lang="en-US" sz="2800" dirty="0"/>
                  <a:t>2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65430" y="639000"/>
                <a:ext cx="10261140" cy="3714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Lemma 2 </a:t>
                </a:r>
                <a:r>
                  <a:rPr lang="en-US" sz="2800" dirty="0" smtClean="0"/>
                  <a:t>(Cancellation):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𝒅𝒏</m:t>
                        </m:r>
                      </m:sub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𝒅𝒌</m:t>
                        </m:r>
                      </m:sup>
                    </m:sSub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𝑑𝑘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𝑑𝑛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/>
                  <a:t>Lemma 3 </a:t>
                </a:r>
                <a:r>
                  <a:rPr lang="en-US" sz="2800" dirty="0"/>
                  <a:t>(Halving): </a:t>
                </a: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even</a:t>
                </a:r>
                <a:r>
                  <a:rPr lang="en-US" sz="2800" dirty="0"/>
                  <a:t>, the </a:t>
                </a:r>
                <a:r>
                  <a:rPr lang="en-US" sz="2800" b="1" dirty="0"/>
                  <a:t>squares</a:t>
                </a:r>
                <a:r>
                  <a:rPr lang="en-US" sz="2800" dirty="0"/>
                  <a:t>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complex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roots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are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:r>
                  <a:rPr lang="en-US" sz="2800" dirty="0"/>
                  <a:t>complex roots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𝝎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  <m:sup>
                                <m: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sz="2800" b="1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b>
                      <m:sup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sz="2800" dirty="0" smtClean="0"/>
                  <a:t>.</a:t>
                </a:r>
                <a:endParaRPr lang="en-US" sz="2800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39000"/>
                <a:ext cx="10261140" cy="3714735"/>
              </a:xfrm>
              <a:prstGeom prst="rect">
                <a:avLst/>
              </a:prstGeom>
              <a:blipFill>
                <a:blip r:embed="rId4"/>
                <a:stretch>
                  <a:fillRect l="-1188" r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2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0" y="1224000"/>
                <a:ext cx="10261140" cy="109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/>
                  <a:t>Note </a:t>
                </a:r>
                <a:r>
                  <a:rPr lang="en-US" sz="2800" dirty="0" smtClean="0"/>
                  <a:t>also that the square of all the </a:t>
                </a:r>
                <a:r>
                  <a:rPr lang="en-US" sz="2800" dirty="0"/>
                  <a:t>complex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roots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yield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each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 smtClean="0"/>
                  <a:t> roots </a:t>
                </a:r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twice as shown below. 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24000"/>
                <a:ext cx="10261140" cy="1090876"/>
              </a:xfrm>
              <a:prstGeom prst="rect">
                <a:avLst/>
              </a:prstGeom>
              <a:blipFill>
                <a:blip r:embed="rId3"/>
                <a:stretch>
                  <a:fillRect l="-1188" t="-1117" r="-1188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965430" y="2709000"/>
            <a:ext cx="10261140" cy="3107004"/>
            <a:chOff x="1191000" y="2965704"/>
            <a:chExt cx="10261140" cy="31070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191000" y="2965704"/>
                  <a:ext cx="10261140" cy="31070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 smtClean="0"/>
                    <a:t>Take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sz="2800" dirty="0" smtClean="0"/>
                    <a:t>. Shift it by </a:t>
                  </a:r>
                  <a14:m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lang="en-US" sz="2800" dirty="0" smtClean="0"/>
                    <a:t> to get the opposite root on the unit circle, which is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sz="2800" dirty="0" smtClean="0"/>
                    <a:t>.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 smtClean="0"/>
                    <a:t>Its square yields again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sz="2800" dirty="0" smtClean="0"/>
                    <a:t>.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a14:m>
                  <a:r>
                    <a:rPr lang="en-US" sz="2800" dirty="0" smtClean="0"/>
                    <a:t>.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1000" y="2965704"/>
                  <a:ext cx="10261140" cy="3107004"/>
                </a:xfrm>
                <a:prstGeom prst="rect">
                  <a:avLst/>
                </a:prstGeom>
                <a:blipFill>
                  <a:blip r:embed="rId4"/>
                  <a:stretch>
                    <a:fillRect l="-1188" r="-1188" b="-1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/>
            <p:cNvGrpSpPr/>
            <p:nvPr/>
          </p:nvGrpSpPr>
          <p:grpSpPr>
            <a:xfrm>
              <a:off x="6681570" y="4692484"/>
              <a:ext cx="1485000" cy="523220"/>
              <a:chOff x="4853970" y="5500238"/>
              <a:chExt cx="1485000" cy="523220"/>
            </a:xfrm>
          </p:grpSpPr>
          <p:sp>
            <p:nvSpPr>
              <p:cNvPr id="7" name="Rectangular Callout 6"/>
              <p:cNvSpPr/>
              <p:nvPr/>
            </p:nvSpPr>
            <p:spPr>
              <a:xfrm>
                <a:off x="4873170" y="5500238"/>
                <a:ext cx="1465800" cy="523220"/>
              </a:xfrm>
              <a:prstGeom prst="wedgeRectCallout">
                <a:avLst>
                  <a:gd name="adj1" fmla="val -19478"/>
                  <a:gd name="adj2" fmla="val 113257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3970" y="5500238"/>
                <a:ext cx="1485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/>
                  <a:t>lemma </a:t>
                </a:r>
                <a:r>
                  <a:rPr lang="en-US" sz="2800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286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391721"/>
                <a:ext cx="10261140" cy="484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Evaluate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(coefficient rep.)  at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…,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 smtClean="0"/>
                  <a:t>,</a:t>
                </a: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(1)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is the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Discrete Fourier Transform </a:t>
                </a:r>
                <a:r>
                  <a:rPr lang="en-US" sz="2800" dirty="0" smtClean="0"/>
                  <a:t>(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DFT</a:t>
                </a:r>
                <a:r>
                  <a:rPr lang="en-US" sz="2800" dirty="0" smtClean="0"/>
                  <a:t>) of the coefficient vector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, denoted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DFT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</a:rPr>
                  <a:t>Fast Fourier Transform </a:t>
                </a:r>
                <a:r>
                  <a:rPr lang="en-US" sz="2800" dirty="0" smtClean="0"/>
                  <a:t>(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FFT</a:t>
                </a:r>
                <a:r>
                  <a:rPr lang="en-US" sz="2800" dirty="0" smtClean="0"/>
                  <a:t>)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DFT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 smtClean="0"/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unlike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 by straightforward evaluation.</a:t>
                </a:r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We 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is a power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91721"/>
                <a:ext cx="10261140" cy="4841775"/>
              </a:xfrm>
              <a:prstGeom prst="rect">
                <a:avLst/>
              </a:prstGeom>
              <a:blipFill>
                <a:blip r:embed="rId3"/>
                <a:stretch>
                  <a:fillRect l="-1188" r="-1188" b="-2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84684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DFT and FFT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669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65430" y="940449"/>
                <a:ext cx="10261140" cy="5161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Decompose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into sum of two polynomials separating even-and odd coefficients .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. Define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, then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(2)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 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Evaluation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at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 smtClean="0"/>
                  <a:t> is reduced to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evaluating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degree polynomials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 smtClean="0"/>
                  <a:t> at the points: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40449"/>
                <a:ext cx="10261140" cy="5161926"/>
              </a:xfrm>
              <a:prstGeom prst="rect">
                <a:avLst/>
              </a:prstGeom>
              <a:blipFill>
                <a:blip r:embed="rId3"/>
                <a:stretch>
                  <a:fillRect l="-1188" t="-118" r="-1188" b="-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4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965430" y="774000"/>
                <a:ext cx="10261140" cy="5315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800" dirty="0"/>
                  <a:t>(3)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, and </a:t>
                </a:r>
                <a:r>
                  <a:rPr lang="en-US" sz="2800" dirty="0" smtClean="0"/>
                  <a:t>then combining </a:t>
                </a:r>
                <a:r>
                  <a:rPr lang="en-US" sz="2800" dirty="0"/>
                  <a:t>as in (2).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By lemma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, i.e., </a:t>
                </a:r>
                <a:r>
                  <a:rPr lang="en-US" sz="2800" dirty="0" smtClean="0"/>
                  <a:t>the </a:t>
                </a:r>
                <a:r>
                  <a:rPr lang="en-US" sz="2800" dirty="0"/>
                  <a:t>list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complex roots of 1 in (3) has only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distinct values, each occurring twice.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 smtClean="0"/>
                  <a:t> of degree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can be evaluated in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/>
                  <a:t> points, thus partitioning the problem into two halves, each of half size.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Following recursive </a:t>
                </a:r>
                <a:r>
                  <a:rPr lang="en-US" sz="2800" dirty="0"/>
                  <a:t>divide and </a:t>
                </a:r>
                <a:r>
                  <a:rPr lang="en-US" sz="2800" dirty="0" smtClean="0"/>
                  <a:t>conquer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sz="2800" dirty="0" smtClean="0"/>
                  <a:t> calculates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DFT</m:t>
                    </m:r>
                  </m:oMath>
                </a14:m>
                <a:r>
                  <a:rPr lang="en-US" sz="2800" dirty="0" smtClean="0"/>
                  <a:t> in time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74000"/>
                <a:ext cx="10261140" cy="5315879"/>
              </a:xfrm>
              <a:prstGeom prst="rect">
                <a:avLst/>
              </a:prstGeom>
              <a:blipFill>
                <a:blip r:embed="rId3"/>
                <a:stretch>
                  <a:fillRect l="-1188" t="-229" r="-1188" b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31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61000" y="690461"/>
                <a:ext cx="11115000" cy="5560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RECURSIVE</m:t>
                    </m:r>
                    <m:r>
                      <m:rPr>
                        <m:nor/>
                      </m:rPr>
                      <a:rPr lang="en-US" sz="2800" b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he-I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recursion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 smtClean="0"/>
                  <a:t>  ;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initialize complex </a:t>
                </a:r>
                <a:r>
                  <a:rPr lang="en-US" sz="2800" dirty="0">
                    <a:solidFill>
                      <a:srgbClr val="009900"/>
                    </a:solidFill>
                  </a:rPr>
                  <a:t>root of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1</a:t>
                </a:r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RECURSIVE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//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coef.</a:t>
                </a:r>
                <a:endParaRPr lang="en-US" sz="2800" dirty="0" smtClean="0">
                  <a:solidFill>
                    <a:srgbClr val="0099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RECURSIVE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FFT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li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solve </a:t>
                </a:r>
                <a:r>
                  <a:rPr lang="en-US" sz="2800" dirty="0">
                    <a:solidFill>
                      <a:srgbClr val="009900"/>
                    </a:solidFill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coef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.</a:t>
                </a:r>
                <a:endParaRPr lang="en-US" sz="2800" dirty="0" smtClean="0">
                  <a:solidFill>
                    <a:srgbClr val="00990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800" b="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// combine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DFT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sz="2800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 dirty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solutions</a:t>
                </a:r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      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combine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power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root of 1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      (5)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combine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 for opposite root </a:t>
                </a:r>
                <a:r>
                  <a:rPr lang="en-US" sz="2800" dirty="0">
                    <a:solidFill>
                      <a:srgbClr val="009900"/>
                    </a:solidFill>
                  </a:rPr>
                  <a:t>of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1</a:t>
                </a:r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// get next complex root of 1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// return the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point evaluations</a:t>
                </a:r>
                <a:endParaRPr lang="en-US" sz="2800" dirty="0" smtClean="0">
                  <a:solidFill>
                    <a:srgbClr val="0099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00" y="690461"/>
                <a:ext cx="11115000" cy="5560561"/>
              </a:xfrm>
              <a:prstGeom prst="rect">
                <a:avLst/>
              </a:prstGeom>
              <a:blipFill>
                <a:blip r:embed="rId2"/>
                <a:stretch>
                  <a:fillRect r="-878" b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926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269000"/>
                <a:ext cx="10261140" cy="57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Straight forward calculation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i="1" dirty="0" smtClean="0"/>
                  <a:t> </a:t>
                </a:r>
                <a:r>
                  <a:rPr lang="en-US" sz="2800" dirty="0" smtClean="0"/>
                  <a:t>time. Better is possible.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69000"/>
                <a:ext cx="10261140" cy="573811"/>
              </a:xfrm>
              <a:prstGeom prst="rect">
                <a:avLst/>
              </a:prstGeom>
              <a:blipFill>
                <a:blip r:embed="rId3"/>
                <a:stretch>
                  <a:fillRect l="-1188" t="-106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584684"/>
                <a:ext cx="1026114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/>
                  <a:t>Power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84684"/>
                <a:ext cx="10261140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15758" y="1921691"/>
                <a:ext cx="5910812" cy="410836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b="0" dirty="0" smtClean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// initialize chunk of power</a:t>
                </a:r>
                <a:endParaRPr lang="en-US" sz="2800" b="0" i="1" dirty="0" smtClean="0">
                  <a:solidFill>
                    <a:srgbClr val="0099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US" sz="2800" dirty="0" smtClean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// </a:t>
                </a:r>
                <a:r>
                  <a:rPr lang="en-US" sz="2800" dirty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initialize </a:t>
                </a:r>
                <a:r>
                  <a:rPr lang="en-US" sz="2800" dirty="0" smtClean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accumulator</a:t>
                </a:r>
                <a:endParaRPr lang="en-US" sz="2800" b="0" i="1" dirty="0" smtClean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b="0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 smtClean="0">
                  <a:solidFill>
                    <a:srgbClr val="009900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// </a:t>
                </a:r>
                <a:r>
                  <a:rPr lang="en-US" sz="2800" dirty="0" smtClean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raise power when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odd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b="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;</a:t>
                </a:r>
                <a:r>
                  <a:rPr lang="en-US" sz="2800" dirty="0" smtClean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</a:t>
                </a:r>
                <a:endParaRPr lang="en-US" sz="2800" dirty="0"/>
              </a:p>
              <a:p>
                <a:pPr>
                  <a:lnSpc>
                    <a:spcPct val="110000"/>
                  </a:lnSpc>
                </a:pPr>
                <a:r>
                  <a:rPr lang="en-US" sz="2800" b="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</a:t>
                </a:r>
                <a:r>
                  <a:rPr lang="en-US" sz="2800" dirty="0" smtClean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sz="2800" dirty="0">
                    <a:solidFill>
                      <a:srgbClr val="0099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…</a:t>
                </a:r>
                <a:endParaRPr lang="en-US" sz="2800" dirty="0">
                  <a:solidFill>
                    <a:srgbClr val="0099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;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//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,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…</a:t>
                </a:r>
                <a:endParaRPr lang="en-US" sz="2800" dirty="0">
                  <a:solidFill>
                    <a:srgbClr val="009900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// </a:t>
                </a:r>
                <a:r>
                  <a:rPr lang="en-US" sz="2800" dirty="0" smtClean="0">
                    <a:solidFill>
                      <a:srgbClr val="0099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this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758" y="1921691"/>
                <a:ext cx="5910812" cy="4108369"/>
              </a:xfrm>
              <a:prstGeom prst="rect">
                <a:avLst/>
              </a:prstGeom>
              <a:blipFill>
                <a:blip r:embed="rId5"/>
                <a:stretch>
                  <a:fillRect t="-441" r="-1639" b="-2353"/>
                </a:stretch>
              </a:blipFill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965430" y="3561692"/>
                <a:ext cx="3555570" cy="2468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Decompose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into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 smtClean="0"/>
                  <a:t>  power chunks.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time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 smtClean="0"/>
                  <a:t>: Prove correctness</a:t>
                </a:r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561692"/>
                <a:ext cx="3555570" cy="2468368"/>
              </a:xfrm>
              <a:prstGeom prst="rect">
                <a:avLst/>
              </a:prstGeom>
              <a:blipFill>
                <a:blip r:embed="rId6"/>
                <a:stretch>
                  <a:fillRect l="-3425" t="-247" r="-3425" b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20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0" y="594000"/>
                <a:ext cx="10261140" cy="2161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/>
                  <a:t>(4)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>    </a:t>
                </a:r>
                <a:r>
                  <a:rPr lang="en-US" sz="2800" dirty="0" smtClean="0">
                    <a:solidFill>
                      <a:srgbClr val="0099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in code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800" b="0" i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nor/>
                      </m:rPr>
                      <a:rPr lang="en-US" sz="280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root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i="1" dirty="0" smtClean="0">
                  <a:solidFill>
                    <a:srgbClr val="009900"/>
                  </a:solidFill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//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just substitution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he-IL" sz="2800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by (2)</a:t>
                </a:r>
                <a:endParaRPr lang="en-US" sz="2800" dirty="0" smtClean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94000"/>
                <a:ext cx="10261140" cy="2161617"/>
              </a:xfrm>
              <a:prstGeom prst="rect">
                <a:avLst/>
              </a:prstGeom>
              <a:blipFill>
                <a:blip r:embed="rId3"/>
                <a:stretch>
                  <a:fillRect l="-1188" b="-4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2754000"/>
                <a:ext cx="10261140" cy="3657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/>
                  <a:t>(5)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sz="2800" b="0" i="1" smtClean="0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US" sz="2800" i="1" dirty="0" smtClean="0">
                  <a:solidFill>
                    <a:srgbClr val="0099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>
                    <a:solidFill>
                      <a:srgbClr val="009900"/>
                    </a:solidFill>
                  </a:rPr>
                  <a:t> // just substitution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     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srgbClr val="0099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99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</a:t>
                </a:r>
                <a:endParaRPr lang="en-US" sz="2800" b="0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b="0" dirty="0" smtClean="0"/>
                  <a:t>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by (2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)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2754000"/>
                <a:ext cx="10261140" cy="3657091"/>
              </a:xfrm>
              <a:prstGeom prst="rect">
                <a:avLst/>
              </a:prstGeom>
              <a:blipFill>
                <a:blip r:embed="rId4"/>
                <a:stretch>
                  <a:fillRect l="-1188" b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5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99" y="2419690"/>
            <a:ext cx="10260001" cy="29314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5430" y="584684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Interpolation at the Complex Roots of 1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5430" y="1327724"/>
                <a:ext cx="10260000" cy="1126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From theorem 1 we write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DFT</m:t>
                    </m:r>
                  </m:oMath>
                </a14:m>
                <a:r>
                  <a:rPr lang="en-US" sz="2800" dirty="0" smtClean="0"/>
                  <a:t> as matrix product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 as follows: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27724"/>
                <a:ext cx="10260000" cy="1126462"/>
              </a:xfrm>
              <a:prstGeom prst="rect">
                <a:avLst/>
              </a:prstGeom>
              <a:blipFill>
                <a:blip r:embed="rId3"/>
                <a:stretch>
                  <a:fillRect l="-1188" t="-1081" b="-1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65430" y="5544000"/>
                <a:ext cx="10260000" cy="572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DFT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is obtained by efficient calculation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544000"/>
                <a:ext cx="10260000" cy="572144"/>
              </a:xfrm>
              <a:prstGeom prst="rect">
                <a:avLst/>
              </a:prstGeom>
              <a:blipFill>
                <a:blip r:embed="rId4"/>
                <a:stretch>
                  <a:fillRect t="-106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0" y="774000"/>
                <a:ext cx="10261140" cy="1492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Theorem 4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p>
                        </m:sSubSup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 We show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74000"/>
                <a:ext cx="10261140" cy="1492012"/>
              </a:xfrm>
              <a:prstGeom prst="rect">
                <a:avLst/>
              </a:prstGeom>
              <a:blipFill>
                <a:blip r:embed="rId3"/>
                <a:stretch>
                  <a:fillRect l="-1188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5430" y="2664000"/>
            <a:ext cx="10261140" cy="3288383"/>
            <a:chOff x="965430" y="2799000"/>
            <a:chExt cx="10261140" cy="3288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65430" y="2799000"/>
                  <a:ext cx="10261140" cy="2128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𝑙𝑘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𝑙𝑗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a14:m>
                  <a:r>
                    <a:rPr lang="en-US" sz="2800" b="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  <m:r>
                        <a:rPr lang="he-IL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he-IL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he-IL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sz="2800" dirty="0" smtClean="0"/>
                    <a:t>  . 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a14:m>
                  <a:r>
                    <a:rPr lang="en-US" sz="2800" dirty="0" smtClean="0"/>
                    <a:t>  </a:t>
                  </a: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2799000"/>
                  <a:ext cx="10261140" cy="21283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965430" y="5171604"/>
              <a:ext cx="1026114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 smtClean="0"/>
                <a:t> 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8610600" y="2816355"/>
              <a:ext cx="1999105" cy="862583"/>
              <a:chOff x="9082154" y="3946670"/>
              <a:chExt cx="1918846" cy="862583"/>
            </a:xfrm>
          </p:grpSpPr>
          <p:sp>
            <p:nvSpPr>
              <p:cNvPr id="12" name="Rectangular Callout 11"/>
              <p:cNvSpPr/>
              <p:nvPr/>
            </p:nvSpPr>
            <p:spPr>
              <a:xfrm>
                <a:off x="9082154" y="3978256"/>
                <a:ext cx="1918846" cy="830997"/>
              </a:xfrm>
              <a:prstGeom prst="wedgeRectCallout">
                <a:avLst>
                  <a:gd name="adj1" fmla="val -37369"/>
                  <a:gd name="adj2" fmla="val 163330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9101181" y="3946670"/>
                <a:ext cx="1890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Sum of all 1’s roots equals 0 </a:t>
                </a:r>
                <a:endParaRPr lang="en-US" sz="2400" dirty="0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965430" y="5090590"/>
              <a:ext cx="10035000" cy="996793"/>
              <a:chOff x="-5964000" y="-1251000"/>
              <a:chExt cx="10035000" cy="996793"/>
            </a:xfrm>
          </p:grpSpPr>
          <p:sp>
            <p:nvSpPr>
              <p:cNvPr id="16" name="Rectangular Callout 15"/>
              <p:cNvSpPr/>
              <p:nvPr/>
            </p:nvSpPr>
            <p:spPr>
              <a:xfrm>
                <a:off x="-5964000" y="-1167778"/>
                <a:ext cx="10035000" cy="913571"/>
              </a:xfrm>
              <a:prstGeom prst="wedgeRectCallout">
                <a:avLst>
                  <a:gd name="adj1" fmla="val 16243"/>
                  <a:gd name="adj2" fmla="val -94412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-5874000" y="-1251000"/>
                    <a:ext cx="9912600" cy="9892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</m:e>
                        </m:nary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a14:m>
                    <a:r>
                      <a:rPr lang="en-US" sz="2800" dirty="0"/>
                      <a:t>, well defined since </a:t>
                    </a:r>
                    <a14:m>
                      <m:oMath xmlns:m="http://schemas.openxmlformats.org/officeDocument/2006/math"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</a:rPr>
                          <m:t>&lt;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nor/>
                              </m:rPr>
                              <a:rPr lang="en-US" sz="2800" dirty="0"/>
                              <m:t> </m:t>
                            </m:r>
                          </m:e>
                        </m:d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en-US" sz="2800" dirty="0"/>
                      <a:t>.</a:t>
                    </a:r>
                    <a:r>
                      <a:rPr lang="en-US" sz="2800" dirty="0">
                        <a:ea typeface="Cambria Math" panose="02040503050406030204" pitchFamily="18" charset="0"/>
                      </a:rPr>
                      <a:t> </a:t>
                    </a:r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5874000" y="-1251000"/>
                    <a:ext cx="9912600" cy="9892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8123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965430" y="819000"/>
            <a:ext cx="10261140" cy="1663976"/>
            <a:chOff x="965430" y="1050632"/>
            <a:chExt cx="10261140" cy="16639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65430" y="1050632"/>
                  <a:ext cx="10261140" cy="16500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dirty="0" smtClean="0"/>
                    <a:t>Given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800" dirty="0" smtClean="0"/>
                    <a:t> 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DFT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en-US" sz="2800" dirty="0" smtClean="0"/>
                    <a:t> is given by</a:t>
                  </a:r>
                </a:p>
                <a:p>
                  <a:pPr algn="ctr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dirty="0" smtClean="0"/>
                    <a:t> (6)      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</a:rPr>
                            <m:t>DFT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a14:m>
                  <a:r>
                    <a:rPr lang="en-US" sz="2800" dirty="0" smtClean="0"/>
                    <a:t>: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sz="28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 smtClean="0"/>
                    <a:t>.</a:t>
                  </a: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1050632"/>
                  <a:ext cx="10261140" cy="1650003"/>
                </a:xfrm>
                <a:prstGeom prst="rect">
                  <a:avLst/>
                </a:prstGeom>
                <a:blipFill>
                  <a:blip r:embed="rId3"/>
                  <a:stretch>
                    <a:fillRect l="-1188" t="-369" b="-2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/>
            <p:cNvGrpSpPr/>
            <p:nvPr/>
          </p:nvGrpSpPr>
          <p:grpSpPr>
            <a:xfrm>
              <a:off x="4656000" y="1837108"/>
              <a:ext cx="3284999" cy="877500"/>
              <a:chOff x="4656000" y="1837108"/>
              <a:chExt cx="3284999" cy="877500"/>
            </a:xfrm>
          </p:grpSpPr>
          <p:sp>
            <p:nvSpPr>
              <p:cNvPr id="25" name="Oval 24"/>
              <p:cNvSpPr/>
              <p:nvPr/>
            </p:nvSpPr>
            <p:spPr>
              <a:xfrm flipH="1">
                <a:off x="7074777" y="1837108"/>
                <a:ext cx="866222" cy="871892"/>
              </a:xfrm>
              <a:prstGeom prst="ellipse">
                <a:avLst/>
              </a:prstGeom>
              <a:solidFill>
                <a:srgbClr val="A6A6A6">
                  <a:alpha val="5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 flipH="1">
                <a:off x="4656000" y="1842716"/>
                <a:ext cx="866222" cy="871892"/>
              </a:xfrm>
              <a:prstGeom prst="ellipse">
                <a:avLst/>
              </a:prstGeom>
              <a:solidFill>
                <a:srgbClr val="A6A6A6">
                  <a:alpha val="5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965430" y="2394000"/>
            <a:ext cx="10261140" cy="1585657"/>
            <a:chOff x="1076638" y="3013343"/>
            <a:chExt cx="10261140" cy="1585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076638" y="3013343"/>
                  <a:ext cx="10261140" cy="1492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 smtClean="0"/>
                    <a:t>Recall</a:t>
                  </a:r>
                </a:p>
                <a:p>
                  <a:pPr algn="ctr">
                    <a:lnSpc>
                      <a:spcPct val="120000"/>
                    </a:lnSpc>
                    <a:spcAft>
                      <a:spcPts val="2400"/>
                    </a:spcAft>
                  </a:pPr>
                  <a:r>
                    <a:rPr lang="en-US" sz="2800" dirty="0" smtClean="0"/>
                    <a:t>(1)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</a:rPr>
                            <m:t>DFT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a14:m>
                  <a:r>
                    <a:rPr lang="en-US" sz="2800" dirty="0" smtClean="0"/>
                    <a:t>: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p>
                          </m:sSubSup>
                        </m:e>
                      </m:nary>
                    </m:oMath>
                  </a14:m>
                  <a:r>
                    <a:rPr lang="en-US" sz="2800" dirty="0"/>
                    <a:t>, 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800" dirty="0" smtClean="0"/>
                    <a:t>.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638" y="3013343"/>
                  <a:ext cx="10261140" cy="1492012"/>
                </a:xfrm>
                <a:prstGeom prst="rect">
                  <a:avLst/>
                </a:prstGeom>
                <a:blipFill>
                  <a:blip r:embed="rId4"/>
                  <a:stretch>
                    <a:fillRect l="-1188" t="-820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/>
            <p:cNvGrpSpPr/>
            <p:nvPr/>
          </p:nvGrpSpPr>
          <p:grpSpPr>
            <a:xfrm>
              <a:off x="3945986" y="3698682"/>
              <a:ext cx="4415751" cy="900318"/>
              <a:chOff x="3525248" y="1837108"/>
              <a:chExt cx="4415751" cy="900318"/>
            </a:xfrm>
          </p:grpSpPr>
          <p:sp>
            <p:nvSpPr>
              <p:cNvPr id="16" name="Oval 15"/>
              <p:cNvSpPr/>
              <p:nvPr/>
            </p:nvSpPr>
            <p:spPr>
              <a:xfrm flipH="1">
                <a:off x="7074777" y="1837108"/>
                <a:ext cx="866222" cy="871892"/>
              </a:xfrm>
              <a:prstGeom prst="ellipse">
                <a:avLst/>
              </a:prstGeom>
              <a:solidFill>
                <a:srgbClr val="A6A6A6">
                  <a:alpha val="5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 flipH="1">
                <a:off x="3525248" y="1865534"/>
                <a:ext cx="866222" cy="871892"/>
              </a:xfrm>
              <a:prstGeom prst="ellipse">
                <a:avLst/>
              </a:prstGeom>
              <a:solidFill>
                <a:srgbClr val="A6A6A6">
                  <a:alpha val="50196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962592" y="4106740"/>
                <a:ext cx="10261140" cy="1983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/>
                  <a:t>Hence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RECURSIVE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FFT</m:t>
                    </m:r>
                  </m:oMath>
                </a14:m>
                <a:r>
                  <a:rPr lang="en-US" sz="2800" dirty="0" smtClean="0"/>
                  <a:t> is applicable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DFT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time).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/>
                  <a:t>switching the roles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 smtClean="0"/>
                  <a:t>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dirty="0" smtClean="0"/>
                  <a:t>, and division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. (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 smtClean="0"/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92" y="4106740"/>
                <a:ext cx="10261140" cy="1983363"/>
              </a:xfrm>
              <a:prstGeom prst="rect">
                <a:avLst/>
              </a:prstGeom>
              <a:blipFill>
                <a:blip r:embed="rId5"/>
                <a:stretch>
                  <a:fillRect l="-1248" t="-615" r="-1188"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65430" y="954000"/>
                <a:ext cx="10261140" cy="4941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We summarize with a theorem showing how to obtain efficiently the coefficient of polynomial products.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Theorem 5 (convolution)</a:t>
                </a:r>
                <a:r>
                  <a:rPr lang="en-US" sz="2800" dirty="0" smtClean="0"/>
                  <a:t>: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For any two vectors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/>
                  <a:t> of length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 smtClean="0"/>
                  <a:t>,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 smtClean="0"/>
                  <a:t>,</a:t>
                </a: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DFT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DFT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DFT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,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where the product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 smtClean="0"/>
                  <a:t> is component-wise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vectors.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54000"/>
                <a:ext cx="10261140" cy="4941737"/>
              </a:xfrm>
              <a:prstGeom prst="rect">
                <a:avLst/>
              </a:prstGeom>
              <a:blipFill>
                <a:blip r:embed="rId3"/>
                <a:stretch>
                  <a:fillRect l="-1188" t="-123" r="-1188" b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65430" y="5171604"/>
            <a:ext cx="10261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46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65430" y="749544"/>
                <a:ext cx="10261140" cy="5400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Correctness Proof</a:t>
                </a:r>
                <a:r>
                  <a:rPr lang="en-US" sz="2800" dirty="0"/>
                  <a:t>: </a:t>
                </a:r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Loop invariance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𝒃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𝒂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𝒌</m:t>
                        </m:r>
                      </m:sup>
                    </m:sSup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shown by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 loop iterations.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Base: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,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Induction 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after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even,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after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iteration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odd,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f>
                          <m:fPr>
                            <m:type m:val="lin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∎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49544"/>
                <a:ext cx="10261140" cy="5400709"/>
              </a:xfrm>
              <a:prstGeom prst="rect">
                <a:avLst/>
              </a:prstGeom>
              <a:blipFill>
                <a:blip r:embed="rId3"/>
                <a:stretch>
                  <a:fillRect l="-1188" t="-226" b="-1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15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391721"/>
                <a:ext cx="10261140" cy="4860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be polynomial over </a:t>
                </a:r>
                <a14:m>
                  <m:oMath xmlns:m="http://schemas.openxmlformats.org/officeDocument/2006/math">
                    <m:r>
                      <a:rPr lang="he-IL" sz="2800" i="1">
                        <a:latin typeface="Cambria Math"/>
                        <a:ea typeface="Cambria Math"/>
                      </a:rPr>
                      <m:t>ℂ</m:t>
                    </m:r>
                  </m:oMath>
                </a14:m>
                <a:r>
                  <a:rPr lang="en-US" sz="2800" dirty="0" smtClean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he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called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coefficient representation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</a:rPr>
                  <a:t>Evaluation</a:t>
                </a:r>
                <a:r>
                  <a:rPr lang="en-US" sz="2800" dirty="0" smtClean="0"/>
                  <a:t> 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e-IL" sz="2800" i="1">
                        <a:latin typeface="Cambria Math"/>
                        <a:ea typeface="Cambria Math"/>
                      </a:rPr>
                      <m:t>ℂ</m:t>
                    </m:r>
                  </m:oMath>
                </a14:m>
                <a:r>
                  <a:rPr lang="en-US" sz="2800" dirty="0" smtClean="0"/>
                  <a:t>  by Horner’s rule,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time </a:t>
                </a:r>
                <a:r>
                  <a:rPr lang="en-US" sz="2800" dirty="0" smtClean="0"/>
                  <a:t>: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8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/>
                                </a:rPr>
                                <m:t>+…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>
                    <a:solidFill>
                      <a:srgbClr val="0000FF"/>
                    </a:solidFill>
                  </a:rPr>
                  <a:t>Addition</a:t>
                </a:r>
                <a:r>
                  <a:rPr lang="en-US" sz="2800" dirty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time.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 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91721"/>
                <a:ext cx="10261140" cy="4860498"/>
              </a:xfrm>
              <a:prstGeom prst="rect">
                <a:avLst/>
              </a:prstGeom>
              <a:blipFill>
                <a:blip r:embed="rId3"/>
                <a:stretch>
                  <a:fillRect l="-1188" b="-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430" y="584684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Polynomials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1673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684000"/>
                <a:ext cx="10261140" cy="5431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</a:rPr>
                  <a:t>Multiplication</a:t>
                </a:r>
                <a:r>
                  <a:rPr lang="en-US" sz="2800" dirty="0" smtClean="0"/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en-US" sz="2800" dirty="0" smtClean="0"/>
                  <a:t>time.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brk m:alnAt="25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nary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he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called also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convolution</a:t>
                </a:r>
                <a:r>
                  <a:rPr lang="en-US" sz="2800" dirty="0" smtClean="0"/>
                  <a:t>, denoted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</a:rPr>
                  <a:t>Division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takes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i="1" dirty="0"/>
                  <a:t> </a:t>
                </a:r>
                <a:r>
                  <a:rPr lang="en-US" sz="2800" dirty="0" smtClean="0"/>
                  <a:t>time (shown later).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𝑖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There are unique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(</a:t>
                </a:r>
                <a:r>
                  <a:rPr lang="en-US" sz="2800" b="1" dirty="0" smtClean="0"/>
                  <a:t>quotient</a:t>
                </a:r>
                <a:r>
                  <a:rPr lang="en-US" sz="2800" dirty="0" smtClean="0"/>
                  <a:t>)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/>
                  <a:t> (</a:t>
                </a:r>
                <a:r>
                  <a:rPr lang="en-US" sz="2800" b="1" dirty="0" smtClean="0"/>
                  <a:t>reminder</a:t>
                </a:r>
                <a:r>
                  <a:rPr lang="en-US" sz="2800" dirty="0" smtClean="0"/>
                  <a:t>) s.t.</a:t>
                </a:r>
              </a:p>
              <a:p>
                <a:pPr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he-IL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84000"/>
                <a:ext cx="10261140" cy="5431423"/>
              </a:xfrm>
              <a:prstGeom prst="rect">
                <a:avLst/>
              </a:prstGeom>
              <a:blipFill>
                <a:blip r:embed="rId3"/>
                <a:stretch>
                  <a:fillRect l="-1188" t="-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9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909000"/>
                <a:ext cx="10261140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solidFill>
                      <a:schemeClr val="tx1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9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09000"/>
                <a:ext cx="10261140" cy="615233"/>
              </a:xfrm>
              <a:prstGeom prst="rect">
                <a:avLst/>
              </a:prstGeom>
              <a:blipFill>
                <a:blip r:embed="rId3"/>
                <a:stretch>
                  <a:fillRect l="-1188" b="-2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6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615978" y="2210877"/>
            <a:ext cx="5696400" cy="576183"/>
            <a:chOff x="1885978" y="2349000"/>
            <a:chExt cx="5696400" cy="5761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896398" y="2349000"/>
                  <a:ext cx="5685980" cy="5761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32</m:t>
                      </m:r>
                    </m:oMath>
                  </a14:m>
                  <a:r>
                    <a:rPr lang="en-US" sz="2800" dirty="0">
                      <a:latin typeface="Cambria" panose="02040503050406030204" pitchFamily="18" charset="0"/>
                      <a:ea typeface="Cambria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US" sz="28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6398" y="2349000"/>
                  <a:ext cx="5685980" cy="57618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1885978" y="2439000"/>
              <a:ext cx="3445022" cy="405000"/>
              <a:chOff x="1956000" y="4149000"/>
              <a:chExt cx="2205000" cy="405000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1956000" y="4149000"/>
                <a:ext cx="2205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161000" y="4149000"/>
                <a:ext cx="0" cy="405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139803" y="1821543"/>
            <a:ext cx="4242416" cy="1469334"/>
            <a:chOff x="409803" y="1959666"/>
            <a:chExt cx="4242416" cy="1469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09803" y="1959666"/>
                  <a:ext cx="2464169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03" y="1959666"/>
                  <a:ext cx="24641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71000" y="2807817"/>
                  <a:ext cx="3281219" cy="5761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800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000" y="2807817"/>
                  <a:ext cx="3281219" cy="576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1972547" y="3414567"/>
              <a:ext cx="2548453" cy="14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543382" y="3321444"/>
                <a:ext cx="3677673" cy="763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82" y="3321444"/>
                <a:ext cx="3677673" cy="7632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2136000" y="1760877"/>
            <a:ext cx="2906501" cy="2674616"/>
            <a:chOff x="2406000" y="1899000"/>
            <a:chExt cx="2906501" cy="2674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508208" y="1899000"/>
                  <a:ext cx="814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8208" y="1899000"/>
                  <a:ext cx="814325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406000" y="3979534"/>
                  <a:ext cx="2906501" cy="5719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 sz="2800" dirty="0" smtClean="0"/>
                    <a:t>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000" y="3979534"/>
                  <a:ext cx="2906501" cy="5719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3011609" y="4572498"/>
              <a:ext cx="2184391" cy="1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3311400" y="4538914"/>
                <a:ext cx="3766544" cy="763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00" y="4538914"/>
                <a:ext cx="3766544" cy="7632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/>
          <p:cNvGrpSpPr/>
          <p:nvPr/>
        </p:nvGrpSpPr>
        <p:grpSpPr>
          <a:xfrm>
            <a:off x="2598208" y="1764000"/>
            <a:ext cx="3305584" cy="4033430"/>
            <a:chOff x="2868208" y="1902123"/>
            <a:chExt cx="3305584" cy="40334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3138208" y="1902123"/>
                  <a:ext cx="81432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208" y="1902123"/>
                  <a:ext cx="814325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2868208" y="5172267"/>
                  <a:ext cx="3305584" cy="763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   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208" y="5172267"/>
                  <a:ext cx="3305584" cy="76328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flipV="1">
              <a:off x="3713398" y="5769000"/>
              <a:ext cx="2382602" cy="1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3044543" y="5690389"/>
                <a:ext cx="3783665" cy="7632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543" y="5690389"/>
                <a:ext cx="3783665" cy="7632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26571" y="2900146"/>
                <a:ext cx="3599999" cy="2522998"/>
              </a:xfrm>
              <a:prstGeom prst="rect">
                <a:avLst/>
              </a:prstGeom>
              <a:noFill/>
              <a:ln w="28575">
                <a:solidFill>
                  <a:srgbClr val="BFBFB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/>
                      <m:t>deg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/>
                      <m:t>deg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iteration.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 smtClean="0"/>
                  <a:t> operations.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Worst case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571" y="2900146"/>
                <a:ext cx="3599999" cy="2522998"/>
              </a:xfrm>
              <a:prstGeom prst="rect">
                <a:avLst/>
              </a:prstGeom>
              <a:blipFill>
                <a:blip r:embed="rId14"/>
                <a:stretch>
                  <a:fillRect l="-3020" b="-1193"/>
                </a:stretch>
              </a:blipFill>
              <a:ln w="28575">
                <a:solidFill>
                  <a:srgbClr val="BFBFB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37" grpId="0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391721"/>
                <a:ext cx="10261140" cy="4614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point-value</a:t>
                </a:r>
                <a:r>
                  <a:rPr lang="en-US" sz="2800" dirty="0" smtClean="0"/>
                  <a:t> pairs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 s.t.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 are distinct.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Coefficient to point-value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 time with Horner’s method (later shown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).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Point-value to coefficient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is called </a:t>
                </a:r>
                <a:r>
                  <a:rPr lang="en-US" sz="28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interpolation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Theorem 1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sz="2800" dirty="0" smtClean="0"/>
                  <a:t>For </a:t>
                </a:r>
                <a:r>
                  <a:rPr lang="en-US" sz="2800" dirty="0"/>
                  <a:t>any </a:t>
                </a:r>
                <a:r>
                  <a:rPr lang="en-US" sz="2800" dirty="0" smtClean="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s.t.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are </a:t>
                </a:r>
                <a:r>
                  <a:rPr lang="en-US" sz="2800" dirty="0" smtClean="0"/>
                  <a:t>distinct, there is a unique polynomial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/>
                      <m:t>deg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, satisfying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91721"/>
                <a:ext cx="10261140" cy="4614148"/>
              </a:xfrm>
              <a:prstGeom prst="rect">
                <a:avLst/>
              </a:prstGeom>
              <a:blipFill>
                <a:blip r:embed="rId3"/>
                <a:stretch>
                  <a:fillRect l="-1188" t="-132" r="-1188" b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84684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Point-Value Representation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65332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842522"/>
                <a:ext cx="10261140" cy="5248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</a:rPr>
                  <a:t>Proof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: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Point-value matrix representation implies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equation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unknown coefficients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e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he-IL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endParaRPr lang="he-IL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endParaRPr lang="he-IL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det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nary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∎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42522"/>
                <a:ext cx="10261140" cy="5248103"/>
              </a:xfrm>
              <a:prstGeom prst="rect">
                <a:avLst/>
              </a:prstGeom>
              <a:blipFill>
                <a:blip r:embed="rId3"/>
                <a:stretch>
                  <a:fillRect l="-1188" t="-116" b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6509" y="3114000"/>
            <a:ext cx="8618982" cy="218835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766000" y="2091665"/>
            <a:ext cx="5627344" cy="523220"/>
            <a:chOff x="4701000" y="2267390"/>
            <a:chExt cx="5807995" cy="523220"/>
          </a:xfrm>
        </p:grpSpPr>
        <p:sp>
          <p:nvSpPr>
            <p:cNvPr id="7" name="Rectangular Callout 6"/>
            <p:cNvSpPr/>
            <p:nvPr/>
          </p:nvSpPr>
          <p:spPr>
            <a:xfrm>
              <a:off x="4701000" y="2267390"/>
              <a:ext cx="5715106" cy="523220"/>
            </a:xfrm>
            <a:prstGeom prst="wedgeRectCallout">
              <a:avLst>
                <a:gd name="adj1" fmla="val -17675"/>
                <a:gd name="adj2" fmla="val 1620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746000" y="2267390"/>
                  <a:ext cx="576299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Vandermonde matrix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e-IL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sz="2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6000" y="2267390"/>
                  <a:ext cx="5762995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2183" t="-1162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727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729000"/>
                <a:ext cx="10261140" cy="5408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can be computed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time by LU decomposition (best known algorithm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.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3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73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time).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Lagrange’s formula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coefficients can be computed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num>
                          <m:den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Nominator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calculation of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time,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division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yields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time.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Denominator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calculation of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29000"/>
                <a:ext cx="10261140" cy="5408597"/>
              </a:xfrm>
              <a:prstGeom prst="rect">
                <a:avLst/>
              </a:prstGeom>
              <a:blipFill>
                <a:blip r:embed="rId3"/>
                <a:stretch>
                  <a:fillRect l="-1188" t="-225" r="-1188" b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Polynomials and the FFT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45325</TotalTime>
  <Words>5571</Words>
  <Application>Microsoft Office PowerPoint</Application>
  <PresentationFormat>Widescreen</PresentationFormat>
  <Paragraphs>281</Paragraphs>
  <Slides>24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</vt:lpstr>
      <vt:lpstr>Cambria Math</vt:lpstr>
      <vt:lpstr>Office Theme</vt:lpstr>
      <vt:lpstr>Polynomials and the FFT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Shmuel Wimer</cp:lastModifiedBy>
  <cp:revision>1252</cp:revision>
  <dcterms:created xsi:type="dcterms:W3CDTF">2021-10-08T01:25:47Z</dcterms:created>
  <dcterms:modified xsi:type="dcterms:W3CDTF">2024-10-01T05:32:47Z</dcterms:modified>
</cp:coreProperties>
</file>