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7" r:id="rId2"/>
    <p:sldId id="335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256" r:id="rId11"/>
    <p:sldId id="330" r:id="rId12"/>
    <p:sldId id="331" r:id="rId13"/>
    <p:sldId id="332" r:id="rId14"/>
    <p:sldId id="333" r:id="rId15"/>
    <p:sldId id="334" r:id="rId16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CCFFFF"/>
    <a:srgbClr val="FF0000"/>
    <a:srgbClr val="99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726" autoAdjust="0"/>
  </p:normalViewPr>
  <p:slideViewPr>
    <p:cSldViewPr snapToGrid="0">
      <p:cViewPr varScale="1">
        <p:scale>
          <a:sx n="112" d="100"/>
          <a:sy n="112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-1890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160967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255" y="1"/>
            <a:ext cx="4162455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950"/>
            <a:ext cx="4160967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255" y="6948950"/>
            <a:ext cx="4162455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68C2E9C-A642-49FC-B22B-EF01BCE95CE8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17370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160967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4" y="1"/>
            <a:ext cx="4160967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67" y="3474476"/>
            <a:ext cx="7042666" cy="32913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noProof="0"/>
              <a:t>Click to edit Master text styles</a:t>
            </a:r>
          </a:p>
          <a:p>
            <a:pPr lvl="1"/>
            <a:r>
              <a:rPr lang="en-US" altLang="he-IL" noProof="0"/>
              <a:t>Second level</a:t>
            </a:r>
          </a:p>
          <a:p>
            <a:pPr lvl="2"/>
            <a:r>
              <a:rPr lang="en-US" altLang="he-IL" noProof="0"/>
              <a:t>Third level</a:t>
            </a:r>
          </a:p>
          <a:p>
            <a:pPr lvl="3"/>
            <a:r>
              <a:rPr lang="en-US" altLang="he-IL" noProof="0"/>
              <a:t>Fourth level</a:t>
            </a:r>
          </a:p>
          <a:p>
            <a:pPr lvl="4"/>
            <a:r>
              <a:rPr lang="en-US" altLang="he-IL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585"/>
            <a:ext cx="4160967" cy="364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4" y="6950585"/>
            <a:ext cx="4160967" cy="364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9908C0A-2A99-419E-ABDC-2B6AF5A0F851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41533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ABCA5-1DDB-46F9-BDBF-678987B52201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6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6975F-A091-4579-AD7F-AD6CD0CB4248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4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1750B-B1E2-436D-909D-127003656132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83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6158D-C7DA-4F16-ACD8-5907AD9FD0BA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1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4561B-895A-44AB-A134-262C9DA9E0C1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0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DC407-0A01-46EA-9F37-64C54EA053DE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9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FB536285-E369-4EF6-8389-B562EDA9801B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14212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D40D1-3B01-40A7-8ECD-D63AAEEE9895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7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EE1AC-F315-4EEE-9D8B-6EE84FE3F7F6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7DE69-0FC1-418F-9D4F-8A41CCFB9087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0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37B14-A7C5-4683-8DF5-1972BA8F7B04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3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4975" y="6400800"/>
            <a:ext cx="7842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 altLang="he-IL"/>
              <a:t>1-</a:t>
            </a:r>
            <a:fld id="{EED42AA7-7470-4F3C-AA0C-38C08DAF4202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10200" y="6400800"/>
            <a:ext cx="2644775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40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r>
              <a:rPr lang="en-US" altLang="he-IL"/>
              <a:t>heaps</a:t>
            </a:r>
            <a:endParaRPr lang="en-US" alt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he-IL" altLang="he-IL" sz="4400" u="none" dirty="0"/>
              <a:t>מבני נתונים ואלגירותמים 2</a:t>
            </a:r>
            <a:br>
              <a:rPr lang="en-US" altLang="he-IL" sz="4400" u="none" dirty="0"/>
            </a:br>
            <a:r>
              <a:rPr lang="he-IL" altLang="he-IL" sz="4400" u="none" dirty="0"/>
              <a:t>תירגול: </a:t>
            </a:r>
            <a:r>
              <a:rPr lang="en-US" altLang="he-IL" sz="4400" u="none" dirty="0"/>
              <a:t>Skip List</a:t>
            </a:r>
            <a:endParaRPr lang="he-IL" altLang="he-IL" sz="4400" u="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3ABCA5-1DDB-46F9-BDBF-678987B52201}" type="slidenum">
              <a:rPr lang="en-US" altLang="he-IL" smtClean="0"/>
              <a:pPr>
                <a:defRPr/>
              </a:pPr>
              <a:t>1</a:t>
            </a:fld>
            <a:endParaRPr lang="en-US" altLang="he-IL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524000" y="40386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altLang="he-IL" sz="1600" kern="0"/>
          </a:p>
          <a:p>
            <a:pPr algn="l"/>
            <a:endParaRPr lang="en-US" altLang="he-IL" sz="1600" kern="0"/>
          </a:p>
          <a:p>
            <a:pPr algn="l"/>
            <a:r>
              <a:rPr lang="en-US" altLang="he-IL" sz="1600" kern="0"/>
              <a:t>Based on: Introduction to Algorithms</a:t>
            </a:r>
          </a:p>
          <a:p>
            <a:pPr algn="l"/>
            <a:r>
              <a:rPr lang="en-US" altLang="he-IL" sz="1600" kern="0"/>
              <a:t>by Cormen, Leiserson, Rivest, and Stein</a:t>
            </a:r>
            <a:endParaRPr lang="en-US" altLang="he-IL" sz="1600" kern="0" dirty="0"/>
          </a:p>
        </p:txBody>
      </p:sp>
    </p:spTree>
    <p:extLst>
      <p:ext uri="{BB962C8B-B14F-4D97-AF65-F5344CB8AC3E}">
        <p14:creationId xmlns:p14="http://schemas.microsoft.com/office/powerpoint/2010/main" val="215582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he-IL" altLang="he-IL" sz="4400" u="none" dirty="0"/>
              <a:t>מבני נתונים ואלגירותמים 2</a:t>
            </a:r>
            <a:br>
              <a:rPr lang="en-US" altLang="he-IL" sz="4400" u="none" dirty="0"/>
            </a:br>
            <a:r>
              <a:rPr lang="he-IL" altLang="he-IL" sz="4400" u="none" dirty="0"/>
              <a:t>תירגול: </a:t>
            </a:r>
            <a:r>
              <a:rPr lang="en-US" altLang="he-IL" sz="4400" u="none" dirty="0"/>
              <a:t>Fast Fourie </a:t>
            </a:r>
            <a:r>
              <a:rPr lang="en-US" altLang="he-IL" sz="4400" u="none" dirty="0" err="1"/>
              <a:t>Transfor</a:t>
            </a:r>
            <a:endParaRPr lang="he-IL" altLang="he-IL" sz="4400" u="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3ABCA5-1DDB-46F9-BDBF-678987B52201}" type="slidenum">
              <a:rPr lang="en-US" altLang="he-IL" smtClean="0"/>
              <a:pPr>
                <a:defRPr/>
              </a:pPr>
              <a:t>10</a:t>
            </a:fld>
            <a:endParaRPr lang="en-US" altLang="he-IL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524000" y="40386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altLang="he-IL" sz="1600" kern="0"/>
          </a:p>
          <a:p>
            <a:pPr algn="l"/>
            <a:endParaRPr lang="en-US" altLang="he-IL" sz="1600" kern="0"/>
          </a:p>
          <a:p>
            <a:pPr algn="l"/>
            <a:r>
              <a:rPr lang="en-US" altLang="he-IL" sz="1600" kern="0"/>
              <a:t>Based on: Introduction to Algorithms</a:t>
            </a:r>
          </a:p>
          <a:p>
            <a:pPr algn="l"/>
            <a:r>
              <a:rPr lang="en-US" altLang="he-IL" sz="1600" kern="0"/>
              <a:t>by Cormen, Leiserson, Rivest, and Stein</a:t>
            </a:r>
            <a:endParaRPr lang="en-US" altLang="he-IL" sz="160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6F40BF-921D-4DB7-8B1A-E739EC5F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דוגמא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7B0ADAD-887C-47C3-92CD-7A1E2C9FF0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7772400" cy="46482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he-IL" sz="2000" dirty="0"/>
                  <a:t>יובל המבולבל ניסה לחשב את המכפלה של שני הפולינומים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  <a:r>
                  <a:rPr lang="he-IL" sz="2000" dirty="0"/>
                  <a:t> ו-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  <a:r>
                  <a:rPr lang="he-IL" sz="2000" dirty="0"/>
                  <a:t>ע"י שימוש באלגוריתם ה- </a:t>
                </a:r>
                <a:r>
                  <a:rPr lang="en-US" sz="2000" dirty="0">
                    <a:effectLst/>
                  </a:rPr>
                  <a:t>FFT</a:t>
                </a:r>
                <a:r>
                  <a:rPr lang="he-IL" sz="2000" dirty="0"/>
                  <a:t>:</a:t>
                </a:r>
              </a:p>
              <a:p>
                <a:pPr algn="r" rtl="1"/>
                <a:r>
                  <a:rPr lang="he-IL" sz="2000" dirty="0"/>
                  <a:t>הוא קבע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he-IL" sz="2000" dirty="0"/>
                  <a:t> ו-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he-IL" sz="2000" dirty="0"/>
                  <a:t> וחישב </a:t>
                </a:r>
                <a14:m>
                  <m:oMath xmlns:m="http://schemas.openxmlformats.org/officeDocument/2006/math">
                    <m:r>
                      <a:rPr lang="he-IL" sz="2000" i="1">
                        <a:latin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he-IL" sz="2000" dirty="0"/>
                  <a:t>, כאשר </a:t>
                </a:r>
                <a14:m>
                  <m:oMath xmlns:m="http://schemas.openxmlformats.org/officeDocument/2006/math">
                    <m:r>
                      <a:rPr lang="he-IL" sz="2000" i="1">
                        <a:latin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he-IL" sz="2000" dirty="0"/>
                  <a:t> היא התוצאה של הפעלת </a:t>
                </a:r>
                <a:r>
                  <a:rPr lang="en-US" sz="2000" dirty="0"/>
                  <a:t>FFT</a:t>
                </a:r>
                <a:r>
                  <a:rPr lang="he-IL" sz="2000" dirty="0"/>
                  <a:t> על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e-IL" sz="2000" dirty="0"/>
                  <a:t>.</a:t>
                </a:r>
                <a:endParaRPr lang="en-US" sz="2000" dirty="0"/>
              </a:p>
              <a:p>
                <a:pPr algn="r" rtl="1"/>
                <a:r>
                  <a:rPr lang="he-IL" sz="2000" dirty="0"/>
                  <a:t>הוא חישב את הכפל </a:t>
                </a:r>
                <a14:m>
                  <m:oMath xmlns:m="http://schemas.openxmlformats.org/officeDocument/2006/math">
                    <m:r>
                      <a:rPr lang="he-IL" sz="2000" i="1">
                        <a:latin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he-IL" sz="2000" dirty="0"/>
                  <a:t>.</a:t>
                </a:r>
                <a:endParaRPr lang="en-US" sz="2000" dirty="0"/>
              </a:p>
              <a:p>
                <a:pPr algn="r" rtl="1"/>
                <a:r>
                  <a:rPr lang="he-IL" sz="2000" dirty="0">
                    <a:effectLst/>
                  </a:rPr>
                  <a:t>ה</a:t>
                </a:r>
                <a:r>
                  <a:rPr lang="he-IL" sz="2000" dirty="0"/>
                  <a:t>וא חישב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he-IL" sz="2000" dirty="0"/>
                  <a:t>, כלומר הוא קיבל את הפולינום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2000" dirty="0"/>
                  <a:t>, וזו תשובה שגויה.</a:t>
                </a:r>
              </a:p>
              <a:p>
                <a:pPr marL="0" indent="0" algn="r" rtl="1">
                  <a:buNone/>
                </a:pPr>
                <a:endParaRPr lang="he-IL" sz="2000" dirty="0"/>
              </a:p>
              <a:p>
                <a:pPr marL="0" indent="0" algn="r" rtl="1">
                  <a:buNone/>
                </a:pPr>
                <a:r>
                  <a:rPr lang="he-IL" sz="2000" dirty="0"/>
                  <a:t>א. הסבירו מה היא הטעות שעשה יובל המבולבל, תחת ההנחה שהוא חישב את </a:t>
                </a:r>
                <a14:m>
                  <m:oMath xmlns:m="http://schemas.openxmlformats.org/officeDocument/2006/math">
                    <m:r>
                      <a:rPr lang="he-IL" sz="2000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he-IL" sz="2000" dirty="0"/>
                  <a:t> ואת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he-IL" sz="2000" dirty="0"/>
                  <a:t> נכון.</a:t>
                </a:r>
                <a:endParaRPr lang="en-US" sz="2000" dirty="0"/>
              </a:p>
              <a:p>
                <a:pPr marL="0" indent="0" algn="r" rtl="1">
                  <a:buNone/>
                </a:pPr>
                <a:r>
                  <a:rPr lang="he-IL" sz="2000" dirty="0"/>
                  <a:t>ב. בצעו את החישוב הנכון, כלומר הכפילו את שני הפולינומים ע"י שימוש ב- </a:t>
                </a:r>
                <a:r>
                  <a:rPr lang="en-US" sz="2000" dirty="0"/>
                  <a:t>FFT</a:t>
                </a:r>
                <a:r>
                  <a:rPr lang="he-IL" sz="2000" dirty="0"/>
                  <a:t>.</a:t>
                </a:r>
                <a:endParaRPr lang="en-US" sz="2000" dirty="0"/>
              </a:p>
              <a:p>
                <a:pPr marL="0" indent="0" algn="r" rtl="1">
                  <a:buNone/>
                </a:pPr>
                <a:endParaRPr lang="en-US" sz="2000" dirty="0"/>
              </a:p>
              <a:p>
                <a:pPr algn="r" rtl="1"/>
                <a:endParaRPr lang="en-US" sz="2000" dirty="0">
                  <a:effectLst/>
                </a:endParaRPr>
              </a:p>
              <a:p>
                <a:pPr algn="r" rtl="1"/>
                <a:endParaRPr lang="he-IL" sz="20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7B0ADAD-887C-47C3-92CD-7A1E2C9FF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7772400" cy="4648200"/>
              </a:xfrm>
              <a:blipFill>
                <a:blip r:embed="rId2"/>
                <a:stretch>
                  <a:fillRect l="-1569" t="-655" r="-8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FDC598C-0363-4680-B177-5767884675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11</a:t>
            </a:fld>
            <a:endParaRPr lang="en-US" alt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2A5452-F6E8-4EA0-9262-5C2171271E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5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D04F29-E5CE-45DE-A746-B5F64538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תזכורת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D64E310-AF7E-4138-A528-71FE1A90C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he-IL" dirty="0"/>
                  <a:t>מתקיים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sup>
                    </m:sSup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lvl="0" algn="r" rtl="1"/>
                <a:r>
                  <a:rPr lang="he-IL" dirty="0"/>
                  <a:t>התמרת </a:t>
                </a:r>
                <a:r>
                  <a:rPr lang="he-IL" dirty="0" err="1"/>
                  <a:t>פוריה</a:t>
                </a:r>
                <a:r>
                  <a:rPr lang="he-IL" dirty="0"/>
                  <a:t> הדיסקרטית של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 היא סדרת המספרים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, כאשר מתקיים</a:t>
                </a:r>
              </a:p>
              <a:p>
                <a:pPr lvl="2" algn="r" rtl="1"/>
                <a:r>
                  <a:rPr lang="he-IL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he-IL" sz="2800" i="1" dirty="0"/>
                  <a:t>.</a:t>
                </a:r>
                <a:endParaRPr lang="en-US" sz="2800" dirty="0"/>
              </a:p>
              <a:p>
                <a:pPr lvl="0" algn="r" rtl="1"/>
                <a:r>
                  <a:rPr lang="he-IL" dirty="0"/>
                  <a:t>התמרת </a:t>
                </a:r>
                <a:r>
                  <a:rPr lang="he-IL" dirty="0" err="1"/>
                  <a:t>פוריה</a:t>
                </a:r>
                <a:r>
                  <a:rPr lang="he-IL" dirty="0"/>
                  <a:t> הדיסקרטית ההפוכה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היא סדרת המקדמים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, כאשר מתקיים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he-IL" i="1" dirty="0"/>
                  <a:t>.</a:t>
                </a:r>
                <a:endParaRPr lang="en-US" dirty="0"/>
              </a:p>
              <a:p>
                <a:pPr algn="r" rtl="1"/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D64E310-AF7E-4138-A528-71FE1A90C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0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2CC2CD4-EEB1-42BE-B3E3-DF5BC3AA95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12</a:t>
            </a:fld>
            <a:endParaRPr lang="en-US" alt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9AB597-8122-4591-9A7A-BC1DCD81E0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6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C86E29-1118-4D80-B8E6-B8278F93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DDA59C6-F35C-48EE-BE1B-6EC66C73B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/>
                  <a:t>א. 	הטעות היא שהיה צריך להאריך את </a:t>
                </a:r>
                <a:r>
                  <a:rPr lang="he-IL" dirty="0" err="1"/>
                  <a:t>וקטורי</a:t>
                </a:r>
                <a:r>
                  <a:rPr lang="he-IL" dirty="0"/>
                  <a:t> 	המקדמים לאורך של</a:t>
                </a:r>
                <a:r>
                  <a:rPr lang="en-US" dirty="0"/>
                  <a:t>2</a:t>
                </a:r>
                <a:r>
                  <a:rPr lang="en-US" i="1" dirty="0"/>
                  <a:t>n</a:t>
                </a:r>
                <a:r>
                  <a:rPr lang="en-US" dirty="0"/>
                  <a:t>-1 </a:t>
                </a:r>
                <a:r>
                  <a:rPr lang="he-IL" dirty="0"/>
                  <a:t> כלומר לאורך </a:t>
                </a:r>
                <a:r>
                  <a:rPr lang="en-US" dirty="0"/>
                  <a:t>3</a:t>
                </a:r>
                <a:r>
                  <a:rPr lang="he-IL" dirty="0"/>
                  <a:t>, 	ולרפד לחזקה של </a:t>
                </a:r>
                <a:r>
                  <a:rPr lang="en-US" dirty="0"/>
                  <a:t>2</a:t>
                </a:r>
                <a:r>
                  <a:rPr lang="he-IL" dirty="0"/>
                  <a:t>, כלומר ל- </a:t>
                </a:r>
                <a:r>
                  <a:rPr lang="en-US" dirty="0"/>
                  <a:t>4</a:t>
                </a:r>
                <a:r>
                  <a:rPr lang="he-IL" dirty="0"/>
                  <a:t>, ולא </a:t>
                </a:r>
                <a:r>
                  <a:rPr lang="he-IL" dirty="0" err="1"/>
                  <a:t>להתמיר</a:t>
                </a:r>
                <a:r>
                  <a:rPr lang="he-IL" dirty="0"/>
                  <a:t> 	אותם כמו שהם.</a:t>
                </a:r>
                <a:endParaRPr lang="en-US" dirty="0"/>
              </a:p>
              <a:p>
                <a:pPr algn="r" rtl="1"/>
                <a:r>
                  <a:rPr lang="he-IL" dirty="0"/>
                  <a:t>ב. 	החישוב הנכון הוא:</a:t>
                </a:r>
              </a:p>
              <a:p>
                <a:pPr lvl="1" algn="r" rt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  <a:p>
                <a:pPr lvl="1" algn="r" rt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he-IL" dirty="0"/>
              </a:p>
              <a:p>
                <a:pPr lvl="1" algn="r" rt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 algn="r" rt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:pPr lvl="1" algn="r" rtl="1"/>
                <a:endParaRPr lang="en-US" dirty="0"/>
              </a:p>
              <a:p>
                <a:pPr algn="r" rtl="1"/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DDA59C6-F35C-48EE-BE1B-6EC66C73B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44" r="-10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3CA2D51-F441-4D10-A86E-EB114C6F6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13</a:t>
            </a:fld>
            <a:endParaRPr lang="en-US" alt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AED953-7C33-4747-ABCF-5BC8452903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34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5A85-5DE7-40D2-F24F-5B35EF32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 2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5FFE-1123-A6DC-01DE-027C8414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הראו איך להכפיל שני פולינומים </a:t>
            </a:r>
            <a:r>
              <a:rPr lang="en-US" dirty="0"/>
              <a:t>ax + b, cx + d</a:t>
            </a:r>
            <a:r>
              <a:rPr lang="he-IL" dirty="0"/>
              <a:t> ע"י שימוש ב3 הכפלות.</a:t>
            </a:r>
          </a:p>
          <a:p>
            <a:pPr algn="r" rtl="1"/>
            <a:r>
              <a:rPr lang="he-IL" dirty="0"/>
              <a:t>פתרון: </a:t>
            </a:r>
          </a:p>
          <a:p>
            <a:pPr marL="0" indent="0" algn="r" rtl="1">
              <a:buNone/>
            </a:pPr>
            <a:r>
              <a:rPr lang="he-IL" dirty="0"/>
              <a:t>כל מקדם הינו הכפלה כלומר – </a:t>
            </a:r>
            <a:r>
              <a:rPr lang="en-US" dirty="0" err="1"/>
              <a:t>ac,bd</a:t>
            </a:r>
            <a:r>
              <a:rPr lang="en-US" dirty="0"/>
              <a:t>,(</a:t>
            </a:r>
            <a:r>
              <a:rPr lang="en-US" dirty="0" err="1"/>
              <a:t>bc+ad</a:t>
            </a:r>
            <a:r>
              <a:rPr lang="en-US" dirty="0"/>
              <a:t>)</a:t>
            </a:r>
          </a:p>
          <a:p>
            <a:pPr marL="0" indent="0" algn="r" rtl="1">
              <a:buNone/>
            </a:pP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C7185-6065-D60D-D0EE-1C492663B0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14</a:t>
            </a:fld>
            <a:endParaRPr lang="en-US" alt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FE938-813B-67C4-0724-25189AEC53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8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C978-7793-45B9-6577-75D6C305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 2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41F64-06C5-4C37-6483-8A0F8D14C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7772400" cy="4648200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תארו אלגוריתם הפרד ומשול שמכפיל שני פולינומים בעלי </a:t>
                </a:r>
                <a:r>
                  <a:rPr lang="en-US" dirty="0"/>
                  <a:t>n</a:t>
                </a:r>
                <a:r>
                  <a:rPr lang="syr-SY" dirty="0"/>
                  <a:t> </a:t>
                </a:r>
                <a:r>
                  <a:rPr lang="he-IL" dirty="0"/>
                  <a:t>מקדמים שעובד בזמן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פתרון: נכתוב כל פולינום בתור</a:t>
                </a:r>
                <a:r>
                  <a:rPr lang="en-US" dirty="0"/>
                  <a:t>-</a:t>
                </a:r>
              </a:p>
              <a:p>
                <a:pPr marL="0" indent="0" algn="r" rtl="1">
                  <a:buNone/>
                </a:pP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לכן נשתמש ב3 המכפלות מהסעיף הקודם ונקבל כי אנו יכולים לבצע בצורה הזו אלגוריתם הפרד ומשול.</a:t>
                </a:r>
              </a:p>
              <a:p>
                <a:pPr marL="0" indent="0" algn="r" rtl="1">
                  <a:buNone/>
                </a:pPr>
                <a:r>
                  <a:rPr lang="he-IL" dirty="0"/>
                  <a:t>נוסחאת הרקורסיה תהיה: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r" rtl="1">
                  <a:buNone/>
                </a:pPr>
                <a:r>
                  <a:rPr lang="he-IL" dirty="0"/>
                  <a:t>לפי נוסחאת המאסטר נקבל זמן ריצה של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שיעורי בית: הוכיחו נכונות </a:t>
                </a:r>
              </a:p>
              <a:p>
                <a:pPr marL="0" indent="0" algn="r" rtl="1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41F64-06C5-4C37-6483-8A0F8D14C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7772400" cy="4648200"/>
              </a:xfrm>
              <a:blipFill>
                <a:blip r:embed="rId2"/>
                <a:stretch>
                  <a:fillRect t="-1311" r="-1569" b="-55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425EB-D5D3-ED73-3475-6E006F9AA0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15</a:t>
            </a:fld>
            <a:endParaRPr lang="en-US" alt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64747-1685-6C69-286C-C58ED8C1DD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7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8A35-C17E-C06F-7127-FC03FB77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 1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608BAF-82B1-3941-C668-37DF52F5A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/>
                  <a:t>מכניסים </a:t>
                </a:r>
                <a:r>
                  <a:rPr lang="en-US" dirty="0"/>
                  <a:t>n </a:t>
                </a:r>
                <a:r>
                  <a:rPr lang="he-IL" dirty="0"/>
                  <a:t> איברים לתוך רשימת נסמן ב-</a:t>
                </a:r>
                <a:r>
                  <a:rPr lang="en-US" dirty="0"/>
                  <a:t>K</a:t>
                </a:r>
                <a:r>
                  <a:rPr lang="he-IL" dirty="0"/>
                  <a:t> את המשתנה המקרי (האי-שלילי) המציין את גובה או מספר הרמות ברשימת הדילוגים.</a:t>
                </a:r>
              </a:p>
              <a:p>
                <a:pPr algn="r" rtl="1"/>
                <a:r>
                  <a:rPr lang="he-IL" dirty="0"/>
                  <a:t>נגדיר משתנה מקרי: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הראו כי התוחלת של המשתנה המקרי היא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algn="r" rtl="1"/>
                <a:r>
                  <a:rPr lang="he-IL" dirty="0"/>
                  <a:t>השתמשו בסעיף קודם כדי להראות כי</a:t>
                </a:r>
                <a:r>
                  <a:rPr lang="en-US" dirty="0"/>
                  <a:t>              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608BAF-82B1-3941-C668-37DF52F5A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75" r="-109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1AED2-2E71-75BF-8894-2F295E1957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</a:t>
            </a:fld>
            <a:endParaRPr lang="en-US" alt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37B7F-94B1-0BC4-0DCF-AD16D8FCA5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5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9882-7E44-C695-AF83-60D215A5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פתרון סעיף א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4647A-1B67-A939-625E-7870D7EEE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e>
                                      </m:fun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𝑒𝑥𝑖𝑠𝑡𝑠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𝑟𝑒𝑎𝑐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𝑙𝑎𝑦𝑒𝑟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𝑟𝑒𝑎𝑐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𝑙𝑎𝑦𝑒𝑟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4647A-1B67-A939-625E-7870D7EEE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9B39-10FA-1E18-7D9B-EB2CCB707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3</a:t>
            </a:fld>
            <a:endParaRPr lang="en-US" alt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213D1-88D1-2BC8-9C67-A58C34A71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7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71D4-B495-E070-E03E-6C652D29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פתרון סעיף ב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333CA-3DB3-2A60-728E-EFE652E31B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/>
                  <a:t>שימוש ישיר בתכונות התוחלת נותן כי: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)]≤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] 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r" rtl="1">
                  <a:buNone/>
                </a:pPr>
                <a:r>
                  <a:rPr lang="he-IL" dirty="0"/>
                  <a:t>וע"י הצבה של התוצאה מהסעיף הקודם נקבל את המבוקש.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333CA-3DB3-2A60-728E-EFE652E31B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44" r="-156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151FB-B7C7-4D26-AD78-642965EED9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4</a:t>
            </a:fld>
            <a:endParaRPr lang="en-US" alt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A373C-A57A-FD41-E595-96C75DD2C0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1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he-IL" altLang="he-IL" sz="4400" u="none" dirty="0"/>
              <a:t>מבני נתונים ואלגירותמים 2</a:t>
            </a:r>
            <a:br>
              <a:rPr lang="en-US" altLang="he-IL" sz="4400" u="none" dirty="0"/>
            </a:br>
            <a:r>
              <a:rPr lang="he-IL" altLang="he-IL" sz="4400" u="none" dirty="0"/>
              <a:t>תירגול: </a:t>
            </a:r>
            <a:r>
              <a:rPr lang="en-US" altLang="he-IL" sz="4400" u="none" dirty="0" err="1"/>
              <a:t>Treaps</a:t>
            </a:r>
            <a:endParaRPr lang="he-IL" altLang="he-IL" sz="4400" u="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3ABCA5-1DDB-46F9-BDBF-678987B52201}" type="slidenum">
              <a:rPr lang="en-US" altLang="he-IL" smtClean="0"/>
              <a:pPr>
                <a:defRPr/>
              </a:pPr>
              <a:t>5</a:t>
            </a:fld>
            <a:endParaRPr lang="en-US" altLang="he-IL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524000" y="40386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altLang="he-IL" sz="1600" kern="0"/>
          </a:p>
          <a:p>
            <a:pPr algn="l"/>
            <a:endParaRPr lang="en-US" altLang="he-IL" sz="1600" kern="0"/>
          </a:p>
          <a:p>
            <a:pPr algn="l"/>
            <a:r>
              <a:rPr lang="en-US" altLang="he-IL" sz="1600" kern="0"/>
              <a:t>Based on: Introduction to Algorithms</a:t>
            </a:r>
          </a:p>
          <a:p>
            <a:pPr algn="l"/>
            <a:r>
              <a:rPr lang="en-US" altLang="he-IL" sz="1600" kern="0"/>
              <a:t>by Cormen, Leiserson, Rivest, and Stein</a:t>
            </a:r>
            <a:endParaRPr lang="en-US" altLang="he-IL" sz="1600" kern="0" dirty="0"/>
          </a:p>
        </p:txBody>
      </p:sp>
    </p:spTree>
    <p:extLst>
      <p:ext uri="{BB962C8B-B14F-4D97-AF65-F5344CB8AC3E}">
        <p14:creationId xmlns:p14="http://schemas.microsoft.com/office/powerpoint/2010/main" val="202592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1964-00E3-3E37-FF47-364DD64D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 1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44C9-3853-62E8-B194-A2AFE343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457200" algn="r" rtl="1">
              <a:lnSpc>
                <a:spcPct val="115000"/>
              </a:lnSpc>
              <a:spcAft>
                <a:spcPts val="6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פעולת</a:t>
            </a:r>
            <a:r>
              <a:rPr lang="en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TREAP-INSERT </a:t>
            </a:r>
            <a:r>
              <a:rPr lang="he-I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מבצעת חיפוש ולאחר מכן רצף של סיבובים. למרות שחיפוש וסיבובים הם בעלי זמן ריצה אסימפטוטי זהה, יש להם עלויות שונות בפועל. חיפוש קורא מידע מה</a:t>
            </a:r>
            <a:r>
              <a:rPr lang="en-IL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Treap</a:t>
            </a:r>
            <a:r>
              <a:rPr lang="en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מבלי לשנות אותו, בעוד שסיבוב משנה את מצביעי ההורה והילד בתוך ה</a:t>
            </a:r>
            <a:r>
              <a:rPr lang="en-IL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Treap</a:t>
            </a:r>
            <a:r>
              <a:rPr lang="en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ברוב המחשבים, פעולות קריאה הן מהירות בהרבה מפעולות כתיבה. לכן נרצה ש</a:t>
            </a:r>
            <a:r>
              <a:rPr lang="en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TREAP-INSERT 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יבצע כמה שפחות סיבובים. נראה כי מספר הסיבובים הצפוי מוגבל בקבוע</a:t>
            </a:r>
            <a:r>
              <a:rPr lang="en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457200" algn="r" rtl="1">
              <a:lnSpc>
                <a:spcPct val="115000"/>
              </a:lnSpc>
              <a:spcAft>
                <a:spcPts val="6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כדי להראות תכונה זו, נזדקק לכמה הגדרות. עמוד השדרה השמאלי של עץ חיפוש בינארי</a:t>
            </a:r>
            <a:r>
              <a:rPr lang="en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 </a:t>
            </a:r>
            <a:r>
              <a:rPr lang="he-I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הוא הנתיב שמתחיל בשורש ומגיע לפריט עם המפתח הקטן ביותר. במילים אחרות, עמוד השדרה השמאלי הוא הנתיב המקסימלי מהשורש שמורכב רק מקצוות שמאליים. באופן סימטרי, עמוד השדרה הימני של</a:t>
            </a:r>
            <a:r>
              <a:rPr lang="en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 </a:t>
            </a:r>
            <a:r>
              <a:rPr lang="he-I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הוא הנתיב המקסימלי מהשורש שמורכב רק מקצוות ימניים. אורך עמוד השדרה הוא מספר הצמתים שהוא מכיל</a:t>
            </a:r>
            <a:r>
              <a:rPr lang="en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6EDB7-B2CA-9AEC-2FF7-08CAF1CC2C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6</a:t>
            </a:fld>
            <a:endParaRPr lang="en-US" alt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B3841-15D9-D3B8-E981-FE69A85C62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9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1E2F-184B-F225-011E-730BCCAB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 1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44330-A530-8F12-052B-49EB1DE72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נתבונן ב- </a:t>
            </a:r>
            <a:r>
              <a:rPr lang="en-US" dirty="0" err="1"/>
              <a:t>Treap</a:t>
            </a:r>
            <a:r>
              <a:rPr lang="en-US" dirty="0"/>
              <a:t> T </a:t>
            </a:r>
            <a:r>
              <a:rPr lang="he-IL" dirty="0"/>
              <a:t> מיד לאחר שהוכנס</a:t>
            </a:r>
            <a:r>
              <a:rPr lang="en-US" dirty="0"/>
              <a:t>x </a:t>
            </a:r>
            <a:r>
              <a:rPr lang="he-IL" dirty="0"/>
              <a:t> באמצעות הפעולה</a:t>
            </a:r>
            <a:r>
              <a:rPr lang="en-US" dirty="0"/>
              <a:t>TREAP-INSERT </a:t>
            </a:r>
            <a:r>
              <a:rPr lang="he-IL" dirty="0"/>
              <a:t> . נניח ש-</a:t>
            </a:r>
            <a:r>
              <a:rPr lang="en-US" dirty="0"/>
              <a:t>C </a:t>
            </a:r>
            <a:r>
              <a:rPr lang="he-IL" dirty="0"/>
              <a:t> הוא אורך עמוד השדרה הימני של תת-העץ השמאלי של </a:t>
            </a:r>
            <a:r>
              <a:rPr lang="en-US" dirty="0"/>
              <a:t>x</a:t>
            </a:r>
            <a:r>
              <a:rPr lang="he-IL" dirty="0"/>
              <a:t>. ו-</a:t>
            </a:r>
            <a:r>
              <a:rPr lang="en-US" dirty="0"/>
              <a:t>D </a:t>
            </a:r>
            <a:r>
              <a:rPr lang="he-IL" dirty="0"/>
              <a:t>הוא אורך עמוד השדרה השמאלי של תת-העץ הימני של </a:t>
            </a:r>
            <a:r>
              <a:rPr lang="en-US" dirty="0"/>
              <a:t>x</a:t>
            </a:r>
            <a:r>
              <a:rPr lang="he-IL" dirty="0"/>
              <a:t> . הוכח שמספר הסיבובים הכולל שבוצע במהלך ההכנסה של</a:t>
            </a:r>
            <a:r>
              <a:rPr lang="en-US" dirty="0"/>
              <a:t>x </a:t>
            </a:r>
            <a:r>
              <a:rPr lang="he-IL" dirty="0"/>
              <a:t> שווה ל-</a:t>
            </a:r>
            <a:r>
              <a:rPr lang="en-US" dirty="0"/>
              <a:t>C</a:t>
            </a:r>
            <a:r>
              <a:rPr lang="he-IL" dirty="0"/>
              <a:t>+</a:t>
            </a:r>
            <a:r>
              <a:rPr lang="en-US" dirty="0"/>
              <a:t>D</a:t>
            </a:r>
            <a:r>
              <a:rPr lang="he-IL" dirty="0"/>
              <a:t>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AF1BA-93DD-F92C-D5A0-F1B600210A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7</a:t>
            </a:fld>
            <a:endParaRPr lang="en-US" alt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7290-3AEB-6123-4D13-D683AD41CE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2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2A77-BB21-0BFE-FCD0-36568406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פתרון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4945-EB61-B853-4F22-6857A6A49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נוכיח את הטענה באינדוקציה:</a:t>
            </a:r>
          </a:p>
          <a:p>
            <a:pPr algn="r" rtl="1"/>
            <a:r>
              <a:rPr lang="he-IL" dirty="0"/>
              <a:t>מקרה בסיס: עבור </a:t>
            </a:r>
            <a:r>
              <a:rPr lang="en-US" dirty="0"/>
              <a:t>TREAP</a:t>
            </a:r>
            <a:r>
              <a:rPr lang="he-IL" dirty="0"/>
              <a:t> בעל קודקוד </a:t>
            </a:r>
            <a:r>
              <a:rPr lang="en-US" dirty="0"/>
              <a:t>y</a:t>
            </a:r>
            <a:r>
              <a:rPr lang="he-IL" dirty="0"/>
              <a:t> נכניס את הקודקוד </a:t>
            </a:r>
            <a:r>
              <a:rPr lang="en-US" dirty="0"/>
              <a:t>x</a:t>
            </a:r>
            <a:r>
              <a:rPr lang="he-IL" dirty="0"/>
              <a:t> ונגלגל. כעת גלגלנו פעם אחת וגובה תת העץ הימני או השמאלי הוא 1 ולכן זהו סכום עמודי השדרה כמספר הגלגולים.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86FB-446C-DB6F-B6F5-98F5BF858A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8</a:t>
            </a:fld>
            <a:endParaRPr lang="en-US" alt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4C950-FDCE-E970-D969-A5FEF2603C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9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1772-A5D2-A512-FE1A-17B79473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פתרון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5BE9-2581-105D-0AB9-AA3C16617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צעד האינודקציה: נניח כי הטענה נכונה עבור </a:t>
            </a:r>
            <a:r>
              <a:rPr lang="en-US" dirty="0"/>
              <a:t>k</a:t>
            </a:r>
            <a:r>
              <a:rPr lang="he-IL" dirty="0"/>
              <a:t> גלגולים ונוכיח כי היא נכונה עבור </a:t>
            </a:r>
            <a:r>
              <a:rPr lang="en-US" dirty="0"/>
              <a:t>k+1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 אנו יודעים שלפי הנחת האינדוקציה </a:t>
            </a:r>
            <a:r>
              <a:rPr lang="en-US" dirty="0"/>
              <a:t>C+D=k</a:t>
            </a:r>
            <a:r>
              <a:rPr lang="he-IL" dirty="0"/>
              <a:t>. נניח כי </a:t>
            </a:r>
            <a:r>
              <a:rPr lang="en-US" dirty="0"/>
              <a:t>x</a:t>
            </a:r>
            <a:r>
              <a:rPr lang="he-IL" dirty="0"/>
              <a:t> הוא הבן השמאלי של </a:t>
            </a:r>
            <a:r>
              <a:rPr lang="en-US" dirty="0"/>
              <a:t>y</a:t>
            </a:r>
            <a:r>
              <a:rPr lang="he-IL" dirty="0"/>
              <a:t>. לאחר ביצוע גלגול ימני </a:t>
            </a:r>
            <a:r>
              <a:rPr lang="en-US" dirty="0"/>
              <a:t>y</a:t>
            </a:r>
            <a:r>
              <a:rPr lang="he-IL" dirty="0"/>
              <a:t> הופך להיות הבן הימני של </a:t>
            </a:r>
            <a:r>
              <a:rPr lang="en-US" dirty="0"/>
              <a:t>x</a:t>
            </a:r>
            <a:r>
              <a:rPr lang="he-IL" dirty="0"/>
              <a:t> והבן הימני הקודם של </a:t>
            </a:r>
            <a:r>
              <a:rPr lang="en-US" dirty="0"/>
              <a:t>x</a:t>
            </a:r>
            <a:r>
              <a:rPr lang="he-IL" dirty="0"/>
              <a:t> הופך להיות הבן השמאלי של </a:t>
            </a:r>
            <a:r>
              <a:rPr lang="en-US" dirty="0"/>
              <a:t>y</a:t>
            </a:r>
            <a:r>
              <a:rPr lang="he-IL" dirty="0"/>
              <a:t>. לכן עמוד השדרה הימני של </a:t>
            </a:r>
            <a:r>
              <a:rPr lang="en-US" dirty="0"/>
              <a:t>x</a:t>
            </a:r>
            <a:r>
              <a:rPr lang="he-IL" dirty="0"/>
              <a:t> גדל ב1. מצד שני עמוד השדרה השמאלי של </a:t>
            </a:r>
            <a:r>
              <a:rPr lang="en-US" dirty="0"/>
              <a:t>x</a:t>
            </a:r>
            <a:r>
              <a:rPr lang="he-IL" dirty="0"/>
              <a:t> לא השתנה כי הגלגול לא השפיע על תת העץ השמאלי של </a:t>
            </a:r>
            <a:r>
              <a:rPr lang="en-US" dirty="0"/>
              <a:t>x</a:t>
            </a:r>
            <a:r>
              <a:rPr lang="he-IL" dirty="0"/>
              <a:t>. בסה"כ הראנו כי </a:t>
            </a:r>
            <a:r>
              <a:rPr lang="en-US" dirty="0"/>
              <a:t>C+D=k+1</a:t>
            </a:r>
            <a:r>
              <a:rPr lang="he-IL" dirty="0"/>
              <a:t> וסיימנו.</a:t>
            </a:r>
          </a:p>
          <a:p>
            <a:pPr algn="r" rtl="1"/>
            <a:r>
              <a:rPr lang="he-IL" dirty="0"/>
              <a:t>הערה:המקרה השני סימטרי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915B9-C951-93C0-30B6-38F63D345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9</a:t>
            </a:fld>
            <a:endParaRPr lang="en-US" alt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EC36-22EA-FCBB-3F73-84439F5BB9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015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34560</TotalTime>
  <Words>893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Comic Sans MS</vt:lpstr>
      <vt:lpstr>Times New Roman</vt:lpstr>
      <vt:lpstr>ZapfDingbats</vt:lpstr>
      <vt:lpstr>Default Design</vt:lpstr>
      <vt:lpstr>מבני נתונים ואלגירותמים 2 תירגול: Skip List</vt:lpstr>
      <vt:lpstr>דוגמא 1</vt:lpstr>
      <vt:lpstr>פתרון סעיף א</vt:lpstr>
      <vt:lpstr>פתרון סעיף ב</vt:lpstr>
      <vt:lpstr>מבני נתונים ואלגירותמים 2 תירגול: Treaps</vt:lpstr>
      <vt:lpstr>דוגמא 1</vt:lpstr>
      <vt:lpstr>דוגמא 1</vt:lpstr>
      <vt:lpstr>פתרון</vt:lpstr>
      <vt:lpstr>פתרון</vt:lpstr>
      <vt:lpstr>מבני נתונים ואלגירותמים 2 תירגול: Fast Fourie Transfor</vt:lpstr>
      <vt:lpstr>דוגמא 1</vt:lpstr>
      <vt:lpstr>תזכורת</vt:lpstr>
      <vt:lpstr>פתרון</vt:lpstr>
      <vt:lpstr>דוגמא 2</vt:lpstr>
      <vt:lpstr>דוגמא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Geometry 13: Motion Planning</dc:title>
  <dc:creator>Dror Rawitz</dc:creator>
  <cp:lastModifiedBy>Yuval Gerber</cp:lastModifiedBy>
  <cp:revision>905</cp:revision>
  <cp:lastPrinted>2016-11-07T20:25:53Z</cp:lastPrinted>
  <dcterms:created xsi:type="dcterms:W3CDTF">1999-10-08T19:08:27Z</dcterms:created>
  <dcterms:modified xsi:type="dcterms:W3CDTF">2024-10-07T07:09:29Z</dcterms:modified>
</cp:coreProperties>
</file>