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7"/>
  </p:notesMasterIdLst>
  <p:sldIdLst>
    <p:sldId id="295" r:id="rId2"/>
    <p:sldId id="329" r:id="rId3"/>
    <p:sldId id="296" r:id="rId4"/>
    <p:sldId id="400" r:id="rId5"/>
    <p:sldId id="401" r:id="rId6"/>
    <p:sldId id="299" r:id="rId7"/>
    <p:sldId id="402" r:id="rId8"/>
    <p:sldId id="300" r:id="rId9"/>
    <p:sldId id="302" r:id="rId10"/>
    <p:sldId id="303" r:id="rId11"/>
    <p:sldId id="304" r:id="rId12"/>
    <p:sldId id="330" r:id="rId13"/>
    <p:sldId id="313" r:id="rId14"/>
    <p:sldId id="314" r:id="rId15"/>
    <p:sldId id="316" r:id="rId16"/>
    <p:sldId id="403" r:id="rId17"/>
    <p:sldId id="318" r:id="rId18"/>
    <p:sldId id="319" r:id="rId19"/>
    <p:sldId id="320" r:id="rId20"/>
    <p:sldId id="321" r:id="rId21"/>
    <p:sldId id="404" r:id="rId22"/>
    <p:sldId id="305" r:id="rId23"/>
    <p:sldId id="306" r:id="rId24"/>
    <p:sldId id="307" r:id="rId25"/>
    <p:sldId id="405" r:id="rId26"/>
    <p:sldId id="309" r:id="rId27"/>
    <p:sldId id="310" r:id="rId28"/>
    <p:sldId id="311" r:id="rId29"/>
    <p:sldId id="312" r:id="rId30"/>
    <p:sldId id="331" r:id="rId31"/>
    <p:sldId id="406" r:id="rId32"/>
    <p:sldId id="407" r:id="rId33"/>
    <p:sldId id="332" r:id="rId34"/>
    <p:sldId id="408" r:id="rId35"/>
    <p:sldId id="333" r:id="rId36"/>
    <p:sldId id="410" r:id="rId37"/>
    <p:sldId id="409" r:id="rId38"/>
    <p:sldId id="334" r:id="rId39"/>
    <p:sldId id="262" r:id="rId40"/>
    <p:sldId id="411" r:id="rId41"/>
    <p:sldId id="412" r:id="rId42"/>
    <p:sldId id="336" r:id="rId43"/>
    <p:sldId id="322" r:id="rId44"/>
    <p:sldId id="323" r:id="rId45"/>
    <p:sldId id="413" r:id="rId4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080F0C3-CFF1-48B5-B21A-7EE03876480C}" v="7" dt="2024-12-01T13:06:34.20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8" autoAdjust="0"/>
    <p:restoredTop sz="94660"/>
  </p:normalViewPr>
  <p:slideViewPr>
    <p:cSldViewPr snapToGrid="0">
      <p:cViewPr varScale="1">
        <p:scale>
          <a:sx n="142" d="100"/>
          <a:sy n="142" d="100"/>
        </p:scale>
        <p:origin x="144" y="4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yal Kolman" userId="fd9df85a-b656-490a-99a5-64fe8bc67f8a" providerId="ADAL" clId="{1080F0C3-CFF1-48B5-B21A-7EE03876480C}"/>
    <pc:docChg chg="undo custSel modSld">
      <pc:chgData name="Eyal Kolman" userId="fd9df85a-b656-490a-99a5-64fe8bc67f8a" providerId="ADAL" clId="{1080F0C3-CFF1-48B5-B21A-7EE03876480C}" dt="2024-12-01T13:07:24.752" v="278" actId="313"/>
      <pc:docMkLst>
        <pc:docMk/>
      </pc:docMkLst>
      <pc:sldChg chg="modSp mod">
        <pc:chgData name="Eyal Kolman" userId="fd9df85a-b656-490a-99a5-64fe8bc67f8a" providerId="ADAL" clId="{1080F0C3-CFF1-48B5-B21A-7EE03876480C}" dt="2024-12-01T09:54:03.317" v="4" actId="20577"/>
        <pc:sldMkLst>
          <pc:docMk/>
          <pc:sldMk cId="1212971464" sldId="296"/>
        </pc:sldMkLst>
        <pc:spChg chg="mod">
          <ac:chgData name="Eyal Kolman" userId="fd9df85a-b656-490a-99a5-64fe8bc67f8a" providerId="ADAL" clId="{1080F0C3-CFF1-48B5-B21A-7EE03876480C}" dt="2024-12-01T09:54:03.317" v="4" actId="20577"/>
          <ac:spMkLst>
            <pc:docMk/>
            <pc:sldMk cId="1212971464" sldId="296"/>
            <ac:spMk id="2" creationId="{60206E51-0F85-47D0-97EC-69DEB203C8EA}"/>
          </ac:spMkLst>
        </pc:spChg>
      </pc:sldChg>
      <pc:sldChg chg="modSp mod">
        <pc:chgData name="Eyal Kolman" userId="fd9df85a-b656-490a-99a5-64fe8bc67f8a" providerId="ADAL" clId="{1080F0C3-CFF1-48B5-B21A-7EE03876480C}" dt="2024-12-01T12:21:44.260" v="32" actId="20577"/>
        <pc:sldMkLst>
          <pc:docMk/>
          <pc:sldMk cId="939599532" sldId="300"/>
        </pc:sldMkLst>
        <pc:spChg chg="mod">
          <ac:chgData name="Eyal Kolman" userId="fd9df85a-b656-490a-99a5-64fe8bc67f8a" providerId="ADAL" clId="{1080F0C3-CFF1-48B5-B21A-7EE03876480C}" dt="2024-12-01T12:21:44.260" v="32" actId="20577"/>
          <ac:spMkLst>
            <pc:docMk/>
            <pc:sldMk cId="939599532" sldId="300"/>
            <ac:spMk id="2" creationId="{D1B88DF9-BF81-4BB4-A195-DD24951ABE33}"/>
          </ac:spMkLst>
        </pc:spChg>
      </pc:sldChg>
      <pc:sldChg chg="modSp mod">
        <pc:chgData name="Eyal Kolman" userId="fd9df85a-b656-490a-99a5-64fe8bc67f8a" providerId="ADAL" clId="{1080F0C3-CFF1-48B5-B21A-7EE03876480C}" dt="2024-12-01T12:23:48.491" v="79" actId="14100"/>
        <pc:sldMkLst>
          <pc:docMk/>
          <pc:sldMk cId="3254196874" sldId="303"/>
        </pc:sldMkLst>
        <pc:spChg chg="mod">
          <ac:chgData name="Eyal Kolman" userId="fd9df85a-b656-490a-99a5-64fe8bc67f8a" providerId="ADAL" clId="{1080F0C3-CFF1-48B5-B21A-7EE03876480C}" dt="2024-12-01T12:23:48.491" v="79" actId="14100"/>
          <ac:spMkLst>
            <pc:docMk/>
            <pc:sldMk cId="3254196874" sldId="303"/>
            <ac:spMk id="2" creationId="{4D7ECEA2-1D0A-6720-F675-206B44C929E6}"/>
          </ac:spMkLst>
        </pc:spChg>
      </pc:sldChg>
      <pc:sldChg chg="addSp modSp mod modAnim">
        <pc:chgData name="Eyal Kolman" userId="fd9df85a-b656-490a-99a5-64fe8bc67f8a" providerId="ADAL" clId="{1080F0C3-CFF1-48B5-B21A-7EE03876480C}" dt="2024-12-01T12:23:39.823" v="78" actId="14100"/>
        <pc:sldMkLst>
          <pc:docMk/>
          <pc:sldMk cId="3814579224" sldId="304"/>
        </pc:sldMkLst>
        <pc:spChg chg="add mod">
          <ac:chgData name="Eyal Kolman" userId="fd9df85a-b656-490a-99a5-64fe8bc67f8a" providerId="ADAL" clId="{1080F0C3-CFF1-48B5-B21A-7EE03876480C}" dt="2024-12-01T12:23:39.823" v="78" actId="14100"/>
          <ac:spMkLst>
            <pc:docMk/>
            <pc:sldMk cId="3814579224" sldId="304"/>
            <ac:spMk id="2" creationId="{594C548C-6F0E-F0F6-DBDF-3A48992CB24D}"/>
          </ac:spMkLst>
        </pc:spChg>
      </pc:sldChg>
      <pc:sldChg chg="modSp mod">
        <pc:chgData name="Eyal Kolman" userId="fd9df85a-b656-490a-99a5-64fe8bc67f8a" providerId="ADAL" clId="{1080F0C3-CFF1-48B5-B21A-7EE03876480C}" dt="2024-12-01T12:36:19.936" v="178" actId="400"/>
        <pc:sldMkLst>
          <pc:docMk/>
          <pc:sldMk cId="2152010612" sldId="305"/>
        </pc:sldMkLst>
        <pc:spChg chg="mod">
          <ac:chgData name="Eyal Kolman" userId="fd9df85a-b656-490a-99a5-64fe8bc67f8a" providerId="ADAL" clId="{1080F0C3-CFF1-48B5-B21A-7EE03876480C}" dt="2024-12-01T12:36:19.936" v="178" actId="400"/>
          <ac:spMkLst>
            <pc:docMk/>
            <pc:sldMk cId="2152010612" sldId="305"/>
            <ac:spMk id="2" creationId="{60206E51-0F85-47D0-97EC-69DEB203C8EA}"/>
          </ac:spMkLst>
        </pc:spChg>
      </pc:sldChg>
      <pc:sldChg chg="modSp mod">
        <pc:chgData name="Eyal Kolman" userId="fd9df85a-b656-490a-99a5-64fe8bc67f8a" providerId="ADAL" clId="{1080F0C3-CFF1-48B5-B21A-7EE03876480C}" dt="2024-12-01T12:39:38.275" v="182" actId="20577"/>
        <pc:sldMkLst>
          <pc:docMk/>
          <pc:sldMk cId="143104012" sldId="306"/>
        </pc:sldMkLst>
        <pc:spChg chg="mod">
          <ac:chgData name="Eyal Kolman" userId="fd9df85a-b656-490a-99a5-64fe8bc67f8a" providerId="ADAL" clId="{1080F0C3-CFF1-48B5-B21A-7EE03876480C}" dt="2024-12-01T12:39:38.275" v="182" actId="20577"/>
          <ac:spMkLst>
            <pc:docMk/>
            <pc:sldMk cId="143104012" sldId="306"/>
            <ac:spMk id="2" creationId="{165EF47F-C6CD-4308-8265-9181F8245BAD}"/>
          </ac:spMkLst>
        </pc:spChg>
      </pc:sldChg>
      <pc:sldChg chg="modSp mod">
        <pc:chgData name="Eyal Kolman" userId="fd9df85a-b656-490a-99a5-64fe8bc67f8a" providerId="ADAL" clId="{1080F0C3-CFF1-48B5-B21A-7EE03876480C}" dt="2024-12-01T12:41:58.572" v="185" actId="20577"/>
        <pc:sldMkLst>
          <pc:docMk/>
          <pc:sldMk cId="2191893066" sldId="310"/>
        </pc:sldMkLst>
        <pc:spChg chg="mod">
          <ac:chgData name="Eyal Kolman" userId="fd9df85a-b656-490a-99a5-64fe8bc67f8a" providerId="ADAL" clId="{1080F0C3-CFF1-48B5-B21A-7EE03876480C}" dt="2024-12-01T12:41:58.572" v="185" actId="20577"/>
          <ac:spMkLst>
            <pc:docMk/>
            <pc:sldMk cId="2191893066" sldId="310"/>
            <ac:spMk id="2" creationId="{F35F7038-A8CE-4D53-9508-C5CD92E7C1B1}"/>
          </ac:spMkLst>
        </pc:spChg>
      </pc:sldChg>
      <pc:sldChg chg="modSp mod">
        <pc:chgData name="Eyal Kolman" userId="fd9df85a-b656-490a-99a5-64fe8bc67f8a" providerId="ADAL" clId="{1080F0C3-CFF1-48B5-B21A-7EE03876480C}" dt="2024-12-01T12:43:23.534" v="191" actId="27636"/>
        <pc:sldMkLst>
          <pc:docMk/>
          <pc:sldMk cId="903618759" sldId="312"/>
        </pc:sldMkLst>
        <pc:spChg chg="mod">
          <ac:chgData name="Eyal Kolman" userId="fd9df85a-b656-490a-99a5-64fe8bc67f8a" providerId="ADAL" clId="{1080F0C3-CFF1-48B5-B21A-7EE03876480C}" dt="2024-12-01T12:43:23.534" v="191" actId="27636"/>
          <ac:spMkLst>
            <pc:docMk/>
            <pc:sldMk cId="903618759" sldId="312"/>
            <ac:spMk id="2" creationId="{2AE7B81E-96D6-43AD-A48C-02A8E90E6231}"/>
          </ac:spMkLst>
        </pc:spChg>
      </pc:sldChg>
      <pc:sldChg chg="modSp mod">
        <pc:chgData name="Eyal Kolman" userId="fd9df85a-b656-490a-99a5-64fe8bc67f8a" providerId="ADAL" clId="{1080F0C3-CFF1-48B5-B21A-7EE03876480C}" dt="2024-12-01T12:28:01.238" v="108" actId="400"/>
        <pc:sldMkLst>
          <pc:docMk/>
          <pc:sldMk cId="4122010317" sldId="313"/>
        </pc:sldMkLst>
        <pc:spChg chg="mod">
          <ac:chgData name="Eyal Kolman" userId="fd9df85a-b656-490a-99a5-64fe8bc67f8a" providerId="ADAL" clId="{1080F0C3-CFF1-48B5-B21A-7EE03876480C}" dt="2024-12-01T12:28:01.238" v="108" actId="400"/>
          <ac:spMkLst>
            <pc:docMk/>
            <pc:sldMk cId="4122010317" sldId="313"/>
            <ac:spMk id="2" creationId="{9F0511C8-78B2-4350-8120-3418334842A0}"/>
          </ac:spMkLst>
        </pc:spChg>
      </pc:sldChg>
      <pc:sldChg chg="addSp delSp modSp mod delAnim">
        <pc:chgData name="Eyal Kolman" userId="fd9df85a-b656-490a-99a5-64fe8bc67f8a" providerId="ADAL" clId="{1080F0C3-CFF1-48B5-B21A-7EE03876480C}" dt="2024-12-01T12:29:24.371" v="115" actId="1076"/>
        <pc:sldMkLst>
          <pc:docMk/>
          <pc:sldMk cId="2744826277" sldId="314"/>
        </pc:sldMkLst>
        <pc:spChg chg="add mod">
          <ac:chgData name="Eyal Kolman" userId="fd9df85a-b656-490a-99a5-64fe8bc67f8a" providerId="ADAL" clId="{1080F0C3-CFF1-48B5-B21A-7EE03876480C}" dt="2024-12-01T12:29:24.371" v="115" actId="1076"/>
          <ac:spMkLst>
            <pc:docMk/>
            <pc:sldMk cId="2744826277" sldId="314"/>
            <ac:spMk id="4" creationId="{B2FCC2A3-CE3D-A421-5BBC-B1048A48033C}"/>
          </ac:spMkLst>
        </pc:spChg>
        <pc:spChg chg="mod topLvl">
          <ac:chgData name="Eyal Kolman" userId="fd9df85a-b656-490a-99a5-64fe8bc67f8a" providerId="ADAL" clId="{1080F0C3-CFF1-48B5-B21A-7EE03876480C}" dt="2024-12-01T12:28:54.227" v="111" actId="14100"/>
          <ac:spMkLst>
            <pc:docMk/>
            <pc:sldMk cId="2744826277" sldId="314"/>
            <ac:spMk id="5" creationId="{4968FBFB-0204-A671-44E1-688F63F590F9}"/>
          </ac:spMkLst>
        </pc:spChg>
        <pc:spChg chg="topLvl">
          <ac:chgData name="Eyal Kolman" userId="fd9df85a-b656-490a-99a5-64fe8bc67f8a" providerId="ADAL" clId="{1080F0C3-CFF1-48B5-B21A-7EE03876480C}" dt="2024-12-01T12:28:46.585" v="109" actId="165"/>
          <ac:spMkLst>
            <pc:docMk/>
            <pc:sldMk cId="2744826277" sldId="314"/>
            <ac:spMk id="6" creationId="{0F2A37B7-9B04-8DF8-6BBB-4A71D9D49F31}"/>
          </ac:spMkLst>
        </pc:spChg>
        <pc:grpChg chg="del">
          <ac:chgData name="Eyal Kolman" userId="fd9df85a-b656-490a-99a5-64fe8bc67f8a" providerId="ADAL" clId="{1080F0C3-CFF1-48B5-B21A-7EE03876480C}" dt="2024-12-01T12:28:46.585" v="109" actId="165"/>
          <ac:grpSpMkLst>
            <pc:docMk/>
            <pc:sldMk cId="2744826277" sldId="314"/>
            <ac:grpSpMk id="7" creationId="{07A71D98-3700-1E81-5E41-A3DB80E4B2A6}"/>
          </ac:grpSpMkLst>
        </pc:grpChg>
      </pc:sldChg>
      <pc:sldChg chg="addSp delSp modSp mod">
        <pc:chgData name="Eyal Kolman" userId="fd9df85a-b656-490a-99a5-64fe8bc67f8a" providerId="ADAL" clId="{1080F0C3-CFF1-48B5-B21A-7EE03876480C}" dt="2024-12-01T12:31:48.027" v="129" actId="1076"/>
        <pc:sldMkLst>
          <pc:docMk/>
          <pc:sldMk cId="3898092689" sldId="316"/>
        </pc:sldMkLst>
        <pc:grpChg chg="add mod">
          <ac:chgData name="Eyal Kolman" userId="fd9df85a-b656-490a-99a5-64fe8bc67f8a" providerId="ADAL" clId="{1080F0C3-CFF1-48B5-B21A-7EE03876480C}" dt="2024-12-01T12:31:37.096" v="125" actId="1076"/>
          <ac:grpSpMkLst>
            <pc:docMk/>
            <pc:sldMk cId="3898092689" sldId="316"/>
            <ac:grpSpMk id="9" creationId="{388460E4-F541-09B3-1E20-3C33E59BB06B}"/>
          </ac:grpSpMkLst>
        </pc:grpChg>
        <pc:grpChg chg="add mod">
          <ac:chgData name="Eyal Kolman" userId="fd9df85a-b656-490a-99a5-64fe8bc67f8a" providerId="ADAL" clId="{1080F0C3-CFF1-48B5-B21A-7EE03876480C}" dt="2024-12-01T12:31:42.132" v="127" actId="1076"/>
          <ac:grpSpMkLst>
            <pc:docMk/>
            <pc:sldMk cId="3898092689" sldId="316"/>
            <ac:grpSpMk id="10" creationId="{4C27E8E0-B3C2-31CE-0FCD-881A1E4173E6}"/>
          </ac:grpSpMkLst>
        </pc:grpChg>
        <pc:grpChg chg="add mod">
          <ac:chgData name="Eyal Kolman" userId="fd9df85a-b656-490a-99a5-64fe8bc67f8a" providerId="ADAL" clId="{1080F0C3-CFF1-48B5-B21A-7EE03876480C}" dt="2024-12-01T12:31:48.027" v="129" actId="1076"/>
          <ac:grpSpMkLst>
            <pc:docMk/>
            <pc:sldMk cId="3898092689" sldId="316"/>
            <ac:grpSpMk id="13" creationId="{89223B42-E68D-A73C-8884-5CADAA1886EA}"/>
          </ac:grpSpMkLst>
        </pc:grpChg>
        <pc:picChg chg="mod">
          <ac:chgData name="Eyal Kolman" userId="fd9df85a-b656-490a-99a5-64fe8bc67f8a" providerId="ADAL" clId="{1080F0C3-CFF1-48B5-B21A-7EE03876480C}" dt="2024-12-01T12:31:34.963" v="124" actId="1076"/>
          <ac:picMkLst>
            <pc:docMk/>
            <pc:sldMk cId="3898092689" sldId="316"/>
            <ac:picMk id="5" creationId="{E526D874-822A-4A07-ABE8-EF0427DC835D}"/>
          </ac:picMkLst>
        </pc:picChg>
        <pc:inkChg chg="add del">
          <ac:chgData name="Eyal Kolman" userId="fd9df85a-b656-490a-99a5-64fe8bc67f8a" providerId="ADAL" clId="{1080F0C3-CFF1-48B5-B21A-7EE03876480C}" dt="2024-12-01T12:30:57.939" v="119" actId="478"/>
          <ac:inkMkLst>
            <pc:docMk/>
            <pc:sldMk cId="3898092689" sldId="316"/>
            <ac:inkMk id="4" creationId="{668BC57C-C214-E9C4-FC8A-2ABDCAC788EF}"/>
          </ac:inkMkLst>
        </pc:inkChg>
        <pc:inkChg chg="add del">
          <ac:chgData name="Eyal Kolman" userId="fd9df85a-b656-490a-99a5-64fe8bc67f8a" providerId="ADAL" clId="{1080F0C3-CFF1-48B5-B21A-7EE03876480C}" dt="2024-12-01T12:30:55.880" v="118" actId="478"/>
          <ac:inkMkLst>
            <pc:docMk/>
            <pc:sldMk cId="3898092689" sldId="316"/>
            <ac:inkMk id="6" creationId="{23D03773-0610-2A02-6E80-41761C7C4D9C}"/>
          </ac:inkMkLst>
        </pc:inkChg>
        <pc:inkChg chg="add">
          <ac:chgData name="Eyal Kolman" userId="fd9df85a-b656-490a-99a5-64fe8bc67f8a" providerId="ADAL" clId="{1080F0C3-CFF1-48B5-B21A-7EE03876480C}" dt="2024-12-01T12:31:07.804" v="120" actId="9405"/>
          <ac:inkMkLst>
            <pc:docMk/>
            <pc:sldMk cId="3898092689" sldId="316"/>
            <ac:inkMk id="7" creationId="{243FB364-B0D7-A6F6-3B33-81C99FB97391}"/>
          </ac:inkMkLst>
        </pc:inkChg>
        <pc:inkChg chg="add">
          <ac:chgData name="Eyal Kolman" userId="fd9df85a-b656-490a-99a5-64fe8bc67f8a" providerId="ADAL" clId="{1080F0C3-CFF1-48B5-B21A-7EE03876480C}" dt="2024-12-01T12:31:12.326" v="121" actId="9405"/>
          <ac:inkMkLst>
            <pc:docMk/>
            <pc:sldMk cId="3898092689" sldId="316"/>
            <ac:inkMk id="8" creationId="{A33BC953-FEDA-B631-CB82-9876356B3FAB}"/>
          </ac:inkMkLst>
        </pc:inkChg>
        <pc:inkChg chg="mod">
          <ac:chgData name="Eyal Kolman" userId="fd9df85a-b656-490a-99a5-64fe8bc67f8a" providerId="ADAL" clId="{1080F0C3-CFF1-48B5-B21A-7EE03876480C}" dt="2024-12-01T12:31:38.521" v="126"/>
          <ac:inkMkLst>
            <pc:docMk/>
            <pc:sldMk cId="3898092689" sldId="316"/>
            <ac:inkMk id="11" creationId="{F0BF7696-60AD-341F-EF5F-BB89510EBC2D}"/>
          </ac:inkMkLst>
        </pc:inkChg>
        <pc:inkChg chg="mod">
          <ac:chgData name="Eyal Kolman" userId="fd9df85a-b656-490a-99a5-64fe8bc67f8a" providerId="ADAL" clId="{1080F0C3-CFF1-48B5-B21A-7EE03876480C}" dt="2024-12-01T12:31:38.521" v="126"/>
          <ac:inkMkLst>
            <pc:docMk/>
            <pc:sldMk cId="3898092689" sldId="316"/>
            <ac:inkMk id="12" creationId="{50B9493B-36E7-74EA-F21A-1040ECB64AC7}"/>
          </ac:inkMkLst>
        </pc:inkChg>
        <pc:inkChg chg="mod">
          <ac:chgData name="Eyal Kolman" userId="fd9df85a-b656-490a-99a5-64fe8bc67f8a" providerId="ADAL" clId="{1080F0C3-CFF1-48B5-B21A-7EE03876480C}" dt="2024-12-01T12:31:43.331" v="128"/>
          <ac:inkMkLst>
            <pc:docMk/>
            <pc:sldMk cId="3898092689" sldId="316"/>
            <ac:inkMk id="14" creationId="{C660BE93-17F1-6BFB-C270-45D8A727EA04}"/>
          </ac:inkMkLst>
        </pc:inkChg>
        <pc:inkChg chg="mod">
          <ac:chgData name="Eyal Kolman" userId="fd9df85a-b656-490a-99a5-64fe8bc67f8a" providerId="ADAL" clId="{1080F0C3-CFF1-48B5-B21A-7EE03876480C}" dt="2024-12-01T12:31:43.331" v="128"/>
          <ac:inkMkLst>
            <pc:docMk/>
            <pc:sldMk cId="3898092689" sldId="316"/>
            <ac:inkMk id="15" creationId="{148AAD10-0C90-05CA-7E48-3ECC6CF58D4A}"/>
          </ac:inkMkLst>
        </pc:inkChg>
      </pc:sldChg>
      <pc:sldChg chg="modSp mod">
        <pc:chgData name="Eyal Kolman" userId="fd9df85a-b656-490a-99a5-64fe8bc67f8a" providerId="ADAL" clId="{1080F0C3-CFF1-48B5-B21A-7EE03876480C}" dt="2024-12-01T13:07:24.752" v="278" actId="313"/>
        <pc:sldMkLst>
          <pc:docMk/>
          <pc:sldMk cId="3238367754" sldId="322"/>
        </pc:sldMkLst>
        <pc:spChg chg="mod">
          <ac:chgData name="Eyal Kolman" userId="fd9df85a-b656-490a-99a5-64fe8bc67f8a" providerId="ADAL" clId="{1080F0C3-CFF1-48B5-B21A-7EE03876480C}" dt="2024-12-01T13:07:24.752" v="278" actId="313"/>
          <ac:spMkLst>
            <pc:docMk/>
            <pc:sldMk cId="3238367754" sldId="322"/>
            <ac:spMk id="2" creationId="{E6D5E255-677A-4BF9-B8D7-EF8918FD0C56}"/>
          </ac:spMkLst>
        </pc:spChg>
      </pc:sldChg>
      <pc:sldChg chg="modSp mod">
        <pc:chgData name="Eyal Kolman" userId="fd9df85a-b656-490a-99a5-64fe8bc67f8a" providerId="ADAL" clId="{1080F0C3-CFF1-48B5-B21A-7EE03876480C}" dt="2024-12-01T12:24:39.123" v="94" actId="20577"/>
        <pc:sldMkLst>
          <pc:docMk/>
          <pc:sldMk cId="2494040633" sldId="330"/>
        </pc:sldMkLst>
        <pc:spChg chg="mod">
          <ac:chgData name="Eyal Kolman" userId="fd9df85a-b656-490a-99a5-64fe8bc67f8a" providerId="ADAL" clId="{1080F0C3-CFF1-48B5-B21A-7EE03876480C}" dt="2024-12-01T12:24:39.123" v="94" actId="20577"/>
          <ac:spMkLst>
            <pc:docMk/>
            <pc:sldMk cId="2494040633" sldId="330"/>
            <ac:spMk id="2" creationId="{13B8E425-E545-4AF6-804B-0D6470AA2023}"/>
          </ac:spMkLst>
        </pc:spChg>
      </pc:sldChg>
      <pc:sldChg chg="modSp mod">
        <pc:chgData name="Eyal Kolman" userId="fd9df85a-b656-490a-99a5-64fe8bc67f8a" providerId="ADAL" clId="{1080F0C3-CFF1-48B5-B21A-7EE03876480C}" dt="2024-12-01T12:44:42.527" v="202" actId="400"/>
        <pc:sldMkLst>
          <pc:docMk/>
          <pc:sldMk cId="1466238102" sldId="331"/>
        </pc:sldMkLst>
        <pc:spChg chg="mod">
          <ac:chgData name="Eyal Kolman" userId="fd9df85a-b656-490a-99a5-64fe8bc67f8a" providerId="ADAL" clId="{1080F0C3-CFF1-48B5-B21A-7EE03876480C}" dt="2024-12-01T12:44:42.527" v="202" actId="400"/>
          <ac:spMkLst>
            <pc:docMk/>
            <pc:sldMk cId="1466238102" sldId="331"/>
            <ac:spMk id="2" creationId="{2D5D952A-FAF4-78F7-9AF3-6E2AE4E04EB0}"/>
          </ac:spMkLst>
        </pc:spChg>
      </pc:sldChg>
      <pc:sldChg chg="modSp mod">
        <pc:chgData name="Eyal Kolman" userId="fd9df85a-b656-490a-99a5-64fe8bc67f8a" providerId="ADAL" clId="{1080F0C3-CFF1-48B5-B21A-7EE03876480C}" dt="2024-12-01T12:54:51.838" v="266" actId="20577"/>
        <pc:sldMkLst>
          <pc:docMk/>
          <pc:sldMk cId="3541453774" sldId="332"/>
        </pc:sldMkLst>
        <pc:spChg chg="mod">
          <ac:chgData name="Eyal Kolman" userId="fd9df85a-b656-490a-99a5-64fe8bc67f8a" providerId="ADAL" clId="{1080F0C3-CFF1-48B5-B21A-7EE03876480C}" dt="2024-12-01T12:54:51.838" v="266" actId="20577"/>
          <ac:spMkLst>
            <pc:docMk/>
            <pc:sldMk cId="3541453774" sldId="332"/>
            <ac:spMk id="2" creationId="{0C9ED855-7DE0-151D-6D97-FF3B5B39F191}"/>
          </ac:spMkLst>
        </pc:spChg>
      </pc:sldChg>
      <pc:sldChg chg="addSp delSp modSp mod modAnim">
        <pc:chgData name="Eyal Kolman" userId="fd9df85a-b656-490a-99a5-64fe8bc67f8a" providerId="ADAL" clId="{1080F0C3-CFF1-48B5-B21A-7EE03876480C}" dt="2024-12-01T13:06:34.208" v="277"/>
        <pc:sldMkLst>
          <pc:docMk/>
          <pc:sldMk cId="1114761281" sldId="336"/>
        </pc:sldMkLst>
        <pc:spChg chg="del mod ord">
          <ac:chgData name="Eyal Kolman" userId="fd9df85a-b656-490a-99a5-64fe8bc67f8a" providerId="ADAL" clId="{1080F0C3-CFF1-48B5-B21A-7EE03876480C}" dt="2024-12-01T13:01:54.414" v="271" actId="478"/>
          <ac:spMkLst>
            <pc:docMk/>
            <pc:sldMk cId="1114761281" sldId="336"/>
            <ac:spMk id="4" creationId="{D1AB15B1-A855-6E11-A8F3-1E5B73ECC6B3}"/>
          </ac:spMkLst>
        </pc:spChg>
        <pc:grpChg chg="mod">
          <ac:chgData name="Eyal Kolman" userId="fd9df85a-b656-490a-99a5-64fe8bc67f8a" providerId="ADAL" clId="{1080F0C3-CFF1-48B5-B21A-7EE03876480C}" dt="2024-12-01T13:01:59.149" v="272" actId="1076"/>
          <ac:grpSpMkLst>
            <pc:docMk/>
            <pc:sldMk cId="1114761281" sldId="336"/>
            <ac:grpSpMk id="8" creationId="{7B6E2BB1-4DD9-A89E-CA18-1EC279A85A33}"/>
          </ac:grpSpMkLst>
        </pc:grpChg>
        <pc:picChg chg="add mod">
          <ac:chgData name="Eyal Kolman" userId="fd9df85a-b656-490a-99a5-64fe8bc67f8a" providerId="ADAL" clId="{1080F0C3-CFF1-48B5-B21A-7EE03876480C}" dt="2024-12-01T13:06:26.280" v="276" actId="1076"/>
          <ac:picMkLst>
            <pc:docMk/>
            <pc:sldMk cId="1114761281" sldId="336"/>
            <ac:picMk id="9" creationId="{3CF9E3DB-6A6F-CB49-64A4-B8B854C9C47E}"/>
          </ac:picMkLst>
        </pc:picChg>
      </pc:sldChg>
      <pc:sldChg chg="modSp mod">
        <pc:chgData name="Eyal Kolman" userId="fd9df85a-b656-490a-99a5-64fe8bc67f8a" providerId="ADAL" clId="{1080F0C3-CFF1-48B5-B21A-7EE03876480C}" dt="2024-12-01T09:56:05.910" v="5" actId="5793"/>
        <pc:sldMkLst>
          <pc:docMk/>
          <pc:sldMk cId="3824780763" sldId="402"/>
        </pc:sldMkLst>
        <pc:spChg chg="mod">
          <ac:chgData name="Eyal Kolman" userId="fd9df85a-b656-490a-99a5-64fe8bc67f8a" providerId="ADAL" clId="{1080F0C3-CFF1-48B5-B21A-7EE03876480C}" dt="2024-12-01T09:56:05.910" v="5" actId="5793"/>
          <ac:spMkLst>
            <pc:docMk/>
            <pc:sldMk cId="3824780763" sldId="402"/>
            <ac:spMk id="4" creationId="{BDD4486E-5A66-AF67-DD7F-2C8B638A547A}"/>
          </ac:spMkLst>
        </pc:spChg>
      </pc:sldChg>
      <pc:sldChg chg="modSp mod">
        <pc:chgData name="Eyal Kolman" userId="fd9df85a-b656-490a-99a5-64fe8bc67f8a" providerId="ADAL" clId="{1080F0C3-CFF1-48B5-B21A-7EE03876480C}" dt="2024-12-01T12:33:06.725" v="156" actId="20577"/>
        <pc:sldMkLst>
          <pc:docMk/>
          <pc:sldMk cId="3462700783" sldId="403"/>
        </pc:sldMkLst>
        <pc:graphicFrameChg chg="modGraphic">
          <ac:chgData name="Eyal Kolman" userId="fd9df85a-b656-490a-99a5-64fe8bc67f8a" providerId="ADAL" clId="{1080F0C3-CFF1-48B5-B21A-7EE03876480C}" dt="2024-12-01T12:33:06.725" v="156" actId="20577"/>
          <ac:graphicFrameMkLst>
            <pc:docMk/>
            <pc:sldMk cId="3462700783" sldId="403"/>
            <ac:graphicFrameMk id="4" creationId="{4E72900F-016A-E4A9-55BF-6512F83CE6D9}"/>
          </ac:graphicFrameMkLst>
        </pc:graphicFrameChg>
      </pc:sldChg>
      <pc:sldChg chg="modSp mod">
        <pc:chgData name="Eyal Kolman" userId="fd9df85a-b656-490a-99a5-64fe8bc67f8a" providerId="ADAL" clId="{1080F0C3-CFF1-48B5-B21A-7EE03876480C}" dt="2024-12-01T12:41:06.443" v="184" actId="113"/>
        <pc:sldMkLst>
          <pc:docMk/>
          <pc:sldMk cId="3940450741" sldId="405"/>
        </pc:sldMkLst>
        <pc:spChg chg="mod">
          <ac:chgData name="Eyal Kolman" userId="fd9df85a-b656-490a-99a5-64fe8bc67f8a" providerId="ADAL" clId="{1080F0C3-CFF1-48B5-B21A-7EE03876480C}" dt="2024-12-01T12:41:06.443" v="184" actId="113"/>
          <ac:spMkLst>
            <pc:docMk/>
            <pc:sldMk cId="3940450741" sldId="405"/>
            <ac:spMk id="2" creationId="{2C5618E0-9493-44D0-949F-77E5F61A9ADE}"/>
          </ac:spMkLst>
        </pc:spChg>
      </pc:sldChg>
      <pc:sldChg chg="modSp mod">
        <pc:chgData name="Eyal Kolman" userId="fd9df85a-b656-490a-99a5-64fe8bc67f8a" providerId="ADAL" clId="{1080F0C3-CFF1-48B5-B21A-7EE03876480C}" dt="2024-12-01T12:53:40.763" v="251" actId="6549"/>
        <pc:sldMkLst>
          <pc:docMk/>
          <pc:sldMk cId="804438081" sldId="407"/>
        </pc:sldMkLst>
        <pc:spChg chg="mod">
          <ac:chgData name="Eyal Kolman" userId="fd9df85a-b656-490a-99a5-64fe8bc67f8a" providerId="ADAL" clId="{1080F0C3-CFF1-48B5-B21A-7EE03876480C}" dt="2024-12-01T12:46:46.243" v="250" actId="14100"/>
          <ac:spMkLst>
            <pc:docMk/>
            <pc:sldMk cId="804438081" sldId="407"/>
            <ac:spMk id="2" creationId="{4BF23082-96AF-41D7-AE9D-BD43CB6710FB}"/>
          </ac:spMkLst>
        </pc:spChg>
        <pc:graphicFrameChg chg="modGraphic">
          <ac:chgData name="Eyal Kolman" userId="fd9df85a-b656-490a-99a5-64fe8bc67f8a" providerId="ADAL" clId="{1080F0C3-CFF1-48B5-B21A-7EE03876480C}" dt="2024-12-01T12:53:40.763" v="251" actId="6549"/>
          <ac:graphicFrameMkLst>
            <pc:docMk/>
            <pc:sldMk cId="804438081" sldId="407"/>
            <ac:graphicFrameMk id="7" creationId="{68BC4FAA-69C6-4A48-A11C-4351E3FD83DF}"/>
          </ac:graphicFrameMkLst>
        </pc:graphicFrame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2:31:07.80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1,'0'2,"0"-1,1 1,-1 0,1-1,-1 1,1-1,0 1,0 0,0-1,0 0,0 1,0-1,0 0,0 1,0-1,1 0,-1 0,1 0,-1 0,0 0,1 0,0 0,-1-1,1 1,-1-1,1 1,0-1,0 1,-1-1,4 0,59 5,-55-5,93-1,-56-1,0 2,-1 2,1 1,66 15,-70-7,1-2,-1-3,1-1,64-1,334-4,-419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2T18:29:29.31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28,'1540'0,"-1375"-14,7 1,2534 14,-2684-1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2:31:12.326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42,'1'2,"1"-1,0 0,-1 0,1 0,0 0,-1 0,1-1,0 1,0 0,0-1,0 0,0 1,0-1,0 0,2 0,-1 1,21 2,1 0,0-1,0-2,0 0,-1-2,1-1,0 0,-1-2,0-1,37-14,-48 15,-1 1,1 0,0 1,0 0,0 1,18 0,84 4,-42 1,-1-2,85 12,134 12,-129-8,-146-16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2:31:38.519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1,'0'2,"0"-1,1 1,-1 0,1-1,-1 1,1-1,0 1,0 0,0-1,0 0,0 1,0-1,0 0,0 1,0-1,1 0,-1 0,1 0,-1 0,0 0,1 0,0 0,-1-1,1 1,-1-1,1 1,0-1,0 1,-1-1,4 0,59 5,-55-5,93-1,-56-1,0 2,-1 2,1 1,66 15,-70-7,1-2,-1-3,1-1,64-1,334-4,-419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2:31:38.52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42,'1'2,"1"-1,0 0,-1 0,1 0,0 0,-1 0,1-1,0 1,0 0,0-1,0 0,0 1,0-1,0 0,2 0,-1 1,21 2,1 0,0-1,0-2,0 0,-1-2,1-1,0 0,-1-2,0-1,37-14,-48 15,-1 1,1 0,0 1,0 0,0 1,18 0,84 4,-42 1,-1-2,85 12,134 12,-129-8,-146-16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2:31:43.330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1,'0'2,"0"-1,1 1,-1 0,1-1,-1 1,1-1,0 1,0 0,0-1,0 0,0 1,0-1,0 0,0 1,0-1,1 0,-1 0,1 0,-1 0,0 0,1 0,0 0,-1-1,1 1,-1-1,1 1,0-1,0 1,-1-1,4 0,59 5,-55-5,93-1,-56-1,0 2,-1 2,1 1,66 15,-70-7,1-2,-1-3,1-1,64-1,334-4,-419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4-12-01T12:31:43.331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42,'1'2,"1"-1,0 0,-1 0,1 0,0 0,-1 0,1-1,0 1,0 0,0-1,0 0,0 1,0-1,0 0,2 0,-1 1,21 2,1 0,0-1,0-2,0 0,-1-2,1-1,0 0,-1-2,0-1,37-14,-48 15,-1 1,1 0,0 1,0 0,0 1,18 0,84 4,-42 1,-1-2,85 12,134 12,-129-8,-146-16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08:29:56.389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2,'101'-2,"110"5,-184 0,-1 2,0 2,47 17,-50-16,0 0,1-1,0-2,46 6,429-9,-237-5,475 3,-715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08:30:04.35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84,'33'-2,"0"-2,-1-1,0-1,52-17,44-10,-71 27,1 1,110 8,-49 0,47-3,-144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1-10-26T08:30:12.006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0 59,'22'-2,"0"0,0-2,25-7,-7 1,58-4,0 4,1 5,121 8,-57-1,-110-2,-31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93546BD-323D-4B43-8762-8714F3738740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D60A59-F1DE-4C37-818F-1383A11BFC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145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1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984EE8E4-9021-467C-AD0F-2AD453D3E6D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1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677253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609600" y="3699804"/>
            <a:ext cx="11074400" cy="1143000"/>
          </a:xfrm>
        </p:spPr>
        <p:txBody>
          <a:bodyPr>
            <a:noAutofit/>
          </a:bodyPr>
          <a:lstStyle>
            <a:lvl1pPr marL="0" indent="0" algn="ctr">
              <a:buNone/>
              <a:defRPr sz="2200" spc="100" baseline="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8" name="Title 27"/>
          <p:cNvSpPr>
            <a:spLocks noGrp="1"/>
          </p:cNvSpPr>
          <p:nvPr>
            <p:ph type="ctrTitle"/>
          </p:nvPr>
        </p:nvSpPr>
        <p:spPr>
          <a:xfrm>
            <a:off x="609600" y="1433732"/>
            <a:ext cx="11074400" cy="1981200"/>
          </a:xfrm>
          <a:ln w="6350" cap="rnd">
            <a:noFill/>
          </a:ln>
        </p:spPr>
        <p:txBody>
          <a:bodyPr anchor="b" anchorCtr="0">
            <a:noAutofit/>
          </a:bodyPr>
          <a:lstStyle>
            <a:lvl1pPr algn="ctr">
              <a:defRPr lang="en-US" sz="4800" b="0" dirty="0">
                <a:ln w="3200">
                  <a:solidFill>
                    <a:schemeClr val="bg2">
                      <a:shade val="7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50800" dist="25400" dir="13500000">
                    <a:srgbClr val="000000">
                      <a:alpha val="70000"/>
                    </a:srgb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cxnSp>
        <p:nvCxnSpPr>
          <p:cNvPr id="8" name="Straight Connector 7"/>
          <p:cNvCxnSpPr/>
          <p:nvPr/>
        </p:nvCxnSpPr>
        <p:spPr>
          <a:xfrm>
            <a:off x="1951501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278099" y="3550126"/>
            <a:ext cx="3962400" cy="1588"/>
          </a:xfrm>
          <a:prstGeom prst="line">
            <a:avLst/>
          </a:prstGeom>
          <a:ln w="9525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Oval 13"/>
          <p:cNvSpPr/>
          <p:nvPr/>
        </p:nvSpPr>
        <p:spPr>
          <a:xfrm>
            <a:off x="6053797" y="3526302"/>
            <a:ext cx="60960" cy="45720"/>
          </a:xfrm>
          <a:prstGeom prst="ellipse">
            <a:avLst/>
          </a:prstGeom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2">
            <a:schemeClr val="accent2"/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5" name="Date Placeholder 1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21324578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8514206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38326997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524000"/>
            <a:ext cx="10972800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15" name="Slide Number Placeholder 14"/>
          <p:cNvSpPr>
            <a:spLocks noGrp="1"/>
          </p:cNvSpPr>
          <p:nvPr>
            <p:ph type="sldNum" sz="quarter" idx="15"/>
          </p:nvPr>
        </p:nvSpPr>
        <p:spPr/>
        <p:txBody>
          <a:bodyPr/>
          <a:lstStyle>
            <a:lvl1pPr algn="ctr">
              <a:defRPr/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17" name="Title 16"/>
          <p:cNvSpPr>
            <a:spLocks noGrp="1"/>
          </p:cNvSpPr>
          <p:nvPr>
            <p:ph type="title"/>
          </p:nvPr>
        </p:nvSpPr>
        <p:spPr/>
        <p:txBody>
          <a:bodyPr rtlCol="0" anchor="b" anchorCtr="0"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8690115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3505200"/>
            <a:ext cx="10566400" cy="137160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lang="en-US" sz="4800" b="0" dirty="0">
                <a:ln w="3200">
                  <a:solidFill>
                    <a:schemeClr val="bg2">
                      <a:shade val="25000"/>
                      <a:alpha val="25000"/>
                    </a:schemeClr>
                  </a:solidFill>
                  <a:prstDash val="solid"/>
                  <a:round/>
                </a:ln>
                <a:solidFill>
                  <a:srgbClr val="F9F9F9"/>
                </a:solidFill>
                <a:effectLst>
                  <a:innerShdw blurRad="38100" dist="25400" dir="13500000">
                    <a:prstClr val="black">
                      <a:alpha val="70000"/>
                    </a:prstClr>
                  </a:innerShdw>
                </a:effectLst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4958864"/>
            <a:ext cx="10566400" cy="984736"/>
          </a:xfrm>
        </p:spPr>
        <p:txBody>
          <a:bodyPr anchor="t"/>
          <a:lstStyle>
            <a:lvl1pPr marL="0" indent="0">
              <a:buNone/>
              <a:defRPr sz="2000" spc="100" baseline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7" name="Straight Connector 6"/>
          <p:cNvCxnSpPr/>
          <p:nvPr/>
        </p:nvCxnSpPr>
        <p:spPr>
          <a:xfrm>
            <a:off x="914400" y="4916993"/>
            <a:ext cx="10566400" cy="4301"/>
          </a:xfrm>
          <a:prstGeom prst="line">
            <a:avLst/>
          </a:prstGeom>
          <a:noFill/>
          <a:ln w="9525" cap="flat" cmpd="sng" algn="ctr">
            <a:solidFill>
              <a:srgbClr val="E9E9E8"/>
            </a:solidFill>
            <a:prstDash val="solid"/>
          </a:ln>
          <a:effectLst>
            <a:outerShdw blurRad="31750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89925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1"/>
          </p:nvPr>
        </p:nvSpPr>
        <p:spPr>
          <a:xfrm>
            <a:off x="609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2"/>
          </p:nvPr>
        </p:nvSpPr>
        <p:spPr>
          <a:xfrm>
            <a:off x="6197600" y="1524000"/>
            <a:ext cx="5413248" cy="4572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4742815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  <a:sp3d prstMaterial="flat"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2" name="Content Placeholder 31"/>
          <p:cNvSpPr>
            <a:spLocks noGrp="1"/>
          </p:cNvSpPr>
          <p:nvPr>
            <p:ph sz="half" idx="2"/>
          </p:nvPr>
        </p:nvSpPr>
        <p:spPr>
          <a:xfrm>
            <a:off x="609600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4" name="Content Placeholder 33"/>
          <p:cNvSpPr>
            <a:spLocks noGrp="1"/>
          </p:cNvSpPr>
          <p:nvPr>
            <p:ph sz="quarter" idx="4"/>
          </p:nvPr>
        </p:nvSpPr>
        <p:spPr>
          <a:xfrm>
            <a:off x="6199717" y="2201896"/>
            <a:ext cx="5384800" cy="3913632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55448"/>
            <a:ext cx="10972800" cy="1143000"/>
          </a:xfrm>
        </p:spPr>
        <p:txBody>
          <a:bodyPr anchor="b" anchorCtr="0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idx="3"/>
          </p:nvPr>
        </p:nvSpPr>
        <p:spPr>
          <a:xfrm>
            <a:off x="6197600" y="1399593"/>
            <a:ext cx="5386917" cy="762000"/>
          </a:xfrm>
          <a:noFill/>
          <a:ln w="25400" cap="rnd" cmpd="sng" algn="ctr">
            <a:noFill/>
            <a:prstDash val="solid"/>
          </a:ln>
          <a:effectLst>
            <a:softEdge rad="63500"/>
          </a:effectLst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1440" tIns="45720" rIns="91440" bIns="45720" anchor="b">
            <a:noAutofit/>
          </a:bodyPr>
          <a:lstStyle>
            <a:lvl1pPr marL="0" indent="0" algn="l">
              <a:spcBef>
                <a:spcPts val="0"/>
              </a:spcBef>
              <a:buNone/>
              <a:defRPr sz="2600" b="1" baseline="0">
                <a:solidFill>
                  <a:schemeClr val="tx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750593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6339840" y="2180219"/>
            <a:ext cx="4998720" cy="1588"/>
          </a:xfrm>
          <a:prstGeom prst="line">
            <a:avLst/>
          </a:prstGeom>
          <a:noFill/>
          <a:ln w="12700" cap="flat" cmpd="sng" algn="ctr">
            <a:solidFill>
              <a:schemeClr val="bg2">
                <a:tint val="20000"/>
              </a:schemeClr>
            </a:solidFill>
            <a:prstDash val="solid"/>
          </a:ln>
          <a:effectLst>
            <a:outerShdw blurRad="34925" dir="2700000" algn="tl" rotWithShape="0">
              <a:srgbClr val="000000">
                <a:alpha val="55000"/>
              </a:srgb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8451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4541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e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5771307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Content Placeholder 28"/>
          <p:cNvSpPr>
            <a:spLocks noGrp="1"/>
          </p:cNvSpPr>
          <p:nvPr>
            <p:ph sz="quarter" idx="1"/>
          </p:nvPr>
        </p:nvSpPr>
        <p:spPr>
          <a:xfrm>
            <a:off x="609600" y="457200"/>
            <a:ext cx="83312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042400" y="1600200"/>
            <a:ext cx="2645664" cy="3733800"/>
          </a:xfrm>
        </p:spPr>
        <p:txBody>
          <a:bodyPr tIns="45720" bIns="45720"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31" name="Title 30"/>
          <p:cNvSpPr>
            <a:spLocks noGrp="1"/>
          </p:cNvSpPr>
          <p:nvPr>
            <p:ph type="title"/>
          </p:nvPr>
        </p:nvSpPr>
        <p:spPr>
          <a:xfrm>
            <a:off x="9042400" y="457200"/>
            <a:ext cx="26416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5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9767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9200" y="457200"/>
            <a:ext cx="2743200" cy="1066800"/>
          </a:xfrm>
        </p:spPr>
        <p:txBody>
          <a:bodyPr lIns="91440" tIns="91440" anchor="b" anchorCtr="0"/>
          <a:lstStyle>
            <a:lvl1pPr algn="l">
              <a:buNone/>
              <a:defRPr sz="1800" b="1" spc="-50" baseline="0">
                <a:ln w="3175">
                  <a:noFill/>
                </a:ln>
                <a:solidFill>
                  <a:schemeClr val="tx2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457200"/>
            <a:ext cx="8026400" cy="5562600"/>
          </a:xfrm>
          <a:solidFill>
            <a:schemeClr val="tx2">
              <a:tint val="40000"/>
            </a:schemeClr>
          </a:solidFill>
          <a:effectLst>
            <a:outerShdw blurRad="88900" sx="103000" sy="103000" algn="ctr" rotWithShape="0">
              <a:prstClr val="black">
                <a:alpha val="32000"/>
              </a:prstClr>
            </a:outerShdw>
            <a:softEdge rad="127000"/>
          </a:effectLst>
        </p:spPr>
        <p:txBody>
          <a:bodyPr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</a:lstStyle>
          <a:p>
            <a:r>
              <a:rPr kumimoji="0"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839200" y="1600200"/>
            <a:ext cx="2743200" cy="4419600"/>
          </a:xfrm>
        </p:spPr>
        <p:txBody>
          <a:bodyPr anchor="t" anchorCtr="0"/>
          <a:lstStyle>
            <a:lvl1pPr marL="0" indent="0">
              <a:lnSpc>
                <a:spcPct val="125000"/>
              </a:lnSpc>
              <a:spcAft>
                <a:spcPts val="1000"/>
              </a:spcAft>
              <a:buFontTx/>
              <a:buNone/>
              <a:defRPr sz="1600" b="0">
                <a:solidFill>
                  <a:schemeClr val="tx2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he-IL"/>
          </a:p>
        </p:txBody>
      </p:sp>
    </p:spTree>
    <p:extLst>
      <p:ext uri="{BB962C8B-B14F-4D97-AF65-F5344CB8AC3E}">
        <p14:creationId xmlns:p14="http://schemas.microsoft.com/office/powerpoint/2010/main" val="1684185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609600" y="1447800"/>
            <a:ext cx="10972800" cy="4678363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7721600" y="6203667"/>
            <a:ext cx="3454400" cy="384048"/>
          </a:xfrm>
          <a:prstGeom prst="rect">
            <a:avLst/>
          </a:prstGeom>
        </p:spPr>
        <p:txBody>
          <a:bodyPr vert="horz" anchor="ctr" anchorCtr="0"/>
          <a:lstStyle>
            <a:lvl1pPr algn="l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fld id="{51591390-E01D-4136-A394-DB6D91D4558D}" type="datetimeFigureOut">
              <a:rPr lang="he-IL" smtClean="0"/>
              <a:t>ל'/חשון/תשפ"ה</a:t>
            </a:fld>
            <a:endParaRPr lang="he-IL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2844800" y="6203667"/>
            <a:ext cx="4775200" cy="384048"/>
          </a:xfrm>
          <a:prstGeom prst="rect">
            <a:avLst/>
          </a:prstGeom>
        </p:spPr>
        <p:txBody>
          <a:bodyPr vert="horz" anchor="ctr" anchorCtr="0"/>
          <a:lstStyle>
            <a:lvl1pPr algn="r" eaLnBrk="1" latinLnBrk="0" hangingPunct="1">
              <a:defRPr kumimoji="0" sz="1200">
                <a:solidFill>
                  <a:schemeClr val="tx2"/>
                </a:solidFill>
              </a:defRPr>
            </a:lvl1pPr>
          </a:lstStyle>
          <a:p>
            <a:endParaRPr lang="he-IL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11214100" y="6181531"/>
            <a:ext cx="812800" cy="457200"/>
          </a:xfrm>
          <a:prstGeom prst="rect">
            <a:avLst/>
          </a:prstGeom>
          <a:noFill/>
        </p:spPr>
        <p:txBody>
          <a:bodyPr vert="horz" lIns="0" tIns="0" rIns="0" bIns="0" anchor="ctr" anchorCtr="0">
            <a:noAutofit/>
          </a:bodyPr>
          <a:lstStyle>
            <a:lvl1pPr algn="ctr" eaLnBrk="1" latinLnBrk="0" hangingPunct="1">
              <a:defRPr kumimoji="0" sz="1600" baseline="0">
                <a:solidFill>
                  <a:schemeClr val="tx2"/>
                </a:solidFill>
              </a:defRPr>
            </a:lvl1pPr>
          </a:lstStyle>
          <a:p>
            <a:fld id="{ECC7A2C5-F359-4ABD-94A5-BE3504B72056}" type="slidenum">
              <a:rPr lang="he-IL" smtClean="0"/>
              <a:t>‹#›</a:t>
            </a:fld>
            <a:endParaRPr lang="he-IL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1219200"/>
          </a:xfrm>
          <a:prstGeom prst="rect">
            <a:avLst/>
          </a:prstGeom>
          <a:ln w="6350" cap="rnd">
            <a:noFill/>
          </a:ln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18603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1" eaLnBrk="1" latinLnBrk="0" hangingPunct="1">
        <a:spcBef>
          <a:spcPct val="0"/>
        </a:spcBef>
        <a:buNone/>
        <a:defRPr kumimoji="0" lang="en-US" sz="4200" b="0" kern="1200" spc="-100" baseline="0" dirty="0">
          <a:ln w="3200">
            <a:solidFill>
              <a:schemeClr val="bg2">
                <a:shade val="75000"/>
                <a:alpha val="25000"/>
              </a:schemeClr>
            </a:solidFill>
            <a:prstDash val="solid"/>
            <a:round/>
          </a:ln>
          <a:solidFill>
            <a:srgbClr val="F9F9F9"/>
          </a:solidFill>
          <a:effectLst>
            <a:innerShdw blurRad="50800" dist="25400" dir="13500000">
              <a:prstClr val="black">
                <a:alpha val="70000"/>
              </a:prstClr>
            </a:innerShdw>
          </a:effectLst>
          <a:latin typeface="+mj-lt"/>
          <a:ea typeface="+mj-ea"/>
          <a:cs typeface="+mj-cs"/>
        </a:defRPr>
      </a:lvl1pPr>
    </p:titleStyle>
    <p:bodyStyle>
      <a:lvl1pPr marL="274320" indent="-274320" algn="r" rtl="1" eaLnBrk="1" latinLnBrk="0" hangingPunct="1">
        <a:spcBef>
          <a:spcPts val="600"/>
        </a:spcBef>
        <a:buClr>
          <a:schemeClr val="accent2"/>
        </a:buClr>
        <a:buSzPct val="8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7432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/>
        <a:buChar char=""/>
        <a:defRPr kumimoji="0" sz="2400" kern="1200">
          <a:solidFill>
            <a:schemeClr val="tx2"/>
          </a:solidFill>
          <a:latin typeface="+mn-lt"/>
          <a:ea typeface="+mn-ea"/>
          <a:cs typeface="+mn-cs"/>
        </a:defRPr>
      </a:lvl2pPr>
      <a:lvl3pPr marL="1005840" indent="-228600" algn="r" rtl="1" eaLnBrk="1" latinLnBrk="0" hangingPunct="1">
        <a:spcBef>
          <a:spcPts val="300"/>
        </a:spcBef>
        <a:buClr>
          <a:schemeClr val="accent2">
            <a:shade val="50000"/>
          </a:schemeClr>
        </a:buClr>
        <a:buSzPct val="85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280160" indent="-228600" algn="r" rtl="1" eaLnBrk="1" latinLnBrk="0" hangingPunct="1">
        <a:spcBef>
          <a:spcPts val="30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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700" kern="1200">
          <a:solidFill>
            <a:schemeClr val="tx1"/>
          </a:solidFill>
          <a:latin typeface="+mn-lt"/>
          <a:ea typeface="+mn-ea"/>
          <a:cs typeface="+mn-cs"/>
        </a:defRPr>
      </a:lvl6pPr>
      <a:lvl7pPr marL="201168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28600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560320" indent="-182880" algn="r" rtl="1" eaLnBrk="1" latinLnBrk="0" hangingPunct="1">
        <a:spcBef>
          <a:spcPts val="340"/>
        </a:spcBef>
        <a:buClr>
          <a:schemeClr val="accent2">
            <a:shade val="75000"/>
          </a:schemeClr>
        </a:buClr>
        <a:buSzPct val="85000"/>
        <a:buFont typeface="Wingdings 2" pitchFamily="18" charset="2"/>
        <a:buChar char="?"/>
        <a:defRPr kumimoji="0"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r" rtl="1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customXml" Target="../ink/ink2.xml"/><Relationship Id="rId10" Type="http://schemas.openxmlformats.org/officeDocument/2006/relationships/customXml" Target="../ink/ink6.xml"/><Relationship Id="rId4" Type="http://schemas.openxmlformats.org/officeDocument/2006/relationships/image" Target="../media/image9.png"/><Relationship Id="rId9" Type="http://schemas.openxmlformats.org/officeDocument/2006/relationships/customXml" Target="../ink/ink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0.png"/><Relationship Id="rId3" Type="http://schemas.openxmlformats.org/officeDocument/2006/relationships/customXml" Target="../ink/ink7.xml"/><Relationship Id="rId7" Type="http://schemas.openxmlformats.org/officeDocument/2006/relationships/customXml" Target="../ink/ink9.xm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5" Type="http://schemas.openxmlformats.org/officeDocument/2006/relationships/customXml" Target="../ink/ink8.xml"/><Relationship Id="rId4" Type="http://schemas.openxmlformats.org/officeDocument/2006/relationships/image" Target="../media/image9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paperswithcode.com/paper/improving-machine-reading-comprehension-with-2" TargetMode="External"/><Relationship Id="rId2" Type="http://schemas.openxmlformats.org/officeDocument/2006/relationships/hyperlink" Target="https://paperswithcode.com/paper/roberta-a-robustly-optimized-bert-pretraining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hyperlink" Target="https://arxiv.org/pdf/2003.10555.pdf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customXml" Target="../ink/ink10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arxiv.org/pdf/2003.10555.pdf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arxiv.org/pdf/2003.10555.pdf" TargetMode="External"/><Relationship Id="rId2" Type="http://schemas.openxmlformats.org/officeDocument/2006/relationships/hyperlink" Target="https://arxiv.org/abs/1406.2661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18" Type="http://schemas.openxmlformats.org/officeDocument/2006/relationships/image" Target="../media/image48.png"/><Relationship Id="rId3" Type="http://schemas.openxmlformats.org/officeDocument/2006/relationships/image" Target="../media/image34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17" Type="http://schemas.openxmlformats.org/officeDocument/2006/relationships/image" Target="../media/image31.png"/><Relationship Id="rId2" Type="http://schemas.openxmlformats.org/officeDocument/2006/relationships/image" Target="../media/image33.png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0.png"/><Relationship Id="rId11" Type="http://schemas.openxmlformats.org/officeDocument/2006/relationships/image" Target="../media/image41.png"/><Relationship Id="rId5" Type="http://schemas.openxmlformats.org/officeDocument/2006/relationships/image" Target="../media/image36.png"/><Relationship Id="rId15" Type="http://schemas.openxmlformats.org/officeDocument/2006/relationships/image" Target="../media/image29.png"/><Relationship Id="rId10" Type="http://schemas.openxmlformats.org/officeDocument/2006/relationships/image" Target="../media/image40.png"/><Relationship Id="rId19" Type="http://schemas.openxmlformats.org/officeDocument/2006/relationships/image" Target="../media/image49.png"/><Relationship Id="rId4" Type="http://schemas.openxmlformats.org/officeDocument/2006/relationships/image" Target="../media/image35.png"/><Relationship Id="rId9" Type="http://schemas.openxmlformats.org/officeDocument/2006/relationships/image" Target="../media/image39.png"/><Relationship Id="rId1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hyperlink" Target="https://arxiv.org/pdf/2010.01825.pdf" TargetMode="Externa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gluebenchmark.com/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35841" y="3933056"/>
            <a:ext cx="7828511" cy="1752600"/>
          </a:xfrm>
        </p:spPr>
        <p:txBody>
          <a:bodyPr/>
          <a:lstStyle/>
          <a:p>
            <a:pPr algn="l"/>
            <a:r>
              <a:rPr lang="en-US" sz="1700" dirty="0"/>
              <a:t>Advanced Deep Learning Techniques</a:t>
            </a:r>
          </a:p>
          <a:p>
            <a:pPr algn="l"/>
            <a:r>
              <a:rPr lang="en-US" sz="1700" dirty="0"/>
              <a:t>Dr. </a:t>
            </a:r>
            <a:r>
              <a:rPr lang="en-US" sz="1700"/>
              <a:t>Eyal Kolman</a:t>
            </a:r>
            <a:endParaRPr lang="en-US" sz="1700" dirty="0"/>
          </a:p>
          <a:p>
            <a:pPr algn="l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0784" y="1433732"/>
            <a:ext cx="5503207" cy="1981200"/>
          </a:xfrm>
        </p:spPr>
        <p:txBody>
          <a:bodyPr/>
          <a:lstStyle/>
          <a:p>
            <a:pPr algn="l" rtl="0"/>
            <a:r>
              <a:rPr lang="en-US" sz="4400" dirty="0"/>
              <a:t>Pre-trained Models</a:t>
            </a:r>
            <a:endParaRPr lang="he-IL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14D932-6220-43A9-B3FF-BCBC8AE6DEF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37398"/>
          <a:stretch/>
        </p:blipFill>
        <p:spPr>
          <a:xfrm>
            <a:off x="6225491" y="1124745"/>
            <a:ext cx="4566027" cy="4499519"/>
          </a:xfrm>
          <a:prstGeom prst="rect">
            <a:avLst/>
          </a:prstGeom>
          <a:effectLst>
            <a:reflection endPos="0" dist="50800" dir="5400000" sy="-100000" algn="bl" rotWithShape="0"/>
            <a:softEdge rad="0"/>
          </a:effec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EA657F3-1764-419E-B1E4-DF2F89475B0D}"/>
              </a:ext>
            </a:extLst>
          </p:cNvPr>
          <p:cNvCxnSpPr>
            <a:cxnSpLocks/>
          </p:cNvCxnSpPr>
          <p:nvPr/>
        </p:nvCxnSpPr>
        <p:spPr>
          <a:xfrm flipH="1">
            <a:off x="635843" y="3548599"/>
            <a:ext cx="5262340" cy="0"/>
          </a:xfrm>
          <a:prstGeom prst="line">
            <a:avLst/>
          </a:prstGeom>
          <a:ln>
            <a:solidFill>
              <a:schemeClr val="tx1">
                <a:lumMod val="9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389529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C211DE-D5FE-4116-A127-97ABB2D1E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7745178"/>
              </p:ext>
            </p:extLst>
          </p:nvPr>
        </p:nvGraphicFramePr>
        <p:xfrm>
          <a:off x="376336" y="1371600"/>
          <a:ext cx="11342914" cy="4211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052">
                  <a:extLst>
                    <a:ext uri="{9D8B030D-6E8A-4147-A177-3AD203B41FA5}">
                      <a16:colId xmlns:a16="http://schemas.microsoft.com/office/drawing/2014/main" val="2212849094"/>
                    </a:ext>
                  </a:extLst>
                </a:gridCol>
                <a:gridCol w="5794310">
                  <a:extLst>
                    <a:ext uri="{9D8B030D-6E8A-4147-A177-3AD203B41FA5}">
                      <a16:colId xmlns:a16="http://schemas.microsoft.com/office/drawing/2014/main" val="3376204301"/>
                    </a:ext>
                  </a:extLst>
                </a:gridCol>
                <a:gridCol w="1539552">
                  <a:extLst>
                    <a:ext uri="{9D8B030D-6E8A-4147-A177-3AD203B41FA5}">
                      <a16:colId xmlns:a16="http://schemas.microsoft.com/office/drawing/2014/main" val="209402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Improvement over SOTA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6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MNLI (Multi-genre Natural Language Inference)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Given a pair of sentences, is the second sentence an </a:t>
                      </a:r>
                      <a:r>
                        <a:rPr lang="en-US" sz="1400" i="1" dirty="0"/>
                        <a:t>entailment</a:t>
                      </a:r>
                      <a:r>
                        <a:rPr lang="en-US" sz="1400" dirty="0"/>
                        <a:t>, </a:t>
                      </a:r>
                      <a:r>
                        <a:rPr lang="en-US" sz="1400" i="1" dirty="0"/>
                        <a:t>contradiction</a:t>
                      </a:r>
                      <a:r>
                        <a:rPr lang="en-US" sz="1400" dirty="0"/>
                        <a:t>, or </a:t>
                      </a:r>
                      <a:r>
                        <a:rPr lang="en-US" sz="1400" i="1" dirty="0"/>
                        <a:t>neutral</a:t>
                      </a:r>
                      <a:r>
                        <a:rPr lang="en-US" sz="1400" dirty="0"/>
                        <a:t> with respect to the first 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5.6%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QQP (Quora Question Pairs)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Are two Quora questions semantically equivalent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2.5%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QNLI (Question Natural Language Inference)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Does sentence B answer question 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3.4%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991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SST-2 (Stanford Sentiment Treebank)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Binary classification of the sentiment of a sentence from a movie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43893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CoLA</a:t>
                      </a:r>
                      <a:r>
                        <a:rPr lang="en-US" sz="1400" dirty="0"/>
                        <a:t> (Corpus of Linguistic Acceptability)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Is the sentence linguistically “acceptable”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793354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STS-B (Semantic Textual Similarity Benchmark)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Similarity of two sentences mainly from news headlines, on a score of 1-5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6.7%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33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MRPC (Microsoft Research Paraphrase Corpus)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Given sentence pairs from news, are they semantically equivalent or not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3.8%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5995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RTE (Recognizing Textual Entailment)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Similar to MNLI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46904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WNLI (Winograd Natural Language Inference)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kumimoji="0" lang="en-US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Is the sentence with the pronoun substituted is entailed by the original sentence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NA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0049618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CD1C35A-AAC0-497B-91F9-9DD97483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GLUE tasks</a:t>
            </a:r>
          </a:p>
        </p:txBody>
      </p:sp>
      <p:sp>
        <p:nvSpPr>
          <p:cNvPr id="5" name="Content Placeholder 1">
            <a:extLst>
              <a:ext uri="{FF2B5EF4-FFF2-40B4-BE49-F238E27FC236}">
                <a16:creationId xmlns:a16="http://schemas.microsoft.com/office/drawing/2014/main" id="{8087205D-DE62-489B-BE9B-629C33110071}"/>
              </a:ext>
            </a:extLst>
          </p:cNvPr>
          <p:cNvSpPr txBox="1">
            <a:spLocks/>
          </p:cNvSpPr>
          <p:nvPr/>
        </p:nvSpPr>
        <p:spPr>
          <a:xfrm>
            <a:off x="609600" y="5673011"/>
            <a:ext cx="10972800" cy="839755"/>
          </a:xfrm>
          <a:prstGeom prst="rect">
            <a:avLst/>
          </a:prstGeom>
        </p:spPr>
        <p:txBody>
          <a:bodyPr vert="horz">
            <a:normAutofit fontScale="92500" lnSpcReduction="10000"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r" rtl="1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dirty="0"/>
              <a:t>Average improvement: 9%</a:t>
            </a:r>
          </a:p>
          <a:p>
            <a:pPr algn="l" rtl="0"/>
            <a:r>
              <a:rPr lang="en-US" dirty="0"/>
              <a:t>All Tasks were improved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4D7ECEA2-1D0A-6720-F675-206B44C929E6}"/>
              </a:ext>
            </a:extLst>
          </p:cNvPr>
          <p:cNvSpPr/>
          <p:nvPr/>
        </p:nvSpPr>
        <p:spPr>
          <a:xfrm>
            <a:off x="376336" y="3595816"/>
            <a:ext cx="11342914" cy="37070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41968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B9C211DE-D5FE-4116-A127-97ABB2D1ED7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31869249"/>
              </p:ext>
            </p:extLst>
          </p:nvPr>
        </p:nvGraphicFramePr>
        <p:xfrm>
          <a:off x="376336" y="1371600"/>
          <a:ext cx="11342914" cy="183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09052">
                  <a:extLst>
                    <a:ext uri="{9D8B030D-6E8A-4147-A177-3AD203B41FA5}">
                      <a16:colId xmlns:a16="http://schemas.microsoft.com/office/drawing/2014/main" val="2212849094"/>
                    </a:ext>
                  </a:extLst>
                </a:gridCol>
                <a:gridCol w="5794310">
                  <a:extLst>
                    <a:ext uri="{9D8B030D-6E8A-4147-A177-3AD203B41FA5}">
                      <a16:colId xmlns:a16="http://schemas.microsoft.com/office/drawing/2014/main" val="3376204301"/>
                    </a:ext>
                  </a:extLst>
                </a:gridCol>
                <a:gridCol w="1539552">
                  <a:extLst>
                    <a:ext uri="{9D8B030D-6E8A-4147-A177-3AD203B41FA5}">
                      <a16:colId xmlns:a16="http://schemas.microsoft.com/office/drawing/2014/main" val="209402856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Goal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600" dirty="0"/>
                        <a:t>Improvement over SOTA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154652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 err="1"/>
                        <a:t>SQuAD</a:t>
                      </a:r>
                      <a:r>
                        <a:rPr lang="en-US" sz="1400" dirty="0"/>
                        <a:t> (Stanford Question Answering Dataset)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sz="1400" dirty="0"/>
                        <a:t>Given a question and a Wikipedia passage, predict the answer span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1.6%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824891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CoNLL-2003 Named Entity Recognition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Classify tokens to one of 5 entity options (Name, location, etc.)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0.3%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0862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SWAG (Situations With Adversarial Generations)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Given a sentence, choose the most plausible continuation among four choices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1400" dirty="0"/>
                        <a:t>27% (better than human)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0499166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0CD1C35A-AAC0-497B-91F9-9DD974834D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Tasks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94C548C-6F0E-F0F6-DBDF-3A48992CB24D}"/>
              </a:ext>
            </a:extLst>
          </p:cNvPr>
          <p:cNvSpPr/>
          <p:nvPr/>
        </p:nvSpPr>
        <p:spPr>
          <a:xfrm>
            <a:off x="376336" y="2701740"/>
            <a:ext cx="11342914" cy="50882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5792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B8E425-E545-4AF6-804B-0D6470AA20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Classification (e.g., sentiment analysis)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A head over the CLS token [=Linear conversion to the number of classes]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Fine-tune only the head, or also top (1,2,3,4) layers</a:t>
            </a:r>
          </a:p>
          <a:p>
            <a:pPr algn="l" rtl="0"/>
            <a:r>
              <a:rPr lang="en-US" dirty="0"/>
              <a:t>Span detection (e.g., answers detection)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A start and end heads over each token to detect span Start and End, OR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A BIO/IO approach (Beginning, In, Out)</a:t>
            </a:r>
          </a:p>
          <a:p>
            <a:pPr algn="l" rtl="0"/>
            <a:r>
              <a:rPr lang="en-US" dirty="0"/>
              <a:t>Token classification (e.g., NER – Named Entity Recognition)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A head over each token with several classes (Name, Location, …, or None)</a:t>
            </a:r>
          </a:p>
          <a:p>
            <a:pPr lvl="1" algn="l" rtl="0"/>
            <a:endParaRPr lang="en-US" dirty="0">
              <a:solidFill>
                <a:schemeClr val="tx1"/>
              </a:solidFill>
            </a:endParaRPr>
          </a:p>
          <a:p>
            <a:pPr algn="l" rtl="0"/>
            <a:r>
              <a:rPr lang="en-US" dirty="0"/>
              <a:t>What BERT does not do? 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Text generation</a:t>
            </a:r>
          </a:p>
          <a:p>
            <a:pPr lvl="1" algn="l" rt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8C7A71B-DF55-41F5-9225-A5522B60B6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How is BERT used?</a:t>
            </a:r>
          </a:p>
        </p:txBody>
      </p:sp>
    </p:spTree>
    <p:extLst>
      <p:ext uri="{BB962C8B-B14F-4D97-AF65-F5344CB8AC3E}">
        <p14:creationId xmlns:p14="http://schemas.microsoft.com/office/powerpoint/2010/main" val="24940406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F0511C8-78B2-4350-8120-3418334842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Facebook, July 2019 (2 months after BERT!), </a:t>
            </a:r>
            <a:r>
              <a:rPr lang="en-US" strike="sngStrike" dirty="0"/>
              <a:t>6.5k</a:t>
            </a:r>
            <a:r>
              <a:rPr lang="en-US" dirty="0"/>
              <a:t> </a:t>
            </a:r>
            <a:r>
              <a:rPr lang="en-US" strike="sngStrike" dirty="0"/>
              <a:t>13k</a:t>
            </a:r>
            <a:r>
              <a:rPr lang="en-US" dirty="0"/>
              <a:t> 16.5k citations</a:t>
            </a:r>
          </a:p>
          <a:p>
            <a:pPr marL="0" indent="0" algn="l" rtl="0">
              <a:buNone/>
            </a:pPr>
            <a:r>
              <a:rPr lang="en-US" i="1" dirty="0"/>
              <a:t>	The arm race has begun…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8901BFC-ADDA-44F6-95A1-24C259287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RoBERTa</a:t>
            </a:r>
            <a:r>
              <a:rPr lang="en-US" dirty="0"/>
              <a:t>: A Better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5D9084-6763-472D-A6DF-F9FD4382CF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996" y="1693444"/>
            <a:ext cx="5792008" cy="2276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201031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7B6DC-14C5-410E-A0D3-BEF93622A0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b="1" dirty="0" err="1"/>
              <a:t>BookCorpus</a:t>
            </a:r>
            <a:r>
              <a:rPr lang="en-US" b="1" dirty="0"/>
              <a:t> + English Wikipedia (16GB)</a:t>
            </a:r>
            <a:r>
              <a:rPr lang="en-US" dirty="0"/>
              <a:t>: The original BERT data</a:t>
            </a:r>
          </a:p>
          <a:p>
            <a:pPr algn="l" rtl="0"/>
            <a:r>
              <a:rPr lang="en-US" b="1" dirty="0"/>
              <a:t>CC-</a:t>
            </a:r>
            <a:r>
              <a:rPr lang="en-US" b="1" dirty="0" err="1"/>
              <a:t>Newd</a:t>
            </a:r>
            <a:r>
              <a:rPr lang="en-US" b="1" dirty="0"/>
              <a:t> (76GB)</a:t>
            </a:r>
            <a:r>
              <a:rPr lang="en-US" dirty="0"/>
              <a:t>: </a:t>
            </a:r>
            <a:r>
              <a:rPr lang="en-US" dirty="0" err="1"/>
              <a:t>CommonCrawl</a:t>
            </a:r>
            <a:r>
              <a:rPr lang="en-US" dirty="0"/>
              <a:t> News data. 63M English news article on [Sep2016, Feb2019]</a:t>
            </a:r>
          </a:p>
          <a:p>
            <a:pPr algn="l" rtl="0"/>
            <a:r>
              <a:rPr lang="en-US" b="1" dirty="0" err="1"/>
              <a:t>OpenWebText</a:t>
            </a:r>
            <a:r>
              <a:rPr lang="en-US" b="1" dirty="0"/>
              <a:t> (38GB)</a:t>
            </a:r>
            <a:r>
              <a:rPr lang="en-US" dirty="0"/>
              <a:t>: Open source </a:t>
            </a:r>
            <a:r>
              <a:rPr lang="en-US" dirty="0" err="1"/>
              <a:t>WebText</a:t>
            </a:r>
            <a:r>
              <a:rPr lang="en-US" dirty="0"/>
              <a:t>, originally used to train GPT</a:t>
            </a:r>
          </a:p>
          <a:p>
            <a:pPr algn="l" rtl="0"/>
            <a:r>
              <a:rPr lang="en-US" b="1" dirty="0"/>
              <a:t>Stories (31GB)</a:t>
            </a:r>
            <a:r>
              <a:rPr lang="en-US" dirty="0"/>
              <a:t>: Subset of </a:t>
            </a:r>
            <a:r>
              <a:rPr lang="en-US" dirty="0" err="1"/>
              <a:t>CommonCrawl</a:t>
            </a:r>
            <a:r>
              <a:rPr lang="en-US" dirty="0"/>
              <a:t> data, filtered to match the Winograd schemas:</a:t>
            </a:r>
          </a:p>
          <a:p>
            <a:pPr lvl="1" algn="l" rtl="0"/>
            <a:r>
              <a:rPr lang="en-US" dirty="0"/>
              <a:t>The city councilmen refused the demonstrators a permit because they [feared/advocated] violence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Overall: 16GB </a:t>
            </a:r>
            <a:r>
              <a:rPr lang="en-US" dirty="0">
                <a:sym typeface="Wingdings" panose="05000000000000000000" pitchFamily="2" charset="2"/>
              </a:rPr>
              <a:t> 161GB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01086-D731-4B7F-A1AE-CF98CB9C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Training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968FBFB-0204-A671-44E1-688F63F590F9}"/>
              </a:ext>
            </a:extLst>
          </p:cNvPr>
          <p:cNvSpPr/>
          <p:nvPr/>
        </p:nvSpPr>
        <p:spPr>
          <a:xfrm>
            <a:off x="9833261" y="4338916"/>
            <a:ext cx="631539" cy="32745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F2A37B7-9B04-8DF8-6BBB-4A71D9D49F31}"/>
              </a:ext>
            </a:extLst>
          </p:cNvPr>
          <p:cNvSpPr/>
          <p:nvPr/>
        </p:nvSpPr>
        <p:spPr>
          <a:xfrm>
            <a:off x="1291285" y="4656439"/>
            <a:ext cx="2590800" cy="327455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2FCC2A3-CE3D-A421-5BBC-B1048A48033C}"/>
              </a:ext>
            </a:extLst>
          </p:cNvPr>
          <p:cNvSpPr txBox="1"/>
          <p:nvPr/>
        </p:nvSpPr>
        <p:spPr>
          <a:xfrm>
            <a:off x="9955708" y="4001850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??</a:t>
            </a:r>
          </a:p>
        </p:txBody>
      </p:sp>
    </p:spTree>
    <p:extLst>
      <p:ext uri="{BB962C8B-B14F-4D97-AF65-F5344CB8AC3E}">
        <p14:creationId xmlns:p14="http://schemas.microsoft.com/office/powerpoint/2010/main" val="274482627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1716805-E203-4883-8991-55CE10FA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In BERT’s MLM, masks were assigned in pre-processing.</a:t>
            </a:r>
          </a:p>
          <a:p>
            <a:pPr algn="l" rtl="0"/>
            <a:r>
              <a:rPr lang="en-US" dirty="0"/>
              <a:t>Training data is duplicated 10 times, each with different mask </a:t>
            </a:r>
          </a:p>
          <a:p>
            <a:pPr lvl="1" algn="l" rtl="0"/>
            <a:r>
              <a:rPr lang="en-US" dirty="0"/>
              <a:t>40 epochs training  </a:t>
            </a:r>
            <a:r>
              <a:rPr lang="en-US" dirty="0">
                <a:sym typeface="Wingdings" panose="05000000000000000000" pitchFamily="2" charset="2"/>
              </a:rPr>
              <a:t> each mask is repeated 4 times</a:t>
            </a:r>
          </a:p>
          <a:p>
            <a:pPr lvl="1" algn="l" rtl="0"/>
            <a:r>
              <a:rPr lang="en-US" dirty="0">
                <a:sym typeface="Wingdings" panose="05000000000000000000" pitchFamily="2" charset="2"/>
              </a:rPr>
              <a:t>BERT also has 40 epochs (1M steps) but over much less data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They also tried full dynamic masking: New masking is applied over each sentence training (this is the chosen approach in </a:t>
            </a:r>
            <a:r>
              <a:rPr lang="en-US" dirty="0" err="1">
                <a:sym typeface="Wingdings" panose="05000000000000000000" pitchFamily="2" charset="2"/>
              </a:rPr>
              <a:t>RoBERTa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algn="l" rtl="0"/>
            <a:r>
              <a:rPr lang="en-US" dirty="0">
                <a:sym typeface="Wingdings" panose="05000000000000000000" pitchFamily="2" charset="2"/>
              </a:rPr>
              <a:t>Results:</a:t>
            </a: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8D5A9F7-520A-43B2-8E85-5C9460248E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Masking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526D874-822A-4A07-ABE8-EF0427DC83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3199" y="4617894"/>
            <a:ext cx="4368268" cy="1816359"/>
          </a:xfrm>
          <a:prstGeom prst="rect">
            <a:avLst/>
          </a:prstGeom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388460E4-F541-09B3-1E20-3C33E59BB06B}"/>
              </a:ext>
            </a:extLst>
          </p:cNvPr>
          <p:cNvGrpSpPr/>
          <p:nvPr/>
        </p:nvGrpSpPr>
        <p:grpSpPr>
          <a:xfrm>
            <a:off x="4002827" y="6121486"/>
            <a:ext cx="480960" cy="95760"/>
            <a:chOff x="4497280" y="6170227"/>
            <a:chExt cx="48096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243FB364-B0D7-A6F6-3B33-81C99FB97391}"/>
                    </a:ext>
                  </a:extLst>
                </p14:cNvPr>
                <p14:cNvContentPartPr/>
                <p14:nvPr/>
              </p14:nvContentPartPr>
              <p14:xfrm>
                <a:off x="4510960" y="6170227"/>
                <a:ext cx="450360" cy="3456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243FB364-B0D7-A6F6-3B33-81C99FB9739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5320" y="6098587"/>
                  <a:ext cx="52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A33BC953-FEDA-B631-CB82-9876356B3FAB}"/>
                    </a:ext>
                  </a:extLst>
                </p14:cNvPr>
                <p14:cNvContentPartPr/>
                <p14:nvPr/>
              </p14:nvContentPartPr>
              <p14:xfrm>
                <a:off x="4497280" y="6243307"/>
                <a:ext cx="480960" cy="226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A33BC953-FEDA-B631-CB82-9876356B3FA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1640" y="6171307"/>
                  <a:ext cx="5526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4C27E8E0-B3C2-31CE-0FCD-881A1E4173E6}"/>
              </a:ext>
            </a:extLst>
          </p:cNvPr>
          <p:cNvGrpSpPr/>
          <p:nvPr/>
        </p:nvGrpSpPr>
        <p:grpSpPr>
          <a:xfrm>
            <a:off x="6096000" y="6101871"/>
            <a:ext cx="480960" cy="95760"/>
            <a:chOff x="4497280" y="6170227"/>
            <a:chExt cx="48096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F0BF7696-60AD-341F-EF5F-BB89510EBC2D}"/>
                    </a:ext>
                  </a:extLst>
                </p14:cNvPr>
                <p14:cNvContentPartPr/>
                <p14:nvPr/>
              </p14:nvContentPartPr>
              <p14:xfrm>
                <a:off x="4510960" y="6170227"/>
                <a:ext cx="450360" cy="34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F0BF7696-60AD-341F-EF5F-BB89510EBC2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5320" y="6098587"/>
                  <a:ext cx="52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0B9493B-36E7-74EA-F21A-1040ECB64AC7}"/>
                    </a:ext>
                  </a:extLst>
                </p14:cNvPr>
                <p14:cNvContentPartPr/>
                <p14:nvPr/>
              </p14:nvContentPartPr>
              <p14:xfrm>
                <a:off x="4497280" y="6243307"/>
                <a:ext cx="480960" cy="226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0B9493B-36E7-74EA-F21A-1040ECB64AC7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1640" y="6171307"/>
                  <a:ext cx="552600" cy="16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9223B42-E68D-A73C-8884-5CADAA1886EA}"/>
              </a:ext>
            </a:extLst>
          </p:cNvPr>
          <p:cNvGrpSpPr/>
          <p:nvPr/>
        </p:nvGrpSpPr>
        <p:grpSpPr>
          <a:xfrm>
            <a:off x="5232187" y="5853939"/>
            <a:ext cx="480960" cy="95760"/>
            <a:chOff x="4497280" y="6170227"/>
            <a:chExt cx="480960" cy="95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660BE93-17F1-6BFB-C270-45D8A727EA04}"/>
                    </a:ext>
                  </a:extLst>
                </p14:cNvPr>
                <p14:cNvContentPartPr/>
                <p14:nvPr/>
              </p14:nvContentPartPr>
              <p14:xfrm>
                <a:off x="4510960" y="6170227"/>
                <a:ext cx="450360" cy="3456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660BE93-17F1-6BFB-C270-45D8A727EA0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475320" y="6098587"/>
                  <a:ext cx="522000" cy="17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148AAD10-0C90-05CA-7E48-3ECC6CF58D4A}"/>
                    </a:ext>
                  </a:extLst>
                </p14:cNvPr>
                <p14:cNvContentPartPr/>
                <p14:nvPr/>
              </p14:nvContentPartPr>
              <p14:xfrm>
                <a:off x="4497280" y="6243307"/>
                <a:ext cx="480960" cy="226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148AAD10-0C90-05CA-7E48-3ECC6CF58D4A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461640" y="6171307"/>
                  <a:ext cx="552600" cy="166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8980926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4E72900F-016A-E4A9-55BF-6512F83CE6D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23067"/>
              </p:ext>
            </p:extLst>
          </p:nvPr>
        </p:nvGraphicFramePr>
        <p:xfrm>
          <a:off x="609600" y="1524000"/>
          <a:ext cx="9316825" cy="2392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90053">
                  <a:extLst>
                    <a:ext uri="{9D8B030D-6E8A-4147-A177-3AD203B41FA5}">
                      <a16:colId xmlns:a16="http://schemas.microsoft.com/office/drawing/2014/main" val="1017018152"/>
                    </a:ext>
                  </a:extLst>
                </a:gridCol>
                <a:gridCol w="3626772">
                  <a:extLst>
                    <a:ext uri="{9D8B030D-6E8A-4147-A177-3AD203B41FA5}">
                      <a16:colId xmlns:a16="http://schemas.microsoft.com/office/drawing/2014/main" val="3840401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Input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Pre-train Task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182633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/>
                        <a:t>Segments Pair: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The original BERT’s approach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MLM + NSP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704684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/>
                        <a:t>Sentences Pair: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Sentences instead of segments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MLM + NSP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1109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 rtl="0"/>
                      <a:r>
                        <a:rPr lang="en-US" b="1" dirty="0"/>
                        <a:t>Full Sentences: 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Sentences until the max length (=512 tokens)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62224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>
                          <a:solidFill>
                            <a:schemeClr val="bg1"/>
                          </a:solidFill>
                        </a:rPr>
                        <a:t>Doc-Sentences:</a:t>
                      </a:r>
                      <a:r>
                        <a:rPr lang="en-US" dirty="0">
                          <a:solidFill>
                            <a:schemeClr val="bg1"/>
                          </a:solidFill>
                        </a:rPr>
                        <a:t> Same as 3, but all sentences are from the same document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rtl="0"/>
                      <a:r>
                        <a:rPr lang="en-US" dirty="0"/>
                        <a:t>MLM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397815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6B7ECE9A-BD1A-FF98-ABCB-764C246F3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Input Representation and NSP</a:t>
            </a:r>
          </a:p>
        </p:txBody>
      </p:sp>
    </p:spTree>
    <p:extLst>
      <p:ext uri="{BB962C8B-B14F-4D97-AF65-F5344CB8AC3E}">
        <p14:creationId xmlns:p14="http://schemas.microsoft.com/office/powerpoint/2010/main" val="34627007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7B6DC-14C5-410E-A0D3-BEF93622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2008099"/>
            <a:ext cx="11296261" cy="4572000"/>
          </a:xfrm>
        </p:spPr>
        <p:txBody>
          <a:bodyPr>
            <a:normAutofit fontScale="92500"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Moving from segments to sentences hurts performance. Maybe because sentences are too-short so long-range dependencies are not learned</a:t>
            </a:r>
            <a:endParaRPr lang="he-IL" dirty="0"/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They use Full-Sentences. It’s almost the best and easier to use than Doc-Sentence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NSP does not improve results!</a:t>
            </a:r>
          </a:p>
          <a:p>
            <a:pPr marL="514350" indent="-514350" algn="l" rtl="0">
              <a:buFont typeface="+mj-lt"/>
              <a:buAutoNum type="arabicPeriod"/>
            </a:pPr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01086-D731-4B7F-A1AE-CF98CB9C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Representation and NSP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40A4E599-0D24-4321-8F88-1E876A9FC13D}"/>
              </a:ext>
            </a:extLst>
          </p:cNvPr>
          <p:cNvGrpSpPr/>
          <p:nvPr/>
        </p:nvGrpSpPr>
        <p:grpSpPr>
          <a:xfrm>
            <a:off x="2481943" y="1371600"/>
            <a:ext cx="6230993" cy="3232511"/>
            <a:chOff x="2584580" y="1676544"/>
            <a:chExt cx="6230993" cy="3232511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38906AE-65AC-4918-A87C-4FA5836ABC8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584580" y="1676544"/>
              <a:ext cx="6230993" cy="323251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1A3BB9D1-EDED-45DC-8B2E-FC09955E6A4D}"/>
                    </a:ext>
                  </a:extLst>
                </p14:cNvPr>
                <p14:cNvContentPartPr/>
                <p14:nvPr/>
              </p14:nvContentPartPr>
              <p14:xfrm>
                <a:off x="4860977" y="3703489"/>
                <a:ext cx="773640" cy="2988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1A3BB9D1-EDED-45DC-8B2E-FC09955E6A4D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4807337" y="3595489"/>
                  <a:ext cx="881280" cy="24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EC85600-E4E1-4B09-9E4C-B2B084A1B1E1}"/>
                    </a:ext>
                  </a:extLst>
                </p14:cNvPr>
                <p14:cNvContentPartPr/>
                <p14:nvPr/>
              </p14:nvContentPartPr>
              <p14:xfrm>
                <a:off x="6456497" y="4410889"/>
                <a:ext cx="335520" cy="3024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EC85600-E4E1-4B09-9E4C-B2B084A1B1E1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402497" y="4302889"/>
                  <a:ext cx="44316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843F4100-F4CB-44CD-8662-5867DA41A724}"/>
                    </a:ext>
                  </a:extLst>
                </p14:cNvPr>
                <p14:cNvContentPartPr/>
                <p14:nvPr/>
              </p14:nvContentPartPr>
              <p14:xfrm>
                <a:off x="7352177" y="4616089"/>
                <a:ext cx="326520" cy="21240"/>
              </p14:xfrm>
            </p:contentPart>
          </mc:Choice>
          <mc:Fallback xmlns=""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843F4100-F4CB-44CD-8662-5867DA41A724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7298177" y="4508449"/>
                  <a:ext cx="434160" cy="236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45310056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B934139-A220-4EB6-B2C3-27B42835A5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Larger batches can improve performance and make faster optimization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D462C0-8348-45C1-BCD0-FBB952B853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batch size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7D0E93-BF54-4441-9D0A-6800F2BB8C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9887" y="2279823"/>
            <a:ext cx="5695721" cy="1830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865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54BA230-AC6E-4793-9A55-D7D45E0E2A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BERT: </a:t>
            </a:r>
            <a:r>
              <a:rPr lang="en-US" b="1" dirty="0" err="1"/>
              <a:t>WordPiece</a:t>
            </a:r>
            <a:r>
              <a:rPr lang="en-US" dirty="0"/>
              <a:t> with vocabulary of </a:t>
            </a:r>
            <a:r>
              <a:rPr lang="en-US" b="1" dirty="0"/>
              <a:t>30k</a:t>
            </a:r>
          </a:p>
          <a:p>
            <a:pPr algn="l" rtl="0"/>
            <a:r>
              <a:rPr lang="en-US" dirty="0" err="1"/>
              <a:t>RoBERTa</a:t>
            </a:r>
            <a:r>
              <a:rPr lang="en-US" dirty="0"/>
              <a:t>: </a:t>
            </a:r>
            <a:r>
              <a:rPr lang="en-US" b="1" dirty="0"/>
              <a:t>BPE</a:t>
            </a:r>
            <a:r>
              <a:rPr lang="en-US" dirty="0"/>
              <a:t> with vocabulary of </a:t>
            </a:r>
            <a:r>
              <a:rPr lang="en-US" b="1" dirty="0"/>
              <a:t>50k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A589700-7660-4DAF-9C01-4DBD2BA507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Tokenization</a:t>
            </a:r>
          </a:p>
        </p:txBody>
      </p:sp>
    </p:spTree>
    <p:extLst>
      <p:ext uri="{BB962C8B-B14F-4D97-AF65-F5344CB8AC3E}">
        <p14:creationId xmlns:p14="http://schemas.microsoft.com/office/powerpoint/2010/main" val="2516706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550D2ED7-ACB4-4B81-BF8F-20CBEA0DE7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anchor="t">
            <a:normAutofit/>
          </a:bodyPr>
          <a:lstStyle/>
          <a:p>
            <a:pPr algn="l" rtl="0"/>
            <a:r>
              <a:rPr lang="en-US" u="sng" dirty="0"/>
              <a:t>Word Representations</a:t>
            </a:r>
            <a:r>
              <a:rPr lang="en-US" dirty="0"/>
              <a:t>:</a:t>
            </a:r>
          </a:p>
          <a:p>
            <a:pPr lvl="1" algn="l" rtl="0"/>
            <a:r>
              <a:rPr lang="en-US" u="sng" dirty="0">
                <a:solidFill>
                  <a:schemeClr val="tx1"/>
                </a:solidFill>
              </a:rPr>
              <a:t>Static</a:t>
            </a:r>
            <a:r>
              <a:rPr lang="en-US" dirty="0">
                <a:solidFill>
                  <a:schemeClr val="tx1"/>
                </a:solidFill>
              </a:rPr>
              <a:t>: Word2Vec, </a:t>
            </a:r>
            <a:r>
              <a:rPr lang="en-US" dirty="0" err="1">
                <a:solidFill>
                  <a:schemeClr val="tx1"/>
                </a:solidFill>
              </a:rPr>
              <a:t>GloVe</a:t>
            </a:r>
            <a:r>
              <a:rPr lang="en-US" dirty="0">
                <a:solidFill>
                  <a:schemeClr val="tx1"/>
                </a:solidFill>
              </a:rPr>
              <a:t>, </a:t>
            </a:r>
            <a:r>
              <a:rPr lang="en-US" dirty="0" err="1">
                <a:solidFill>
                  <a:schemeClr val="tx1"/>
                </a:solidFill>
              </a:rPr>
              <a:t>WordPiece</a:t>
            </a:r>
            <a:endParaRPr lang="en-US" dirty="0">
              <a:solidFill>
                <a:schemeClr val="tx1"/>
              </a:solidFill>
            </a:endParaRPr>
          </a:p>
          <a:p>
            <a:pPr lvl="1" algn="l" rtl="0"/>
            <a:r>
              <a:rPr lang="en-US" u="sng" dirty="0">
                <a:solidFill>
                  <a:schemeClr val="tx1"/>
                </a:solidFill>
              </a:rPr>
              <a:t>Dynamic and Bi-directional</a:t>
            </a:r>
            <a:r>
              <a:rPr lang="en-US" dirty="0">
                <a:solidFill>
                  <a:schemeClr val="tx1"/>
                </a:solidFill>
              </a:rPr>
              <a:t>: Elmo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(Watch a </a:t>
            </a:r>
            <a:r>
              <a:rPr lang="en-US" i="1" dirty="0">
                <a:solidFill>
                  <a:schemeClr val="tx1"/>
                </a:solidFill>
              </a:rPr>
              <a:t>play</a:t>
            </a:r>
            <a:r>
              <a:rPr lang="en-US" dirty="0">
                <a:solidFill>
                  <a:schemeClr val="tx1"/>
                </a:solidFill>
              </a:rPr>
              <a:t> vs. </a:t>
            </a:r>
            <a:r>
              <a:rPr lang="en-US" i="1" dirty="0">
                <a:solidFill>
                  <a:schemeClr val="tx1"/>
                </a:solidFill>
              </a:rPr>
              <a:t>Play</a:t>
            </a:r>
            <a:r>
              <a:rPr lang="en-US" dirty="0">
                <a:solidFill>
                  <a:schemeClr val="tx1"/>
                </a:solidFill>
              </a:rPr>
              <a:t> a game)</a:t>
            </a:r>
          </a:p>
          <a:p>
            <a:pPr algn="l" rtl="0"/>
            <a:endParaRPr lang="en-US" dirty="0"/>
          </a:p>
          <a:p>
            <a:pPr algn="l" rtl="0"/>
            <a:r>
              <a:rPr lang="en-US" u="sng" dirty="0"/>
              <a:t>Sentence Embeddings</a:t>
            </a:r>
            <a:r>
              <a:rPr lang="en-US" dirty="0"/>
              <a:t> (based on unsupervised learning):</a:t>
            </a:r>
          </a:p>
          <a:p>
            <a:pPr lvl="1" algn="l" rtl="0"/>
            <a:r>
              <a:rPr lang="en-US" u="sng" dirty="0">
                <a:solidFill>
                  <a:schemeClr val="tx1"/>
                </a:solidFill>
              </a:rPr>
              <a:t>Skip-thought</a:t>
            </a:r>
            <a:r>
              <a:rPr lang="en-US" dirty="0">
                <a:solidFill>
                  <a:schemeClr val="tx1"/>
                </a:solidFill>
              </a:rPr>
              <a:t>: Enc-Dec LSTM that predicts the next sentence</a:t>
            </a:r>
          </a:p>
          <a:p>
            <a:pPr lvl="1" algn="l" rtl="0"/>
            <a:r>
              <a:rPr lang="en-US" u="sng" dirty="0">
                <a:solidFill>
                  <a:schemeClr val="tx1"/>
                </a:solidFill>
              </a:rPr>
              <a:t>Quick-Thought</a:t>
            </a:r>
            <a:r>
              <a:rPr lang="en-US" dirty="0">
                <a:solidFill>
                  <a:schemeClr val="tx1"/>
                </a:solidFill>
              </a:rPr>
              <a:t>: Chooses the next sentence from a list of candidates</a:t>
            </a:r>
          </a:p>
          <a:p>
            <a:pPr algn="l" rtl="0"/>
            <a:endParaRPr lang="en-US" u="sng" dirty="0"/>
          </a:p>
          <a:p>
            <a:pPr algn="l" rtl="0"/>
            <a:r>
              <a:rPr lang="en-US" u="sng" dirty="0"/>
              <a:t>Parallel self-attention</a:t>
            </a:r>
            <a:r>
              <a:rPr lang="en-US" dirty="0"/>
              <a:t>: Transformers</a:t>
            </a:r>
          </a:p>
          <a:p>
            <a:pPr lvl="1" algn="l" rtl="0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B6EA48E-EEF5-4798-8879-90F3F7212A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Where do we stand? (as of May 2019) </a:t>
            </a:r>
          </a:p>
        </p:txBody>
      </p:sp>
    </p:spTree>
    <p:extLst>
      <p:ext uri="{BB962C8B-B14F-4D97-AF65-F5344CB8AC3E}">
        <p14:creationId xmlns:p14="http://schemas.microsoft.com/office/powerpoint/2010/main" val="34978067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7C3527A0-5158-4845-8AAC-6B0DB28673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3970CF9-CB67-4425-BB3C-423433734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Overall Results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D005990-FC0B-4565-A350-F98648FE6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809" y="1524000"/>
            <a:ext cx="10970381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129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087B6DC-14C5-410E-A0D3-BEF93622A0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5943600"/>
            <a:ext cx="10972800" cy="762000"/>
          </a:xfrm>
        </p:spPr>
        <p:txBody>
          <a:bodyPr>
            <a:normAutofit/>
          </a:bodyPr>
          <a:lstStyle/>
          <a:p>
            <a:pPr marL="0" indent="0" algn="l" rtl="0">
              <a:buNone/>
            </a:pPr>
            <a:r>
              <a:rPr lang="en-US" sz="1600" dirty="0">
                <a:solidFill>
                  <a:srgbClr val="0070C0"/>
                </a:solidFill>
              </a:rPr>
              <a:t>https://medium.com/dataseries/roberta-robustly-optimized-bert-pretraining-approach-d033464bd946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0B01086-D731-4B7F-A1AE-CF98CB9C5E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RoBERTa: Summary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43ECA9-E872-451B-AFA0-EE50E02589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3681" y="1907356"/>
            <a:ext cx="8934851" cy="3183117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11778070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06E51-0F85-47D0-97EC-69DEB203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Google, Feb 2020 (10 months after BERT), </a:t>
            </a:r>
            <a:r>
              <a:rPr lang="en-US" strike="sngStrike" dirty="0"/>
              <a:t>4.5k</a:t>
            </a:r>
            <a:r>
              <a:rPr lang="en-US" dirty="0"/>
              <a:t> </a:t>
            </a:r>
            <a:r>
              <a:rPr lang="en-US" strike="sngStrike" dirty="0"/>
              <a:t>7k</a:t>
            </a:r>
            <a:r>
              <a:rPr lang="en-US" dirty="0"/>
              <a:t> 8k citations</a:t>
            </a:r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EA005-F91C-4EE6-8ABB-7BD6F8E7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123141" cy="1219200"/>
          </a:xfrm>
        </p:spPr>
        <p:txBody>
          <a:bodyPr>
            <a:normAutofit/>
          </a:bodyPr>
          <a:lstStyle/>
          <a:p>
            <a:pPr rtl="0"/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2A2780-0F94-46A0-9C32-E359914A45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13373" y="1309240"/>
            <a:ext cx="7146389" cy="24914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201061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65EF47F-C6CD-4308-8265-9181F8245B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/>
            <a:r>
              <a:rPr lang="en-US" dirty="0"/>
              <a:t>RACE (</a:t>
            </a:r>
            <a:r>
              <a:rPr lang="en-US" dirty="0" err="1"/>
              <a:t>ReAding</a:t>
            </a:r>
            <a:r>
              <a:rPr lang="en-US" dirty="0"/>
              <a:t> Comprehension dataset from Examinations) is a Chinese English comprehension test</a:t>
            </a:r>
          </a:p>
          <a:p>
            <a:pPr lvl="1" algn="l" rtl="0"/>
            <a:r>
              <a:rPr lang="en-US" dirty="0"/>
              <a:t>Accuracy started at 44%</a:t>
            </a:r>
          </a:p>
          <a:p>
            <a:pPr lvl="1" algn="l" rtl="0"/>
            <a:r>
              <a:rPr lang="en-US" dirty="0"/>
              <a:t>Increased to 83% at 2019 (</a:t>
            </a:r>
            <a:r>
              <a:rPr lang="en-US" dirty="0" err="1">
                <a:solidFill>
                  <a:schemeClr val="bg1"/>
                </a:solidFill>
                <a:hlinkClick r:id="rId2"/>
              </a:rPr>
              <a:t>RoBERTa</a:t>
            </a:r>
            <a:r>
              <a:rPr lang="en-US" dirty="0"/>
              <a:t>). Today it’s 91.4% (</a:t>
            </a:r>
            <a:r>
              <a:rPr lang="en-US" dirty="0">
                <a:solidFill>
                  <a:schemeClr val="bg1"/>
                </a:solidFill>
                <a:hlinkClick r:id="rId3"/>
              </a:rPr>
              <a:t>ALBERT ensemble</a:t>
            </a:r>
            <a:r>
              <a:rPr lang="en-US" dirty="0"/>
              <a:t>)</a:t>
            </a:r>
          </a:p>
          <a:p>
            <a:pPr lvl="1" algn="l" rtl="0"/>
            <a:r>
              <a:rPr lang="en-US" dirty="0"/>
              <a:t>Human level is 95%; Still room for improvement</a:t>
            </a:r>
          </a:p>
          <a:p>
            <a:pPr algn="l" rtl="0"/>
            <a:r>
              <a:rPr lang="en-US" dirty="0"/>
              <a:t>Is larger BERT better over RACE?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Why didn’t it improve? It focuses on the wrong places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77FD594-C990-4692-8CDC-352BD4D20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 BERT Better because it is Bigger?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1AC8AB-1B46-42A1-9EC9-4C7E9EF74F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33694" y="4164465"/>
            <a:ext cx="8097790" cy="124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040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3A93AF2-9A35-4862-9B91-F4A577F3CA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The size of the hidden layer tokens is </a:t>
            </a:r>
            <a:r>
              <a:rPr lang="en-US" b="1" dirty="0"/>
              <a:t>identical</a:t>
            </a:r>
            <a:r>
              <a:rPr lang="en-US" dirty="0"/>
              <a:t> to the input embeddings. However:</a:t>
            </a:r>
          </a:p>
          <a:p>
            <a:pPr lvl="1" algn="l" rtl="0"/>
            <a:r>
              <a:rPr lang="en-US" dirty="0"/>
              <a:t>The input embeddings E are less interesting</a:t>
            </a:r>
          </a:p>
          <a:p>
            <a:pPr lvl="1" algn="l" rtl="0"/>
            <a:r>
              <a:rPr lang="en-US" dirty="0"/>
              <a:t>The hidden representations H are dynamic and informative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Number of input embeddings parameters: E*V where:</a:t>
            </a:r>
          </a:p>
          <a:p>
            <a:pPr lvl="1" algn="l" rtl="0"/>
            <a:r>
              <a:rPr lang="en-US" dirty="0"/>
              <a:t>E = embeddings size</a:t>
            </a:r>
          </a:p>
          <a:p>
            <a:pPr lvl="1" algn="l" rtl="0"/>
            <a:r>
              <a:rPr lang="en-US" dirty="0"/>
              <a:t>V = Vocabulary size</a:t>
            </a:r>
          </a:p>
          <a:p>
            <a:pPr algn="l" rtl="0"/>
            <a:r>
              <a:rPr lang="en-US" dirty="0"/>
              <a:t>For example:</a:t>
            </a:r>
          </a:p>
          <a:p>
            <a:pPr lvl="1" algn="l" rtl="0"/>
            <a:r>
              <a:rPr lang="en-US" dirty="0"/>
              <a:t>E = 1024</a:t>
            </a:r>
          </a:p>
          <a:p>
            <a:pPr lvl="1" algn="l" rtl="0"/>
            <a:r>
              <a:rPr lang="en-US" dirty="0"/>
              <a:t>V = 30k</a:t>
            </a:r>
          </a:p>
          <a:p>
            <a:pPr lvl="1" algn="l" rtl="0"/>
            <a:r>
              <a:rPr lang="en-US" dirty="0"/>
              <a:t>E*V = 31M (~10% of BERT Large)</a:t>
            </a:r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5506324-F382-4A17-8600-51DF00B6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 with BERT</a:t>
            </a:r>
          </a:p>
        </p:txBody>
      </p:sp>
    </p:spTree>
    <p:extLst>
      <p:ext uri="{BB962C8B-B14F-4D97-AF65-F5344CB8AC3E}">
        <p14:creationId xmlns:p14="http://schemas.microsoft.com/office/powerpoint/2010/main" val="310996226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C5618E0-9493-44D0-949F-77E5F61A9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algn="l" rtl="0"/>
            <a:r>
              <a:rPr lang="en-US" sz="2200" dirty="0"/>
              <a:t>Embeddings input size must be identical to H</a:t>
            </a:r>
          </a:p>
          <a:p>
            <a:pPr algn="l" rtl="0"/>
            <a:r>
              <a:rPr lang="en-US" sz="2200" dirty="0"/>
              <a:t>So:</a:t>
            </a:r>
          </a:p>
          <a:p>
            <a:pPr lvl="1" algn="l" rtl="0"/>
            <a:r>
              <a:rPr lang="en-US" sz="2200" dirty="0"/>
              <a:t>Embeddings dimension E, where E &lt;&lt; H</a:t>
            </a:r>
          </a:p>
          <a:p>
            <a:pPr lvl="1" algn="l" rtl="0"/>
            <a:r>
              <a:rPr lang="en-US" sz="2200" dirty="0"/>
              <a:t>First embeddings matrix: V*E</a:t>
            </a:r>
          </a:p>
          <a:p>
            <a:pPr lvl="1" algn="l" rtl="0"/>
            <a:r>
              <a:rPr lang="en-US" sz="2200" dirty="0"/>
              <a:t>A conversion matrix from size(E) to size(H): E*H</a:t>
            </a:r>
          </a:p>
          <a:p>
            <a:pPr algn="l" rtl="0"/>
            <a:r>
              <a:rPr lang="en-US" sz="2200" dirty="0"/>
              <a:t>E=128, H = 768-4096</a:t>
            </a:r>
          </a:p>
          <a:p>
            <a:pPr lvl="1" algn="l" rtl="0"/>
            <a:r>
              <a:rPr lang="en-US" sz="2200" dirty="0"/>
              <a:t>For the previous example (H = 1024, V = 30k), matrices sizes are:</a:t>
            </a:r>
          </a:p>
          <a:p>
            <a:pPr lvl="2" algn="l" rtl="0"/>
            <a:r>
              <a:rPr lang="en-US" sz="2200" dirty="0"/>
              <a:t>Embeddings matrix: V*E = 128*30k = 3.8M</a:t>
            </a:r>
          </a:p>
          <a:p>
            <a:pPr lvl="2" algn="l" rtl="0"/>
            <a:r>
              <a:rPr lang="en-US" sz="2200" dirty="0"/>
              <a:t>Conversion matrix: E*H = 128*1024 = 131k</a:t>
            </a:r>
          </a:p>
          <a:p>
            <a:pPr lvl="2" algn="l" rtl="0"/>
            <a:r>
              <a:rPr lang="en-US" sz="2200" dirty="0"/>
              <a:t>Total is 4M instead of 31M parameters!</a:t>
            </a:r>
          </a:p>
          <a:p>
            <a:pPr algn="l" rtl="0"/>
            <a:r>
              <a:rPr lang="en-US" sz="2200" dirty="0"/>
              <a:t>Also, parameters are shared between layers (attention and FF)</a:t>
            </a:r>
          </a:p>
          <a:p>
            <a:pPr algn="l" rtl="0"/>
            <a:r>
              <a:rPr lang="en-US" sz="2200" dirty="0"/>
              <a:t>BERT Large: </a:t>
            </a:r>
            <a:r>
              <a:rPr lang="en-US" sz="2200" b="1" dirty="0"/>
              <a:t>340M</a:t>
            </a:r>
            <a:r>
              <a:rPr lang="en-US" sz="2200" dirty="0"/>
              <a:t> parameters</a:t>
            </a:r>
          </a:p>
          <a:p>
            <a:pPr algn="l" rtl="0"/>
            <a:r>
              <a:rPr lang="en-US" sz="2200" dirty="0"/>
              <a:t>ALBERT with same hyper-parameters (H=1024, 24 layers): </a:t>
            </a:r>
            <a:r>
              <a:rPr lang="en-US" sz="2200" b="1" dirty="0"/>
              <a:t>18M</a:t>
            </a:r>
            <a:r>
              <a:rPr lang="en-US" sz="2200" dirty="0"/>
              <a:t> parameters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0BD12AA-473E-4DAC-92EC-2F40BE885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ALBERT’s Solution</a:t>
            </a:r>
          </a:p>
        </p:txBody>
      </p:sp>
    </p:spTree>
    <p:extLst>
      <p:ext uri="{BB962C8B-B14F-4D97-AF65-F5344CB8AC3E}">
        <p14:creationId xmlns:p14="http://schemas.microsoft.com/office/powerpoint/2010/main" val="3940450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2DD1643-D08B-41E1-A6A4-4AE723623E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Although parameters are the same for every layer, embeddings keep changing</a:t>
            </a:r>
          </a:p>
          <a:p>
            <a:pPr algn="l" rtl="0"/>
            <a:r>
              <a:rPr lang="en-US" dirty="0"/>
              <a:t>The change is smoother than in BERT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DF07CE-7EF0-4476-8E19-8B51FDFFB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ALBERT: Layers Keep Changing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6CC31AD-D8CF-491F-B81D-F68C3814FE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0375" y="3322041"/>
            <a:ext cx="7951250" cy="2639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598364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F35F7038-A8CE-4D53-9508-C5CD92E7C1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3999"/>
            <a:ext cx="10972800" cy="5065059"/>
          </a:xfrm>
        </p:spPr>
        <p:txBody>
          <a:bodyPr>
            <a:normAutofit fontScale="92500" lnSpcReduction="10000"/>
          </a:bodyPr>
          <a:lstStyle/>
          <a:p>
            <a:pPr algn="l" rtl="0"/>
            <a:r>
              <a:rPr lang="en-US" b="1" dirty="0"/>
              <a:t>NSP</a:t>
            </a:r>
            <a:r>
              <a:rPr lang="en-US" dirty="0"/>
              <a:t> (Next Sentence Prediction) is too easy. BERT predicts the topic, not the sentence (since the random sentence is usually on a different subject)</a:t>
            </a:r>
          </a:p>
          <a:p>
            <a:pPr algn="l" rtl="0"/>
            <a:r>
              <a:rPr lang="en-US" dirty="0"/>
              <a:t>Instead – </a:t>
            </a:r>
            <a:r>
              <a:rPr lang="en-US" b="1" dirty="0"/>
              <a:t>SOP</a:t>
            </a:r>
            <a:r>
              <a:rPr lang="en-US" dirty="0"/>
              <a:t> (Sentence Order Prediction): Predict the correct order of two consecutive sentences</a:t>
            </a:r>
          </a:p>
          <a:p>
            <a:pPr algn="l" rtl="0"/>
            <a:r>
              <a:rPr lang="en-US" dirty="0"/>
              <a:t>Some proof to the superiority of SOP:</a:t>
            </a:r>
          </a:p>
          <a:p>
            <a:pPr lvl="1" algn="l" rtl="0"/>
            <a:r>
              <a:rPr lang="en-US" dirty="0"/>
              <a:t>BERT trained over SOP works well on NSP</a:t>
            </a:r>
          </a:p>
          <a:p>
            <a:pPr lvl="1" algn="l" rtl="0"/>
            <a:r>
              <a:rPr lang="en-US" dirty="0"/>
              <a:t>BERT trained over NSP has close-to-random predictions over SOP</a:t>
            </a:r>
          </a:p>
          <a:p>
            <a:pPr lvl="1" algn="l" rtl="0"/>
            <a:endParaRPr lang="en-US" dirty="0"/>
          </a:p>
          <a:p>
            <a:pPr algn="l" rtl="0"/>
            <a:r>
              <a:rPr lang="en-US" dirty="0"/>
              <a:t>MLM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/>
              <a:t> N-gram masks:</a:t>
            </a:r>
          </a:p>
          <a:p>
            <a:pPr lvl="1" algn="l" rtl="0"/>
            <a:r>
              <a:rPr lang="en-US" dirty="0"/>
              <a:t>P(1-gram) = 54%</a:t>
            </a:r>
          </a:p>
          <a:p>
            <a:pPr lvl="1" algn="l" rtl="0"/>
            <a:r>
              <a:rPr lang="en-US" dirty="0"/>
              <a:t>P(2-grams) = 27%</a:t>
            </a:r>
          </a:p>
          <a:p>
            <a:pPr lvl="1" algn="l" rtl="0"/>
            <a:r>
              <a:rPr lang="en-US" dirty="0"/>
              <a:t>P(3-grams) = 18%</a:t>
            </a:r>
          </a:p>
          <a:p>
            <a:pPr lvl="1" algn="l" rtl="0"/>
            <a:endParaRPr lang="en-US" dirty="0"/>
          </a:p>
          <a:p>
            <a:pPr lvl="1" algn="l" rtl="0"/>
            <a:r>
              <a:rPr lang="en-US" dirty="0"/>
              <a:t>Because completing “New [Mask] City” is too easy </a:t>
            </a:r>
          </a:p>
          <a:p>
            <a:pPr lvl="1"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EF3C1C0-7C57-4CAA-9CD1-D82ADE01D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ALBERT: </a:t>
            </a:r>
            <a:r>
              <a:rPr lang="en-US" dirty="0" err="1"/>
              <a:t>Ptr</a:t>
            </a:r>
            <a:r>
              <a:rPr lang="en-US" dirty="0"/>
              <a:t>-train Changes</a:t>
            </a:r>
          </a:p>
        </p:txBody>
      </p:sp>
    </p:spTree>
    <p:extLst>
      <p:ext uri="{BB962C8B-B14F-4D97-AF65-F5344CB8AC3E}">
        <p14:creationId xmlns:p14="http://schemas.microsoft.com/office/powerpoint/2010/main" val="21918930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7B81E-96D6-43AD-A48C-02A8E90E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The new SOTA</a:t>
            </a:r>
          </a:p>
          <a:p>
            <a:pPr lvl="1" algn="l" rtl="0"/>
            <a:r>
              <a:rPr lang="en-US" dirty="0"/>
              <a:t>0.5% average GLUE improvement</a:t>
            </a:r>
          </a:p>
          <a:p>
            <a:pPr lvl="1" algn="l" rtl="0"/>
            <a:r>
              <a:rPr lang="en-US" dirty="0"/>
              <a:t>5% improvement over RACE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1F510-2CC0-4423-B3CD-18DBFBBD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Results: Better than BERT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62AAB16-EC7F-4173-A700-E3708B79C9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52" y="1439831"/>
            <a:ext cx="7897961" cy="1657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934290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AE7B81E-96D6-43AD-A48C-02A8E90E62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 rtl="0"/>
            <a:r>
              <a:rPr lang="en-US" dirty="0"/>
              <a:t>Parameter sharing reduces ~1.5% (but significantly reduces model size)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SOP improves by ~1%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Additional data (like </a:t>
            </a:r>
            <a:r>
              <a:rPr lang="en-US" dirty="0" err="1"/>
              <a:t>RoBERTa</a:t>
            </a:r>
            <a:r>
              <a:rPr lang="en-US" dirty="0"/>
              <a:t>) improves by 1.5%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A21F510-2CC0-4423-B3CD-18DBFBBD8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Ablation Analysis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D9CD8A4-52D6-4D91-A57C-5C27D380A187}"/>
              </a:ext>
            </a:extLst>
          </p:cNvPr>
          <p:cNvGrpSpPr/>
          <p:nvPr/>
        </p:nvGrpSpPr>
        <p:grpSpPr>
          <a:xfrm>
            <a:off x="979714" y="2054194"/>
            <a:ext cx="5678287" cy="1486774"/>
            <a:chOff x="3490595" y="2814637"/>
            <a:chExt cx="5210810" cy="122872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A2A4F8E-9E9C-4516-BCF5-5F10D2AB70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490595" y="2814637"/>
              <a:ext cx="5210810" cy="122872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414E4A0F-A951-4E21-B6C9-A2E8B82842B1}"/>
                </a:ext>
              </a:extLst>
            </p:cNvPr>
            <p:cNvSpPr/>
            <p:nvPr/>
          </p:nvSpPr>
          <p:spPr>
            <a:xfrm>
              <a:off x="8368030" y="3871912"/>
              <a:ext cx="276225" cy="123825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BB9327BA-3C18-40BE-AC81-9B274D2C76A0}"/>
                </a:ext>
              </a:extLst>
            </p:cNvPr>
            <p:cNvSpPr/>
            <p:nvPr/>
          </p:nvSpPr>
          <p:spPr>
            <a:xfrm>
              <a:off x="8363974" y="3502014"/>
              <a:ext cx="276225" cy="123825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8E425C5E-1607-44FB-9915-92F89299ABA2}"/>
              </a:ext>
            </a:extLst>
          </p:cNvPr>
          <p:cNvGrpSpPr/>
          <p:nvPr/>
        </p:nvGrpSpPr>
        <p:grpSpPr>
          <a:xfrm>
            <a:off x="979714" y="4128764"/>
            <a:ext cx="5678287" cy="1094792"/>
            <a:chOff x="3695382" y="3048000"/>
            <a:chExt cx="4801235" cy="762000"/>
          </a:xfrm>
        </p:grpSpPr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CB9E01B0-B969-4675-A34B-805B1F87ED6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695382" y="3048000"/>
              <a:ext cx="4801235" cy="762000"/>
            </a:xfrm>
            <a:prstGeom prst="rect">
              <a:avLst/>
            </a:prstGeom>
          </p:spPr>
        </p:pic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AE1A9CB-0C4B-4069-ADF5-3AB7200A661F}"/>
                </a:ext>
              </a:extLst>
            </p:cNvPr>
            <p:cNvSpPr/>
            <p:nvPr/>
          </p:nvSpPr>
          <p:spPr>
            <a:xfrm>
              <a:off x="8144519" y="3346500"/>
              <a:ext cx="276225" cy="390525"/>
            </a:xfrm>
            <a:prstGeom prst="rect">
              <a:avLst/>
            </a:prstGeom>
            <a:solidFill>
              <a:srgbClr val="FFFF00">
                <a:alpha val="36000"/>
              </a:srgbClr>
            </a:solidFill>
            <a:ln w="9525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03618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0206E51-0F85-47D0-97EC-69DEB203C8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Google, May 2019, </a:t>
            </a:r>
            <a:r>
              <a:rPr lang="en-US" strike="sngStrike" dirty="0"/>
              <a:t>63k</a:t>
            </a:r>
            <a:r>
              <a:rPr lang="en-US" dirty="0"/>
              <a:t> 88k citations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A9EA005-F91C-4EE6-8ABB-7BD6F8E7FA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9" y="304800"/>
            <a:ext cx="11123141" cy="1219200"/>
          </a:xfrm>
        </p:spPr>
        <p:txBody>
          <a:bodyPr>
            <a:noAutofit/>
          </a:bodyPr>
          <a:lstStyle/>
          <a:p>
            <a:pPr rtl="0"/>
            <a:endParaRPr lang="en-US" sz="32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9EC6AD1-BDB8-4576-B8C5-E112A02D55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6545" y="1524000"/>
            <a:ext cx="8110844" cy="2271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9714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D5D952A-FAF4-78F7-9AF3-6E2AE4E04E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Google &amp; Stanford, March 2020 (11 months AB), </a:t>
            </a:r>
            <a:r>
              <a:rPr lang="en-US" strike="sngStrike" dirty="0"/>
              <a:t>2.2k</a:t>
            </a:r>
            <a:r>
              <a:rPr lang="en-US" dirty="0"/>
              <a:t> </a:t>
            </a:r>
            <a:r>
              <a:rPr lang="en-US" strike="sngStrike" dirty="0"/>
              <a:t>3.8k</a:t>
            </a:r>
            <a:r>
              <a:rPr lang="en-US" dirty="0"/>
              <a:t> 4.4k citations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1B25A9D-0CE3-3A28-9A61-1469EA7D64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ELECTRA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5AF6B21-D6D4-11A1-EBB2-AEF59BD11F4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2899" y="1791093"/>
            <a:ext cx="6406201" cy="253507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AA8BB43-6BF8-36BD-0CB1-DB4CD12F22BC}"/>
                  </a:ext>
                </a:extLst>
              </p14:cNvPr>
              <p14:cNvContentPartPr/>
              <p14:nvPr/>
            </p14:nvContentPartPr>
            <p14:xfrm>
              <a:off x="3048980" y="3567233"/>
              <a:ext cx="1658160" cy="1008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AA8BB43-6BF8-36BD-0CB1-DB4CD12F22BC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013340" y="3495593"/>
                <a:ext cx="1729800" cy="15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662381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23082-96AF-41D7-AE9D-BD43CB67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70653"/>
            <a:ext cx="10972800" cy="4572000"/>
          </a:xfrm>
        </p:spPr>
        <p:txBody>
          <a:bodyPr/>
          <a:lstStyle/>
          <a:p>
            <a:pPr algn="l" rtl="0"/>
            <a:r>
              <a:rPr lang="en-US" dirty="0"/>
              <a:t>MLM is great!</a:t>
            </a:r>
          </a:p>
          <a:p>
            <a:pPr algn="l" rtl="0"/>
            <a:r>
              <a:rPr lang="en-US" dirty="0"/>
              <a:t>But it is used only on 15% of the tokens. What about the rest??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21287-DFE9-4324-A790-8454205B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0070C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ELECTRA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0059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BF23082-96AF-41D7-AE9D-BD43CB6710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599" y="1570653"/>
            <a:ext cx="11534987" cy="4572000"/>
          </a:xfrm>
        </p:spPr>
        <p:txBody>
          <a:bodyPr/>
          <a:lstStyle/>
          <a:p>
            <a:pPr algn="l" rtl="0"/>
            <a:r>
              <a:rPr lang="en-US" dirty="0"/>
              <a:t>Two steps prediction (like </a:t>
            </a:r>
            <a:r>
              <a:rPr lang="en-US" dirty="0">
                <a:hlinkClick r:id="rId2"/>
              </a:rPr>
              <a:t>GANs</a:t>
            </a:r>
            <a:r>
              <a:rPr lang="en-US" dirty="0"/>
              <a:t>: Generative Adversarial Networks, 2014, 40k)</a:t>
            </a: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endParaRPr lang="en-US" dirty="0">
              <a:solidFill>
                <a:schemeClr val="bg1"/>
              </a:solidFill>
            </a:endParaRPr>
          </a:p>
          <a:p>
            <a:pPr algn="l" rtl="0"/>
            <a:r>
              <a:rPr lang="en-US" dirty="0"/>
              <a:t>Results: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FA21287-DFE9-4324-A790-8454205BDB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rtl="0"/>
            <a:r>
              <a:rPr lang="en-US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ELECTRA</a:t>
            </a:r>
            <a:endParaRPr lang="en-US" dirty="0">
              <a:solidFill>
                <a:srgbClr val="0070C0"/>
              </a:solidFill>
            </a:endParaRPr>
          </a:p>
        </p:txBody>
      </p:sp>
      <p:graphicFrame>
        <p:nvGraphicFramePr>
          <p:cNvPr id="7" name="Table 5">
            <a:extLst>
              <a:ext uri="{FF2B5EF4-FFF2-40B4-BE49-F238E27FC236}">
                <a16:creationId xmlns:a16="http://schemas.microsoft.com/office/drawing/2014/main" id="{68BC4FAA-69C6-4A48-A11C-4351E3FD83DF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94067376"/>
              </p:ext>
            </p:extLst>
          </p:nvPr>
        </p:nvGraphicFramePr>
        <p:xfrm>
          <a:off x="1623773" y="4487506"/>
          <a:ext cx="9906000" cy="1854200"/>
        </p:xfrm>
        <a:graphic>
          <a:graphicData uri="http://schemas.openxmlformats.org/drawingml/2006/table">
            <a:tbl>
              <a:tblPr firstRow="1" bandRow="1"/>
              <a:tblGrid>
                <a:gridCol w="2170954">
                  <a:extLst>
                    <a:ext uri="{9D8B030D-6E8A-4147-A177-3AD203B41FA5}">
                      <a16:colId xmlns:a16="http://schemas.microsoft.com/office/drawing/2014/main" val="628676549"/>
                    </a:ext>
                  </a:extLst>
                </a:gridCol>
                <a:gridCol w="2267339">
                  <a:extLst>
                    <a:ext uri="{9D8B030D-6E8A-4147-A177-3AD203B41FA5}">
                      <a16:colId xmlns:a16="http://schemas.microsoft.com/office/drawing/2014/main" val="726905114"/>
                    </a:ext>
                  </a:extLst>
                </a:gridCol>
                <a:gridCol w="1838131">
                  <a:extLst>
                    <a:ext uri="{9D8B030D-6E8A-4147-A177-3AD203B41FA5}">
                      <a16:colId xmlns:a16="http://schemas.microsoft.com/office/drawing/2014/main" val="1648107423"/>
                    </a:ext>
                  </a:extLst>
                </a:gridCol>
                <a:gridCol w="1648376">
                  <a:extLst>
                    <a:ext uri="{9D8B030D-6E8A-4147-A177-3AD203B41FA5}">
                      <a16:colId xmlns:a16="http://schemas.microsoft.com/office/drawing/2014/main" val="2294894506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935380839"/>
                    </a:ext>
                  </a:extLst>
                </a:gridCol>
              </a:tblGrid>
              <a:tr h="370840">
                <a:tc>
                  <a:txBody>
                    <a:bodyPr/>
                    <a:lstStyle>
                      <a:lvl1pPr marL="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Model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7DD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Train / Infer FLOPs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7DD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Train steps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7DD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Params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7DD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b="1" kern="1200">
                          <a:solidFill>
                            <a:schemeClr val="lt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GLUE Avg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381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61C7D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0327551"/>
                  </a:ext>
                </a:extLst>
              </a:tr>
              <a:tr h="370840"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BERT small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1.4e18 / 3.7e9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1.5M</a:t>
                      </a:r>
                      <a:r>
                        <a:rPr lang="he-IL" dirty="0"/>
                        <a:t> </a:t>
                      </a:r>
                      <a:endParaRPr lang="en-US" dirty="0"/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14M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75.1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381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9747349"/>
                  </a:ext>
                </a:extLst>
              </a:tr>
              <a:tr h="370840"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ELECTRA small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1.4e18 / 3.7e9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1M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14M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b="1" dirty="0"/>
                        <a:t>79.9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B9E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3394818"/>
                  </a:ext>
                </a:extLst>
              </a:tr>
              <a:tr h="370840"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BERT base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6.4e19 / 2.9e10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1M 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110M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82.2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mpd="sng">
                      <a:solidFill>
                        <a:sysClr val="window" lastClr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9445380"/>
                  </a:ext>
                </a:extLst>
              </a:tr>
              <a:tr h="370840"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ELECTRA base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6.4e19 / 2.9e10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760K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dirty="0"/>
                        <a:t>110M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1pPr>
                      <a:lvl2pPr marL="457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2pPr>
                      <a:lvl3pPr marL="914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3pPr>
                      <a:lvl4pPr marL="1371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4pPr>
                      <a:lvl5pPr marL="18288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5pPr>
                      <a:lvl6pPr marL="22860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6pPr>
                      <a:lvl7pPr marL="27432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7pPr>
                      <a:lvl8pPr marL="32004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8pPr>
                      <a:lvl9pPr marL="3657600" algn="r" rtl="1" eaLnBrk="1" latinLnBrk="0" hangingPunct="1">
                        <a:defRPr kumimoji="0" kern="1200">
                          <a:solidFill>
                            <a:schemeClr val="dk1"/>
                          </a:solidFill>
                          <a:latin typeface="Century Gothic" panose="020B0502020202020204"/>
                        </a:defRPr>
                      </a:lvl9pPr>
                    </a:lstStyle>
                    <a:p>
                      <a:pPr algn="l" rtl="0"/>
                      <a:r>
                        <a:rPr lang="en-US" b="1" dirty="0"/>
                        <a:t>85.1</a:t>
                      </a:r>
                    </a:p>
                  </a:txBody>
                  <a:tcPr>
                    <a:lnL w="12700" cmpd="sng">
                      <a:solidFill>
                        <a:sysClr val="window" lastClr="FFFFFF"/>
                      </a:solidFill>
                    </a:lnL>
                    <a:lnR w="12700" cmpd="sng">
                      <a:solidFill>
                        <a:sysClr val="window" lastClr="FFFFFF"/>
                      </a:solidFill>
                    </a:lnR>
                    <a:lnT w="12700" cmpd="sng">
                      <a:solidFill>
                        <a:sysClr val="window" lastClr="FFFFFF"/>
                      </a:solidFill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2495CF">
                        <a:lumMod val="20000"/>
                        <a:lumOff val="8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54682609"/>
                  </a:ext>
                </a:extLst>
              </a:tr>
            </a:tbl>
          </a:graphicData>
        </a:graphic>
      </p:graphicFrame>
      <p:grpSp>
        <p:nvGrpSpPr>
          <p:cNvPr id="6" name="Group 5">
            <a:extLst>
              <a:ext uri="{FF2B5EF4-FFF2-40B4-BE49-F238E27FC236}">
                <a16:creationId xmlns:a16="http://schemas.microsoft.com/office/drawing/2014/main" id="{84691641-20FE-CA4B-DC3A-327CFC447BED}"/>
              </a:ext>
            </a:extLst>
          </p:cNvPr>
          <p:cNvGrpSpPr/>
          <p:nvPr/>
        </p:nvGrpSpPr>
        <p:grpSpPr>
          <a:xfrm>
            <a:off x="1623773" y="2060600"/>
            <a:ext cx="5567288" cy="1738402"/>
            <a:chOff x="1623773" y="2060600"/>
            <a:chExt cx="5567288" cy="17384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AD588BD-849B-4A4E-BB44-0B00070D4C4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3773" y="2060600"/>
              <a:ext cx="5567288" cy="1738402"/>
            </a:xfrm>
            <a:prstGeom prst="rect">
              <a:avLst/>
            </a:prstGeom>
          </p:spPr>
        </p:pic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2C8A856-C5CB-2009-69A5-16FC68438FFD}"/>
                </a:ext>
              </a:extLst>
            </p:cNvPr>
            <p:cNvSpPr/>
            <p:nvPr/>
          </p:nvSpPr>
          <p:spPr>
            <a:xfrm>
              <a:off x="4021494" y="2192694"/>
              <a:ext cx="569167" cy="251926"/>
            </a:xfrm>
            <a:prstGeom prst="rect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04438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C9ED855-7DE0-151D-6D97-FF3B5B39F1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Microsoft, October 2021 (2 years 5 months AB), </a:t>
            </a:r>
            <a:r>
              <a:rPr lang="en-US" strike="sngStrike" dirty="0"/>
              <a:t>1k</a:t>
            </a:r>
            <a:r>
              <a:rPr lang="en-US" dirty="0"/>
              <a:t> </a:t>
            </a:r>
            <a:r>
              <a:rPr lang="en-US" strike="sngStrike" dirty="0"/>
              <a:t>2.1k</a:t>
            </a:r>
            <a:r>
              <a:rPr lang="en-US" dirty="0"/>
              <a:t> 2.7k citations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B360545-8686-BE5E-79BA-D0A46C49B9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DeBERTA</a:t>
            </a:r>
            <a:r>
              <a:rPr lang="en-US" dirty="0">
                <a:solidFill>
                  <a:schemeClr val="tx1"/>
                </a:solidFill>
              </a:rPr>
              <a:t>. The Best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9534D0-97A2-9D89-6ACB-E28EF55F2D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3750" y="1715678"/>
            <a:ext cx="7471974" cy="185474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54145377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6BEF338-B7A4-01C2-4A34-5C2AE0FB5F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Encoder: 11 layers</a:t>
            </a:r>
          </a:p>
          <a:p>
            <a:pPr algn="l" rtl="0"/>
            <a:r>
              <a:rPr lang="en-US" dirty="0"/>
              <a:t>Decoder: 2 layers (with shared parameters)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8BC4726-9C05-F0FD-0338-E5496E171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Architecture</a:t>
            </a:r>
          </a:p>
        </p:txBody>
      </p:sp>
    </p:spTree>
    <p:extLst>
      <p:ext uri="{BB962C8B-B14F-4D97-AF65-F5344CB8AC3E}">
        <p14:creationId xmlns:p14="http://schemas.microsoft.com/office/powerpoint/2010/main" val="186499046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C80EBE-0A26-2D67-966B-8461F3599FB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524000"/>
                <a:ext cx="6479277" cy="4572000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dirty="0"/>
                  <a:t>Positional Embeddings are explicitly considered only on the first layer</a:t>
                </a:r>
              </a:p>
              <a:p>
                <a:pPr algn="l" rtl="0"/>
                <a:endParaRPr lang="en-US" dirty="0"/>
              </a:p>
              <a:p>
                <a:pPr algn="l" rtl="0"/>
                <a:r>
                  <a:rPr lang="en-US" dirty="0"/>
                  <a:t>BERT uses only absolute positions, not relative (which might be more relevant)</a:t>
                </a:r>
              </a:p>
              <a:p>
                <a:pPr lvl="1" algn="l" rtl="0"/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CC80EBE-0A26-2D67-966B-8461F3599FB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524000"/>
                <a:ext cx="6479277" cy="4572000"/>
              </a:xfrm>
              <a:blipFill>
                <a:blip r:embed="rId2"/>
                <a:stretch>
                  <a:fillRect l="-941" t="-10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D36FC956-DD7D-DC32-ED40-0F86D00B6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BERT’s Positional Drawbacks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29E9B87-959C-6127-8858-59B7761073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088877" y="1371600"/>
            <a:ext cx="4842315" cy="155151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87047792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D1AF08-9B2C-9220-856C-472FBDFEC6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Sup>
                          <m:sSub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𝑖𝑗</m:t>
                            </m:r>
                          </m:sub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bSup>
                      </m:e>
                    </m:nary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sSub>
                                  <m:sSubPr>
                                    <m:ctrlPr>
                                      <a:rPr lang="en-US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)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b="0" dirty="0"/>
                  <a:t>  </a:t>
                </a:r>
              </a:p>
              <a:p>
                <a:pPr algn="l" rtl="0"/>
                <a:endParaRPr lang="en-US" dirty="0"/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(</m:t>
                    </m:r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endParaRPr lang="en-US" b="0" dirty="0"/>
              </a:p>
              <a:p>
                <a:pPr algn="l" rtl="0"/>
                <a:endParaRPr lang="en-US" i="1" dirty="0">
                  <a:latin typeface="Cambria Math" panose="02040503050406030204" pitchFamily="18" charset="0"/>
                </a:endParaRPr>
              </a:p>
              <a:p>
                <a:pPr marL="285750" indent="-285750" algn="l" rtl="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limLow>
                      <m:limLow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𝐶𝑜𝑛𝑡𝑒𝑛𝑡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𝐶𝑜𝑛𝑡𝑒𝑛𝑡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𝑃𝑜𝑠𝑖𝑡𝑖𝑜𝑛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𝐶𝑜𝑛𝑡𝑒𝑛𝑡</m:t>
                        </m:r>
                      </m:lim>
                    </m:limLow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limLow>
                      <m:limLow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LowPr>
                      <m:e>
                        <m:groupChr>
                          <m:groupChrPr>
                            <m:chr m:val="⏟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sub>
                            </m:sSub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groupCh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𝑃𝑜𝑠𝑖𝑡𝑖𝑜𝑛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𝑃𝑜𝑠𝑖𝑡𝑖𝑜𝑛</m:t>
                        </m:r>
                      </m:lim>
                    </m:limLow>
                  </m:oMath>
                </a14:m>
                <a:endParaRPr lang="en-US" b="0" dirty="0"/>
              </a:p>
              <a:p>
                <a:pPr algn="l" rtl="0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CD1AF08-9B2C-9220-856C-472FBDFEC6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40FF63BF-D2A4-6EF4-41C1-CB7312E9E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BERT’s Positional Drawbacks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83642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836BD88-C259-0205-3FB6-94BC61BD1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Disentangled Attention: a two-vector approach to content and position embeddings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Relative Position Attention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Add Absolute Position to Decoder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Scale Invariant Fine-Tuning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C86F750A-803A-DD0A-C984-A6F8C61F0C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DeBERTa</a:t>
            </a:r>
            <a:r>
              <a:rPr lang="en-US" dirty="0"/>
              <a:t> Innovation</a:t>
            </a:r>
          </a:p>
        </p:txBody>
      </p:sp>
    </p:spTree>
    <p:extLst>
      <p:ext uri="{BB962C8B-B14F-4D97-AF65-F5344CB8AC3E}">
        <p14:creationId xmlns:p14="http://schemas.microsoft.com/office/powerpoint/2010/main" val="23927096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FA41EB-7895-CFDB-2EC6-EBFDFA04DA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Positional embeddings are relative, not absolute</a:t>
            </a:r>
          </a:p>
          <a:p>
            <a:pPr algn="l" rtl="0"/>
            <a:r>
              <a:rPr lang="en-US" dirty="0"/>
              <a:t>Each token is represented by two embeddings: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Positional embeddings 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Word embeddings</a:t>
            </a:r>
          </a:p>
          <a:p>
            <a:pPr algn="l" rtl="0"/>
            <a:r>
              <a:rPr lang="en-US" dirty="0"/>
              <a:t>Three attentions are calculated: 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Content-to-Position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Position-to-Content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Content-to-Content</a:t>
            </a:r>
          </a:p>
          <a:p>
            <a:pPr algn="l" rtl="0"/>
            <a:r>
              <a:rPr lang="en-US" dirty="0"/>
              <a:t>Absolute embeddings are added after the Transformer layers, before the final SoftMax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97A91B-555B-1F97-419C-162573DFC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DeBERTa’s</a:t>
            </a:r>
            <a:r>
              <a:rPr lang="en-US" dirty="0">
                <a:solidFill>
                  <a:schemeClr val="tx1"/>
                </a:solidFill>
              </a:rPr>
              <a:t> Positional Embeddings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ECFCC86-8629-DD6C-9B10-5D44E4C955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8920" y="3544185"/>
            <a:ext cx="4544059" cy="119079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429289000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52086C-B8DA-4CD3-BEF3-5E84BA3331A6}"/>
                  </a:ext>
                </a:extLst>
              </p:cNvPr>
              <p:cNvSpPr/>
              <p:nvPr/>
            </p:nvSpPr>
            <p:spPr>
              <a:xfrm>
                <a:off x="3374863" y="1973530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1252086C-B8DA-4CD3-BEF3-5E84BA3331A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4863" y="1973530"/>
                <a:ext cx="537882" cy="25456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15E8B9-39B4-44A6-98C9-A2182EB027BE}"/>
                  </a:ext>
                </a:extLst>
              </p:cNvPr>
              <p:cNvSpPr txBox="1"/>
              <p:nvPr/>
            </p:nvSpPr>
            <p:spPr>
              <a:xfrm>
                <a:off x="335362" y="5963664"/>
                <a:ext cx="11521275" cy="325025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 lIns="0" tIns="0" rIns="0" bIns="0" rtlCol="0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=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FF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Sup>
                      <m:sSubSupPr>
                        <m:ctrlP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highlight>
                          <a:srgbClr val="00FF00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00FF00"/>
                            </a:highlight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sSubSup>
                      <m:sSubSupPr>
                        <m:ctrlPr>
                          <a:rPr lang="en-US" i="1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bSup>
                    <m:sSubSup>
                      <m:sSubSupPr>
                        <m:ctrlP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00FF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</m:t>
                        </m:r>
                      </m:sup>
                    </m:sSubSup>
                    <m:r>
                      <a:rPr lang="en-US" b="0" i="1" smtClean="0">
                        <a:latin typeface="Cambria Math" panose="02040503050406030204" pitchFamily="18" charset="0"/>
                      </a:rPr>
                      <m:t>+ 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𝑞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p>
                    </m:sSubSup>
                    <m:r>
                      <a:rPr lang="en-US" b="0" i="1" smtClean="0">
                        <a:highlight>
                          <a:srgbClr val="FF00FF"/>
                        </a:highlight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Sup>
                      <m:sSubSupPr>
                        <m:ctrlPr>
                          <a:rPr lang="en-US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US" b="0" i="1" smtClean="0">
                            <a:highlight>
                              <a:srgbClr val="FF00FF"/>
                            </a:highlight>
                            <a:latin typeface="Cambria Math" panose="02040503050406030204" pitchFamily="18" charset="0"/>
                          </a:rPr>
                          <m:t>𝑟</m:t>
                        </m:r>
                      </m:sup>
                    </m:sSubSup>
                  </m:oMath>
                </a14:m>
                <a:endParaRPr lang="en-US" b="0" dirty="0">
                  <a:highlight>
                    <a:srgbClr val="FF00FF"/>
                  </a:highlight>
                </a:endParaRPr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5015E8B9-39B4-44A6-98C9-A2182EB027B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2" y="5963664"/>
                <a:ext cx="11521275" cy="325025"/>
              </a:xfrm>
              <a:prstGeom prst="rect">
                <a:avLst/>
              </a:prstGeom>
              <a:blipFill>
                <a:blip r:embed="rId3"/>
                <a:stretch>
                  <a:fillRect l="-1057" t="-19643" b="-267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ectangle 31">
            <a:extLst>
              <a:ext uri="{FF2B5EF4-FFF2-40B4-BE49-F238E27FC236}">
                <a16:creationId xmlns:a16="http://schemas.microsoft.com/office/drawing/2014/main" id="{F308CB3E-A2F7-4AD9-A1FD-4DE59816306B}"/>
              </a:ext>
            </a:extLst>
          </p:cNvPr>
          <p:cNvSpPr/>
          <p:nvPr/>
        </p:nvSpPr>
        <p:spPr>
          <a:xfrm>
            <a:off x="5082639" y="2993022"/>
            <a:ext cx="2300234" cy="369332"/>
          </a:xfrm>
          <a:prstGeom prst="rect">
            <a:avLst/>
          </a:prstGeom>
          <a:solidFill>
            <a:schemeClr val="tx2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/>
              <a:t>Transformer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E452B47-4D24-4D58-902E-892B159C180A}"/>
                  </a:ext>
                </a:extLst>
              </p:cNvPr>
              <p:cNvSpPr/>
              <p:nvPr/>
            </p:nvSpPr>
            <p:spPr>
              <a:xfrm>
                <a:off x="4043839" y="1970657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4" name="Rectangle 143">
                <a:extLst>
                  <a:ext uri="{FF2B5EF4-FFF2-40B4-BE49-F238E27FC236}">
                    <a16:creationId xmlns:a16="http://schemas.microsoft.com/office/drawing/2014/main" id="{5E452B47-4D24-4D58-902E-892B159C180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43839" y="1970657"/>
                <a:ext cx="537882" cy="254567"/>
              </a:xfrm>
              <a:prstGeom prst="rect">
                <a:avLst/>
              </a:prstGeom>
              <a:blipFill>
                <a:blip r:embed="rId4"/>
                <a:stretch>
                  <a:fillRect b="-22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2632465-2173-4D00-9495-AA8F2E75126C}"/>
                  </a:ext>
                </a:extLst>
              </p:cNvPr>
              <p:cNvSpPr/>
              <p:nvPr/>
            </p:nvSpPr>
            <p:spPr>
              <a:xfrm>
                <a:off x="4756360" y="1967188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6" name="Rectangle 145">
                <a:extLst>
                  <a:ext uri="{FF2B5EF4-FFF2-40B4-BE49-F238E27FC236}">
                    <a16:creationId xmlns:a16="http://schemas.microsoft.com/office/drawing/2014/main" id="{82632465-2173-4D00-9495-AA8F2E75126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6360" y="1967188"/>
                <a:ext cx="537882" cy="254567"/>
              </a:xfrm>
              <a:prstGeom prst="rect">
                <a:avLst/>
              </a:prstGeom>
              <a:blipFill>
                <a:blip r:embed="rId5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5558631-53BD-40B6-A136-96C49E8F1FA5}"/>
                  </a:ext>
                </a:extLst>
              </p:cNvPr>
              <p:cNvSpPr/>
              <p:nvPr/>
            </p:nvSpPr>
            <p:spPr>
              <a:xfrm>
                <a:off x="5479328" y="1967188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8" name="Rectangle 147">
                <a:extLst>
                  <a:ext uri="{FF2B5EF4-FFF2-40B4-BE49-F238E27FC236}">
                    <a16:creationId xmlns:a16="http://schemas.microsoft.com/office/drawing/2014/main" id="{55558631-53BD-40B6-A136-96C49E8F1FA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79328" y="1967188"/>
                <a:ext cx="537882" cy="254567"/>
              </a:xfrm>
              <a:prstGeom prst="rect">
                <a:avLst/>
              </a:prstGeom>
              <a:blipFill>
                <a:blip r:embed="rId6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D56C3A6-8EB3-49AD-AB0B-4F32955B8882}"/>
                  </a:ext>
                </a:extLst>
              </p:cNvPr>
              <p:cNvSpPr/>
              <p:nvPr/>
            </p:nvSpPr>
            <p:spPr>
              <a:xfrm>
                <a:off x="6243781" y="1967188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0" name="Rectangle 149">
                <a:extLst>
                  <a:ext uri="{FF2B5EF4-FFF2-40B4-BE49-F238E27FC236}">
                    <a16:creationId xmlns:a16="http://schemas.microsoft.com/office/drawing/2014/main" id="{DD56C3A6-8EB3-49AD-AB0B-4F32955B888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43781" y="1967188"/>
                <a:ext cx="537882" cy="254567"/>
              </a:xfrm>
              <a:prstGeom prst="rect">
                <a:avLst/>
              </a:prstGeom>
              <a:blipFill>
                <a:blip r:embed="rId7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6DF9B27-A362-4684-BAB3-02E4CF760364}"/>
                  </a:ext>
                </a:extLst>
              </p:cNvPr>
              <p:cNvSpPr/>
              <p:nvPr/>
            </p:nvSpPr>
            <p:spPr>
              <a:xfrm>
                <a:off x="4627710" y="3899817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2" name="Rectangle 151">
                <a:extLst>
                  <a:ext uri="{FF2B5EF4-FFF2-40B4-BE49-F238E27FC236}">
                    <a16:creationId xmlns:a16="http://schemas.microsoft.com/office/drawing/2014/main" id="{D6DF9B27-A362-4684-BAB3-02E4CF7603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7710" y="3899817"/>
                <a:ext cx="537882" cy="254567"/>
              </a:xfrm>
              <a:prstGeom prst="rect">
                <a:avLst/>
              </a:prstGeom>
              <a:blipFill>
                <a:blip r:embed="rId8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3AC3515-B624-4799-BBE7-8A07C0FBEA6A}"/>
                  </a:ext>
                </a:extLst>
              </p:cNvPr>
              <p:cNvSpPr/>
              <p:nvPr/>
            </p:nvSpPr>
            <p:spPr>
              <a:xfrm>
                <a:off x="5296686" y="3896944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4" name="Rectangle 153">
                <a:extLst>
                  <a:ext uri="{FF2B5EF4-FFF2-40B4-BE49-F238E27FC236}">
                    <a16:creationId xmlns:a16="http://schemas.microsoft.com/office/drawing/2014/main" id="{C3AC3515-B624-4799-BBE7-8A07C0FBEA6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6686" y="3896944"/>
                <a:ext cx="537882" cy="25456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01B5E65-9238-4730-BDEC-2381606DA306}"/>
                  </a:ext>
                </a:extLst>
              </p:cNvPr>
              <p:cNvSpPr/>
              <p:nvPr/>
            </p:nvSpPr>
            <p:spPr>
              <a:xfrm>
                <a:off x="6009207" y="3893475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6" name="Rectangle 155">
                <a:extLst>
                  <a:ext uri="{FF2B5EF4-FFF2-40B4-BE49-F238E27FC236}">
                    <a16:creationId xmlns:a16="http://schemas.microsoft.com/office/drawing/2014/main" id="{F01B5E65-9238-4730-BDEC-2381606DA3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09207" y="3893475"/>
                <a:ext cx="537882" cy="25456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8079128-1632-4D01-8F4E-8AD985883F4B}"/>
                  </a:ext>
                </a:extLst>
              </p:cNvPr>
              <p:cNvSpPr/>
              <p:nvPr/>
            </p:nvSpPr>
            <p:spPr>
              <a:xfrm>
                <a:off x="6732175" y="3893475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8" name="Rectangle 157">
                <a:extLst>
                  <a:ext uri="{FF2B5EF4-FFF2-40B4-BE49-F238E27FC236}">
                    <a16:creationId xmlns:a16="http://schemas.microsoft.com/office/drawing/2014/main" id="{68079128-1632-4D01-8F4E-8AD985883F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2175" y="3893475"/>
                <a:ext cx="537882" cy="254567"/>
              </a:xfrm>
              <a:prstGeom prst="rect">
                <a:avLst/>
              </a:prstGeom>
              <a:blipFill>
                <a:blip r:embed="rId11"/>
                <a:stretch>
                  <a:fillRect b="-2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946D254-591E-4988-86AB-63BB47460290}"/>
                  </a:ext>
                </a:extLst>
              </p:cNvPr>
              <p:cNvSpPr/>
              <p:nvPr/>
            </p:nvSpPr>
            <p:spPr>
              <a:xfrm>
                <a:off x="7496628" y="3893475"/>
                <a:ext cx="537882" cy="254567"/>
              </a:xfrm>
              <a:prstGeom prst="rect">
                <a:avLst/>
              </a:prstGeom>
              <a:solidFill>
                <a:schemeClr val="accent2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𝒉</m:t>
                          </m:r>
                        </m:e>
                        <m:sub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  <m:sup>
                          <m:r>
                            <a:rPr lang="en-US" sz="12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p>
                      </m:sSubSup>
                    </m:oMath>
                  </m:oMathPara>
                </a14:m>
                <a:endParaRPr lang="en-US" sz="1200" b="1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0" name="Rectangle 159">
                <a:extLst>
                  <a:ext uri="{FF2B5EF4-FFF2-40B4-BE49-F238E27FC236}">
                    <a16:creationId xmlns:a16="http://schemas.microsoft.com/office/drawing/2014/main" id="{3946D254-591E-4988-86AB-63BB47460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96628" y="3893475"/>
                <a:ext cx="537882" cy="25456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2" name="Arrow: Down 161">
            <a:extLst>
              <a:ext uri="{FF2B5EF4-FFF2-40B4-BE49-F238E27FC236}">
                <a16:creationId xmlns:a16="http://schemas.microsoft.com/office/drawing/2014/main" id="{08B7CDFB-680B-4EAD-9F89-0760891B420B}"/>
              </a:ext>
            </a:extLst>
          </p:cNvPr>
          <p:cNvSpPr/>
          <p:nvPr/>
        </p:nvSpPr>
        <p:spPr>
          <a:xfrm rot="18060806">
            <a:off x="5521104" y="2208454"/>
            <a:ext cx="76282" cy="767941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p:sp>
        <p:nvSpPr>
          <p:cNvPr id="164" name="Arrow: Down 163">
            <a:extLst>
              <a:ext uri="{FF2B5EF4-FFF2-40B4-BE49-F238E27FC236}">
                <a16:creationId xmlns:a16="http://schemas.microsoft.com/office/drawing/2014/main" id="{76A4E86D-98B1-4A4F-B79F-1624AFB31563}"/>
              </a:ext>
            </a:extLst>
          </p:cNvPr>
          <p:cNvSpPr/>
          <p:nvPr/>
        </p:nvSpPr>
        <p:spPr>
          <a:xfrm>
            <a:off x="6284022" y="3525929"/>
            <a:ext cx="71718" cy="18527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rrow: Down 7">
            <a:extLst>
              <a:ext uri="{FF2B5EF4-FFF2-40B4-BE49-F238E27FC236}">
                <a16:creationId xmlns:a16="http://schemas.microsoft.com/office/drawing/2014/main" id="{97FB935B-EA19-42BC-BF21-775C45C9C72F}"/>
              </a:ext>
            </a:extLst>
          </p:cNvPr>
          <p:cNvSpPr/>
          <p:nvPr/>
        </p:nvSpPr>
        <p:spPr>
          <a:xfrm rot="3244014">
            <a:off x="7085514" y="1862303"/>
            <a:ext cx="75633" cy="1193024"/>
          </a:xfrm>
          <a:prstGeom prst="downArrow">
            <a:avLst/>
          </a:prstGeom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n>
                <a:solidFill>
                  <a:srgbClr val="C00000"/>
                </a:solidFill>
              </a:ln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31E142-CB9B-4A4F-8EBC-EC81986DAC81}"/>
                  </a:ext>
                </a:extLst>
              </p:cNvPr>
              <p:cNvSpPr txBox="1"/>
              <p:nvPr/>
            </p:nvSpPr>
            <p:spPr>
              <a:xfrm>
                <a:off x="8057719" y="1525048"/>
                <a:ext cx="537881" cy="8842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/>
                            <m:e/>
                            <m:e/>
                          </m:eqArr>
                        </m:e>
                      </m:d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FC31E142-CB9B-4A4F-8EBC-EC81986DAC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57719" y="1525048"/>
                <a:ext cx="537881" cy="88428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0" name="Table 11">
            <a:extLst>
              <a:ext uri="{FF2B5EF4-FFF2-40B4-BE49-F238E27FC236}">
                <a16:creationId xmlns:a16="http://schemas.microsoft.com/office/drawing/2014/main" id="{4E3E49F1-CF65-4B8D-AD11-10874EB560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9425633"/>
              </p:ext>
            </p:extLst>
          </p:nvPr>
        </p:nvGraphicFramePr>
        <p:xfrm>
          <a:off x="8309750" y="834348"/>
          <a:ext cx="1859861" cy="2265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86194">
                  <a:extLst>
                    <a:ext uri="{9D8B030D-6E8A-4147-A177-3AD203B41FA5}">
                      <a16:colId xmlns:a16="http://schemas.microsoft.com/office/drawing/2014/main" val="1057574389"/>
                    </a:ext>
                  </a:extLst>
                </a:gridCol>
                <a:gridCol w="873667">
                  <a:extLst>
                    <a:ext uri="{9D8B030D-6E8A-4147-A177-3AD203B41FA5}">
                      <a16:colId xmlns:a16="http://schemas.microsoft.com/office/drawing/2014/main" val="42340571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Relative</a:t>
                      </a:r>
                      <a:br>
                        <a:rPr lang="en-US" sz="1050"/>
                      </a:br>
                      <a:r>
                        <a:rPr lang="en-US" sz="1050"/>
                        <a:t>Distance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embedding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082563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-4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24929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-3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2259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…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56687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3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133625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050"/>
                        <a:t>4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1144265"/>
                  </a:ext>
                </a:extLst>
              </a:tr>
            </a:tbl>
          </a:graphicData>
        </a:graphic>
      </p:graphicFrame>
      <p:pic>
        <p:nvPicPr>
          <p:cNvPr id="12" name="Picture 11">
            <a:extLst>
              <a:ext uri="{FF2B5EF4-FFF2-40B4-BE49-F238E27FC236}">
                <a16:creationId xmlns:a16="http://schemas.microsoft.com/office/drawing/2014/main" id="{D0D99435-E989-4BFC-81CE-4ABA96626555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344303" y="1383269"/>
            <a:ext cx="674541" cy="1183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F39BD079-6D98-4449-96BF-1265CE0976EF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344303" y="1760146"/>
            <a:ext cx="674541" cy="118368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805D140-689F-4453-8FC8-45B0AD5930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335170" y="2877188"/>
            <a:ext cx="674541" cy="118367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7A9D3ECE-B506-43EF-9458-5CA395A7E46C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344303" y="2505602"/>
            <a:ext cx="674541" cy="114873"/>
          </a:xfrm>
          <a:prstGeom prst="rect">
            <a:avLst/>
          </a:prstGeom>
          <a:ln>
            <a:solidFill>
              <a:schemeClr val="accent1">
                <a:shade val="50000"/>
              </a:schemeClr>
            </a:solidFill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8DED4C-AD97-49D1-828E-0F4AB6342713}"/>
                  </a:ext>
                </a:extLst>
              </p:cNvPr>
              <p:cNvSpPr txBox="1"/>
              <p:nvPr/>
            </p:nvSpPr>
            <p:spPr>
              <a:xfrm>
                <a:off x="7479759" y="1782522"/>
                <a:ext cx="8008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58DED4C-AD97-49D1-828E-0F4AB63427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9759" y="1782522"/>
                <a:ext cx="800827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Multiplication Sign 17">
            <a:extLst>
              <a:ext uri="{FF2B5EF4-FFF2-40B4-BE49-F238E27FC236}">
                <a16:creationId xmlns:a16="http://schemas.microsoft.com/office/drawing/2014/main" id="{7BCF583B-E802-458A-A076-2FB3F3CBEF7D}"/>
              </a:ext>
            </a:extLst>
          </p:cNvPr>
          <p:cNvSpPr/>
          <p:nvPr/>
        </p:nvSpPr>
        <p:spPr>
          <a:xfrm>
            <a:off x="7636198" y="5602443"/>
            <a:ext cx="2734903" cy="1047466"/>
          </a:xfrm>
          <a:prstGeom prst="mathMultiply">
            <a:avLst>
              <a:gd name="adj1" fmla="val 4053"/>
            </a:avLst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272C30C-30AF-4797-AB5B-CC63EF8754A0}"/>
              </a:ext>
            </a:extLst>
          </p:cNvPr>
          <p:cNvSpPr txBox="1"/>
          <p:nvPr/>
        </p:nvSpPr>
        <p:spPr>
          <a:xfrm>
            <a:off x="416722" y="214655"/>
            <a:ext cx="121920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" algn="l"/>
            <a:r>
              <a:rPr lang="en-US" sz="3600" dirty="0" err="1">
                <a:latin typeface="Bookman Old Style" panose="02050604050505020204" pitchFamily="18" charset="0"/>
              </a:rPr>
              <a:t>DeBERTa</a:t>
            </a:r>
            <a:r>
              <a:rPr lang="en-US" sz="3600" dirty="0">
                <a:latin typeface="Bookman Old Style" panose="02050604050505020204" pitchFamily="18" charset="0"/>
              </a:rPr>
              <a:t> Attention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8E514F-1109-4FD7-850E-96C355D53380}"/>
                  </a:ext>
                </a:extLst>
              </p:cNvPr>
              <p:cNvSpPr txBox="1"/>
              <p:nvPr/>
            </p:nvSpPr>
            <p:spPr>
              <a:xfrm>
                <a:off x="335362" y="5083960"/>
                <a:ext cx="6114638" cy="41735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Sup>
                      <m:sSub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bSup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sSubSup>
                              <m:sSub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𝑠𝑜𝑓𝑡𝑚𝑎𝑥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sSubSup>
                                  <m:sSubSup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  <m:sup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p>
                                </m:sSub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×(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h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</m:sub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bSup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F88E514F-1109-4FD7-850E-96C355D533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362" y="5083960"/>
                <a:ext cx="6114638" cy="417358"/>
              </a:xfrm>
              <a:prstGeom prst="rect">
                <a:avLst/>
              </a:prstGeom>
              <a:blipFill>
                <a:blip r:embed="rId19"/>
                <a:stretch>
                  <a:fillRect l="-498" t="-98571" b="-15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61515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06723D8-230D-73FA-C4C0-E98E014A4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Bidirectional Encoder Representations from Transformers</a:t>
            </a:r>
          </a:p>
          <a:p>
            <a:pPr algn="l" rtl="0"/>
            <a:r>
              <a:rPr lang="en-US" dirty="0"/>
              <a:t>Same Transformer…</a:t>
            </a:r>
          </a:p>
          <a:p>
            <a:pPr algn="l" rtl="0"/>
            <a:r>
              <a:rPr lang="en-US" dirty="0"/>
              <a:t>But – Pre-trained!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2A50F25-7D52-FEEE-DBD6-8CE669624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What is BERT?</a:t>
            </a:r>
          </a:p>
        </p:txBody>
      </p:sp>
    </p:spTree>
    <p:extLst>
      <p:ext uri="{BB962C8B-B14F-4D97-AF65-F5344CB8AC3E}">
        <p14:creationId xmlns:p14="http://schemas.microsoft.com/office/powerpoint/2010/main" val="16238851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D8EDC8C-6F1D-848E-EE76-04CFF5EE4D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There are drawbacks in using </a:t>
            </a:r>
            <a:r>
              <a:rPr lang="en-US" i="1" dirty="0"/>
              <a:t>only</a:t>
            </a:r>
            <a:r>
              <a:rPr lang="en-US" dirty="0"/>
              <a:t> relative positions</a:t>
            </a:r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It is difficult to distinguish between </a:t>
            </a:r>
            <a:r>
              <a:rPr lang="en-US" i="1" dirty="0"/>
              <a:t>store</a:t>
            </a:r>
            <a:r>
              <a:rPr lang="en-US" dirty="0"/>
              <a:t> and </a:t>
            </a:r>
            <a:r>
              <a:rPr lang="en-US" i="1" dirty="0"/>
              <a:t>mall. </a:t>
            </a:r>
            <a:r>
              <a:rPr lang="en-US" dirty="0"/>
              <a:t>The absolute positions are very helpful</a:t>
            </a:r>
          </a:p>
          <a:p>
            <a:pPr algn="l" rtl="0"/>
            <a:r>
              <a:rPr lang="en-US" dirty="0"/>
              <a:t>Absolute positions are added right before the decoder SoftMax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C4B051-8C4C-1025-23DA-0E85CE3C4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Enhanced Mask Decoder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06DA6571-ECF2-9A9D-D099-9C6496656A59}"/>
              </a:ext>
            </a:extLst>
          </p:cNvPr>
          <p:cNvGrpSpPr/>
          <p:nvPr/>
        </p:nvGrpSpPr>
        <p:grpSpPr>
          <a:xfrm>
            <a:off x="2381513" y="2094727"/>
            <a:ext cx="7052459" cy="1090758"/>
            <a:chOff x="2569771" y="2883621"/>
            <a:chExt cx="7052459" cy="1090758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105C3AD1-825D-3C2B-F5AE-8335348276D1}"/>
                </a:ext>
              </a:extLst>
            </p:cNvPr>
            <p:cNvGrpSpPr/>
            <p:nvPr/>
          </p:nvGrpSpPr>
          <p:grpSpPr>
            <a:xfrm>
              <a:off x="2569771" y="2883621"/>
              <a:ext cx="7052459" cy="1090758"/>
              <a:chOff x="2569771" y="2883621"/>
              <a:chExt cx="7052459" cy="1090758"/>
            </a:xfrm>
          </p:grpSpPr>
          <p:sp>
            <p:nvSpPr>
              <p:cNvPr id="4" name="TextBox 10">
                <a:extLst>
                  <a:ext uri="{FF2B5EF4-FFF2-40B4-BE49-F238E27FC236}">
                    <a16:creationId xmlns:a16="http://schemas.microsoft.com/office/drawing/2014/main" id="{5E3D26AB-1DAA-4AAC-B165-C18B2A79F7EC}"/>
                  </a:ext>
                </a:extLst>
              </p:cNvPr>
              <p:cNvSpPr txBox="1"/>
              <p:nvPr/>
            </p:nvSpPr>
            <p:spPr>
              <a:xfrm>
                <a:off x="2569771" y="3605047"/>
                <a:ext cx="6767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0" i="0" u="none" strike="noStrike" baseline="0" dirty="0">
                    <a:latin typeface="NimbusRomNo9L-Regu"/>
                  </a:rPr>
                  <a:t>“a new </a:t>
                </a:r>
                <a:r>
                  <a:rPr lang="en-US" sz="1800" b="1" i="0" u="none" strike="noStrike" baseline="0" dirty="0">
                    <a:latin typeface="NimbusRomNo9L-Medi"/>
                  </a:rPr>
                  <a:t>[MASK]</a:t>
                </a:r>
                <a:r>
                  <a:rPr lang="en-US" sz="1800" b="0" i="0" u="none" strike="noStrike" baseline="0" dirty="0">
                    <a:latin typeface="NimbusRomNo9L-Medi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opened beside the new </a:t>
                </a:r>
                <a:r>
                  <a:rPr lang="en-US" sz="1800" b="1" i="0" u="none" strike="noStrike" baseline="0" dirty="0">
                    <a:latin typeface="NimbusRomNo9L-Medi"/>
                  </a:rPr>
                  <a:t>[MASK]</a:t>
                </a:r>
                <a:r>
                  <a:rPr lang="en-US" sz="1800" b="0" i="0" u="none" strike="noStrike" baseline="0" dirty="0">
                    <a:latin typeface="NimbusRomNo9L-Medi"/>
                  </a:rPr>
                  <a:t>”</a:t>
                </a:r>
              </a:p>
            </p:txBody>
          </p:sp>
          <p:sp>
            <p:nvSpPr>
              <p:cNvPr id="5" name="TextBox 13">
                <a:extLst>
                  <a:ext uri="{FF2B5EF4-FFF2-40B4-BE49-F238E27FC236}">
                    <a16:creationId xmlns:a16="http://schemas.microsoft.com/office/drawing/2014/main" id="{1FBC3760-1455-4C7C-B288-439ACC6911E2}"/>
                  </a:ext>
                </a:extLst>
              </p:cNvPr>
              <p:cNvSpPr txBox="1"/>
              <p:nvPr/>
            </p:nvSpPr>
            <p:spPr>
              <a:xfrm>
                <a:off x="2854779" y="2883621"/>
                <a:ext cx="676745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r>
                  <a:rPr lang="en-US" sz="1800" b="0" i="0" u="none" strike="noStrike" baseline="0" dirty="0">
                    <a:latin typeface="NimbusRomNo9L-Regu"/>
                  </a:rPr>
                  <a:t>“a new </a:t>
                </a:r>
                <a:r>
                  <a:rPr lang="en-US" sz="1800" b="1" i="0" u="none" strike="noStrike" baseline="0" dirty="0">
                    <a:latin typeface="NimbusRomNo9L-Medi"/>
                  </a:rPr>
                  <a:t>store</a:t>
                </a:r>
                <a:r>
                  <a:rPr lang="en-US" sz="1800" b="0" i="0" u="none" strike="noStrike" baseline="0" dirty="0">
                    <a:latin typeface="NimbusRomNo9L-Medi"/>
                  </a:rPr>
                  <a:t> </a:t>
                </a:r>
                <a:r>
                  <a:rPr lang="en-US" sz="1800" b="0" i="0" u="none" strike="noStrike" baseline="0" dirty="0">
                    <a:latin typeface="NimbusRomNo9L-Regu"/>
                  </a:rPr>
                  <a:t>opened beside the new </a:t>
                </a:r>
                <a:r>
                  <a:rPr lang="en-US" sz="1800" b="1" i="0" u="none" strike="noStrike" baseline="0" dirty="0">
                    <a:latin typeface="NimbusRomNo9L-Medi"/>
                  </a:rPr>
                  <a:t>mall</a:t>
                </a:r>
                <a:r>
                  <a:rPr lang="en-US" sz="1800" b="0" i="0" u="none" strike="noStrike" baseline="0" dirty="0">
                    <a:latin typeface="NimbusRomNo9L-Medi"/>
                  </a:rPr>
                  <a:t>”</a:t>
                </a:r>
              </a:p>
            </p:txBody>
          </p:sp>
        </p:grp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3941AA0F-29F6-D2A7-F6A6-60C69108DD5F}"/>
                </a:ext>
              </a:extLst>
            </p:cNvPr>
            <p:cNvCxnSpPr/>
            <p:nvPr/>
          </p:nvCxnSpPr>
          <p:spPr>
            <a:xfrm>
              <a:off x="4939553" y="3272117"/>
              <a:ext cx="0" cy="313765"/>
            </a:xfrm>
            <a:prstGeom prst="straightConnector1">
              <a:avLst/>
            </a:prstGeom>
            <a:ln w="571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91055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4EC4761-171F-5E54-F6EE-CF102E3519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Goal: Improving the model’s robustness to adversarial examples, which are created by making small perturbations to the input</a:t>
            </a:r>
          </a:p>
          <a:p>
            <a:pPr algn="l" rtl="0"/>
            <a:r>
              <a:rPr lang="en-US" dirty="0"/>
              <a:t>Steps: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Normalize the embeddings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Apply small perturbations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Add as a new sample with the same output</a:t>
            </a:r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8C39E49-A982-35CA-0D54-909C7BAFF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Self-Invariant Fine Tuning (</a:t>
            </a:r>
            <a:r>
              <a:rPr lang="en-US" dirty="0" err="1"/>
              <a:t>SiFT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7358086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4DF5A8ED-CD97-B975-179A-FF095B242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solidFill>
                  <a:schemeClr val="tx1"/>
                </a:solidFill>
              </a:rPr>
              <a:t>DeBERTa</a:t>
            </a:r>
            <a:r>
              <a:rPr lang="en-US" dirty="0">
                <a:solidFill>
                  <a:schemeClr val="tx1"/>
                </a:solidFill>
              </a:rPr>
              <a:t> Results</a:t>
            </a: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984197CB-565F-4A01-172D-D03ADED182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 err="1"/>
              <a:t>DeBERTa</a:t>
            </a:r>
            <a:r>
              <a:rPr lang="en-US" dirty="0"/>
              <a:t> (24 layers, 400M params) is better than RoBERTa-Large (24 layers, 355M params), with half the training data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 err="1"/>
              <a:t>SuperGlue</a:t>
            </a:r>
            <a:r>
              <a:rPr lang="en-US" dirty="0"/>
              <a:t> Results: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Human: 89.8</a:t>
            </a:r>
          </a:p>
          <a:p>
            <a:pPr lvl="1" algn="l" rtl="0"/>
            <a:r>
              <a:rPr lang="en-US" dirty="0" err="1">
                <a:solidFill>
                  <a:schemeClr val="tx1"/>
                </a:solidFill>
              </a:rPr>
              <a:t>DeBERTa</a:t>
            </a:r>
            <a:r>
              <a:rPr lang="en-US" dirty="0">
                <a:solidFill>
                  <a:schemeClr val="tx1"/>
                </a:solidFill>
              </a:rPr>
              <a:t> 1.5 Billion parameters with 48 Transformer layers: 89.9</a:t>
            </a:r>
          </a:p>
          <a:p>
            <a:pPr lvl="1" algn="l" rtl="0"/>
            <a:r>
              <a:rPr lang="en-US" dirty="0" err="1">
                <a:solidFill>
                  <a:schemeClr val="tx1"/>
                </a:solidFill>
              </a:rPr>
              <a:t>DeBERTa</a:t>
            </a:r>
            <a:r>
              <a:rPr lang="en-US" dirty="0">
                <a:solidFill>
                  <a:schemeClr val="tx1"/>
                </a:solidFill>
              </a:rPr>
              <a:t> ensemble: 90.3 (best for Jan 21)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7B6E2BB1-4DD9-A89E-CA18-1EC279A85A33}"/>
              </a:ext>
            </a:extLst>
          </p:cNvPr>
          <p:cNvGrpSpPr/>
          <p:nvPr/>
        </p:nvGrpSpPr>
        <p:grpSpPr>
          <a:xfrm>
            <a:off x="5014735" y="963706"/>
            <a:ext cx="6794849" cy="5572353"/>
            <a:chOff x="5044536" y="1120813"/>
            <a:chExt cx="6794849" cy="5572353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09CA593-4DFB-E74B-DA01-AACEC2A2CAF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044536" y="1524000"/>
              <a:ext cx="6794849" cy="5169166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6B0AE31D-E981-6283-8574-E2FD86A22BAA}"/>
                </a:ext>
              </a:extLst>
            </p:cNvPr>
            <p:cNvSpPr/>
            <p:nvPr/>
          </p:nvSpPr>
          <p:spPr>
            <a:xfrm>
              <a:off x="7080421" y="1120813"/>
              <a:ext cx="2860589" cy="337279"/>
            </a:xfrm>
            <a:prstGeom prst="rect">
              <a:avLst/>
            </a:prstGeom>
            <a:solidFill>
              <a:schemeClr val="tx1">
                <a:lumMod val="9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bg1"/>
                  </a:solidFill>
                </a:rPr>
                <a:t>April 2023 (and June 2024):</a:t>
              </a:r>
            </a:p>
          </p:txBody>
        </p:sp>
      </p:grpSp>
      <p:pic>
        <p:nvPicPr>
          <p:cNvPr id="9" name="Picture 8">
            <a:extLst>
              <a:ext uri="{FF2B5EF4-FFF2-40B4-BE49-F238E27FC236}">
                <a16:creationId xmlns:a16="http://schemas.microsoft.com/office/drawing/2014/main" id="{3CF9E3DB-6A6F-CB49-64A4-B8B854C9C47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14735" y="1587282"/>
            <a:ext cx="6794849" cy="4382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4761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5E255-677A-4BF9-B8D7-EF8918FD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PMI (Pointwise Mutual Information) masks together correlated tokens</a:t>
            </a:r>
          </a:p>
          <a:p>
            <a:pPr lvl="1" algn="l" rtl="0"/>
            <a:r>
              <a:rPr lang="en-US" dirty="0">
                <a:hlinkClick r:id="rId2"/>
              </a:rPr>
              <a:t>Published</a:t>
            </a:r>
            <a:r>
              <a:rPr lang="en-US" dirty="0"/>
              <a:t> in Oct 2020 by AI21 labs</a:t>
            </a:r>
          </a:p>
          <a:p>
            <a:pPr algn="l" rtl="0"/>
            <a:r>
              <a:rPr lang="en-US" dirty="0"/>
              <a:t>BERT’s performance deteriorates as vocabulary size gets smaller</a:t>
            </a:r>
          </a:p>
          <a:p>
            <a:pPr lvl="1" algn="l" rtl="0"/>
            <a:r>
              <a:rPr lang="en-US" dirty="0"/>
              <a:t>More tokens are not represented in the Vocabulary and are broken</a:t>
            </a:r>
          </a:p>
          <a:p>
            <a:pPr lvl="1" algn="l" rtl="0"/>
            <a:r>
              <a:rPr lang="en-US" dirty="0"/>
              <a:t>They claim results are worse because the high dependency makes MLM easier to learn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D5549A-D632-4AC2-B5AE-AD539EF2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Pre-train Goals: PMI instead of MLM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8F3B97-D135-4151-9B8E-25C03AC1B5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31526" y="3935628"/>
            <a:ext cx="3901330" cy="2377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836775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D5E255-677A-4BF9-B8D7-EF8918FD0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PMI: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PMI is defined for longer sequences through the weakest link</a:t>
            </a:r>
          </a:p>
          <a:p>
            <a:pPr lvl="1" algn="l" rtl="0"/>
            <a:r>
              <a:rPr lang="en-US" dirty="0"/>
              <a:t>“Kuala </a:t>
            </a:r>
            <a:r>
              <a:rPr lang="en-US" dirty="0" err="1"/>
              <a:t>Lumpor</a:t>
            </a:r>
            <a:r>
              <a:rPr lang="en-US" dirty="0"/>
              <a:t> is” is broken to “Kuala </a:t>
            </a:r>
            <a:r>
              <a:rPr lang="en-US" dirty="0" err="1"/>
              <a:t>Lumpor</a:t>
            </a:r>
            <a:r>
              <a:rPr lang="en-US" dirty="0"/>
              <a:t>”</a:t>
            </a:r>
          </a:p>
          <a:p>
            <a:pPr lvl="1" algn="l" rtl="0"/>
            <a:r>
              <a:rPr lang="en-US" dirty="0"/>
              <a:t>“Editor in Chief” is a good sequence </a:t>
            </a:r>
          </a:p>
          <a:p>
            <a:pPr algn="l" rtl="0"/>
            <a:endParaRPr lang="en-US" dirty="0"/>
          </a:p>
          <a:p>
            <a:pPr algn="l" rtl="0"/>
            <a:r>
              <a:rPr lang="en-US" dirty="0"/>
              <a:t>Pre-training through PMI improves results 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E7D5549A-D632-4AC2-B5AE-AD539EF265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PMI instead of MLM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2B3F05-52E0-41DA-B2A2-83165204E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10264" y="1393746"/>
            <a:ext cx="2832647" cy="73829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8E6442D-3861-44ED-A1DB-2D8AE152AF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0264" y="4941762"/>
            <a:ext cx="5325218" cy="120984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BB0D1CAE-4E5F-4313-A98F-4CE0D02BD6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7647" y="3357499"/>
            <a:ext cx="5372850" cy="905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775115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6D9F7B-59D0-10DC-9427-CE2371B9AD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Next week – Text Generators!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9687B821-D5E0-FB1B-A78C-803878BE6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8807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8C1C571C-94F6-4D01-A436-0E6D9D3E36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Pre-training: One size fits all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No more exhaustive training of model-per-task</a:t>
            </a:r>
          </a:p>
          <a:p>
            <a:pPr lvl="1" algn="l" rtl="0"/>
            <a:endParaRPr lang="en-US" dirty="0">
              <a:solidFill>
                <a:schemeClr val="tx1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Bi-directional (on both architecture and training goal)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dirty="0"/>
              <a:t>Code was released for use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6E0AA0C-BBA4-4199-8818-42A4DA5F6E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>
                <a:solidFill>
                  <a:schemeClr val="tx1"/>
                </a:solidFill>
              </a:rPr>
              <a:t>BERT’s Innovation</a:t>
            </a:r>
          </a:p>
        </p:txBody>
      </p:sp>
    </p:spTree>
    <p:extLst>
      <p:ext uri="{BB962C8B-B14F-4D97-AF65-F5344CB8AC3E}">
        <p14:creationId xmlns:p14="http://schemas.microsoft.com/office/powerpoint/2010/main" val="3121105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836853EC-5573-4363-B35E-7818A15711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64158941"/>
              </p:ext>
            </p:extLst>
          </p:nvPr>
        </p:nvGraphicFramePr>
        <p:xfrm>
          <a:off x="609602" y="1524000"/>
          <a:ext cx="7691120" cy="2494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73147">
                  <a:extLst>
                    <a:ext uri="{9D8B030D-6E8A-4147-A177-3AD203B41FA5}">
                      <a16:colId xmlns:a16="http://schemas.microsoft.com/office/drawing/2014/main" val="2012061419"/>
                    </a:ext>
                  </a:extLst>
                </a:gridCol>
                <a:gridCol w="1703016">
                  <a:extLst>
                    <a:ext uri="{9D8B030D-6E8A-4147-A177-3AD203B41FA5}">
                      <a16:colId xmlns:a16="http://schemas.microsoft.com/office/drawing/2014/main" val="962777398"/>
                    </a:ext>
                  </a:extLst>
                </a:gridCol>
                <a:gridCol w="1408711">
                  <a:extLst>
                    <a:ext uri="{9D8B030D-6E8A-4147-A177-3AD203B41FA5}">
                      <a16:colId xmlns:a16="http://schemas.microsoft.com/office/drawing/2014/main" val="620818057"/>
                    </a:ext>
                  </a:extLst>
                </a:gridCol>
                <a:gridCol w="2006246">
                  <a:extLst>
                    <a:ext uri="{9D8B030D-6E8A-4147-A177-3AD203B41FA5}">
                      <a16:colId xmlns:a16="http://schemas.microsoft.com/office/drawing/2014/main" val="172228806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Transformer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BERT 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BERT large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06442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Layers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52437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Embeddings dimension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512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768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709149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Number of multi-heads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20672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Modules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Encoder &amp; Decoder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Encoder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Encoder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27064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lang="en-US" dirty="0"/>
                        <a:t>#parameters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110M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b="1" dirty="0"/>
                        <a:t>340M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127412"/>
                  </a:ext>
                </a:extLst>
              </a:tr>
            </a:tbl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7FFA8A09-CECB-47F4-A9F4-E15F9C945B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to Transformer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91602FD-F80C-C2BC-5FED-E88BC685828B}"/>
              </a:ext>
            </a:extLst>
          </p:cNvPr>
          <p:cNvGrpSpPr/>
          <p:nvPr/>
        </p:nvGrpSpPr>
        <p:grpSpPr>
          <a:xfrm>
            <a:off x="8374743" y="1476633"/>
            <a:ext cx="3287180" cy="4859619"/>
            <a:chOff x="8374743" y="1476633"/>
            <a:chExt cx="3287180" cy="485961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5809549B-7651-5295-60BB-0812A375C82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374743" y="1476633"/>
              <a:ext cx="3287180" cy="4859619"/>
            </a:xfrm>
            <a:prstGeom prst="rect">
              <a:avLst/>
            </a:prstGeom>
          </p:spPr>
        </p:pic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2EAAB22D-4D31-B9BE-7013-2D388F92B463}"/>
                </a:ext>
              </a:extLst>
            </p:cNvPr>
            <p:cNvSpPr/>
            <p:nvPr/>
          </p:nvSpPr>
          <p:spPr>
            <a:xfrm>
              <a:off x="8750300" y="3117850"/>
              <a:ext cx="1263650" cy="2787650"/>
            </a:xfrm>
            <a:prstGeom prst="rect">
              <a:avLst/>
            </a:prstGeom>
            <a:noFill/>
            <a:ln w="95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30735765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8BA54E1-058C-46D6-8F10-912C18E72B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524000"/>
            <a:ext cx="5329287" cy="4572000"/>
          </a:xfrm>
        </p:spPr>
        <p:txBody>
          <a:bodyPr>
            <a:normAutofit/>
          </a:bodyPr>
          <a:lstStyle/>
          <a:p>
            <a:pPr algn="l" rtl="0"/>
            <a:r>
              <a:rPr lang="en-US" b="1" dirty="0"/>
              <a:t>MLM</a:t>
            </a:r>
            <a:r>
              <a:rPr lang="en-US" dirty="0"/>
              <a:t>: Masked Language Model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Randomly choose 15% of the tokens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</a:rPr>
              <a:t>Chosen token:</a:t>
            </a:r>
          </a:p>
          <a:p>
            <a:pPr lvl="2" algn="l" rtl="0"/>
            <a:r>
              <a:rPr lang="en-US" dirty="0"/>
              <a:t>80% </a:t>
            </a:r>
            <a:r>
              <a:rPr lang="en-US" dirty="0">
                <a:sym typeface="Wingdings" panose="05000000000000000000" pitchFamily="2" charset="2"/>
              </a:rPr>
              <a:t> replace with [Mask]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10%  replace with a random token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10%  do nothing</a:t>
            </a:r>
          </a:p>
          <a:p>
            <a:pPr lvl="1" algn="l" rtl="0"/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Task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: Reconstruct the masked token</a:t>
            </a:r>
          </a:p>
          <a:p>
            <a:pPr lvl="2" algn="l" rtl="0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0478F5A-B737-4FA2-A623-1BEDAD72E4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1"/>
                </a:solidFill>
              </a:rPr>
              <a:t>Pre-train goals</a:t>
            </a:r>
          </a:p>
        </p:txBody>
      </p:sp>
      <p:sp>
        <p:nvSpPr>
          <p:cNvPr id="4" name="Content Placeholder 1">
            <a:extLst>
              <a:ext uri="{FF2B5EF4-FFF2-40B4-BE49-F238E27FC236}">
                <a16:creationId xmlns:a16="http://schemas.microsoft.com/office/drawing/2014/main" id="{BDD4486E-5A66-AF67-DD7F-2C8B638A547A}"/>
              </a:ext>
            </a:extLst>
          </p:cNvPr>
          <p:cNvSpPr txBox="1">
            <a:spLocks/>
          </p:cNvSpPr>
          <p:nvPr/>
        </p:nvSpPr>
        <p:spPr>
          <a:xfrm>
            <a:off x="5833621" y="1524000"/>
            <a:ext cx="6121138" cy="4572000"/>
          </a:xfrm>
          <a:prstGeom prst="rect">
            <a:avLst/>
          </a:prstGeom>
        </p:spPr>
        <p:txBody>
          <a:bodyPr vert="horz">
            <a:normAutofit/>
          </a:bodyPr>
          <a:lstStyle>
            <a:lvl1pPr marL="274320" indent="-274320" algn="r" rtl="1" eaLnBrk="1" latinLnBrk="0" hangingPunct="1">
              <a:spcBef>
                <a:spcPts val="600"/>
              </a:spcBef>
              <a:buClr>
                <a:schemeClr val="accent2"/>
              </a:buClr>
              <a:buSzPct val="85000"/>
              <a:buFont typeface="Wingdings 2"/>
              <a:buChar char=""/>
              <a:defRPr kumimoji="0"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40080" indent="-27432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/>
              <a:buChar char="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005840" indent="-228600" algn="r" rtl="1" eaLnBrk="1" latinLnBrk="0" hangingPunct="1">
              <a:spcBef>
                <a:spcPts val="300"/>
              </a:spcBef>
              <a:buClr>
                <a:schemeClr val="accent2">
                  <a:shade val="50000"/>
                </a:schemeClr>
              </a:buClr>
              <a:buSzPct val="85000"/>
              <a:buFont typeface="Wingdings 2"/>
              <a:buChar char=""/>
              <a:defRPr kumimoji="0" sz="2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280160" indent="-228600" algn="r" rtl="1" eaLnBrk="1" latinLnBrk="0" hangingPunct="1">
              <a:spcBef>
                <a:spcPts val="30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9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55448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"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828800" indent="-22860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7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01168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28600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560320" indent="-182880" algn="r" rtl="1" eaLnBrk="1" latinLnBrk="0" hangingPunct="1">
              <a:spcBef>
                <a:spcPts val="340"/>
              </a:spcBef>
              <a:buClr>
                <a:schemeClr val="accent2">
                  <a:shade val="75000"/>
                </a:schemeClr>
              </a:buClr>
              <a:buSzPct val="85000"/>
              <a:buFont typeface="Wingdings 2" pitchFamily="18" charset="2"/>
              <a:buChar char="?"/>
              <a:defRPr kumimoji="0"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 rtl="0"/>
            <a:r>
              <a:rPr lang="en-US" b="1" dirty="0">
                <a:sym typeface="Wingdings" panose="05000000000000000000" pitchFamily="2" charset="2"/>
              </a:rPr>
              <a:t>NSP</a:t>
            </a:r>
            <a:r>
              <a:rPr lang="en-US" dirty="0">
                <a:sym typeface="Wingdings" panose="05000000000000000000" pitchFamily="2" charset="2"/>
              </a:rPr>
              <a:t>: Next Sentence Prediction</a:t>
            </a:r>
          </a:p>
          <a:p>
            <a:pPr lvl="1" algn="l" rtl="0"/>
            <a:r>
              <a:rPr lang="en-US" u="sng" dirty="0">
                <a:solidFill>
                  <a:schemeClr val="tx1"/>
                </a:solidFill>
                <a:sym typeface="Wingdings" panose="05000000000000000000" pitchFamily="2" charset="2"/>
              </a:rPr>
              <a:t>Task</a:t>
            </a: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: Predict the next sentence* out of two options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Next Sentence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Randomly chosen sentence</a:t>
            </a:r>
          </a:p>
          <a:p>
            <a:pPr lvl="1" algn="l" rtl="0"/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Binary classification task: 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Given two sentences, does B follow A </a:t>
            </a:r>
          </a:p>
          <a:p>
            <a:pPr lvl="2" algn="l" rtl="0"/>
            <a:r>
              <a:rPr lang="en-US" dirty="0">
                <a:sym typeface="Wingdings" panose="05000000000000000000" pitchFamily="2" charset="2"/>
              </a:rPr>
              <a:t>Data is split 50/50 (</a:t>
            </a:r>
            <a:r>
              <a:rPr lang="en-US" dirty="0" err="1">
                <a:sym typeface="Wingdings" panose="05000000000000000000" pitchFamily="2" charset="2"/>
              </a:rPr>
              <a:t>IsNext</a:t>
            </a:r>
            <a:r>
              <a:rPr lang="en-US" dirty="0">
                <a:sym typeface="Wingdings" panose="05000000000000000000" pitchFamily="2" charset="2"/>
              </a:rPr>
              <a:t> and </a:t>
            </a:r>
            <a:r>
              <a:rPr lang="en-US" dirty="0" err="1">
                <a:sym typeface="Wingdings" panose="05000000000000000000" pitchFamily="2" charset="2"/>
              </a:rPr>
              <a:t>NotNext</a:t>
            </a:r>
            <a:r>
              <a:rPr lang="en-US" dirty="0">
                <a:sym typeface="Wingdings" panose="05000000000000000000" pitchFamily="2" charset="2"/>
              </a:rPr>
              <a:t>)</a:t>
            </a:r>
          </a:p>
          <a:p>
            <a:pPr lvl="1" algn="l" rtl="0"/>
            <a:endParaRPr lang="en-US" dirty="0">
              <a:solidFill>
                <a:schemeClr val="tx1"/>
              </a:solidFill>
              <a:sym typeface="Wingdings" panose="05000000000000000000" pitchFamily="2" charset="2"/>
            </a:endParaRPr>
          </a:p>
          <a:p>
            <a:pPr marL="365760" lvl="1" indent="0" algn="l" rtl="0">
              <a:buNone/>
            </a:pPr>
            <a:r>
              <a:rPr lang="en-US" dirty="0">
                <a:solidFill>
                  <a:schemeClr val="tx1"/>
                </a:solidFill>
                <a:sym typeface="Wingdings" panose="05000000000000000000" pitchFamily="2" charset="2"/>
              </a:rPr>
              <a:t>* It’s actually segments, not sentences</a:t>
            </a:r>
          </a:p>
          <a:p>
            <a:pPr lvl="2" algn="l" rtl="0"/>
            <a:endParaRPr lang="en-US" dirty="0">
              <a:sym typeface="Wingdings" panose="05000000000000000000" pitchFamily="2" charset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C9E4757-8E65-EEE6-B234-B4AAA3D4E0DD}"/>
              </a:ext>
            </a:extLst>
          </p:cNvPr>
          <p:cNvSpPr txBox="1"/>
          <p:nvPr/>
        </p:nvSpPr>
        <p:spPr>
          <a:xfrm>
            <a:off x="3365369" y="5740924"/>
            <a:ext cx="5329287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ym typeface="Wingdings" panose="05000000000000000000" pitchFamily="2" charset="2"/>
              </a:rPr>
              <a:t>No Labels are required!!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47807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D1B88DF9-BF81-4BB4-A195-DD24951ABE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endParaRPr lang="en-US" dirty="0"/>
          </a:p>
          <a:p>
            <a:pPr algn="l" rtl="0"/>
            <a:r>
              <a:rPr lang="en-US" dirty="0"/>
              <a:t>Embedding is </a:t>
            </a:r>
            <a:r>
              <a:rPr lang="en-US" dirty="0" err="1"/>
              <a:t>WordPiece</a:t>
            </a:r>
            <a:r>
              <a:rPr lang="en-US" dirty="0"/>
              <a:t> (vocabulary of 30k)</a:t>
            </a:r>
          </a:p>
          <a:p>
            <a:pPr algn="l" rtl="0"/>
            <a:r>
              <a:rPr lang="en-US" dirty="0"/>
              <a:t>Positional embeddings is taken from the Transformer</a:t>
            </a:r>
          </a:p>
          <a:p>
            <a:pPr algn="l" rtl="0"/>
            <a:r>
              <a:rPr lang="en-US" dirty="0"/>
              <a:t>Special tokens: CLS, SEP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D34EA079-F6DB-48BF-B938-193BDB6D48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Input to BERT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CFD4FD0-4FDC-4798-89AF-B68ECE4BB3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4914" y="1523999"/>
            <a:ext cx="6856188" cy="21967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599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2619F5A-7720-480D-AD15-529D4B43A1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 rtl="0"/>
            <a:r>
              <a:rPr lang="en-US" dirty="0"/>
              <a:t>Trained over </a:t>
            </a:r>
            <a:r>
              <a:rPr lang="en-US" dirty="0" err="1"/>
              <a:t>WikiPedia</a:t>
            </a:r>
            <a:r>
              <a:rPr lang="en-US" dirty="0"/>
              <a:t> (2,500M tokens) and </a:t>
            </a:r>
            <a:r>
              <a:rPr lang="en-US" dirty="0" err="1"/>
              <a:t>BookCorpus</a:t>
            </a:r>
            <a:r>
              <a:rPr lang="en-US" dirty="0"/>
              <a:t> (800M tokens)</a:t>
            </a:r>
          </a:p>
          <a:p>
            <a:pPr algn="l" rtl="0"/>
            <a:r>
              <a:rPr lang="en-US" dirty="0"/>
              <a:t>No extra training is required. It’s the best model for (almost) every NLP task</a:t>
            </a:r>
          </a:p>
          <a:p>
            <a:pPr algn="l" rtl="0"/>
            <a:r>
              <a:rPr lang="en-US" dirty="0"/>
              <a:t>Tested over </a:t>
            </a:r>
            <a:r>
              <a:rPr lang="en-US" dirty="0">
                <a:hlinkClick r:id="rId2"/>
              </a:rPr>
              <a:t>GLUE</a:t>
            </a:r>
            <a:r>
              <a:rPr lang="en-US" dirty="0"/>
              <a:t> (General Language Understanding Evaluation)</a:t>
            </a:r>
          </a:p>
          <a:p>
            <a:pPr algn="l" rtl="0"/>
            <a:r>
              <a:rPr lang="en-US" dirty="0"/>
              <a:t>How to use as a classifier?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Add a Linear conversion head over the CLS token (to the number of classes)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Apply SoftMax on the output</a:t>
            </a:r>
          </a:p>
          <a:p>
            <a:pPr marL="822960" lvl="1" indent="-457200" algn="l" rtl="0">
              <a:buFont typeface="+mj-lt"/>
              <a:buAutoNum type="arabicPeriod"/>
            </a:pPr>
            <a:r>
              <a:rPr lang="en-US" dirty="0"/>
              <a:t>Choose label with highest score</a:t>
            </a:r>
          </a:p>
          <a:p>
            <a:pPr lvl="1" algn="l" rtl="0"/>
            <a:endParaRPr lang="en-US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D6EB987-72A7-4A22-A55C-7C1C3775EA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rtl="0"/>
            <a:r>
              <a:rPr lang="en-US" dirty="0"/>
              <a:t>What’s so good about it?</a:t>
            </a:r>
          </a:p>
        </p:txBody>
      </p:sp>
    </p:spTree>
    <p:extLst>
      <p:ext uri="{BB962C8B-B14F-4D97-AF65-F5344CB8AC3E}">
        <p14:creationId xmlns:p14="http://schemas.microsoft.com/office/powerpoint/2010/main" val="117170636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per">
  <a:themeElements>
    <a:clrScheme name="Paper">
      <a:dk1>
        <a:sysClr val="windowText" lastClr="000000"/>
      </a:dk1>
      <a:lt1>
        <a:sysClr val="window" lastClr="FFFFFF"/>
      </a:lt1>
      <a:dk2>
        <a:srgbClr val="444D26"/>
      </a:dk2>
      <a:lt2>
        <a:srgbClr val="FEFAC9"/>
      </a:lt2>
      <a:accent1>
        <a:srgbClr val="A5B592"/>
      </a:accent1>
      <a:accent2>
        <a:srgbClr val="F3A447"/>
      </a:accent2>
      <a:accent3>
        <a:srgbClr val="E7BC29"/>
      </a:accent3>
      <a:accent4>
        <a:srgbClr val="D092A7"/>
      </a:accent4>
      <a:accent5>
        <a:srgbClr val="9C85C0"/>
      </a:accent5>
      <a:accent6>
        <a:srgbClr val="809EC2"/>
      </a:accent6>
      <a:hlink>
        <a:srgbClr val="8E58B6"/>
      </a:hlink>
      <a:folHlink>
        <a:srgbClr val="7F6F6F"/>
      </a:folHlink>
    </a:clrScheme>
    <a:fontScheme name="Paper">
      <a:maj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onstantia"/>
        <a:ea typeface=""/>
        <a:cs typeface=""/>
        <a:font script="Jpan" typeface="HG明朝E"/>
        <a:font script="Hang" typeface="궁서"/>
        <a:font script="Hans" typeface="华文新魏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Paper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63000"/>
                <a:tint val="82000"/>
              </a:schemeClr>
              <a:schemeClr val="phClr">
                <a:tint val="10000"/>
                <a:satMod val="400000"/>
              </a:schemeClr>
            </a:duotone>
          </a:blip>
          <a:tile tx="0" ty="0" sx="40000" sy="40000" flip="none" algn="tl"/>
        </a:blipFill>
        <a:blipFill>
          <a:blip xmlns:r="http://schemas.openxmlformats.org/officeDocument/2006/relationships" r:embed="rId1">
            <a:duotone>
              <a:schemeClr val="phClr">
                <a:shade val="40000"/>
              </a:schemeClr>
              <a:schemeClr val="phClr">
                <a:tint val="42000"/>
              </a:schemeClr>
            </a:duotone>
          </a:blip>
          <a:tile tx="0" ty="0" sx="40000" sy="40000" flip="none" algn="tl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  <a:ln w="635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rotWithShape="0">
              <a:srgbClr val="000000">
                <a:alpha val="50000"/>
              </a:srgbClr>
            </a:outerShdw>
            <a:softEdge rad="12700"/>
          </a:effectLst>
        </a:effectStyle>
        <a:effectStyle>
          <a:effectLst>
            <a:outerShdw blurRad="95000" algn="tl" rotWithShape="0">
              <a:srgbClr val="000000">
                <a:alpha val="50000"/>
              </a:srgbClr>
            </a:outerShdw>
          </a:effectLst>
          <a:scene3d>
            <a:camera prst="orthographicFront"/>
            <a:lightRig rig="soft" dir="t">
              <a:rot lat="0" lon="0" rev="18000000"/>
            </a:lightRig>
          </a:scene3d>
          <a:sp3d prstMaterial="dkEdge">
            <a:bevelT w="73660" h="44450" prst="riblet"/>
          </a:sp3d>
        </a:effectStyle>
      </a:effectStyleLst>
      <a:bg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shade val="55000"/>
                <a:alpha val="20000"/>
              </a:schemeClr>
              <a:schemeClr val="phClr">
                <a:tint val="40000"/>
                <a:shade val="90000"/>
                <a:satMod val="60000"/>
                <a:alpha val="20000"/>
              </a:schemeClr>
            </a:duotone>
          </a:blip>
          <a:tile tx="0" ty="0" sx="58000" sy="38000" flip="none" algn="tl"/>
        </a:blipFill>
        <a:blipFill>
          <a:blip xmlns:r="http://schemas.openxmlformats.org/officeDocument/2006/relationships" r:embed="rId2">
            <a:duotone>
              <a:schemeClr val="phClr">
                <a:shade val="12000"/>
                <a:satMod val="240000"/>
              </a:schemeClr>
              <a:schemeClr val="phClr">
                <a:tint val="65000"/>
              </a:schemeClr>
            </a:duotone>
          </a:blip>
          <a:stretch>
            <a:fillRect/>
          </a:stretch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87ba5c36-b7cf-4793-bbc2-bd5b3a9f95ca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17703</TotalTime>
  <Words>2133</Words>
  <Application>Microsoft Office PowerPoint</Application>
  <PresentationFormat>Widescreen</PresentationFormat>
  <Paragraphs>432</Paragraphs>
  <Slides>45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5" baseType="lpstr">
      <vt:lpstr>Arial</vt:lpstr>
      <vt:lpstr>Bookman Old Style</vt:lpstr>
      <vt:lpstr>Calibri</vt:lpstr>
      <vt:lpstr>Cambria Math</vt:lpstr>
      <vt:lpstr>Constantia</vt:lpstr>
      <vt:lpstr>NimbusRomNo9L-Medi</vt:lpstr>
      <vt:lpstr>NimbusRomNo9L-Regu</vt:lpstr>
      <vt:lpstr>Wingdings</vt:lpstr>
      <vt:lpstr>Wingdings 2</vt:lpstr>
      <vt:lpstr>Paper</vt:lpstr>
      <vt:lpstr>Pre-trained Models</vt:lpstr>
      <vt:lpstr>Where do we stand? (as of May 2019) </vt:lpstr>
      <vt:lpstr>PowerPoint Presentation</vt:lpstr>
      <vt:lpstr>What is BERT?</vt:lpstr>
      <vt:lpstr>BERT’s Innovation</vt:lpstr>
      <vt:lpstr>Comparison to Transformer</vt:lpstr>
      <vt:lpstr>Pre-train goals</vt:lpstr>
      <vt:lpstr>Input to BERT</vt:lpstr>
      <vt:lpstr>What’s so good about it?</vt:lpstr>
      <vt:lpstr>GLUE tasks</vt:lpstr>
      <vt:lpstr>Additional Tasks</vt:lpstr>
      <vt:lpstr>How is BERT used?</vt:lpstr>
      <vt:lpstr>RoBERTa: A Better BERT</vt:lpstr>
      <vt:lpstr>More Training Data</vt:lpstr>
      <vt:lpstr>Dynamic Masking</vt:lpstr>
      <vt:lpstr>Input Representation and NSP</vt:lpstr>
      <vt:lpstr>Input Representation and NSP</vt:lpstr>
      <vt:lpstr>Larger batch size</vt:lpstr>
      <vt:lpstr>Tokenization</vt:lpstr>
      <vt:lpstr>Overall Results</vt:lpstr>
      <vt:lpstr>RoBERTa: Summary</vt:lpstr>
      <vt:lpstr>PowerPoint Presentation</vt:lpstr>
      <vt:lpstr>Is BERT Better because it is Bigger?</vt:lpstr>
      <vt:lpstr>Problems with BERT</vt:lpstr>
      <vt:lpstr>ALBERT’s Solution</vt:lpstr>
      <vt:lpstr>ALBERT: Layers Keep Changing</vt:lpstr>
      <vt:lpstr>ALBERT: Ptr-train Changes</vt:lpstr>
      <vt:lpstr>Results: Better than BERT</vt:lpstr>
      <vt:lpstr>Ablation Analysis</vt:lpstr>
      <vt:lpstr>ELECTRA</vt:lpstr>
      <vt:lpstr>ELECTRA</vt:lpstr>
      <vt:lpstr>ELECTRA</vt:lpstr>
      <vt:lpstr>DeBERTA. The Best BERT</vt:lpstr>
      <vt:lpstr>Architecture</vt:lpstr>
      <vt:lpstr>BERT’s Positional Drawbacks</vt:lpstr>
      <vt:lpstr>BERT’s Positional Drawbacks</vt:lpstr>
      <vt:lpstr>DeBERTa Innovation</vt:lpstr>
      <vt:lpstr>DeBERTa’s Positional Embeddings</vt:lpstr>
      <vt:lpstr>PowerPoint Presentation</vt:lpstr>
      <vt:lpstr>Enhanced Mask Decoder</vt:lpstr>
      <vt:lpstr>Self-Invariant Fine Tuning (SiFT)</vt:lpstr>
      <vt:lpstr>DeBERTa Results</vt:lpstr>
      <vt:lpstr>Additional Pre-train Goals: PMI instead of MLM</vt:lpstr>
      <vt:lpstr>PMI instead of MLM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Recurrent ANNs, LSTMs, and GRUs</dc:title>
  <dc:creator>Eyal Kolman</dc:creator>
  <cp:lastModifiedBy>Eyal Kolman</cp:lastModifiedBy>
  <cp:revision>4</cp:revision>
  <dcterms:created xsi:type="dcterms:W3CDTF">2021-09-07T18:16:08Z</dcterms:created>
  <dcterms:modified xsi:type="dcterms:W3CDTF">2024-12-01T13:07:34Z</dcterms:modified>
</cp:coreProperties>
</file>