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7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2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82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5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3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9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1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8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803074-8DDF-40D5-A5A5-DFA87DCED551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BF12D5-255D-959F-97AB-E99454A4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58" y="5232126"/>
            <a:ext cx="9369214" cy="8704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תרגול 3- תרשימי בקרה למשתנים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e-IL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256312-981E-C5D4-DC88-0AF87669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57" y="1447184"/>
            <a:ext cx="9369214" cy="306910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סטטיסטיקה תעשייתית וכלי תכנה</a:t>
            </a:r>
          </a:p>
        </p:txBody>
      </p:sp>
    </p:spTree>
    <p:extLst>
      <p:ext uri="{BB962C8B-B14F-4D97-AF65-F5344CB8AC3E}">
        <p14:creationId xmlns:p14="http://schemas.microsoft.com/office/powerpoint/2010/main" val="37267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B87B8-1941-B194-6755-0A8AD1D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1- </a:t>
            </a:r>
            <a:r>
              <a:rPr lang="en-US" dirty="0"/>
              <a:t>Python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049D237-CFB6-A727-A16B-A61FDE7F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7" y="1765944"/>
            <a:ext cx="9538287" cy="488172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EAE6706-3F84-E0FA-13E2-4E70FF29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840" y="4121692"/>
            <a:ext cx="3334980" cy="2525971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86E1714-11DA-AF11-4EE8-61B26F7E2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820" y="4121693"/>
            <a:ext cx="3420953" cy="25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34D2C-D373-4891-E151-319C4426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/>
              <a:t>תרשימים עבור תהליכים שבהם הממוצע וסטיית התקן הכללית ידועים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488F0C7-9054-0F2C-04C1-B48C9174F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משתמשים בתרשימים אלה כאשר התוחלת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he-IL" dirty="0"/>
                  <a:t>  וסטיית התקן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e-IL" dirty="0"/>
                  <a:t> של התהליך ידועים. על גבי תרשים הבקרה יופיעו ממוצעי המדגמים וסטיות התקן של המדגמים. אולם, החישוב של גבולות הבקרה יבוצע, על פי התוחלת וסטיית התקן של התהליך.</a:t>
                </a:r>
              </a:p>
              <a:p>
                <a:r>
                  <a:rPr lang="he-IL" dirty="0"/>
                  <a:t>עבור רמת ודאות של 99.7% משתמשים בנוסחאות הבאות: </a:t>
                </a:r>
              </a:p>
              <a:p>
                <a:r>
                  <a:rPr lang="he-IL" dirty="0"/>
                  <a:t>תרשים בקרה לממוצע- 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תרשים בקרה לסטיות תקן-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488F0C7-9054-0F2C-04C1-B48C9174F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D34E0942-115D-061D-0BCC-CD478006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46" y="3533930"/>
            <a:ext cx="2224616" cy="118075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892B6F0-3077-EC4D-0493-25FCE860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45" y="5034646"/>
            <a:ext cx="1880579" cy="10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FDFFC6-EC3A-F650-086B-653960B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49D4A8-E8CB-641B-611D-D656F8D78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בייצור צירי מתכת מתפלג אורכו של הציר נורמלית עם ממוצע 12 וסטיית </a:t>
                </a:r>
                <a:r>
                  <a:rPr lang="he-IL" dirty="0" err="1"/>
                  <a:t>וסטיית</a:t>
                </a:r>
                <a:r>
                  <a:rPr lang="he-IL" dirty="0"/>
                  <a:t> תקן .0.08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חשבו ובנו תרשימי בקרה לממוצעים ולסטיות תקן עבור מדגמים בני 25 יחידות.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אם לפתע חל שינוי בתהליך וסטיית התקן שלו הוכפלה בעוד הממוצע נותר ללא שינוי, מה הסיכוי שהמדגם הבא יחרוג מגבולות הבקרה?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נתון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08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49D4A8-E8CB-641B-611D-D656F8D78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764ACFD8-EE7E-93FC-A2AE-15DBB7B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51" y="3969888"/>
            <a:ext cx="3617211" cy="108380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613F535-546F-81FA-B774-F6E27F02C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60" y="3969887"/>
            <a:ext cx="3206886" cy="108380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9D5F550-A273-C497-49B8-F4A1AB341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768" y="5053697"/>
            <a:ext cx="2705478" cy="140989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1046DD-DA1E-D10F-AF3A-4A4D877F7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648" y="5053697"/>
            <a:ext cx="280074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6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FDFFC6-EC3A-F650-086B-653960B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49D4A8-E8CB-641B-611D-D656F8D78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בייצור צירי מתכת מתפלג אורכו של הציר נורמלית עם ממוצע 12 וסטיית </a:t>
                </a:r>
                <a:r>
                  <a:rPr lang="he-IL" dirty="0" err="1"/>
                  <a:t>וסטיית</a:t>
                </a:r>
                <a:r>
                  <a:rPr lang="he-IL" dirty="0"/>
                  <a:t> תקן .0.08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חשבו ובנו תרשימי בקרה לממוצעים ולסטיות תקן עבור מדגמים בני 25 יחידות.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אם לפתע חל שינוי בתהליך וסטיית התקן שלו הוכפלה בעוד הממוצע נותר ללא שינוי, מה הסיכוי שהמדגם הבא יחרוג מגבולות הבקרה?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342900" indent="-342900">
                  <a:buAutoNum type="hebrew2Minus" startAt="2"/>
                </a:pPr>
                <a:r>
                  <a:rPr lang="he-IL" dirty="0"/>
                  <a:t>במצב החדש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he-IL" dirty="0"/>
                  <a:t> עבור המדגם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032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מאחר שהסיכוי לחריגה מגבולות הבקרה סימטרי לשני הכיוונים, נחשב את הסיכוי לחריגה מגבול בקרה    עליון, ונכפיל ב2: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𝑈𝐶𝐿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𝑈𝐶𝐿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𝑈𝐶𝐿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032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9452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:r>
                  <a:rPr lang="he-IL" b="0" dirty="0"/>
                  <a:t>ולכן, ההסתברות לחריגה מאחד מגבולות הבקרה היא: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055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F49D4A8-E8CB-641B-611D-D656F8D78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02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E6860D-46A7-A41E-A789-F720FD76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הערות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7A12A0-91CF-3A6D-357E-32F83D34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גבולות המפרט – נקבעים על פי דרישות הלקוח </a:t>
            </a:r>
          </a:p>
          <a:p>
            <a:r>
              <a:rPr lang="he-IL" dirty="0"/>
              <a:t>גבולות התהליך – קריטריון לאיכות, מתארים את התנהגות התהליך </a:t>
            </a:r>
          </a:p>
          <a:p>
            <a:r>
              <a:rPr lang="he-IL" dirty="0"/>
              <a:t>גבולות הבקרה – קריטריון נוסף לאיכות, מתארים התנהגות של סטטיסטי מתוך התהליך </a:t>
            </a:r>
          </a:p>
          <a:p>
            <a:r>
              <a:rPr lang="he-IL" dirty="0"/>
              <a:t>תהליך מוגדר כתקין אם גבולות התהליך נמצאים בתוך גבולות המפרט. </a:t>
            </a:r>
          </a:p>
          <a:p>
            <a:r>
              <a:rPr lang="he-IL" dirty="0"/>
              <a:t>פריט יוגדר כפגום אם חרג מגבולות המפרט</a:t>
            </a:r>
          </a:p>
        </p:txBody>
      </p:sp>
    </p:spTree>
    <p:extLst>
      <p:ext uri="{BB962C8B-B14F-4D97-AF65-F5344CB8AC3E}">
        <p14:creationId xmlns:p14="http://schemas.microsoft.com/office/powerpoint/2010/main" val="25948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97383-DC44-622C-FC21-511045D6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ניתוח כושר תהליך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C42E93-5468-FB2F-37CC-74B01652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כאשר תהליך נמצא בבקרה סטטיסטית, והנתונים מתפלגים בצורה נורמלית, ניתן ללמוד את כושר התהליך:</a:t>
            </a:r>
          </a:p>
          <a:p>
            <a:r>
              <a:rPr lang="he-IL" dirty="0"/>
              <a:t> כושר התהליך בודק האם התהליך כשיר לייצר את המוצר במסגרת המפרטים הקיימים. </a:t>
            </a:r>
          </a:p>
          <a:p>
            <a:r>
              <a:rPr lang="he-IL" dirty="0"/>
              <a:t>ניתוח כושר התהליך יכול להתבטא בהערכת גבולות התהליך מול גבולות המפרט ובהערכת הסיכוי לחריגה של פריט בודד מגבולות המפרט </a:t>
            </a:r>
          </a:p>
        </p:txBody>
      </p:sp>
    </p:spTree>
    <p:extLst>
      <p:ext uri="{BB962C8B-B14F-4D97-AF65-F5344CB8AC3E}">
        <p14:creationId xmlns:p14="http://schemas.microsoft.com/office/powerpoint/2010/main" val="401427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6F815-F31A-DB59-7444-764C2A1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מדדי כושר תהליך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29961-4150-719C-1B16-AD77767F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שני גורמים עיקריים יכולים לגרום לכך שכושר התהליך יהיה נמוך ביחס לגבולות המפרט שלו, ולכך שיהיו פריטים פגומים שיחרגו מעבר לגבולות המפרט.</a:t>
            </a:r>
          </a:p>
          <a:p>
            <a:r>
              <a:rPr lang="he-IL" dirty="0"/>
              <a:t> בעיה במרכוז התהליך: כאשר תוחלת התהליך שונה מערך המטרה של המפרט (</a:t>
            </a:r>
            <a:r>
              <a:rPr lang="en-US" dirty="0"/>
              <a:t>T</a:t>
            </a:r>
            <a:r>
              <a:rPr lang="he-IL" dirty="0"/>
              <a:t>) </a:t>
            </a:r>
          </a:p>
          <a:p>
            <a:r>
              <a:rPr lang="he-IL" dirty="0"/>
              <a:t>שונות התהליך – כאשר הפיזור של התהליך רחב מדי </a:t>
            </a:r>
          </a:p>
          <a:p>
            <a:r>
              <a:rPr lang="he-IL" dirty="0"/>
              <a:t>תהליך שכושרו טוב יהיה בדרך כלל ממורכז, ובעל שונות נמוכה ביחס לסיבולת של המפרט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67870EC-4269-34C6-246C-7B28F067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5070" y="3933145"/>
            <a:ext cx="480127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6F815-F31A-DB59-7444-764C2A1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מדדי כושר תהליך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29961-4150-719C-1B16-AD77767F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מדדי כושר התהליך נשענים על שני הגורמים – מרכוז (תוחלת) ושונות התהליך כדי להעריך את כושרו. </a:t>
            </a:r>
          </a:p>
          <a:p>
            <a:r>
              <a:rPr lang="he-IL" dirty="0"/>
              <a:t> בכדי לחשב את מדדי כושר התהליך, בשלב הראשון יש להעריך את תוחלת התהליך ואת סטיית התקן שלו. אם הערכים אינם ידועים/נתונים תהליך החישוב יתבסס על </a:t>
            </a:r>
            <a:r>
              <a:rPr lang="en-US" dirty="0"/>
              <a:t>k </a:t>
            </a:r>
            <a:r>
              <a:rPr lang="he-IL" dirty="0"/>
              <a:t> מדגמים בגודל </a:t>
            </a:r>
            <a:r>
              <a:rPr lang="en-US" dirty="0"/>
              <a:t> n </a:t>
            </a:r>
            <a:r>
              <a:rPr lang="he-IL" dirty="0"/>
              <a:t>כל אחד, ועל הנוסחאות: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שימו לב: מאחר ששני המדדים מתייחסים לתהליך, הם מבוססים על תוחלת ושונות התהליך, ולא על אלה של גבולות הבקרה.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346CC7E-0352-3EDA-ECF8-AE69FB19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91503"/>
            <a:ext cx="874426" cy="11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58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6F815-F31A-DB59-7444-764C2A1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מדדי כושר תהליך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b="1" dirty="0"/>
                  <a:t>כושר תהליך פוטנציאלי-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מדד הכושר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מעריך את פוטנציאל כושר התהליך: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he-IL" dirty="0"/>
              </a:p>
              <a:p>
                <a:r>
                  <a:rPr lang="he-IL" dirty="0"/>
                  <a:t>כלומר בודק את היחס שבין סיבולת המפרט לבין פיזור התהליך, תוך התעלמות משאלת מרכוז התהליך. </a:t>
                </a:r>
              </a:p>
              <a:p>
                <a:r>
                  <a:rPr lang="he-IL" dirty="0"/>
                  <a:t>קביעת כושר התהליך על פי ערכו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he-IL" dirty="0"/>
                  <a:t>: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E830B8AA-FA9A-5C51-05E7-A80CBC9F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1277" y="3831457"/>
            <a:ext cx="7542499" cy="10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7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6F815-F31A-DB59-7444-764C2A1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מדדי כושר תהליך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b="1" dirty="0" smtClean="0"/>
                  <a:t>כושר תהליך אקטואלי-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מדד הכושר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he-IL" dirty="0"/>
                  <a:t> מעריך את כושר התהליך בפועל: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המדד הזה מתחשב גם במרכוז התהליך – מרחק הממוצע מגבולות המפרט. היצרן "נקנס" על חריגות של ממוצע התהליך מערך המטרה. </a:t>
                </a:r>
              </a:p>
              <a:p>
                <a:r>
                  <a:rPr lang="he-IL" dirty="0"/>
                  <a:t>ההערכה היא לפי "המקרה הגרוע ביותר" – נלקחות שתי מדידת – המרחק של התוחלת מגבול מפרט עליון ומגבול מפרט תחתון, והערך הקטן יותר משמש לחישוב.</a:t>
                </a:r>
              </a:p>
              <a:p>
                <a:r>
                  <a:rPr lang="he-IL" dirty="0"/>
                  <a:t>גם עבור מדד זה, השאיפה היא לקבל ערך גדול ככל האפשר: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he-IL" dirty="0"/>
                  <a:t>- כושר תהליך טוב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</m:t>
                    </m:r>
                  </m:oMath>
                </a14:m>
                <a:r>
                  <a:rPr lang="he-IL" dirty="0"/>
                  <a:t> –התהליך איננו כשיר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593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DFC15-0600-8E64-5BCB-6AAB4B0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תרשימי בקרה למשתנים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C9B372-B17B-1613-8051-7CB19588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בודקים תכונה מסוימת (משתנה), שיכולה לקבל מגוון גדול של ערכים רציפים, כגון אורך, גובה, נפח ומשקל על ידי סטטיסטי מתאים. </a:t>
            </a:r>
          </a:p>
          <a:p>
            <a:r>
              <a:rPr lang="he-IL" dirty="0"/>
              <a:t>תרשימי הבקרה למשתנים מופיעים בצמדים – מדידת הערך הממוצע והשונות</a:t>
            </a:r>
          </a:p>
          <a:p>
            <a:r>
              <a:rPr lang="he-IL" dirty="0"/>
              <a:t>לצורך חישוב גבולות הבקרה למשתנים, משתמשים בשלב ראשון ב-</a:t>
            </a:r>
            <a:r>
              <a:rPr lang="en-US" dirty="0"/>
              <a:t>k </a:t>
            </a:r>
            <a:r>
              <a:rPr lang="he-IL" dirty="0"/>
              <a:t> מדגמים, עם </a:t>
            </a:r>
            <a:r>
              <a:rPr lang="en-US" dirty="0"/>
              <a:t>n </a:t>
            </a:r>
            <a:r>
              <a:rPr lang="he-IL" dirty="0"/>
              <a:t> תצפיות בכל מדגם.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87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36F815-F31A-DB59-7444-764C2A1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מדדי כושר תהליך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b="1" dirty="0"/>
                  <a:t>הקשר בין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he-IL" b="1" dirty="0"/>
                  <a:t> 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𝒑𝒌</m:t>
                        </m:r>
                      </m:sub>
                    </m:sSub>
                  </m:oMath>
                </a14:m>
                <a:r>
                  <a:rPr lang="he-IL" dirty="0"/>
                  <a:t>: כאשר התהליך ממורכז לגמרי, כלומר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he-IL" dirty="0"/>
                  <a:t> נקבל: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כלומר- הערך הגבוה ביותר של כושר תהליך אקטואלי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r>
                  <a:rPr lang="he-IL" dirty="0"/>
                  <a:t>) שאפשק לקבל עבור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 תהליך נמדד, הוא כושר התהליך הפוטנציאלי שלו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)</a:t>
                </a:r>
              </a:p>
              <a:p>
                <a:r>
                  <a:rPr lang="he-IL" dirty="0"/>
                  <a:t>אולם – קיימים בהחלט מצבים שבהם כושר התהליך האקטואלי קטן מכושר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התהליך הפוטנציאלי – משום שהתהליך איננו ממורכז: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29961-4150-719C-1B16-AD77767F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5B920244-9AA4-A3E5-4A2C-410CB098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7" y="1749419"/>
            <a:ext cx="293410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75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85157-2B56-C6CC-4E6D-47A3B666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נמצא בבקרה עם ערכים ידועים: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מפרט התהליך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הפוטנציאלי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האמיתי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משמעות היחס בין שני המדדים שחושבו?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הפגומים בתהליך?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א- כושר התהליך הפוטנציאלי, משקף את כושר התהליך שלנו, אם התוחלת שלו הייתה שווה לערך המטרה: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𝑈𝑆𝐿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r>
                  <a:rPr lang="en-US" b="0" dirty="0"/>
                  <a:t/>
                </a:r>
                <a:br>
                  <a:rPr lang="en-US" b="0" dirty="0"/>
                </a:br>
                <a:r>
                  <a:rPr lang="he-IL" dirty="0"/>
                  <a:t>כושר תהליך פוטנציאלי כזה משקף תהליך כשיר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 b="-10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86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85157-2B56-C6CC-4E6D-47A3B666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dirty="0" smtClean="0"/>
                  <a:t>תהליך נמצא בבקרה עם ערכים ידועים: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מפרט התהליך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הפוטנציאלי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האמיתי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משמעות היחס בין שני המדדים שחושבו?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הפגומים בתהליך?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ב- כושר התהליך האמיתי מתחשב גם במרכוז התהליך: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𝑈𝑆𝐿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𝐿𝑆𝐿</m:t>
                              </m:r>
                            </m:num>
                            <m:den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כושר התהליך שחישבנו מעיד על תהליך כשיר.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50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32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85157-2B56-C6CC-4E6D-47A3B666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תהליך נמצא בבקרה עם ערכים ידועים: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מפרט התהליך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הפוטנציאלי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האמיתי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משמעות היחס בין שני המדדים שחושבו?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הפגומים בתהליך?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ג- העובדה שכושר התהליך הממשי שחישבנו קטן משמעותית מכושר התהליך הפוטנציאלי, היא תוצאה של כך שתוחלת התהליך איננה זהה בדיוק לערך המטרה.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2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285157-2B56-C6CC-4E6D-47A3B666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תהליך נמצא בבקרה עם ערכים ידועים: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he-IL" dirty="0"/>
                  <a:t> מפרט התהליך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הפוטנציאלי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מדד כושר התהליך האמיתי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משמעות היחס בין שני המדדים שחושבו?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הפגומים בתהליך?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ד- חישוב אחוז הפגומים בתהליך: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286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תשובה זו מתיישבת עם תוצאות הסעיפים הקודמים, לפיהן התהליך בכושר.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ACBA0F-AD2C-9DE5-E534-595946B0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8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B93D1-4871-044A-2703-8615B392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6FE3B4-E5D5-7509-8C80-4AF49C8BC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בכדי להעריך את כושרו של תהליך ייצור, ואת עמידתו בדרישות המפרט לקוטר הפריטים (במ"מ) בוצעו 50 דגימות, שבכל אחת מהן 6 פריטים. הערכים שנמצאו בתהליך הדגימה הם: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5016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he-I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005613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דרישות המפרט של התהליך הן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כושר התהליך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הפריטים העומדים בדרישות המפרט?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342900" indent="-342900">
                  <a:buAutoNum type="hebrew2Minus"/>
                </a:pPr>
                <a:r>
                  <a:rPr lang="he-IL" dirty="0"/>
                  <a:t>בשלב ראשון נעריך את סטיית התקן של התהליך: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he-I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005613</m:t>
                        </m:r>
                      </m:num>
                      <m:den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9515</m:t>
                        </m:r>
                      </m:den>
                    </m:f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0059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על סמך הערך הזה נחשב את מדדי כושר התהליך: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0059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565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הואיל וכושר התהליך הפוטנציאלי נמוך מ1- ברור </a:t>
                </a:r>
                <a:r>
                  <a:rPr lang="he-IL" dirty="0" err="1"/>
                  <a:t>בודאות</a:t>
                </a:r>
                <a:r>
                  <a:rPr lang="he-IL" dirty="0"/>
                  <a:t> כי התהליך לא יהיה בכושר, ולפיכך אין צורך להמשיך ולחשב את כושר התהליך האקטואלי.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6FE3B4-E5D5-7509-8C80-4AF49C8BC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B93D1-4871-044A-2703-8615B392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6FE3B4-E5D5-7509-8C80-4AF49C8BC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בכדי להעריך את כושרו של תהליך ייצור, ואת עמידתו בדרישות המפרט לקוטר הפריטים (במ"מ) בוצעו 50 דגימות, שבכל אחת מהן 6 פריטים. הערכים שנמצאו בתהליך הדגימה הם: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̿"/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5016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he-I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005613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דרישות המפרט של התהליך הן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he-IL" dirty="0"/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את כושר התהליך 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מה אחוז הפריטים העומדים בדרישות המפרט?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ב-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0059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5016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0059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8978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86FE3B4-E5D5-7509-8C80-4AF49C8BC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2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DFC15-0600-8E64-5BCB-6AAB4B0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תרשימי בקרה למשתנים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3C9B372-B17B-1613-8051-7CB19588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ממוצע </a:t>
                </a:r>
                <a:r>
                  <a:rPr lang="he-IL" dirty="0" err="1"/>
                  <a:t>ואמד</a:t>
                </a:r>
                <a:r>
                  <a:rPr lang="he-IL" dirty="0"/>
                  <a:t> לסטיית תקן- </a:t>
                </a:r>
                <a:r>
                  <a:rPr lang="en-US" dirty="0"/>
                  <a:t>s</a:t>
                </a:r>
                <a:r>
                  <a:rPr lang="he-IL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עבור כל מדגם נחשב את ממוצע המדגם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ואת סטיית התקן המדגמית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סטיית התקן המדגמית של מדגם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(מדגם אחד מתוך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המדגמים שלנו) תחושב לפי: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den>
                        </m:f>
                      </m:e>
                    </m:rad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עבור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המדגמים נחשב את הממוצעים:</a:t>
                </a:r>
              </a:p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ממוצע ממוצעי המדגמים-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he-IL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ממוצע </a:t>
                </a:r>
                <a:r>
                  <a:rPr lang="he-IL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אמדים</a:t>
                </a: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 לסטיית התקן-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</m:oMath>
                </a14:m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3C9B372-B17B-1613-8051-7CB19588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0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5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DFC15-0600-8E64-5BCB-6AAB4B0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תרשימי בקרה למשתנים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C9B372-B17B-1613-8051-7CB19588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עבור רמת ודאות של 99.7% משתמשים בנוסחאות הבאות:</a:t>
            </a:r>
          </a:p>
          <a:p>
            <a:r>
              <a:rPr lang="he-IL" dirty="0"/>
              <a:t>תרשים בקרה לסטיית תקן מדגמית:</a:t>
            </a:r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תרשים בקרה לממוצע:  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1F73183-9A13-5965-2AB0-00D027F0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50" y="2512954"/>
            <a:ext cx="1862549" cy="115209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56F8B9E-4DBC-233A-F26C-EB8939E92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98" y="4069080"/>
            <a:ext cx="2249323" cy="115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5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7DFC15-0600-8E64-5BCB-6AAB4B0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תרשימי בקרה למשתנים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3C9B372-B17B-1613-8051-7CB19588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טבלת המקדמים: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he-IL" dirty="0">
                    <a:latin typeface="Arial" panose="020B0604020202020204" pitchFamily="34" charset="0"/>
                    <a:cs typeface="Arial" panose="020B0604020202020204" pitchFamily="34" charset="0"/>
                  </a:rPr>
                  <a:t>עבורנו רלוונטיים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he-I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B3C9B372-B17B-1613-8051-7CB19588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786CA1C4-2044-2CDD-95B1-CC8E6CB0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16" y="1890794"/>
            <a:ext cx="6989051" cy="46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B87B8-1941-B194-6755-0A8AD1D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מפעל מייצר בוכנות למכוניות, ברצוננו לבצע בקרת תהליך סטטיסטית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על הקוטר הפנימי של הבוכנה על ידי שימוש בתרשימי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נלקחו 25 מדגמים, כ"א בגודל 5 פריטים: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מצאו גבולות בקרה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תארו את תרשימי הבקרה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העריכו האם התהליך בבקרה סטטיסטית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491D9394-F46D-0C38-B1C5-DAE9314B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7" y="2103120"/>
            <a:ext cx="3734322" cy="43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7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B87B8-1941-B194-6755-0A8AD1D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מפעל מייצר בוכנות למכוניות, ברצוננו לבצע בקרת תהליך סטטיסטית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על הקוטר הפנימי של הבוכנה על ידי שימוש בתרשימי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נלקחו 25 מדגמים, כ"א בגודל 5 פריטים: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חישוב גבולות הבקרה: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33623E3C-B3D6-80EA-EA98-6AA5CA46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31" y="4953638"/>
            <a:ext cx="3870561" cy="12617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4C8B1BF-1440-2625-57AD-A1B2479E0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98" y="3579235"/>
            <a:ext cx="4004994" cy="127757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BB25C98A-AFFE-8787-CCEE-B7968188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17" y="2103120"/>
            <a:ext cx="3734322" cy="43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B87B8-1941-B194-6755-0A8AD1D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מפעל מייצר בוכנות למכוניות, ברצוננו לבצע בקרת תהליך סטטיסטית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על הקוטר הפנימי של הבוכנה על ידי שימוש בתרשימי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נלקחו 25 מדגמים, כ"א בגודל 5 פריטים:</a:t>
                </a:r>
              </a:p>
              <a:p>
                <a:pPr marL="0" indent="0">
                  <a:buNone/>
                </a:pPr>
                <a:r>
                  <a:rPr lang="he-IL" dirty="0"/>
                  <a:t>ב- תרשימי הבקרה: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491D9394-F46D-0C38-B1C5-DAE9314B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7" y="2103120"/>
            <a:ext cx="3734322" cy="437258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D8A6B2A-EED5-4959-8892-B162F31A6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96" y="3016689"/>
            <a:ext cx="3781953" cy="184810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3EC0274-377D-D984-C937-089D09AF9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344" y="4864797"/>
            <a:ext cx="362953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7B87B8-1941-B194-6755-0A8AD1D8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מפעל מייצר בוכנות למכוניות, ברצוננו לבצע בקרת תהליך סטטיסטית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על הקוטר הפנימי של הבוכנה על ידי שימוש בתרשימי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he-IL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נלקחו 25 מדגמים, כ"א בגודל 5 פריטים:</a:t>
                </a:r>
              </a:p>
              <a:p>
                <a:pPr marL="0" indent="0">
                  <a:buNone/>
                </a:pPr>
                <a:r>
                  <a:rPr lang="he-IL" dirty="0"/>
                  <a:t>ג- נעריך האם התהליך בבקרה סטטיסטית:</a:t>
                </a:r>
              </a:p>
              <a:p>
                <a:pPr marL="0" indent="0">
                  <a:buNone/>
                </a:pPr>
                <a:r>
                  <a:rPr lang="he-IL" dirty="0"/>
                  <a:t>עבור שני התרשימים ניתן לראות כי אף אחד מן המדגמים לא חורג מגבולות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הבקרה, ועל כן, ניתן לומר כי התהליך בבקרה סטטיסטית.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אילו </a:t>
                </a:r>
                <a:r>
                  <a:rPr lang="he-IL" dirty="0" err="1"/>
                  <a:t>היתה</a:t>
                </a:r>
                <a:r>
                  <a:rPr lang="he-IL" dirty="0"/>
                  <a:t> חריגה מאחד מגבולות הבקרה, היה עלינו להסיר את המדגם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מן החישוב, לחשב מחדש את הממוצעים ואת גבולות הבקרה, וליצור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תרשימים חדשים.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4ECD7BB-3ADD-7642-5B64-18BF8EBF7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491D9394-F46D-0C38-B1C5-DAE9314B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7" y="2103120"/>
            <a:ext cx="3734322" cy="437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52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24653</TotalTime>
  <Words>2156</Words>
  <Application>Microsoft Office PowerPoint</Application>
  <PresentationFormat>מסך רחב</PresentationFormat>
  <Paragraphs>141</Paragraphs>
  <Slides>26</Slides>
  <Notes>0</Notes>
  <HiddenSlides>2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Century Gothic</vt:lpstr>
      <vt:lpstr>Garamond</vt:lpstr>
      <vt:lpstr>Gisha</vt:lpstr>
      <vt:lpstr>סבון</vt:lpstr>
      <vt:lpstr>סטטיסטיקה תעשייתית וכלי תכנה</vt:lpstr>
      <vt:lpstr>תרשימי בקרה למשתנים</vt:lpstr>
      <vt:lpstr>תרשימי בקרה למשתנים</vt:lpstr>
      <vt:lpstr>תרשימי בקרה למשתנים</vt:lpstr>
      <vt:lpstr>תרשימי בקרה למשתנים</vt:lpstr>
      <vt:lpstr>תרגיל 1</vt:lpstr>
      <vt:lpstr>תרגיל 1</vt:lpstr>
      <vt:lpstr>תרגיל 1</vt:lpstr>
      <vt:lpstr>תרגיל 1</vt:lpstr>
      <vt:lpstr>תרגיל 1- Python</vt:lpstr>
      <vt:lpstr>תרשימים עבור תהליכים שבהם הממוצע וסטיית התקן הכללית ידועים</vt:lpstr>
      <vt:lpstr>תרגיל 2</vt:lpstr>
      <vt:lpstr>תרגיל 2</vt:lpstr>
      <vt:lpstr>הערות</vt:lpstr>
      <vt:lpstr>ניתוח כושר תהליך</vt:lpstr>
      <vt:lpstr>מדדי כושר תהליך</vt:lpstr>
      <vt:lpstr>מדדי כושר תהליך</vt:lpstr>
      <vt:lpstr>מדדי כושר תהליך</vt:lpstr>
      <vt:lpstr>מדדי כושר תהליך</vt:lpstr>
      <vt:lpstr>מדדי כושר תהליך</vt:lpstr>
      <vt:lpstr>תרגיל 3</vt:lpstr>
      <vt:lpstr>תרגיל 3</vt:lpstr>
      <vt:lpstr>תרגיל 3</vt:lpstr>
      <vt:lpstr>תרגיל 3</vt:lpstr>
      <vt:lpstr>תרגיל 4</vt:lpstr>
      <vt:lpstr>תרגיל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סטטיסטיקה תעשייתית וכלי תכנה</dc:title>
  <dc:creator>Ronit Gross</dc:creator>
  <cp:lastModifiedBy>user</cp:lastModifiedBy>
  <cp:revision>101</cp:revision>
  <dcterms:created xsi:type="dcterms:W3CDTF">2023-06-04T11:08:12Z</dcterms:created>
  <dcterms:modified xsi:type="dcterms:W3CDTF">2024-11-17T14:01:43Z</dcterms:modified>
</cp:coreProperties>
</file>