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67" r:id="rId1"/>
  </p:sldMasterIdLst>
  <p:notesMasterIdLst>
    <p:notesMasterId r:id="rId23"/>
  </p:notesMasterIdLst>
  <p:sldIdLst>
    <p:sldId id="256" r:id="rId2"/>
    <p:sldId id="257" r:id="rId3"/>
    <p:sldId id="258" r:id="rId4"/>
    <p:sldId id="260" r:id="rId5"/>
    <p:sldId id="261" r:id="rId6"/>
    <p:sldId id="262" r:id="rId7"/>
    <p:sldId id="263" r:id="rId8"/>
    <p:sldId id="264" r:id="rId9"/>
    <p:sldId id="265" r:id="rId10"/>
    <p:sldId id="266" r:id="rId11"/>
    <p:sldId id="267" r:id="rId12"/>
    <p:sldId id="275" r:id="rId13"/>
    <p:sldId id="268" r:id="rId14"/>
    <p:sldId id="276" r:id="rId15"/>
    <p:sldId id="269" r:id="rId16"/>
    <p:sldId id="277"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B1085E0-2DF0-4BC5-A492-726E4DE1C08F}" type="datetimeFigureOut">
              <a:rPr lang="he-IL" smtClean="0"/>
              <a:t>י"ד/שבט/תשפ"ד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1F48DD7-42BE-49E5-ADA5-38A018317FFA}" type="slidenum">
              <a:rPr lang="he-IL" smtClean="0"/>
              <a:t>‹#›</a:t>
            </a:fld>
            <a:endParaRPr lang="he-IL"/>
          </a:p>
        </p:txBody>
      </p:sp>
    </p:spTree>
    <p:extLst>
      <p:ext uri="{BB962C8B-B14F-4D97-AF65-F5344CB8AC3E}">
        <p14:creationId xmlns:p14="http://schemas.microsoft.com/office/powerpoint/2010/main" val="33260524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3</a:t>
            </a:fld>
            <a:endParaRPr lang="he-IL"/>
          </a:p>
        </p:txBody>
      </p:sp>
    </p:spTree>
    <p:extLst>
      <p:ext uri="{BB962C8B-B14F-4D97-AF65-F5344CB8AC3E}">
        <p14:creationId xmlns:p14="http://schemas.microsoft.com/office/powerpoint/2010/main" val="1060582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הנפשות</a:t>
            </a:r>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5</a:t>
            </a:fld>
            <a:endParaRPr lang="he-IL"/>
          </a:p>
        </p:txBody>
      </p:sp>
    </p:spTree>
    <p:extLst>
      <p:ext uri="{BB962C8B-B14F-4D97-AF65-F5344CB8AC3E}">
        <p14:creationId xmlns:p14="http://schemas.microsoft.com/office/powerpoint/2010/main" val="428309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הנפשות</a:t>
            </a:r>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7</a:t>
            </a:fld>
            <a:endParaRPr lang="he-IL"/>
          </a:p>
        </p:txBody>
      </p:sp>
    </p:spTree>
    <p:extLst>
      <p:ext uri="{BB962C8B-B14F-4D97-AF65-F5344CB8AC3E}">
        <p14:creationId xmlns:p14="http://schemas.microsoft.com/office/powerpoint/2010/main" val="2958419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11</a:t>
            </a:fld>
            <a:endParaRPr lang="he-IL"/>
          </a:p>
        </p:txBody>
      </p:sp>
    </p:spTree>
    <p:extLst>
      <p:ext uri="{BB962C8B-B14F-4D97-AF65-F5344CB8AC3E}">
        <p14:creationId xmlns:p14="http://schemas.microsoft.com/office/powerpoint/2010/main" val="1324977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19</a:t>
            </a:fld>
            <a:endParaRPr lang="he-IL"/>
          </a:p>
        </p:txBody>
      </p:sp>
    </p:spTree>
    <p:extLst>
      <p:ext uri="{BB962C8B-B14F-4D97-AF65-F5344CB8AC3E}">
        <p14:creationId xmlns:p14="http://schemas.microsoft.com/office/powerpoint/2010/main" val="1128453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20</a:t>
            </a:fld>
            <a:endParaRPr lang="he-IL"/>
          </a:p>
        </p:txBody>
      </p:sp>
    </p:spTree>
    <p:extLst>
      <p:ext uri="{BB962C8B-B14F-4D97-AF65-F5344CB8AC3E}">
        <p14:creationId xmlns:p14="http://schemas.microsoft.com/office/powerpoint/2010/main" val="376421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21</a:t>
            </a:fld>
            <a:endParaRPr lang="he-IL"/>
          </a:p>
        </p:txBody>
      </p:sp>
    </p:spTree>
    <p:extLst>
      <p:ext uri="{BB962C8B-B14F-4D97-AF65-F5344CB8AC3E}">
        <p14:creationId xmlns:p14="http://schemas.microsoft.com/office/powerpoint/2010/main" val="1286638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3803074-8DDF-40D5-A5A5-DFA87DCED551}" type="datetimeFigureOut">
              <a:rPr lang="he-IL" smtClean="0"/>
              <a:t>י"ד/שבט/תשפ"ד</a:t>
            </a:fld>
            <a:endParaRPr lang="he-IL"/>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he-IL"/>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28727779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י"ד/שבט/תשפ"ד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88529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י"ד/שבט/תשפ"ד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81323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י"ד/שבט/תשפ"ד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69900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3803074-8DDF-40D5-A5A5-DFA87DCED551}" type="datetimeFigureOut">
              <a:rPr lang="he-IL" smtClean="0"/>
              <a:t>י"ד/שבט/תשפ"ד</a:t>
            </a:fld>
            <a:endParaRPr lang="he-IL"/>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he-IL"/>
          </a:p>
        </p:txBody>
      </p:sp>
      <p:sp>
        <p:nvSpPr>
          <p:cNvPr id="6" name="Slide Number Placeholder 5"/>
          <p:cNvSpPr>
            <a:spLocks noGrp="1"/>
          </p:cNvSpPr>
          <p:nvPr>
            <p:ph type="sldNum" sz="quarter" idx="12"/>
          </p:nvPr>
        </p:nvSpPr>
        <p:spPr>
          <a:xfrm>
            <a:off x="8604504" y="5211060"/>
            <a:ext cx="2112264" cy="228600"/>
          </a:xfrm>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78264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3803074-8DDF-40D5-A5A5-DFA87DCED551}" type="datetimeFigureOut">
              <a:rPr lang="he-IL" smtClean="0"/>
              <a:t>י"ד/שבט/תשפ"ד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88754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י"ד/שבט/תשפ"ד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26132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3803074-8DDF-40D5-A5A5-DFA87DCED551}" type="datetimeFigureOut">
              <a:rPr lang="he-IL" smtClean="0"/>
              <a:t>י"ד/שבט/תשפ"ד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999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03074-8DDF-40D5-A5A5-DFA87DCED551}" type="datetimeFigureOut">
              <a:rPr lang="he-IL" smtClean="0"/>
              <a:t>י"ד/שבט/תשפ"ד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78511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B3803074-8DDF-40D5-A5A5-DFA87DCED551}" type="datetimeFigureOut">
              <a:rPr lang="he-IL" smtClean="0"/>
              <a:t>י"ד/שבט/תשפ"ד</a:t>
            </a:fld>
            <a:endParaRPr lang="he-IL"/>
          </a:p>
        </p:txBody>
      </p:sp>
      <p:sp>
        <p:nvSpPr>
          <p:cNvPr id="9" name="Footer Placeholder 8"/>
          <p:cNvSpPr>
            <a:spLocks noGrp="1"/>
          </p:cNvSpPr>
          <p:nvPr>
            <p:ph type="ftr" sz="quarter" idx="11"/>
          </p:nvPr>
        </p:nvSpPr>
        <p:spPr/>
        <p:txBody>
          <a:bodyPr/>
          <a:lstStyle>
            <a:lvl1pPr algn="r">
              <a:defRPr/>
            </a:lvl1pPr>
          </a:lstStyle>
          <a:p>
            <a:endParaRPr lang="he-IL"/>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12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3803074-8DDF-40D5-A5A5-DFA87DCED551}" type="datetimeFigureOut">
              <a:rPr lang="he-IL" smtClean="0"/>
              <a:t>י"ד/שבט/תשפ"ד</a:t>
            </a:fld>
            <a:endParaRPr lang="he-IL"/>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he-IL"/>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8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3803074-8DDF-40D5-A5A5-DFA87DCED551}" type="datetimeFigureOut">
              <a:rPr lang="he-IL" smtClean="0"/>
              <a:t>י"ד/שבט/תשפ"ד</a:t>
            </a:fld>
            <a:endParaRPr lang="he-IL"/>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he-IL"/>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40792329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37BF12D5-255D-959F-97AB-E99454A42ED0}"/>
              </a:ext>
            </a:extLst>
          </p:cNvPr>
          <p:cNvSpPr>
            <a:spLocks noGrp="1"/>
          </p:cNvSpPr>
          <p:nvPr>
            <p:ph type="subTitle" idx="1"/>
          </p:nvPr>
        </p:nvSpPr>
        <p:spPr>
          <a:xfrm>
            <a:off x="1399358" y="5232126"/>
            <a:ext cx="9369214" cy="870463"/>
          </a:xfrm>
        </p:spPr>
        <p:txBody>
          <a:bodyPr>
            <a:normAutofit/>
          </a:bodyPr>
          <a:lstStyle/>
          <a:p>
            <a:pPr>
              <a:spcAft>
                <a:spcPts val="600"/>
              </a:spcAft>
            </a:pPr>
            <a:r>
              <a:rPr lang="he-IL" sz="2400" dirty="0">
                <a:solidFill>
                  <a:schemeClr val="tx1">
                    <a:lumMod val="85000"/>
                    <a:lumOff val="15000"/>
                  </a:schemeClr>
                </a:solidFill>
              </a:rPr>
              <a:t>תרגול 4- הסתברות הגילוי מחוץ לגבולות הבקרה </a:t>
            </a:r>
          </a:p>
        </p:txBody>
      </p:sp>
      <p:sp>
        <p:nvSpPr>
          <p:cNvPr id="32" name="Rectangle 18">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txBody>
          <a:bodyPr/>
          <a:lstStyle/>
          <a:p>
            <a:endParaRPr lang="he-IL"/>
          </a:p>
        </p:txBody>
      </p:sp>
      <p:sp>
        <p:nvSpPr>
          <p:cNvPr id="33" name="Rectangle 20">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txBody>
          <a:bodyPr/>
          <a:lstStyle/>
          <a:p>
            <a:endParaRPr lang="he-IL"/>
          </a:p>
        </p:txBody>
      </p:sp>
      <p:sp>
        <p:nvSpPr>
          <p:cNvPr id="2" name="כותרת 1">
            <a:extLst>
              <a:ext uri="{FF2B5EF4-FFF2-40B4-BE49-F238E27FC236}">
                <a16:creationId xmlns:a16="http://schemas.microsoft.com/office/drawing/2014/main" id="{75256312-981E-C5D4-DC88-0AF8766911B3}"/>
              </a:ext>
            </a:extLst>
          </p:cNvPr>
          <p:cNvSpPr>
            <a:spLocks noGrp="1"/>
          </p:cNvSpPr>
          <p:nvPr>
            <p:ph type="ctrTitle"/>
          </p:nvPr>
        </p:nvSpPr>
        <p:spPr>
          <a:xfrm>
            <a:off x="1399357" y="1447184"/>
            <a:ext cx="9369214" cy="3069103"/>
          </a:xfrm>
        </p:spPr>
        <p:txBody>
          <a:bodyPr>
            <a:normAutofit/>
          </a:bodyPr>
          <a:lstStyle/>
          <a:p>
            <a:r>
              <a:rPr lang="he-IL">
                <a:solidFill>
                  <a:srgbClr val="FFFFFF"/>
                </a:solidFill>
              </a:rPr>
              <a:t>סטטיסטיקה תעשייתית וכלי תכנה</a:t>
            </a:r>
          </a:p>
        </p:txBody>
      </p:sp>
    </p:spTree>
    <p:extLst>
      <p:ext uri="{BB962C8B-B14F-4D97-AF65-F5344CB8AC3E}">
        <p14:creationId xmlns:p14="http://schemas.microsoft.com/office/powerpoint/2010/main" val="37267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7D6602C-1555-6A3F-FC6C-6148D2D885F3}"/>
              </a:ext>
            </a:extLst>
          </p:cNvPr>
          <p:cNvSpPr>
            <a:spLocks noGrp="1"/>
          </p:cNvSpPr>
          <p:nvPr>
            <p:ph type="title"/>
          </p:nvPr>
        </p:nvSpPr>
        <p:spPr/>
        <p:txBody>
          <a:bodyPr/>
          <a:lstStyle/>
          <a:p>
            <a:pPr algn="r"/>
            <a:r>
              <a:rPr lang="he-IL" dirty="0"/>
              <a:t>תרשימי בקרה לתכונות</a:t>
            </a:r>
          </a:p>
        </p:txBody>
      </p:sp>
      <p:sp>
        <p:nvSpPr>
          <p:cNvPr id="3" name="מציין מיקום תוכן 2">
            <a:extLst>
              <a:ext uri="{FF2B5EF4-FFF2-40B4-BE49-F238E27FC236}">
                <a16:creationId xmlns:a16="http://schemas.microsoft.com/office/drawing/2014/main" id="{0AC62752-317E-607E-9202-51FB06E824E1}"/>
              </a:ext>
            </a:extLst>
          </p:cNvPr>
          <p:cNvSpPr>
            <a:spLocks noGrp="1"/>
          </p:cNvSpPr>
          <p:nvPr>
            <p:ph idx="1"/>
          </p:nvPr>
        </p:nvSpPr>
        <p:spPr/>
        <p:txBody>
          <a:bodyPr/>
          <a:lstStyle/>
          <a:p>
            <a:pPr marL="0" indent="0">
              <a:buNone/>
            </a:pPr>
            <a:r>
              <a:rPr lang="he-IL" dirty="0"/>
              <a:t>תרשימי בקרה לתכונות משמשים אותנו כאשר הערך הנמדד אינו בעל סולם ערכים רציף:</a:t>
            </a:r>
          </a:p>
          <a:p>
            <a:pPr>
              <a:buFont typeface="Arial" panose="020B0604020202020204" pitchFamily="34" charset="0"/>
              <a:buChar char="•"/>
            </a:pPr>
            <a:r>
              <a:rPr lang="he-IL" dirty="0"/>
              <a:t>תכונות אשר נמדדות באופן בינארי: תקין/לא תקין, מספק/לא מספק - ובכלל זה תכונות שלא ניתן למדוד במספרים - צבע, שריטות.</a:t>
            </a:r>
          </a:p>
          <a:p>
            <a:pPr>
              <a:buFont typeface="Arial" panose="020B0604020202020204" pitchFamily="34" charset="0"/>
              <a:buChar char="•"/>
            </a:pPr>
            <a:r>
              <a:rPr lang="he-IL" dirty="0">
                <a:latin typeface="Ariel"/>
              </a:rPr>
              <a:t>מספר פגמים</a:t>
            </a:r>
          </a:p>
          <a:p>
            <a:pPr>
              <a:buFont typeface="Arial" panose="020B0604020202020204" pitchFamily="34" charset="0"/>
              <a:buChar char="•"/>
            </a:pPr>
            <a:r>
              <a:rPr lang="he-IL" dirty="0"/>
              <a:t>מדידת קצב/מופע של תופעה</a:t>
            </a:r>
            <a:endParaRPr lang="he-IL" dirty="0">
              <a:latin typeface="Ariel"/>
            </a:endParaRPr>
          </a:p>
          <a:p>
            <a:pPr marL="0" indent="0">
              <a:buNone/>
            </a:pPr>
            <a:r>
              <a:rPr lang="he-IL" dirty="0"/>
              <a:t>תרשימים מסוג זה הם, בדרך כלל, זולים ופשוטים יותר מתרשימי הבקרה למשתנים</a:t>
            </a:r>
            <a:endParaRPr lang="he-IL" dirty="0">
              <a:latin typeface="Ariel"/>
            </a:endParaRPr>
          </a:p>
        </p:txBody>
      </p:sp>
    </p:spTree>
    <p:extLst>
      <p:ext uri="{BB962C8B-B14F-4D97-AF65-F5344CB8AC3E}">
        <p14:creationId xmlns:p14="http://schemas.microsoft.com/office/powerpoint/2010/main" val="4194637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123CB1-F57A-C62A-66F9-BCFDCD25CE1C}"/>
              </a:ext>
            </a:extLst>
          </p:cNvPr>
          <p:cNvSpPr>
            <a:spLocks noGrp="1"/>
          </p:cNvSpPr>
          <p:nvPr>
            <p:ph type="title"/>
          </p:nvPr>
        </p:nvSpPr>
        <p:spPr/>
        <p:txBody>
          <a:bodyPr/>
          <a:lstStyle/>
          <a:p>
            <a:pPr algn="r"/>
            <a:r>
              <a:rPr lang="he-IL" dirty="0"/>
              <a:t>תרשים </a:t>
            </a:r>
            <a:r>
              <a:rPr lang="en-US" dirty="0"/>
              <a:t>P</a:t>
            </a:r>
            <a:r>
              <a:rPr lang="he-IL" dirty="0"/>
              <a:t>- תרשים בקרה לשיעור פגומים</a:t>
            </a:r>
          </a:p>
        </p:txBody>
      </p:sp>
      <p:sp>
        <p:nvSpPr>
          <p:cNvPr id="3" name="מציין מיקום תוכן 2">
            <a:extLst>
              <a:ext uri="{FF2B5EF4-FFF2-40B4-BE49-F238E27FC236}">
                <a16:creationId xmlns:a16="http://schemas.microsoft.com/office/drawing/2014/main" id="{9C69FE94-968F-A8C8-CEF2-BC4965783B4D}"/>
              </a:ext>
            </a:extLst>
          </p:cNvPr>
          <p:cNvSpPr>
            <a:spLocks noGrp="1"/>
          </p:cNvSpPr>
          <p:nvPr>
            <p:ph idx="1"/>
          </p:nvPr>
        </p:nvSpPr>
        <p:spPr/>
        <p:txBody>
          <a:bodyPr/>
          <a:lstStyle/>
          <a:p>
            <a:r>
              <a:rPr lang="he-IL" dirty="0"/>
              <a:t>בודק את פרופורציית הפגומים בתהליך</a:t>
            </a:r>
          </a:p>
          <a:p>
            <a:r>
              <a:rPr lang="he-IL" dirty="0"/>
              <a:t>מאפשר גודל מדגם משתנה</a:t>
            </a:r>
          </a:p>
          <a:p>
            <a:r>
              <a:rPr lang="he-IL" b="1" dirty="0" err="1"/>
              <a:t>הנוסחא</a:t>
            </a:r>
            <a:r>
              <a:rPr lang="he-IL" b="1" dirty="0"/>
              <a:t> הכללית:</a:t>
            </a:r>
            <a:r>
              <a:rPr lang="he-IL" dirty="0"/>
              <a:t> </a:t>
            </a:r>
          </a:p>
          <a:p>
            <a:endParaRPr lang="he-IL" b="1" dirty="0"/>
          </a:p>
          <a:p>
            <a:r>
              <a:rPr lang="he-IL" dirty="0"/>
              <a:t>ערכו של </a:t>
            </a:r>
            <a:r>
              <a:rPr lang="en-US" dirty="0"/>
              <a:t>L</a:t>
            </a:r>
            <a:r>
              <a:rPr lang="he-IL" dirty="0"/>
              <a:t>- מספר סטיות התקן ייקבע לפי רמת המובהקות הדרושה: </a:t>
            </a:r>
          </a:p>
          <a:p>
            <a:endParaRPr lang="he-IL" dirty="0"/>
          </a:p>
          <a:p>
            <a:endParaRPr lang="he-IL" dirty="0"/>
          </a:p>
          <a:p>
            <a:r>
              <a:rPr lang="he-IL" dirty="0"/>
              <a:t>לכל גודל מדגם נחשב בנפרד: </a:t>
            </a:r>
          </a:p>
        </p:txBody>
      </p:sp>
      <p:pic>
        <p:nvPicPr>
          <p:cNvPr id="5" name="תמונה 4">
            <a:extLst>
              <a:ext uri="{FF2B5EF4-FFF2-40B4-BE49-F238E27FC236}">
                <a16:creationId xmlns:a16="http://schemas.microsoft.com/office/drawing/2014/main" id="{71083943-AB18-1E1A-4067-D20BEE19A3E6}"/>
              </a:ext>
            </a:extLst>
          </p:cNvPr>
          <p:cNvPicPr>
            <a:picLocks noChangeAspect="1"/>
          </p:cNvPicPr>
          <p:nvPr/>
        </p:nvPicPr>
        <p:blipFill>
          <a:blip r:embed="rId3"/>
          <a:stretch>
            <a:fillRect/>
          </a:stretch>
        </p:blipFill>
        <p:spPr>
          <a:xfrm>
            <a:off x="6718981" y="2969825"/>
            <a:ext cx="2145087" cy="738243"/>
          </a:xfrm>
          <a:prstGeom prst="rect">
            <a:avLst/>
          </a:prstGeom>
        </p:spPr>
      </p:pic>
      <p:pic>
        <p:nvPicPr>
          <p:cNvPr id="7" name="תמונה 6">
            <a:extLst>
              <a:ext uri="{FF2B5EF4-FFF2-40B4-BE49-F238E27FC236}">
                <a16:creationId xmlns:a16="http://schemas.microsoft.com/office/drawing/2014/main" id="{9B3B6913-F26D-A6A3-092B-7128F1E2C386}"/>
              </a:ext>
            </a:extLst>
          </p:cNvPr>
          <p:cNvPicPr>
            <a:picLocks noChangeAspect="1"/>
          </p:cNvPicPr>
          <p:nvPr/>
        </p:nvPicPr>
        <p:blipFill>
          <a:blip r:embed="rId4"/>
          <a:stretch>
            <a:fillRect/>
          </a:stretch>
        </p:blipFill>
        <p:spPr>
          <a:xfrm>
            <a:off x="2215461" y="3708067"/>
            <a:ext cx="2528447" cy="1238423"/>
          </a:xfrm>
          <a:prstGeom prst="rect">
            <a:avLst/>
          </a:prstGeom>
        </p:spPr>
      </p:pic>
      <p:pic>
        <p:nvPicPr>
          <p:cNvPr id="11" name="תמונה 10">
            <a:extLst>
              <a:ext uri="{FF2B5EF4-FFF2-40B4-BE49-F238E27FC236}">
                <a16:creationId xmlns:a16="http://schemas.microsoft.com/office/drawing/2014/main" id="{F3711A4B-2EDF-6FA9-DF23-E81EC8D784EE}"/>
              </a:ext>
            </a:extLst>
          </p:cNvPr>
          <p:cNvPicPr>
            <a:picLocks noChangeAspect="1"/>
          </p:cNvPicPr>
          <p:nvPr/>
        </p:nvPicPr>
        <p:blipFill>
          <a:blip r:embed="rId5"/>
          <a:stretch>
            <a:fillRect/>
          </a:stretch>
        </p:blipFill>
        <p:spPr>
          <a:xfrm>
            <a:off x="5698931" y="4922497"/>
            <a:ext cx="2528447" cy="1580279"/>
          </a:xfrm>
          <a:prstGeom prst="rect">
            <a:avLst/>
          </a:prstGeom>
        </p:spPr>
      </p:pic>
    </p:spTree>
    <p:extLst>
      <p:ext uri="{BB962C8B-B14F-4D97-AF65-F5344CB8AC3E}">
        <p14:creationId xmlns:p14="http://schemas.microsoft.com/office/powerpoint/2010/main" val="389602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D123CB1-F57A-C62A-66F9-BCFDCD25CE1C}"/>
              </a:ext>
            </a:extLst>
          </p:cNvPr>
          <p:cNvSpPr>
            <a:spLocks noGrp="1"/>
          </p:cNvSpPr>
          <p:nvPr>
            <p:ph type="title"/>
          </p:nvPr>
        </p:nvSpPr>
        <p:spPr/>
        <p:txBody>
          <a:bodyPr/>
          <a:lstStyle/>
          <a:p>
            <a:pPr algn="r"/>
            <a:r>
              <a:rPr lang="he-IL" dirty="0"/>
              <a:t>תרשים </a:t>
            </a:r>
            <a:r>
              <a:rPr lang="en-US" dirty="0"/>
              <a:t>P</a:t>
            </a:r>
            <a:r>
              <a:rPr lang="he-IL" dirty="0"/>
              <a:t>- </a:t>
            </a:r>
            <a:r>
              <a:rPr lang="en-US" dirty="0"/>
              <a:t>Python</a:t>
            </a:r>
            <a:endParaRPr lang="he-IL" dirty="0"/>
          </a:p>
        </p:txBody>
      </p:sp>
      <p:pic>
        <p:nvPicPr>
          <p:cNvPr id="6" name="תמונה 5">
            <a:extLst>
              <a:ext uri="{FF2B5EF4-FFF2-40B4-BE49-F238E27FC236}">
                <a16:creationId xmlns:a16="http://schemas.microsoft.com/office/drawing/2014/main" id="{EDC76D92-41DD-978C-761E-66AF87F345BC}"/>
              </a:ext>
            </a:extLst>
          </p:cNvPr>
          <p:cNvPicPr>
            <a:picLocks noChangeAspect="1"/>
          </p:cNvPicPr>
          <p:nvPr/>
        </p:nvPicPr>
        <p:blipFill>
          <a:blip r:embed="rId2"/>
          <a:stretch>
            <a:fillRect/>
          </a:stretch>
        </p:blipFill>
        <p:spPr>
          <a:xfrm>
            <a:off x="745819" y="2014194"/>
            <a:ext cx="8038417" cy="3597000"/>
          </a:xfrm>
          <a:prstGeom prst="rect">
            <a:avLst/>
          </a:prstGeom>
        </p:spPr>
      </p:pic>
      <p:pic>
        <p:nvPicPr>
          <p:cNvPr id="9" name="תמונה 8">
            <a:extLst>
              <a:ext uri="{FF2B5EF4-FFF2-40B4-BE49-F238E27FC236}">
                <a16:creationId xmlns:a16="http://schemas.microsoft.com/office/drawing/2014/main" id="{A256C5FA-E79A-C750-344A-66129AE1249E}"/>
              </a:ext>
            </a:extLst>
          </p:cNvPr>
          <p:cNvPicPr>
            <a:picLocks noChangeAspect="1"/>
          </p:cNvPicPr>
          <p:nvPr/>
        </p:nvPicPr>
        <p:blipFill rotWithShape="1">
          <a:blip r:embed="rId3"/>
          <a:srcRect b="1685"/>
          <a:stretch/>
        </p:blipFill>
        <p:spPr>
          <a:xfrm>
            <a:off x="7484798" y="3163917"/>
            <a:ext cx="4360060" cy="3359780"/>
          </a:xfrm>
          <a:prstGeom prst="rect">
            <a:avLst/>
          </a:prstGeom>
        </p:spPr>
      </p:pic>
    </p:spTree>
    <p:extLst>
      <p:ext uri="{BB962C8B-B14F-4D97-AF65-F5344CB8AC3E}">
        <p14:creationId xmlns:p14="http://schemas.microsoft.com/office/powerpoint/2010/main" val="49249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4FBD20-1397-8829-92A9-E79E10B5052C}"/>
              </a:ext>
            </a:extLst>
          </p:cNvPr>
          <p:cNvSpPr>
            <a:spLocks noGrp="1"/>
          </p:cNvSpPr>
          <p:nvPr>
            <p:ph type="title"/>
          </p:nvPr>
        </p:nvSpPr>
        <p:spPr/>
        <p:txBody>
          <a:bodyPr>
            <a:normAutofit fontScale="90000"/>
          </a:bodyPr>
          <a:lstStyle/>
          <a:p>
            <a:pPr algn="r"/>
            <a:r>
              <a:rPr lang="he-IL" dirty="0"/>
              <a:t>תרשים </a:t>
            </a:r>
            <a:r>
              <a:rPr lang="en-US" dirty="0"/>
              <a:t>np</a:t>
            </a:r>
            <a:r>
              <a:rPr lang="he-IL" dirty="0"/>
              <a:t>- תרשים בקרה למספר פגומים</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48C11E4-3D2F-CD21-971C-2B23F3800897}"/>
                  </a:ext>
                </a:extLst>
              </p:cNvPr>
              <p:cNvSpPr>
                <a:spLocks noGrp="1"/>
              </p:cNvSpPr>
              <p:nvPr>
                <p:ph idx="1"/>
              </p:nvPr>
            </p:nvSpPr>
            <p:spPr/>
            <p:txBody>
              <a:bodyPr/>
              <a:lstStyle/>
              <a:p>
                <a:r>
                  <a:rPr lang="he-IL" dirty="0"/>
                  <a:t>בודק את מספר הפגומים בתהליך</a:t>
                </a:r>
              </a:p>
              <a:p>
                <a:r>
                  <a:rPr lang="he-IL" dirty="0"/>
                  <a:t>דורש גודל מדגם קבוע</a:t>
                </a:r>
              </a:p>
              <a:p>
                <a:r>
                  <a:rPr lang="he-IL" dirty="0"/>
                  <a:t>נחשב פשוט לשימוש</a:t>
                </a:r>
              </a:p>
              <a:p>
                <a14:m>
                  <m:oMath xmlns:m="http://schemas.openxmlformats.org/officeDocument/2006/math">
                    <m:r>
                      <a:rPr lang="en-US" b="0" i="1" smtClean="0">
                        <a:latin typeface="Cambria Math" panose="02040503050406030204" pitchFamily="18" charset="0"/>
                      </a:rPr>
                      <m:t>𝑛</m:t>
                    </m:r>
                  </m:oMath>
                </a14:m>
                <a:r>
                  <a:rPr lang="he-IL" dirty="0"/>
                  <a:t> – גודל מדגם (קבוע)</a:t>
                </a:r>
              </a:p>
              <a:p>
                <a14:m>
                  <m:oMath xmlns:m="http://schemas.openxmlformats.org/officeDocument/2006/math">
                    <m:acc>
                      <m:accPr>
                        <m:chr m:val="̅"/>
                        <m:ctrlPr>
                          <a:rPr lang="he-IL" i="1" smtClean="0">
                            <a:latin typeface="Cambria Math" panose="02040503050406030204" pitchFamily="18" charset="0"/>
                          </a:rPr>
                        </m:ctrlPr>
                      </m:accPr>
                      <m:e>
                        <m:r>
                          <a:rPr lang="en-US" b="0" i="1" smtClean="0">
                            <a:latin typeface="Cambria Math" panose="02040503050406030204" pitchFamily="18" charset="0"/>
                          </a:rPr>
                          <m:t>𝑃</m:t>
                        </m:r>
                      </m:e>
                    </m:acc>
                    <m:r>
                      <a:rPr lang="he-IL" b="0" i="1" smtClean="0">
                        <a:latin typeface="Cambria Math" panose="02040503050406030204" pitchFamily="18" charset="0"/>
                      </a:rPr>
                      <m:t>=</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he-IL" b="0" i="1" smtClean="0">
                            <a:latin typeface="Cambria Math" panose="02040503050406030204" pitchFamily="18" charset="0"/>
                          </a:rPr>
                          <m:t>הכולל</m:t>
                        </m:r>
                        <m:r>
                          <a:rPr lang="he-IL" b="0" i="1" smtClean="0">
                            <a:latin typeface="Cambria Math" panose="02040503050406030204" pitchFamily="18" charset="0"/>
                          </a:rPr>
                          <m:t>  </m:t>
                        </m:r>
                        <m:r>
                          <a:rPr lang="he-IL" b="0" i="1" smtClean="0">
                            <a:latin typeface="Cambria Math" panose="02040503050406030204" pitchFamily="18" charset="0"/>
                          </a:rPr>
                          <m:t>הפגומים</m:t>
                        </m:r>
                        <m:r>
                          <a:rPr lang="he-IL" b="0" i="1" smtClean="0">
                            <a:latin typeface="Cambria Math" panose="02040503050406030204" pitchFamily="18" charset="0"/>
                          </a:rPr>
                          <m:t>  </m:t>
                        </m:r>
                        <m:r>
                          <a:rPr lang="he-IL" b="0" i="1" smtClean="0">
                            <a:latin typeface="Cambria Math" panose="02040503050406030204" pitchFamily="18" charset="0"/>
                          </a:rPr>
                          <m:t>מספר</m:t>
                        </m:r>
                      </m:num>
                      <m:den>
                        <m:r>
                          <a:rPr lang="he-IL" b="0" i="1" smtClean="0">
                            <a:latin typeface="Cambria Math" panose="02040503050406030204" pitchFamily="18" charset="0"/>
                          </a:rPr>
                          <m:t>הנבחנות</m:t>
                        </m:r>
                        <m:r>
                          <a:rPr lang="he-IL" b="0" i="1" smtClean="0">
                            <a:latin typeface="Cambria Math" panose="02040503050406030204" pitchFamily="18" charset="0"/>
                          </a:rPr>
                          <m:t> </m:t>
                        </m:r>
                        <m:r>
                          <a:rPr lang="he-IL" b="0" i="1" smtClean="0">
                            <a:latin typeface="Cambria Math" panose="02040503050406030204" pitchFamily="18" charset="0"/>
                          </a:rPr>
                          <m:t>היחידות</m:t>
                        </m:r>
                        <m:r>
                          <a:rPr lang="he-IL" b="0" i="1" smtClean="0">
                            <a:latin typeface="Cambria Math" panose="02040503050406030204" pitchFamily="18" charset="0"/>
                          </a:rPr>
                          <m:t> </m:t>
                        </m:r>
                        <m:r>
                          <a:rPr lang="he-IL" b="0" i="1" smtClean="0">
                            <a:latin typeface="Cambria Math" panose="02040503050406030204" pitchFamily="18" charset="0"/>
                          </a:rPr>
                          <m:t>מספר</m:t>
                        </m:r>
                        <m:r>
                          <a:rPr lang="he-IL" b="0" i="1" smtClean="0">
                            <a:latin typeface="Cambria Math" panose="02040503050406030204" pitchFamily="18" charset="0"/>
                          </a:rPr>
                          <m:t> </m:t>
                        </m:r>
                      </m:den>
                    </m:f>
                  </m:oMath>
                </a14:m>
                <a:r>
                  <a:rPr lang="he-IL" dirty="0"/>
                  <a:t> = שיעור פגומים ממוצע במדגם</a:t>
                </a:r>
              </a:p>
              <a:p>
                <a:endParaRPr lang="he-IL" dirty="0"/>
              </a:p>
            </p:txBody>
          </p:sp>
        </mc:Choice>
        <mc:Fallback xmlns="">
          <p:sp>
            <p:nvSpPr>
              <p:cNvPr id="3" name="מציין מיקום תוכן 2">
                <a:extLst>
                  <a:ext uri="{FF2B5EF4-FFF2-40B4-BE49-F238E27FC236}">
                    <a16:creationId xmlns:a16="http://schemas.microsoft.com/office/drawing/2014/main" id="{548C11E4-3D2F-CD21-971C-2B23F3800897}"/>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8370F744-A134-4841-249F-F228007A4153}"/>
              </a:ext>
            </a:extLst>
          </p:cNvPr>
          <p:cNvPicPr>
            <a:picLocks noChangeAspect="1"/>
          </p:cNvPicPr>
          <p:nvPr/>
        </p:nvPicPr>
        <p:blipFill>
          <a:blip r:embed="rId3"/>
          <a:stretch>
            <a:fillRect/>
          </a:stretch>
        </p:blipFill>
        <p:spPr>
          <a:xfrm>
            <a:off x="189114" y="4252917"/>
            <a:ext cx="6061784" cy="2417706"/>
          </a:xfrm>
          <a:prstGeom prst="rect">
            <a:avLst/>
          </a:prstGeom>
        </p:spPr>
      </p:pic>
    </p:spTree>
    <p:extLst>
      <p:ext uri="{BB962C8B-B14F-4D97-AF65-F5344CB8AC3E}">
        <p14:creationId xmlns:p14="http://schemas.microsoft.com/office/powerpoint/2010/main" val="3787867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4FBD20-1397-8829-92A9-E79E10B5052C}"/>
              </a:ext>
            </a:extLst>
          </p:cNvPr>
          <p:cNvSpPr>
            <a:spLocks noGrp="1"/>
          </p:cNvSpPr>
          <p:nvPr>
            <p:ph type="title"/>
          </p:nvPr>
        </p:nvSpPr>
        <p:spPr/>
        <p:txBody>
          <a:bodyPr>
            <a:normAutofit/>
          </a:bodyPr>
          <a:lstStyle/>
          <a:p>
            <a:pPr algn="r"/>
            <a:r>
              <a:rPr lang="he-IL" dirty="0"/>
              <a:t>תרשים </a:t>
            </a:r>
            <a:r>
              <a:rPr lang="en-US" dirty="0"/>
              <a:t>np</a:t>
            </a:r>
            <a:r>
              <a:rPr lang="he-IL" dirty="0"/>
              <a:t>- </a:t>
            </a:r>
            <a:r>
              <a:rPr lang="en-US" dirty="0"/>
              <a:t>Python</a:t>
            </a:r>
            <a:endParaRPr lang="he-IL" dirty="0"/>
          </a:p>
        </p:txBody>
      </p:sp>
      <p:pic>
        <p:nvPicPr>
          <p:cNvPr id="11" name="תמונה 10">
            <a:extLst>
              <a:ext uri="{FF2B5EF4-FFF2-40B4-BE49-F238E27FC236}">
                <a16:creationId xmlns:a16="http://schemas.microsoft.com/office/drawing/2014/main" id="{709F110B-0296-F16B-DF13-FDD49D8A0AC5}"/>
              </a:ext>
            </a:extLst>
          </p:cNvPr>
          <p:cNvPicPr>
            <a:picLocks noChangeAspect="1"/>
          </p:cNvPicPr>
          <p:nvPr/>
        </p:nvPicPr>
        <p:blipFill>
          <a:blip r:embed="rId2"/>
          <a:stretch>
            <a:fillRect/>
          </a:stretch>
        </p:blipFill>
        <p:spPr>
          <a:xfrm>
            <a:off x="768632" y="2014194"/>
            <a:ext cx="6006922" cy="2338978"/>
          </a:xfrm>
          <a:prstGeom prst="rect">
            <a:avLst/>
          </a:prstGeom>
        </p:spPr>
      </p:pic>
      <p:pic>
        <p:nvPicPr>
          <p:cNvPr id="13" name="תמונה 12">
            <a:extLst>
              <a:ext uri="{FF2B5EF4-FFF2-40B4-BE49-F238E27FC236}">
                <a16:creationId xmlns:a16="http://schemas.microsoft.com/office/drawing/2014/main" id="{2D7A29DA-365C-0694-B7A2-A0DA5D1D5965}"/>
              </a:ext>
            </a:extLst>
          </p:cNvPr>
          <p:cNvPicPr>
            <a:picLocks noChangeAspect="1"/>
          </p:cNvPicPr>
          <p:nvPr/>
        </p:nvPicPr>
        <p:blipFill>
          <a:blip r:embed="rId3"/>
          <a:stretch>
            <a:fillRect/>
          </a:stretch>
        </p:blipFill>
        <p:spPr>
          <a:xfrm>
            <a:off x="7015199" y="2810514"/>
            <a:ext cx="4662623" cy="3772009"/>
          </a:xfrm>
          <a:prstGeom prst="rect">
            <a:avLst/>
          </a:prstGeom>
        </p:spPr>
      </p:pic>
    </p:spTree>
    <p:extLst>
      <p:ext uri="{BB962C8B-B14F-4D97-AF65-F5344CB8AC3E}">
        <p14:creationId xmlns:p14="http://schemas.microsoft.com/office/powerpoint/2010/main" val="411038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8E8D33-7442-E8CB-7BE4-F72C15D90762}"/>
              </a:ext>
            </a:extLst>
          </p:cNvPr>
          <p:cNvSpPr>
            <a:spLocks noGrp="1"/>
          </p:cNvSpPr>
          <p:nvPr>
            <p:ph type="title"/>
          </p:nvPr>
        </p:nvSpPr>
        <p:spPr/>
        <p:txBody>
          <a:bodyPr>
            <a:normAutofit/>
          </a:bodyPr>
          <a:lstStyle/>
          <a:p>
            <a:pPr algn="r"/>
            <a:r>
              <a:rPr lang="he-IL" dirty="0"/>
              <a:t>תרשים </a:t>
            </a:r>
            <a:r>
              <a:rPr lang="en-US" dirty="0"/>
              <a:t>C</a:t>
            </a:r>
            <a:r>
              <a:rPr lang="he-IL" dirty="0"/>
              <a:t>- </a:t>
            </a:r>
            <a:r>
              <a:rPr lang="he-IL" sz="3200" dirty="0"/>
              <a:t>תרשים בקרה למספר פגמים ביחידה קבועה</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F22AE50F-7C33-3701-45E5-2D63F89B1A59}"/>
                  </a:ext>
                </a:extLst>
              </p:cNvPr>
              <p:cNvSpPr>
                <a:spLocks noGrp="1"/>
              </p:cNvSpPr>
              <p:nvPr>
                <p:ph idx="1"/>
              </p:nvPr>
            </p:nvSpPr>
            <p:spPr/>
            <p:txBody>
              <a:bodyPr/>
              <a:lstStyle/>
              <a:p>
                <a:r>
                  <a:rPr lang="he-IL" dirty="0"/>
                  <a:t>בודק את מספר הפגמים ביחידה קבועה (שולחן, </a:t>
                </a:r>
                <a:r>
                  <a:rPr lang="he-IL" dirty="0" err="1"/>
                  <a:t>כסא</a:t>
                </a:r>
                <a:r>
                  <a:rPr lang="he-IL" dirty="0"/>
                  <a:t>, 20 מ"ר של בד, 20 עמודים)</a:t>
                </a:r>
              </a:p>
              <a:p>
                <a:r>
                  <a:rPr lang="he-IL" dirty="0"/>
                  <a:t>בכל יחידה קבועה יכולים להיות מספר רב של פגומים. פגום לא בהכרח הופך את היחידה לפגומה</a:t>
                </a:r>
              </a:p>
              <a:p>
                <a:r>
                  <a:rPr lang="he-IL" dirty="0"/>
                  <a:t>מבוסס על ההתפלגות </a:t>
                </a:r>
                <a:r>
                  <a:rPr lang="he-IL" dirty="0" err="1"/>
                  <a:t>הפואסונית</a:t>
                </a:r>
                <a:r>
                  <a:rPr lang="he-IL" dirty="0"/>
                  <a:t> (מניחים ש </a:t>
                </a:r>
                <a14:m>
                  <m:oMath xmlns:m="http://schemas.openxmlformats.org/officeDocument/2006/math">
                    <m:acc>
                      <m:accPr>
                        <m:chr m:val="̅"/>
                        <m:ctrlPr>
                          <a:rPr lang="he-IL" i="1" smtClean="0">
                            <a:latin typeface="Cambria Math" panose="02040503050406030204" pitchFamily="18" charset="0"/>
                          </a:rPr>
                        </m:ctrlPr>
                      </m:accPr>
                      <m:e>
                        <m:r>
                          <a:rPr lang="en-US" b="0" i="1" smtClean="0">
                            <a:latin typeface="Cambria Math" panose="02040503050406030204" pitchFamily="18" charset="0"/>
                          </a:rPr>
                          <m:t>𝑐</m:t>
                        </m:r>
                      </m:e>
                    </m:acc>
                  </m:oMath>
                </a14:m>
                <a:r>
                  <a:rPr lang="he-IL" dirty="0"/>
                  <a:t>  הוא משתנה </a:t>
                </a:r>
                <a:r>
                  <a:rPr lang="he-IL" dirty="0" err="1"/>
                  <a:t>פואסוני</a:t>
                </a:r>
                <a:r>
                  <a:rPr lang="he-IL" dirty="0"/>
                  <a:t>)</a:t>
                </a:r>
              </a:p>
              <a:p>
                <a14:m>
                  <m:oMath xmlns:m="http://schemas.openxmlformats.org/officeDocument/2006/math">
                    <m:r>
                      <a:rPr lang="en-US" b="0" i="1" smtClean="0">
                        <a:latin typeface="Cambria Math" panose="02040503050406030204" pitchFamily="18" charset="0"/>
                      </a:rPr>
                      <m:t>𝑐</m:t>
                    </m:r>
                  </m:oMath>
                </a14:m>
                <a:r>
                  <a:rPr lang="he-IL" dirty="0"/>
                  <a:t>- מספר הפגמים ביחידה קבועה</a:t>
                </a:r>
              </a:p>
              <a:p>
                <a14:m>
                  <m:oMath xmlns:m="http://schemas.openxmlformats.org/officeDocument/2006/math">
                    <m:r>
                      <a:rPr lang="en-US" b="0" i="1" smtClean="0">
                        <a:latin typeface="Cambria Math" panose="02040503050406030204" pitchFamily="18" charset="0"/>
                      </a:rPr>
                      <m:t>𝑚</m:t>
                    </m:r>
                  </m:oMath>
                </a14:m>
                <a:r>
                  <a:rPr lang="he-IL" dirty="0"/>
                  <a:t>- מספר היחידות הקבועות שנבדקו (גודל כל היחידות זהה)  </a:t>
                </a:r>
                <a14:m>
                  <m:oMath xmlns:m="http://schemas.openxmlformats.org/officeDocument/2006/math">
                    <m:r>
                      <a:rPr lang="en-US" b="0" i="1" smtClean="0">
                        <a:latin typeface="Cambria Math" panose="02040503050406030204" pitchFamily="18" charset="0"/>
                      </a:rPr>
                      <m:t>𝑐</m:t>
                    </m:r>
                  </m:oMath>
                </a14:m>
                <a:endParaRPr lang="he-IL" dirty="0"/>
              </a:p>
            </p:txBody>
          </p:sp>
        </mc:Choice>
        <mc:Fallback>
          <p:sp>
            <p:nvSpPr>
              <p:cNvPr id="3" name="מציין מיקום תוכן 2">
                <a:extLst>
                  <a:ext uri="{FF2B5EF4-FFF2-40B4-BE49-F238E27FC236}">
                    <a16:creationId xmlns:a16="http://schemas.microsoft.com/office/drawing/2014/main" id="{F22AE50F-7C33-3701-45E5-2D63F89B1A59}"/>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A304F17A-B945-3DFF-12BE-EA44FAFD927F}"/>
              </a:ext>
            </a:extLst>
          </p:cNvPr>
          <p:cNvPicPr>
            <a:picLocks noChangeAspect="1"/>
          </p:cNvPicPr>
          <p:nvPr/>
        </p:nvPicPr>
        <p:blipFill>
          <a:blip r:embed="rId3"/>
          <a:stretch>
            <a:fillRect/>
          </a:stretch>
        </p:blipFill>
        <p:spPr>
          <a:xfrm>
            <a:off x="4696532" y="4188970"/>
            <a:ext cx="2798935" cy="2151869"/>
          </a:xfrm>
          <a:prstGeom prst="rect">
            <a:avLst/>
          </a:prstGeom>
        </p:spPr>
      </p:pic>
    </p:spTree>
    <p:extLst>
      <p:ext uri="{BB962C8B-B14F-4D97-AF65-F5344CB8AC3E}">
        <p14:creationId xmlns:p14="http://schemas.microsoft.com/office/powerpoint/2010/main" val="3712176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F8E8D33-7442-E8CB-7BE4-F72C15D90762}"/>
              </a:ext>
            </a:extLst>
          </p:cNvPr>
          <p:cNvSpPr>
            <a:spLocks noGrp="1"/>
          </p:cNvSpPr>
          <p:nvPr>
            <p:ph type="title"/>
          </p:nvPr>
        </p:nvSpPr>
        <p:spPr/>
        <p:txBody>
          <a:bodyPr>
            <a:normAutofit/>
          </a:bodyPr>
          <a:lstStyle/>
          <a:p>
            <a:pPr algn="r"/>
            <a:r>
              <a:rPr lang="he-IL" dirty="0"/>
              <a:t>תרשים </a:t>
            </a:r>
            <a:r>
              <a:rPr lang="en-US" dirty="0"/>
              <a:t>C</a:t>
            </a:r>
            <a:r>
              <a:rPr lang="he-IL" dirty="0"/>
              <a:t>- </a:t>
            </a:r>
            <a:r>
              <a:rPr lang="en-US" dirty="0"/>
              <a:t>Python</a:t>
            </a:r>
            <a:endParaRPr lang="he-IL" dirty="0"/>
          </a:p>
        </p:txBody>
      </p:sp>
      <p:pic>
        <p:nvPicPr>
          <p:cNvPr id="6" name="תמונה 5">
            <a:extLst>
              <a:ext uri="{FF2B5EF4-FFF2-40B4-BE49-F238E27FC236}">
                <a16:creationId xmlns:a16="http://schemas.microsoft.com/office/drawing/2014/main" id="{CC4F7B4B-02A9-CC5F-95A7-E51E4F812F83}"/>
              </a:ext>
            </a:extLst>
          </p:cNvPr>
          <p:cNvPicPr>
            <a:picLocks noChangeAspect="1"/>
          </p:cNvPicPr>
          <p:nvPr/>
        </p:nvPicPr>
        <p:blipFill>
          <a:blip r:embed="rId2"/>
          <a:stretch>
            <a:fillRect/>
          </a:stretch>
        </p:blipFill>
        <p:spPr>
          <a:xfrm>
            <a:off x="791052" y="1980466"/>
            <a:ext cx="6226096" cy="2621514"/>
          </a:xfrm>
          <a:prstGeom prst="rect">
            <a:avLst/>
          </a:prstGeom>
        </p:spPr>
      </p:pic>
      <p:pic>
        <p:nvPicPr>
          <p:cNvPr id="8" name="תמונה 7">
            <a:extLst>
              <a:ext uri="{FF2B5EF4-FFF2-40B4-BE49-F238E27FC236}">
                <a16:creationId xmlns:a16="http://schemas.microsoft.com/office/drawing/2014/main" id="{654CA2E3-1192-EC07-9BED-CECD4809C1FF}"/>
              </a:ext>
            </a:extLst>
          </p:cNvPr>
          <p:cNvPicPr>
            <a:picLocks noChangeAspect="1"/>
          </p:cNvPicPr>
          <p:nvPr/>
        </p:nvPicPr>
        <p:blipFill>
          <a:blip r:embed="rId3"/>
          <a:stretch>
            <a:fillRect/>
          </a:stretch>
        </p:blipFill>
        <p:spPr>
          <a:xfrm>
            <a:off x="7110539" y="2799118"/>
            <a:ext cx="4290409" cy="3416288"/>
          </a:xfrm>
          <a:prstGeom prst="rect">
            <a:avLst/>
          </a:prstGeom>
        </p:spPr>
      </p:pic>
    </p:spTree>
    <p:extLst>
      <p:ext uri="{BB962C8B-B14F-4D97-AF65-F5344CB8AC3E}">
        <p14:creationId xmlns:p14="http://schemas.microsoft.com/office/powerpoint/2010/main" val="235768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83148E-312B-4A9F-C674-70F9DD40B886}"/>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86E2295C-512F-8B6A-35E5-13BEF2DCF6E6}"/>
                  </a:ext>
                </a:extLst>
              </p:cNvPr>
              <p:cNvSpPr>
                <a:spLocks noGrp="1"/>
              </p:cNvSpPr>
              <p:nvPr>
                <p:ph idx="1"/>
              </p:nvPr>
            </p:nvSpPr>
            <p:spPr/>
            <p:txBody>
              <a:bodyPr>
                <a:normAutofit fontScale="77500" lnSpcReduction="20000"/>
              </a:bodyPr>
              <a:lstStyle/>
              <a:p>
                <a:pPr marL="0" indent="0">
                  <a:buNone/>
                </a:pPr>
                <a:r>
                  <a:rPr lang="he-IL" dirty="0"/>
                  <a:t>בתהליך ייצור של גלגלי שיניים נמצא כי אחוז הפגומים הוא  4% התהליך מבוקר על ידי תרשים בקרה ומתבסס על מדגמים יומיים בני 360 יחידות כל אחד. כתוצאה מבלאי של רכיב מסוים במכונת ההשחזה עלה אחוז הפגומים ל.6%. </a:t>
                </a:r>
              </a:p>
              <a:p>
                <a:pPr marL="342900" indent="-342900">
                  <a:buFont typeface="+mj-cs"/>
                  <a:buAutoNum type="hebrew2Minus"/>
                </a:pPr>
                <a:r>
                  <a:rPr lang="he-IL" dirty="0"/>
                  <a:t>מה ההסתברות שהשינוי לא יתגלה במדגם הראשון שיילקח לאחר השינוי?</a:t>
                </a:r>
              </a:p>
              <a:p>
                <a:pPr marL="342900" indent="-342900">
                  <a:buFont typeface="+mj-cs"/>
                  <a:buAutoNum type="hebrew2Minus"/>
                </a:pPr>
                <a:r>
                  <a:rPr lang="he-IL" dirty="0"/>
                  <a:t>מה ההסתברות שהשינוי יתגלה בדיוק במדגם השלישי לאחר השינוי?</a:t>
                </a:r>
              </a:p>
              <a:p>
                <a:pPr marL="0" indent="0">
                  <a:buNone/>
                </a:pPr>
                <a:r>
                  <a:rPr lang="he-IL" dirty="0"/>
                  <a:t>נתחיל בקביעת גבולות הבקרה: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dirty="0" smtClean="0">
                          <a:latin typeface="Cambria Math" panose="02040503050406030204" pitchFamily="18" charset="0"/>
                        </a:rPr>
                        <m:t>+</m:t>
                      </m:r>
                      <m:r>
                        <a:rPr lang="en-US" b="0" i="1" dirty="0" smtClean="0">
                          <a:latin typeface="Cambria Math" panose="02040503050406030204" pitchFamily="18" charset="0"/>
                        </a:rPr>
                        <m:t>3</m:t>
                      </m:r>
                      <m:rad>
                        <m:radPr>
                          <m:degHide m:val="on"/>
                          <m:ctrlPr>
                            <a:rPr lang="en-US" b="0" i="1" dirty="0" smtClean="0">
                              <a:latin typeface="Cambria Math" panose="02040503050406030204" pitchFamily="18" charset="0"/>
                            </a:rPr>
                          </m:ctrlPr>
                        </m:radPr>
                        <m:deg/>
                        <m:e>
                          <m:f>
                            <m:fPr>
                              <m:ctrlPr>
                                <a:rPr lang="en-US" i="1" dirty="0">
                                  <a:latin typeface="Cambria Math" panose="02040503050406030204" pitchFamily="18" charset="0"/>
                                </a:rPr>
                              </m:ctrlPr>
                            </m:fPr>
                            <m:num>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d>
                                <m:dPr>
                                  <m:ctrlPr>
                                    <a:rPr lang="en-US" i="1" dirty="0">
                                      <a:latin typeface="Cambria Math" panose="02040503050406030204" pitchFamily="18" charset="0"/>
                                    </a:rPr>
                                  </m:ctrlPr>
                                </m:dPr>
                                <m:e>
                                  <m:r>
                                    <a:rPr lang="en-US" i="1" dirty="0">
                                      <a:latin typeface="Cambria Math" panose="02040503050406030204" pitchFamily="18" charset="0"/>
                                    </a:rPr>
                                    <m:t>1</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d>
                            </m:num>
                            <m:den>
                              <m:r>
                                <a:rPr lang="en-US" i="1" dirty="0">
                                  <a:latin typeface="Cambria Math" panose="02040503050406030204" pitchFamily="18" charset="0"/>
                                </a:rPr>
                                <m:t>𝑛</m:t>
                              </m:r>
                            </m:den>
                          </m:f>
                        </m:e>
                      </m:rad>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04</m:t>
                      </m:r>
                      <m:r>
                        <a:rPr lang="en-US" b="0" i="1" dirty="0" smtClean="0">
                          <a:latin typeface="Cambria Math" panose="02040503050406030204" pitchFamily="18" charset="0"/>
                        </a:rPr>
                        <m:t>+</m:t>
                      </m:r>
                      <m:r>
                        <a:rPr lang="en-US" b="0" i="1" dirty="0" smtClean="0">
                          <a:latin typeface="Cambria Math" panose="02040503050406030204" pitchFamily="18" charset="0"/>
                        </a:rPr>
                        <m:t>3</m:t>
                      </m:r>
                      <m:rad>
                        <m:radPr>
                          <m:degHide m:val="on"/>
                          <m:ctrlPr>
                            <a:rPr lang="en-US" b="0" i="1" dirty="0" smtClean="0">
                              <a:latin typeface="Cambria Math" panose="02040503050406030204" pitchFamily="18" charset="0"/>
                            </a:rPr>
                          </m:ctrlPr>
                        </m:radPr>
                        <m:deg/>
                        <m:e>
                          <m:f>
                            <m:fPr>
                              <m:ctrlPr>
                                <a:rPr lang="en-US" b="0" i="1" dirty="0" smtClean="0">
                                  <a:latin typeface="Cambria Math" panose="02040503050406030204" pitchFamily="18" charset="0"/>
                                </a:rPr>
                              </m:ctrlPr>
                            </m:fPr>
                            <m:num>
                              <m:r>
                                <a:rPr lang="en-US" i="1"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04</m:t>
                              </m:r>
                              <m:r>
                                <a:rPr lang="en-US" i="1" dirty="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96</m:t>
                              </m:r>
                            </m:num>
                            <m:den>
                              <m:r>
                                <a:rPr lang="en-US" b="0" i="1" dirty="0" smtClean="0">
                                  <a:latin typeface="Cambria Math" panose="02040503050406030204" pitchFamily="18" charset="0"/>
                                </a:rPr>
                                <m:t>360</m:t>
                              </m:r>
                            </m:den>
                          </m:f>
                        </m:e>
                      </m:rad>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04</m:t>
                      </m:r>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031</m:t>
                      </m:r>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071</m:t>
                      </m:r>
                    </m:oMath>
                  </m:oMathPara>
                </a14:m>
                <a:endParaRPr lang="he-IL"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𝑀𝑎𝑥</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r>
                            <a:rPr lang="en-US" b="0" i="1" smtClean="0">
                              <a:latin typeface="Cambria Math" panose="02040503050406030204" pitchFamily="18" charset="0"/>
                            </a:rPr>
                            <m:t>3</m:t>
                          </m:r>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d>
                                    <m:dPr>
                                      <m:ctrlPr>
                                        <a:rPr lang="en-US" i="1" dirty="0">
                                          <a:latin typeface="Cambria Math" panose="02040503050406030204" pitchFamily="18" charset="0"/>
                                        </a:rPr>
                                      </m:ctrlPr>
                                    </m:dPr>
                                    <m:e>
                                      <m:r>
                                        <a:rPr lang="en-US" i="1" dirty="0">
                                          <a:latin typeface="Cambria Math" panose="02040503050406030204" pitchFamily="18" charset="0"/>
                                        </a:rPr>
                                        <m:t>1</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𝑝</m:t>
                                          </m:r>
                                        </m:e>
                                      </m:acc>
                                    </m:e>
                                  </m:d>
                                </m:num>
                                <m:den>
                                  <m:r>
                                    <a:rPr lang="en-US" i="1" dirty="0">
                                      <a:latin typeface="Cambria Math" panose="02040503050406030204" pitchFamily="18" charset="0"/>
                                    </a:rPr>
                                    <m:t>𝑛</m:t>
                                  </m:r>
                                </m:den>
                              </m:f>
                            </m:e>
                          </m:rad>
                        </m:e>
                      </m:d>
                      <m:r>
                        <a:rPr lang="en-US" b="0" i="1" dirty="0" smtClean="0">
                          <a:latin typeface="Cambria Math" panose="02040503050406030204" pitchFamily="18" charset="0"/>
                        </a:rPr>
                        <m:t>=</m:t>
                      </m:r>
                      <m:r>
                        <a:rPr lang="en-US" b="0" i="1" dirty="0" smtClean="0">
                          <a:latin typeface="Cambria Math" panose="02040503050406030204" pitchFamily="18" charset="0"/>
                        </a:rPr>
                        <m:t>𝑀𝑎𝑥</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04</m:t>
                          </m:r>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031</m:t>
                          </m:r>
                        </m:e>
                      </m:d>
                      <m:r>
                        <a:rPr lang="en-US" b="0" i="1" dirty="0" smtClean="0">
                          <a:latin typeface="Cambria Math" panose="02040503050406030204" pitchFamily="18" charset="0"/>
                        </a:rPr>
                        <m:t>=</m:t>
                      </m:r>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009</m:t>
                      </m:r>
                    </m:oMath>
                  </m:oMathPara>
                </a14:m>
                <a:endParaRPr lang="he-IL" dirty="0"/>
              </a:p>
              <a:p>
                <a:pPr marL="0" indent="0">
                  <a:buNone/>
                </a:pPr>
                <a:r>
                  <a:rPr lang="he-IL" dirty="0"/>
                  <a:t>נחשב את הסיכוי לגילוי החריגה מגבולות הבקרה לאחר השינוי בממוצע:</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he-IL" b="0" i="1" smtClean="0">
                              <a:latin typeface="Cambria Math" panose="02040503050406030204" pitchFamily="18" charset="0"/>
                            </a:rPr>
                            <m:t>גילוי</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&gt;</m:t>
                          </m:r>
                          <m:r>
                            <a:rPr lang="en-US" b="0" i="1" smtClean="0">
                              <a:latin typeface="Cambria Math" panose="02040503050406030204" pitchFamily="18" charset="0"/>
                            </a:rPr>
                            <m:t>𝑈𝐶𝐿</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&lt;</m:t>
                          </m:r>
                          <m:r>
                            <a:rPr lang="en-US" b="0" i="1" smtClean="0">
                              <a:latin typeface="Cambria Math" panose="02040503050406030204" pitchFamily="18" charset="0"/>
                            </a:rPr>
                            <m:t>𝐿𝐶𝐿</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071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06</m:t>
                              </m:r>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06</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94</m:t>
                                      </m:r>
                                    </m:num>
                                    <m:den>
                                      <m:r>
                                        <a:rPr lang="en-US" b="0" i="1" smtClean="0">
                                          <a:latin typeface="Cambria Math" panose="02040503050406030204" pitchFamily="18" charset="0"/>
                                        </a:rPr>
                                        <m:t>360</m:t>
                                      </m:r>
                                    </m:den>
                                  </m:f>
                                </m:e>
                              </m:rad>
                            </m:den>
                          </m:f>
                        </m:e>
                      </m:d>
                      <m:r>
                        <a:rPr lang="en-US" b="0" i="1" smtClean="0">
                          <a:latin typeface="Cambria Math" panose="02040503050406030204" pitchFamily="18" charset="0"/>
                        </a:rPr>
                        <m:t>+</m:t>
                      </m:r>
                      <m:r>
                        <m:rPr>
                          <m:sty m:val="p"/>
                        </m:rPr>
                        <a:rPr lang="en-US">
                          <a:latin typeface="Cambria Math" panose="02040503050406030204" pitchFamily="18" charset="0"/>
                        </a:rPr>
                        <m:t>Φ</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009</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06</m:t>
                              </m:r>
                            </m:num>
                            <m:den>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06</m:t>
                                      </m:r>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94</m:t>
                                      </m:r>
                                    </m:num>
                                    <m:den>
                                      <m:r>
                                        <a:rPr lang="en-US" i="1">
                                          <a:latin typeface="Cambria Math" panose="02040503050406030204" pitchFamily="18" charset="0"/>
                                        </a:rPr>
                                        <m:t>360</m:t>
                                      </m:r>
                                    </m:den>
                                  </m:f>
                                </m:e>
                              </m:rad>
                            </m:den>
                          </m:f>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88</m:t>
                          </m:r>
                        </m:e>
                      </m:d>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075</m:t>
                          </m:r>
                        </m:e>
                      </m:d>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8106</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1894</m:t>
                      </m:r>
                    </m:oMath>
                  </m:oMathPara>
                </a14:m>
                <a:endParaRPr lang="he-IL" dirty="0"/>
              </a:p>
              <a:p>
                <a:pPr marL="0" indent="0">
                  <a:buNone/>
                </a:pPr>
                <a:endParaRPr lang="he-IL" b="0" i="1" dirty="0">
                  <a:latin typeface="Cambria Math" panose="02040503050406030204" pitchFamily="18" charset="0"/>
                </a:endParaRPr>
              </a:p>
            </p:txBody>
          </p:sp>
        </mc:Choice>
        <mc:Fallback xmlns="">
          <p:sp>
            <p:nvSpPr>
              <p:cNvPr id="3" name="מציין מיקום תוכן 2">
                <a:extLst>
                  <a:ext uri="{FF2B5EF4-FFF2-40B4-BE49-F238E27FC236}">
                    <a16:creationId xmlns:a16="http://schemas.microsoft.com/office/drawing/2014/main" id="{86E2295C-512F-8B6A-35E5-13BEF2DCF6E6}"/>
                  </a:ext>
                </a:extLst>
              </p:cNvPr>
              <p:cNvSpPr>
                <a:spLocks noGrp="1" noRot="1" noChangeAspect="1" noMove="1" noResize="1" noEditPoints="1" noAdjustHandles="1" noChangeArrowheads="1" noChangeShapeType="1" noTextEdit="1"/>
              </p:cNvSpPr>
              <p:nvPr>
                <p:ph idx="1"/>
              </p:nvPr>
            </p:nvSpPr>
            <p:spPr>
              <a:blipFill>
                <a:blip r:embed="rId2"/>
                <a:stretch>
                  <a:fillRect t="-1395" r="-182" b="-5581"/>
                </a:stretch>
              </a:blipFill>
            </p:spPr>
            <p:txBody>
              <a:bodyPr/>
              <a:lstStyle/>
              <a:p>
                <a:r>
                  <a:rPr lang="he-IL">
                    <a:noFill/>
                  </a:rPr>
                  <a:t> </a:t>
                </a:r>
              </a:p>
            </p:txBody>
          </p:sp>
        </mc:Fallback>
      </mc:AlternateContent>
    </p:spTree>
    <p:extLst>
      <p:ext uri="{BB962C8B-B14F-4D97-AF65-F5344CB8AC3E}">
        <p14:creationId xmlns:p14="http://schemas.microsoft.com/office/powerpoint/2010/main" val="413612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C83148E-312B-4A9F-C674-70F9DD40B886}"/>
              </a:ext>
            </a:extLst>
          </p:cNvPr>
          <p:cNvSpPr>
            <a:spLocks noGrp="1"/>
          </p:cNvSpPr>
          <p:nvPr>
            <p:ph type="title"/>
          </p:nvPr>
        </p:nvSpPr>
        <p:spPr/>
        <p:txBody>
          <a:bodyPr/>
          <a:lstStyle/>
          <a:p>
            <a:pPr algn="r"/>
            <a:r>
              <a:rPr lang="he-IL" dirty="0"/>
              <a:t>תרגיל 3</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86E2295C-512F-8B6A-35E5-13BEF2DCF6E6}"/>
                  </a:ext>
                </a:extLst>
              </p:cNvPr>
              <p:cNvSpPr>
                <a:spLocks noGrp="1"/>
              </p:cNvSpPr>
              <p:nvPr>
                <p:ph idx="1"/>
              </p:nvPr>
            </p:nvSpPr>
            <p:spPr/>
            <p:txBody>
              <a:bodyPr>
                <a:normAutofit/>
              </a:bodyPr>
              <a:lstStyle/>
              <a:p>
                <a:pPr marL="0" indent="0">
                  <a:buNone/>
                </a:pPr>
                <a:r>
                  <a:rPr lang="he-IL" dirty="0"/>
                  <a:t>בתהליך ייצור של גלגלי שיניים נמצא כי אחוז הפגומים הוא  4% התהליך מבוקר על ידי תרשים בקרה ומתבסס על מדגמים יומיים בני 360 יחידות כל אחד. כתוצאה מבלאי של רכיב מסוים במכונת ההשחזה עלה אחוז הפגומים ל.6%. </a:t>
                </a:r>
              </a:p>
              <a:p>
                <a:pPr marL="342900" indent="-342900">
                  <a:buFont typeface="+mj-cs"/>
                  <a:buAutoNum type="hebrew2Minus"/>
                </a:pPr>
                <a:r>
                  <a:rPr lang="he-IL" dirty="0"/>
                  <a:t>מה ההסתברות שהשינוי לא יתגלה במדגם הראשון שיילקח לאחר השינוי?</a:t>
                </a:r>
              </a:p>
              <a:p>
                <a:pPr marL="342900" indent="-342900">
                  <a:buFont typeface="+mj-cs"/>
                  <a:buAutoNum type="hebrew2Minus"/>
                </a:pPr>
                <a:r>
                  <a:rPr lang="he-IL" dirty="0"/>
                  <a:t>מה ההסתברות שהשינוי יתגלה בדיוק במדגם השלישי לאחר השינוי?</a:t>
                </a:r>
              </a:p>
              <a:p>
                <a:pPr marL="0" indent="0">
                  <a:buNone/>
                </a:pPr>
                <a:r>
                  <a:rPr lang="he-IL" i="1" dirty="0">
                    <a:latin typeface="Cambria Math" panose="02040503050406030204" pitchFamily="18" charset="0"/>
                  </a:rPr>
                  <a:t>א- ההסתברות לאי גילוי בדגימה ראשונה: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he-IL" b="0" i="1" smtClean="0">
                              <a:latin typeface="Cambria Math" panose="02040503050406030204" pitchFamily="18" charset="0"/>
                            </a:rPr>
                            <m:t>גילוי</m:t>
                          </m:r>
                          <m:r>
                            <a:rPr lang="he-IL" b="0" i="1" smtClean="0">
                              <a:latin typeface="Cambria Math" panose="02040503050406030204" pitchFamily="18" charset="0"/>
                            </a:rPr>
                            <m:t> </m:t>
                          </m:r>
                          <m:r>
                            <a:rPr lang="he-IL" b="0" i="1" smtClean="0">
                              <a:latin typeface="Cambria Math" panose="02040503050406030204" pitchFamily="18" charset="0"/>
                            </a:rPr>
                            <m:t>אי</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he-IL" b="0" i="1" smtClean="0">
                              <a:latin typeface="Cambria Math" panose="02040503050406030204" pitchFamily="18" charset="0"/>
                            </a:rPr>
                            <m:t>גילוי</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1894</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8106</m:t>
                      </m:r>
                    </m:oMath>
                  </m:oMathPara>
                </a14:m>
                <a:endParaRPr lang="he-IL" i="1" dirty="0">
                  <a:latin typeface="Cambria Math" panose="02040503050406030204" pitchFamily="18" charset="0"/>
                </a:endParaRPr>
              </a:p>
              <a:p>
                <a:pPr marL="0" indent="0">
                  <a:buNone/>
                </a:pPr>
                <a:r>
                  <a:rPr lang="he-IL" i="1" dirty="0">
                    <a:latin typeface="Cambria Math" panose="02040503050406030204" pitchFamily="18" charset="0"/>
                  </a:rPr>
                  <a:t>ב- </a:t>
                </a:r>
                <a:r>
                  <a:rPr lang="he-IL" dirty="0"/>
                  <a:t>כדי שהסטייה תתגלה רק בדגימה השלישית, היא צריכה לא להתגלות בשתי הדגימות הקודמות:</a:t>
                </a:r>
                <a:endParaRPr lang="he-IL"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he-IL" b="0" i="1" smtClean="0">
                                  <a:latin typeface="Cambria Math" panose="02040503050406030204" pitchFamily="18" charset="0"/>
                                </a:rPr>
                                <m:t>גילוי</m:t>
                              </m:r>
                              <m:r>
                                <a:rPr lang="he-IL" b="0" i="1" smtClean="0">
                                  <a:latin typeface="Cambria Math" panose="02040503050406030204" pitchFamily="18" charset="0"/>
                                </a:rPr>
                                <m:t> </m:t>
                              </m:r>
                              <m:r>
                                <a:rPr lang="he-IL" b="0" i="1" smtClean="0">
                                  <a:latin typeface="Cambria Math" panose="02040503050406030204" pitchFamily="18" charset="0"/>
                                </a:rPr>
                                <m:t>אי</m:t>
                              </m:r>
                            </m:e>
                          </m:d>
                        </m:e>
                        <m:sup>
                          <m:r>
                            <a:rPr lang="en-US" b="0" i="1" smtClean="0">
                              <a:latin typeface="Cambria Math" panose="02040503050406030204" pitchFamily="18" charset="0"/>
                            </a:rPr>
                            <m:t>2</m:t>
                          </m:r>
                        </m:sup>
                      </m:sSup>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he-IL" b="0" i="1" smtClean="0">
                              <a:latin typeface="Cambria Math" panose="02040503050406030204" pitchFamily="18" charset="0"/>
                            </a:rPr>
                            <m:t>גילוי</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8106</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1894</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1244</m:t>
                      </m:r>
                    </m:oMath>
                  </m:oMathPara>
                </a14:m>
                <a:endParaRPr lang="he-IL" i="1" dirty="0">
                  <a:latin typeface="Cambria Math" panose="02040503050406030204" pitchFamily="18" charset="0"/>
                </a:endParaRPr>
              </a:p>
            </p:txBody>
          </p:sp>
        </mc:Choice>
        <mc:Fallback xmlns="">
          <p:sp>
            <p:nvSpPr>
              <p:cNvPr id="3" name="מציין מיקום תוכן 2">
                <a:extLst>
                  <a:ext uri="{FF2B5EF4-FFF2-40B4-BE49-F238E27FC236}">
                    <a16:creationId xmlns:a16="http://schemas.microsoft.com/office/drawing/2014/main" id="{86E2295C-512F-8B6A-35E5-13BEF2DCF6E6}"/>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spTree>
    <p:extLst>
      <p:ext uri="{BB962C8B-B14F-4D97-AF65-F5344CB8AC3E}">
        <p14:creationId xmlns:p14="http://schemas.microsoft.com/office/powerpoint/2010/main" val="612251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319E76-771E-EFB1-0DE2-4A697E10E827}"/>
              </a:ext>
            </a:extLst>
          </p:cNvPr>
          <p:cNvSpPr>
            <a:spLocks noGrp="1"/>
          </p:cNvSpPr>
          <p:nvPr>
            <p:ph type="title"/>
          </p:nvPr>
        </p:nvSpPr>
        <p:spPr/>
        <p:txBody>
          <a:bodyPr/>
          <a:lstStyle/>
          <a:p>
            <a:pPr algn="r"/>
            <a:r>
              <a:rPr lang="he-IL" dirty="0"/>
              <a:t>תרגיל 4</a:t>
            </a:r>
          </a:p>
        </p:txBody>
      </p:sp>
      <p:sp>
        <p:nvSpPr>
          <p:cNvPr id="3" name="מציין מיקום תוכן 2">
            <a:extLst>
              <a:ext uri="{FF2B5EF4-FFF2-40B4-BE49-F238E27FC236}">
                <a16:creationId xmlns:a16="http://schemas.microsoft.com/office/drawing/2014/main" id="{EC683659-E9FA-B98A-40AD-6767888985CF}"/>
              </a:ext>
            </a:extLst>
          </p:cNvPr>
          <p:cNvSpPr>
            <a:spLocks noGrp="1"/>
          </p:cNvSpPr>
          <p:nvPr>
            <p:ph idx="1"/>
          </p:nvPr>
        </p:nvSpPr>
        <p:spPr/>
        <p:txBody>
          <a:bodyPr/>
          <a:lstStyle/>
          <a:p>
            <a:pPr marL="0" indent="0">
              <a:buNone/>
            </a:pPr>
            <a:r>
              <a:rPr lang="he-IL" dirty="0">
                <a:latin typeface="Ariel"/>
              </a:rPr>
              <a:t>בתהליך ייצור מתבצעת בקרה לגבי מספר פגמים שהתגלו באריג. יחידת המדידה הנה קבועה, וגודלה 1 מ"ר. להלן נתונים שתקבלו מתוך 20 מדגמים לגבי מספר הפגמים למטר מרובע של אריג:</a:t>
            </a:r>
          </a:p>
          <a:p>
            <a:pPr marL="342900" indent="-342900">
              <a:buFont typeface="+mj-cs"/>
              <a:buAutoNum type="hebrew2Minus"/>
            </a:pPr>
            <a:r>
              <a:rPr lang="he-IL" dirty="0">
                <a:latin typeface="Ariel"/>
              </a:rPr>
              <a:t>מהם גבולות הבקרה?</a:t>
            </a:r>
          </a:p>
          <a:p>
            <a:pPr marL="342900" indent="-342900">
              <a:buFont typeface="+mj-cs"/>
              <a:buAutoNum type="hebrew2Minus"/>
            </a:pPr>
            <a:r>
              <a:rPr lang="he-IL" dirty="0">
                <a:latin typeface="Ariel"/>
              </a:rPr>
              <a:t>אם מספר הפגמים הממוצע יגדל ל</a:t>
            </a:r>
            <a:r>
              <a:rPr lang="en-US" dirty="0">
                <a:latin typeface="Ariel"/>
              </a:rPr>
              <a:t>7.5</a:t>
            </a:r>
            <a:r>
              <a:rPr lang="he-IL" dirty="0">
                <a:latin typeface="Ariel"/>
              </a:rPr>
              <a:t> פגמים ליחידת 1 מ"ר של אריג, מה </a:t>
            </a:r>
            <a:br>
              <a:rPr lang="en-US" dirty="0">
                <a:latin typeface="Ariel"/>
              </a:rPr>
            </a:br>
            <a:r>
              <a:rPr lang="he-IL" dirty="0">
                <a:latin typeface="Ariel"/>
              </a:rPr>
              <a:t>עוצמת המבחן?</a:t>
            </a:r>
          </a:p>
          <a:p>
            <a:pPr marL="342900" indent="-342900">
              <a:buFont typeface="+mj-cs"/>
              <a:buAutoNum type="hebrew2Minus"/>
            </a:pPr>
            <a:r>
              <a:rPr lang="he-IL" dirty="0">
                <a:latin typeface="Ariel"/>
              </a:rPr>
              <a:t>מהו </a:t>
            </a:r>
            <a:r>
              <a:rPr lang="en-US" dirty="0">
                <a:latin typeface="Ariel"/>
              </a:rPr>
              <a:t>ARL</a:t>
            </a:r>
            <a:r>
              <a:rPr lang="he-IL" dirty="0">
                <a:latin typeface="Ariel"/>
              </a:rPr>
              <a:t> עבור השינוי שתואר בסעיף ב'?</a:t>
            </a:r>
          </a:p>
          <a:p>
            <a:pPr marL="0" indent="0">
              <a:buNone/>
            </a:pPr>
            <a:r>
              <a:rPr lang="he-IL" dirty="0">
                <a:latin typeface="Ariel"/>
              </a:rPr>
              <a:t>א- </a:t>
            </a:r>
            <a:r>
              <a:rPr lang="he-IL" dirty="0"/>
              <a:t>נחשב את הפרמטרים הדרושים לבניית גבולות הבקרה:</a:t>
            </a:r>
            <a:endParaRPr lang="he-IL" dirty="0">
              <a:latin typeface="Ariel"/>
            </a:endParaRPr>
          </a:p>
          <a:p>
            <a:pPr marL="0" indent="0">
              <a:buNone/>
            </a:pPr>
            <a:endParaRPr lang="he-IL" dirty="0">
              <a:latin typeface="Ariel"/>
            </a:endParaRPr>
          </a:p>
        </p:txBody>
      </p:sp>
      <p:pic>
        <p:nvPicPr>
          <p:cNvPr id="5" name="תמונה 4">
            <a:extLst>
              <a:ext uri="{FF2B5EF4-FFF2-40B4-BE49-F238E27FC236}">
                <a16:creationId xmlns:a16="http://schemas.microsoft.com/office/drawing/2014/main" id="{80D49206-9D0E-413A-B680-A505C53B46CA}"/>
              </a:ext>
            </a:extLst>
          </p:cNvPr>
          <p:cNvPicPr>
            <a:picLocks noChangeAspect="1"/>
          </p:cNvPicPr>
          <p:nvPr/>
        </p:nvPicPr>
        <p:blipFill rotWithShape="1">
          <a:blip r:embed="rId3">
            <a:clrChange>
              <a:clrFrom>
                <a:srgbClr val="FFFFFF"/>
              </a:clrFrom>
              <a:clrTo>
                <a:srgbClr val="FFFFFF">
                  <a:alpha val="0"/>
                </a:srgbClr>
              </a:clrTo>
            </a:clrChange>
          </a:blip>
          <a:srcRect t="3466"/>
          <a:stretch/>
        </p:blipFill>
        <p:spPr>
          <a:xfrm>
            <a:off x="777922" y="2457882"/>
            <a:ext cx="2853335" cy="2161021"/>
          </a:xfrm>
          <a:prstGeom prst="rect">
            <a:avLst/>
          </a:prstGeom>
        </p:spPr>
      </p:pic>
      <p:pic>
        <p:nvPicPr>
          <p:cNvPr id="7" name="תמונה 6">
            <a:extLst>
              <a:ext uri="{FF2B5EF4-FFF2-40B4-BE49-F238E27FC236}">
                <a16:creationId xmlns:a16="http://schemas.microsoft.com/office/drawing/2014/main" id="{F1295E33-A382-2289-B3C3-7D6EF6DA8E1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096000" y="4618903"/>
            <a:ext cx="3831599" cy="2161021"/>
          </a:xfrm>
          <a:prstGeom prst="rect">
            <a:avLst/>
          </a:prstGeom>
        </p:spPr>
      </p:pic>
      <p:pic>
        <p:nvPicPr>
          <p:cNvPr id="4" name="תמונה 3">
            <a:extLst>
              <a:ext uri="{FF2B5EF4-FFF2-40B4-BE49-F238E27FC236}">
                <a16:creationId xmlns:a16="http://schemas.microsoft.com/office/drawing/2014/main" id="{E8DB9451-E276-798B-313E-F56C9513C041}"/>
              </a:ext>
            </a:extLst>
          </p:cNvPr>
          <p:cNvPicPr>
            <a:picLocks noChangeAspect="1"/>
          </p:cNvPicPr>
          <p:nvPr/>
        </p:nvPicPr>
        <p:blipFill>
          <a:blip r:embed="rId5"/>
          <a:stretch>
            <a:fillRect/>
          </a:stretch>
        </p:blipFill>
        <p:spPr>
          <a:xfrm>
            <a:off x="777922" y="4756792"/>
            <a:ext cx="2239721" cy="1721936"/>
          </a:xfrm>
          <a:prstGeom prst="rect">
            <a:avLst/>
          </a:prstGeom>
        </p:spPr>
      </p:pic>
    </p:spTree>
    <p:extLst>
      <p:ext uri="{BB962C8B-B14F-4D97-AF65-F5344CB8AC3E}">
        <p14:creationId xmlns:p14="http://schemas.microsoft.com/office/powerpoint/2010/main" val="160336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27DFC15-0600-8E64-5BCB-6AAB4B06FF0B}"/>
              </a:ext>
            </a:extLst>
          </p:cNvPr>
          <p:cNvSpPr>
            <a:spLocks noGrp="1"/>
          </p:cNvSpPr>
          <p:nvPr>
            <p:ph type="title"/>
          </p:nvPr>
        </p:nvSpPr>
        <p:spPr/>
        <p:txBody>
          <a:bodyPr/>
          <a:lstStyle/>
          <a:p>
            <a:pPr algn="r"/>
            <a:r>
              <a:rPr lang="he-IL" dirty="0"/>
              <a:t>הסתברות הגילוי מחוץ לגבולות הבקרה </a:t>
            </a:r>
          </a:p>
        </p:txBody>
      </p:sp>
      <p:sp>
        <p:nvSpPr>
          <p:cNvPr id="3" name="מציין מיקום תוכן 2">
            <a:extLst>
              <a:ext uri="{FF2B5EF4-FFF2-40B4-BE49-F238E27FC236}">
                <a16:creationId xmlns:a16="http://schemas.microsoft.com/office/drawing/2014/main" id="{B3C9B372-B17B-1613-8051-7CB195882DCD}"/>
              </a:ext>
            </a:extLst>
          </p:cNvPr>
          <p:cNvSpPr>
            <a:spLocks noGrp="1"/>
          </p:cNvSpPr>
          <p:nvPr>
            <p:ph idx="1"/>
          </p:nvPr>
        </p:nvSpPr>
        <p:spPr/>
        <p:txBody>
          <a:bodyPr/>
          <a:lstStyle/>
          <a:p>
            <a:r>
              <a:rPr lang="he-IL" dirty="0"/>
              <a:t>בהינתן גבולות בקרה מסוימים, ניתן לשאול את השאלה: מה ההסתברות לחריגה של מדגם מסוים מגבולות הבקרה האלה? </a:t>
            </a:r>
          </a:p>
          <a:p>
            <a:r>
              <a:rPr lang="he-IL" dirty="0"/>
              <a:t>בהערכת איכות הגבולות קיים מתח בין הרצון למנוע "אזעקות שווא" כאשר לא חלה תזוזה בתוחלת התהליך, לבין השאיפה להבטיח אינדיקציה מהירה לתזוזה של הממוצע. </a:t>
            </a:r>
            <a:endParaRPr lang="he-I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9887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319E76-771E-EFB1-0DE2-4A697E10E827}"/>
              </a:ext>
            </a:extLst>
          </p:cNvPr>
          <p:cNvSpPr>
            <a:spLocks noGrp="1"/>
          </p:cNvSpPr>
          <p:nvPr>
            <p:ph type="title"/>
          </p:nvPr>
        </p:nvSpPr>
        <p:spPr/>
        <p:txBody>
          <a:bodyPr/>
          <a:lstStyle/>
          <a:p>
            <a:pPr algn="r"/>
            <a:r>
              <a:rPr lang="he-IL" dirty="0"/>
              <a:t>תרגיל 4</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C683659-E9FA-B98A-40AD-6767888985CF}"/>
                  </a:ext>
                </a:extLst>
              </p:cNvPr>
              <p:cNvSpPr>
                <a:spLocks noGrp="1"/>
              </p:cNvSpPr>
              <p:nvPr>
                <p:ph idx="1"/>
              </p:nvPr>
            </p:nvSpPr>
            <p:spPr/>
            <p:txBody>
              <a:bodyPr/>
              <a:lstStyle/>
              <a:p>
                <a:pPr marL="0" indent="0">
                  <a:buNone/>
                </a:pPr>
                <a:r>
                  <a:rPr lang="he-IL" dirty="0">
                    <a:latin typeface="Ariel"/>
                  </a:rPr>
                  <a:t>בתהליך ייצור מתבצעת בקרה לגבי מספר פגמים שהתגלו באריג. יחידת המדידה הנה קבועה, וגודלה 1 מ"ר. להלן נתונים שתקבלו מתוך 20 מדגמים לגבי מספר הפגמים למטר מרובע של אריג:</a:t>
                </a:r>
              </a:p>
              <a:p>
                <a:pPr marL="342900" indent="-342900">
                  <a:buFont typeface="+mj-cs"/>
                  <a:buAutoNum type="hebrew2Minus"/>
                </a:pPr>
                <a:r>
                  <a:rPr lang="he-IL" dirty="0">
                    <a:latin typeface="Ariel"/>
                  </a:rPr>
                  <a:t>מהם גבולות הבקרה?</a:t>
                </a:r>
              </a:p>
              <a:p>
                <a:pPr marL="342900" indent="-342900">
                  <a:buFont typeface="+mj-cs"/>
                  <a:buAutoNum type="hebrew2Minus"/>
                </a:pPr>
                <a:r>
                  <a:rPr lang="he-IL" dirty="0">
                    <a:latin typeface="Ariel"/>
                  </a:rPr>
                  <a:t>אם מספר הפגמים הממוצע יגדל ל</a:t>
                </a:r>
                <a:r>
                  <a:rPr lang="en-US" dirty="0">
                    <a:latin typeface="Ariel"/>
                  </a:rPr>
                  <a:t>7.5</a:t>
                </a:r>
                <a:r>
                  <a:rPr lang="he-IL" dirty="0">
                    <a:latin typeface="Ariel"/>
                  </a:rPr>
                  <a:t> פגמים ליחידת 1 מ"ר של אריג, מה </a:t>
                </a:r>
                <a:br>
                  <a:rPr lang="en-US" dirty="0">
                    <a:latin typeface="Ariel"/>
                  </a:rPr>
                </a:br>
                <a:r>
                  <a:rPr lang="he-IL" dirty="0">
                    <a:latin typeface="Ariel"/>
                  </a:rPr>
                  <a:t>עוצמת המבחן?</a:t>
                </a:r>
              </a:p>
              <a:p>
                <a:pPr marL="342900" indent="-342900">
                  <a:buFont typeface="+mj-cs"/>
                  <a:buAutoNum type="hebrew2Minus"/>
                </a:pPr>
                <a:r>
                  <a:rPr lang="he-IL" dirty="0">
                    <a:latin typeface="Ariel"/>
                  </a:rPr>
                  <a:t>מהו </a:t>
                </a:r>
                <a:r>
                  <a:rPr lang="en-US" dirty="0">
                    <a:latin typeface="Ariel"/>
                  </a:rPr>
                  <a:t>ARL</a:t>
                </a:r>
                <a:r>
                  <a:rPr lang="he-IL" dirty="0">
                    <a:latin typeface="Ariel"/>
                  </a:rPr>
                  <a:t> עבור השינוי שתואר בסעיף ב'?</a:t>
                </a:r>
              </a:p>
              <a:p>
                <a:pPr marL="342900" indent="-342900">
                  <a:buAutoNum type="hebrew2Minus" startAt="2"/>
                </a:pPr>
                <a:r>
                  <a:rPr lang="he-IL" dirty="0"/>
                  <a:t>בשלב ראשון נחשב את הסתברות הגילוי של סטייה בממוצע התהליך: </a:t>
                </a:r>
              </a:p>
              <a:p>
                <a:pPr marL="0" indent="0">
                  <a:buNone/>
                </a:pPr>
                <a:r>
                  <a:rPr lang="he-IL" dirty="0"/>
                  <a:t>במצב החדש: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5</m:t>
                    </m:r>
                  </m:oMath>
                </a14:m>
                <a:r>
                  <a:rPr lang="he-IL" dirty="0">
                    <a:latin typeface="Ariel"/>
                  </a:rPr>
                  <a:t> ו</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𝜎</m:t>
                        </m:r>
                      </m:e>
                      <m:sub>
                        <m:r>
                          <a:rPr lang="en-US" b="0" i="1" dirty="0" smtClean="0">
                            <a:latin typeface="Cambria Math" panose="02040503050406030204" pitchFamily="18" charset="0"/>
                          </a:rPr>
                          <m:t>𝑐</m:t>
                        </m:r>
                      </m:sub>
                    </m:sSub>
                    <m: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𝑐</m:t>
                            </m:r>
                          </m:e>
                        </m:acc>
                      </m:e>
                    </m:rad>
                    <m:r>
                      <a:rPr lang="en-US" b="0" i="1" dirty="0" smtClean="0">
                        <a:latin typeface="Cambria Math" panose="02040503050406030204" pitchFamily="18" charset="0"/>
                      </a:rPr>
                      <m:t>=</m:t>
                    </m:r>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7</m:t>
                        </m:r>
                        <m:r>
                          <a:rPr lang="en-US" b="0" i="1" dirty="0" smtClean="0">
                            <a:latin typeface="Cambria Math" panose="02040503050406030204" pitchFamily="18" charset="0"/>
                          </a:rPr>
                          <m:t>.</m:t>
                        </m:r>
                        <m:r>
                          <a:rPr lang="en-US" b="0" i="1" dirty="0" smtClean="0">
                            <a:latin typeface="Cambria Math" panose="02040503050406030204" pitchFamily="18" charset="0"/>
                          </a:rPr>
                          <m:t>5</m:t>
                        </m:r>
                      </m:e>
                    </m:rad>
                  </m:oMath>
                </a14:m>
                <a:r>
                  <a:rPr lang="he-IL" dirty="0">
                    <a:latin typeface="Ariel"/>
                  </a:rPr>
                  <a:t> ולכן הסתברות הגילוי במדגם הראשון היא:</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&gt;</m:t>
                          </m:r>
                          <m:r>
                            <a:rPr lang="en-US" b="0" i="1" smtClean="0">
                              <a:latin typeface="Cambria Math" panose="02040503050406030204" pitchFamily="18" charset="0"/>
                            </a:rPr>
                            <m:t>𝑈𝐶𝐿</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r>
                            <a:rPr lang="en-US" b="0" i="1" smtClean="0">
                              <a:latin typeface="Cambria Math" panose="02040503050406030204" pitchFamily="18" charset="0"/>
                            </a:rPr>
                            <m:t>&lt;</m:t>
                          </m:r>
                          <m:r>
                            <a:rPr lang="en-US" b="0" i="1" smtClean="0">
                              <a:latin typeface="Cambria Math" panose="02040503050406030204" pitchFamily="18" charset="0"/>
                            </a:rPr>
                            <m:t>𝑈𝐶𝐿</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𝑈𝐶𝐿</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num>
                            <m:den>
                              <m:rad>
                                <m:radPr>
                                  <m:degHide m:val="on"/>
                                  <m:ctrlPr>
                                    <a:rPr lang="en-US" b="0" i="1" smtClean="0">
                                      <a:latin typeface="Cambria Math" panose="02040503050406030204" pitchFamily="18" charset="0"/>
                                    </a:rPr>
                                  </m:ctrlPr>
                                </m:radPr>
                                <m:deg/>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𝑐</m:t>
                                      </m:r>
                                    </m:e>
                                  </m:acc>
                                </m:e>
                              </m:rad>
                            </m:den>
                          </m:f>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10</m:t>
                              </m:r>
                              <m:r>
                                <a:rPr lang="en-US" b="0" i="1" smtClean="0">
                                  <a:latin typeface="Cambria Math" panose="02040503050406030204" pitchFamily="18" charset="0"/>
                                </a:rPr>
                                <m:t>.</m:t>
                              </m:r>
                              <m:r>
                                <a:rPr lang="en-US" b="0" i="1" smtClean="0">
                                  <a:latin typeface="Cambria Math" panose="02040503050406030204" pitchFamily="18" charset="0"/>
                                </a:rPr>
                                <m:t>17</m:t>
                              </m:r>
                              <m:r>
                                <a:rPr lang="en-US" b="0" i="1" smtClean="0">
                                  <a:latin typeface="Cambria Math" panose="02040503050406030204" pitchFamily="18" charset="0"/>
                                </a:rPr>
                                <m:t>−</m:t>
                              </m:r>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5</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7</m:t>
                                  </m:r>
                                  <m:r>
                                    <a:rPr lang="en-US" b="0" i="1" smtClean="0">
                                      <a:latin typeface="Cambria Math" panose="02040503050406030204" pitchFamily="18" charset="0"/>
                                    </a:rPr>
                                    <m:t>.</m:t>
                                  </m:r>
                                  <m:r>
                                    <a:rPr lang="en-US" b="0" i="1" smtClean="0">
                                      <a:latin typeface="Cambria Math" panose="02040503050406030204" pitchFamily="18" charset="0"/>
                                    </a:rPr>
                                    <m:t>5</m:t>
                                  </m:r>
                                </m:e>
                              </m:rad>
                            </m:den>
                          </m:f>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97</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834</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166</m:t>
                      </m:r>
                    </m:oMath>
                  </m:oMathPara>
                </a14:m>
                <a:endParaRPr lang="he-IL" dirty="0">
                  <a:latin typeface="Ariel"/>
                </a:endParaRPr>
              </a:p>
            </p:txBody>
          </p:sp>
        </mc:Choice>
        <mc:Fallback xmlns="">
          <p:sp>
            <p:nvSpPr>
              <p:cNvPr id="3" name="מציין מיקום תוכן 2">
                <a:extLst>
                  <a:ext uri="{FF2B5EF4-FFF2-40B4-BE49-F238E27FC236}">
                    <a16:creationId xmlns:a16="http://schemas.microsoft.com/office/drawing/2014/main" id="{EC683659-E9FA-B98A-40AD-6767888985CF}"/>
                  </a:ext>
                </a:extLst>
              </p:cNvPr>
              <p:cNvSpPr>
                <a:spLocks noGrp="1" noRot="1" noChangeAspect="1" noMove="1" noResize="1" noEditPoints="1" noAdjustHandles="1" noChangeArrowheads="1" noChangeShapeType="1" noTextEdit="1"/>
              </p:cNvSpPr>
              <p:nvPr>
                <p:ph idx="1"/>
              </p:nvPr>
            </p:nvSpPr>
            <p:spPr>
              <a:blipFill>
                <a:blip r:embed="rId3"/>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80D49206-9D0E-413A-B680-A505C53B46CA}"/>
              </a:ext>
            </a:extLst>
          </p:cNvPr>
          <p:cNvPicPr>
            <a:picLocks noChangeAspect="1"/>
          </p:cNvPicPr>
          <p:nvPr/>
        </p:nvPicPr>
        <p:blipFill rotWithShape="1">
          <a:blip r:embed="rId4">
            <a:clrChange>
              <a:clrFrom>
                <a:srgbClr val="FFFFFF"/>
              </a:clrFrom>
              <a:clrTo>
                <a:srgbClr val="FFFFFF">
                  <a:alpha val="0"/>
                </a:srgbClr>
              </a:clrTo>
            </a:clrChange>
          </a:blip>
          <a:srcRect t="3466"/>
          <a:stretch/>
        </p:blipFill>
        <p:spPr>
          <a:xfrm>
            <a:off x="777922" y="2457882"/>
            <a:ext cx="2853335" cy="2161021"/>
          </a:xfrm>
          <a:prstGeom prst="rect">
            <a:avLst/>
          </a:prstGeom>
        </p:spPr>
      </p:pic>
    </p:spTree>
    <p:extLst>
      <p:ext uri="{BB962C8B-B14F-4D97-AF65-F5344CB8AC3E}">
        <p14:creationId xmlns:p14="http://schemas.microsoft.com/office/powerpoint/2010/main" val="3907053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E319E76-771E-EFB1-0DE2-4A697E10E827}"/>
              </a:ext>
            </a:extLst>
          </p:cNvPr>
          <p:cNvSpPr>
            <a:spLocks noGrp="1"/>
          </p:cNvSpPr>
          <p:nvPr>
            <p:ph type="title"/>
          </p:nvPr>
        </p:nvSpPr>
        <p:spPr/>
        <p:txBody>
          <a:bodyPr/>
          <a:lstStyle/>
          <a:p>
            <a:pPr algn="r"/>
            <a:r>
              <a:rPr lang="he-IL" dirty="0"/>
              <a:t>תרגיל 4</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C683659-E9FA-B98A-40AD-6767888985CF}"/>
                  </a:ext>
                </a:extLst>
              </p:cNvPr>
              <p:cNvSpPr>
                <a:spLocks noGrp="1"/>
              </p:cNvSpPr>
              <p:nvPr>
                <p:ph idx="1"/>
              </p:nvPr>
            </p:nvSpPr>
            <p:spPr/>
            <p:txBody>
              <a:bodyPr/>
              <a:lstStyle/>
              <a:p>
                <a:pPr marL="0" indent="0">
                  <a:buNone/>
                </a:pPr>
                <a:r>
                  <a:rPr lang="he-IL" dirty="0">
                    <a:latin typeface="Ariel"/>
                  </a:rPr>
                  <a:t>בתהליך ייצור מתבצעת בקרה לגבי מספר פגמים שהתגלו באריג. יחידת המדידה הנה קבועה, וגודלה 1 מ"ר. להלן נתונים שתקבלו מתוך 20 מדגמים לגבי מספר הפגמים למטר מרובע של אריג:</a:t>
                </a:r>
              </a:p>
              <a:p>
                <a:pPr marL="342900" indent="-342900">
                  <a:buFont typeface="+mj-cs"/>
                  <a:buAutoNum type="hebrew2Minus"/>
                </a:pPr>
                <a:r>
                  <a:rPr lang="he-IL" dirty="0">
                    <a:latin typeface="Ariel"/>
                  </a:rPr>
                  <a:t>מהם גבולות הבקרה?</a:t>
                </a:r>
              </a:p>
              <a:p>
                <a:pPr marL="342900" indent="-342900">
                  <a:buFont typeface="+mj-cs"/>
                  <a:buAutoNum type="hebrew2Minus"/>
                </a:pPr>
                <a:r>
                  <a:rPr lang="he-IL" dirty="0">
                    <a:latin typeface="Ariel"/>
                  </a:rPr>
                  <a:t>אם מספר הפגמים הממוצע יגדל ל</a:t>
                </a:r>
                <a:r>
                  <a:rPr lang="en-US" dirty="0">
                    <a:latin typeface="Ariel"/>
                  </a:rPr>
                  <a:t>7.5</a:t>
                </a:r>
                <a:r>
                  <a:rPr lang="he-IL" dirty="0">
                    <a:latin typeface="Ariel"/>
                  </a:rPr>
                  <a:t> פגמים ליחידת 1 מ"ר של אריג, מה </a:t>
                </a:r>
                <a:br>
                  <a:rPr lang="en-US" dirty="0">
                    <a:latin typeface="Ariel"/>
                  </a:rPr>
                </a:br>
                <a:r>
                  <a:rPr lang="he-IL" dirty="0">
                    <a:latin typeface="Ariel"/>
                  </a:rPr>
                  <a:t>עוצמת המבחן?</a:t>
                </a:r>
              </a:p>
              <a:p>
                <a:pPr marL="342900" indent="-342900">
                  <a:buFont typeface="+mj-cs"/>
                  <a:buAutoNum type="hebrew2Minus"/>
                </a:pPr>
                <a:r>
                  <a:rPr lang="he-IL" dirty="0">
                    <a:latin typeface="Ariel"/>
                  </a:rPr>
                  <a:t>מהו </a:t>
                </a:r>
                <a:r>
                  <a:rPr lang="en-US" dirty="0">
                    <a:latin typeface="Ariel"/>
                  </a:rPr>
                  <a:t>ARL</a:t>
                </a:r>
                <a:r>
                  <a:rPr lang="he-IL" dirty="0">
                    <a:latin typeface="Ariel"/>
                  </a:rPr>
                  <a:t> עבור השינוי שתואר בסעיף ב'?</a:t>
                </a:r>
              </a:p>
              <a:p>
                <a:pPr marL="0" indent="0">
                  <a:buNone/>
                </a:pPr>
                <a:r>
                  <a:rPr lang="he-IL" dirty="0">
                    <a:latin typeface="Ariel"/>
                  </a:rPr>
                  <a:t>ג- עבור מצב שבו חלה סטייה בתוחלת התהליך:</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𝑜𝑢𝑡</m:t>
                          </m:r>
                          <m:r>
                            <a:rPr lang="en-US" b="0" i="1" smtClean="0">
                              <a:latin typeface="Cambria Math" panose="02040503050406030204" pitchFamily="18" charset="0"/>
                            </a:rPr>
                            <m:t>_</m:t>
                          </m:r>
                          <m:r>
                            <a:rPr lang="en-US" b="0" i="1" smtClean="0">
                              <a:latin typeface="Cambria Math" panose="02040503050406030204" pitchFamily="18" charset="0"/>
                            </a:rPr>
                            <m:t>𝑜𝑓</m:t>
                          </m:r>
                          <m:r>
                            <a:rPr lang="en-US" b="0" i="1" smtClean="0">
                              <a:latin typeface="Cambria Math" panose="02040503050406030204" pitchFamily="18" charset="0"/>
                            </a:rPr>
                            <m:t>_</m:t>
                          </m:r>
                          <m:r>
                            <a:rPr lang="en-US" b="0" i="1" smtClean="0">
                              <a:latin typeface="Cambria Math" panose="02040503050406030204" pitchFamily="18" charset="0"/>
                            </a:rPr>
                            <m:t>𝑐𝑜𝑛𝑡𝑟𝑜𝑙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166</m:t>
                          </m:r>
                        </m:den>
                      </m:f>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02</m:t>
                      </m:r>
                    </m:oMath>
                  </m:oMathPara>
                </a14:m>
                <a:endParaRPr lang="he-IL" dirty="0">
                  <a:latin typeface="Ariel"/>
                </a:endParaRPr>
              </a:p>
              <a:p>
                <a:pPr marL="0" indent="0">
                  <a:buNone/>
                </a:pPr>
                <a:r>
                  <a:rPr lang="he-IL" dirty="0"/>
                  <a:t>כלומר, בתוחלת יידרשו כ6.02- מדגמים כדי לגלות את הסטייה בתוחלת התהליך. </a:t>
                </a:r>
                <a:endParaRPr lang="he-IL" b="0" i="1" dirty="0">
                  <a:latin typeface="Cambria Math" panose="02040503050406030204" pitchFamily="18" charset="0"/>
                </a:endParaRPr>
              </a:p>
            </p:txBody>
          </p:sp>
        </mc:Choice>
        <mc:Fallback xmlns="">
          <p:sp>
            <p:nvSpPr>
              <p:cNvPr id="3" name="מציין מיקום תוכן 2">
                <a:extLst>
                  <a:ext uri="{FF2B5EF4-FFF2-40B4-BE49-F238E27FC236}">
                    <a16:creationId xmlns:a16="http://schemas.microsoft.com/office/drawing/2014/main" id="{EC683659-E9FA-B98A-40AD-6767888985CF}"/>
                  </a:ext>
                </a:extLst>
              </p:cNvPr>
              <p:cNvSpPr>
                <a:spLocks noGrp="1" noRot="1" noChangeAspect="1" noMove="1" noResize="1" noEditPoints="1" noAdjustHandles="1" noChangeArrowheads="1" noChangeShapeType="1" noTextEdit="1"/>
              </p:cNvSpPr>
              <p:nvPr>
                <p:ph idx="1"/>
              </p:nvPr>
            </p:nvSpPr>
            <p:spPr>
              <a:blipFill>
                <a:blip r:embed="rId3"/>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80D49206-9D0E-413A-B680-A505C53B46CA}"/>
              </a:ext>
            </a:extLst>
          </p:cNvPr>
          <p:cNvPicPr>
            <a:picLocks noChangeAspect="1"/>
          </p:cNvPicPr>
          <p:nvPr/>
        </p:nvPicPr>
        <p:blipFill rotWithShape="1">
          <a:blip r:embed="rId4">
            <a:clrChange>
              <a:clrFrom>
                <a:srgbClr val="FFFFFF"/>
              </a:clrFrom>
              <a:clrTo>
                <a:srgbClr val="FFFFFF">
                  <a:alpha val="0"/>
                </a:srgbClr>
              </a:clrTo>
            </a:clrChange>
          </a:blip>
          <a:srcRect t="3466"/>
          <a:stretch/>
        </p:blipFill>
        <p:spPr>
          <a:xfrm>
            <a:off x="777922" y="2457882"/>
            <a:ext cx="2853335" cy="2161021"/>
          </a:xfrm>
          <a:prstGeom prst="rect">
            <a:avLst/>
          </a:prstGeom>
        </p:spPr>
      </p:pic>
    </p:spTree>
    <p:extLst>
      <p:ext uri="{BB962C8B-B14F-4D97-AF65-F5344CB8AC3E}">
        <p14:creationId xmlns:p14="http://schemas.microsoft.com/office/powerpoint/2010/main" val="311235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2D8D0E-3F9B-7A80-4CFB-CE9FC8EA6E10}"/>
              </a:ext>
            </a:extLst>
          </p:cNvPr>
          <p:cNvSpPr>
            <a:spLocks noGrp="1"/>
          </p:cNvSpPr>
          <p:nvPr>
            <p:ph type="title"/>
          </p:nvPr>
        </p:nvSpPr>
        <p:spPr/>
        <p:txBody>
          <a:bodyPr/>
          <a:lstStyle/>
          <a:p>
            <a:pPr algn="r"/>
            <a:r>
              <a:rPr lang="he-IL" dirty="0"/>
              <a:t>סימנים מקובלים ונוסחאות </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FF6A167-3887-DBA7-D7C9-6C4EC7E31B8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𝑘</m:t>
                    </m:r>
                  </m:oMath>
                </a14:m>
                <a:r>
                  <a:rPr lang="he-IL" dirty="0"/>
                  <a:t>- גודל הסטייה בתוחלת התהליך במונחי סטיות תקן</a:t>
                </a:r>
              </a:p>
              <a:p>
                <a14:m>
                  <m:oMath xmlns:m="http://schemas.openxmlformats.org/officeDocument/2006/math">
                    <m:r>
                      <a:rPr lang="en-US" b="0" i="1" smtClean="0">
                        <a:latin typeface="Cambria Math" panose="02040503050406030204" pitchFamily="18" charset="0"/>
                      </a:rPr>
                      <m:t>𝛼</m:t>
                    </m:r>
                  </m:oMath>
                </a14:m>
                <a:r>
                  <a:rPr lang="he-IL" dirty="0"/>
                  <a:t>- ההסתברות לטעות מסוג ראשון- סטטיסטי המדגם חרג מגבולות הבקרה למרות שלא חל שינוי בתהליך </a:t>
                </a:r>
              </a:p>
              <a:p>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he-IL" dirty="0"/>
                  <a:t>- ההסתברות לטעות מסוג שני- חל שינוי של </a:t>
                </a:r>
                <a:r>
                  <a:rPr lang="en-US" dirty="0"/>
                  <a:t>k </a:t>
                </a:r>
                <a:r>
                  <a:rPr lang="he-IL" dirty="0"/>
                  <a:t> סטיות תקן בתוחלת התהליך ולא גילינו זאת - סטטיסטי המבחן לא חרג מגבולות הבקרה</a:t>
                </a:r>
              </a:p>
              <a:p>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he-IL" dirty="0"/>
                  <a:t> - עוצמת המבחן - ההסתברות לחריגה של סטטיסטי המבחן מגבולות הבקרה במדגם הראשון לאחר שחל שינוי של </a:t>
                </a:r>
                <a:r>
                  <a:rPr lang="en-US" dirty="0"/>
                  <a:t>k </a:t>
                </a:r>
                <a:r>
                  <a:rPr lang="he-IL" dirty="0"/>
                  <a:t> סטיות תקן בתוחלת התהליך.</a:t>
                </a:r>
              </a:p>
              <a:p>
                <a:r>
                  <a:rPr lang="he-IL" dirty="0"/>
                  <a:t>אנו נשאף תמיד להגדיל את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he-IL" dirty="0"/>
                  <a:t>  ולהקטין את </a:t>
                </a:r>
                <a14:m>
                  <m:oMath xmlns:m="http://schemas.openxmlformats.org/officeDocument/2006/math">
                    <m:r>
                      <a:rPr lang="en-US" i="1">
                        <a:latin typeface="Cambria Math" panose="02040503050406030204" pitchFamily="18" charset="0"/>
                      </a:rPr>
                      <m:t>𝛼</m:t>
                    </m:r>
                  </m:oMath>
                </a14:m>
                <a:r>
                  <a:rPr lang="he-IL" dirty="0"/>
                  <a:t> ככל שאפשר.</a:t>
                </a:r>
              </a:p>
              <a:p>
                <a:r>
                  <a:rPr lang="he-IL" dirty="0"/>
                  <a:t>שימו לב ש: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a14:m>
                <a:r>
                  <a:rPr lang="he-IL" dirty="0"/>
                  <a:t> </a:t>
                </a:r>
              </a:p>
            </p:txBody>
          </p:sp>
        </mc:Choice>
        <mc:Fallback xmlns="">
          <p:sp>
            <p:nvSpPr>
              <p:cNvPr id="3" name="מציין מיקום תוכן 2">
                <a:extLst>
                  <a:ext uri="{FF2B5EF4-FFF2-40B4-BE49-F238E27FC236}">
                    <a16:creationId xmlns:a16="http://schemas.microsoft.com/office/drawing/2014/main" id="{1FF6A167-3887-DBA7-D7C9-6C4EC7E31B84}"/>
                  </a:ext>
                </a:extLst>
              </p:cNvPr>
              <p:cNvSpPr>
                <a:spLocks noGrp="1" noRot="1" noChangeAspect="1" noMove="1" noResize="1" noEditPoints="1" noAdjustHandles="1" noChangeArrowheads="1" noChangeShapeType="1" noTextEdit="1"/>
              </p:cNvSpPr>
              <p:nvPr>
                <p:ph idx="1"/>
              </p:nvPr>
            </p:nvSpPr>
            <p:spPr>
              <a:blipFill>
                <a:blip r:embed="rId3"/>
                <a:stretch>
                  <a:fillRect l="-424" t="-775" r="-485"/>
                </a:stretch>
              </a:blipFill>
            </p:spPr>
            <p:txBody>
              <a:bodyPr/>
              <a:lstStyle/>
              <a:p>
                <a:r>
                  <a:rPr lang="he-IL">
                    <a:noFill/>
                  </a:rPr>
                  <a:t> </a:t>
                </a:r>
              </a:p>
            </p:txBody>
          </p:sp>
        </mc:Fallback>
      </mc:AlternateContent>
    </p:spTree>
    <p:extLst>
      <p:ext uri="{BB962C8B-B14F-4D97-AF65-F5344CB8AC3E}">
        <p14:creationId xmlns:p14="http://schemas.microsoft.com/office/powerpoint/2010/main" val="350120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2D8D0E-3F9B-7A80-4CFB-CE9FC8EA6E10}"/>
              </a:ext>
            </a:extLst>
          </p:cNvPr>
          <p:cNvSpPr>
            <a:spLocks noGrp="1"/>
          </p:cNvSpPr>
          <p:nvPr>
            <p:ph type="title"/>
          </p:nvPr>
        </p:nvSpPr>
        <p:spPr/>
        <p:txBody>
          <a:bodyPr/>
          <a:lstStyle/>
          <a:p>
            <a:pPr algn="r"/>
            <a:r>
              <a:rPr lang="he-IL" dirty="0"/>
              <a:t>סימנים מקובלים ונוסחאות </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FF6A167-3887-DBA7-D7C9-6C4EC7E31B84}"/>
                  </a:ext>
                </a:extLst>
              </p:cNvPr>
              <p:cNvSpPr>
                <a:spLocks noGrp="1"/>
              </p:cNvSpPr>
              <p:nvPr>
                <p:ph idx="1"/>
              </p:nvPr>
            </p:nvSpPr>
            <p:spPr/>
            <p:txBody>
              <a:bodyPr/>
              <a:lstStyle/>
              <a:p>
                <a:r>
                  <a:rPr lang="he-IL" dirty="0">
                    <a:latin typeface="Ariel"/>
                  </a:rPr>
                  <a:t>עבור סטייה של תוחלת התהליך בגודל </a:t>
                </a:r>
                <a:r>
                  <a:rPr lang="en-US" dirty="0">
                    <a:latin typeface="Ariel"/>
                  </a:rPr>
                  <a:t>k </a:t>
                </a:r>
                <a:r>
                  <a:rPr lang="he-IL" dirty="0">
                    <a:latin typeface="Ariel"/>
                  </a:rPr>
                  <a:t> סטיות תקן, ההסתברות לחריגה מגבולות הבקרה תהיה:</a:t>
                </a:r>
                <a:br>
                  <a:rPr lang="en-US" dirty="0">
                    <a:latin typeface="Ariel"/>
                  </a:rPr>
                </a:br>
                <a14:m>
                  <m:oMath xmlns:m="http://schemas.openxmlformats.org/officeDocument/2006/math">
                    <m:r>
                      <a:rPr lang="he-IL" b="0" i="1" smtClean="0">
                        <a:latin typeface="Cambria Math" panose="02040503050406030204" pitchFamily="18" charset="0"/>
                      </a:rPr>
                      <m:t>1</m:t>
                    </m:r>
                    <m:r>
                      <a:rPr lang="he-IL"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&lt;</m:t>
                        </m:r>
                        <m:r>
                          <a:rPr lang="en-US" b="0" i="1" smtClean="0">
                            <a:latin typeface="Cambria Math" panose="02040503050406030204" pitchFamily="18" charset="0"/>
                          </a:rPr>
                          <m:t>𝐿𝐶𝐿</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&gt;</m:t>
                    </m:r>
                    <m:r>
                      <a:rPr lang="en-US" b="0" i="1" smtClean="0">
                        <a:latin typeface="Cambria Math" panose="02040503050406030204" pitchFamily="18" charset="0"/>
                      </a:rPr>
                      <m:t>𝑈𝐶𝐿</m:t>
                    </m:r>
                    <m:r>
                      <a:rPr lang="en-US" b="0" i="1" smtClean="0">
                        <a:latin typeface="Cambria Math" panose="02040503050406030204" pitchFamily="18" charset="0"/>
                      </a:rPr>
                      <m:t>}</m:t>
                    </m:r>
                  </m:oMath>
                </a14:m>
                <a:endParaRPr lang="he-IL" dirty="0">
                  <a:latin typeface="Ariel"/>
                </a:endParaRPr>
              </a:p>
              <a:p>
                <a:r>
                  <a:rPr lang="he-IL" dirty="0">
                    <a:latin typeface="Ariel"/>
                  </a:rPr>
                  <a:t>כפי שהוצג בהרצאה, נוסחה ישירה לחישוב הסתברות הגילוי בתרשים בקרה הנבנה לפי 3 סטיות תקן הינה:</a:t>
                </a:r>
                <a:br>
                  <a:rPr lang="en-US" dirty="0"/>
                </a:b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Φ</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𝑘</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r>
                      <a:rPr lang="en-US" b="0" i="1" smtClean="0">
                        <a:latin typeface="Cambria Math" panose="02040503050406030204" pitchFamily="18" charset="0"/>
                      </a:rPr>
                      <m:t>)</m:t>
                    </m:r>
                  </m:oMath>
                </a14:m>
                <a:br>
                  <a:rPr lang="en-US" dirty="0"/>
                </a:br>
                <a:endParaRPr lang="he-IL" dirty="0"/>
              </a:p>
              <a:p>
                <a:r>
                  <a:rPr lang="he-IL" dirty="0">
                    <a:latin typeface="Ariel"/>
                  </a:rPr>
                  <a:t>מדד ה- </a:t>
                </a:r>
                <a:r>
                  <a:rPr lang="en-US" dirty="0">
                    <a:latin typeface="Ariel"/>
                  </a:rPr>
                  <a:t>Average Run Length (ARL)</a:t>
                </a:r>
                <a:r>
                  <a:rPr lang="he-IL" dirty="0">
                    <a:latin typeface="Ariel"/>
                  </a:rPr>
                  <a:t> מ</a:t>
                </a:r>
                <a:r>
                  <a:rPr lang="he-IL" dirty="0"/>
                  <a:t>עריך את תוחלת מספר המדגמים עד לגילוי סטייה בגודל </a:t>
                </a:r>
                <a:r>
                  <a:rPr lang="en-US" dirty="0"/>
                  <a:t>k </a:t>
                </a:r>
                <a:r>
                  <a:rPr lang="he-IL" dirty="0"/>
                  <a:t> סטיות תקן:</a:t>
                </a:r>
                <a:br>
                  <a:rPr lang="en-US" dirty="0"/>
                </a:br>
                <a14:m>
                  <m:oMath xmlns:m="http://schemas.openxmlformats.org/officeDocument/2006/math">
                    <m:r>
                      <a:rPr lang="en-US" b="0" i="1" smtClean="0">
                        <a:latin typeface="Cambria Math" panose="02040503050406030204" pitchFamily="18" charset="0"/>
                      </a:rPr>
                      <m:t>𝐴𝑅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i="1">
                            <a:latin typeface="Cambria Math" panose="02040503050406030204" pitchFamily="18" charset="0"/>
                          </a:rPr>
                          <m:t>𝑜𝑢𝑡</m:t>
                        </m:r>
                        <m:r>
                          <a:rPr lang="en-US" i="1">
                            <a:latin typeface="Cambria Math" panose="02040503050406030204" pitchFamily="18" charset="0"/>
                          </a:rPr>
                          <m:t>_</m:t>
                        </m:r>
                        <m:r>
                          <a:rPr lang="en-US" i="1">
                            <a:latin typeface="Cambria Math" panose="02040503050406030204" pitchFamily="18" charset="0"/>
                          </a:rPr>
                          <m:t>𝑜𝑓</m:t>
                        </m:r>
                        <m:r>
                          <a:rPr lang="en-US" i="1">
                            <a:latin typeface="Cambria Math" panose="02040503050406030204" pitchFamily="18" charset="0"/>
                          </a:rPr>
                          <m:t>_</m:t>
                        </m:r>
                        <m:r>
                          <a:rPr lang="en-US" i="1">
                            <a:latin typeface="Cambria Math" panose="02040503050406030204" pitchFamily="18" charset="0"/>
                          </a:rPr>
                          <m:t>𝐶𝑜𝑛𝑡𝑟𝑜𝑙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e>
                        </m:d>
                      </m:den>
                    </m:f>
                  </m:oMath>
                </a14:m>
                <a:endParaRPr lang="he-IL" dirty="0">
                  <a:latin typeface="Ariel"/>
                </a:endParaRPr>
              </a:p>
              <a:p>
                <a:r>
                  <a:rPr lang="he-IL" dirty="0">
                    <a:latin typeface="Ariel"/>
                  </a:rPr>
                  <a:t>עבור מדגם שלא חלה בו כל סטייה: </a:t>
                </a:r>
                <a:br>
                  <a:rPr lang="en-US" dirty="0">
                    <a:latin typeface="Ariel"/>
                  </a:rPr>
                </a:br>
                <a14:m>
                  <m:oMath xmlns:m="http://schemas.openxmlformats.org/officeDocument/2006/math">
                    <m:r>
                      <a:rPr lang="en-US" b="0" i="1" smtClean="0">
                        <a:latin typeface="Cambria Math" panose="02040503050406030204" pitchFamily="18" charset="0"/>
                      </a:rPr>
                      <m:t>𝐴𝑅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𝑖𝑛</m:t>
                        </m:r>
                        <m:r>
                          <a:rPr lang="en-US" b="0" i="1" smtClean="0">
                            <a:latin typeface="Cambria Math" panose="02040503050406030204" pitchFamily="18" charset="0"/>
                          </a:rPr>
                          <m:t>_</m:t>
                        </m:r>
                        <m:r>
                          <a:rPr lang="en-US" b="0" i="1" smtClean="0">
                            <a:latin typeface="Cambria Math" panose="02040503050406030204" pitchFamily="18" charset="0"/>
                          </a:rPr>
                          <m:t>𝐶𝑜𝑛𝑡𝑟𝑜𝑙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𝛼</m:t>
                        </m:r>
                      </m:den>
                    </m:f>
                  </m:oMath>
                </a14:m>
                <a:endParaRPr lang="he-IL" dirty="0">
                  <a:latin typeface="Ariel"/>
                </a:endParaRPr>
              </a:p>
            </p:txBody>
          </p:sp>
        </mc:Choice>
        <mc:Fallback xmlns="">
          <p:sp>
            <p:nvSpPr>
              <p:cNvPr id="3" name="מציין מיקום תוכן 2">
                <a:extLst>
                  <a:ext uri="{FF2B5EF4-FFF2-40B4-BE49-F238E27FC236}">
                    <a16:creationId xmlns:a16="http://schemas.microsoft.com/office/drawing/2014/main" id="{1FF6A167-3887-DBA7-D7C9-6C4EC7E31B84}"/>
                  </a:ext>
                </a:extLst>
              </p:cNvPr>
              <p:cNvSpPr>
                <a:spLocks noGrp="1" noRot="1" noChangeAspect="1" noMove="1" noResize="1" noEditPoints="1" noAdjustHandles="1" noChangeArrowheads="1" noChangeShapeType="1" noTextEdit="1"/>
              </p:cNvSpPr>
              <p:nvPr>
                <p:ph idx="1"/>
              </p:nvPr>
            </p:nvSpPr>
            <p:spPr>
              <a:blipFill>
                <a:blip r:embed="rId2"/>
                <a:stretch>
                  <a:fillRect t="-930" r="-485"/>
                </a:stretch>
              </a:blipFill>
            </p:spPr>
            <p:txBody>
              <a:bodyPr/>
              <a:lstStyle/>
              <a:p>
                <a:r>
                  <a:rPr lang="he-IL">
                    <a:noFill/>
                  </a:rPr>
                  <a:t> </a:t>
                </a:r>
              </a:p>
            </p:txBody>
          </p:sp>
        </mc:Fallback>
      </mc:AlternateContent>
    </p:spTree>
    <p:extLst>
      <p:ext uri="{BB962C8B-B14F-4D97-AF65-F5344CB8AC3E}">
        <p14:creationId xmlns:p14="http://schemas.microsoft.com/office/powerpoint/2010/main" val="3336859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D10B02-44E7-8E08-69C2-CDDD78B15550}"/>
              </a:ext>
            </a:extLst>
          </p:cNvPr>
          <p:cNvSpPr>
            <a:spLocks noGrp="1"/>
          </p:cNvSpPr>
          <p:nvPr>
            <p:ph type="title"/>
          </p:nvPr>
        </p:nvSpPr>
        <p:spPr/>
        <p:txBody>
          <a:bodyPr/>
          <a:lstStyle/>
          <a:p>
            <a:pPr algn="r"/>
            <a:r>
              <a:rPr lang="he-IL" dirty="0"/>
              <a:t>תרגיל 1</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2019B3F-3EF6-CB17-A038-1A3C16173BAD}"/>
                  </a:ext>
                </a:extLst>
              </p:cNvPr>
              <p:cNvSpPr>
                <a:spLocks noGrp="1"/>
              </p:cNvSpPr>
              <p:nvPr>
                <p:ph idx="1"/>
              </p:nvPr>
            </p:nvSpPr>
            <p:spPr/>
            <p:txBody>
              <a:bodyPr>
                <a:normAutofit fontScale="92500" lnSpcReduction="20000"/>
              </a:bodyPr>
              <a:lstStyle/>
              <a:p>
                <a:pPr marL="0" indent="0">
                  <a:buNone/>
                </a:pPr>
                <a:r>
                  <a:rPr lang="he-IL" dirty="0"/>
                  <a:t>מפעל מייצר חכות שאורכן מתפלג נורמלית עם תוחלת של 95 אינץ' וסטיית תקן של 7 </a:t>
                </a:r>
                <a:r>
                  <a:rPr lang="he-IL" dirty="0" err="1"/>
                  <a:t>אינץ</a:t>
                </a:r>
                <a:r>
                  <a:rPr lang="he-IL" dirty="0"/>
                  <a:t>'. מנהל המפעל דורש כי אם תהיה סטייה בתוחלת התהליך ל102- אינץ' היא תתגלה בהסתברות של 50% כבר במדגם הראשון.</a:t>
                </a:r>
              </a:p>
              <a:p>
                <a:pPr marL="342900" indent="-342900">
                  <a:buFont typeface="+mj-cs"/>
                  <a:buAutoNum type="hebrew2Minus"/>
                </a:pPr>
                <a:r>
                  <a:rPr lang="he-IL" dirty="0"/>
                  <a:t>מהו גודל המדגם הנדרש על מנת לעמוד בדרישה זו?</a:t>
                </a:r>
              </a:p>
              <a:p>
                <a:pPr marL="342900" indent="-342900">
                  <a:buFont typeface="+mj-cs"/>
                  <a:buAutoNum type="hebrew2Minus"/>
                </a:pPr>
                <a:r>
                  <a:rPr lang="he-IL" dirty="0"/>
                  <a:t>כמה דגימות בממוצע יצטרך המפעל לקחת כדי לגלות את הסטייה בתהליך?</a:t>
                </a:r>
              </a:p>
              <a:p>
                <a:pPr marL="0" indent="0">
                  <a:buNone/>
                </a:pPr>
                <a:endParaRPr lang="he-IL" dirty="0"/>
              </a:p>
              <a:p>
                <a:pPr marL="0" indent="0">
                  <a:buNone/>
                </a:pPr>
                <a:r>
                  <a:rPr lang="he-IL" dirty="0"/>
                  <a:t>א- נתון: </a:t>
                </a:r>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95</m:t>
                    </m:r>
                  </m:oMath>
                </a14:m>
                <a:r>
                  <a:rPr lang="he-IL"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7</m:t>
                    </m:r>
                  </m:oMath>
                </a14:m>
                <a:r>
                  <a:rPr lang="he-IL"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𝑥</m:t>
                            </m:r>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a14:m>
                <a:r>
                  <a:rPr lang="he-IL" dirty="0"/>
                  <a:t>. נבנה נוסחה המתארת את הסתברות הגילוי הדרושה: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&gt;</m:t>
                          </m:r>
                          <m:r>
                            <a:rPr lang="en-US" b="0" i="1" smtClean="0">
                              <a:latin typeface="Cambria Math" panose="02040503050406030204" pitchFamily="18" charset="0"/>
                            </a:rPr>
                            <m:t>𝑈𝐶𝐿</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&lt;</m:t>
                          </m:r>
                          <m:r>
                            <a:rPr lang="en-US" b="0" i="1" smtClean="0">
                              <a:latin typeface="Cambria Math" panose="02040503050406030204" pitchFamily="18" charset="0"/>
                            </a:rPr>
                            <m:t>𝑈𝐶𝐿</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𝑈𝐶𝐿</m:t>
                              </m:r>
                              <m:r>
                                <a:rPr lang="en-US" b="0" i="1" smtClean="0">
                                  <a:latin typeface="Cambria Math" panose="02040503050406030204" pitchFamily="18" charset="0"/>
                                </a:rPr>
                                <m:t>−</m:t>
                              </m:r>
                              <m:r>
                                <a:rPr lang="en-US" b="0" i="1" smtClean="0">
                                  <a:latin typeface="Cambria Math" panose="02040503050406030204" pitchFamily="18" charset="0"/>
                                </a:rPr>
                                <m:t>𝑥</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ub>
                              </m:sSub>
                            </m:den>
                          </m:f>
                        </m:e>
                      </m:d>
                      <m:r>
                        <a:rPr lang="en-US" b="0" i="1" smtClean="0">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m:rPr>
                          <m:sty m:val="p"/>
                        </m:rPr>
                        <a:rPr lang="en-US">
                          <a:latin typeface="Cambria Math" panose="02040503050406030204" pitchFamily="18" charset="0"/>
                        </a:rPr>
                        <m:t>Φ</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den>
                          </m:f>
                        </m:e>
                      </m:d>
                      <m:r>
                        <a:rPr lang="en-US" b="0" i="1" smtClean="0">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m:rPr>
                          <m:sty m:val="p"/>
                        </m:rPr>
                        <a:rPr lang="en-US">
                          <a:latin typeface="Cambria Math" panose="02040503050406030204" pitchFamily="18" charset="0"/>
                        </a:rPr>
                        <m:t>Φ</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95</m:t>
                              </m:r>
                              <m:r>
                                <a:rPr lang="en-US" i="1">
                                  <a:latin typeface="Cambria Math" panose="02040503050406030204" pitchFamily="18" charset="0"/>
                                </a:rPr>
                                <m:t>+</m:t>
                              </m:r>
                              <m:r>
                                <a:rPr lang="en-US" i="1">
                                  <a:latin typeface="Cambria Math" panose="02040503050406030204" pitchFamily="18" charset="0"/>
                                </a:rPr>
                                <m:t>3</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r>
                                <a:rPr lang="en-US" i="1">
                                  <a:latin typeface="Cambria Math" panose="02040503050406030204" pitchFamily="18" charset="0"/>
                                </a:rPr>
                                <m:t>−</m:t>
                              </m:r>
                              <m:r>
                                <a:rPr lang="en-US" b="0" i="1" smtClean="0">
                                  <a:latin typeface="Cambria Math" panose="02040503050406030204" pitchFamily="18" charset="0"/>
                                </a:rPr>
                                <m:t>102</m:t>
                              </m:r>
                            </m:num>
                            <m:den>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den>
                          </m:f>
                        </m:e>
                      </m:d>
                      <m:r>
                        <a:rPr lang="en-US" b="0" i="1" smtClean="0">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m:rPr>
                          <m:sty m:val="p"/>
                        </m:rPr>
                        <a:rPr lang="en-US">
                          <a:latin typeface="Cambria Math" panose="02040503050406030204" pitchFamily="18" charset="0"/>
                        </a:rPr>
                        <m:t>Φ</m:t>
                      </m:r>
                      <m:d>
                        <m:dPr>
                          <m:ctrlPr>
                            <a:rPr lang="en-US" i="1">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f>
                                <m:fPr>
                                  <m:ctrlPr>
                                    <a:rPr lang="en-US" b="0" i="1" smtClean="0">
                                      <a:latin typeface="Cambria Math" panose="02040503050406030204" pitchFamily="18" charset="0"/>
                                    </a:rPr>
                                  </m:ctrlPr>
                                </m:fPr>
                                <m:num>
                                  <m:r>
                                    <a:rPr lang="en-US" b="0" i="1" smtClean="0">
                                      <a:latin typeface="Cambria Math" panose="02040503050406030204" pitchFamily="18" charset="0"/>
                                    </a:rPr>
                                    <m:t>7</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 </m:t>
                              </m:r>
                            </m:den>
                          </m:f>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𝑛</m:t>
                          </m:r>
                        </m:e>
                      </m:ra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9</m:t>
                      </m:r>
                    </m:oMath>
                  </m:oMathPara>
                </a14:m>
                <a:endParaRPr lang="he-IL" dirty="0"/>
              </a:p>
              <a:p>
                <a:pPr marL="0" indent="0">
                  <a:buNone/>
                </a:pPr>
                <a:r>
                  <a:rPr lang="he-IL" dirty="0"/>
                  <a:t>כלומר, דרוש גודל מדגמים של 9 פריטים, כדי לאפשר לנו לגלות סטייה בתוחלת התהליך לערך של 102- אינץ' בהסתברות של 50% כבר במדגם הראשון.</a:t>
                </a:r>
              </a:p>
            </p:txBody>
          </p:sp>
        </mc:Choice>
        <mc:Fallback xmlns="">
          <p:sp>
            <p:nvSpPr>
              <p:cNvPr id="3" name="מציין מיקום תוכן 2">
                <a:extLst>
                  <a:ext uri="{FF2B5EF4-FFF2-40B4-BE49-F238E27FC236}">
                    <a16:creationId xmlns:a16="http://schemas.microsoft.com/office/drawing/2014/main" id="{52019B3F-3EF6-CB17-A038-1A3C16173BAD}"/>
                  </a:ext>
                </a:extLst>
              </p:cNvPr>
              <p:cNvSpPr>
                <a:spLocks noGrp="1" noRot="1" noChangeAspect="1" noMove="1" noResize="1" noEditPoints="1" noAdjustHandles="1" noChangeArrowheads="1" noChangeShapeType="1" noTextEdit="1"/>
              </p:cNvSpPr>
              <p:nvPr>
                <p:ph idx="1"/>
              </p:nvPr>
            </p:nvSpPr>
            <p:spPr>
              <a:blipFill>
                <a:blip r:embed="rId3"/>
                <a:stretch>
                  <a:fillRect t="-1550" r="-424" b="-155"/>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B5DE6D56-4E01-84DB-AD7E-988DE95057DE}"/>
                  </a:ext>
                </a:extLst>
              </p:cNvPr>
              <p:cNvSpPr txBox="1"/>
              <p:nvPr/>
            </p:nvSpPr>
            <p:spPr>
              <a:xfrm>
                <a:off x="719528" y="928284"/>
                <a:ext cx="4759376" cy="400110"/>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𝛽</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𝑘</m:t>
                          </m:r>
                        </m:e>
                      </m:d>
                      <m:r>
                        <a:rPr lang="en-US" sz="2000" b="0" i="1" smtClean="0">
                          <a:latin typeface="Cambria Math" panose="02040503050406030204" pitchFamily="18" charset="0"/>
                        </a:rPr>
                        <m:t>=</m:t>
                      </m:r>
                      <m:r>
                        <a:rPr lang="en-US" sz="2000" i="1">
                          <a:latin typeface="Cambria Math" panose="02040503050406030204" pitchFamily="18" charset="0"/>
                        </a:rPr>
                        <m:t>𝑃</m:t>
                      </m:r>
                      <m:d>
                        <m:dPr>
                          <m:begChr m:val="{"/>
                          <m:endChr m:val="}"/>
                          <m:ctrlPr>
                            <a:rPr lang="en-US" sz="2000" i="1">
                              <a:latin typeface="Cambria Math" panose="02040503050406030204" pitchFamily="18" charset="0"/>
                            </a:rPr>
                          </m:ctrlPr>
                        </m:d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&lt;</m:t>
                          </m:r>
                          <m:r>
                            <a:rPr lang="en-US" sz="2000" i="1">
                              <a:latin typeface="Cambria Math" panose="02040503050406030204" pitchFamily="18" charset="0"/>
                            </a:rPr>
                            <m:t>𝐿𝐶𝐿</m:t>
                          </m:r>
                        </m:e>
                      </m:d>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r>
                        <a:rPr lang="en-US" sz="2000" i="1">
                          <a:latin typeface="Cambria Math" panose="02040503050406030204" pitchFamily="18" charset="0"/>
                        </a:rPr>
                        <m:t>&gt;</m:t>
                      </m:r>
                      <m:r>
                        <a:rPr lang="en-US" sz="2000" i="1">
                          <a:latin typeface="Cambria Math" panose="02040503050406030204" pitchFamily="18" charset="0"/>
                        </a:rPr>
                        <m:t>𝑈𝐶𝐿</m:t>
                      </m:r>
                      <m:r>
                        <a:rPr lang="en-US" sz="2000" i="1">
                          <a:latin typeface="Cambria Math" panose="02040503050406030204" pitchFamily="18" charset="0"/>
                        </a:rPr>
                        <m:t>}</m:t>
                      </m:r>
                    </m:oMath>
                  </m:oMathPara>
                </a14:m>
                <a:endParaRPr lang="he-IL" sz="2000" dirty="0">
                  <a:latin typeface="Ariel"/>
                </a:endParaRPr>
              </a:p>
            </p:txBody>
          </p:sp>
        </mc:Choice>
        <mc:Fallback xmlns="">
          <p:sp>
            <p:nvSpPr>
              <p:cNvPr id="5" name="תיבת טקסט 4">
                <a:extLst>
                  <a:ext uri="{FF2B5EF4-FFF2-40B4-BE49-F238E27FC236}">
                    <a16:creationId xmlns:a16="http://schemas.microsoft.com/office/drawing/2014/main" id="{B5DE6D56-4E01-84DB-AD7E-988DE95057DE}"/>
                  </a:ext>
                </a:extLst>
              </p:cNvPr>
              <p:cNvSpPr txBox="1">
                <a:spLocks noRot="1" noChangeAspect="1" noMove="1" noResize="1" noEditPoints="1" noAdjustHandles="1" noChangeArrowheads="1" noChangeShapeType="1" noTextEdit="1"/>
              </p:cNvSpPr>
              <p:nvPr/>
            </p:nvSpPr>
            <p:spPr>
              <a:xfrm>
                <a:off x="719528" y="928284"/>
                <a:ext cx="4759376" cy="400110"/>
              </a:xfrm>
              <a:prstGeom prst="rect">
                <a:avLst/>
              </a:prstGeom>
              <a:blipFill>
                <a:blip r:embed="rId4"/>
                <a:stretch>
                  <a:fillRect t="-5882" b="-23529"/>
                </a:stretch>
              </a:blipFill>
              <a:ln>
                <a:solidFill>
                  <a:schemeClr val="tx1"/>
                </a:solidFill>
              </a:ln>
            </p:spPr>
            <p:txBody>
              <a:bodyPr/>
              <a:lstStyle/>
              <a:p>
                <a:r>
                  <a:rPr lang="he-IL">
                    <a:noFill/>
                  </a:rPr>
                  <a:t> </a:t>
                </a:r>
              </a:p>
            </p:txBody>
          </p:sp>
        </mc:Fallback>
      </mc:AlternateContent>
    </p:spTree>
    <p:extLst>
      <p:ext uri="{BB962C8B-B14F-4D97-AF65-F5344CB8AC3E}">
        <p14:creationId xmlns:p14="http://schemas.microsoft.com/office/powerpoint/2010/main" val="13729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3D10B02-44E7-8E08-69C2-CDDD78B15550}"/>
              </a:ext>
            </a:extLst>
          </p:cNvPr>
          <p:cNvSpPr>
            <a:spLocks noGrp="1"/>
          </p:cNvSpPr>
          <p:nvPr>
            <p:ph type="title"/>
          </p:nvPr>
        </p:nvSpPr>
        <p:spPr/>
        <p:txBody>
          <a:bodyPr/>
          <a:lstStyle/>
          <a:p>
            <a:pPr algn="r"/>
            <a:r>
              <a:rPr lang="he-IL" dirty="0"/>
              <a:t>תרגיל 1</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2019B3F-3EF6-CB17-A038-1A3C16173BAD}"/>
                  </a:ext>
                </a:extLst>
              </p:cNvPr>
              <p:cNvSpPr>
                <a:spLocks noGrp="1"/>
              </p:cNvSpPr>
              <p:nvPr>
                <p:ph idx="1"/>
              </p:nvPr>
            </p:nvSpPr>
            <p:spPr/>
            <p:txBody>
              <a:bodyPr>
                <a:normAutofit/>
              </a:bodyPr>
              <a:lstStyle/>
              <a:p>
                <a:pPr marL="0" indent="0">
                  <a:buNone/>
                </a:pPr>
                <a:r>
                  <a:rPr lang="he-IL" dirty="0"/>
                  <a:t>מפעל מייצר חכות שאורכן מתפלג נורמלית עם תוחלת של 95 אינץ' וסטיית תקן של 7 </a:t>
                </a:r>
                <a:r>
                  <a:rPr lang="he-IL" dirty="0" err="1"/>
                  <a:t>אינץ</a:t>
                </a:r>
                <a:r>
                  <a:rPr lang="he-IL" dirty="0"/>
                  <a:t>'. מנהל המפעל דורש כי אם תהיה סטייה בתוחלת התהליך ל102- אינץ' היא תתגלה בהסתברות של 50% כבר במדגם הראשון.</a:t>
                </a:r>
              </a:p>
              <a:p>
                <a:pPr marL="342900" indent="-342900">
                  <a:buFont typeface="+mj-cs"/>
                  <a:buAutoNum type="hebrew2Minus"/>
                </a:pPr>
                <a:r>
                  <a:rPr lang="he-IL" dirty="0"/>
                  <a:t>מהו גודל המדגם הנדרש על מנת לעמוד בדרישה זו?</a:t>
                </a:r>
              </a:p>
              <a:p>
                <a:pPr marL="342900" indent="-342900">
                  <a:buFont typeface="+mj-cs"/>
                  <a:buAutoNum type="hebrew2Minus"/>
                </a:pPr>
                <a:r>
                  <a:rPr lang="he-IL" dirty="0"/>
                  <a:t>כמה דגימות בממוצע יצטרך המפעל לקחת כדי לגלות את הסטייה בתהליך?</a:t>
                </a:r>
              </a:p>
              <a:p>
                <a:pPr marL="0" indent="0">
                  <a:buNone/>
                </a:pPr>
                <a:endParaRPr lang="he-IL" dirty="0"/>
              </a:p>
              <a:p>
                <a:pPr marL="0" indent="0">
                  <a:buNone/>
                </a:pPr>
                <a:r>
                  <a:rPr lang="he-IL" dirty="0"/>
                  <a:t>ב- נשתמש בנוסחה עבור תוחלת מספר הדגימות: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𝑜𝑢𝑡</m:t>
                          </m:r>
                          <m:r>
                            <a:rPr lang="en-US" b="0" i="1" smtClean="0">
                              <a:latin typeface="Cambria Math" panose="02040503050406030204" pitchFamily="18" charset="0"/>
                            </a:rPr>
                            <m:t>_</m:t>
                          </m:r>
                          <m:r>
                            <a:rPr lang="en-US" b="0" i="1" smtClean="0">
                              <a:latin typeface="Cambria Math" panose="02040503050406030204" pitchFamily="18" charset="0"/>
                            </a:rPr>
                            <m:t>𝑜𝑓</m:t>
                          </m:r>
                          <m:r>
                            <a:rPr lang="en-US" b="0" i="1" smtClean="0">
                              <a:latin typeface="Cambria Math" panose="02040503050406030204" pitchFamily="18" charset="0"/>
                            </a:rPr>
                            <m:t>_</m:t>
                          </m:r>
                          <m:r>
                            <a:rPr lang="en-US" b="0" i="1" smtClean="0">
                              <a:latin typeface="Cambria Math" panose="02040503050406030204" pitchFamily="18" charset="0"/>
                            </a:rPr>
                            <m:t>𝐶𝑜𝑛𝑡𝑟𝑜𝑙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𝛽</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den>
                      </m:f>
                      <m:r>
                        <a:rPr lang="en-US" b="0" i="1" smtClean="0">
                          <a:latin typeface="Cambria Math" panose="02040503050406030204" pitchFamily="18" charset="0"/>
                        </a:rPr>
                        <m:t>=</m:t>
                      </m:r>
                      <m:r>
                        <a:rPr lang="en-US" b="0" i="1" smtClean="0">
                          <a:latin typeface="Cambria Math" panose="02040503050406030204" pitchFamily="18" charset="0"/>
                        </a:rPr>
                        <m:t>2</m:t>
                      </m:r>
                    </m:oMath>
                  </m:oMathPara>
                </a14:m>
                <a:endParaRPr lang="he-IL" dirty="0"/>
              </a:p>
              <a:p>
                <a:pPr marL="0" indent="0">
                  <a:buNone/>
                </a:pPr>
                <a:r>
                  <a:rPr lang="he-IL" dirty="0"/>
                  <a:t>כלומר, הסטייה תתגלה בממוצע תוך 2 מדגמים.</a:t>
                </a:r>
              </a:p>
            </p:txBody>
          </p:sp>
        </mc:Choice>
        <mc:Fallback xmlns="">
          <p:sp>
            <p:nvSpPr>
              <p:cNvPr id="3" name="מציין מיקום תוכן 2">
                <a:extLst>
                  <a:ext uri="{FF2B5EF4-FFF2-40B4-BE49-F238E27FC236}">
                    <a16:creationId xmlns:a16="http://schemas.microsoft.com/office/drawing/2014/main" id="{52019B3F-3EF6-CB17-A038-1A3C16173BAD}"/>
                  </a:ext>
                </a:extLst>
              </p:cNvPr>
              <p:cNvSpPr>
                <a:spLocks noGrp="1" noRot="1" noChangeAspect="1" noMove="1" noResize="1" noEditPoints="1" noAdjustHandles="1" noChangeArrowheads="1" noChangeShapeType="1" noTextEdit="1"/>
              </p:cNvSpPr>
              <p:nvPr>
                <p:ph idx="1"/>
              </p:nvPr>
            </p:nvSpPr>
            <p:spPr>
              <a:blipFill>
                <a:blip r:embed="rId2"/>
                <a:stretch>
                  <a:fillRect l="-667" t="-775" r="-485"/>
                </a:stretch>
              </a:blipFill>
            </p:spPr>
            <p:txBody>
              <a:bodyPr/>
              <a:lstStyle/>
              <a:p>
                <a:r>
                  <a:rPr lang="he-IL">
                    <a:noFill/>
                  </a:rPr>
                  <a:t> </a:t>
                </a:r>
              </a:p>
            </p:txBody>
          </p:sp>
        </mc:Fallback>
      </mc:AlternateContent>
    </p:spTree>
    <p:extLst>
      <p:ext uri="{BB962C8B-B14F-4D97-AF65-F5344CB8AC3E}">
        <p14:creationId xmlns:p14="http://schemas.microsoft.com/office/powerpoint/2010/main" val="194970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A7362C-3ABF-9CCD-42C0-02B9AA722A6D}"/>
              </a:ext>
            </a:extLst>
          </p:cNvPr>
          <p:cNvSpPr>
            <a:spLocks noGrp="1"/>
          </p:cNvSpPr>
          <p:nvPr>
            <p:ph type="title"/>
          </p:nvPr>
        </p:nvSpPr>
        <p:spPr/>
        <p:txBody>
          <a:bodyPr/>
          <a:lstStyle/>
          <a:p>
            <a:pPr algn="r"/>
            <a:r>
              <a:rPr lang="he-IL" dirty="0"/>
              <a:t>תרגיל 2</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7A370D5-EEE2-77F3-87CE-C25FA6E180DF}"/>
                  </a:ext>
                </a:extLst>
              </p:cNvPr>
              <p:cNvSpPr>
                <a:spLocks noGrp="1"/>
              </p:cNvSpPr>
              <p:nvPr>
                <p:ph idx="1"/>
              </p:nvPr>
            </p:nvSpPr>
            <p:spPr/>
            <p:txBody>
              <a:bodyPr>
                <a:normAutofit fontScale="85000" lnSpcReduction="20000"/>
              </a:bodyPr>
              <a:lstStyle/>
              <a:p>
                <a:pPr marL="0" indent="0">
                  <a:buNone/>
                </a:pPr>
                <a:r>
                  <a:rPr lang="he-IL" dirty="0"/>
                  <a:t>סטיית התקן של חוזק האחיזה של מסמרים מסוג מסוים עומדת על 8 ליברות, תהליך ייצור מבוקר על ידי תרשים </a:t>
                </a:r>
                <a14:m>
                  <m:oMath xmlns:m="http://schemas.openxmlformats.org/officeDocument/2006/math">
                    <m:acc>
                      <m:accPr>
                        <m:chr m:val="̅"/>
                        <m:ctrlPr>
                          <a:rPr lang="he-IL" i="1" smtClean="0">
                            <a:latin typeface="Cambria Math" panose="02040503050406030204" pitchFamily="18" charset="0"/>
                          </a:rPr>
                        </m:ctrlPr>
                      </m:accPr>
                      <m:e>
                        <m:r>
                          <a:rPr lang="en-US" b="0" i="1" smtClean="0">
                            <a:latin typeface="Cambria Math" panose="02040503050406030204" pitchFamily="18" charset="0"/>
                          </a:rPr>
                          <m:t>𝑋</m:t>
                        </m:r>
                      </m:e>
                    </m:acc>
                  </m:oMath>
                </a14:m>
                <a:r>
                  <a:rPr lang="he-IL" dirty="0"/>
                  <a:t>  עם גודל מדגם של 10 יחידות, כאשר המדגמים נלקחים אחת לחצי שעה וקצב הייצור הוא 1000 פריטים לשעה.</a:t>
                </a:r>
              </a:p>
              <a:p>
                <a:pPr marL="342900" indent="-342900">
                  <a:buFont typeface="+mj-cs"/>
                  <a:buAutoNum type="hebrew2Minus"/>
                </a:pPr>
                <a:r>
                  <a:rPr lang="he-IL" dirty="0"/>
                  <a:t>כמה זמן ייקח לאתר סטייה של +4 ליברות בממוצע התהליך?</a:t>
                </a:r>
              </a:p>
              <a:p>
                <a:pPr marL="342900" indent="-342900">
                  <a:buFont typeface="+mj-cs"/>
                  <a:buAutoNum type="hebrew2Minus"/>
                </a:pPr>
                <a:r>
                  <a:rPr lang="he-IL" dirty="0"/>
                  <a:t>כיצד ניתן לקצר זמן זה?</a:t>
                </a:r>
              </a:p>
              <a:p>
                <a:pPr marL="342900" indent="-342900">
                  <a:buFont typeface="+mj-cs"/>
                  <a:buAutoNum type="hebrew2Minus"/>
                </a:pPr>
                <a:r>
                  <a:rPr lang="he-IL" dirty="0"/>
                  <a:t>מהו הגידול בכמות הפגומים שיש לעבד מחדש לפני שתאותר הסטייה, אם כתוצאה מהסטייה בממוצע התהליך אחוז הפגומים גדל ב7.5%-?</a:t>
                </a:r>
              </a:p>
              <a:p>
                <a:pPr marL="0" indent="0">
                  <a:buNone/>
                </a:pPr>
                <a:r>
                  <a:rPr lang="he-IL" dirty="0"/>
                  <a:t>א- נתון: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8</m:t>
                    </m:r>
                  </m:oMath>
                </a14:m>
                <a:r>
                  <a:rPr lang="he-IL" dirty="0"/>
                  <a:t> ,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10</m:t>
                    </m:r>
                  </m:oMath>
                </a14:m>
                <a:r>
                  <a:rPr lang="he-IL"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oMath>
                </a14:m>
                <a:r>
                  <a:rPr lang="he-IL" dirty="0"/>
                  <a:t>. נחשב את הסיכוי לחריגה מגבול הבקרה העליון: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&gt;</m:t>
                          </m:r>
                          <m:r>
                            <a:rPr lang="en-US" b="0" i="1" smtClean="0">
                              <a:latin typeface="Cambria Math" panose="02040503050406030204" pitchFamily="18" charset="0"/>
                            </a:rPr>
                            <m:t>𝑈𝐶𝐿</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𝑈𝐶𝐿</m:t>
                              </m:r>
                              <m:r>
                                <a:rPr lang="en-US" i="1">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num>
                            <m:den>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den>
                          </m:f>
                        </m:e>
                      </m:d>
                      <m:r>
                        <a:rPr lang="en-US" b="0" i="1" smtClean="0">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m:rPr>
                          <m:sty m:val="p"/>
                        </m:rPr>
                        <a:rPr lang="en-US">
                          <a:latin typeface="Cambria Math" panose="02040503050406030204" pitchFamily="18" charset="0"/>
                        </a:rPr>
                        <m:t>Φ</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e>
                              </m:d>
                            </m:num>
                            <m:den>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den>
                          </m:f>
                        </m:e>
                      </m:d>
                      <m:r>
                        <a:rPr lang="en-US" b="0" i="1" smtClean="0">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m:t>
                      </m:r>
                      <m:r>
                        <m:rPr>
                          <m:sty m:val="p"/>
                        </m:rPr>
                        <a:rPr lang="en-US">
                          <a:latin typeface="Cambria Math" panose="02040503050406030204" pitchFamily="18" charset="0"/>
                        </a:rPr>
                        <m:t>Φ</m:t>
                      </m:r>
                      <m:d>
                        <m:dPr>
                          <m:ctrlPr>
                            <a:rPr lang="en-US" i="1">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𝑘</m:t>
                              </m:r>
                              <m:sSub>
                                <m:sSubPr>
                                  <m:ctrlPr>
                                    <a:rPr lang="en-US" i="1" smtClean="0">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num>
                            <m:den>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𝜎</m:t>
                                      </m:r>
                                    </m:e>
                                    <m:sub>
                                      <m:acc>
                                        <m:accPr>
                                          <m:chr m:val="̅"/>
                                          <m:ctrlPr>
                                            <a:rPr lang="en-US" i="1">
                                              <a:latin typeface="Cambria Math" panose="02040503050406030204" pitchFamily="18" charset="0"/>
                                            </a:rPr>
                                          </m:ctrlPr>
                                        </m:accPr>
                                        <m:e>
                                          <m:r>
                                            <a:rPr lang="en-US" i="1">
                                              <a:latin typeface="Cambria Math" panose="02040503050406030204" pitchFamily="18" charset="0"/>
                                            </a:rPr>
                                            <m:t>𝑥</m:t>
                                          </m:r>
                                        </m:e>
                                      </m:acc>
                                    </m:sub>
                                  </m:sSub>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den>
                          </m:f>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10</m:t>
                                  </m:r>
                                </m:e>
                              </m:rad>
                            </m:num>
                            <m:den>
                              <m:r>
                                <a:rPr lang="en-US" b="0" i="1" smtClean="0">
                                  <a:latin typeface="Cambria Math" panose="02040503050406030204" pitchFamily="18" charset="0"/>
                                </a:rPr>
                                <m:t>8</m:t>
                              </m:r>
                            </m:den>
                          </m:f>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42</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0778</m:t>
                      </m:r>
                    </m:oMath>
                  </m:oMathPara>
                </a14:m>
                <a:endParaRPr lang="he-IL" dirty="0"/>
              </a:p>
              <a:p>
                <a:pPr marL="0" indent="0">
                  <a:buNone/>
                </a:pPr>
                <a:r>
                  <a:rPr lang="he-IL" dirty="0"/>
                  <a:t>מכאן, ניתן לחשב את מספר המדגמים עד לגילוי: </a:t>
                </a:r>
                <a14:m>
                  <m:oMath xmlns:m="http://schemas.openxmlformats.org/officeDocument/2006/math">
                    <m:r>
                      <a:rPr lang="en-US" b="0" i="1" smtClean="0">
                        <a:latin typeface="Cambria Math" panose="02040503050406030204" pitchFamily="18" charset="0"/>
                      </a:rPr>
                      <m:t>𝐴𝑅𝐿</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0778</m:t>
                        </m:r>
                      </m:den>
                    </m:f>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85</m:t>
                    </m:r>
                  </m:oMath>
                </a14:m>
                <a:endParaRPr lang="he-IL" dirty="0"/>
              </a:p>
              <a:p>
                <a:pPr marL="0" indent="0">
                  <a:buNone/>
                </a:pPr>
                <a:r>
                  <a:rPr lang="he-IL" dirty="0"/>
                  <a:t>משך הזמן עד הגילוי הוא מכפלת תוחלת מס המדגמים בזמן שבין המדגמים: </a:t>
                </a:r>
                <a14:m>
                  <m:oMath xmlns:m="http://schemas.openxmlformats.org/officeDocument/2006/math">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85</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m:t>
                    </m:r>
                    <m:r>
                      <a:rPr lang="en-US" b="0" i="1" smtClean="0">
                        <a:latin typeface="Cambria Math" panose="02040503050406030204" pitchFamily="18" charset="0"/>
                      </a:rPr>
                      <m:t>425</m:t>
                    </m:r>
                  </m:oMath>
                </a14:m>
                <a:endParaRPr lang="he-IL" dirty="0"/>
              </a:p>
              <a:p>
                <a:pPr marL="0" indent="0">
                  <a:buNone/>
                </a:pPr>
                <a:r>
                  <a:rPr lang="he-IL" dirty="0"/>
                  <a:t>כלומר, בממוצע יידרשו 6.425 שעות עד לגילוי הסטייה.</a:t>
                </a:r>
              </a:p>
            </p:txBody>
          </p:sp>
        </mc:Choice>
        <mc:Fallback xmlns="">
          <p:sp>
            <p:nvSpPr>
              <p:cNvPr id="3" name="מציין מיקום תוכן 2">
                <a:extLst>
                  <a:ext uri="{FF2B5EF4-FFF2-40B4-BE49-F238E27FC236}">
                    <a16:creationId xmlns:a16="http://schemas.microsoft.com/office/drawing/2014/main" id="{57A370D5-EEE2-77F3-87CE-C25FA6E180DF}"/>
                  </a:ext>
                </a:extLst>
              </p:cNvPr>
              <p:cNvSpPr>
                <a:spLocks noGrp="1" noRot="1" noChangeAspect="1" noMove="1" noResize="1" noEditPoints="1" noAdjustHandles="1" noChangeArrowheads="1" noChangeShapeType="1" noTextEdit="1"/>
              </p:cNvSpPr>
              <p:nvPr>
                <p:ph idx="1"/>
              </p:nvPr>
            </p:nvSpPr>
            <p:spPr>
              <a:blipFill>
                <a:blip r:embed="rId3"/>
                <a:stretch>
                  <a:fillRect l="-485" t="-1240" r="-303"/>
                </a:stretch>
              </a:blipFill>
            </p:spPr>
            <p:txBody>
              <a:bodyPr/>
              <a:lstStyle/>
              <a:p>
                <a:r>
                  <a:rPr lang="he-IL">
                    <a:noFill/>
                  </a:rPr>
                  <a:t> </a:t>
                </a:r>
              </a:p>
            </p:txBody>
          </p:sp>
        </mc:Fallback>
      </mc:AlternateContent>
    </p:spTree>
    <p:extLst>
      <p:ext uri="{BB962C8B-B14F-4D97-AF65-F5344CB8AC3E}">
        <p14:creationId xmlns:p14="http://schemas.microsoft.com/office/powerpoint/2010/main" val="56719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A7362C-3ABF-9CCD-42C0-02B9AA722A6D}"/>
              </a:ext>
            </a:extLst>
          </p:cNvPr>
          <p:cNvSpPr>
            <a:spLocks noGrp="1"/>
          </p:cNvSpPr>
          <p:nvPr>
            <p:ph type="title"/>
          </p:nvPr>
        </p:nvSpPr>
        <p:spPr/>
        <p:txBody>
          <a:bodyPr/>
          <a:lstStyle/>
          <a:p>
            <a:pPr algn="r"/>
            <a:r>
              <a:rPr lang="he-IL" dirty="0"/>
              <a:t>תרגיל 2</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7A370D5-EEE2-77F3-87CE-C25FA6E180DF}"/>
                  </a:ext>
                </a:extLst>
              </p:cNvPr>
              <p:cNvSpPr>
                <a:spLocks noGrp="1"/>
              </p:cNvSpPr>
              <p:nvPr>
                <p:ph idx="1"/>
              </p:nvPr>
            </p:nvSpPr>
            <p:spPr/>
            <p:txBody>
              <a:bodyPr>
                <a:normAutofit/>
              </a:bodyPr>
              <a:lstStyle/>
              <a:p>
                <a:pPr marL="0" indent="0">
                  <a:buNone/>
                </a:pPr>
                <a:r>
                  <a:rPr lang="he-IL" dirty="0"/>
                  <a:t>סטיית התקן של חוזק האחיזה של מסמרים מסוג מסוים עומדת על 8 ליברות, תהליך ייצור מבוקר על ידי תרשים </a:t>
                </a:r>
                <a14:m>
                  <m:oMath xmlns:m="http://schemas.openxmlformats.org/officeDocument/2006/math">
                    <m:acc>
                      <m:accPr>
                        <m:chr m:val="̅"/>
                        <m:ctrlPr>
                          <a:rPr lang="he-IL" i="1" smtClean="0">
                            <a:latin typeface="Cambria Math" panose="02040503050406030204" pitchFamily="18" charset="0"/>
                          </a:rPr>
                        </m:ctrlPr>
                      </m:accPr>
                      <m:e>
                        <m:r>
                          <a:rPr lang="en-US" b="0" i="1" smtClean="0">
                            <a:latin typeface="Cambria Math" panose="02040503050406030204" pitchFamily="18" charset="0"/>
                          </a:rPr>
                          <m:t>𝑋</m:t>
                        </m:r>
                      </m:e>
                    </m:acc>
                  </m:oMath>
                </a14:m>
                <a:r>
                  <a:rPr lang="he-IL" dirty="0"/>
                  <a:t>  עם גודל מדגם של 10 יחידות, כאשר המדגמים נלקחים אחת לחצי שעה וקצב הייצור הוא 1000 פריטים לשעה.</a:t>
                </a:r>
              </a:p>
              <a:p>
                <a:pPr marL="342900" indent="-342900">
                  <a:buFont typeface="+mj-cs"/>
                  <a:buAutoNum type="hebrew2Minus"/>
                </a:pPr>
                <a:r>
                  <a:rPr lang="he-IL" dirty="0"/>
                  <a:t>כמה זמן ייקח לאתר סטייה של +4 ליברות בממוצע התהליך?</a:t>
                </a:r>
              </a:p>
              <a:p>
                <a:pPr marL="342900" indent="-342900">
                  <a:buFont typeface="+mj-cs"/>
                  <a:buAutoNum type="hebrew2Minus"/>
                </a:pPr>
                <a:r>
                  <a:rPr lang="he-IL" dirty="0"/>
                  <a:t>כיצד ניתן לקצר זמן זה?</a:t>
                </a:r>
              </a:p>
              <a:p>
                <a:pPr marL="342900" indent="-342900">
                  <a:buFont typeface="+mj-cs"/>
                  <a:buAutoNum type="hebrew2Minus"/>
                </a:pPr>
                <a:r>
                  <a:rPr lang="he-IL" dirty="0"/>
                  <a:t>מהו הגידול בכמות הפגומים שיש לעבד מחדש לפני שתאותר הסטייה, אם כתוצאה מהסטייה בממוצע התהליך אחוז הפגומים גדל ב7.5%-?</a:t>
                </a:r>
              </a:p>
              <a:p>
                <a:pPr marL="0" indent="0">
                  <a:buNone/>
                </a:pPr>
                <a:r>
                  <a:rPr lang="he-IL" dirty="0"/>
                  <a:t>ב- את פרק הזמן הזה ניתן לקצר על ידי לקיחת מדגמים תכופים יותר, על ידי הגדלת גודל המדגם או על ידי צמצום גבולות הבקרה וקירובם זה לזה. (כל האופציות האלה יעלו את עלות המדגמים – מדגמים תכופים יותר או הגדלת גודל המדגם יעלו את העלות באופן ישיר, ואילו קירוב גבולות הבקרה זה לזה יביא להתרעות שווא רבות יותר).</a:t>
                </a:r>
              </a:p>
            </p:txBody>
          </p:sp>
        </mc:Choice>
        <mc:Fallback xmlns="">
          <p:sp>
            <p:nvSpPr>
              <p:cNvPr id="3" name="מציין מיקום תוכן 2">
                <a:extLst>
                  <a:ext uri="{FF2B5EF4-FFF2-40B4-BE49-F238E27FC236}">
                    <a16:creationId xmlns:a16="http://schemas.microsoft.com/office/drawing/2014/main" id="{57A370D5-EEE2-77F3-87CE-C25FA6E180DF}"/>
                  </a:ext>
                </a:extLst>
              </p:cNvPr>
              <p:cNvSpPr>
                <a:spLocks noGrp="1" noRot="1" noChangeAspect="1" noMove="1" noResize="1" noEditPoints="1" noAdjustHandles="1" noChangeArrowheads="1" noChangeShapeType="1" noTextEdit="1"/>
              </p:cNvSpPr>
              <p:nvPr>
                <p:ph idx="1"/>
              </p:nvPr>
            </p:nvSpPr>
            <p:spPr>
              <a:blipFill>
                <a:blip r:embed="rId2"/>
                <a:stretch>
                  <a:fillRect l="-970" t="-775" r="-2485"/>
                </a:stretch>
              </a:blipFill>
            </p:spPr>
            <p:txBody>
              <a:bodyPr/>
              <a:lstStyle/>
              <a:p>
                <a:r>
                  <a:rPr lang="he-IL">
                    <a:noFill/>
                  </a:rPr>
                  <a:t> </a:t>
                </a:r>
              </a:p>
            </p:txBody>
          </p:sp>
        </mc:Fallback>
      </mc:AlternateContent>
    </p:spTree>
    <p:extLst>
      <p:ext uri="{BB962C8B-B14F-4D97-AF65-F5344CB8AC3E}">
        <p14:creationId xmlns:p14="http://schemas.microsoft.com/office/powerpoint/2010/main" val="86876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AA7362C-3ABF-9CCD-42C0-02B9AA722A6D}"/>
              </a:ext>
            </a:extLst>
          </p:cNvPr>
          <p:cNvSpPr>
            <a:spLocks noGrp="1"/>
          </p:cNvSpPr>
          <p:nvPr>
            <p:ph type="title"/>
          </p:nvPr>
        </p:nvSpPr>
        <p:spPr/>
        <p:txBody>
          <a:bodyPr/>
          <a:lstStyle/>
          <a:p>
            <a:pPr algn="r"/>
            <a:r>
              <a:rPr lang="he-IL" dirty="0"/>
              <a:t>תרגיל 2</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7A370D5-EEE2-77F3-87CE-C25FA6E180DF}"/>
                  </a:ext>
                </a:extLst>
              </p:cNvPr>
              <p:cNvSpPr>
                <a:spLocks noGrp="1"/>
              </p:cNvSpPr>
              <p:nvPr>
                <p:ph idx="1"/>
              </p:nvPr>
            </p:nvSpPr>
            <p:spPr/>
            <p:txBody>
              <a:bodyPr>
                <a:normAutofit/>
              </a:bodyPr>
              <a:lstStyle/>
              <a:p>
                <a:pPr marL="0" indent="0">
                  <a:buNone/>
                </a:pPr>
                <a:r>
                  <a:rPr lang="he-IL" dirty="0"/>
                  <a:t>סטיית התקן של חוזק האחיזה של מסמרים מסוג מסוים עומדת על 8 ליברות, תהליך ייצור מבוקר על ידי תרשים </a:t>
                </a:r>
                <a14:m>
                  <m:oMath xmlns:m="http://schemas.openxmlformats.org/officeDocument/2006/math">
                    <m:acc>
                      <m:accPr>
                        <m:chr m:val="̅"/>
                        <m:ctrlPr>
                          <a:rPr lang="he-IL" i="1" smtClean="0">
                            <a:latin typeface="Cambria Math" panose="02040503050406030204" pitchFamily="18" charset="0"/>
                          </a:rPr>
                        </m:ctrlPr>
                      </m:accPr>
                      <m:e>
                        <m:r>
                          <a:rPr lang="en-US" b="0" i="1" smtClean="0">
                            <a:latin typeface="Cambria Math" panose="02040503050406030204" pitchFamily="18" charset="0"/>
                          </a:rPr>
                          <m:t>𝑋</m:t>
                        </m:r>
                      </m:e>
                    </m:acc>
                  </m:oMath>
                </a14:m>
                <a:r>
                  <a:rPr lang="he-IL" dirty="0"/>
                  <a:t>  עם גודל מדגם של 10 יחידות, כאשר המדגמים נלקחים אחת לחצי שעה וקצב הייצור הוא 1000 פריטים לשעה.</a:t>
                </a:r>
              </a:p>
              <a:p>
                <a:pPr marL="342900" indent="-342900">
                  <a:buFont typeface="+mj-cs"/>
                  <a:buAutoNum type="hebrew2Minus"/>
                </a:pPr>
                <a:r>
                  <a:rPr lang="he-IL" dirty="0"/>
                  <a:t>כמה זמן ייקח לאתר סטייה של +4 ליברות בממוצע התהליך?</a:t>
                </a:r>
              </a:p>
              <a:p>
                <a:pPr marL="342900" indent="-342900">
                  <a:buFont typeface="+mj-cs"/>
                  <a:buAutoNum type="hebrew2Minus"/>
                </a:pPr>
                <a:r>
                  <a:rPr lang="he-IL" dirty="0"/>
                  <a:t>כיצד ניתן לקצר זמן זה?</a:t>
                </a:r>
              </a:p>
              <a:p>
                <a:pPr marL="342900" indent="-342900">
                  <a:buFont typeface="+mj-cs"/>
                  <a:buAutoNum type="hebrew2Minus"/>
                </a:pPr>
                <a:r>
                  <a:rPr lang="he-IL" dirty="0"/>
                  <a:t>מהו הגידול בכמות הפגומים שיש לעבד מחדש לפני שתאותר הסטייה, אם כתוצאה מהסטייה בממוצע התהליך אחוז הפגומים גדל ב7.5%-?</a:t>
                </a:r>
              </a:p>
              <a:p>
                <a:pPr marL="0" indent="0">
                  <a:buNone/>
                </a:pPr>
                <a:r>
                  <a:rPr lang="he-IL" dirty="0"/>
                  <a:t>ג- הגידול בכמות הפגומים שווה לגידול באחוז הפגומים כפול משך הזמן עד הגילוי כפול קצב הייצור:</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b="0" i="1" smtClean="0">
                                  <a:latin typeface="Cambria Math" panose="02040503050406030204" pitchFamily="18" charset="0"/>
                                </a:rPr>
                                <m:t>1000</m:t>
                              </m:r>
                            </m:e>
                          </m:groupChr>
                        </m:e>
                        <m:lim>
                          <m:r>
                            <a:rPr lang="he-IL" b="0" i="1" smtClean="0">
                              <a:latin typeface="Cambria Math" panose="02040503050406030204" pitchFamily="18" charset="0"/>
                            </a:rPr>
                            <m:t>הייצור</m:t>
                          </m:r>
                          <m:r>
                            <a:rPr lang="he-IL" b="0" i="1" smtClean="0">
                              <a:latin typeface="Cambria Math" panose="02040503050406030204" pitchFamily="18" charset="0"/>
                            </a:rPr>
                            <m:t> </m:t>
                          </m:r>
                          <m:r>
                            <a:rPr lang="he-IL" b="0" i="1" smtClean="0">
                              <a:latin typeface="Cambria Math" panose="02040503050406030204" pitchFamily="18" charset="0"/>
                            </a:rPr>
                            <m:t>קצב</m:t>
                          </m:r>
                        </m:lim>
                      </m:limLow>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6</m:t>
                              </m:r>
                              <m:r>
                                <a:rPr lang="en-US" i="1">
                                  <a:latin typeface="Cambria Math" panose="02040503050406030204" pitchFamily="18" charset="0"/>
                                </a:rPr>
                                <m:t>.</m:t>
                              </m:r>
                              <m:r>
                                <a:rPr lang="en-US" i="1">
                                  <a:latin typeface="Cambria Math" panose="02040503050406030204" pitchFamily="18" charset="0"/>
                                </a:rPr>
                                <m:t>425</m:t>
                              </m:r>
                            </m:e>
                          </m:groupChr>
                        </m:e>
                        <m:lim>
                          <m:r>
                            <a:rPr lang="he-IL" b="0" i="1" smtClean="0">
                              <a:latin typeface="Cambria Math" panose="02040503050406030204" pitchFamily="18" charset="0"/>
                            </a:rPr>
                            <m:t>הגילוי</m:t>
                          </m:r>
                          <m:r>
                            <a:rPr lang="he-IL" b="0" i="1" smtClean="0">
                              <a:latin typeface="Cambria Math" panose="02040503050406030204" pitchFamily="18" charset="0"/>
                            </a:rPr>
                            <m:t> </m:t>
                          </m:r>
                          <m:r>
                            <a:rPr lang="he-IL" b="0" i="1" smtClean="0">
                              <a:latin typeface="Cambria Math" panose="02040503050406030204" pitchFamily="18" charset="0"/>
                            </a:rPr>
                            <m:t>עד</m:t>
                          </m:r>
                          <m:r>
                            <a:rPr lang="he-IL" b="0" i="1" smtClean="0">
                              <a:latin typeface="Cambria Math" panose="02040503050406030204" pitchFamily="18" charset="0"/>
                            </a:rPr>
                            <m:t> </m:t>
                          </m:r>
                          <m:r>
                            <a:rPr lang="he-IL" b="0" i="1" smtClean="0">
                              <a:latin typeface="Cambria Math" panose="02040503050406030204" pitchFamily="18" charset="0"/>
                            </a:rPr>
                            <m:t>הזמן</m:t>
                          </m:r>
                          <m:r>
                            <a:rPr lang="he-IL" b="0" i="1" smtClean="0">
                              <a:latin typeface="Cambria Math" panose="02040503050406030204" pitchFamily="18" charset="0"/>
                            </a:rPr>
                            <m:t> </m:t>
                          </m:r>
                          <m:r>
                            <a:rPr lang="he-IL" b="0" i="1" smtClean="0">
                              <a:latin typeface="Cambria Math" panose="02040503050406030204" pitchFamily="18" charset="0"/>
                            </a:rPr>
                            <m:t>משך</m:t>
                          </m:r>
                        </m:lim>
                      </m:limLow>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075</m:t>
                              </m:r>
                            </m:e>
                          </m:groupChr>
                        </m:e>
                        <m:lim>
                          <m:r>
                            <a:rPr lang="he-IL" b="0" i="1" smtClean="0">
                              <a:latin typeface="Cambria Math" panose="02040503050406030204" pitchFamily="18" charset="0"/>
                            </a:rPr>
                            <m:t>הפגומים</m:t>
                          </m:r>
                          <m:r>
                            <a:rPr lang="he-IL" b="0" i="1" smtClean="0">
                              <a:latin typeface="Cambria Math" panose="02040503050406030204" pitchFamily="18" charset="0"/>
                            </a:rPr>
                            <m:t> </m:t>
                          </m:r>
                          <m:r>
                            <a:rPr lang="he-IL" b="0" i="1" smtClean="0">
                              <a:latin typeface="Cambria Math" panose="02040503050406030204" pitchFamily="18" charset="0"/>
                            </a:rPr>
                            <m:t>באחוז</m:t>
                          </m:r>
                          <m:r>
                            <a:rPr lang="he-IL" b="0" i="1" smtClean="0">
                              <a:latin typeface="Cambria Math" panose="02040503050406030204" pitchFamily="18" charset="0"/>
                            </a:rPr>
                            <m:t> </m:t>
                          </m:r>
                          <m:r>
                            <a:rPr lang="he-IL" b="0" i="1" smtClean="0">
                              <a:latin typeface="Cambria Math" panose="02040503050406030204" pitchFamily="18" charset="0"/>
                            </a:rPr>
                            <m:t>גידול</m:t>
                          </m:r>
                        </m:lim>
                      </m:limLow>
                      <m:r>
                        <a:rPr lang="en-US" b="0" i="1" smtClean="0">
                          <a:latin typeface="Cambria Math" panose="02040503050406030204" pitchFamily="18" charset="0"/>
                        </a:rPr>
                        <m:t>=</m:t>
                      </m:r>
                      <m:r>
                        <a:rPr lang="en-US" b="0" i="1" smtClean="0">
                          <a:latin typeface="Cambria Math" panose="02040503050406030204" pitchFamily="18" charset="0"/>
                        </a:rPr>
                        <m:t>481</m:t>
                      </m:r>
                      <m:r>
                        <a:rPr lang="en-US" b="0" i="1" smtClean="0">
                          <a:latin typeface="Cambria Math" panose="02040503050406030204" pitchFamily="18" charset="0"/>
                        </a:rPr>
                        <m:t>.</m:t>
                      </m:r>
                      <m:r>
                        <a:rPr lang="en-US" b="0" i="1" smtClean="0">
                          <a:latin typeface="Cambria Math" panose="02040503050406030204" pitchFamily="18" charset="0"/>
                        </a:rPr>
                        <m:t>875</m:t>
                      </m:r>
                    </m:oMath>
                  </m:oMathPara>
                </a14:m>
                <a:endParaRPr lang="he-IL" dirty="0"/>
              </a:p>
            </p:txBody>
          </p:sp>
        </mc:Choice>
        <mc:Fallback xmlns="">
          <p:sp>
            <p:nvSpPr>
              <p:cNvPr id="3" name="מציין מיקום תוכן 2">
                <a:extLst>
                  <a:ext uri="{FF2B5EF4-FFF2-40B4-BE49-F238E27FC236}">
                    <a16:creationId xmlns:a16="http://schemas.microsoft.com/office/drawing/2014/main" id="{57A370D5-EEE2-77F3-87CE-C25FA6E180DF}"/>
                  </a:ext>
                </a:extLst>
              </p:cNvPr>
              <p:cNvSpPr>
                <a:spLocks noGrp="1" noRot="1" noChangeAspect="1" noMove="1" noResize="1" noEditPoints="1" noAdjustHandles="1" noChangeArrowheads="1" noChangeShapeType="1" noTextEdit="1"/>
              </p:cNvSpPr>
              <p:nvPr>
                <p:ph idx="1"/>
              </p:nvPr>
            </p:nvSpPr>
            <p:spPr>
              <a:blipFill>
                <a:blip r:embed="rId2"/>
                <a:stretch>
                  <a:fillRect l="-970" t="-775" r="-2485"/>
                </a:stretch>
              </a:blipFill>
            </p:spPr>
            <p:txBody>
              <a:bodyPr/>
              <a:lstStyle/>
              <a:p>
                <a:r>
                  <a:rPr lang="he-IL">
                    <a:noFill/>
                  </a:rPr>
                  <a:t> </a:t>
                </a:r>
              </a:p>
            </p:txBody>
          </p:sp>
        </mc:Fallback>
      </mc:AlternateContent>
    </p:spTree>
    <p:extLst>
      <p:ext uri="{BB962C8B-B14F-4D97-AF65-F5344CB8AC3E}">
        <p14:creationId xmlns:p14="http://schemas.microsoft.com/office/powerpoint/2010/main" val="897506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סבון">
  <a:themeElements>
    <a:clrScheme name="סבון">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סבון">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סבון">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TM03457510[[fn=סבון]]</Template>
  <TotalTime>28634</TotalTime>
  <Words>1749</Words>
  <Application>Microsoft Office PowerPoint</Application>
  <PresentationFormat>מסך רחב</PresentationFormat>
  <Paragraphs>135</Paragraphs>
  <Slides>21</Slides>
  <Notes>7</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21</vt:i4>
      </vt:variant>
    </vt:vector>
  </HeadingPairs>
  <TitlesOfParts>
    <vt:vector size="28" baseType="lpstr">
      <vt:lpstr>Arial</vt:lpstr>
      <vt:lpstr>Ariel</vt:lpstr>
      <vt:lpstr>Calibri</vt:lpstr>
      <vt:lpstr>Cambria Math</vt:lpstr>
      <vt:lpstr>Century Gothic</vt:lpstr>
      <vt:lpstr>Garamond</vt:lpstr>
      <vt:lpstr>סבון</vt:lpstr>
      <vt:lpstr>סטטיסטיקה תעשייתית וכלי תכנה</vt:lpstr>
      <vt:lpstr>הסתברות הגילוי מחוץ לגבולות הבקרה </vt:lpstr>
      <vt:lpstr>סימנים מקובלים ונוסחאות </vt:lpstr>
      <vt:lpstr>סימנים מקובלים ונוסחאות </vt:lpstr>
      <vt:lpstr>תרגיל 1</vt:lpstr>
      <vt:lpstr>תרגיל 1</vt:lpstr>
      <vt:lpstr>תרגיל 2</vt:lpstr>
      <vt:lpstr>תרגיל 2</vt:lpstr>
      <vt:lpstr>תרגיל 2</vt:lpstr>
      <vt:lpstr>תרשימי בקרה לתכונות</vt:lpstr>
      <vt:lpstr>תרשים P- תרשים בקרה לשיעור פגומים</vt:lpstr>
      <vt:lpstr>תרשים P- Python</vt:lpstr>
      <vt:lpstr>תרשים np- תרשים בקרה למספר פגומים</vt:lpstr>
      <vt:lpstr>תרשים np- Python</vt:lpstr>
      <vt:lpstr>תרשים C- תרשים בקרה למספר פגמים ביחידה קבועה</vt:lpstr>
      <vt:lpstr>תרשים C- Python</vt:lpstr>
      <vt:lpstr>תרגיל 3</vt:lpstr>
      <vt:lpstr>תרגיל 3</vt:lpstr>
      <vt:lpstr>תרגיל 4</vt:lpstr>
      <vt:lpstr>תרגיל 4</vt:lpstr>
      <vt:lpstr>תרגיל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סטטיסטיקה תעשייתית וכלי תכנה</dc:title>
  <dc:creator>Ronit Gross</dc:creator>
  <cp:lastModifiedBy>רונית גרוס</cp:lastModifiedBy>
  <cp:revision>113</cp:revision>
  <dcterms:created xsi:type="dcterms:W3CDTF">2023-06-04T11:08:12Z</dcterms:created>
  <dcterms:modified xsi:type="dcterms:W3CDTF">2024-01-24T11:59:54Z</dcterms:modified>
</cp:coreProperties>
</file>