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7" r:id="rId1"/>
  </p:sldMasterIdLst>
  <p:notesMasterIdLst>
    <p:notesMasterId r:id="rId44"/>
  </p:notesMasterIdLst>
  <p:sldIdLst>
    <p:sldId id="256" r:id="rId2"/>
    <p:sldId id="263" r:id="rId3"/>
    <p:sldId id="264" r:id="rId4"/>
    <p:sldId id="265" r:id="rId5"/>
    <p:sldId id="266" r:id="rId6"/>
    <p:sldId id="267" r:id="rId7"/>
    <p:sldId id="268" r:id="rId8"/>
    <p:sldId id="270" r:id="rId9"/>
    <p:sldId id="269" r:id="rId10"/>
    <p:sldId id="271" r:id="rId11"/>
    <p:sldId id="272" r:id="rId12"/>
    <p:sldId id="273" r:id="rId13"/>
    <p:sldId id="274" r:id="rId14"/>
    <p:sldId id="275" r:id="rId15"/>
    <p:sldId id="276" r:id="rId16"/>
    <p:sldId id="277" r:id="rId17"/>
    <p:sldId id="278" r:id="rId18"/>
    <p:sldId id="313"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300" r:id="rId32"/>
    <p:sldId id="301" r:id="rId33"/>
    <p:sldId id="302" r:id="rId34"/>
    <p:sldId id="303" r:id="rId35"/>
    <p:sldId id="304" r:id="rId36"/>
    <p:sldId id="305" r:id="rId37"/>
    <p:sldId id="306" r:id="rId38"/>
    <p:sldId id="307" r:id="rId39"/>
    <p:sldId id="308" r:id="rId40"/>
    <p:sldId id="309" r:id="rId41"/>
    <p:sldId id="310" r:id="rId42"/>
    <p:sldId id="31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B1085E0-2DF0-4BC5-A492-726E4DE1C08F}" type="datetimeFigureOut">
              <a:rPr lang="he-IL" smtClean="0"/>
              <a:t>ל'/שבט/תשפ"ד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F48DD7-42BE-49E5-ADA5-38A018317FFA}" type="slidenum">
              <a:rPr lang="he-IL" smtClean="0"/>
              <a:t>‹#›</a:t>
            </a:fld>
            <a:endParaRPr lang="he-IL"/>
          </a:p>
        </p:txBody>
      </p:sp>
    </p:spTree>
    <p:extLst>
      <p:ext uri="{BB962C8B-B14F-4D97-AF65-F5344CB8AC3E}">
        <p14:creationId xmlns:p14="http://schemas.microsoft.com/office/powerpoint/2010/main" val="33260524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23</a:t>
            </a:fld>
            <a:endParaRPr lang="he-IL"/>
          </a:p>
        </p:txBody>
      </p:sp>
    </p:spTree>
    <p:extLst>
      <p:ext uri="{BB962C8B-B14F-4D97-AF65-F5344CB8AC3E}">
        <p14:creationId xmlns:p14="http://schemas.microsoft.com/office/powerpoint/2010/main" val="25040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24</a:t>
            </a:fld>
            <a:endParaRPr lang="he-IL"/>
          </a:p>
        </p:txBody>
      </p:sp>
    </p:spTree>
    <p:extLst>
      <p:ext uri="{BB962C8B-B14F-4D97-AF65-F5344CB8AC3E}">
        <p14:creationId xmlns:p14="http://schemas.microsoft.com/office/powerpoint/2010/main" val="198167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25</a:t>
            </a:fld>
            <a:endParaRPr lang="he-IL"/>
          </a:p>
        </p:txBody>
      </p:sp>
    </p:spTree>
    <p:extLst>
      <p:ext uri="{BB962C8B-B14F-4D97-AF65-F5344CB8AC3E}">
        <p14:creationId xmlns:p14="http://schemas.microsoft.com/office/powerpoint/2010/main" val="51198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26</a:t>
            </a:fld>
            <a:endParaRPr lang="he-IL"/>
          </a:p>
        </p:txBody>
      </p:sp>
    </p:spTree>
    <p:extLst>
      <p:ext uri="{BB962C8B-B14F-4D97-AF65-F5344CB8AC3E}">
        <p14:creationId xmlns:p14="http://schemas.microsoft.com/office/powerpoint/2010/main" val="573396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803074-8DDF-40D5-A5A5-DFA87DCED551}" type="datetimeFigureOut">
              <a:rPr lang="he-IL" smtClean="0"/>
              <a:t>ל'/שבט/תשפ"ד</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2872777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8852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81323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69900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803074-8DDF-40D5-A5A5-DFA87DCED551}" type="datetimeFigureOut">
              <a:rPr lang="he-IL" smtClean="0"/>
              <a:t>ל'/שבט/תשפ"ד</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78264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8875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26132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99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7851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B3803074-8DDF-40D5-A5A5-DFA87DCED551}" type="datetimeFigureOut">
              <a:rPr lang="he-IL" smtClean="0"/>
              <a:t>ל'/שבט/תשפ"ד</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12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803074-8DDF-40D5-A5A5-DFA87DCED551}" type="datetimeFigureOut">
              <a:rPr lang="he-IL" smtClean="0"/>
              <a:t>ל'/שבט/תשפ"ד</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803074-8DDF-40D5-A5A5-DFA87DCED551}" type="datetimeFigureOut">
              <a:rPr lang="he-IL" smtClean="0"/>
              <a:t>ל'/שבט/תשפ"ד</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4079232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37BF12D5-255D-959F-97AB-E99454A42ED0}"/>
              </a:ext>
            </a:extLst>
          </p:cNvPr>
          <p:cNvSpPr>
            <a:spLocks noGrp="1"/>
          </p:cNvSpPr>
          <p:nvPr>
            <p:ph type="subTitle" idx="1"/>
          </p:nvPr>
        </p:nvSpPr>
        <p:spPr>
          <a:xfrm>
            <a:off x="1399358" y="5232126"/>
            <a:ext cx="9369214" cy="870463"/>
          </a:xfrm>
        </p:spPr>
        <p:txBody>
          <a:bodyPr>
            <a:normAutofit/>
          </a:bodyPr>
          <a:lstStyle/>
          <a:p>
            <a:pPr>
              <a:spcAft>
                <a:spcPts val="600"/>
              </a:spcAft>
            </a:pPr>
            <a:r>
              <a:rPr lang="he-IL" sz="2400" dirty="0">
                <a:solidFill>
                  <a:schemeClr val="tx1">
                    <a:lumMod val="85000"/>
                    <a:lumOff val="15000"/>
                  </a:schemeClr>
                </a:solidFill>
              </a:rPr>
              <a:t>תרגול 6- איכות כוללת</a:t>
            </a:r>
          </a:p>
        </p:txBody>
      </p:sp>
      <p:sp>
        <p:nvSpPr>
          <p:cNvPr id="32" name="Rectangle 18">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txBody>
          <a:bodyPr/>
          <a:lstStyle/>
          <a:p>
            <a:endParaRPr lang="he-IL"/>
          </a:p>
        </p:txBody>
      </p:sp>
      <p:sp>
        <p:nvSpPr>
          <p:cNvPr id="33" name="Rectangle 20">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txBody>
          <a:bodyPr/>
          <a:lstStyle/>
          <a:p>
            <a:endParaRPr lang="he-IL"/>
          </a:p>
        </p:txBody>
      </p:sp>
      <p:sp>
        <p:nvSpPr>
          <p:cNvPr id="2" name="כותרת 1">
            <a:extLst>
              <a:ext uri="{FF2B5EF4-FFF2-40B4-BE49-F238E27FC236}">
                <a16:creationId xmlns:a16="http://schemas.microsoft.com/office/drawing/2014/main" id="{75256312-981E-C5D4-DC88-0AF8766911B3}"/>
              </a:ext>
            </a:extLst>
          </p:cNvPr>
          <p:cNvSpPr>
            <a:spLocks noGrp="1"/>
          </p:cNvSpPr>
          <p:nvPr>
            <p:ph type="ctrTitle"/>
          </p:nvPr>
        </p:nvSpPr>
        <p:spPr>
          <a:xfrm>
            <a:off x="1399357" y="1447184"/>
            <a:ext cx="9369214" cy="3069103"/>
          </a:xfrm>
        </p:spPr>
        <p:txBody>
          <a:bodyPr>
            <a:normAutofit/>
          </a:bodyPr>
          <a:lstStyle/>
          <a:p>
            <a:r>
              <a:rPr lang="he-IL">
                <a:solidFill>
                  <a:srgbClr val="FFFFFF"/>
                </a:solidFill>
              </a:rPr>
              <a:t>סטטיסטיקה תעשייתית וכלי תכנה</a:t>
            </a:r>
          </a:p>
        </p:txBody>
      </p:sp>
    </p:spTree>
    <p:extLst>
      <p:ext uri="{BB962C8B-B14F-4D97-AF65-F5344CB8AC3E}">
        <p14:creationId xmlns:p14="http://schemas.microsoft.com/office/powerpoint/2010/main" val="372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C54D9-1C60-571D-7139-DC4DE4936594}"/>
              </a:ext>
            </a:extLst>
          </p:cNvPr>
          <p:cNvSpPr>
            <a:spLocks noGrp="1"/>
          </p:cNvSpPr>
          <p:nvPr>
            <p:ph type="title"/>
          </p:nvPr>
        </p:nvSpPr>
        <p:spPr/>
        <p:txBody>
          <a:bodyPr/>
          <a:lstStyle/>
          <a:p>
            <a:pPr algn="r"/>
            <a:r>
              <a:rPr lang="he-IL" dirty="0"/>
              <a:t>תרגיל 1</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8DBC39E6-4885-2F7C-4CF6-BFD51868E106}"/>
                  </a:ext>
                </a:extLst>
              </p:cNvPr>
              <p:cNvSpPr>
                <a:spLocks noGrp="1"/>
              </p:cNvSpPr>
              <p:nvPr>
                <p:ph idx="1"/>
              </p:nvPr>
            </p:nvSpPr>
            <p:spPr/>
            <p:txBody>
              <a:bodyPr/>
              <a:lstStyle/>
              <a:p>
                <a:pPr marL="0" indent="0">
                  <a:buNone/>
                </a:pPr>
                <a:r>
                  <a:rPr lang="he-IL" dirty="0"/>
                  <a:t>בתהליך דגימת שרשרת נלקחים מדגמים בני 10 פריטים. במידה ובמדגם לא נמצאים פריטים פגומים, מתקבלת המנה. במידה ובמדגם נמצאים 2 פגומים או יותר, נדחית המנה. אך, אם נמצא במדגם פגום אחד בלבד, המנה מתקבלת במידה וב2 המדגמים הקודמים לא נתקבלו פגומים בכלל.</a:t>
                </a:r>
              </a:p>
              <a:p>
                <a:pPr marL="0" indent="0">
                  <a:buNone/>
                </a:pPr>
                <a:r>
                  <a:rPr lang="he-IL" dirty="0"/>
                  <a:t>א. מהם סיכויי הקבלה של מנה שאחוז הפגומים בה הוא 5%?</a:t>
                </a:r>
              </a:p>
              <a:p>
                <a:pPr marL="0" indent="0">
                  <a:buNone/>
                </a:pPr>
                <a:r>
                  <a:rPr lang="he-IL" dirty="0"/>
                  <a:t>ב. מהם סיכויי הקבלה של מנה שאחוז הפגומים בה הוא 5% בדגימת קבלה בודדת בעלת אותם מאפיינים?</a:t>
                </a:r>
              </a:p>
              <a:p>
                <a:pPr marL="0" indent="0">
                  <a:buNone/>
                </a:pPr>
                <a:r>
                  <a:rPr lang="he-IL" dirty="0"/>
                  <a:t>ג. תארו על פני גרף את עקומי ה</a:t>
                </a:r>
                <a:r>
                  <a:rPr lang="en-US" dirty="0"/>
                  <a:t>OC</a:t>
                </a:r>
                <a:r>
                  <a:rPr lang="he-IL" dirty="0"/>
                  <a:t> של תהליכי הדגימה מהסעיפים הקודמים.</a:t>
                </a:r>
              </a:p>
              <a:p>
                <a:pPr marL="0" indent="0">
                  <a:buNone/>
                </a:pPr>
                <a:r>
                  <a:rPr lang="he-IL" dirty="0"/>
                  <a:t>א. נשתמש בקירוב הבינומי.</a:t>
                </a:r>
              </a:p>
              <a:p>
                <a:pPr marL="0" indent="0">
                  <a:buNone/>
                </a:pPr>
                <a:r>
                  <a:rPr lang="he-IL" dirty="0"/>
                  <a:t>הסיכוי שלא יימצאו פגומים במדגם הוא: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e>
                        </m:d>
                      </m:e>
                      <m:sup>
                        <m:r>
                          <a:rPr lang="en-US" b="0" i="1" smtClean="0">
                            <a:latin typeface="Cambria Math" panose="02040503050406030204" pitchFamily="18" charset="0"/>
                          </a:rPr>
                          <m:t>10</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598</m:t>
                    </m:r>
                  </m:oMath>
                </a14:m>
                <a:endParaRPr lang="he-IL" dirty="0"/>
              </a:p>
              <a:p>
                <a:pPr marL="0" indent="0">
                  <a:buNone/>
                </a:pPr>
                <a:r>
                  <a:rPr lang="he-IL" dirty="0"/>
                  <a:t>הסיכוי שיימצא פגום אחד במדגם הוא: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e>
                        </m:d>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315</m:t>
                    </m:r>
                  </m:oMath>
                </a14:m>
                <a:endParaRPr lang="he-IL" dirty="0"/>
              </a:p>
              <a:p>
                <a:pPr marL="0" indent="0">
                  <a:buNone/>
                </a:pPr>
                <a:r>
                  <a:rPr lang="he-IL" dirty="0"/>
                  <a:t>לכן, סיכויי הקבלה הם: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10</m:t>
                        </m:r>
                      </m:e>
                    </m:d>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10</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598</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315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598</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710</m:t>
                    </m:r>
                  </m:oMath>
                </a14:m>
                <a:endParaRPr lang="he-IL" dirty="0"/>
              </a:p>
            </p:txBody>
          </p:sp>
        </mc:Choice>
        <mc:Fallback>
          <p:sp>
            <p:nvSpPr>
              <p:cNvPr id="3" name="מציין מיקום תוכן 2">
                <a:extLst>
                  <a:ext uri="{FF2B5EF4-FFF2-40B4-BE49-F238E27FC236}">
                    <a16:creationId xmlns:a16="http://schemas.microsoft.com/office/drawing/2014/main" id="{8DBC39E6-4885-2F7C-4CF6-BFD51868E106}"/>
                  </a:ext>
                </a:extLst>
              </p:cNvPr>
              <p:cNvSpPr>
                <a:spLocks noGrp="1" noRot="1" noChangeAspect="1" noMove="1" noResize="1" noEditPoints="1" noAdjustHandles="1" noChangeArrowheads="1" noChangeShapeType="1" noTextEdit="1"/>
              </p:cNvSpPr>
              <p:nvPr>
                <p:ph idx="1"/>
              </p:nvPr>
            </p:nvSpPr>
            <p:spPr>
              <a:blipFill>
                <a:blip r:embed="rId2"/>
                <a:stretch>
                  <a:fillRect l="-121" t="-775" r="-485"/>
                </a:stretch>
              </a:blipFill>
            </p:spPr>
            <p:txBody>
              <a:bodyPr/>
              <a:lstStyle/>
              <a:p>
                <a:r>
                  <a:rPr lang="he-IL">
                    <a:noFill/>
                  </a:rPr>
                  <a:t> </a:t>
                </a:r>
              </a:p>
            </p:txBody>
          </p:sp>
        </mc:Fallback>
      </mc:AlternateContent>
    </p:spTree>
    <p:extLst>
      <p:ext uri="{BB962C8B-B14F-4D97-AF65-F5344CB8AC3E}">
        <p14:creationId xmlns:p14="http://schemas.microsoft.com/office/powerpoint/2010/main" val="229621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C54D9-1C60-571D-7139-DC4DE4936594}"/>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8DBC39E6-4885-2F7C-4CF6-BFD51868E106}"/>
              </a:ext>
            </a:extLst>
          </p:cNvPr>
          <p:cNvSpPr>
            <a:spLocks noGrp="1"/>
          </p:cNvSpPr>
          <p:nvPr>
            <p:ph idx="1"/>
          </p:nvPr>
        </p:nvSpPr>
        <p:spPr/>
        <p:txBody>
          <a:bodyPr/>
          <a:lstStyle/>
          <a:p>
            <a:pPr marL="0" indent="0">
              <a:buNone/>
            </a:pPr>
            <a:r>
              <a:rPr lang="he-IL" dirty="0"/>
              <a:t>בתהליך דגימת שרשרת נלקחים מדגמים בני 10 פריטים. במידה ובמדגם לא נמצאים פריטים פגומים, מתקבלת המנה. במידה ובמדגם נמצאים 2 פגומים או יותר, נדחית המנה. אך, אם נמצא במדגם פגום אחד בלבד, המנה מתקבלת במידה וב2 המדגמים הקודמים לא נתקבלו פגומים בכלל.</a:t>
            </a:r>
          </a:p>
          <a:p>
            <a:pPr marL="0" indent="0">
              <a:buNone/>
            </a:pPr>
            <a:r>
              <a:rPr lang="he-IL" dirty="0"/>
              <a:t>א. מהם סיכויי הקבלה של מנה שאחוז הפגומים בה הוא 5%?</a:t>
            </a:r>
          </a:p>
          <a:p>
            <a:pPr marL="0" indent="0">
              <a:buNone/>
            </a:pPr>
            <a:r>
              <a:rPr lang="he-IL" dirty="0"/>
              <a:t>ב. מהם סיכויי הקבלה של מנה שאחוז הפגומים בה הוא 5% בדגימת קבלה בודדת בעלת אותם מאפיינים?</a:t>
            </a:r>
          </a:p>
          <a:p>
            <a:pPr marL="0" indent="0">
              <a:buNone/>
            </a:pPr>
            <a:r>
              <a:rPr lang="he-IL" dirty="0"/>
              <a:t>ג. תארו על פני גרף את עקומי ה</a:t>
            </a:r>
            <a:r>
              <a:rPr lang="en-US" dirty="0"/>
              <a:t>OC</a:t>
            </a:r>
            <a:r>
              <a:rPr lang="he-IL" dirty="0"/>
              <a:t> של תהליכי הדגימה מהסעיפים הקודמים.</a:t>
            </a:r>
          </a:p>
          <a:p>
            <a:pPr marL="0" indent="0">
              <a:buNone/>
            </a:pPr>
            <a:r>
              <a:rPr lang="he-IL" dirty="0"/>
              <a:t>ב. סיכויי הקבלה של המנה בתוכנית דגימה בודדת בעלת אותם מאפיינים הם למעשה החלק הראשון שחושב בסעיף הקודם- 0.598</a:t>
            </a:r>
          </a:p>
        </p:txBody>
      </p:sp>
    </p:spTree>
    <p:extLst>
      <p:ext uri="{BB962C8B-B14F-4D97-AF65-F5344CB8AC3E}">
        <p14:creationId xmlns:p14="http://schemas.microsoft.com/office/powerpoint/2010/main" val="327592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C54D9-1C60-571D-7139-DC4DE4936594}"/>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8DBC39E6-4885-2F7C-4CF6-BFD51868E106}"/>
              </a:ext>
            </a:extLst>
          </p:cNvPr>
          <p:cNvSpPr>
            <a:spLocks noGrp="1"/>
          </p:cNvSpPr>
          <p:nvPr>
            <p:ph idx="1"/>
          </p:nvPr>
        </p:nvSpPr>
        <p:spPr/>
        <p:txBody>
          <a:bodyPr/>
          <a:lstStyle/>
          <a:p>
            <a:pPr marL="0" indent="0">
              <a:buNone/>
            </a:pPr>
            <a:r>
              <a:rPr lang="he-IL" dirty="0"/>
              <a:t>בתהליך דגימת שרשרת נלקחים מדגמים בני 10 פריטים. במידה ובמדגם לא נמצאים פריטים פגומים, מתקבלת המנה. במידה ובמדגם נמצאים 2 פגומים או יותר, נדחית המנה. אך, אם נמצא במדגם פגום אחד בלבד, המנה מתקבלת במידה וב2 המדגמים הקודמים לא נתקבלו פגומים בכלל.</a:t>
            </a:r>
          </a:p>
          <a:p>
            <a:pPr marL="0" indent="0">
              <a:buNone/>
            </a:pPr>
            <a:r>
              <a:rPr lang="he-IL" dirty="0"/>
              <a:t>א. מהם סיכויי הקבלה של מנה שאחוז הפגומים בה הוא 5%?</a:t>
            </a:r>
          </a:p>
          <a:p>
            <a:pPr marL="0" indent="0">
              <a:buNone/>
            </a:pPr>
            <a:r>
              <a:rPr lang="he-IL" dirty="0"/>
              <a:t>ב. מהם סיכויי הקבלה של מנה שאחוז הפגומים בה הוא 5% בדגימת קבלה בודדת בעלת אותם מאפיינים?</a:t>
            </a:r>
          </a:p>
          <a:p>
            <a:pPr marL="0" indent="0">
              <a:buNone/>
            </a:pPr>
            <a:r>
              <a:rPr lang="he-IL" dirty="0"/>
              <a:t>ג. תארו על פני גרף את עקומי ה</a:t>
            </a:r>
            <a:r>
              <a:rPr lang="en-US" dirty="0"/>
              <a:t>OC</a:t>
            </a:r>
            <a:r>
              <a:rPr lang="he-IL" dirty="0"/>
              <a:t> של תהליכי הדגימה מהסעיפים הקודמים.</a:t>
            </a:r>
          </a:p>
          <a:p>
            <a:pPr marL="0" indent="0">
              <a:buNone/>
            </a:pPr>
            <a:r>
              <a:rPr lang="he-IL" dirty="0"/>
              <a:t>ג. </a:t>
            </a:r>
          </a:p>
        </p:txBody>
      </p:sp>
      <p:pic>
        <p:nvPicPr>
          <p:cNvPr id="5" name="תמונה 4">
            <a:extLst>
              <a:ext uri="{FF2B5EF4-FFF2-40B4-BE49-F238E27FC236}">
                <a16:creationId xmlns:a16="http://schemas.microsoft.com/office/drawing/2014/main" id="{3A74E9F2-AFB0-E853-0D15-4B077557C8C5}"/>
              </a:ext>
            </a:extLst>
          </p:cNvPr>
          <p:cNvPicPr>
            <a:picLocks noChangeAspect="1"/>
          </p:cNvPicPr>
          <p:nvPr/>
        </p:nvPicPr>
        <p:blipFill>
          <a:blip r:embed="rId2"/>
          <a:stretch>
            <a:fillRect/>
          </a:stretch>
        </p:blipFill>
        <p:spPr>
          <a:xfrm>
            <a:off x="4503420" y="4268862"/>
            <a:ext cx="4766552" cy="2396370"/>
          </a:xfrm>
          <a:prstGeom prst="rect">
            <a:avLst/>
          </a:prstGeom>
        </p:spPr>
      </p:pic>
    </p:spTree>
    <p:extLst>
      <p:ext uri="{BB962C8B-B14F-4D97-AF65-F5344CB8AC3E}">
        <p14:creationId xmlns:p14="http://schemas.microsoft.com/office/powerpoint/2010/main" val="288749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026DAB-C400-0D43-3F73-CDCEA17166BF}"/>
              </a:ext>
            </a:extLst>
          </p:cNvPr>
          <p:cNvSpPr>
            <a:spLocks noGrp="1"/>
          </p:cNvSpPr>
          <p:nvPr>
            <p:ph type="title"/>
          </p:nvPr>
        </p:nvSpPr>
        <p:spPr/>
        <p:txBody>
          <a:bodyPr/>
          <a:lstStyle/>
          <a:p>
            <a:pPr algn="r"/>
            <a:r>
              <a:rPr lang="he-IL" dirty="0"/>
              <a:t>דגימה סדרתית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F9E5391-FFFB-A5D9-73C1-E50D0A079E2B}"/>
                  </a:ext>
                </a:extLst>
              </p:cNvPr>
              <p:cNvSpPr>
                <a:spLocks noGrp="1"/>
              </p:cNvSpPr>
              <p:nvPr>
                <p:ph idx="1"/>
              </p:nvPr>
            </p:nvSpPr>
            <p:spPr/>
            <p:txBody>
              <a:bodyPr/>
              <a:lstStyle/>
              <a:p>
                <a:r>
                  <a:rPr lang="he-IL" dirty="0"/>
                  <a:t>איך זה עובד? דוגמים פריט אחר פריט, ולאחר "תוצאת" כל פריט (תקין או פגום) – מקבלים החלטה: לדחות, לקבל או להמשיך ולדגום</a:t>
                </a:r>
              </a:p>
              <a:p>
                <a:r>
                  <a:rPr lang="he-IL" dirty="0"/>
                  <a:t>עבור הפריט הנדגם ה-</a:t>
                </a:r>
                <a:r>
                  <a:rPr lang="en-US" dirty="0"/>
                  <a:t>n</a:t>
                </a:r>
                <a:r>
                  <a:rPr lang="he-IL" dirty="0"/>
                  <a:t>  ההחלטה מתקבלת לפי החוקיות כדלהלן:</a:t>
                </a:r>
                <a:br>
                  <a:rPr lang="en-US" dirty="0"/>
                </a:br>
                <a:r>
                  <a:rPr lang="he-IL" dirty="0"/>
                  <a:t>	* מקבלים את המנה אם מספר הפריטים הפגומים שנמצאו עד כה שווה/ נמוך מ</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he-IL" dirty="0"/>
                  <a:t> </a:t>
                </a:r>
                <a:br>
                  <a:rPr lang="en-US" dirty="0"/>
                </a:br>
                <a:r>
                  <a:rPr lang="en-US" dirty="0"/>
                  <a:t>	</a:t>
                </a:r>
                <a:r>
                  <a:rPr lang="he-IL" dirty="0"/>
                  <a:t>* דוחים את המנה אם מספר הפריטים הפגומים שנמצאו עד כה שווה/ גבוה מ</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𝑛</m:t>
                    </m:r>
                  </m:oMath>
                </a14:m>
                <a:r>
                  <a:rPr lang="he-IL" dirty="0"/>
                  <a:t> </a:t>
                </a:r>
                <a:br>
                  <a:rPr lang="en-US" dirty="0"/>
                </a:br>
                <a:r>
                  <a:rPr lang="he-IL" dirty="0"/>
                  <a:t>	* אחרת- ממשיכים לדגום</a:t>
                </a:r>
                <a:br>
                  <a:rPr lang="en-US" dirty="0"/>
                </a:br>
                <a:br>
                  <a:rPr lang="en-US" dirty="0"/>
                </a:br>
                <a:endParaRPr lang="he-IL" dirty="0"/>
              </a:p>
            </p:txBody>
          </p:sp>
        </mc:Choice>
        <mc:Fallback>
          <p:sp>
            <p:nvSpPr>
              <p:cNvPr id="3" name="מציין מיקום תוכן 2">
                <a:extLst>
                  <a:ext uri="{FF2B5EF4-FFF2-40B4-BE49-F238E27FC236}">
                    <a16:creationId xmlns:a16="http://schemas.microsoft.com/office/drawing/2014/main" id="{0F9E5391-FFFB-A5D9-73C1-E50D0A079E2B}"/>
                  </a:ext>
                </a:extLst>
              </p:cNvPr>
              <p:cNvSpPr>
                <a:spLocks noGrp="1" noRot="1" noChangeAspect="1" noMove="1" noResize="1" noEditPoints="1" noAdjustHandles="1" noChangeArrowheads="1" noChangeShapeType="1" noTextEdit="1"/>
              </p:cNvSpPr>
              <p:nvPr>
                <p:ph idx="1"/>
              </p:nvPr>
            </p:nvSpPr>
            <p:spPr>
              <a:blipFill>
                <a:blip r:embed="rId2"/>
                <a:stretch>
                  <a:fillRect t="-930"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CC001A7D-8E80-8591-478D-404409D9FF9A}"/>
              </a:ext>
            </a:extLst>
          </p:cNvPr>
          <p:cNvPicPr>
            <a:picLocks noChangeAspect="1"/>
          </p:cNvPicPr>
          <p:nvPr/>
        </p:nvPicPr>
        <p:blipFill>
          <a:blip r:embed="rId3"/>
          <a:stretch>
            <a:fillRect/>
          </a:stretch>
        </p:blipFill>
        <p:spPr>
          <a:xfrm>
            <a:off x="3817620" y="3725641"/>
            <a:ext cx="3677763" cy="2823179"/>
          </a:xfrm>
          <a:prstGeom prst="rect">
            <a:avLst/>
          </a:prstGeom>
        </p:spPr>
      </p:pic>
    </p:spTree>
    <p:extLst>
      <p:ext uri="{BB962C8B-B14F-4D97-AF65-F5344CB8AC3E}">
        <p14:creationId xmlns:p14="http://schemas.microsoft.com/office/powerpoint/2010/main" val="401340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026DAB-C400-0D43-3F73-CDCEA17166BF}"/>
              </a:ext>
            </a:extLst>
          </p:cNvPr>
          <p:cNvSpPr>
            <a:spLocks noGrp="1"/>
          </p:cNvSpPr>
          <p:nvPr>
            <p:ph type="title"/>
          </p:nvPr>
        </p:nvSpPr>
        <p:spPr/>
        <p:txBody>
          <a:bodyPr/>
          <a:lstStyle/>
          <a:p>
            <a:pPr algn="r"/>
            <a:r>
              <a:rPr lang="he-IL" dirty="0"/>
              <a:t>דגימה סדרתית</a:t>
            </a:r>
          </a:p>
        </p:txBody>
      </p:sp>
      <p:sp>
        <p:nvSpPr>
          <p:cNvPr id="3" name="מציין מיקום תוכן 2">
            <a:extLst>
              <a:ext uri="{FF2B5EF4-FFF2-40B4-BE49-F238E27FC236}">
                <a16:creationId xmlns:a16="http://schemas.microsoft.com/office/drawing/2014/main" id="{0F9E5391-FFFB-A5D9-73C1-E50D0A079E2B}"/>
              </a:ext>
            </a:extLst>
          </p:cNvPr>
          <p:cNvSpPr>
            <a:spLocks noGrp="1"/>
          </p:cNvSpPr>
          <p:nvPr>
            <p:ph idx="1"/>
          </p:nvPr>
        </p:nvSpPr>
        <p:spPr/>
        <p:txBody>
          <a:bodyPr/>
          <a:lstStyle/>
          <a:p>
            <a:r>
              <a:rPr lang="he-IL" dirty="0"/>
              <a:t>הערה: באופן תיאורטי, יתכן מצב שבו הדגימה תימשך עד שלמעשה כל המנה תיבדק, כלומר בדיקת 100%</a:t>
            </a:r>
            <a:endParaRPr lang="en-US" dirty="0"/>
          </a:p>
          <a:p>
            <a:r>
              <a:rPr lang="he-IL" dirty="0"/>
              <a:t>משוואות קווי הקבלה והדחייה נקבעות על פי הגדרה מראש של ארבעת הערכים הבאים:</a:t>
            </a:r>
            <a:br>
              <a:rPr lang="en-US" dirty="0"/>
            </a:br>
            <a:br>
              <a:rPr lang="en-US" dirty="0"/>
            </a:br>
            <a:endParaRPr lang="he-IL" dirty="0"/>
          </a:p>
        </p:txBody>
      </p:sp>
      <p:pic>
        <p:nvPicPr>
          <p:cNvPr id="6" name="תמונה 5">
            <a:extLst>
              <a:ext uri="{FF2B5EF4-FFF2-40B4-BE49-F238E27FC236}">
                <a16:creationId xmlns:a16="http://schemas.microsoft.com/office/drawing/2014/main" id="{0BF24215-0283-3D0A-B5EF-D373EE759564}"/>
              </a:ext>
            </a:extLst>
          </p:cNvPr>
          <p:cNvPicPr>
            <a:picLocks noChangeAspect="1"/>
          </p:cNvPicPr>
          <p:nvPr/>
        </p:nvPicPr>
        <p:blipFill>
          <a:blip r:embed="rId2"/>
          <a:stretch>
            <a:fillRect/>
          </a:stretch>
        </p:blipFill>
        <p:spPr>
          <a:xfrm>
            <a:off x="3161789" y="3149757"/>
            <a:ext cx="6627400" cy="3065649"/>
          </a:xfrm>
          <a:prstGeom prst="rect">
            <a:avLst/>
          </a:prstGeom>
        </p:spPr>
      </p:pic>
    </p:spTree>
    <p:extLst>
      <p:ext uri="{BB962C8B-B14F-4D97-AF65-F5344CB8AC3E}">
        <p14:creationId xmlns:p14="http://schemas.microsoft.com/office/powerpoint/2010/main" val="251429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א. מהם קווי הקבלה והדחיה של תוכנית הדגימה המתאימה?</a:t>
            </a:r>
          </a:p>
          <a:p>
            <a:pPr marL="0" indent="0">
              <a:buNone/>
            </a:pPr>
            <a:r>
              <a:rPr lang="he-IL" dirty="0"/>
              <a:t>ב. תארו באופן גרפי את תוכנית הדגימה</a:t>
            </a:r>
          </a:p>
          <a:p>
            <a:pPr marL="0" indent="0">
              <a:buNone/>
            </a:pPr>
            <a:r>
              <a:rPr lang="he-IL" dirty="0"/>
              <a:t>ג. מהו המספר המינימלי של פריטים שיש לדגום בכדי שניתן יהיה לקבל את המנה?</a:t>
            </a:r>
          </a:p>
          <a:p>
            <a:pPr marL="0" indent="0">
              <a:buNone/>
            </a:pPr>
            <a:r>
              <a:rPr lang="he-IL" dirty="0"/>
              <a:t>ד. לאחר בדיקת 75 פריטים נתגלו 2 פגומים. בהתאם לתוכנית הדגימה שתיארתם- האם יש לקבל/ לדחות את המנה/ להמשיך במבדק הקבלה?</a:t>
            </a:r>
          </a:p>
          <a:p>
            <a:pPr marL="0" indent="0">
              <a:buNone/>
            </a:pPr>
            <a:r>
              <a:rPr lang="he-IL" dirty="0"/>
              <a:t> </a:t>
            </a:r>
          </a:p>
          <a:p>
            <a:endParaRPr lang="he-IL" dirty="0"/>
          </a:p>
        </p:txBody>
      </p:sp>
    </p:spTree>
    <p:extLst>
      <p:ext uri="{BB962C8B-B14F-4D97-AF65-F5344CB8AC3E}">
        <p14:creationId xmlns:p14="http://schemas.microsoft.com/office/powerpoint/2010/main" val="129152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א. מהם קווי הקבלה והדחיה של תוכנית הדגימה המתאימה?</a:t>
            </a:r>
          </a:p>
          <a:p>
            <a:pPr marL="0" indent="0">
              <a:buNone/>
            </a:pPr>
            <a:endParaRPr lang="he-IL" dirty="0"/>
          </a:p>
          <a:p>
            <a:endParaRPr lang="he-IL" dirty="0"/>
          </a:p>
        </p:txBody>
      </p:sp>
      <p:pic>
        <p:nvPicPr>
          <p:cNvPr id="5" name="תמונה 4">
            <a:extLst>
              <a:ext uri="{FF2B5EF4-FFF2-40B4-BE49-F238E27FC236}">
                <a16:creationId xmlns:a16="http://schemas.microsoft.com/office/drawing/2014/main" id="{40EEC9D1-F9B9-F107-B27E-9E8F47D89613}"/>
              </a:ext>
            </a:extLst>
          </p:cNvPr>
          <p:cNvPicPr>
            <a:picLocks noChangeAspect="1"/>
          </p:cNvPicPr>
          <p:nvPr/>
        </p:nvPicPr>
        <p:blipFill>
          <a:blip r:embed="rId2"/>
          <a:stretch>
            <a:fillRect/>
          </a:stretch>
        </p:blipFill>
        <p:spPr>
          <a:xfrm>
            <a:off x="1554480" y="3449345"/>
            <a:ext cx="9267248" cy="2870387"/>
          </a:xfrm>
          <a:prstGeom prst="rect">
            <a:avLst/>
          </a:prstGeom>
        </p:spPr>
      </p:pic>
    </p:spTree>
    <p:extLst>
      <p:ext uri="{BB962C8B-B14F-4D97-AF65-F5344CB8AC3E}">
        <p14:creationId xmlns:p14="http://schemas.microsoft.com/office/powerpoint/2010/main" val="20364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ב. תארו באופן גרפי את תוכנית הדגימה</a:t>
            </a:r>
          </a:p>
          <a:p>
            <a:pPr marL="0" indent="0">
              <a:buNone/>
            </a:pPr>
            <a:r>
              <a:rPr lang="he-IL" dirty="0"/>
              <a:t> נשרטט את הישרים שהתקבלו בסעיף הקודם:</a:t>
            </a:r>
          </a:p>
          <a:p>
            <a:endParaRPr lang="he-IL" dirty="0"/>
          </a:p>
        </p:txBody>
      </p:sp>
      <p:pic>
        <p:nvPicPr>
          <p:cNvPr id="5" name="תמונה 4">
            <a:extLst>
              <a:ext uri="{FF2B5EF4-FFF2-40B4-BE49-F238E27FC236}">
                <a16:creationId xmlns:a16="http://schemas.microsoft.com/office/drawing/2014/main" id="{3038B312-6BA3-36AE-0B7C-489BA1A51178}"/>
              </a:ext>
            </a:extLst>
          </p:cNvPr>
          <p:cNvPicPr>
            <a:picLocks noChangeAspect="1"/>
          </p:cNvPicPr>
          <p:nvPr/>
        </p:nvPicPr>
        <p:blipFill>
          <a:blip r:embed="rId2"/>
          <a:stretch>
            <a:fillRect/>
          </a:stretch>
        </p:blipFill>
        <p:spPr>
          <a:xfrm>
            <a:off x="4503420" y="3849101"/>
            <a:ext cx="5041859" cy="2684155"/>
          </a:xfrm>
          <a:prstGeom prst="rect">
            <a:avLst/>
          </a:prstGeom>
        </p:spPr>
      </p:pic>
    </p:spTree>
    <p:extLst>
      <p:ext uri="{BB962C8B-B14F-4D97-AF65-F5344CB8AC3E}">
        <p14:creationId xmlns:p14="http://schemas.microsoft.com/office/powerpoint/2010/main" val="4187684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2 - </a:t>
            </a:r>
            <a:r>
              <a:rPr lang="en-US" dirty="0"/>
              <a:t>Python</a:t>
            </a:r>
            <a:endParaRPr lang="he-IL" dirty="0"/>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ב. תארו באופן גרפי את תוכנית הדגימה</a:t>
            </a:r>
          </a:p>
          <a:p>
            <a:pPr marL="0" indent="0">
              <a:buNone/>
            </a:pPr>
            <a:r>
              <a:rPr lang="he-IL" dirty="0"/>
              <a:t> </a:t>
            </a:r>
          </a:p>
        </p:txBody>
      </p:sp>
      <p:pic>
        <p:nvPicPr>
          <p:cNvPr id="6" name="תמונה 5">
            <a:extLst>
              <a:ext uri="{FF2B5EF4-FFF2-40B4-BE49-F238E27FC236}">
                <a16:creationId xmlns:a16="http://schemas.microsoft.com/office/drawing/2014/main" id="{26C3489F-B87C-7595-4D96-88F0EF9D94D6}"/>
              </a:ext>
            </a:extLst>
          </p:cNvPr>
          <p:cNvPicPr>
            <a:picLocks noChangeAspect="1"/>
          </p:cNvPicPr>
          <p:nvPr/>
        </p:nvPicPr>
        <p:blipFill>
          <a:blip r:embed="rId2"/>
          <a:stretch>
            <a:fillRect/>
          </a:stretch>
        </p:blipFill>
        <p:spPr>
          <a:xfrm>
            <a:off x="7265250" y="3429000"/>
            <a:ext cx="3859950" cy="2989826"/>
          </a:xfrm>
          <a:prstGeom prst="rect">
            <a:avLst/>
          </a:prstGeom>
        </p:spPr>
      </p:pic>
      <p:pic>
        <p:nvPicPr>
          <p:cNvPr id="8" name="תמונה 7">
            <a:extLst>
              <a:ext uri="{FF2B5EF4-FFF2-40B4-BE49-F238E27FC236}">
                <a16:creationId xmlns:a16="http://schemas.microsoft.com/office/drawing/2014/main" id="{A6BC263D-49EB-C3F9-C930-A1145278AF78}"/>
              </a:ext>
            </a:extLst>
          </p:cNvPr>
          <p:cNvPicPr>
            <a:picLocks noChangeAspect="1"/>
          </p:cNvPicPr>
          <p:nvPr/>
        </p:nvPicPr>
        <p:blipFill>
          <a:blip r:embed="rId3"/>
          <a:stretch>
            <a:fillRect/>
          </a:stretch>
        </p:blipFill>
        <p:spPr>
          <a:xfrm>
            <a:off x="495776" y="1003221"/>
            <a:ext cx="5450321" cy="5415605"/>
          </a:xfrm>
          <a:prstGeom prst="rect">
            <a:avLst/>
          </a:prstGeom>
        </p:spPr>
      </p:pic>
    </p:spTree>
    <p:extLst>
      <p:ext uri="{BB962C8B-B14F-4D97-AF65-F5344CB8AC3E}">
        <p14:creationId xmlns:p14="http://schemas.microsoft.com/office/powerpoint/2010/main" val="99617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ג. מהו המספר המינימלי של פריטים שיש לדגום בכדי שניתן יהיה לקבל את המנה?</a:t>
            </a:r>
          </a:p>
          <a:p>
            <a:pPr marL="0" indent="0">
              <a:buNone/>
            </a:pPr>
            <a:r>
              <a:rPr lang="he-IL" dirty="0"/>
              <a:t>קו הקבלה מתחיל בערכים שליליים, במצב זה גם אם לא התגלו פגמים כלל, לא ניתן לקבל את המנה. </a:t>
            </a:r>
            <a:br>
              <a:rPr lang="en-US" dirty="0"/>
            </a:br>
            <a:r>
              <a:rPr lang="he-IL" dirty="0"/>
              <a:t>קו הקבלה חוצה את הציר בערך 43.57, לכן אם לאחר בדיקת</a:t>
            </a:r>
            <a:br>
              <a:rPr lang="en-US" dirty="0"/>
            </a:br>
            <a:r>
              <a:rPr lang="he-IL" dirty="0"/>
              <a:t>44 פריטים לא התגלו פגמים כלל, ניתן לראשונה לקבל את המנה.</a:t>
            </a:r>
          </a:p>
          <a:p>
            <a:endParaRPr lang="he-IL" dirty="0"/>
          </a:p>
        </p:txBody>
      </p:sp>
      <p:pic>
        <p:nvPicPr>
          <p:cNvPr id="4" name="תמונה 3">
            <a:extLst>
              <a:ext uri="{FF2B5EF4-FFF2-40B4-BE49-F238E27FC236}">
                <a16:creationId xmlns:a16="http://schemas.microsoft.com/office/drawing/2014/main" id="{BF2E35CC-67C1-D54A-363D-05F9B3FDD85D}"/>
              </a:ext>
            </a:extLst>
          </p:cNvPr>
          <p:cNvPicPr>
            <a:picLocks noChangeAspect="1"/>
          </p:cNvPicPr>
          <p:nvPr/>
        </p:nvPicPr>
        <p:blipFill>
          <a:blip r:embed="rId2"/>
          <a:stretch>
            <a:fillRect/>
          </a:stretch>
        </p:blipFill>
        <p:spPr>
          <a:xfrm>
            <a:off x="548640" y="3929568"/>
            <a:ext cx="4714535" cy="2509896"/>
          </a:xfrm>
          <a:prstGeom prst="rect">
            <a:avLst/>
          </a:prstGeom>
        </p:spPr>
      </p:pic>
    </p:spTree>
    <p:extLst>
      <p:ext uri="{BB962C8B-B14F-4D97-AF65-F5344CB8AC3E}">
        <p14:creationId xmlns:p14="http://schemas.microsoft.com/office/powerpoint/2010/main" val="406726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CF1DBF-EB82-102A-12DB-19AC580E0899}"/>
              </a:ext>
            </a:extLst>
          </p:cNvPr>
          <p:cNvSpPr>
            <a:spLocks noGrp="1"/>
          </p:cNvSpPr>
          <p:nvPr>
            <p:ph type="title"/>
          </p:nvPr>
        </p:nvSpPr>
        <p:spPr/>
        <p:txBody>
          <a:bodyPr/>
          <a:lstStyle/>
          <a:p>
            <a:pPr algn="r"/>
            <a:r>
              <a:rPr lang="he-IL" dirty="0"/>
              <a:t>דגימה מקוצצת</a:t>
            </a:r>
          </a:p>
        </p:txBody>
      </p:sp>
      <p:sp>
        <p:nvSpPr>
          <p:cNvPr id="3" name="מציין מיקום תוכן 2">
            <a:extLst>
              <a:ext uri="{FF2B5EF4-FFF2-40B4-BE49-F238E27FC236}">
                <a16:creationId xmlns:a16="http://schemas.microsoft.com/office/drawing/2014/main" id="{5C643A6E-0B39-95CB-8EC5-D28ECD040992}"/>
              </a:ext>
            </a:extLst>
          </p:cNvPr>
          <p:cNvSpPr>
            <a:spLocks noGrp="1"/>
          </p:cNvSpPr>
          <p:nvPr>
            <p:ph idx="1"/>
          </p:nvPr>
        </p:nvSpPr>
        <p:spPr/>
        <p:txBody>
          <a:bodyPr/>
          <a:lstStyle/>
          <a:p>
            <a:r>
              <a:rPr lang="he-IL" dirty="0"/>
              <a:t>זהו מאפיין של תכנית דגימה. מאפיין זה לא מגדיר את תכנית הדגימה במלואה.</a:t>
            </a:r>
          </a:p>
          <a:p>
            <a:r>
              <a:rPr lang="he-IL" dirty="0"/>
              <a:t>דגימה מקוצצת היא דגימה בה מפסיקים לדגום פריטים מהמנה, ברגע שמספר הפגומים עובר את ערך הסף (</a:t>
            </a:r>
            <a:r>
              <a:rPr lang="en-US" dirty="0"/>
              <a:t>c</a:t>
            </a:r>
            <a:r>
              <a:rPr lang="he-IL" dirty="0"/>
              <a:t>)</a:t>
            </a:r>
          </a:p>
          <a:p>
            <a:r>
              <a:rPr lang="he-IL" dirty="0"/>
              <a:t>בשלב זה, נחליט על דחיית המנה. מדיניות זו מאפשרת לחסוך בעלויות הכרוכות בדגימה עצמה</a:t>
            </a:r>
          </a:p>
          <a:p>
            <a:r>
              <a:rPr lang="he-IL" dirty="0"/>
              <a:t>שימו לב, שהדבר בעייתי, בייחוד כאשר אוספים סטטיסטיקות על משלוחי הספק. במידה וחמשת הפסולים הללו היו עולים כבר בחמשת הפריטים הנדגמים הראשונים, הרי שהיינו יכולים לחשוב שבמנה יש 100% פסולים, בזמן שיתכן ויש 5% בלבד.</a:t>
            </a:r>
          </a:p>
          <a:p>
            <a:r>
              <a:rPr lang="he-IL" dirty="0"/>
              <a:t>לכן, כל עוד לא נתבקשתם אחרת, הכוונה היא שבודקים את כל המדגם, גם אם עברנו את סף הדחייה וכבר אין סיכוי "להציל" את המנה.</a:t>
            </a:r>
          </a:p>
        </p:txBody>
      </p:sp>
    </p:spTree>
    <p:extLst>
      <p:ext uri="{BB962C8B-B14F-4D97-AF65-F5344CB8AC3E}">
        <p14:creationId xmlns:p14="http://schemas.microsoft.com/office/powerpoint/2010/main" val="156920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4D32CC-FEB2-2F66-AFAB-1442DF9E1512}"/>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4539C17C-4DBF-CE16-22A2-011040B87D26}"/>
              </a:ext>
            </a:extLst>
          </p:cNvPr>
          <p:cNvSpPr>
            <a:spLocks noGrp="1"/>
          </p:cNvSpPr>
          <p:nvPr>
            <p:ph idx="1"/>
          </p:nvPr>
        </p:nvSpPr>
        <p:spPr/>
        <p:txBody>
          <a:bodyPr/>
          <a:lstStyle/>
          <a:p>
            <a:pPr marL="0" indent="0">
              <a:buNone/>
            </a:pPr>
            <a:r>
              <a:rPr lang="he-IL" dirty="0"/>
              <a:t>יצרן לוחות שנה סיכם עם אחד מלקוחותיו הגדולים על מבדק קבלה המבוסס על דגימה סדרתית.</a:t>
            </a:r>
            <a:br>
              <a:rPr lang="en-US" dirty="0"/>
            </a:br>
            <a:r>
              <a:rPr lang="he-IL" dirty="0"/>
              <a:t>היצרן דורש כי מנה בעלת 1% פגומים תתקבל בסבירות של 95%, ומנגד דורש הלקוח כי מנה בעלת 6% פגועים תדחה בסבירות של 90%.</a:t>
            </a:r>
          </a:p>
          <a:p>
            <a:pPr marL="0" indent="0">
              <a:buNone/>
            </a:pPr>
            <a:r>
              <a:rPr lang="he-IL" dirty="0"/>
              <a:t>ד. לאחר בדיקת 75 פריטים נתגלו 2 פגומים. בהתאם לתוכנית הדגימה שתיארתם- האם יש לקבל/ לדחות את המנה/ להמשיך במבדק הקבלה?</a:t>
            </a:r>
          </a:p>
          <a:p>
            <a:pPr marL="0" indent="0">
              <a:buNone/>
            </a:pPr>
            <a:endParaRPr lang="he-IL" dirty="0"/>
          </a:p>
          <a:p>
            <a:pPr marL="0" indent="0">
              <a:buNone/>
            </a:pPr>
            <a:r>
              <a:rPr lang="he-IL" dirty="0"/>
              <a:t> </a:t>
            </a:r>
          </a:p>
          <a:p>
            <a:endParaRPr lang="he-IL" dirty="0"/>
          </a:p>
        </p:txBody>
      </p:sp>
      <p:pic>
        <p:nvPicPr>
          <p:cNvPr id="5" name="תמונה 4">
            <a:extLst>
              <a:ext uri="{FF2B5EF4-FFF2-40B4-BE49-F238E27FC236}">
                <a16:creationId xmlns:a16="http://schemas.microsoft.com/office/drawing/2014/main" id="{AEA2ABAC-2E2C-550E-CD4B-41A3D82C9E73}"/>
              </a:ext>
            </a:extLst>
          </p:cNvPr>
          <p:cNvPicPr>
            <a:picLocks noChangeAspect="1"/>
          </p:cNvPicPr>
          <p:nvPr/>
        </p:nvPicPr>
        <p:blipFill>
          <a:blip r:embed="rId2"/>
          <a:stretch>
            <a:fillRect/>
          </a:stretch>
        </p:blipFill>
        <p:spPr>
          <a:xfrm>
            <a:off x="4069080" y="3926120"/>
            <a:ext cx="6792633" cy="1599761"/>
          </a:xfrm>
          <a:prstGeom prst="rect">
            <a:avLst/>
          </a:prstGeom>
        </p:spPr>
      </p:pic>
    </p:spTree>
    <p:extLst>
      <p:ext uri="{BB962C8B-B14F-4D97-AF65-F5344CB8AC3E}">
        <p14:creationId xmlns:p14="http://schemas.microsoft.com/office/powerpoint/2010/main" val="17986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B51580-5873-FE46-4B5D-BACC102E90EE}"/>
              </a:ext>
            </a:extLst>
          </p:cNvPr>
          <p:cNvSpPr>
            <a:spLocks noGrp="1"/>
          </p:cNvSpPr>
          <p:nvPr>
            <p:ph type="title"/>
          </p:nvPr>
        </p:nvSpPr>
        <p:spPr/>
        <p:txBody>
          <a:bodyPr/>
          <a:lstStyle/>
          <a:p>
            <a:pPr algn="r"/>
            <a:r>
              <a:rPr lang="he-IL" dirty="0"/>
              <a:t>דגימה רציפה</a:t>
            </a:r>
          </a:p>
        </p:txBody>
      </p:sp>
      <p:sp>
        <p:nvSpPr>
          <p:cNvPr id="3" name="מציין מיקום תוכן 2">
            <a:extLst>
              <a:ext uri="{FF2B5EF4-FFF2-40B4-BE49-F238E27FC236}">
                <a16:creationId xmlns:a16="http://schemas.microsoft.com/office/drawing/2014/main" id="{D183F795-F95F-CC78-96DD-FCCB2DD370EE}"/>
              </a:ext>
            </a:extLst>
          </p:cNvPr>
          <p:cNvSpPr>
            <a:spLocks noGrp="1"/>
          </p:cNvSpPr>
          <p:nvPr>
            <p:ph idx="1"/>
          </p:nvPr>
        </p:nvSpPr>
        <p:spPr/>
        <p:txBody>
          <a:bodyPr/>
          <a:lstStyle/>
          <a:p>
            <a:pPr marL="0" indent="0">
              <a:buNone/>
            </a:pPr>
            <a:r>
              <a:rPr lang="he-IL" dirty="0"/>
              <a:t>כל תוכניות הדגימה שנידונו עד כה הן תוכניות קבלה למנות. כולן מבוססות על ההנחה כי הפריטים המיוצרים נאספים למנות, ועל כן נבדקים טיבי המנות. בתהליכי ייצור רבים, במיוחד תהליכי הרכבה מסובכים, הפריטים אינם נאספים למנות. כאשר תהליך הייצור הינו רציף, ניתן ליישם שתי גישות על מנת ליצור מנות:</a:t>
            </a:r>
          </a:p>
          <a:p>
            <a:pPr marL="342900" indent="-342900">
              <a:buFont typeface="+mj-cs"/>
              <a:buAutoNum type="hebrew2Minus"/>
            </a:pPr>
            <a:r>
              <a:rPr lang="he-IL" dirty="0"/>
              <a:t>צבירה מלאכותית של מנות. החיסרון: צבירה מיותרת של מלאי בתהליך.</a:t>
            </a:r>
          </a:p>
          <a:p>
            <a:pPr marL="342900" indent="-342900">
              <a:buFont typeface="+mj-cs"/>
              <a:buAutoNum type="hebrew2Minus"/>
            </a:pPr>
            <a:r>
              <a:rPr lang="he-IL" dirty="0"/>
              <a:t>דגימה אקראית של פריטים במהלך תהליך הייצור והגדרתם כמנה. החיסרון: באם נדחית המנה חלק מהפריטים כבר נמצאים בהמשך תהליך הייצור.</a:t>
            </a:r>
          </a:p>
          <a:p>
            <a:pPr marL="0" indent="0">
              <a:buNone/>
            </a:pPr>
            <a:r>
              <a:rPr lang="he-IL" dirty="0"/>
              <a:t>בשל בעיתיות זו, פותחו תוכניות מוגדרות מראש של דגימה רציפה.</a:t>
            </a:r>
          </a:p>
          <a:p>
            <a:pPr marL="0" indent="0">
              <a:buNone/>
            </a:pPr>
            <a:r>
              <a:rPr lang="he-IL" dirty="0"/>
              <a:t>הגישה בה נתמקד היא ביצוע דגימה מדגמית, באופן רציף (בהתאם לתהליך מוגדר מראש) על פס הייצור. גישה זו פותרת את הבעייתיות בגישה א', וסובלת באופן מופחת מהבעייתיות של גישה ב'.</a:t>
            </a:r>
          </a:p>
        </p:txBody>
      </p:sp>
    </p:spTree>
    <p:extLst>
      <p:ext uri="{BB962C8B-B14F-4D97-AF65-F5344CB8AC3E}">
        <p14:creationId xmlns:p14="http://schemas.microsoft.com/office/powerpoint/2010/main" val="151446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41BEE-1A4D-D634-5E6B-D888A26F4BC7}"/>
              </a:ext>
            </a:extLst>
          </p:cNvPr>
          <p:cNvSpPr>
            <a:spLocks noGrp="1"/>
          </p:cNvSpPr>
          <p:nvPr>
            <p:ph type="title"/>
          </p:nvPr>
        </p:nvSpPr>
        <p:spPr/>
        <p:txBody>
          <a:bodyPr/>
          <a:lstStyle/>
          <a:p>
            <a:pPr algn="r"/>
            <a:r>
              <a:rPr lang="he-IL"/>
              <a:t>דגימה רציפה</a:t>
            </a:r>
            <a:endParaRPr lang="he-IL" dirty="0"/>
          </a:p>
        </p:txBody>
      </p:sp>
      <p:sp>
        <p:nvSpPr>
          <p:cNvPr id="3" name="מציין מיקום תוכן 2">
            <a:extLst>
              <a:ext uri="{FF2B5EF4-FFF2-40B4-BE49-F238E27FC236}">
                <a16:creationId xmlns:a16="http://schemas.microsoft.com/office/drawing/2014/main" id="{A677F2B1-17B1-DD51-D67E-BC3DF115F3B0}"/>
              </a:ext>
            </a:extLst>
          </p:cNvPr>
          <p:cNvSpPr>
            <a:spLocks noGrp="1"/>
          </p:cNvSpPr>
          <p:nvPr>
            <p:ph idx="1"/>
          </p:nvPr>
        </p:nvSpPr>
        <p:spPr/>
        <p:txBody>
          <a:bodyPr>
            <a:normAutofit fontScale="92500" lnSpcReduction="10000"/>
          </a:bodyPr>
          <a:lstStyle/>
          <a:p>
            <a:r>
              <a:rPr lang="he-IL" dirty="0"/>
              <a:t>תיאור גרפי של שיטת הדגימה:</a:t>
            </a:r>
            <a:br>
              <a:rPr lang="en-US" dirty="0"/>
            </a:br>
            <a:endParaRPr lang="he-IL" dirty="0"/>
          </a:p>
          <a:p>
            <a:endParaRPr lang="he-IL" dirty="0"/>
          </a:p>
          <a:p>
            <a:endParaRPr lang="he-IL" dirty="0"/>
          </a:p>
          <a:p>
            <a:endParaRPr lang="he-IL" dirty="0"/>
          </a:p>
          <a:p>
            <a:endParaRPr lang="he-IL" dirty="0"/>
          </a:p>
          <a:p>
            <a:endParaRPr lang="he-IL" dirty="0"/>
          </a:p>
          <a:p>
            <a:endParaRPr lang="he-IL" dirty="0"/>
          </a:p>
          <a:p>
            <a:endParaRPr lang="he-IL" dirty="0"/>
          </a:p>
          <a:p>
            <a:endParaRPr lang="he-IL" dirty="0"/>
          </a:p>
          <a:p>
            <a:r>
              <a:rPr lang="he-IL" dirty="0"/>
              <a:t>מכיוון שאין מנות בשיטה זו, לא נעסוק במדדים של מנות, אלא,  נגדיר מדדים רלוונטיים.</a:t>
            </a:r>
          </a:p>
          <a:p>
            <a:endParaRPr lang="he-IL" dirty="0"/>
          </a:p>
          <a:p>
            <a:pPr marL="0" indent="0">
              <a:buNone/>
            </a:pPr>
            <a:endParaRPr lang="he-IL" dirty="0"/>
          </a:p>
        </p:txBody>
      </p:sp>
      <p:pic>
        <p:nvPicPr>
          <p:cNvPr id="5" name="תמונה 4" descr="תמונה שמכילה טקסט, תרשים, קו, גופן&#10;&#10;התיאור נוצר באופן אוטומטי">
            <a:extLst>
              <a:ext uri="{FF2B5EF4-FFF2-40B4-BE49-F238E27FC236}">
                <a16:creationId xmlns:a16="http://schemas.microsoft.com/office/drawing/2014/main" id="{F05B3E1B-CE94-49F7-05F3-A6D47953D9CB}"/>
              </a:ext>
            </a:extLst>
          </p:cNvPr>
          <p:cNvPicPr>
            <a:picLocks noChangeAspect="1"/>
          </p:cNvPicPr>
          <p:nvPr/>
        </p:nvPicPr>
        <p:blipFill>
          <a:blip r:embed="rId2"/>
          <a:stretch>
            <a:fillRect/>
          </a:stretch>
        </p:blipFill>
        <p:spPr>
          <a:xfrm>
            <a:off x="2035987" y="2514600"/>
            <a:ext cx="8811374" cy="2788920"/>
          </a:xfrm>
          <a:prstGeom prst="rect">
            <a:avLst/>
          </a:prstGeom>
        </p:spPr>
      </p:pic>
    </p:spTree>
    <p:extLst>
      <p:ext uri="{BB962C8B-B14F-4D97-AF65-F5344CB8AC3E}">
        <p14:creationId xmlns:p14="http://schemas.microsoft.com/office/powerpoint/2010/main" val="269067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41BEE-1A4D-D634-5E6B-D888A26F4BC7}"/>
              </a:ext>
            </a:extLst>
          </p:cNvPr>
          <p:cNvSpPr>
            <a:spLocks noGrp="1"/>
          </p:cNvSpPr>
          <p:nvPr>
            <p:ph type="title"/>
          </p:nvPr>
        </p:nvSpPr>
        <p:spPr/>
        <p:txBody>
          <a:bodyPr/>
          <a:lstStyle/>
          <a:p>
            <a:pPr algn="r"/>
            <a:r>
              <a:rPr lang="he-IL"/>
              <a:t>דגימה רציפה</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A677F2B1-17B1-DD51-D67E-BC3DF115F3B0}"/>
                  </a:ext>
                </a:extLst>
              </p:cNvPr>
              <p:cNvSpPr>
                <a:spLocks noGrp="1"/>
              </p:cNvSpPr>
              <p:nvPr>
                <p:ph idx="1"/>
              </p:nvPr>
            </p:nvSpPr>
            <p:spPr>
              <a:xfrm>
                <a:off x="1066800" y="2103120"/>
                <a:ext cx="10058400" cy="4455186"/>
              </a:xfrm>
            </p:spPr>
            <p:txBody>
              <a:bodyPr>
                <a:normAutofit/>
              </a:bodyPr>
              <a:lstStyle/>
              <a:p>
                <a:pPr marL="0" indent="0">
                  <a:buNone/>
                </a:pPr>
                <a:r>
                  <a:rPr lang="he-IL" b="1" dirty="0"/>
                  <a:t>מדדים חשובים בשיטה זו:</a:t>
                </a:r>
              </a:p>
              <a:p>
                <a:r>
                  <a:rPr lang="he-IL" dirty="0"/>
                  <a:t>בשלב הבדיקה המדגמית (המלבן השני מימין) מספר הפריטים שיידגמו עד למציאת פריט פגום מתפלג גיאומטרית, עם סיכוי ל"הצלחה" של </a:t>
                </a:r>
                <a14:m>
                  <m:oMath xmlns:m="http://schemas.openxmlformats.org/officeDocument/2006/math">
                    <m:r>
                      <a:rPr lang="en-US" i="1" dirty="0" smtClean="0">
                        <a:latin typeface="Cambria Math" panose="02040503050406030204" pitchFamily="18" charset="0"/>
                      </a:rPr>
                      <m:t>𝑓𝑝</m:t>
                    </m:r>
                  </m:oMath>
                </a14:m>
                <a:endParaRPr lang="en-US" dirty="0"/>
              </a:p>
              <a:p>
                <a:r>
                  <a:rPr lang="he-IL" dirty="0"/>
                  <a:t>תוחלת הפריטים המיוצרים בכל שלב של בדיקה מדגמית-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𝑓𝑝</m:t>
                        </m:r>
                      </m:den>
                    </m:f>
                  </m:oMath>
                </a14:m>
                <a:r>
                  <a:rPr lang="he-IL" dirty="0"/>
                  <a:t> </a:t>
                </a:r>
              </a:p>
              <a:p>
                <a:r>
                  <a:rPr lang="he-IL" dirty="0"/>
                  <a:t>תוחלת הפריטים המיוצרים (הנבדקים) בכל שלב של בדיקה מלאה (המלבן הראשון מימין):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𝑖</m:t>
                            </m:r>
                          </m:sup>
                        </m:sSup>
                      </m:num>
                      <m:den>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𝑖</m:t>
                            </m:r>
                          </m:sup>
                        </m:sSup>
                      </m:den>
                    </m:f>
                  </m:oMath>
                </a14:m>
                <a:endParaRPr lang="he-IL" dirty="0"/>
              </a:p>
              <a:p>
                <a:r>
                  <a:rPr lang="he-IL" dirty="0"/>
                  <a:t>מחזור מלא מורכב מבדיקה רציפה+ בדיקה מדגמית. לכן, תוחלת מספר הפריטים במחזור היא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he-IL" dirty="0"/>
              </a:p>
              <a:p>
                <a:r>
                  <a:rPr lang="he-IL" dirty="0"/>
                  <a:t>החלק היחסי של הפריטים המיוצרים שעוברים בבדיקה המדגמית הוא: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num>
                      <m:den>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den>
                    </m:f>
                  </m:oMath>
                </a14:m>
                <a:r>
                  <a:rPr lang="he-IL" dirty="0"/>
                  <a:t> </a:t>
                </a:r>
                <a:br>
                  <a:rPr lang="en-US" dirty="0"/>
                </a:br>
                <a:r>
                  <a:rPr lang="he-IL" dirty="0"/>
                  <a:t>יחס זה מוגדר כהסתברות הקבלה</a:t>
                </a:r>
              </a:p>
              <a:p>
                <a:r>
                  <a:rPr lang="he-IL" dirty="0"/>
                  <a:t>מדד </a:t>
                </a:r>
                <a:r>
                  <a:rPr lang="en-US" dirty="0"/>
                  <a:t>AFI- Average Fraction Inspected</a:t>
                </a:r>
                <a:r>
                  <a:rPr lang="he-IL" dirty="0"/>
                  <a:t> החלק היחסי של הפריטים שנדגמו</a:t>
                </a:r>
                <a:br>
                  <a:rPr lang="en-US" dirty="0"/>
                </a:br>
                <a:r>
                  <a:rPr lang="he-IL" dirty="0"/>
                  <a:t>מתוך כלל הפריטים במחזור: </a:t>
                </a:r>
                <a14:m>
                  <m:oMath xmlns:m="http://schemas.openxmlformats.org/officeDocument/2006/math">
                    <m:r>
                      <a:rPr lang="en-US" b="0" i="1" smtClean="0">
                        <a:latin typeface="Cambria Math" panose="02040503050406030204" pitchFamily="18" charset="0"/>
                      </a:rPr>
                      <m:t>𝐴𝐹𝐼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𝑓𝑣</m:t>
                        </m:r>
                      </m:num>
                      <m:den>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𝑢</m:t>
                        </m:r>
                      </m:den>
                    </m:f>
                  </m:oMath>
                </a14:m>
                <a:endParaRPr lang="he-IL" dirty="0"/>
              </a:p>
            </p:txBody>
          </p:sp>
        </mc:Choice>
        <mc:Fallback xmlns="">
          <p:sp>
            <p:nvSpPr>
              <p:cNvPr id="3" name="מציין מיקום תוכן 2">
                <a:extLst>
                  <a:ext uri="{FF2B5EF4-FFF2-40B4-BE49-F238E27FC236}">
                    <a16:creationId xmlns:a16="http://schemas.microsoft.com/office/drawing/2014/main" id="{A677F2B1-17B1-DD51-D67E-BC3DF115F3B0}"/>
                  </a:ext>
                </a:extLst>
              </p:cNvPr>
              <p:cNvSpPr>
                <a:spLocks noGrp="1" noRot="1" noChangeAspect="1" noMove="1" noResize="1" noEditPoints="1" noAdjustHandles="1" noChangeArrowheads="1" noChangeShapeType="1" noTextEdit="1"/>
              </p:cNvSpPr>
              <p:nvPr>
                <p:ph idx="1"/>
              </p:nvPr>
            </p:nvSpPr>
            <p:spPr>
              <a:xfrm>
                <a:off x="1066800" y="2103120"/>
                <a:ext cx="10058400" cy="4455186"/>
              </a:xfrm>
              <a:blipFill>
                <a:blip r:embed="rId3"/>
                <a:stretch>
                  <a:fillRect t="-684" r="-485"/>
                </a:stretch>
              </a:blipFill>
            </p:spPr>
            <p:txBody>
              <a:bodyPr/>
              <a:lstStyle/>
              <a:p>
                <a:r>
                  <a:rPr lang="he-IL">
                    <a:noFill/>
                  </a:rPr>
                  <a:t> </a:t>
                </a:r>
              </a:p>
            </p:txBody>
          </p:sp>
        </mc:Fallback>
      </mc:AlternateContent>
      <p:pic>
        <p:nvPicPr>
          <p:cNvPr id="5" name="תמונה 4" descr="תמונה שמכילה טקסט, תרשים, קו, גופן&#10;&#10;התיאור נוצר באופן אוטומטי">
            <a:extLst>
              <a:ext uri="{FF2B5EF4-FFF2-40B4-BE49-F238E27FC236}">
                <a16:creationId xmlns:a16="http://schemas.microsoft.com/office/drawing/2014/main" id="{F05B3E1B-CE94-49F7-05F3-A6D47953D9CB}"/>
              </a:ext>
            </a:extLst>
          </p:cNvPr>
          <p:cNvPicPr>
            <a:picLocks noChangeAspect="1"/>
          </p:cNvPicPr>
          <p:nvPr/>
        </p:nvPicPr>
        <p:blipFill>
          <a:blip r:embed="rId4"/>
          <a:stretch>
            <a:fillRect/>
          </a:stretch>
        </p:blipFill>
        <p:spPr>
          <a:xfrm>
            <a:off x="323806" y="299694"/>
            <a:ext cx="6636700" cy="2100606"/>
          </a:xfrm>
          <a:prstGeom prst="rect">
            <a:avLst/>
          </a:prstGeom>
        </p:spPr>
      </p:pic>
      <p:pic>
        <p:nvPicPr>
          <p:cNvPr id="6" name="תמונה 5">
            <a:extLst>
              <a:ext uri="{FF2B5EF4-FFF2-40B4-BE49-F238E27FC236}">
                <a16:creationId xmlns:a16="http://schemas.microsoft.com/office/drawing/2014/main" id="{9BFD0A38-2457-5636-18B2-353E62C13353}"/>
              </a:ext>
            </a:extLst>
          </p:cNvPr>
          <p:cNvPicPr>
            <a:picLocks noChangeAspect="1"/>
          </p:cNvPicPr>
          <p:nvPr/>
        </p:nvPicPr>
        <p:blipFill>
          <a:blip r:embed="rId5"/>
          <a:stretch>
            <a:fillRect/>
          </a:stretch>
        </p:blipFill>
        <p:spPr>
          <a:xfrm>
            <a:off x="140926" y="4812746"/>
            <a:ext cx="3386112" cy="1837000"/>
          </a:xfrm>
          <a:prstGeom prst="rect">
            <a:avLst/>
          </a:prstGeom>
        </p:spPr>
      </p:pic>
    </p:spTree>
    <p:extLst>
      <p:ext uri="{BB962C8B-B14F-4D97-AF65-F5344CB8AC3E}">
        <p14:creationId xmlns:p14="http://schemas.microsoft.com/office/powerpoint/2010/main" val="1476258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41BEE-1A4D-D634-5E6B-D888A26F4BC7}"/>
              </a:ext>
            </a:extLst>
          </p:cNvPr>
          <p:cNvSpPr>
            <a:spLocks noGrp="1"/>
          </p:cNvSpPr>
          <p:nvPr>
            <p:ph type="title"/>
          </p:nvPr>
        </p:nvSpPr>
        <p:spPr/>
        <p:txBody>
          <a:bodyPr/>
          <a:lstStyle/>
          <a:p>
            <a:pPr algn="r"/>
            <a:r>
              <a:rPr lang="he-IL"/>
              <a:t>דגימה רציפה</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A677F2B1-17B1-DD51-D67E-BC3DF115F3B0}"/>
                  </a:ext>
                </a:extLst>
              </p:cNvPr>
              <p:cNvSpPr>
                <a:spLocks noGrp="1"/>
              </p:cNvSpPr>
              <p:nvPr>
                <p:ph idx="1"/>
              </p:nvPr>
            </p:nvSpPr>
            <p:spPr>
              <a:xfrm>
                <a:off x="1066800" y="2103120"/>
                <a:ext cx="10058400" cy="4455186"/>
              </a:xfrm>
            </p:spPr>
            <p:txBody>
              <a:bodyPr>
                <a:normAutofit/>
              </a:bodyPr>
              <a:lstStyle/>
              <a:p>
                <a:pPr marL="0" indent="0">
                  <a:buNone/>
                </a:pPr>
                <a:r>
                  <a:rPr lang="he-IL" b="1" dirty="0"/>
                  <a:t>מדדים חשובים בשיטה זו: (המשך)</a:t>
                </a:r>
              </a:p>
              <a:p>
                <a:r>
                  <a:rPr lang="he-IL" dirty="0"/>
                  <a:t>אם כל פריט פגום שנמצא (בשני השלבים השונים) מוחלף בפריט תקין (בדיקה מתקנת). אזי, ניתן לבטא את ה</a:t>
                </a:r>
                <a:r>
                  <a:rPr lang="en-US" dirty="0"/>
                  <a:t>AOQL</a:t>
                </a:r>
                <a:r>
                  <a:rPr lang="he-IL" dirty="0"/>
                  <a:t> (שיעור הפגומים שעברו את הבדיקות מבלי שיוחלפו: </a:t>
                </a:r>
                <a14:m>
                  <m:oMath xmlns:m="http://schemas.openxmlformats.org/officeDocument/2006/math">
                    <m:r>
                      <a:rPr lang="en-US" b="0" i="1" smtClean="0">
                        <a:latin typeface="Cambria Math" panose="02040503050406030204" pitchFamily="18" charset="0"/>
                      </a:rPr>
                      <m:t>𝐴𝑂𝑄</m:t>
                    </m:r>
                    <m:r>
                      <a:rPr lang="en-US" b="0" i="1" smtClean="0">
                        <a:latin typeface="Cambria Math" panose="02040503050406030204" pitchFamily="18" charset="0"/>
                      </a:rPr>
                      <m:t>𝐿</m:t>
                    </m:r>
                    <m:r>
                      <a:rPr lang="he-IL"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𝐴𝐹𝐼</m:t>
                        </m:r>
                      </m:e>
                    </m:d>
                    <m:r>
                      <a:rPr lang="en-US" b="0" i="1" smtClean="0">
                        <a:latin typeface="Cambria Math" panose="02040503050406030204" pitchFamily="18" charset="0"/>
                      </a:rPr>
                      <m:t>𝑝</m:t>
                    </m:r>
                  </m:oMath>
                </a14:m>
                <a:endParaRPr lang="he-IL" dirty="0"/>
              </a:p>
              <a:p>
                <a:r>
                  <a:rPr lang="he-IL" dirty="0"/>
                  <a:t>כפי שראינו בעבר, ע"י גזירת הביטוי הנ"ל לפי </a:t>
                </a:r>
                <a:r>
                  <a:rPr lang="en-US" dirty="0"/>
                  <a:t>p</a:t>
                </a:r>
                <a:r>
                  <a:rPr lang="he-IL" dirty="0"/>
                  <a:t>, ניתן לבטא את </a:t>
                </a:r>
                <a:r>
                  <a:rPr lang="en-US" dirty="0"/>
                  <a:t>AOQ</a:t>
                </a:r>
                <a:endParaRPr lang="he-IL" dirty="0"/>
              </a:p>
              <a:p>
                <a:r>
                  <a:rPr lang="he-IL" dirty="0"/>
                  <a:t>קיימות שתי שיטות למציאת פרמטרים לשיטת בדיקה זו: </a:t>
                </a:r>
                <a:r>
                  <a:rPr lang="he-IL" dirty="0" err="1"/>
                  <a:t>הנומוגרף</a:t>
                </a:r>
                <a:r>
                  <a:rPr lang="he-IL" dirty="0"/>
                  <a:t> של </a:t>
                </a:r>
                <a:r>
                  <a:rPr lang="en-US" dirty="0"/>
                  <a:t>Dodge</a:t>
                </a:r>
                <a:r>
                  <a:rPr lang="he-IL" dirty="0"/>
                  <a:t> וטבלת עזר.</a:t>
                </a:r>
              </a:p>
            </p:txBody>
          </p:sp>
        </mc:Choice>
        <mc:Fallback>
          <p:sp>
            <p:nvSpPr>
              <p:cNvPr id="3" name="מציין מיקום תוכן 2">
                <a:extLst>
                  <a:ext uri="{FF2B5EF4-FFF2-40B4-BE49-F238E27FC236}">
                    <a16:creationId xmlns:a16="http://schemas.microsoft.com/office/drawing/2014/main" id="{A677F2B1-17B1-DD51-D67E-BC3DF115F3B0}"/>
                  </a:ext>
                </a:extLst>
              </p:cNvPr>
              <p:cNvSpPr>
                <a:spLocks noGrp="1" noRot="1" noChangeAspect="1" noMove="1" noResize="1" noEditPoints="1" noAdjustHandles="1" noChangeArrowheads="1" noChangeShapeType="1" noTextEdit="1"/>
              </p:cNvSpPr>
              <p:nvPr>
                <p:ph idx="1"/>
              </p:nvPr>
            </p:nvSpPr>
            <p:spPr>
              <a:xfrm>
                <a:off x="1066800" y="2103120"/>
                <a:ext cx="10058400" cy="4455186"/>
              </a:xfrm>
              <a:blipFill>
                <a:blip r:embed="rId3"/>
                <a:stretch>
                  <a:fillRect t="-684" r="-485"/>
                </a:stretch>
              </a:blipFill>
            </p:spPr>
            <p:txBody>
              <a:bodyPr/>
              <a:lstStyle/>
              <a:p>
                <a:r>
                  <a:rPr lang="he-IL">
                    <a:noFill/>
                  </a:rPr>
                  <a:t> </a:t>
                </a:r>
              </a:p>
            </p:txBody>
          </p:sp>
        </mc:Fallback>
      </mc:AlternateContent>
      <p:pic>
        <p:nvPicPr>
          <p:cNvPr id="5" name="תמונה 4" descr="תמונה שמכילה טקסט, תרשים, קו, גופן&#10;&#10;התיאור נוצר באופן אוטומטי">
            <a:extLst>
              <a:ext uri="{FF2B5EF4-FFF2-40B4-BE49-F238E27FC236}">
                <a16:creationId xmlns:a16="http://schemas.microsoft.com/office/drawing/2014/main" id="{F05B3E1B-CE94-49F7-05F3-A6D47953D9CB}"/>
              </a:ext>
            </a:extLst>
          </p:cNvPr>
          <p:cNvPicPr>
            <a:picLocks noChangeAspect="1"/>
          </p:cNvPicPr>
          <p:nvPr/>
        </p:nvPicPr>
        <p:blipFill>
          <a:blip r:embed="rId4"/>
          <a:stretch>
            <a:fillRect/>
          </a:stretch>
        </p:blipFill>
        <p:spPr>
          <a:xfrm>
            <a:off x="323806" y="299694"/>
            <a:ext cx="6636700" cy="2100606"/>
          </a:xfrm>
          <a:prstGeom prst="rect">
            <a:avLst/>
          </a:prstGeom>
        </p:spPr>
      </p:pic>
    </p:spTree>
    <p:extLst>
      <p:ext uri="{BB962C8B-B14F-4D97-AF65-F5344CB8AC3E}">
        <p14:creationId xmlns:p14="http://schemas.microsoft.com/office/powerpoint/2010/main" val="48723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41BEE-1A4D-D634-5E6B-D888A26F4BC7}"/>
              </a:ext>
            </a:extLst>
          </p:cNvPr>
          <p:cNvSpPr>
            <a:spLocks noGrp="1"/>
          </p:cNvSpPr>
          <p:nvPr>
            <p:ph type="title"/>
          </p:nvPr>
        </p:nvSpPr>
        <p:spPr/>
        <p:txBody>
          <a:bodyPr/>
          <a:lstStyle/>
          <a:p>
            <a:pPr algn="r"/>
            <a:r>
              <a:rPr lang="he-IL"/>
              <a:t>דגימה רציפה</a:t>
            </a:r>
            <a:endParaRPr lang="he-IL" dirty="0"/>
          </a:p>
        </p:txBody>
      </p:sp>
      <p:sp>
        <p:nvSpPr>
          <p:cNvPr id="3" name="מציין מיקום תוכן 2">
            <a:extLst>
              <a:ext uri="{FF2B5EF4-FFF2-40B4-BE49-F238E27FC236}">
                <a16:creationId xmlns:a16="http://schemas.microsoft.com/office/drawing/2014/main" id="{A677F2B1-17B1-DD51-D67E-BC3DF115F3B0}"/>
              </a:ext>
            </a:extLst>
          </p:cNvPr>
          <p:cNvSpPr>
            <a:spLocks noGrp="1"/>
          </p:cNvSpPr>
          <p:nvPr>
            <p:ph idx="1"/>
          </p:nvPr>
        </p:nvSpPr>
        <p:spPr>
          <a:xfrm>
            <a:off x="1066800" y="2103120"/>
            <a:ext cx="10058400" cy="4455186"/>
          </a:xfrm>
        </p:spPr>
        <p:txBody>
          <a:bodyPr>
            <a:normAutofit/>
          </a:bodyPr>
          <a:lstStyle/>
          <a:p>
            <a:pPr marL="0" indent="0">
              <a:buNone/>
            </a:pPr>
            <a:r>
              <a:rPr lang="he-IL" dirty="0" err="1"/>
              <a:t>הנומוגרף</a:t>
            </a:r>
            <a:r>
              <a:rPr lang="he-IL" dirty="0"/>
              <a:t> של </a:t>
            </a:r>
            <a:r>
              <a:rPr lang="en-US" dirty="0"/>
              <a:t>                       :Dodge</a:t>
            </a:r>
            <a:r>
              <a:rPr lang="he-IL" dirty="0"/>
              <a:t>                                                                   </a:t>
            </a:r>
          </a:p>
        </p:txBody>
      </p:sp>
      <p:pic>
        <p:nvPicPr>
          <p:cNvPr id="4" name="Picture 5">
            <a:extLst>
              <a:ext uri="{FF2B5EF4-FFF2-40B4-BE49-F238E27FC236}">
                <a16:creationId xmlns:a16="http://schemas.microsoft.com/office/drawing/2014/main" id="{697A40E8-8C19-9403-23CC-3F7F437DB49A}"/>
              </a:ext>
            </a:extLst>
          </p:cNvPr>
          <p:cNvPicPr>
            <a:picLocks noChangeAspect="1"/>
          </p:cNvPicPr>
          <p:nvPr/>
        </p:nvPicPr>
        <p:blipFill>
          <a:blip r:embed="rId3"/>
          <a:stretch>
            <a:fillRect/>
          </a:stretch>
        </p:blipFill>
        <p:spPr>
          <a:xfrm>
            <a:off x="1318110" y="1714500"/>
            <a:ext cx="7278627" cy="4843806"/>
          </a:xfrm>
          <a:prstGeom prst="rect">
            <a:avLst/>
          </a:prstGeom>
        </p:spPr>
      </p:pic>
    </p:spTree>
    <p:extLst>
      <p:ext uri="{BB962C8B-B14F-4D97-AF65-F5344CB8AC3E}">
        <p14:creationId xmlns:p14="http://schemas.microsoft.com/office/powerpoint/2010/main" val="2046739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41BEE-1A4D-D634-5E6B-D888A26F4BC7}"/>
              </a:ext>
            </a:extLst>
          </p:cNvPr>
          <p:cNvSpPr>
            <a:spLocks noGrp="1"/>
          </p:cNvSpPr>
          <p:nvPr>
            <p:ph type="title"/>
          </p:nvPr>
        </p:nvSpPr>
        <p:spPr/>
        <p:txBody>
          <a:bodyPr/>
          <a:lstStyle/>
          <a:p>
            <a:pPr algn="r"/>
            <a:r>
              <a:rPr lang="he-IL"/>
              <a:t>דגימה רציפה</a:t>
            </a:r>
            <a:endParaRPr lang="he-IL" dirty="0"/>
          </a:p>
        </p:txBody>
      </p:sp>
      <p:sp>
        <p:nvSpPr>
          <p:cNvPr id="3" name="מציין מיקום תוכן 2">
            <a:extLst>
              <a:ext uri="{FF2B5EF4-FFF2-40B4-BE49-F238E27FC236}">
                <a16:creationId xmlns:a16="http://schemas.microsoft.com/office/drawing/2014/main" id="{A677F2B1-17B1-DD51-D67E-BC3DF115F3B0}"/>
              </a:ext>
            </a:extLst>
          </p:cNvPr>
          <p:cNvSpPr>
            <a:spLocks noGrp="1"/>
          </p:cNvSpPr>
          <p:nvPr>
            <p:ph idx="1"/>
          </p:nvPr>
        </p:nvSpPr>
        <p:spPr>
          <a:xfrm>
            <a:off x="1066800" y="2103120"/>
            <a:ext cx="10058400" cy="4455186"/>
          </a:xfrm>
        </p:spPr>
        <p:txBody>
          <a:bodyPr>
            <a:normAutofit/>
          </a:bodyPr>
          <a:lstStyle/>
          <a:p>
            <a:pPr marL="0" indent="0">
              <a:buNone/>
            </a:pPr>
            <a:r>
              <a:rPr lang="he-IL" dirty="0"/>
              <a:t>טבלת עזר:</a:t>
            </a:r>
          </a:p>
        </p:txBody>
      </p:sp>
      <p:pic>
        <p:nvPicPr>
          <p:cNvPr id="8" name="תמונה 7">
            <a:extLst>
              <a:ext uri="{FF2B5EF4-FFF2-40B4-BE49-F238E27FC236}">
                <a16:creationId xmlns:a16="http://schemas.microsoft.com/office/drawing/2014/main" id="{4B9D8088-02EA-B509-04AE-18C9182B0B07}"/>
              </a:ext>
            </a:extLst>
          </p:cNvPr>
          <p:cNvPicPr>
            <a:picLocks noChangeAspect="1"/>
          </p:cNvPicPr>
          <p:nvPr/>
        </p:nvPicPr>
        <p:blipFill>
          <a:blip r:embed="rId3"/>
          <a:stretch>
            <a:fillRect/>
          </a:stretch>
        </p:blipFill>
        <p:spPr>
          <a:xfrm>
            <a:off x="1653102" y="2606040"/>
            <a:ext cx="9472098" cy="3952266"/>
          </a:xfrm>
          <a:prstGeom prst="rect">
            <a:avLst/>
          </a:prstGeom>
        </p:spPr>
      </p:pic>
    </p:spTree>
    <p:extLst>
      <p:ext uri="{BB962C8B-B14F-4D97-AF65-F5344CB8AC3E}">
        <p14:creationId xmlns:p14="http://schemas.microsoft.com/office/powerpoint/2010/main" val="1333967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B3E0FD-7DD8-D882-9592-E6AB87F14F17}"/>
              </a:ext>
            </a:extLst>
          </p:cNvPr>
          <p:cNvSpPr>
            <a:spLocks noGrp="1"/>
          </p:cNvSpPr>
          <p:nvPr>
            <p:ph type="title"/>
          </p:nvPr>
        </p:nvSpPr>
        <p:spPr/>
        <p:txBody>
          <a:bodyPr/>
          <a:lstStyle/>
          <a:p>
            <a:pPr algn="r"/>
            <a:r>
              <a:rPr lang="he-IL" dirty="0"/>
              <a:t>תרגיל 3</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736CD0AD-9772-F85A-7105-5FE84CA6DC5D}"/>
                  </a:ext>
                </a:extLst>
              </p:cNvPr>
              <p:cNvSpPr>
                <a:spLocks noGrp="1"/>
              </p:cNvSpPr>
              <p:nvPr>
                <p:ph idx="1"/>
              </p:nvPr>
            </p:nvSpPr>
            <p:spPr/>
            <p:txBody>
              <a:bodyPr/>
              <a:lstStyle/>
              <a:p>
                <a:pPr marL="0" indent="0">
                  <a:buNone/>
                </a:pPr>
                <a:r>
                  <a:rPr lang="he-IL" dirty="0"/>
                  <a:t>צפניה הצרכן מעוניין בתוכניות דגימה רציפה אשר פרופורציית הפגומים היוצאת המקסימלית בהן היא 1.9% </a:t>
                </a:r>
                <a:br>
                  <a:rPr lang="en-US" dirty="0"/>
                </a:br>
                <a:r>
                  <a:rPr lang="he-IL" dirty="0"/>
                  <a:t>יוגב היצרן הציע לו שתי חלופות עם הפרמטרים הבאים: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38</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he-IL" dirty="0"/>
                  <a:t> ו</a:t>
                </a:r>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86</m:t>
                    </m:r>
                    <m:r>
                      <a:rPr lang="en-US" b="0" i="1" dirty="0" smtClean="0">
                        <a:latin typeface="Cambria Math" panose="02040503050406030204" pitchFamily="18" charset="0"/>
                      </a:rPr>
                      <m:t>, </m:t>
                    </m:r>
                    <m:r>
                      <a:rPr lang="en-US" b="0" i="1" dirty="0" smtClean="0">
                        <a:latin typeface="Cambria Math" panose="02040503050406030204" pitchFamily="18" charset="0"/>
                      </a:rPr>
                      <m:t>𝑓</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25</m:t>
                        </m:r>
                      </m:den>
                    </m:f>
                  </m:oMath>
                </a14:m>
                <a:r>
                  <a:rPr lang="he-IL" dirty="0"/>
                  <a:t> </a:t>
                </a:r>
                <a:br>
                  <a:rPr lang="en-US" dirty="0"/>
                </a:br>
                <a:r>
                  <a:rPr lang="he-IL" dirty="0"/>
                  <a:t>בנוסף, יוגב הציע לצפניה עקומי ה</a:t>
                </a:r>
                <a:r>
                  <a:rPr lang="en-US" dirty="0"/>
                  <a:t>OC</a:t>
                </a:r>
                <a:r>
                  <a:rPr lang="he-IL" dirty="0"/>
                  <a:t> של שתי התוכניות הנ"ל: </a:t>
                </a:r>
              </a:p>
              <a:p>
                <a:pPr marL="0" indent="0">
                  <a:buNone/>
                </a:pPr>
                <a:r>
                  <a:rPr lang="he-IL" dirty="0"/>
                  <a:t>א. בתור יועצים של צפניה (הצרכן) ללא התייחסות לשיקולי עלות,</a:t>
                </a:r>
                <a:br>
                  <a:rPr lang="en-US" dirty="0"/>
                </a:br>
                <a:r>
                  <a:rPr lang="he-IL" dirty="0"/>
                  <a:t>על איזו תוכנית דגימה הייתם ממליצים לו?</a:t>
                </a:r>
              </a:p>
            </p:txBody>
          </p:sp>
        </mc:Choice>
        <mc:Fallback>
          <p:sp>
            <p:nvSpPr>
              <p:cNvPr id="3" name="מציין מיקום תוכן 2">
                <a:extLst>
                  <a:ext uri="{FF2B5EF4-FFF2-40B4-BE49-F238E27FC236}">
                    <a16:creationId xmlns:a16="http://schemas.microsoft.com/office/drawing/2014/main" id="{736CD0AD-9772-F85A-7105-5FE84CA6DC5D}"/>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940BD12-9DFC-6304-A85D-2F076F3D0961}"/>
              </a:ext>
            </a:extLst>
          </p:cNvPr>
          <p:cNvPicPr>
            <a:picLocks noChangeAspect="1"/>
          </p:cNvPicPr>
          <p:nvPr/>
        </p:nvPicPr>
        <p:blipFill>
          <a:blip r:embed="rId3"/>
          <a:stretch>
            <a:fillRect/>
          </a:stretch>
        </p:blipFill>
        <p:spPr>
          <a:xfrm>
            <a:off x="883920" y="2997455"/>
            <a:ext cx="4217362" cy="2143249"/>
          </a:xfrm>
          <a:prstGeom prst="rect">
            <a:avLst/>
          </a:prstGeom>
        </p:spPr>
      </p:pic>
    </p:spTree>
    <p:extLst>
      <p:ext uri="{BB962C8B-B14F-4D97-AF65-F5344CB8AC3E}">
        <p14:creationId xmlns:p14="http://schemas.microsoft.com/office/powerpoint/2010/main" val="2329206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B3E0FD-7DD8-D882-9592-E6AB87F14F17}"/>
              </a:ext>
            </a:extLst>
          </p:cNvPr>
          <p:cNvSpPr>
            <a:spLocks noGrp="1"/>
          </p:cNvSpPr>
          <p:nvPr>
            <p:ph type="title"/>
          </p:nvPr>
        </p:nvSpPr>
        <p:spPr/>
        <p:txBody>
          <a:bodyPr/>
          <a:lstStyle/>
          <a:p>
            <a:pPr algn="r"/>
            <a:r>
              <a:rPr lang="he-IL" dirty="0"/>
              <a:t>תרגיל 3</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736CD0AD-9772-F85A-7105-5FE84CA6DC5D}"/>
                  </a:ext>
                </a:extLst>
              </p:cNvPr>
              <p:cNvSpPr>
                <a:spLocks noGrp="1"/>
              </p:cNvSpPr>
              <p:nvPr>
                <p:ph idx="1"/>
              </p:nvPr>
            </p:nvSpPr>
            <p:spPr/>
            <p:txBody>
              <a:bodyPr/>
              <a:lstStyle/>
              <a:p>
                <a:pPr marL="0" indent="0">
                  <a:buNone/>
                </a:pPr>
                <a:r>
                  <a:rPr lang="he-IL" dirty="0"/>
                  <a:t>צפניה הצרכן מעוניין בתוכניות דגימה רציפה אשר פרופורציית הפגומים היוצאת המקסימלית בהן היא 1.9% </a:t>
                </a:r>
                <a:br>
                  <a:rPr lang="en-US" dirty="0"/>
                </a:br>
                <a:r>
                  <a:rPr lang="he-IL" dirty="0"/>
                  <a:t>יוגב היצרן הציע לו שתי חלופות עם הפרמטרים הבאים: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38</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he-IL" dirty="0"/>
                  <a:t> ן</a:t>
                </a:r>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86</m:t>
                    </m:r>
                    <m:r>
                      <a:rPr lang="en-US" b="0" i="1" dirty="0" smtClean="0">
                        <a:latin typeface="Cambria Math" panose="02040503050406030204" pitchFamily="18" charset="0"/>
                      </a:rPr>
                      <m:t>, </m:t>
                    </m:r>
                    <m:r>
                      <a:rPr lang="en-US" b="0" i="1" dirty="0" smtClean="0">
                        <a:latin typeface="Cambria Math" panose="02040503050406030204" pitchFamily="18" charset="0"/>
                      </a:rPr>
                      <m:t>𝑓</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25</m:t>
                        </m:r>
                      </m:den>
                    </m:f>
                  </m:oMath>
                </a14:m>
                <a:r>
                  <a:rPr lang="he-IL" dirty="0"/>
                  <a:t> </a:t>
                </a:r>
                <a:br>
                  <a:rPr lang="en-US" dirty="0"/>
                </a:br>
                <a:r>
                  <a:rPr lang="he-IL" dirty="0"/>
                  <a:t>בנוסף, יוגב הציע לצפניה עקומי ה</a:t>
                </a:r>
                <a:r>
                  <a:rPr lang="en-US" dirty="0"/>
                  <a:t>OC</a:t>
                </a:r>
                <a:r>
                  <a:rPr lang="he-IL" dirty="0"/>
                  <a:t> של שתי התוכניות הנ"ל: </a:t>
                </a:r>
              </a:p>
              <a:p>
                <a:pPr marL="0" indent="0">
                  <a:buNone/>
                </a:pPr>
                <a:r>
                  <a:rPr lang="he-IL" dirty="0"/>
                  <a:t>א. בתור יועצים של צפניה (הצרכן) ללא התייחסות לשיקולי עלות,</a:t>
                </a:r>
                <a:br>
                  <a:rPr lang="en-US" dirty="0"/>
                </a:br>
                <a:r>
                  <a:rPr lang="he-IL" dirty="0"/>
                  <a:t>על איזו תוכנית דגימה הייתם ממליצים לו?</a:t>
                </a:r>
              </a:p>
              <a:p>
                <a:pPr marL="0" indent="0">
                  <a:buNone/>
                </a:pPr>
                <a:r>
                  <a:rPr lang="he-IL" dirty="0"/>
                  <a:t>מנקודת מבטו של הצרכן, ללא אינפורמציה נוספת, נעדיף את </a:t>
                </a:r>
                <a:br>
                  <a:rPr lang="en-US" dirty="0"/>
                </a:br>
                <a:r>
                  <a:rPr lang="he-IL" dirty="0"/>
                  <a:t>תוכנית הדגימה עם הפרמטרים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86</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5</m:t>
                        </m:r>
                      </m:den>
                    </m:f>
                  </m:oMath>
                </a14:m>
                <a:endParaRPr lang="he-IL" dirty="0"/>
              </a:p>
            </p:txBody>
          </p:sp>
        </mc:Choice>
        <mc:Fallback>
          <p:sp>
            <p:nvSpPr>
              <p:cNvPr id="3" name="מציין מיקום תוכן 2">
                <a:extLst>
                  <a:ext uri="{FF2B5EF4-FFF2-40B4-BE49-F238E27FC236}">
                    <a16:creationId xmlns:a16="http://schemas.microsoft.com/office/drawing/2014/main" id="{736CD0AD-9772-F85A-7105-5FE84CA6DC5D}"/>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940BD12-9DFC-6304-A85D-2F076F3D0961}"/>
              </a:ext>
            </a:extLst>
          </p:cNvPr>
          <p:cNvPicPr>
            <a:picLocks noChangeAspect="1"/>
          </p:cNvPicPr>
          <p:nvPr/>
        </p:nvPicPr>
        <p:blipFill>
          <a:blip r:embed="rId3"/>
          <a:stretch>
            <a:fillRect/>
          </a:stretch>
        </p:blipFill>
        <p:spPr>
          <a:xfrm>
            <a:off x="883920" y="2997455"/>
            <a:ext cx="4217362" cy="2143249"/>
          </a:xfrm>
          <a:prstGeom prst="rect">
            <a:avLst/>
          </a:prstGeom>
        </p:spPr>
      </p:pic>
    </p:spTree>
    <p:extLst>
      <p:ext uri="{BB962C8B-B14F-4D97-AF65-F5344CB8AC3E}">
        <p14:creationId xmlns:p14="http://schemas.microsoft.com/office/powerpoint/2010/main" val="1751264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B3E0FD-7DD8-D882-9592-E6AB87F14F17}"/>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36CD0AD-9772-F85A-7105-5FE84CA6DC5D}"/>
                  </a:ext>
                </a:extLst>
              </p:cNvPr>
              <p:cNvSpPr>
                <a:spLocks noGrp="1"/>
              </p:cNvSpPr>
              <p:nvPr>
                <p:ph idx="1"/>
              </p:nvPr>
            </p:nvSpPr>
            <p:spPr/>
            <p:txBody>
              <a:bodyPr/>
              <a:lstStyle/>
              <a:p>
                <a:pPr marL="0" indent="0">
                  <a:buNone/>
                </a:pPr>
                <a:r>
                  <a:rPr lang="he-IL" dirty="0"/>
                  <a:t>צפניה הצרכן מעוניין בתוכניות דגימה רציפה אשר פרופורציית הפגומים היוצאת המקסימלית בהן היא 1.9% </a:t>
                </a:r>
                <a:br>
                  <a:rPr lang="en-US" dirty="0"/>
                </a:br>
                <a:r>
                  <a:rPr lang="he-IL" dirty="0"/>
                  <a:t>יוגב היצרן הציע לו שתי חלופות עם הפרמטרים הבאים: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38</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he-IL" dirty="0"/>
                  <a:t> ן</a:t>
                </a:r>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86</m:t>
                    </m:r>
                    <m:r>
                      <a:rPr lang="en-US" b="0" i="1" dirty="0" smtClean="0">
                        <a:latin typeface="Cambria Math" panose="02040503050406030204" pitchFamily="18" charset="0"/>
                      </a:rPr>
                      <m:t>, </m:t>
                    </m:r>
                    <m:r>
                      <a:rPr lang="en-US" b="0" i="1" dirty="0" smtClean="0">
                        <a:latin typeface="Cambria Math" panose="02040503050406030204" pitchFamily="18" charset="0"/>
                      </a:rPr>
                      <m:t>𝑓</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25</m:t>
                        </m:r>
                      </m:den>
                    </m:f>
                  </m:oMath>
                </a14:m>
                <a:r>
                  <a:rPr lang="he-IL" dirty="0"/>
                  <a:t> </a:t>
                </a:r>
                <a:br>
                  <a:rPr lang="en-US" dirty="0"/>
                </a:br>
                <a:r>
                  <a:rPr lang="he-IL" dirty="0"/>
                  <a:t>בנוסף, יוגב הציע לצפניה עקומי ה</a:t>
                </a:r>
                <a:r>
                  <a:rPr lang="en-US" dirty="0"/>
                  <a:t>OC</a:t>
                </a:r>
                <a:r>
                  <a:rPr lang="he-IL" dirty="0"/>
                  <a:t> של שתי התוכניות הנ"ל: </a:t>
                </a:r>
              </a:p>
              <a:p>
                <a:pPr marL="0" indent="0">
                  <a:buNone/>
                </a:pPr>
                <a:r>
                  <a:rPr lang="he-IL" dirty="0"/>
                  <a:t>ב. אם פרופורציית הפגומים בתהליך היא 3.75%, מהו החלק</a:t>
                </a:r>
                <a:br>
                  <a:rPr lang="en-US" dirty="0"/>
                </a:br>
                <a:r>
                  <a:rPr lang="he-IL" dirty="0"/>
                  <a:t>היחסי של הפריטים הנבדקים עבור התוכנית הנבחרת?</a:t>
                </a:r>
              </a:p>
            </p:txBody>
          </p:sp>
        </mc:Choice>
        <mc:Fallback xmlns="">
          <p:sp>
            <p:nvSpPr>
              <p:cNvPr id="3" name="מציין מיקום תוכן 2">
                <a:extLst>
                  <a:ext uri="{FF2B5EF4-FFF2-40B4-BE49-F238E27FC236}">
                    <a16:creationId xmlns:a16="http://schemas.microsoft.com/office/drawing/2014/main" id="{736CD0AD-9772-F85A-7105-5FE84CA6DC5D}"/>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940BD12-9DFC-6304-A85D-2F076F3D0961}"/>
              </a:ext>
            </a:extLst>
          </p:cNvPr>
          <p:cNvPicPr>
            <a:picLocks noChangeAspect="1"/>
          </p:cNvPicPr>
          <p:nvPr/>
        </p:nvPicPr>
        <p:blipFill>
          <a:blip r:embed="rId3"/>
          <a:stretch>
            <a:fillRect/>
          </a:stretch>
        </p:blipFill>
        <p:spPr>
          <a:xfrm>
            <a:off x="883920" y="2997455"/>
            <a:ext cx="4217362" cy="2143249"/>
          </a:xfrm>
          <a:prstGeom prst="rect">
            <a:avLst/>
          </a:prstGeom>
        </p:spPr>
      </p:pic>
    </p:spTree>
    <p:extLst>
      <p:ext uri="{BB962C8B-B14F-4D97-AF65-F5344CB8AC3E}">
        <p14:creationId xmlns:p14="http://schemas.microsoft.com/office/powerpoint/2010/main" val="273237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CF1DBF-EB82-102A-12DB-19AC580E0899}"/>
              </a:ext>
            </a:extLst>
          </p:cNvPr>
          <p:cNvSpPr>
            <a:spLocks noGrp="1"/>
          </p:cNvSpPr>
          <p:nvPr>
            <p:ph type="title"/>
          </p:nvPr>
        </p:nvSpPr>
        <p:spPr/>
        <p:txBody>
          <a:bodyPr/>
          <a:lstStyle/>
          <a:p>
            <a:pPr algn="r"/>
            <a:r>
              <a:rPr lang="he-IL" dirty="0"/>
              <a:t>דגימה מקוצצת</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C643A6E-0B39-95CB-8EC5-D28ECD040992}"/>
                  </a:ext>
                </a:extLst>
              </p:cNvPr>
              <p:cNvSpPr>
                <a:spLocks noGrp="1"/>
              </p:cNvSpPr>
              <p:nvPr>
                <p:ph idx="1"/>
              </p:nvPr>
            </p:nvSpPr>
            <p:spPr/>
            <p:txBody>
              <a:bodyPr/>
              <a:lstStyle/>
              <a:p>
                <a:r>
                  <a:rPr lang="he-IL" dirty="0"/>
                  <a:t>בדרך כלל, "קיצוץ" של דגימה לא יבוצע בדגימה בודדת, וגם לא בשלב הראשון של דגימה כפולה</a:t>
                </a:r>
              </a:p>
              <a:p>
                <a:r>
                  <a:rPr lang="he-IL" dirty="0"/>
                  <a:t>תהליך של דגימה כפולה מקוצצת מבוצע באופן הבא:.</a:t>
                </a:r>
                <a:br>
                  <a:rPr lang="en-US" dirty="0"/>
                </a:br>
                <a:r>
                  <a:rPr lang="he-IL" dirty="0"/>
                  <a:t>	* את המדגם הראשון (בגודל של </a:t>
                </a:r>
                <a14:m>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𝑛</m:t>
                        </m:r>
                      </m:e>
                      <m:sub>
                        <m:r>
                          <a:rPr lang="he-IL" b="0" i="1" smtClean="0">
                            <a:latin typeface="Cambria Math" panose="02040503050406030204" pitchFamily="18" charset="0"/>
                          </a:rPr>
                          <m:t>1</m:t>
                        </m:r>
                      </m:sub>
                    </m:sSub>
                  </m:oMath>
                </a14:m>
                <a:r>
                  <a:rPr lang="he-IL" dirty="0"/>
                  <a:t>) דוגמים במלואו בכל אופן</a:t>
                </a:r>
                <a:br>
                  <a:rPr lang="en-US" dirty="0"/>
                </a:br>
                <a:r>
                  <a:rPr lang="he-IL" dirty="0"/>
                  <a:t>	* אם בתום הדגימה הראשונה, לא התקבלה החלטה לקבל את המנה וגם לא התקבלה החלטה 	 לדחות את המנה – ממשיכים למדגם השני.</a:t>
                </a:r>
                <a:br>
                  <a:rPr lang="en-US" dirty="0"/>
                </a:br>
                <a:r>
                  <a:rPr lang="he-IL" dirty="0"/>
                  <a:t>	* אם וכאשר מספר הפגומים במהלך המדגם השני עולה על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he-IL" dirty="0"/>
                  <a:t> מפסיקים את תהליך הדגימה</a:t>
                </a:r>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5C643A6E-0B39-95CB-8EC5-D28ECD040992}"/>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486615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1B3E0FD-7DD8-D882-9592-E6AB87F14F17}"/>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36CD0AD-9772-F85A-7105-5FE84CA6DC5D}"/>
                  </a:ext>
                </a:extLst>
              </p:cNvPr>
              <p:cNvSpPr>
                <a:spLocks noGrp="1"/>
              </p:cNvSpPr>
              <p:nvPr>
                <p:ph idx="1"/>
              </p:nvPr>
            </p:nvSpPr>
            <p:spPr/>
            <p:txBody>
              <a:bodyPr/>
              <a:lstStyle/>
              <a:p>
                <a:pPr marL="0" indent="0">
                  <a:buNone/>
                </a:pPr>
                <a:r>
                  <a:rPr lang="he-IL" dirty="0"/>
                  <a:t>צפניה הצרכן מעוניין בתוכניות דגימה רציפה אשר פרופורציית הפגומים היוצאת המקסימלית בהן היא 1.9% </a:t>
                </a:r>
                <a:br>
                  <a:rPr lang="en-US" dirty="0"/>
                </a:br>
                <a:r>
                  <a:rPr lang="he-IL" dirty="0"/>
                  <a:t>יוגב היצרן הציע לו שתי חלופות עם הפרמטרים הבאים: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38</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r>
                  <a:rPr lang="he-IL" dirty="0"/>
                  <a:t> ן</a:t>
                </a:r>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86</m:t>
                    </m:r>
                    <m:r>
                      <a:rPr lang="en-US" b="0" i="1" dirty="0" smtClean="0">
                        <a:latin typeface="Cambria Math" panose="02040503050406030204" pitchFamily="18" charset="0"/>
                      </a:rPr>
                      <m:t>, </m:t>
                    </m:r>
                    <m:r>
                      <a:rPr lang="en-US" b="0" i="1" dirty="0" smtClean="0">
                        <a:latin typeface="Cambria Math" panose="02040503050406030204" pitchFamily="18" charset="0"/>
                      </a:rPr>
                      <m:t>𝑓</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25</m:t>
                        </m:r>
                      </m:den>
                    </m:f>
                  </m:oMath>
                </a14:m>
                <a:r>
                  <a:rPr lang="he-IL" dirty="0"/>
                  <a:t> </a:t>
                </a:r>
                <a:br>
                  <a:rPr lang="en-US" dirty="0"/>
                </a:br>
                <a:r>
                  <a:rPr lang="he-IL" dirty="0"/>
                  <a:t>בנוסף, יוגב הציע לצפניה עקומי ה</a:t>
                </a:r>
                <a:r>
                  <a:rPr lang="en-US" dirty="0"/>
                  <a:t>OC</a:t>
                </a:r>
                <a:r>
                  <a:rPr lang="he-IL" dirty="0"/>
                  <a:t> של שתי התוכניות הנ"ל: </a:t>
                </a:r>
              </a:p>
              <a:p>
                <a:pPr marL="0" indent="0">
                  <a:buNone/>
                </a:pPr>
                <a:r>
                  <a:rPr lang="he-IL" dirty="0"/>
                  <a:t>ב. אם פרופורציית הפגומים בתהליך היא 3.75%, מהו החלק</a:t>
                </a:r>
                <a:br>
                  <a:rPr lang="en-US" dirty="0"/>
                </a:br>
                <a:r>
                  <a:rPr lang="he-IL" dirty="0"/>
                  <a:t>היחסי של הפריטים הנבדקים עבור התוכנית הנבחרת?</a:t>
                </a:r>
              </a:p>
              <a:p>
                <a:pPr marL="0" indent="0">
                  <a:buNone/>
                </a:pPr>
                <a:r>
                  <a:rPr lang="he-IL" dirty="0"/>
                  <a:t>בסעיף זה, אנו בעצם מחפשים את </a:t>
                </a:r>
                <a:r>
                  <a:rPr lang="en-US" dirty="0"/>
                  <a:t>AFI</a:t>
                </a:r>
                <a:r>
                  <a:rPr lang="he-IL" dirty="0"/>
                  <a:t>.</a:t>
                </a:r>
              </a:p>
              <a:p>
                <a:pPr marL="0" indent="0">
                  <a:buNone/>
                </a:pPr>
                <a:r>
                  <a:rPr lang="en-US" b="0" dirty="0"/>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𝑓𝑝</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0375</m:t>
                        </m:r>
                      </m:den>
                    </m:f>
                    <m:r>
                      <a:rPr lang="en-US" b="0" i="1" smtClean="0">
                        <a:latin typeface="Cambria Math" panose="02040503050406030204" pitchFamily="18" charset="0"/>
                      </a:rPr>
                      <m:t>=</m:t>
                    </m:r>
                    <m:r>
                      <a:rPr lang="en-US" b="0" i="1" smtClean="0">
                        <a:latin typeface="Cambria Math" panose="02040503050406030204" pitchFamily="18" charset="0"/>
                      </a:rPr>
                      <m:t>666</m:t>
                    </m:r>
                    <m:r>
                      <a:rPr lang="en-US" b="0" i="1" smtClean="0">
                        <a:latin typeface="Cambria Math" panose="02040503050406030204" pitchFamily="18" charset="0"/>
                      </a:rPr>
                      <m:t>.</m:t>
                    </m:r>
                    <m:r>
                      <a:rPr lang="en-US" b="0" i="1" smtClean="0">
                        <a:latin typeface="Cambria Math" panose="02040503050406030204" pitchFamily="18" charset="0"/>
                      </a:rPr>
                      <m:t>66</m:t>
                    </m:r>
                  </m:oMath>
                </a14:m>
                <a:endParaRPr lang="he-IL" dirty="0"/>
              </a:p>
              <a:p>
                <a:pPr marL="0" indent="0">
                  <a:buNone/>
                </a:pP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𝑖</m:t>
                              </m:r>
                            </m:sup>
                          </m:sSup>
                        </m:num>
                        <m:den>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e>
                              </m:d>
                            </m:e>
                            <m:sup>
                              <m:r>
                                <a:rPr lang="en-US" b="0" i="1" smtClean="0">
                                  <a:latin typeface="Cambria Math" panose="02040503050406030204" pitchFamily="18" charset="0"/>
                                </a:rPr>
                                <m:t>𝑖</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0375</m:t>
                                  </m:r>
                                </m:e>
                              </m:d>
                            </m:e>
                            <m:sup>
                              <m:r>
                                <a:rPr lang="en-US" b="0" i="1" smtClean="0">
                                  <a:latin typeface="Cambria Math" panose="02040503050406030204" pitchFamily="18" charset="0"/>
                                </a:rPr>
                                <m:t>86</m:t>
                              </m:r>
                            </m:sup>
                          </m:sSup>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0375</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0375</m:t>
                                  </m:r>
                                </m:e>
                              </m:d>
                            </m:e>
                            <m:sup>
                              <m:r>
                                <a:rPr lang="en-US" b="0" i="1" smtClean="0">
                                  <a:latin typeface="Cambria Math" panose="02040503050406030204" pitchFamily="18" charset="0"/>
                                </a:rPr>
                                <m:t>86</m:t>
                              </m:r>
                            </m:sup>
                          </m:sSup>
                        </m:den>
                      </m:f>
                      <m:r>
                        <a:rPr lang="en-US" b="0" i="1" smtClean="0">
                          <a:latin typeface="Cambria Math" panose="02040503050406030204" pitchFamily="18" charset="0"/>
                        </a:rPr>
                        <m:t>=</m:t>
                      </m:r>
                      <m:r>
                        <a:rPr lang="en-US" b="0" i="1" smtClean="0">
                          <a:latin typeface="Cambria Math" panose="02040503050406030204" pitchFamily="18" charset="0"/>
                        </a:rPr>
                        <m:t>687</m:t>
                      </m:r>
                      <m:r>
                        <a:rPr lang="en-US" b="0" i="1" smtClean="0">
                          <a:latin typeface="Cambria Math" panose="02040503050406030204" pitchFamily="18" charset="0"/>
                        </a:rPr>
                        <m:t>.</m:t>
                      </m:r>
                      <m:r>
                        <a:rPr lang="en-US" b="0" i="1" smtClean="0">
                          <a:latin typeface="Cambria Math" panose="02040503050406030204" pitchFamily="18" charset="0"/>
                        </a:rPr>
                        <m:t>01</m:t>
                      </m:r>
                    </m:oMath>
                  </m:oMathPara>
                </a14:m>
                <a:endParaRPr lang="en-US" dirty="0"/>
              </a:p>
              <a:p>
                <a:pPr marL="0" indent="0">
                  <a:buNone/>
                </a:pP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𝐴𝐹𝐼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𝑓𝑣</m:t>
                          </m:r>
                        </m:num>
                        <m:den>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678</m:t>
                          </m:r>
                          <m:r>
                            <a:rPr lang="en-US" b="0" i="1" smtClean="0">
                              <a:latin typeface="Cambria Math" panose="02040503050406030204" pitchFamily="18" charset="0"/>
                            </a:rPr>
                            <m:t>.</m:t>
                          </m:r>
                          <m:r>
                            <a:rPr lang="en-US" b="0" i="1" smtClean="0">
                              <a:latin typeface="Cambria Math" panose="02040503050406030204" pitchFamily="18" charset="0"/>
                            </a:rPr>
                            <m:t>01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04</m:t>
                          </m:r>
                          <m:r>
                            <a:rPr lang="en-US" b="0" i="1" smtClean="0">
                              <a:latin typeface="Cambria Math" panose="02040503050406030204" pitchFamily="18" charset="0"/>
                            </a:rPr>
                            <m:t>⋅</m:t>
                          </m:r>
                          <m:r>
                            <a:rPr lang="en-US" b="0" i="1" smtClean="0">
                              <a:latin typeface="Cambria Math" panose="02040503050406030204" pitchFamily="18" charset="0"/>
                            </a:rPr>
                            <m:t>666</m:t>
                          </m:r>
                          <m:r>
                            <a:rPr lang="en-US" b="0" i="1" smtClean="0">
                              <a:latin typeface="Cambria Math" panose="02040503050406030204" pitchFamily="18" charset="0"/>
                            </a:rPr>
                            <m:t>.</m:t>
                          </m:r>
                          <m:r>
                            <a:rPr lang="en-US" b="0" i="1" smtClean="0">
                              <a:latin typeface="Cambria Math" panose="02040503050406030204" pitchFamily="18" charset="0"/>
                            </a:rPr>
                            <m:t>66</m:t>
                          </m:r>
                        </m:num>
                        <m:den>
                          <m:r>
                            <a:rPr lang="en-US" b="0" i="1" smtClean="0">
                              <a:latin typeface="Cambria Math" panose="02040503050406030204" pitchFamily="18" charset="0"/>
                            </a:rPr>
                            <m:t>687</m:t>
                          </m:r>
                          <m:r>
                            <a:rPr lang="en-US" b="0" i="1" smtClean="0">
                              <a:latin typeface="Cambria Math" panose="02040503050406030204" pitchFamily="18" charset="0"/>
                            </a:rPr>
                            <m:t>.</m:t>
                          </m:r>
                          <m:r>
                            <a:rPr lang="en-US" b="0" i="1" smtClean="0">
                              <a:latin typeface="Cambria Math" panose="02040503050406030204" pitchFamily="18" charset="0"/>
                            </a:rPr>
                            <m:t>01</m:t>
                          </m:r>
                          <m:r>
                            <a:rPr lang="en-US" b="0" i="1" smtClean="0">
                              <a:latin typeface="Cambria Math" panose="02040503050406030204" pitchFamily="18" charset="0"/>
                            </a:rPr>
                            <m:t>+</m:t>
                          </m:r>
                          <m:r>
                            <a:rPr lang="en-US" b="0" i="1" smtClean="0">
                              <a:latin typeface="Cambria Math" panose="02040503050406030204" pitchFamily="18" charset="0"/>
                            </a:rPr>
                            <m:t>666</m:t>
                          </m:r>
                          <m:r>
                            <a:rPr lang="en-US" b="0" i="1" smtClean="0">
                              <a:latin typeface="Cambria Math" panose="02040503050406030204" pitchFamily="18" charset="0"/>
                            </a:rPr>
                            <m:t>.</m:t>
                          </m:r>
                          <m:r>
                            <a:rPr lang="en-US" b="0" i="1" smtClean="0">
                              <a:latin typeface="Cambria Math" panose="02040503050406030204" pitchFamily="18" charset="0"/>
                            </a:rPr>
                            <m:t>66</m:t>
                          </m:r>
                        </m:den>
                      </m:f>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5272</m:t>
                      </m:r>
                    </m:oMath>
                  </m:oMathPara>
                </a14:m>
                <a:endParaRPr lang="he-IL" dirty="0"/>
              </a:p>
              <a:p>
                <a:pPr marL="0" indent="0">
                  <a:buNone/>
                </a:pPr>
                <a:endParaRPr lang="he-IL" dirty="0"/>
              </a:p>
            </p:txBody>
          </p:sp>
        </mc:Choice>
        <mc:Fallback xmlns="">
          <p:sp>
            <p:nvSpPr>
              <p:cNvPr id="3" name="מציין מיקום תוכן 2">
                <a:extLst>
                  <a:ext uri="{FF2B5EF4-FFF2-40B4-BE49-F238E27FC236}">
                    <a16:creationId xmlns:a16="http://schemas.microsoft.com/office/drawing/2014/main" id="{736CD0AD-9772-F85A-7105-5FE84CA6DC5D}"/>
                  </a:ext>
                </a:extLst>
              </p:cNvPr>
              <p:cNvSpPr>
                <a:spLocks noGrp="1" noRot="1" noChangeAspect="1" noMove="1" noResize="1" noEditPoints="1" noAdjustHandles="1" noChangeArrowheads="1" noChangeShapeType="1" noTextEdit="1"/>
              </p:cNvSpPr>
              <p:nvPr>
                <p:ph idx="1"/>
              </p:nvPr>
            </p:nvSpPr>
            <p:spPr>
              <a:blipFill>
                <a:blip r:embed="rId2"/>
                <a:stretch>
                  <a:fillRect t="-775" r="-1091" b="-7597"/>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940BD12-9DFC-6304-A85D-2F076F3D0961}"/>
              </a:ext>
            </a:extLst>
          </p:cNvPr>
          <p:cNvPicPr>
            <a:picLocks noChangeAspect="1"/>
          </p:cNvPicPr>
          <p:nvPr/>
        </p:nvPicPr>
        <p:blipFill>
          <a:blip r:embed="rId3"/>
          <a:stretch>
            <a:fillRect/>
          </a:stretch>
        </p:blipFill>
        <p:spPr>
          <a:xfrm>
            <a:off x="883920" y="2997455"/>
            <a:ext cx="4217362" cy="2143249"/>
          </a:xfrm>
          <a:prstGeom prst="rect">
            <a:avLst/>
          </a:prstGeom>
        </p:spPr>
      </p:pic>
    </p:spTree>
    <p:extLst>
      <p:ext uri="{BB962C8B-B14F-4D97-AF65-F5344CB8AC3E}">
        <p14:creationId xmlns:p14="http://schemas.microsoft.com/office/powerpoint/2010/main" val="3488885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dirty="0"/>
              <a:t>בדיקות קבלה למשתנים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p:txBody>
              <a:bodyPr/>
              <a:lstStyle/>
              <a:p>
                <a:r>
                  <a:rPr lang="he-IL" dirty="0"/>
                  <a:t>עד כה עסקנו באבחנה בינארית של תכונות פריטים – כל פריט היה תקין או פגום. במציאות, בפעמים רבות אנו נתעניין בערך אותו נמדוד עבור משתנים מסויימים, לדוגמה: משקל, נפח, התנגדות חשמלית, וכיו"ב</a:t>
                </a:r>
              </a:p>
              <a:p>
                <a:r>
                  <a:rPr lang="he-IL" dirty="0"/>
                  <a:t>הקשר בין מבדקי תכונות למבדקי משתנים: פריטים נחשבים תקינים אם ערכי המשתנים נמצאים בתוך גבולות המפרט</a:t>
                </a:r>
              </a:p>
              <a:p>
                <a:r>
                  <a:rPr lang="he-IL" dirty="0"/>
                  <a:t>לדוגמה, רכיב מסוים צריך להיות בעל קוטר בטווח </a:t>
                </a:r>
                <a14:m>
                  <m:oMath xmlns:m="http://schemas.openxmlformats.org/officeDocument/2006/math">
                    <m:r>
                      <a:rPr lang="he-IL" b="0" i="1" smtClean="0">
                        <a:latin typeface="Cambria Math" panose="02040503050406030204" pitchFamily="18" charset="0"/>
                      </a:rPr>
                      <m:t>20</m:t>
                    </m:r>
                    <m:r>
                      <a:rPr lang="he-IL" b="0" i="1" smtClean="0">
                        <a:latin typeface="Cambria Math" panose="02040503050406030204" pitchFamily="18" charset="0"/>
                      </a:rPr>
                      <m:t>±</m:t>
                    </m:r>
                    <m:r>
                      <a:rPr lang="he-IL" b="0" i="1" smtClean="0">
                        <a:latin typeface="Cambria Math" panose="02040503050406030204" pitchFamily="18" charset="0"/>
                      </a:rPr>
                      <m:t>0</m:t>
                    </m:r>
                    <m:r>
                      <a:rPr lang="he-IL" b="0" i="1" smtClean="0">
                        <a:latin typeface="Cambria Math" panose="02040503050406030204" pitchFamily="18" charset="0"/>
                      </a:rPr>
                      <m:t>.</m:t>
                    </m:r>
                    <m:r>
                      <a:rPr lang="he-IL" b="0" i="1" smtClean="0">
                        <a:latin typeface="Cambria Math" panose="02040503050406030204" pitchFamily="18" charset="0"/>
                      </a:rPr>
                      <m:t>2</m:t>
                    </m:r>
                    <m:r>
                      <a:rPr lang="en-US" b="0" i="1" smtClean="0">
                        <a:latin typeface="Cambria Math" panose="02040503050406030204" pitchFamily="18" charset="0"/>
                      </a:rPr>
                      <m:t>𝑐𝑚</m:t>
                    </m:r>
                  </m:oMath>
                </a14:m>
                <a:r>
                  <a:rPr lang="he-IL" dirty="0"/>
                  <a:t> כלומר פריטים שהקוטר שלהם הוא בטווח</a:t>
                </a:r>
                <a:r>
                  <a:rPr lang="en-US" dirty="0"/>
                  <a:t> 19.8</a:t>
                </a:r>
                <a:r>
                  <a:rPr lang="he-IL" dirty="0"/>
                  <a:t> עד 20.2</a:t>
                </a:r>
                <a:r>
                  <a:rPr lang="en-US" dirty="0"/>
                  <a:t> </a:t>
                </a:r>
                <a:r>
                  <a:rPr lang="he-IL" dirty="0"/>
                  <a:t> ס"מ נחשבים תקינים</a:t>
                </a:r>
              </a:p>
              <a:p>
                <a:r>
                  <a:rPr lang="he-IL" dirty="0"/>
                  <a:t>במקרים אחרים, קיים גבול מפרט יחיד, עליון או תחתון. לדוגמה, כבל נחושת שההתנגדות החשמלית שלו נמוכה מ</a:t>
                </a:r>
                <a:r>
                  <a:rPr lang="en-US" dirty="0"/>
                  <a:t>91Ohm</a:t>
                </a:r>
                <a:r>
                  <a:rPr lang="he-IL" dirty="0"/>
                  <a:t> נחשב לתקין.</a:t>
                </a:r>
              </a:p>
            </p:txBody>
          </p:sp>
        </mc:Choice>
        <mc:Fallback xmlns="">
          <p:sp>
            <p:nvSpPr>
              <p:cNvPr id="3" name="מציין מיקום תוכן 2">
                <a:extLst>
                  <a:ext uri="{FF2B5EF4-FFF2-40B4-BE49-F238E27FC236}">
                    <a16:creationId xmlns:a16="http://schemas.microsoft.com/office/drawing/2014/main" id="{5173A210-F1C4-55A5-3803-CBBD4D779F77}"/>
                  </a:ext>
                </a:extLst>
              </p:cNvPr>
              <p:cNvSpPr>
                <a:spLocks noGrp="1" noRot="1" noChangeAspect="1" noMove="1" noResize="1" noEditPoints="1" noAdjustHandles="1" noChangeArrowheads="1" noChangeShapeType="1" noTextEdit="1"/>
              </p:cNvSpPr>
              <p:nvPr>
                <p:ph idx="1"/>
              </p:nvPr>
            </p:nvSpPr>
            <p:spPr>
              <a:blipFill>
                <a:blip r:embed="rId2"/>
                <a:stretch>
                  <a:fillRect t="-930"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2CDAB51E-8DA8-27CC-2D1C-C4797F024222}"/>
              </a:ext>
            </a:extLst>
          </p:cNvPr>
          <p:cNvPicPr>
            <a:picLocks noChangeAspect="1"/>
          </p:cNvPicPr>
          <p:nvPr/>
        </p:nvPicPr>
        <p:blipFill>
          <a:blip r:embed="rId3"/>
          <a:stretch>
            <a:fillRect/>
          </a:stretch>
        </p:blipFill>
        <p:spPr>
          <a:xfrm>
            <a:off x="3416057" y="4955808"/>
            <a:ext cx="6058667" cy="1422131"/>
          </a:xfrm>
          <a:prstGeom prst="rect">
            <a:avLst/>
          </a:prstGeom>
        </p:spPr>
      </p:pic>
    </p:spTree>
    <p:extLst>
      <p:ext uri="{BB962C8B-B14F-4D97-AF65-F5344CB8AC3E}">
        <p14:creationId xmlns:p14="http://schemas.microsoft.com/office/powerpoint/2010/main" val="3882899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dirty="0"/>
              <a:t>בדיקות קבלה למשתנים</a:t>
            </a:r>
          </a:p>
        </p:txBody>
      </p:sp>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p:txBody>
          <a:bodyPr/>
          <a:lstStyle/>
          <a:p>
            <a:pPr marL="0" indent="0">
              <a:buNone/>
            </a:pPr>
            <a:r>
              <a:rPr lang="he-IL" b="1" dirty="0"/>
              <a:t>יתרונות: </a:t>
            </a:r>
          </a:p>
          <a:p>
            <a:r>
              <a:rPr lang="he-IL" dirty="0"/>
              <a:t>חושפות מידע עשיר יותר מאשר בדיקות הקבלה לתכונות</a:t>
            </a:r>
          </a:p>
          <a:p>
            <a:r>
              <a:rPr lang="he-IL" dirty="0"/>
              <a:t>מאפשרות מדגמים קטנים יותר מאשר בדיקות הקבלה לתכונות</a:t>
            </a:r>
          </a:p>
          <a:p>
            <a:pPr marL="0" indent="0">
              <a:buNone/>
            </a:pPr>
            <a:r>
              <a:rPr lang="he-IL" b="1" dirty="0"/>
              <a:t>חסרונות:</a:t>
            </a:r>
          </a:p>
          <a:p>
            <a:r>
              <a:rPr lang="he-IL" dirty="0"/>
              <a:t>התפלגות משתנה האיכות צריכה להיות ידועה. מרבית מבדקי הקבלה על פי משתנים מתבססים על ההתפלגות הנורמלית, על אף שלעיתים המשתנים אינם מתפלגים כך</a:t>
            </a:r>
          </a:p>
          <a:p>
            <a:r>
              <a:rPr lang="he-IL" dirty="0"/>
              <a:t>יש לבצע מבדק קבלה נפרד לכל משתנה שנבדק. לדוגמה, אם נבחנים 4 משתני איכות של פריט מסוים (גובה, משקל, נפח וצפיפות) יש לבצע 4 מבדקים נפרדים, במקום מבדק אחד שקובע האם הפריט פגום או לא</a:t>
            </a:r>
          </a:p>
          <a:p>
            <a:r>
              <a:rPr lang="he-IL" dirty="0"/>
              <a:t>במבדקי קבלה אלה קיימת סבירות שמדגם שלא נמצאו בו פגומים, ידחה</a:t>
            </a:r>
          </a:p>
        </p:txBody>
      </p:sp>
    </p:spTree>
    <p:extLst>
      <p:ext uri="{BB962C8B-B14F-4D97-AF65-F5344CB8AC3E}">
        <p14:creationId xmlns:p14="http://schemas.microsoft.com/office/powerpoint/2010/main" val="2974355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dirty="0"/>
              <a:t>בדיקות קבלה למשתנים</a:t>
            </a:r>
          </a:p>
        </p:txBody>
      </p:sp>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p:txBody>
          <a:bodyPr/>
          <a:lstStyle/>
          <a:p>
            <a:pPr marL="0" indent="0">
              <a:buNone/>
            </a:pPr>
            <a:r>
              <a:rPr lang="he-IL" b="1" dirty="0"/>
              <a:t>שיטה מס' 1- שיטת </a:t>
            </a:r>
            <a:r>
              <a:rPr lang="en-US" b="1" dirty="0"/>
              <a:t>k</a:t>
            </a:r>
            <a:r>
              <a:rPr lang="he-IL" b="1" dirty="0"/>
              <a:t>: </a:t>
            </a:r>
          </a:p>
          <a:p>
            <a:r>
              <a:rPr lang="he-IL" dirty="0"/>
              <a:t>במשפט אחד: בוחנת את המרחק (בסטיות תקן), של תוחלת ההתפלגות מגבול המפרט</a:t>
            </a:r>
          </a:p>
          <a:p>
            <a:r>
              <a:rPr lang="he-IL" dirty="0"/>
              <a:t>מתאימה בעיקר כאשר ישנו גבול מפרט יחיד (ולא שניים)</a:t>
            </a:r>
          </a:p>
          <a:p>
            <a:r>
              <a:rPr lang="he-IL" dirty="0"/>
              <a:t>יש להגדיר מראש את </a:t>
            </a:r>
            <a:r>
              <a:rPr lang="en-US" dirty="0"/>
              <a:t>n</a:t>
            </a:r>
            <a:r>
              <a:rPr lang="he-IL" dirty="0"/>
              <a:t> (גודל המדגם) ואת </a:t>
            </a:r>
            <a:r>
              <a:rPr lang="en-US" dirty="0"/>
              <a:t>k</a:t>
            </a:r>
            <a:r>
              <a:rPr lang="he-IL" dirty="0"/>
              <a:t> (הערך הקריטי)</a:t>
            </a:r>
          </a:p>
          <a:p>
            <a:pPr marL="0" indent="0">
              <a:buNone/>
            </a:pPr>
            <a:r>
              <a:rPr lang="he-IL" b="1" dirty="0"/>
              <a:t>איך זה עובד?</a:t>
            </a:r>
          </a:p>
          <a:p>
            <a:r>
              <a:rPr lang="he-IL" dirty="0"/>
              <a:t>לוקחים מדגם של </a:t>
            </a:r>
            <a:r>
              <a:rPr lang="en-US" dirty="0"/>
              <a:t>n</a:t>
            </a:r>
            <a:r>
              <a:rPr lang="he-IL" dirty="0"/>
              <a:t> פריטים ומחשבים את הממוצע</a:t>
            </a:r>
          </a:p>
          <a:p>
            <a:r>
              <a:rPr lang="he-IL" dirty="0"/>
              <a:t>מחשבים את הסטטיסטי: </a:t>
            </a:r>
          </a:p>
          <a:p>
            <a:endParaRPr lang="he-IL" dirty="0"/>
          </a:p>
          <a:p>
            <a:r>
              <a:rPr lang="he-IL" dirty="0"/>
              <a:t>משווים את הסטטיסטי לערך הקריטי </a:t>
            </a:r>
            <a:r>
              <a:rPr lang="en-US" dirty="0"/>
              <a:t>k</a:t>
            </a:r>
            <a:endParaRPr lang="he-IL" dirty="0"/>
          </a:p>
          <a:p>
            <a:r>
              <a:rPr lang="he-IL" dirty="0"/>
              <a:t>אם הסטטיסטי גדול/ שווה ל</a:t>
            </a:r>
            <a:r>
              <a:rPr lang="en-US" dirty="0"/>
              <a:t>k</a:t>
            </a:r>
            <a:r>
              <a:rPr lang="he-IL" dirty="0"/>
              <a:t>- נקבל את המנה. אחרת- נדחה את המנה.</a:t>
            </a:r>
          </a:p>
        </p:txBody>
      </p:sp>
      <p:pic>
        <p:nvPicPr>
          <p:cNvPr id="5" name="תמונה 4">
            <a:extLst>
              <a:ext uri="{FF2B5EF4-FFF2-40B4-BE49-F238E27FC236}">
                <a16:creationId xmlns:a16="http://schemas.microsoft.com/office/drawing/2014/main" id="{63D994A6-D31E-A94B-6A99-A8B6C8D3BDBB}"/>
              </a:ext>
            </a:extLst>
          </p:cNvPr>
          <p:cNvPicPr>
            <a:picLocks noChangeAspect="1"/>
          </p:cNvPicPr>
          <p:nvPr/>
        </p:nvPicPr>
        <p:blipFill>
          <a:blip r:embed="rId2"/>
          <a:stretch>
            <a:fillRect/>
          </a:stretch>
        </p:blipFill>
        <p:spPr>
          <a:xfrm>
            <a:off x="4996247" y="4487202"/>
            <a:ext cx="3506839" cy="724877"/>
          </a:xfrm>
          <a:prstGeom prst="rect">
            <a:avLst/>
          </a:prstGeom>
        </p:spPr>
      </p:pic>
    </p:spTree>
    <p:extLst>
      <p:ext uri="{BB962C8B-B14F-4D97-AF65-F5344CB8AC3E}">
        <p14:creationId xmlns:p14="http://schemas.microsoft.com/office/powerpoint/2010/main" val="3619559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dirty="0"/>
              <a:t>בדיקות קבלה למשתנים</a:t>
            </a:r>
          </a:p>
        </p:txBody>
      </p:sp>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a:xfrm>
            <a:off x="1066800" y="2103120"/>
            <a:ext cx="10058400" cy="4457700"/>
          </a:xfrm>
        </p:spPr>
        <p:txBody>
          <a:bodyPr>
            <a:normAutofit lnSpcReduction="10000"/>
          </a:bodyPr>
          <a:lstStyle/>
          <a:p>
            <a:pPr marL="0" indent="0">
              <a:buNone/>
            </a:pPr>
            <a:r>
              <a:rPr lang="he-IL" b="1" dirty="0"/>
              <a:t>שיטה מס' 2 שיטת </a:t>
            </a:r>
            <a:r>
              <a:rPr lang="en-US" b="1" dirty="0"/>
              <a:t>M</a:t>
            </a:r>
            <a:r>
              <a:rPr lang="he-IL" b="1" dirty="0"/>
              <a:t>: </a:t>
            </a:r>
          </a:p>
          <a:p>
            <a:r>
              <a:rPr lang="he-IL" dirty="0"/>
              <a:t>במשפט אחד: בוחנת את פרופורציית הפגומים (הנובעת מתוחלת ההתפלגות)</a:t>
            </a:r>
          </a:p>
          <a:p>
            <a:r>
              <a:rPr lang="he-IL" dirty="0"/>
              <a:t>מתאימה גם לגבול מפרט יחיד וגם לשני גבולות מפרט)</a:t>
            </a:r>
          </a:p>
          <a:p>
            <a:r>
              <a:rPr lang="he-IL" dirty="0"/>
              <a:t>יש להגדיר מראש את </a:t>
            </a:r>
            <a:r>
              <a:rPr lang="en-US" dirty="0"/>
              <a:t>n</a:t>
            </a:r>
            <a:r>
              <a:rPr lang="he-IL" dirty="0"/>
              <a:t> (גודל המדגם) ואת </a:t>
            </a:r>
            <a:r>
              <a:rPr lang="en-US" dirty="0"/>
              <a:t>M</a:t>
            </a:r>
            <a:r>
              <a:rPr lang="he-IL" dirty="0"/>
              <a:t> (הערך הקריטי)</a:t>
            </a:r>
          </a:p>
          <a:p>
            <a:pPr marL="0" indent="0">
              <a:buNone/>
            </a:pPr>
            <a:r>
              <a:rPr lang="he-IL" b="1" dirty="0"/>
              <a:t>איך זה עובד?</a:t>
            </a:r>
          </a:p>
          <a:p>
            <a:r>
              <a:rPr lang="he-IL" dirty="0"/>
              <a:t>לוקחים מדגם של </a:t>
            </a:r>
            <a:r>
              <a:rPr lang="en-US" dirty="0"/>
              <a:t>n</a:t>
            </a:r>
            <a:r>
              <a:rPr lang="he-IL" dirty="0"/>
              <a:t> פריטים ומחשבים את הממוצע</a:t>
            </a:r>
          </a:p>
          <a:p>
            <a:r>
              <a:rPr lang="he-IL" dirty="0"/>
              <a:t>מחשבים את הסטטיסטי: </a:t>
            </a:r>
          </a:p>
          <a:p>
            <a:endParaRPr lang="he-IL" dirty="0"/>
          </a:p>
          <a:p>
            <a:r>
              <a:rPr lang="he-IL" dirty="0"/>
              <a:t>מחשבים את השטח שמתחת לאזורים ה"פגומים" על פי ההתפלגות הנורמאלית המצטברת:</a:t>
            </a:r>
          </a:p>
          <a:p>
            <a:endParaRPr lang="he-IL" dirty="0"/>
          </a:p>
          <a:p>
            <a:endParaRPr lang="he-IL" dirty="0"/>
          </a:p>
          <a:p>
            <a:r>
              <a:rPr lang="he-IL" dirty="0"/>
              <a:t>אם השטח קטן/ שווה ל</a:t>
            </a:r>
            <a:r>
              <a:rPr lang="en-US" dirty="0"/>
              <a:t>M</a:t>
            </a:r>
            <a:r>
              <a:rPr lang="he-IL" dirty="0"/>
              <a:t>- נקבל את המנה. אחרת- נדחה את המנה.</a:t>
            </a:r>
          </a:p>
        </p:txBody>
      </p:sp>
      <p:pic>
        <p:nvPicPr>
          <p:cNvPr id="5" name="תמונה 4">
            <a:extLst>
              <a:ext uri="{FF2B5EF4-FFF2-40B4-BE49-F238E27FC236}">
                <a16:creationId xmlns:a16="http://schemas.microsoft.com/office/drawing/2014/main" id="{63D994A6-D31E-A94B-6A99-A8B6C8D3BDBB}"/>
              </a:ext>
            </a:extLst>
          </p:cNvPr>
          <p:cNvPicPr>
            <a:picLocks noChangeAspect="1"/>
          </p:cNvPicPr>
          <p:nvPr/>
        </p:nvPicPr>
        <p:blipFill>
          <a:blip r:embed="rId2"/>
          <a:stretch>
            <a:fillRect/>
          </a:stretch>
        </p:blipFill>
        <p:spPr>
          <a:xfrm>
            <a:off x="5019107" y="4307813"/>
            <a:ext cx="3506839" cy="724877"/>
          </a:xfrm>
          <a:prstGeom prst="rect">
            <a:avLst/>
          </a:prstGeom>
        </p:spPr>
      </p:pic>
      <p:pic>
        <p:nvPicPr>
          <p:cNvPr id="6" name="תמונה 5">
            <a:extLst>
              <a:ext uri="{FF2B5EF4-FFF2-40B4-BE49-F238E27FC236}">
                <a16:creationId xmlns:a16="http://schemas.microsoft.com/office/drawing/2014/main" id="{0B3B3F95-9CC5-E731-B546-73AB2DC68BC6}"/>
              </a:ext>
            </a:extLst>
          </p:cNvPr>
          <p:cNvPicPr>
            <a:picLocks noChangeAspect="1"/>
          </p:cNvPicPr>
          <p:nvPr/>
        </p:nvPicPr>
        <p:blipFill>
          <a:blip r:embed="rId3"/>
          <a:stretch>
            <a:fillRect/>
          </a:stretch>
        </p:blipFill>
        <p:spPr>
          <a:xfrm>
            <a:off x="593959" y="2311663"/>
            <a:ext cx="3234265" cy="1371600"/>
          </a:xfrm>
          <a:prstGeom prst="rect">
            <a:avLst/>
          </a:prstGeom>
        </p:spPr>
      </p:pic>
      <p:pic>
        <p:nvPicPr>
          <p:cNvPr id="8" name="תמונה 7">
            <a:extLst>
              <a:ext uri="{FF2B5EF4-FFF2-40B4-BE49-F238E27FC236}">
                <a16:creationId xmlns:a16="http://schemas.microsoft.com/office/drawing/2014/main" id="{D1AEC757-370B-6249-4EE4-FD71B836720C}"/>
              </a:ext>
            </a:extLst>
          </p:cNvPr>
          <p:cNvPicPr>
            <a:picLocks noChangeAspect="1"/>
          </p:cNvPicPr>
          <p:nvPr/>
        </p:nvPicPr>
        <p:blipFill>
          <a:blip r:embed="rId4"/>
          <a:stretch>
            <a:fillRect/>
          </a:stretch>
        </p:blipFill>
        <p:spPr>
          <a:xfrm>
            <a:off x="2872740" y="5351913"/>
            <a:ext cx="6117968" cy="724877"/>
          </a:xfrm>
          <a:prstGeom prst="rect">
            <a:avLst/>
          </a:prstGeom>
        </p:spPr>
      </p:pic>
    </p:spTree>
    <p:extLst>
      <p:ext uri="{BB962C8B-B14F-4D97-AF65-F5344CB8AC3E}">
        <p14:creationId xmlns:p14="http://schemas.microsoft.com/office/powerpoint/2010/main" val="381170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dirty="0"/>
              <a:t>בדיקות קבלה למשתנים</a:t>
            </a:r>
          </a:p>
        </p:txBody>
      </p:sp>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a:xfrm>
            <a:off x="1066800" y="2103120"/>
            <a:ext cx="10058400" cy="4457700"/>
          </a:xfrm>
        </p:spPr>
        <p:txBody>
          <a:bodyPr>
            <a:normAutofit/>
          </a:bodyPr>
          <a:lstStyle/>
          <a:p>
            <a:pPr marL="0" indent="0">
              <a:buNone/>
            </a:pPr>
            <a:r>
              <a:rPr lang="he-IL" b="1" dirty="0"/>
              <a:t>הקשר בין שיטת </a:t>
            </a:r>
            <a:r>
              <a:rPr lang="en-US" b="1" dirty="0"/>
              <a:t>k</a:t>
            </a:r>
            <a:r>
              <a:rPr lang="he-IL" b="1" dirty="0"/>
              <a:t> לשיטת </a:t>
            </a:r>
            <a:r>
              <a:rPr lang="en-US" b="1" dirty="0"/>
              <a:t>M</a:t>
            </a:r>
            <a:r>
              <a:rPr lang="he-IL" b="1" dirty="0"/>
              <a:t>:</a:t>
            </a:r>
          </a:p>
          <a:p>
            <a:r>
              <a:rPr lang="he-IL" dirty="0"/>
              <a:t>עבור אותו גודל מדגם </a:t>
            </a:r>
            <a:r>
              <a:rPr lang="en-US" dirty="0"/>
              <a:t>n</a:t>
            </a:r>
            <a:r>
              <a:rPr lang="he-IL" dirty="0"/>
              <a:t> ועבור גבול מפרט יחיד, ישנו קשר ישיר בין </a:t>
            </a:r>
            <a:r>
              <a:rPr lang="en-US" dirty="0"/>
              <a:t>k</a:t>
            </a:r>
            <a:r>
              <a:rPr lang="he-IL" dirty="0"/>
              <a:t> ל</a:t>
            </a:r>
            <a:r>
              <a:rPr lang="en-US" dirty="0"/>
              <a:t>M</a:t>
            </a:r>
            <a:r>
              <a:rPr lang="he-IL" dirty="0"/>
              <a:t>:</a:t>
            </a:r>
          </a:p>
        </p:txBody>
      </p:sp>
      <p:pic>
        <p:nvPicPr>
          <p:cNvPr id="7" name="תמונה 6">
            <a:extLst>
              <a:ext uri="{FF2B5EF4-FFF2-40B4-BE49-F238E27FC236}">
                <a16:creationId xmlns:a16="http://schemas.microsoft.com/office/drawing/2014/main" id="{764E3EEF-DEFA-B836-EEF8-075D0BDB4B61}"/>
              </a:ext>
            </a:extLst>
          </p:cNvPr>
          <p:cNvPicPr>
            <a:picLocks noChangeAspect="1"/>
          </p:cNvPicPr>
          <p:nvPr/>
        </p:nvPicPr>
        <p:blipFill>
          <a:blip r:embed="rId2"/>
          <a:stretch>
            <a:fillRect/>
          </a:stretch>
        </p:blipFill>
        <p:spPr>
          <a:xfrm>
            <a:off x="5463541" y="3178160"/>
            <a:ext cx="2011770" cy="1153810"/>
          </a:xfrm>
          <a:prstGeom prst="rect">
            <a:avLst/>
          </a:prstGeom>
        </p:spPr>
      </p:pic>
    </p:spTree>
    <p:extLst>
      <p:ext uri="{BB962C8B-B14F-4D97-AF65-F5344CB8AC3E}">
        <p14:creationId xmlns:p14="http://schemas.microsoft.com/office/powerpoint/2010/main" val="2724445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a:t>בדיקות קבלה למשתנים</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p:txBody>
              <a:bodyPr/>
              <a:lstStyle/>
              <a:p>
                <a:pPr marL="0" indent="0">
                  <a:buNone/>
                </a:pPr>
                <a:r>
                  <a:rPr lang="he-IL" b="1" dirty="0"/>
                  <a:t>שיטה מס' 3- שימוש </a:t>
                </a:r>
                <a:r>
                  <a:rPr lang="he-IL" b="1" dirty="0" err="1"/>
                  <a:t>בנומוגרף</a:t>
                </a:r>
                <a:r>
                  <a:rPr lang="he-IL" b="1" dirty="0"/>
                  <a:t>:</a:t>
                </a:r>
              </a:p>
              <a:p>
                <a:r>
                  <a:rPr lang="he-IL" dirty="0"/>
                  <a:t>במשפט אחד: בהינתן 4 ערכי מפתח: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𝛽</m:t>
                    </m:r>
                  </m:oMath>
                </a14:m>
                <a:r>
                  <a:rPr lang="he-IL" dirty="0"/>
                  <a:t> מגדירה את גודל המדגם (</a:t>
                </a:r>
                <a:r>
                  <a:rPr lang="en-US" dirty="0"/>
                  <a:t>n</a:t>
                </a:r>
                <a:r>
                  <a:rPr lang="he-IL" dirty="0"/>
                  <a:t>) ואת הערך הקריטי (</a:t>
                </a:r>
                <a:r>
                  <a:rPr lang="en-US" dirty="0"/>
                  <a:t>k</a:t>
                </a:r>
                <a:r>
                  <a:rPr lang="he-IL" dirty="0"/>
                  <a:t>)</a:t>
                </a:r>
              </a:p>
              <a:p>
                <a:r>
                  <a:rPr lang="he-IL" dirty="0"/>
                  <a:t>מתאימה בעיקר כאשר ישנו גבול מפרט יחיד (ולא שניים)</a:t>
                </a:r>
              </a:p>
              <a:p>
                <a:r>
                  <a:rPr lang="he-IL" dirty="0"/>
                  <a:t>יש להגדיר מראש את ארבעת ערכי המפתח לעיל</a:t>
                </a:r>
              </a:p>
              <a:p>
                <a:pPr marL="0" indent="0">
                  <a:buNone/>
                </a:pPr>
                <a:r>
                  <a:rPr lang="he-IL" b="1" dirty="0"/>
                  <a:t>איך זה עובד?</a:t>
                </a:r>
              </a:p>
              <a:p>
                <a:r>
                  <a:rPr lang="he-IL" dirty="0"/>
                  <a:t>מותחים 2 קווים על פני </a:t>
                </a:r>
                <a:r>
                  <a:rPr lang="he-IL" dirty="0" err="1"/>
                  <a:t>הנומוגרף</a:t>
                </a:r>
                <a:r>
                  <a:rPr lang="he-IL" dirty="0"/>
                  <a:t>. הראשון מ</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oMath>
                </a14:m>
                <a:r>
                  <a:rPr lang="he-IL" dirty="0"/>
                  <a:t> ל</a:t>
                </a:r>
                <a:r>
                  <a:rPr lang="en-US" dirty="0"/>
                  <a:t>AQL</a:t>
                </a:r>
                <a:r>
                  <a:rPr lang="he-IL" dirty="0"/>
                  <a:t> והשני מ</a:t>
                </a:r>
                <a14:m>
                  <m:oMath xmlns:m="http://schemas.openxmlformats.org/officeDocument/2006/math">
                    <m:r>
                      <a:rPr lang="en-US" b="0" i="1" smtClean="0">
                        <a:latin typeface="Cambria Math" panose="02040503050406030204" pitchFamily="18" charset="0"/>
                      </a:rPr>
                      <m:t>𝛽</m:t>
                    </m:r>
                  </m:oMath>
                </a14:m>
                <a:r>
                  <a:rPr lang="he-IL" dirty="0"/>
                  <a:t> ל</a:t>
                </a:r>
                <a:r>
                  <a:rPr lang="en-US" dirty="0"/>
                  <a:t>LTPD</a:t>
                </a:r>
                <a:endParaRPr lang="he-IL" dirty="0"/>
              </a:p>
              <a:p>
                <a:r>
                  <a:rPr lang="he-IL" dirty="0"/>
                  <a:t>מנקודת החיתוך נעים על פני קווי הרוחב על מנת למצוא את </a:t>
                </a:r>
                <a:r>
                  <a:rPr lang="en-US" dirty="0"/>
                  <a:t>n</a:t>
                </a:r>
                <a:endParaRPr lang="he-IL" dirty="0"/>
              </a:p>
              <a:p>
                <a:r>
                  <a:rPr lang="he-IL" dirty="0"/>
                  <a:t>מכאן, ממשיכים כמו בשיטת </a:t>
                </a:r>
                <a:r>
                  <a:rPr lang="en-US" dirty="0"/>
                  <a:t>k</a:t>
                </a:r>
                <a:endParaRPr lang="he-IL" dirty="0"/>
              </a:p>
            </p:txBody>
          </p:sp>
        </mc:Choice>
        <mc:Fallback>
          <p:sp>
            <p:nvSpPr>
              <p:cNvPr id="3" name="מציין מיקום תוכן 2">
                <a:extLst>
                  <a:ext uri="{FF2B5EF4-FFF2-40B4-BE49-F238E27FC236}">
                    <a16:creationId xmlns:a16="http://schemas.microsoft.com/office/drawing/2014/main" id="{5173A210-F1C4-55A5-3803-CBBD4D779F77}"/>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6" name="תמונה 5" descr="תמונה שמכילה טקסט, קו, תרשים, עלילה&#10;&#10;התיאור נוצר באופן אוטומטי">
            <a:extLst>
              <a:ext uri="{FF2B5EF4-FFF2-40B4-BE49-F238E27FC236}">
                <a16:creationId xmlns:a16="http://schemas.microsoft.com/office/drawing/2014/main" id="{4E26E3F9-B885-4B5F-DD04-02061A3A8DB2}"/>
              </a:ext>
            </a:extLst>
          </p:cNvPr>
          <p:cNvPicPr>
            <a:picLocks noChangeAspect="1"/>
          </p:cNvPicPr>
          <p:nvPr/>
        </p:nvPicPr>
        <p:blipFill>
          <a:blip r:embed="rId3"/>
          <a:stretch>
            <a:fillRect/>
          </a:stretch>
        </p:blipFill>
        <p:spPr>
          <a:xfrm>
            <a:off x="552591" y="3078962"/>
            <a:ext cx="3486115" cy="3529690"/>
          </a:xfrm>
          <a:prstGeom prst="rect">
            <a:avLst/>
          </a:prstGeom>
        </p:spPr>
      </p:pic>
      <p:pic>
        <p:nvPicPr>
          <p:cNvPr id="4" name="Picture 5">
            <a:extLst>
              <a:ext uri="{FF2B5EF4-FFF2-40B4-BE49-F238E27FC236}">
                <a16:creationId xmlns:a16="http://schemas.microsoft.com/office/drawing/2014/main" id="{C72D546C-8D6A-7E82-B597-238EFAA1B4C2}"/>
              </a:ext>
            </a:extLst>
          </p:cNvPr>
          <p:cNvPicPr>
            <a:picLocks noChangeAspect="1"/>
          </p:cNvPicPr>
          <p:nvPr/>
        </p:nvPicPr>
        <p:blipFill>
          <a:blip r:embed="rId4"/>
          <a:stretch>
            <a:fillRect/>
          </a:stretch>
        </p:blipFill>
        <p:spPr>
          <a:xfrm>
            <a:off x="172393" y="171102"/>
            <a:ext cx="6318347" cy="6515795"/>
          </a:xfrm>
          <a:prstGeom prst="rect">
            <a:avLst/>
          </a:prstGeom>
        </p:spPr>
      </p:pic>
    </p:spTree>
    <p:extLst>
      <p:ext uri="{BB962C8B-B14F-4D97-AF65-F5344CB8AC3E}">
        <p14:creationId xmlns:p14="http://schemas.microsoft.com/office/powerpoint/2010/main" val="211432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B87A51-B50E-2E64-0B2D-FE5BC0FEE762}"/>
              </a:ext>
            </a:extLst>
          </p:cNvPr>
          <p:cNvSpPr>
            <a:spLocks noGrp="1"/>
          </p:cNvSpPr>
          <p:nvPr>
            <p:ph type="title"/>
          </p:nvPr>
        </p:nvSpPr>
        <p:spPr/>
        <p:txBody>
          <a:bodyPr/>
          <a:lstStyle/>
          <a:p>
            <a:pPr algn="r"/>
            <a:r>
              <a:rPr lang="he-IL"/>
              <a:t>בדיקות קבלה למשתנים</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173A210-F1C4-55A5-3803-CBBD4D779F77}"/>
                  </a:ext>
                </a:extLst>
              </p:cNvPr>
              <p:cNvSpPr>
                <a:spLocks noGrp="1"/>
              </p:cNvSpPr>
              <p:nvPr>
                <p:ph idx="1"/>
              </p:nvPr>
            </p:nvSpPr>
            <p:spPr>
              <a:xfrm>
                <a:off x="1066800" y="2103120"/>
                <a:ext cx="10058400" cy="4754880"/>
              </a:xfrm>
            </p:spPr>
            <p:txBody>
              <a:bodyPr>
                <a:normAutofit/>
              </a:bodyPr>
              <a:lstStyle/>
              <a:p>
                <a:pPr marL="0" indent="0">
                  <a:buNone/>
                </a:pPr>
                <a:r>
                  <a:rPr lang="he-IL" b="1" dirty="0"/>
                  <a:t>אלטרנטיבה לשיטה מס' 3- רק כאשר השונות ידועה:</a:t>
                </a:r>
              </a:p>
              <a:p>
                <a:r>
                  <a:rPr lang="he-IL" dirty="0"/>
                  <a:t>במשפט אחד: בהינתן 4 ערכי מפתח: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𝛽</m:t>
                    </m:r>
                  </m:oMath>
                </a14:m>
                <a:r>
                  <a:rPr lang="he-IL" dirty="0"/>
                  <a:t> מגדירה את גודל המדגם (</a:t>
                </a:r>
                <a:r>
                  <a:rPr lang="en-US" dirty="0"/>
                  <a:t>n</a:t>
                </a:r>
                <a:r>
                  <a:rPr lang="he-IL" dirty="0"/>
                  <a:t>) ואת הערך הקריטי (</a:t>
                </a:r>
                <a:r>
                  <a:rPr lang="en-US" dirty="0"/>
                  <a:t>k</a:t>
                </a:r>
                <a:r>
                  <a:rPr lang="he-IL" dirty="0"/>
                  <a:t>)</a:t>
                </a:r>
              </a:p>
              <a:p>
                <a:r>
                  <a:rPr lang="he-IL" dirty="0"/>
                  <a:t>מתאימה בעיקר כאשר ישנו גבול מפרט יחיד (ולא שניים)</a:t>
                </a:r>
              </a:p>
              <a:p>
                <a:r>
                  <a:rPr lang="he-IL" dirty="0"/>
                  <a:t>יש להגדיר מראש את ארבעת ערכי המפתח לעיל</a:t>
                </a:r>
              </a:p>
              <a:p>
                <a:pPr marL="0" indent="0">
                  <a:buNone/>
                </a:pPr>
                <a:r>
                  <a:rPr lang="he-IL" b="1" dirty="0"/>
                  <a:t>איך זה עובד?</a:t>
                </a:r>
              </a:p>
              <a:p>
                <a:r>
                  <a:rPr lang="he-IL" dirty="0"/>
                  <a:t>מחשבים את </a:t>
                </a:r>
                <a:r>
                  <a:rPr lang="en-US" dirty="0"/>
                  <a:t>n</a:t>
                </a:r>
                <a:r>
                  <a:rPr lang="he-IL" dirty="0"/>
                  <a:t>:</a:t>
                </a:r>
              </a:p>
              <a:p>
                <a:endParaRPr lang="he-IL" dirty="0"/>
              </a:p>
              <a:p>
                <a:endParaRPr lang="he-IL" dirty="0"/>
              </a:p>
              <a:p>
                <a:r>
                  <a:rPr lang="he-IL" dirty="0"/>
                  <a:t>מחשבים את </a:t>
                </a:r>
                <a:r>
                  <a:rPr lang="en-US" dirty="0"/>
                  <a:t>k</a:t>
                </a:r>
                <a:r>
                  <a:rPr lang="he-IL" dirty="0"/>
                  <a:t> לפי שתי הנוסחאות הבאות ומבצעים ממוצע של שני הערכים שהתקבלו.</a:t>
                </a:r>
              </a:p>
              <a:p>
                <a:pPr marL="0" indent="0">
                  <a:buNone/>
                </a:pPr>
                <a:br>
                  <a:rPr lang="en-US" dirty="0"/>
                </a:br>
                <a:endParaRPr lang="he-IL" dirty="0"/>
              </a:p>
              <a:p>
                <a:r>
                  <a:rPr lang="he-IL" dirty="0"/>
                  <a:t>ממשיכים כמו בשיטת </a:t>
                </a:r>
                <a:r>
                  <a:rPr lang="en-US" dirty="0"/>
                  <a:t>k</a:t>
                </a:r>
                <a:endParaRPr lang="he-IL" dirty="0"/>
              </a:p>
            </p:txBody>
          </p:sp>
        </mc:Choice>
        <mc:Fallback xmlns="">
          <p:sp>
            <p:nvSpPr>
              <p:cNvPr id="3" name="מציין מיקום תוכן 2">
                <a:extLst>
                  <a:ext uri="{FF2B5EF4-FFF2-40B4-BE49-F238E27FC236}">
                    <a16:creationId xmlns:a16="http://schemas.microsoft.com/office/drawing/2014/main" id="{5173A210-F1C4-55A5-3803-CBBD4D779F77}"/>
                  </a:ext>
                </a:extLst>
              </p:cNvPr>
              <p:cNvSpPr>
                <a:spLocks noGrp="1" noRot="1" noChangeAspect="1" noMove="1" noResize="1" noEditPoints="1" noAdjustHandles="1" noChangeArrowheads="1" noChangeShapeType="1" noTextEdit="1"/>
              </p:cNvSpPr>
              <p:nvPr>
                <p:ph idx="1"/>
              </p:nvPr>
            </p:nvSpPr>
            <p:spPr>
              <a:xfrm>
                <a:off x="1066800" y="2103120"/>
                <a:ext cx="10058400" cy="4754880"/>
              </a:xfrm>
              <a:blipFill>
                <a:blip r:embed="rId2"/>
                <a:stretch>
                  <a:fillRect t="-641"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FC4F4469-0884-0186-4622-0035CAB70211}"/>
              </a:ext>
            </a:extLst>
          </p:cNvPr>
          <p:cNvPicPr>
            <a:picLocks noChangeAspect="1"/>
          </p:cNvPicPr>
          <p:nvPr/>
        </p:nvPicPr>
        <p:blipFill>
          <a:blip r:embed="rId3"/>
          <a:stretch>
            <a:fillRect/>
          </a:stretch>
        </p:blipFill>
        <p:spPr>
          <a:xfrm>
            <a:off x="5256335" y="4114801"/>
            <a:ext cx="4001147" cy="1024924"/>
          </a:xfrm>
          <a:prstGeom prst="rect">
            <a:avLst/>
          </a:prstGeom>
        </p:spPr>
      </p:pic>
      <p:pic>
        <p:nvPicPr>
          <p:cNvPr id="8" name="תמונה 7">
            <a:extLst>
              <a:ext uri="{FF2B5EF4-FFF2-40B4-BE49-F238E27FC236}">
                <a16:creationId xmlns:a16="http://schemas.microsoft.com/office/drawing/2014/main" id="{4337E15B-73FB-7E1D-ACB9-99798098769B}"/>
              </a:ext>
            </a:extLst>
          </p:cNvPr>
          <p:cNvPicPr>
            <a:picLocks noChangeAspect="1"/>
          </p:cNvPicPr>
          <p:nvPr/>
        </p:nvPicPr>
        <p:blipFill>
          <a:blip r:embed="rId4"/>
          <a:stretch>
            <a:fillRect/>
          </a:stretch>
        </p:blipFill>
        <p:spPr>
          <a:xfrm>
            <a:off x="4543732" y="5665176"/>
            <a:ext cx="5106312" cy="593436"/>
          </a:xfrm>
          <a:prstGeom prst="rect">
            <a:avLst/>
          </a:prstGeom>
        </p:spPr>
      </p:pic>
    </p:spTree>
    <p:extLst>
      <p:ext uri="{BB962C8B-B14F-4D97-AF65-F5344CB8AC3E}">
        <p14:creationId xmlns:p14="http://schemas.microsoft.com/office/powerpoint/2010/main" val="3391394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E7C59-054A-BBBA-4D0D-3F1425D5F35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767DE73B-8EEB-715D-D3DA-598047839B82}"/>
              </a:ext>
            </a:extLst>
          </p:cNvPr>
          <p:cNvSpPr>
            <a:spLocks noGrp="1"/>
          </p:cNvSpPr>
          <p:nvPr>
            <p:ph idx="1"/>
          </p:nvPr>
        </p:nvSpPr>
        <p:spPr/>
        <p:txBody>
          <a:bodyPr/>
          <a:lstStyle/>
          <a:p>
            <a:pPr marL="0" indent="0">
              <a:buNone/>
            </a:pPr>
            <a:r>
              <a:rPr lang="he-IL" dirty="0"/>
              <a:t> </a:t>
            </a:r>
          </a:p>
        </p:txBody>
      </p:sp>
      <p:pic>
        <p:nvPicPr>
          <p:cNvPr id="5" name="תמונה 4">
            <a:extLst>
              <a:ext uri="{FF2B5EF4-FFF2-40B4-BE49-F238E27FC236}">
                <a16:creationId xmlns:a16="http://schemas.microsoft.com/office/drawing/2014/main" id="{D3D733BB-2C91-9D29-47CE-C5866E715536}"/>
              </a:ext>
            </a:extLst>
          </p:cNvPr>
          <p:cNvPicPr>
            <a:picLocks noChangeAspect="1"/>
          </p:cNvPicPr>
          <p:nvPr/>
        </p:nvPicPr>
        <p:blipFill>
          <a:blip r:embed="rId2"/>
          <a:stretch>
            <a:fillRect/>
          </a:stretch>
        </p:blipFill>
        <p:spPr>
          <a:xfrm>
            <a:off x="2956188" y="2014194"/>
            <a:ext cx="8169012" cy="2494466"/>
          </a:xfrm>
          <a:prstGeom prst="rect">
            <a:avLst/>
          </a:prstGeom>
        </p:spPr>
      </p:pic>
    </p:spTree>
    <p:extLst>
      <p:ext uri="{BB962C8B-B14F-4D97-AF65-F5344CB8AC3E}">
        <p14:creationId xmlns:p14="http://schemas.microsoft.com/office/powerpoint/2010/main" val="1543945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E7C59-054A-BBBA-4D0D-3F1425D5F35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767DE73B-8EEB-715D-D3DA-598047839B82}"/>
              </a:ext>
            </a:extLst>
          </p:cNvPr>
          <p:cNvSpPr>
            <a:spLocks noGrp="1"/>
          </p:cNvSpPr>
          <p:nvPr>
            <p:ph idx="1"/>
          </p:nvPr>
        </p:nvSpPr>
        <p:spPr/>
        <p:txBody>
          <a:bodyPr/>
          <a:lstStyle/>
          <a:p>
            <a:pPr marL="0" indent="0">
              <a:buNone/>
            </a:pPr>
            <a:r>
              <a:rPr lang="he-IL" dirty="0"/>
              <a:t> </a:t>
            </a:r>
          </a:p>
        </p:txBody>
      </p:sp>
      <p:pic>
        <p:nvPicPr>
          <p:cNvPr id="5" name="תמונה 4">
            <a:extLst>
              <a:ext uri="{FF2B5EF4-FFF2-40B4-BE49-F238E27FC236}">
                <a16:creationId xmlns:a16="http://schemas.microsoft.com/office/drawing/2014/main" id="{D3D733BB-2C91-9D29-47CE-C5866E715536}"/>
              </a:ext>
            </a:extLst>
          </p:cNvPr>
          <p:cNvPicPr>
            <a:picLocks noChangeAspect="1"/>
          </p:cNvPicPr>
          <p:nvPr/>
        </p:nvPicPr>
        <p:blipFill>
          <a:blip r:embed="rId2"/>
          <a:stretch>
            <a:fillRect/>
          </a:stretch>
        </p:blipFill>
        <p:spPr>
          <a:xfrm>
            <a:off x="2956188" y="2014194"/>
            <a:ext cx="8169012" cy="2494466"/>
          </a:xfrm>
          <a:prstGeom prst="rect">
            <a:avLst/>
          </a:prstGeom>
        </p:spPr>
      </p:pic>
      <p:pic>
        <p:nvPicPr>
          <p:cNvPr id="6" name="תמונה 5">
            <a:extLst>
              <a:ext uri="{FF2B5EF4-FFF2-40B4-BE49-F238E27FC236}">
                <a16:creationId xmlns:a16="http://schemas.microsoft.com/office/drawing/2014/main" id="{86407C4F-81F3-0A0B-150E-A9E03F4593B9}"/>
              </a:ext>
            </a:extLst>
          </p:cNvPr>
          <p:cNvPicPr>
            <a:picLocks noChangeAspect="1"/>
          </p:cNvPicPr>
          <p:nvPr/>
        </p:nvPicPr>
        <p:blipFill>
          <a:blip r:embed="rId3"/>
          <a:stretch>
            <a:fillRect/>
          </a:stretch>
        </p:blipFill>
        <p:spPr>
          <a:xfrm>
            <a:off x="3173579" y="4738376"/>
            <a:ext cx="7951621" cy="793744"/>
          </a:xfrm>
          <a:prstGeom prst="rect">
            <a:avLst/>
          </a:prstGeom>
        </p:spPr>
      </p:pic>
    </p:spTree>
    <p:extLst>
      <p:ext uri="{BB962C8B-B14F-4D97-AF65-F5344CB8AC3E}">
        <p14:creationId xmlns:p14="http://schemas.microsoft.com/office/powerpoint/2010/main" val="6658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636FA0-CE9F-0A73-8C0C-F5ABA59C969D}"/>
              </a:ext>
            </a:extLst>
          </p:cNvPr>
          <p:cNvSpPr>
            <a:spLocks noGrp="1"/>
          </p:cNvSpPr>
          <p:nvPr>
            <p:ph type="title"/>
          </p:nvPr>
        </p:nvSpPr>
        <p:spPr/>
        <p:txBody>
          <a:bodyPr/>
          <a:lstStyle/>
          <a:p>
            <a:pPr algn="r"/>
            <a:r>
              <a:rPr lang="en-US" dirty="0"/>
              <a:t>ASN- Average Sample Number</a:t>
            </a:r>
            <a:endParaRPr lang="he-IL" dirty="0"/>
          </a:p>
        </p:txBody>
      </p:sp>
      <p:sp>
        <p:nvSpPr>
          <p:cNvPr id="3" name="מציין מיקום תוכן 2">
            <a:extLst>
              <a:ext uri="{FF2B5EF4-FFF2-40B4-BE49-F238E27FC236}">
                <a16:creationId xmlns:a16="http://schemas.microsoft.com/office/drawing/2014/main" id="{EF26DB10-2DAF-510F-4E61-1F6DE65FAC5F}"/>
              </a:ext>
            </a:extLst>
          </p:cNvPr>
          <p:cNvSpPr>
            <a:spLocks noGrp="1"/>
          </p:cNvSpPr>
          <p:nvPr>
            <p:ph idx="1"/>
          </p:nvPr>
        </p:nvSpPr>
        <p:spPr/>
        <p:txBody>
          <a:bodyPr/>
          <a:lstStyle/>
          <a:p>
            <a:r>
              <a:rPr lang="he-IL" dirty="0"/>
              <a:t>המדד מבטא את ממוצע מספר היחידות הנדגמות במסגרת תכנית הדגימה.</a:t>
            </a:r>
            <a:endParaRPr lang="en-US" dirty="0"/>
          </a:p>
          <a:p>
            <a:r>
              <a:rPr lang="he-IL" dirty="0"/>
              <a:t>מדד זה רלוונטי בעיקר עבור בדיקה בעלת יותר משלב אחד (</a:t>
            </a:r>
            <a:r>
              <a:rPr lang="he-IL" dirty="0" err="1"/>
              <a:t>בדר"כ</a:t>
            </a:r>
            <a:r>
              <a:rPr lang="he-IL" dirty="0"/>
              <a:t> שניים, כלומר דגימה כפולה). במקרים אלה, מספר היחידות הנדגמות הוא משתנה מקרי, ולכן אנו מעוניינים לדעת מהו הממוצע )למעשה, התוחלת( של משתנה מקרי זה.</a:t>
            </a:r>
            <a:endParaRPr lang="en-US" dirty="0"/>
          </a:p>
          <a:p>
            <a:r>
              <a:rPr lang="he-IL" dirty="0"/>
              <a:t>בדגימה בודדת: </a:t>
            </a:r>
          </a:p>
          <a:p>
            <a:endParaRPr lang="he-IL" dirty="0"/>
          </a:p>
          <a:p>
            <a:r>
              <a:rPr lang="he-IL" dirty="0"/>
              <a:t>בדגימה כפולה: </a:t>
            </a:r>
          </a:p>
        </p:txBody>
      </p:sp>
      <p:pic>
        <p:nvPicPr>
          <p:cNvPr id="5" name="תמונה 4">
            <a:extLst>
              <a:ext uri="{FF2B5EF4-FFF2-40B4-BE49-F238E27FC236}">
                <a16:creationId xmlns:a16="http://schemas.microsoft.com/office/drawing/2014/main" id="{C42FFD88-EB56-35A6-0D28-A1D7B43664E6}"/>
              </a:ext>
            </a:extLst>
          </p:cNvPr>
          <p:cNvPicPr>
            <a:picLocks noChangeAspect="1"/>
          </p:cNvPicPr>
          <p:nvPr/>
        </p:nvPicPr>
        <p:blipFill>
          <a:blip r:embed="rId2"/>
          <a:stretch>
            <a:fillRect/>
          </a:stretch>
        </p:blipFill>
        <p:spPr>
          <a:xfrm>
            <a:off x="7602019" y="3429001"/>
            <a:ext cx="1667864" cy="548639"/>
          </a:xfrm>
          <a:prstGeom prst="rect">
            <a:avLst/>
          </a:prstGeom>
        </p:spPr>
      </p:pic>
      <p:pic>
        <p:nvPicPr>
          <p:cNvPr id="7" name="תמונה 6">
            <a:extLst>
              <a:ext uri="{FF2B5EF4-FFF2-40B4-BE49-F238E27FC236}">
                <a16:creationId xmlns:a16="http://schemas.microsoft.com/office/drawing/2014/main" id="{C5B6E330-9AFC-CF9A-D10E-029ACBE13987}"/>
              </a:ext>
            </a:extLst>
          </p:cNvPr>
          <p:cNvPicPr>
            <a:picLocks noChangeAspect="1"/>
          </p:cNvPicPr>
          <p:nvPr/>
        </p:nvPicPr>
        <p:blipFill>
          <a:blip r:embed="rId3"/>
          <a:stretch>
            <a:fillRect/>
          </a:stretch>
        </p:blipFill>
        <p:spPr>
          <a:xfrm>
            <a:off x="5194275" y="4183381"/>
            <a:ext cx="4075608" cy="548639"/>
          </a:xfrm>
          <a:prstGeom prst="rect">
            <a:avLst/>
          </a:prstGeom>
        </p:spPr>
      </p:pic>
    </p:spTree>
    <p:extLst>
      <p:ext uri="{BB962C8B-B14F-4D97-AF65-F5344CB8AC3E}">
        <p14:creationId xmlns:p14="http://schemas.microsoft.com/office/powerpoint/2010/main" val="1329369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E7C59-054A-BBBA-4D0D-3F1425D5F35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767DE73B-8EEB-715D-D3DA-598047839B82}"/>
              </a:ext>
            </a:extLst>
          </p:cNvPr>
          <p:cNvSpPr>
            <a:spLocks noGrp="1"/>
          </p:cNvSpPr>
          <p:nvPr>
            <p:ph idx="1"/>
          </p:nvPr>
        </p:nvSpPr>
        <p:spPr/>
        <p:txBody>
          <a:bodyPr/>
          <a:lstStyle/>
          <a:p>
            <a:pPr marL="0" indent="0">
              <a:buNone/>
            </a:pPr>
            <a:r>
              <a:rPr lang="he-IL" dirty="0"/>
              <a:t> </a:t>
            </a:r>
          </a:p>
        </p:txBody>
      </p:sp>
      <p:pic>
        <p:nvPicPr>
          <p:cNvPr id="7" name="תמונה 6">
            <a:extLst>
              <a:ext uri="{FF2B5EF4-FFF2-40B4-BE49-F238E27FC236}">
                <a16:creationId xmlns:a16="http://schemas.microsoft.com/office/drawing/2014/main" id="{D00DBDCE-1B4A-37F8-FB8D-BAFB3AA91066}"/>
              </a:ext>
            </a:extLst>
          </p:cNvPr>
          <p:cNvPicPr>
            <a:picLocks noChangeAspect="1"/>
          </p:cNvPicPr>
          <p:nvPr/>
        </p:nvPicPr>
        <p:blipFill>
          <a:blip r:embed="rId2"/>
          <a:stretch>
            <a:fillRect/>
          </a:stretch>
        </p:blipFill>
        <p:spPr>
          <a:xfrm>
            <a:off x="3451860" y="1878293"/>
            <a:ext cx="7673340" cy="4744483"/>
          </a:xfrm>
          <a:prstGeom prst="rect">
            <a:avLst/>
          </a:prstGeom>
        </p:spPr>
      </p:pic>
    </p:spTree>
    <p:extLst>
      <p:ext uri="{BB962C8B-B14F-4D97-AF65-F5344CB8AC3E}">
        <p14:creationId xmlns:p14="http://schemas.microsoft.com/office/powerpoint/2010/main" val="4082771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E7C59-054A-BBBA-4D0D-3F1425D5F35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767DE73B-8EEB-715D-D3DA-598047839B82}"/>
              </a:ext>
            </a:extLst>
          </p:cNvPr>
          <p:cNvSpPr>
            <a:spLocks noGrp="1"/>
          </p:cNvSpPr>
          <p:nvPr>
            <p:ph idx="1"/>
          </p:nvPr>
        </p:nvSpPr>
        <p:spPr/>
        <p:txBody>
          <a:bodyPr/>
          <a:lstStyle/>
          <a:p>
            <a:pPr marL="0" indent="0">
              <a:buNone/>
            </a:pPr>
            <a:r>
              <a:rPr lang="he-IL" dirty="0"/>
              <a:t> </a:t>
            </a:r>
          </a:p>
        </p:txBody>
      </p:sp>
      <p:pic>
        <p:nvPicPr>
          <p:cNvPr id="5" name="תמונה 4">
            <a:extLst>
              <a:ext uri="{FF2B5EF4-FFF2-40B4-BE49-F238E27FC236}">
                <a16:creationId xmlns:a16="http://schemas.microsoft.com/office/drawing/2014/main" id="{D3D733BB-2C91-9D29-47CE-C5866E715536}"/>
              </a:ext>
            </a:extLst>
          </p:cNvPr>
          <p:cNvPicPr>
            <a:picLocks noChangeAspect="1"/>
          </p:cNvPicPr>
          <p:nvPr/>
        </p:nvPicPr>
        <p:blipFill>
          <a:blip r:embed="rId2"/>
          <a:stretch>
            <a:fillRect/>
          </a:stretch>
        </p:blipFill>
        <p:spPr>
          <a:xfrm>
            <a:off x="2956188" y="2014194"/>
            <a:ext cx="8169012" cy="2494466"/>
          </a:xfrm>
          <a:prstGeom prst="rect">
            <a:avLst/>
          </a:prstGeom>
        </p:spPr>
      </p:pic>
      <p:pic>
        <p:nvPicPr>
          <p:cNvPr id="7" name="תמונה 6">
            <a:extLst>
              <a:ext uri="{FF2B5EF4-FFF2-40B4-BE49-F238E27FC236}">
                <a16:creationId xmlns:a16="http://schemas.microsoft.com/office/drawing/2014/main" id="{235F8FAF-F987-9718-623D-B91C29A8B911}"/>
              </a:ext>
            </a:extLst>
          </p:cNvPr>
          <p:cNvPicPr>
            <a:picLocks noChangeAspect="1"/>
          </p:cNvPicPr>
          <p:nvPr/>
        </p:nvPicPr>
        <p:blipFill>
          <a:blip r:embed="rId3"/>
          <a:stretch>
            <a:fillRect/>
          </a:stretch>
        </p:blipFill>
        <p:spPr>
          <a:xfrm>
            <a:off x="6423661" y="4594206"/>
            <a:ext cx="4701540" cy="1917546"/>
          </a:xfrm>
          <a:prstGeom prst="rect">
            <a:avLst/>
          </a:prstGeom>
        </p:spPr>
      </p:pic>
    </p:spTree>
    <p:extLst>
      <p:ext uri="{BB962C8B-B14F-4D97-AF65-F5344CB8AC3E}">
        <p14:creationId xmlns:p14="http://schemas.microsoft.com/office/powerpoint/2010/main" val="2885577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5E7C59-054A-BBBA-4D0D-3F1425D5F35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767DE73B-8EEB-715D-D3DA-598047839B82}"/>
              </a:ext>
            </a:extLst>
          </p:cNvPr>
          <p:cNvSpPr>
            <a:spLocks noGrp="1"/>
          </p:cNvSpPr>
          <p:nvPr>
            <p:ph idx="1"/>
          </p:nvPr>
        </p:nvSpPr>
        <p:spPr/>
        <p:txBody>
          <a:bodyPr/>
          <a:lstStyle/>
          <a:p>
            <a:pPr marL="0" indent="0">
              <a:buNone/>
            </a:pPr>
            <a:r>
              <a:rPr lang="he-IL" dirty="0"/>
              <a:t> </a:t>
            </a:r>
          </a:p>
        </p:txBody>
      </p:sp>
      <p:pic>
        <p:nvPicPr>
          <p:cNvPr id="5" name="תמונה 4">
            <a:extLst>
              <a:ext uri="{FF2B5EF4-FFF2-40B4-BE49-F238E27FC236}">
                <a16:creationId xmlns:a16="http://schemas.microsoft.com/office/drawing/2014/main" id="{D3D733BB-2C91-9D29-47CE-C5866E715536}"/>
              </a:ext>
            </a:extLst>
          </p:cNvPr>
          <p:cNvPicPr>
            <a:picLocks noChangeAspect="1"/>
          </p:cNvPicPr>
          <p:nvPr/>
        </p:nvPicPr>
        <p:blipFill>
          <a:blip r:embed="rId2"/>
          <a:stretch>
            <a:fillRect/>
          </a:stretch>
        </p:blipFill>
        <p:spPr>
          <a:xfrm>
            <a:off x="2956188" y="2014194"/>
            <a:ext cx="8169012" cy="2494466"/>
          </a:xfrm>
          <a:prstGeom prst="rect">
            <a:avLst/>
          </a:prstGeom>
        </p:spPr>
      </p:pic>
      <p:pic>
        <p:nvPicPr>
          <p:cNvPr id="7" name="תמונה 6">
            <a:extLst>
              <a:ext uri="{FF2B5EF4-FFF2-40B4-BE49-F238E27FC236}">
                <a16:creationId xmlns:a16="http://schemas.microsoft.com/office/drawing/2014/main" id="{C99BDB38-FB14-9729-17AC-9AD31759D37E}"/>
              </a:ext>
            </a:extLst>
          </p:cNvPr>
          <p:cNvPicPr>
            <a:picLocks noChangeAspect="1"/>
          </p:cNvPicPr>
          <p:nvPr/>
        </p:nvPicPr>
        <p:blipFill>
          <a:blip r:embed="rId3"/>
          <a:stretch>
            <a:fillRect/>
          </a:stretch>
        </p:blipFill>
        <p:spPr>
          <a:xfrm>
            <a:off x="3977640" y="4552121"/>
            <a:ext cx="7147560" cy="2105977"/>
          </a:xfrm>
          <a:prstGeom prst="rect">
            <a:avLst/>
          </a:prstGeom>
        </p:spPr>
      </p:pic>
    </p:spTree>
    <p:extLst>
      <p:ext uri="{BB962C8B-B14F-4D97-AF65-F5344CB8AC3E}">
        <p14:creationId xmlns:p14="http://schemas.microsoft.com/office/powerpoint/2010/main" val="11950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636FA0-CE9F-0A73-8C0C-F5ABA59C969D}"/>
              </a:ext>
            </a:extLst>
          </p:cNvPr>
          <p:cNvSpPr>
            <a:spLocks noGrp="1"/>
          </p:cNvSpPr>
          <p:nvPr>
            <p:ph type="title"/>
          </p:nvPr>
        </p:nvSpPr>
        <p:spPr/>
        <p:txBody>
          <a:bodyPr/>
          <a:lstStyle/>
          <a:p>
            <a:pPr algn="r"/>
            <a:r>
              <a:rPr lang="en-US" dirty="0"/>
              <a:t>ASN- Average Sample Number</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F26DB10-2DAF-510F-4E61-1F6DE65FAC5F}"/>
                  </a:ext>
                </a:extLst>
              </p:cNvPr>
              <p:cNvSpPr>
                <a:spLocks noGrp="1"/>
              </p:cNvSpPr>
              <p:nvPr>
                <p:ph idx="1"/>
              </p:nvPr>
            </p:nvSpPr>
            <p:spPr/>
            <p:txBody>
              <a:bodyPr/>
              <a:lstStyle/>
              <a:p>
                <a:r>
                  <a:rPr lang="he-IL" dirty="0"/>
                  <a:t>להלן תיאור של 3 תוכניות דגימה:</a:t>
                </a:r>
              </a:p>
              <a:p>
                <a:r>
                  <a:rPr lang="he-IL" dirty="0"/>
                  <a:t>דגימה בודדת כאשר: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89</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2</m:t>
                    </m:r>
                  </m:oMath>
                </a14:m>
                <a:endParaRPr lang="he-IL" dirty="0"/>
              </a:p>
              <a:p>
                <a:r>
                  <a:rPr lang="he-IL" dirty="0"/>
                  <a:t>דגימה כפולה (רגילה) כאשר: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60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r>
                  <a:rPr lang="he-IL" dirty="0"/>
                  <a:t>דגימה כפולה (מקוצצת) כאשר: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60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120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oMath>
                </a14:m>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EF26DB10-2DAF-510F-4E61-1F6DE65FAC5F}"/>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6" name="תמונה 5">
            <a:extLst>
              <a:ext uri="{FF2B5EF4-FFF2-40B4-BE49-F238E27FC236}">
                <a16:creationId xmlns:a16="http://schemas.microsoft.com/office/drawing/2014/main" id="{16C93EFF-80DB-11BB-4476-79887AB85C5B}"/>
              </a:ext>
            </a:extLst>
          </p:cNvPr>
          <p:cNvPicPr>
            <a:picLocks noChangeAspect="1"/>
          </p:cNvPicPr>
          <p:nvPr/>
        </p:nvPicPr>
        <p:blipFill>
          <a:blip r:embed="rId3"/>
          <a:stretch>
            <a:fillRect/>
          </a:stretch>
        </p:blipFill>
        <p:spPr>
          <a:xfrm>
            <a:off x="5623561" y="3757629"/>
            <a:ext cx="2913872" cy="2725522"/>
          </a:xfrm>
          <a:prstGeom prst="rect">
            <a:avLst/>
          </a:prstGeom>
        </p:spPr>
      </p:pic>
    </p:spTree>
    <p:extLst>
      <p:ext uri="{BB962C8B-B14F-4D97-AF65-F5344CB8AC3E}">
        <p14:creationId xmlns:p14="http://schemas.microsoft.com/office/powerpoint/2010/main" val="247722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7394B8-AEDD-CB02-3E49-2FA23BD2C040}"/>
              </a:ext>
            </a:extLst>
          </p:cNvPr>
          <p:cNvSpPr>
            <a:spLocks noGrp="1"/>
          </p:cNvSpPr>
          <p:nvPr>
            <p:ph type="title"/>
          </p:nvPr>
        </p:nvSpPr>
        <p:spPr/>
        <p:txBody>
          <a:bodyPr>
            <a:normAutofit/>
          </a:bodyPr>
          <a:lstStyle/>
          <a:p>
            <a:pPr algn="r"/>
            <a:r>
              <a:rPr lang="he-IL" dirty="0"/>
              <a:t>דגימה מרובה</a:t>
            </a:r>
          </a:p>
        </p:txBody>
      </p:sp>
      <p:sp>
        <p:nvSpPr>
          <p:cNvPr id="3" name="מציין מיקום תוכן 2">
            <a:extLst>
              <a:ext uri="{FF2B5EF4-FFF2-40B4-BE49-F238E27FC236}">
                <a16:creationId xmlns:a16="http://schemas.microsoft.com/office/drawing/2014/main" id="{E4192E98-D11F-62DF-A335-F44F58672EE9}"/>
              </a:ext>
            </a:extLst>
          </p:cNvPr>
          <p:cNvSpPr>
            <a:spLocks noGrp="1"/>
          </p:cNvSpPr>
          <p:nvPr>
            <p:ph idx="1"/>
          </p:nvPr>
        </p:nvSpPr>
        <p:spPr/>
        <p:txBody>
          <a:bodyPr/>
          <a:lstStyle/>
          <a:p>
            <a:r>
              <a:rPr lang="he-IL" dirty="0"/>
              <a:t>הכללה של דגימה כפולה למבדק בעל מספר רב של דגימות, בהן ניעזר על מנת לקבוע את טיב המנה.</a:t>
            </a:r>
          </a:p>
          <a:p>
            <a:r>
              <a:rPr lang="he-IL" dirty="0"/>
              <a:t>מבדק הקבלה פועל כך: לאחר כל שלב בתהליך הדגימה, נבדוק מהו מספר הפגומים המצטבר. במידה ומספר הפגומים נמוך או שווה למספר הקבלה - נקבל את המנה. במידה ומספר הפגומים שווה או גבוה ממספר הדחייה - נדחה את המנה. אחרת, נמשיך לשלב הבא בשרשרת הדגימות. בכל מבדק קבלה מסוג זה קיים שלב אחרון בשרשרת שבו בוודאות תתקבל החלטה, לדחות או לקבל את המנה</a:t>
            </a:r>
          </a:p>
          <a:p>
            <a:r>
              <a:rPr lang="he-IL" dirty="0"/>
              <a:t>דוגמא למבדק קבלה בעל 5 שלבים:</a:t>
            </a:r>
          </a:p>
        </p:txBody>
      </p:sp>
      <p:pic>
        <p:nvPicPr>
          <p:cNvPr id="5" name="תמונה 4">
            <a:extLst>
              <a:ext uri="{FF2B5EF4-FFF2-40B4-BE49-F238E27FC236}">
                <a16:creationId xmlns:a16="http://schemas.microsoft.com/office/drawing/2014/main" id="{C826B79A-F7B4-A022-6AB4-6FC6E0E4A6FD}"/>
              </a:ext>
            </a:extLst>
          </p:cNvPr>
          <p:cNvPicPr>
            <a:picLocks noChangeAspect="1"/>
          </p:cNvPicPr>
          <p:nvPr/>
        </p:nvPicPr>
        <p:blipFill>
          <a:blip r:embed="rId2"/>
          <a:stretch>
            <a:fillRect/>
          </a:stretch>
        </p:blipFill>
        <p:spPr>
          <a:xfrm>
            <a:off x="1563689" y="4320540"/>
            <a:ext cx="9064621" cy="1714500"/>
          </a:xfrm>
          <a:prstGeom prst="rect">
            <a:avLst/>
          </a:prstGeom>
        </p:spPr>
      </p:pic>
    </p:spTree>
    <p:extLst>
      <p:ext uri="{BB962C8B-B14F-4D97-AF65-F5344CB8AC3E}">
        <p14:creationId xmlns:p14="http://schemas.microsoft.com/office/powerpoint/2010/main" val="237089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C0C255-C4B4-AD51-1215-30FEF16B2B68}"/>
              </a:ext>
            </a:extLst>
          </p:cNvPr>
          <p:cNvSpPr>
            <a:spLocks noGrp="1"/>
          </p:cNvSpPr>
          <p:nvPr>
            <p:ph type="title"/>
          </p:nvPr>
        </p:nvSpPr>
        <p:spPr/>
        <p:txBody>
          <a:bodyPr/>
          <a:lstStyle/>
          <a:p>
            <a:pPr algn="r"/>
            <a:r>
              <a:rPr lang="he-IL" dirty="0"/>
              <a:t>דגימת שרשרת</a:t>
            </a:r>
          </a:p>
        </p:txBody>
      </p:sp>
      <p:pic>
        <p:nvPicPr>
          <p:cNvPr id="5" name="מציין מיקום תוכן 4">
            <a:extLst>
              <a:ext uri="{FF2B5EF4-FFF2-40B4-BE49-F238E27FC236}">
                <a16:creationId xmlns:a16="http://schemas.microsoft.com/office/drawing/2014/main" id="{74C72C7F-F909-34F9-FD64-FFF1E6679C77}"/>
              </a:ext>
            </a:extLst>
          </p:cNvPr>
          <p:cNvPicPr>
            <a:picLocks noGrp="1" noChangeAspect="1"/>
          </p:cNvPicPr>
          <p:nvPr>
            <p:ph idx="1"/>
          </p:nvPr>
        </p:nvPicPr>
        <p:blipFill>
          <a:blip r:embed="rId2"/>
          <a:stretch>
            <a:fillRect/>
          </a:stretch>
        </p:blipFill>
        <p:spPr>
          <a:xfrm>
            <a:off x="3968171" y="2014194"/>
            <a:ext cx="5529525" cy="3220746"/>
          </a:xfrm>
        </p:spPr>
      </p:pic>
      <p:pic>
        <p:nvPicPr>
          <p:cNvPr id="7" name="תמונה 6">
            <a:extLst>
              <a:ext uri="{FF2B5EF4-FFF2-40B4-BE49-F238E27FC236}">
                <a16:creationId xmlns:a16="http://schemas.microsoft.com/office/drawing/2014/main" id="{DBA08174-D328-D544-1FF4-1B2464629E7F}"/>
              </a:ext>
            </a:extLst>
          </p:cNvPr>
          <p:cNvPicPr>
            <a:picLocks noChangeAspect="1"/>
          </p:cNvPicPr>
          <p:nvPr/>
        </p:nvPicPr>
        <p:blipFill>
          <a:blip r:embed="rId3"/>
          <a:stretch>
            <a:fillRect/>
          </a:stretch>
        </p:blipFill>
        <p:spPr>
          <a:xfrm>
            <a:off x="3968171" y="5454153"/>
            <a:ext cx="5818155" cy="761253"/>
          </a:xfrm>
          <a:prstGeom prst="rect">
            <a:avLst/>
          </a:prstGeom>
        </p:spPr>
      </p:pic>
    </p:spTree>
    <p:extLst>
      <p:ext uri="{BB962C8B-B14F-4D97-AF65-F5344CB8AC3E}">
        <p14:creationId xmlns:p14="http://schemas.microsoft.com/office/powerpoint/2010/main" val="367961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C0C255-C4B4-AD51-1215-30FEF16B2B68}"/>
              </a:ext>
            </a:extLst>
          </p:cNvPr>
          <p:cNvSpPr>
            <a:spLocks noGrp="1"/>
          </p:cNvSpPr>
          <p:nvPr>
            <p:ph type="title"/>
          </p:nvPr>
        </p:nvSpPr>
        <p:spPr/>
        <p:txBody>
          <a:bodyPr/>
          <a:lstStyle/>
          <a:p>
            <a:pPr algn="r"/>
            <a:r>
              <a:rPr lang="he-IL" dirty="0"/>
              <a:t>דגימת שרשרת</a:t>
            </a:r>
          </a:p>
        </p:txBody>
      </p:sp>
      <p:sp>
        <p:nvSpPr>
          <p:cNvPr id="4" name="מציין מיקום תוכן 3">
            <a:extLst>
              <a:ext uri="{FF2B5EF4-FFF2-40B4-BE49-F238E27FC236}">
                <a16:creationId xmlns:a16="http://schemas.microsoft.com/office/drawing/2014/main" id="{73DBF397-AA41-3857-9A10-A6BF3873AEB6}"/>
              </a:ext>
            </a:extLst>
          </p:cNvPr>
          <p:cNvSpPr>
            <a:spLocks noGrp="1"/>
          </p:cNvSpPr>
          <p:nvPr>
            <p:ph idx="1"/>
          </p:nvPr>
        </p:nvSpPr>
        <p:spPr/>
        <p:txBody>
          <a:bodyPr/>
          <a:lstStyle/>
          <a:p>
            <a:pPr marL="0" indent="0">
              <a:buNone/>
            </a:pPr>
            <a:r>
              <a:rPr lang="he-IL" dirty="0"/>
              <a:t>השימוש בשיטה זו סביר רק אם מתקיימים התנאים הבאים:</a:t>
            </a:r>
          </a:p>
          <a:p>
            <a:r>
              <a:rPr lang="he-IL" dirty="0"/>
              <a:t>המנות צריכות להיות חלק מזרם רציף מאותו מקור שיוצר באותם תנאים</a:t>
            </a:r>
          </a:p>
          <a:p>
            <a:r>
              <a:rPr lang="he-IL" dirty="0"/>
              <a:t>ניתן להניח שכל המנות הן מאותה איכות</a:t>
            </a:r>
          </a:p>
          <a:p>
            <a:r>
              <a:rPr lang="he-IL" dirty="0"/>
              <a:t>לספק יש רקורד טוב מבחינת איכות</a:t>
            </a:r>
          </a:p>
          <a:p>
            <a:r>
              <a:rPr lang="he-IL" dirty="0"/>
              <a:t>למבצע הבדיקה יש אמון שהספק לא ינצל לרעה את מדיניות הבדיקה</a:t>
            </a:r>
          </a:p>
        </p:txBody>
      </p:sp>
    </p:spTree>
    <p:extLst>
      <p:ext uri="{BB962C8B-B14F-4D97-AF65-F5344CB8AC3E}">
        <p14:creationId xmlns:p14="http://schemas.microsoft.com/office/powerpoint/2010/main" val="331034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EC54D9-1C60-571D-7139-DC4DE4936594}"/>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8DBC39E6-4885-2F7C-4CF6-BFD51868E106}"/>
              </a:ext>
            </a:extLst>
          </p:cNvPr>
          <p:cNvSpPr>
            <a:spLocks noGrp="1"/>
          </p:cNvSpPr>
          <p:nvPr>
            <p:ph idx="1"/>
          </p:nvPr>
        </p:nvSpPr>
        <p:spPr/>
        <p:txBody>
          <a:bodyPr/>
          <a:lstStyle/>
          <a:p>
            <a:pPr marL="0" indent="0">
              <a:buNone/>
            </a:pPr>
            <a:r>
              <a:rPr lang="he-IL" dirty="0"/>
              <a:t>בתהליך דגימת שרשרת נלקחים מדגמים בני 10 פריטים. במידה ובמדגם לא נמצאים פריטים פגומים, מתקבלת המנה. במידה ובמדגם נמצאים 2 פגומים או יותר, נדחית המנה. אך, אם נמצא במדגם פגום אחד בלבד, המנה מתקבלת במידה וב2 המדגמים הקודמים לא נתקבלו פגומים בכלל.</a:t>
            </a:r>
          </a:p>
          <a:p>
            <a:pPr marL="0" indent="0">
              <a:buNone/>
            </a:pPr>
            <a:r>
              <a:rPr lang="he-IL" dirty="0"/>
              <a:t>א. מהם סיכויי הקבלה של מנה שאחוז הפגומים בה הוא 5%?</a:t>
            </a:r>
          </a:p>
          <a:p>
            <a:pPr marL="0" indent="0">
              <a:buNone/>
            </a:pPr>
            <a:r>
              <a:rPr lang="he-IL" dirty="0"/>
              <a:t>ב. מהם סיכויי הקבלה של מנה שאחוז הפגומים בה הוא 5% בדגימת קבלה בודדת בעלת אותם מאפיינים?</a:t>
            </a:r>
          </a:p>
          <a:p>
            <a:pPr marL="0" indent="0">
              <a:buNone/>
            </a:pPr>
            <a:r>
              <a:rPr lang="he-IL" dirty="0"/>
              <a:t>ג. תארו על פני גרף את עקומי ה</a:t>
            </a:r>
            <a:r>
              <a:rPr lang="en-US" dirty="0"/>
              <a:t>OC</a:t>
            </a:r>
            <a:r>
              <a:rPr lang="he-IL" dirty="0"/>
              <a:t> של תהליכי הדגימה מהסעיפים הקודמים.</a:t>
            </a:r>
          </a:p>
        </p:txBody>
      </p:sp>
    </p:spTree>
    <p:extLst>
      <p:ext uri="{BB962C8B-B14F-4D97-AF65-F5344CB8AC3E}">
        <p14:creationId xmlns:p14="http://schemas.microsoft.com/office/powerpoint/2010/main" val="2038865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סבון">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TM03457510[[fn=סבון]]</Template>
  <TotalTime>30108</TotalTime>
  <Words>2956</Words>
  <Application>Microsoft Office PowerPoint</Application>
  <PresentationFormat>מסך רחב</PresentationFormat>
  <Paragraphs>218</Paragraphs>
  <Slides>42</Slides>
  <Notes>4</Notes>
  <HiddenSlides>1</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42</vt:i4>
      </vt:variant>
    </vt:vector>
  </HeadingPairs>
  <TitlesOfParts>
    <vt:vector size="47" baseType="lpstr">
      <vt:lpstr>Calibri</vt:lpstr>
      <vt:lpstr>Cambria Math</vt:lpstr>
      <vt:lpstr>Century Gothic</vt:lpstr>
      <vt:lpstr>Garamond</vt:lpstr>
      <vt:lpstr>סבון</vt:lpstr>
      <vt:lpstr>סטטיסטיקה תעשייתית וכלי תכנה</vt:lpstr>
      <vt:lpstr>דגימה מקוצצת</vt:lpstr>
      <vt:lpstr>דגימה מקוצצת</vt:lpstr>
      <vt:lpstr>ASN- Average Sample Number</vt:lpstr>
      <vt:lpstr>ASN- Average Sample Number</vt:lpstr>
      <vt:lpstr>דגימה מרובה</vt:lpstr>
      <vt:lpstr>דגימת שרשרת</vt:lpstr>
      <vt:lpstr>דגימת שרשרת</vt:lpstr>
      <vt:lpstr>תרגיל 1</vt:lpstr>
      <vt:lpstr>תרגיל 1</vt:lpstr>
      <vt:lpstr>תרגיל 1</vt:lpstr>
      <vt:lpstr>תרגיל 1</vt:lpstr>
      <vt:lpstr>דגימה סדרתית</vt:lpstr>
      <vt:lpstr>דגימה סדרתית</vt:lpstr>
      <vt:lpstr>תרגיל 2</vt:lpstr>
      <vt:lpstr>תרגיל 2</vt:lpstr>
      <vt:lpstr>תרגיל 2</vt:lpstr>
      <vt:lpstr>תרגיל 2 - Python</vt:lpstr>
      <vt:lpstr>תרגיל 2</vt:lpstr>
      <vt:lpstr>תרגיל 2</vt:lpstr>
      <vt:lpstr>דגימה רציפה</vt:lpstr>
      <vt:lpstr>דגימה רציפה</vt:lpstr>
      <vt:lpstr>דגימה רציפה</vt:lpstr>
      <vt:lpstr>דגימה רציפה</vt:lpstr>
      <vt:lpstr>דגימה רציפה</vt:lpstr>
      <vt:lpstr>דגימה רציפה</vt:lpstr>
      <vt:lpstr>תרגיל 3</vt:lpstr>
      <vt:lpstr>תרגיל 3</vt:lpstr>
      <vt:lpstr>תרגיל 3</vt:lpstr>
      <vt:lpstr>תרגיל 3</vt:lpstr>
      <vt:lpstr>בדיקות קבלה למשתנים</vt:lpstr>
      <vt:lpstr>בדיקות קבלה למשתנים</vt:lpstr>
      <vt:lpstr>בדיקות קבלה למשתנים</vt:lpstr>
      <vt:lpstr>בדיקות קבלה למשתנים</vt:lpstr>
      <vt:lpstr>בדיקות קבלה למשתנים</vt:lpstr>
      <vt:lpstr>בדיקות קבלה למשתנים</vt:lpstr>
      <vt:lpstr>בדיקות קבלה למשתנים</vt:lpstr>
      <vt:lpstr>תרגיל 4</vt:lpstr>
      <vt:lpstr>תרגיל 4</vt:lpstr>
      <vt:lpstr>תרגיל 4</vt:lpstr>
      <vt:lpstr>תרגיל 4</vt:lpstr>
      <vt:lpstr>תרגיל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סטטיסטיקה תעשייתית וכלי תכנה</dc:title>
  <dc:creator>Ronit Gross</dc:creator>
  <cp:lastModifiedBy>אירנה גרוס</cp:lastModifiedBy>
  <cp:revision>184</cp:revision>
  <dcterms:created xsi:type="dcterms:W3CDTF">2023-06-04T11:08:12Z</dcterms:created>
  <dcterms:modified xsi:type="dcterms:W3CDTF">2024-02-11T14:40:03Z</dcterms:modified>
</cp:coreProperties>
</file>