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67"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86"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4380"/>
    <p:restoredTop sz="94660"/>
  </p:normalViewPr>
  <p:slideViewPr>
    <p:cSldViewPr snapToGrid="0">
      <p:cViewPr>
        <p:scale>
          <a:sx n="70" d="100"/>
          <a:sy n="70" d="100"/>
        </p:scale>
        <p:origin x="7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עליונה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he-IL"/>
          </a:p>
        </p:txBody>
      </p:sp>
      <p:sp>
        <p:nvSpPr>
          <p:cNvPr id="3" name="מציין מיקום של תאריך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5B1085E0-2DF0-4BC5-A492-726E4DE1C08F}" type="datetimeFigureOut">
              <a:rPr lang="he-IL" smtClean="0"/>
              <a:t>כ"ד/כסלו/תשפ"ה</a:t>
            </a:fld>
            <a:endParaRPr lang="he-IL"/>
          </a:p>
        </p:txBody>
      </p:sp>
      <p:sp>
        <p:nvSpPr>
          <p:cNvPr id="4" name="מציין מיקום של תמונת שקופית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he-IL"/>
          </a:p>
        </p:txBody>
      </p:sp>
      <p:sp>
        <p:nvSpPr>
          <p:cNvPr id="5" name="מציין מיקום של הערו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6" name="מציין מיקום של כותרת תחתונה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he-IL"/>
          </a:p>
        </p:txBody>
      </p:sp>
      <p:sp>
        <p:nvSpPr>
          <p:cNvPr id="7" name="מציין מיקום של מספר שקופית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1F48DD7-42BE-49E5-ADA5-38A018317FFA}" type="slidenum">
              <a:rPr lang="he-IL" smtClean="0"/>
              <a:t>‹#›</a:t>
            </a:fld>
            <a:endParaRPr lang="he-IL"/>
          </a:p>
        </p:txBody>
      </p:sp>
    </p:spTree>
    <p:extLst>
      <p:ext uri="{BB962C8B-B14F-4D97-AF65-F5344CB8AC3E}">
        <p14:creationId xmlns:p14="http://schemas.microsoft.com/office/powerpoint/2010/main" val="3326052420"/>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שקופית כותרת">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B3803074-8DDF-40D5-A5A5-DFA87DCED551}" type="datetimeFigureOut">
              <a:rPr lang="he-IL" smtClean="0"/>
              <a:t>כ"ד/כסלו/תשפ"ה</a:t>
            </a:fld>
            <a:endParaRPr lang="he-IL"/>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he-IL"/>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287277795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885298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813237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699008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כותרת מקטע עליונה">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לחץ כדי לערוך סגנונות טקסט של תבנית בסיס</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B3803074-8DDF-40D5-A5A5-DFA87DCED551}" type="datetimeFigureOut">
              <a:rPr lang="he-IL" smtClean="0"/>
              <a:t>כ"ד/כסלו/תשפ"ה</a:t>
            </a:fld>
            <a:endParaRPr lang="he-IL"/>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he-IL"/>
          </a:p>
        </p:txBody>
      </p:sp>
      <p:sp>
        <p:nvSpPr>
          <p:cNvPr id="6" name="Slide Number Placeholder 5"/>
          <p:cNvSpPr>
            <a:spLocks noGrp="1"/>
          </p:cNvSpPr>
          <p:nvPr>
            <p:ph type="sldNum" sz="quarter" idx="12"/>
          </p:nvPr>
        </p:nvSpPr>
        <p:spPr>
          <a:xfrm>
            <a:off x="8604504" y="5211060"/>
            <a:ext cx="2112264" cy="228600"/>
          </a:xfrm>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782644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887541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261320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2969992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35659AC0-00A6-43AE-A828-7EEC32929BE9}" type="slidenum">
              <a:rPr lang="he-IL" smtClean="0"/>
              <a:t>‹#›</a:t>
            </a:fld>
            <a:endParaRPr lang="he-IL"/>
          </a:p>
        </p:txBody>
      </p:sp>
    </p:spTree>
    <p:extLst>
      <p:ext uri="{BB962C8B-B14F-4D97-AF65-F5344CB8AC3E}">
        <p14:creationId xmlns:p14="http://schemas.microsoft.com/office/powerpoint/2010/main" val="1785112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תוכן עם כיתוב">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8" name="Date Placeholder 7"/>
          <p:cNvSpPr>
            <a:spLocks noGrp="1"/>
          </p:cNvSpPr>
          <p:nvPr>
            <p:ph type="dt" sz="half" idx="10"/>
          </p:nvPr>
        </p:nvSpPr>
        <p:spPr/>
        <p:txBody>
          <a:bodyPr/>
          <a:lstStyle/>
          <a:p>
            <a:fld id="{B3803074-8DDF-40D5-A5A5-DFA87DCED551}" type="datetimeFigureOut">
              <a:rPr lang="he-IL" smtClean="0"/>
              <a:t>כ"ד/כסלו/תשפ"ה</a:t>
            </a:fld>
            <a:endParaRPr lang="he-IL"/>
          </a:p>
        </p:txBody>
      </p:sp>
      <p:sp>
        <p:nvSpPr>
          <p:cNvPr id="9" name="Footer Placeholder 8"/>
          <p:cNvSpPr>
            <a:spLocks noGrp="1"/>
          </p:cNvSpPr>
          <p:nvPr>
            <p:ph type="ftr" sz="quarter" idx="11"/>
          </p:nvPr>
        </p:nvSpPr>
        <p:spPr/>
        <p:txBody>
          <a:bodyPr/>
          <a:lstStyle>
            <a:lvl1pPr algn="r">
              <a:defRPr/>
            </a:lvl1pPr>
          </a:lstStyle>
          <a:p>
            <a:endParaRPr lang="he-IL"/>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4122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תמונה עם כיתוב">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he-IL"/>
              <a:t>לחץ כדי לערוך סגנון כותרת של תבנית בסיס</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e-IL"/>
              <a:t>לחץ על הסמל כדי להוסיף תמונה</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לחץ כדי לערוך סגנונות טקסט של תבנית בסיס</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B3803074-8DDF-40D5-A5A5-DFA87DCED551}" type="datetimeFigureOut">
              <a:rPr lang="he-IL" smtClean="0"/>
              <a:t>כ"ד/כסלו/תשפ"ה</a:t>
            </a:fld>
            <a:endParaRPr lang="he-IL"/>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he-IL"/>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35659AC0-00A6-43AE-A828-7EEC32929BE9}" type="slidenum">
              <a:rPr lang="he-IL" smtClean="0"/>
              <a:t>‹#›</a:t>
            </a:fld>
            <a:endParaRPr lang="he-IL"/>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32859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B3803074-8DDF-40D5-A5A5-DFA87DCED551}" type="datetimeFigureOut">
              <a:rPr lang="he-IL" smtClean="0"/>
              <a:t>כ"ד/כסלו/תשפ"ה</a:t>
            </a:fld>
            <a:endParaRPr lang="he-IL"/>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he-IL"/>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5659AC0-00A6-43AE-A828-7EEC32929BE9}" type="slidenum">
              <a:rPr lang="he-IL" smtClean="0"/>
              <a:t>‹#›</a:t>
            </a:fld>
            <a:endParaRPr lang="he-IL"/>
          </a:p>
        </p:txBody>
      </p:sp>
    </p:spTree>
    <p:extLst>
      <p:ext uri="{BB962C8B-B14F-4D97-AF65-F5344CB8AC3E}">
        <p14:creationId xmlns:p14="http://schemas.microsoft.com/office/powerpoint/2010/main" val="407923298"/>
      </p:ext>
    </p:extLst>
  </p:cSld>
  <p:clrMap bg1="lt1" tx1="dk1" bg2="lt2" tx2="dk2" accent1="accent1" accent2="accent2" accent3="accent3" accent4="accent4" accent5="accent5" accent6="accent6" hlink="hlink" folHlink="folHlink"/>
  <p:sldLayoutIdLst>
    <p:sldLayoutId id="2147483868" r:id="rId1"/>
    <p:sldLayoutId id="2147483869"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Lst>
  <p:txStyles>
    <p:titleStyle>
      <a:lvl1pPr algn="l" defTabSz="914400" rtl="1"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1.emf"/></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image" Target="../media/image16.emf"/><Relationship Id="rId7" Type="http://schemas.openxmlformats.org/officeDocument/2006/relationships/oleObject" Target="../embeddings/oleObject3.bin"/><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emf"/><Relationship Id="rId9" Type="http://schemas.openxmlformats.org/officeDocument/2006/relationships/oleObject" Target="../embeddings/oleObject4.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21.emf"/><Relationship Id="rId7" Type="http://schemas.openxmlformats.org/officeDocument/2006/relationships/image" Target="../media/image23.wmf"/><Relationship Id="rId2" Type="http://schemas.openxmlformats.org/officeDocument/2006/relationships/image" Target="../media/image15.emf"/><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25.wmf"/><Relationship Id="rId5" Type="http://schemas.openxmlformats.org/officeDocument/2006/relationships/image" Target="../media/image22.png"/><Relationship Id="rId10" Type="http://schemas.openxmlformats.org/officeDocument/2006/relationships/oleObject" Target="../embeddings/oleObject7.bin"/><Relationship Id="rId4" Type="http://schemas.openxmlformats.org/officeDocument/2006/relationships/image" Target="../media/image22.emf"/><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37.wmf"/><Relationship Id="rId3" Type="http://schemas.openxmlformats.org/officeDocument/2006/relationships/image" Target="../media/image32.emf"/><Relationship Id="rId7" Type="http://schemas.openxmlformats.org/officeDocument/2006/relationships/image" Target="../media/image34.wmf"/><Relationship Id="rId12" Type="http://schemas.openxmlformats.org/officeDocument/2006/relationships/oleObject" Target="../embeddings/oleObject12.bin"/><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oleObject" Target="../embeddings/oleObject9.bin"/><Relationship Id="rId11" Type="http://schemas.openxmlformats.org/officeDocument/2006/relationships/image" Target="../media/image36.wmf"/><Relationship Id="rId5" Type="http://schemas.openxmlformats.org/officeDocument/2006/relationships/image" Target="../media/image33.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5.wmf"/></Relationships>
</file>

<file path=ppt/slides/_rels/slide2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oleObject" Target="../embeddings/oleObject13.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5.wmf"/><Relationship Id="rId13" Type="http://schemas.openxmlformats.org/officeDocument/2006/relationships/image" Target="../media/image42.png"/><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48.emf"/><Relationship Id="rId2" Type="http://schemas.openxmlformats.org/officeDocument/2006/relationships/image" Target="../media/image40.emf"/><Relationship Id="rId1" Type="http://schemas.openxmlformats.org/officeDocument/2006/relationships/slideLayout" Target="../slideLayouts/slideLayout2.xml"/><Relationship Id="rId6" Type="http://schemas.openxmlformats.org/officeDocument/2006/relationships/image" Target="../media/image44.wmf"/><Relationship Id="rId11" Type="http://schemas.openxmlformats.org/officeDocument/2006/relationships/image" Target="../media/image47.emf"/><Relationship Id="rId5" Type="http://schemas.openxmlformats.org/officeDocument/2006/relationships/oleObject" Target="../embeddings/oleObject15.bin"/><Relationship Id="rId10" Type="http://schemas.openxmlformats.org/officeDocument/2006/relationships/image" Target="../media/image46.wmf"/><Relationship Id="rId4" Type="http://schemas.openxmlformats.org/officeDocument/2006/relationships/image" Target="../media/image43.wmf"/><Relationship Id="rId9" Type="http://schemas.openxmlformats.org/officeDocument/2006/relationships/oleObject" Target="../embeddings/oleObject17.bin"/></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6.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2000"/>
                <a:satMod val="160000"/>
              </a:schemeClr>
            </a:gs>
            <a:gs pos="77000">
              <a:schemeClr val="bg1">
                <a:tint val="100000"/>
                <a:shade val="73000"/>
                <a:satMod val="155000"/>
              </a:schemeClr>
            </a:gs>
            <a:gs pos="100000">
              <a:schemeClr val="bg1">
                <a:tint val="100000"/>
                <a:shade val="67000"/>
                <a:satMod val="145000"/>
              </a:schemeClr>
            </a:gs>
          </a:gsLst>
          <a:lin ang="5400000" scaled="0"/>
        </a:gradFill>
        <a:effectLst/>
      </p:bgPr>
    </p:bg>
    <p:spTree>
      <p:nvGrpSpPr>
        <p:cNvPr id="1" name=""/>
        <p:cNvGrpSpPr/>
        <p:nvPr/>
      </p:nvGrpSpPr>
      <p:grpSpPr>
        <a:xfrm>
          <a:off x="0" y="0"/>
          <a:ext cx="0" cy="0"/>
          <a:chOff x="0" y="0"/>
          <a:chExt cx="0" cy="0"/>
        </a:xfrm>
      </p:grpSpPr>
      <p:sp useBgFill="1">
        <p:nvSpPr>
          <p:cNvPr id="31" name="Rectangle 16">
            <a:extLst>
              <a:ext uri="{FF2B5EF4-FFF2-40B4-BE49-F238E27FC236}">
                <a16:creationId xmlns:a16="http://schemas.microsoft.com/office/drawing/2014/main" id="{B645BD8A-B13F-463A-9101-4FB883F06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כותרת משנה 2">
            <a:extLst>
              <a:ext uri="{FF2B5EF4-FFF2-40B4-BE49-F238E27FC236}">
                <a16:creationId xmlns:a16="http://schemas.microsoft.com/office/drawing/2014/main" id="{37BF12D5-255D-959F-97AB-E99454A42ED0}"/>
              </a:ext>
            </a:extLst>
          </p:cNvPr>
          <p:cNvSpPr>
            <a:spLocks noGrp="1"/>
          </p:cNvSpPr>
          <p:nvPr>
            <p:ph type="subTitle" idx="1"/>
          </p:nvPr>
        </p:nvSpPr>
        <p:spPr>
          <a:xfrm>
            <a:off x="1399358" y="5232126"/>
            <a:ext cx="9369214" cy="870463"/>
          </a:xfrm>
        </p:spPr>
        <p:txBody>
          <a:bodyPr>
            <a:normAutofit/>
          </a:bodyPr>
          <a:lstStyle/>
          <a:p>
            <a:pPr>
              <a:spcAft>
                <a:spcPts val="600"/>
              </a:spcAft>
            </a:pPr>
            <a:r>
              <a:rPr lang="he-IL" sz="2400" dirty="0">
                <a:solidFill>
                  <a:schemeClr val="tx1">
                    <a:lumMod val="85000"/>
                    <a:lumOff val="15000"/>
                  </a:schemeClr>
                </a:solidFill>
              </a:rPr>
              <a:t>תרגול 9- ניתוח שונות דו-כיווני מצטלב פרמטרי, היררכי, אקראי</a:t>
            </a:r>
          </a:p>
          <a:p>
            <a:pPr>
              <a:spcAft>
                <a:spcPts val="600"/>
              </a:spcAft>
            </a:pPr>
            <a:endParaRPr lang="he-IL" sz="2400" dirty="0">
              <a:solidFill>
                <a:schemeClr val="tx1">
                  <a:lumMod val="85000"/>
                  <a:lumOff val="15000"/>
                </a:schemeClr>
              </a:solidFill>
            </a:endParaRPr>
          </a:p>
        </p:txBody>
      </p:sp>
      <p:sp>
        <p:nvSpPr>
          <p:cNvPr id="32" name="Rectangle 18">
            <a:extLst>
              <a:ext uri="{FF2B5EF4-FFF2-40B4-BE49-F238E27FC236}">
                <a16:creationId xmlns:a16="http://schemas.microsoft.com/office/drawing/2014/main" id="{1AA55ABF-213F-4B65-8B7E-1ED8609F2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400" y="945072"/>
            <a:ext cx="10339129" cy="4055144"/>
          </a:xfrm>
          <a:prstGeom prst="rect">
            <a:avLst/>
          </a:prstGeom>
          <a:solidFill>
            <a:schemeClr val="accent1"/>
          </a:solidFill>
          <a:ln w="6350" cap="flat" cmpd="sng" algn="ctr">
            <a:noFill/>
            <a:prstDash val="solid"/>
          </a:ln>
          <a:effectLst>
            <a:outerShdw blurRad="50800" algn="ctr" rotWithShape="0">
              <a:prstClr val="black">
                <a:alpha val="66000"/>
              </a:prstClr>
            </a:outerShdw>
            <a:softEdge rad="0"/>
          </a:effectLst>
        </p:spPr>
        <p:txBody>
          <a:bodyPr/>
          <a:lstStyle/>
          <a:p>
            <a:endParaRPr lang="he-IL"/>
          </a:p>
        </p:txBody>
      </p:sp>
      <p:sp>
        <p:nvSpPr>
          <p:cNvPr id="33" name="Rectangle 20">
            <a:extLst>
              <a:ext uri="{FF2B5EF4-FFF2-40B4-BE49-F238E27FC236}">
                <a16:creationId xmlns:a16="http://schemas.microsoft.com/office/drawing/2014/main" id="{F8DB4189-B5C4-45EA-AFC5-6739032B85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7624" y="1107268"/>
            <a:ext cx="10012680" cy="3730752"/>
          </a:xfrm>
          <a:prstGeom prst="rect">
            <a:avLst/>
          </a:prstGeom>
          <a:noFill/>
          <a:ln w="6350" cap="sq" cmpd="sng" algn="ctr">
            <a:solidFill>
              <a:srgbClr val="FFFFFF"/>
            </a:solidFill>
            <a:prstDash val="solid"/>
            <a:miter lim="800000"/>
          </a:ln>
          <a:effectLst/>
        </p:spPr>
        <p:txBody>
          <a:bodyPr/>
          <a:lstStyle/>
          <a:p>
            <a:endParaRPr lang="he-IL"/>
          </a:p>
        </p:txBody>
      </p:sp>
      <p:sp>
        <p:nvSpPr>
          <p:cNvPr id="2" name="כותרת 1">
            <a:extLst>
              <a:ext uri="{FF2B5EF4-FFF2-40B4-BE49-F238E27FC236}">
                <a16:creationId xmlns:a16="http://schemas.microsoft.com/office/drawing/2014/main" id="{75256312-981E-C5D4-DC88-0AF8766911B3}"/>
              </a:ext>
            </a:extLst>
          </p:cNvPr>
          <p:cNvSpPr>
            <a:spLocks noGrp="1"/>
          </p:cNvSpPr>
          <p:nvPr>
            <p:ph type="ctrTitle"/>
          </p:nvPr>
        </p:nvSpPr>
        <p:spPr>
          <a:xfrm>
            <a:off x="1399357" y="1447184"/>
            <a:ext cx="9369214" cy="3069103"/>
          </a:xfrm>
        </p:spPr>
        <p:txBody>
          <a:bodyPr>
            <a:normAutofit/>
          </a:bodyPr>
          <a:lstStyle/>
          <a:p>
            <a:r>
              <a:rPr lang="he-IL">
                <a:solidFill>
                  <a:srgbClr val="FFFFFF"/>
                </a:solidFill>
              </a:rPr>
              <a:t>סטטיסטיקה תעשייתית וכלי תכנה</a:t>
            </a:r>
          </a:p>
        </p:txBody>
      </p:sp>
    </p:spTree>
    <p:extLst>
      <p:ext uri="{BB962C8B-B14F-4D97-AF65-F5344CB8AC3E}">
        <p14:creationId xmlns:p14="http://schemas.microsoft.com/office/powerpoint/2010/main" val="372673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endParaRPr lang="en-US" dirty="0"/>
          </a:p>
          <a:p>
            <a:pPr marL="0" lvl="0" indent="0">
              <a:lnSpc>
                <a:spcPct val="120000"/>
              </a:lnSpc>
              <a:buNone/>
            </a:pPr>
            <a:r>
              <a:rPr lang="he-IL" dirty="0"/>
              <a:t>ג. בדקו את השערות המודל:</a:t>
            </a:r>
            <a:endParaRPr lang="en-US" dirty="0"/>
          </a:p>
          <a:p>
            <a:pPr lvl="1">
              <a:lnSpc>
                <a:spcPct val="120000"/>
              </a:lnSpc>
            </a:pPr>
            <a:r>
              <a:rPr lang="he-IL" sz="1800" dirty="0"/>
              <a:t>האם קיימת שונות בין רובי הצלפים במובהקות של 0.01?</a:t>
            </a:r>
          </a:p>
          <a:p>
            <a:pPr marL="0" indent="0">
              <a:lnSpc>
                <a:spcPct val="120000"/>
              </a:lnSpc>
              <a:buNone/>
            </a:pPr>
            <a:r>
              <a:rPr lang="he-IL" dirty="0"/>
              <a:t>השערת האפס המתאימה תהיה כי כל רמות הגורם השני זהות, אם נצליח </a:t>
            </a:r>
            <a:br>
              <a:rPr lang="en-US" dirty="0"/>
            </a:br>
            <a:r>
              <a:rPr lang="he-IL" dirty="0"/>
              <a:t>לדחות השערה זאת נוכל לטעון כי אין הבדל בין רובי הצלפים.</a:t>
            </a:r>
            <a:br>
              <a:rPr lang="en-US" dirty="0"/>
            </a:br>
            <a:r>
              <a:rPr lang="he-IL" dirty="0"/>
              <a:t> הגורם השני לא משפיע:</a:t>
            </a:r>
            <a:endParaRPr lang="en-US" dirty="0"/>
          </a:p>
          <a:p>
            <a:pPr lvl="1">
              <a:lnSpc>
                <a:spcPct val="120000"/>
              </a:lnSpc>
            </a:pPr>
            <a:endParaRPr lang="en-US" sz="1800" dirty="0"/>
          </a:p>
          <a:p>
            <a:pPr marL="274320" lvl="1" indent="0">
              <a:lnSpc>
                <a:spcPct val="120000"/>
              </a:lnSpc>
              <a:buNone/>
            </a:pPr>
            <a:endParaRPr lang="en-US" dirty="0">
              <a:latin typeface="David" panose="020E0502060401010101" pitchFamily="34" charset="-79"/>
              <a:cs typeface="David" panose="020E0502060401010101" pitchFamily="34" charset="-79"/>
            </a:endParaRPr>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pic>
        <p:nvPicPr>
          <p:cNvPr id="6" name="Picture 4">
            <a:extLst>
              <a:ext uri="{FF2B5EF4-FFF2-40B4-BE49-F238E27FC236}">
                <a16:creationId xmlns:a16="http://schemas.microsoft.com/office/drawing/2014/main" id="{0C48F8AC-2041-53E1-3625-F7CEB2C0A59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79205" y="5030990"/>
            <a:ext cx="3337920" cy="775450"/>
          </a:xfrm>
          <a:prstGeom prst="rect">
            <a:avLst/>
          </a:prstGeom>
          <a:noFill/>
        </p:spPr>
      </p:pic>
      <mc:AlternateContent xmlns:mc="http://schemas.openxmlformats.org/markup-compatibility/2006" xmlns:a14="http://schemas.microsoft.com/office/drawing/2010/main">
        <mc:Choice Requires="a14">
          <p:sp>
            <p:nvSpPr>
              <p:cNvPr id="5" name="תיבת טקסט 4">
                <a:extLst>
                  <a:ext uri="{FF2B5EF4-FFF2-40B4-BE49-F238E27FC236}">
                    <a16:creationId xmlns:a16="http://schemas.microsoft.com/office/drawing/2014/main" id="{FE64DCFF-EF13-C832-884B-E0E22C8E9E75}"/>
                  </a:ext>
                </a:extLst>
              </p:cNvPr>
              <p:cNvSpPr txBox="1"/>
              <p:nvPr/>
            </p:nvSpPr>
            <p:spPr>
              <a:xfrm>
                <a:off x="861555" y="5421885"/>
                <a:ext cx="3488959" cy="39562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𝒊𝒋𝒌</m:t>
                          </m:r>
                        </m:sub>
                      </m:sSub>
                      <m:r>
                        <a:rPr lang="en-US" b="1" i="1" smtClean="0">
                          <a:latin typeface="Cambria Math"/>
                        </a:rPr>
                        <m:t>=</m:t>
                      </m:r>
                      <m:r>
                        <a:rPr lang="en-US" b="1" i="1" smtClean="0">
                          <a:latin typeface="Cambria Math"/>
                        </a:rPr>
                        <m:t>𝝁</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𝝉</m:t>
                          </m:r>
                        </m:e>
                        <m:sub>
                          <m:r>
                            <a:rPr lang="en-US" b="1" i="1" smtClean="0">
                              <a:latin typeface="Cambria Math"/>
                            </a:rPr>
                            <m:t>𝒊</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𝒋</m:t>
                          </m:r>
                        </m:sub>
                      </m:sSub>
                      <m:r>
                        <a:rPr lang="en-US" b="1" i="1" smtClean="0">
                          <a:latin typeface="Cambria Math"/>
                        </a:rPr>
                        <m:t>+</m:t>
                      </m:r>
                      <m:r>
                        <a:rPr lang="en-US" b="1" i="1" smtClean="0">
                          <a:latin typeface="Cambria Math"/>
                        </a:rPr>
                        <m:t>𝝉</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𝒊𝒋</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𝜺</m:t>
                          </m:r>
                        </m:e>
                        <m:sub>
                          <m:r>
                            <a:rPr lang="en-US" b="1" i="1" smtClean="0">
                              <a:latin typeface="Cambria Math"/>
                            </a:rPr>
                            <m:t>𝒊𝒋𝒌</m:t>
                          </m:r>
                        </m:sub>
                      </m:sSub>
                    </m:oMath>
                  </m:oMathPara>
                </a14:m>
                <a:endParaRPr lang="he-IL" dirty="0"/>
              </a:p>
            </p:txBody>
          </p:sp>
        </mc:Choice>
        <mc:Fallback xmlns="">
          <p:sp>
            <p:nvSpPr>
              <p:cNvPr id="5" name="תיבת טקסט 4">
                <a:extLst>
                  <a:ext uri="{FF2B5EF4-FFF2-40B4-BE49-F238E27FC236}">
                    <a16:creationId xmlns:a16="http://schemas.microsoft.com/office/drawing/2014/main" id="{FE64DCFF-EF13-C832-884B-E0E22C8E9E75}"/>
                  </a:ext>
                </a:extLst>
              </p:cNvPr>
              <p:cNvSpPr txBox="1">
                <a:spLocks noRot="1" noChangeAspect="1" noMove="1" noResize="1" noEditPoints="1" noAdjustHandles="1" noChangeArrowheads="1" noChangeShapeType="1" noTextEdit="1"/>
              </p:cNvSpPr>
              <p:nvPr/>
            </p:nvSpPr>
            <p:spPr>
              <a:xfrm>
                <a:off x="861555" y="5421885"/>
                <a:ext cx="3488959" cy="395621"/>
              </a:xfrm>
              <a:prstGeom prst="rect">
                <a:avLst/>
              </a:prstGeom>
              <a:blipFill>
                <a:blip r:embed="rId4"/>
                <a:stretch>
                  <a:fillRect t="-7692" b="-16923"/>
                </a:stretch>
              </a:blipFill>
            </p:spPr>
            <p:txBody>
              <a:bodyPr/>
              <a:lstStyle/>
              <a:p>
                <a:r>
                  <a:rPr lang="he-IL">
                    <a:noFill/>
                  </a:rPr>
                  <a:t> </a:t>
                </a:r>
              </a:p>
            </p:txBody>
          </p:sp>
        </mc:Fallback>
      </mc:AlternateContent>
    </p:spTree>
    <p:extLst>
      <p:ext uri="{BB962C8B-B14F-4D97-AF65-F5344CB8AC3E}">
        <p14:creationId xmlns:p14="http://schemas.microsoft.com/office/powerpoint/2010/main" val="2179505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endParaRPr lang="en-US" dirty="0"/>
          </a:p>
          <a:p>
            <a:pPr marL="0" lvl="0" indent="0">
              <a:lnSpc>
                <a:spcPct val="120000"/>
              </a:lnSpc>
              <a:buNone/>
            </a:pPr>
            <a:r>
              <a:rPr lang="he-IL" dirty="0"/>
              <a:t>ג. בדקו את השערות המודל:</a:t>
            </a:r>
            <a:endParaRPr lang="en-US" sz="1800" dirty="0"/>
          </a:p>
          <a:p>
            <a:pPr lvl="1">
              <a:lnSpc>
                <a:spcPct val="120000"/>
              </a:lnSpc>
            </a:pPr>
            <a:r>
              <a:rPr lang="he-IL" sz="1800" dirty="0"/>
              <a:t>האם קיימת שונות הנובעת מהאינטראקציה במובהקות של 0.01</a:t>
            </a:r>
            <a:r>
              <a:rPr lang="he-IL" dirty="0">
                <a:latin typeface="David" panose="020E0502060401010101" pitchFamily="34" charset="-79"/>
                <a:cs typeface="David" panose="020E0502060401010101" pitchFamily="34" charset="-79"/>
              </a:rPr>
              <a:t>?</a:t>
            </a:r>
          </a:p>
          <a:p>
            <a:pPr marL="274320" lvl="1" indent="0">
              <a:lnSpc>
                <a:spcPct val="120000"/>
              </a:lnSpc>
              <a:buNone/>
            </a:pPr>
            <a:r>
              <a:rPr lang="he-IL" sz="1800" dirty="0"/>
              <a:t>השערת האפס המתאימה תהיה כי אין השפעה לשילוב הגורם הראשון והשני </a:t>
            </a:r>
            <a:br>
              <a:rPr lang="en-US" sz="1800" dirty="0"/>
            </a:br>
            <a:r>
              <a:rPr lang="he-IL" sz="1800" dirty="0"/>
              <a:t>יחד. </a:t>
            </a:r>
            <a:br>
              <a:rPr lang="he-IL" sz="1800" dirty="0"/>
            </a:br>
            <a:r>
              <a:rPr lang="he-IL" sz="1800" dirty="0"/>
              <a:t>כלומר אין אינטראקציה:</a:t>
            </a:r>
            <a:endParaRPr lang="en-US" sz="1800" dirty="0"/>
          </a:p>
          <a:p>
            <a:pPr marL="274320" lvl="1" indent="0">
              <a:lnSpc>
                <a:spcPct val="120000"/>
              </a:lnSpc>
              <a:buNone/>
            </a:pPr>
            <a:endParaRPr lang="he-IL" dirty="0">
              <a:latin typeface="David" panose="020E0502060401010101" pitchFamily="34" charset="-79"/>
              <a:cs typeface="David" panose="020E0502060401010101" pitchFamily="34" charset="-79"/>
            </a:endParaRPr>
          </a:p>
          <a:p>
            <a:pPr lvl="1">
              <a:lnSpc>
                <a:spcPct val="120000"/>
              </a:lnSpc>
            </a:pPr>
            <a:endParaRPr lang="en-US" dirty="0">
              <a:latin typeface="David" panose="020E0502060401010101" pitchFamily="34" charset="-79"/>
              <a:cs typeface="David" panose="020E0502060401010101" pitchFamily="34" charset="-79"/>
            </a:endParaRPr>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pic>
        <p:nvPicPr>
          <p:cNvPr id="5" name="Picture 5">
            <a:extLst>
              <a:ext uri="{FF2B5EF4-FFF2-40B4-BE49-F238E27FC236}">
                <a16:creationId xmlns:a16="http://schemas.microsoft.com/office/drawing/2014/main" id="{8DD778FB-CC76-DD0F-73BD-9E65CFD517CB}"/>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69603" y="4937419"/>
            <a:ext cx="3736658" cy="937601"/>
          </a:xfrm>
          <a:prstGeom prst="rect">
            <a:avLst/>
          </a:prstGeom>
          <a:noFill/>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E759932A-3D5F-DD5D-A366-5FF3FA49639C}"/>
                  </a:ext>
                </a:extLst>
              </p:cNvPr>
              <p:cNvSpPr txBox="1"/>
              <p:nvPr/>
            </p:nvSpPr>
            <p:spPr>
              <a:xfrm>
                <a:off x="861555" y="5421885"/>
                <a:ext cx="3488959" cy="39562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𝒊𝒋𝒌</m:t>
                          </m:r>
                        </m:sub>
                      </m:sSub>
                      <m:r>
                        <a:rPr lang="en-US" b="1" i="1" smtClean="0">
                          <a:latin typeface="Cambria Math"/>
                        </a:rPr>
                        <m:t>=</m:t>
                      </m:r>
                      <m:r>
                        <a:rPr lang="en-US" b="1" i="1" smtClean="0">
                          <a:latin typeface="Cambria Math"/>
                        </a:rPr>
                        <m:t>𝝁</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𝝉</m:t>
                          </m:r>
                        </m:e>
                        <m:sub>
                          <m:r>
                            <a:rPr lang="en-US" b="1" i="1" smtClean="0">
                              <a:latin typeface="Cambria Math"/>
                            </a:rPr>
                            <m:t>𝒊</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𝒋</m:t>
                          </m:r>
                        </m:sub>
                      </m:sSub>
                      <m:r>
                        <a:rPr lang="en-US" b="1" i="1" smtClean="0">
                          <a:latin typeface="Cambria Math"/>
                        </a:rPr>
                        <m:t>+</m:t>
                      </m:r>
                      <m:r>
                        <a:rPr lang="en-US" b="1" i="1" smtClean="0">
                          <a:latin typeface="Cambria Math"/>
                        </a:rPr>
                        <m:t>𝝉</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𝒊𝒋</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𝜺</m:t>
                          </m:r>
                        </m:e>
                        <m:sub>
                          <m:r>
                            <a:rPr lang="en-US" b="1" i="1" smtClean="0">
                              <a:latin typeface="Cambria Math"/>
                            </a:rPr>
                            <m:t>𝒊𝒋𝒌</m:t>
                          </m:r>
                        </m:sub>
                      </m:sSub>
                    </m:oMath>
                  </m:oMathPara>
                </a14:m>
                <a:endParaRPr lang="he-IL" dirty="0"/>
              </a:p>
            </p:txBody>
          </p:sp>
        </mc:Choice>
        <mc:Fallback xmlns="">
          <p:sp>
            <p:nvSpPr>
              <p:cNvPr id="6" name="תיבת טקסט 5">
                <a:extLst>
                  <a:ext uri="{FF2B5EF4-FFF2-40B4-BE49-F238E27FC236}">
                    <a16:creationId xmlns:a16="http://schemas.microsoft.com/office/drawing/2014/main" id="{E759932A-3D5F-DD5D-A366-5FF3FA49639C}"/>
                  </a:ext>
                </a:extLst>
              </p:cNvPr>
              <p:cNvSpPr txBox="1">
                <a:spLocks noRot="1" noChangeAspect="1" noMove="1" noResize="1" noEditPoints="1" noAdjustHandles="1" noChangeArrowheads="1" noChangeShapeType="1" noTextEdit="1"/>
              </p:cNvSpPr>
              <p:nvPr/>
            </p:nvSpPr>
            <p:spPr>
              <a:xfrm>
                <a:off x="861555" y="5421885"/>
                <a:ext cx="3488959" cy="395621"/>
              </a:xfrm>
              <a:prstGeom prst="rect">
                <a:avLst/>
              </a:prstGeom>
              <a:blipFill>
                <a:blip r:embed="rId4"/>
                <a:stretch>
                  <a:fillRect t="-7692" b="-16923"/>
                </a:stretch>
              </a:blipFill>
            </p:spPr>
            <p:txBody>
              <a:bodyPr/>
              <a:lstStyle/>
              <a:p>
                <a:r>
                  <a:rPr lang="he-IL">
                    <a:noFill/>
                  </a:rPr>
                  <a:t> </a:t>
                </a:r>
              </a:p>
            </p:txBody>
          </p:sp>
        </mc:Fallback>
      </mc:AlternateContent>
    </p:spTree>
    <p:extLst>
      <p:ext uri="{BB962C8B-B14F-4D97-AF65-F5344CB8AC3E}">
        <p14:creationId xmlns:p14="http://schemas.microsoft.com/office/powerpoint/2010/main" val="913333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a:xfrm>
            <a:off x="317292" y="731520"/>
            <a:ext cx="10058400" cy="1371600"/>
          </a:xfrm>
        </p:spPr>
        <p:txBody>
          <a:bodyPr/>
          <a:lstStyle/>
          <a:p>
            <a:pPr algn="r"/>
            <a:r>
              <a:rPr lang="he-IL"/>
              <a:t>תרגיל 1</a:t>
            </a:r>
            <a:endParaRPr lang="he-IL" dirty="0"/>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endParaRPr lang="en-US" dirty="0"/>
          </a:p>
          <a:p>
            <a:pPr marL="0" lvl="0" indent="0">
              <a:lnSpc>
                <a:spcPct val="120000"/>
              </a:lnSpc>
              <a:buNone/>
            </a:pPr>
            <a:r>
              <a:rPr lang="he-IL" dirty="0"/>
              <a:t>ג. בדקו את השערות המודל:</a:t>
            </a:r>
          </a:p>
          <a:p>
            <a:pPr marL="0" lvl="0" indent="0">
              <a:lnSpc>
                <a:spcPct val="120000"/>
              </a:lnSpc>
              <a:buNone/>
            </a:pPr>
            <a:endParaRPr lang="he-IL" dirty="0"/>
          </a:p>
          <a:p>
            <a:pPr marL="0" indent="0">
              <a:lnSpc>
                <a:spcPct val="120000"/>
              </a:lnSpc>
              <a:buNone/>
            </a:pPr>
            <a:r>
              <a:rPr lang="he-IL" dirty="0"/>
              <a:t>לא ניתן לדחות את השערות האפס. לכן לא</a:t>
            </a:r>
            <a:br>
              <a:rPr lang="en-US" dirty="0"/>
            </a:br>
            <a:r>
              <a:rPr lang="he-IL" dirty="0"/>
              <a:t> ניתן לומר כי קיימת שונות בין הצלפים, </a:t>
            </a:r>
            <a:br>
              <a:rPr lang="en-US" dirty="0"/>
            </a:br>
            <a:r>
              <a:rPr lang="he-IL" dirty="0"/>
              <a:t>בין רובי הצלפים או שונות הנובעת</a:t>
            </a:r>
            <a:br>
              <a:rPr lang="en-US" dirty="0"/>
            </a:br>
            <a:r>
              <a:rPr lang="he-IL" dirty="0"/>
              <a:t> מהאינטראקציה.</a:t>
            </a:r>
            <a:endParaRPr lang="en-US" dirty="0"/>
          </a:p>
          <a:p>
            <a:pPr marL="0" lvl="0" indent="0">
              <a:lnSpc>
                <a:spcPct val="120000"/>
              </a:lnSpc>
              <a:buNone/>
            </a:pPr>
            <a:endParaRPr lang="en-US" sz="1800" dirty="0"/>
          </a:p>
          <a:p>
            <a:pPr marL="274320" lvl="1" indent="0">
              <a:lnSpc>
                <a:spcPct val="120000"/>
              </a:lnSpc>
              <a:buNone/>
            </a:pPr>
            <a:endParaRPr lang="he-IL" dirty="0">
              <a:latin typeface="David" panose="020E0502060401010101" pitchFamily="34" charset="-79"/>
              <a:cs typeface="David" panose="020E0502060401010101" pitchFamily="34" charset="-79"/>
            </a:endParaRPr>
          </a:p>
          <a:p>
            <a:pPr lvl="1">
              <a:lnSpc>
                <a:spcPct val="120000"/>
              </a:lnSpc>
            </a:pPr>
            <a:endParaRPr lang="en-US" dirty="0">
              <a:latin typeface="David" panose="020E0502060401010101" pitchFamily="34" charset="-79"/>
              <a:cs typeface="David" panose="020E0502060401010101" pitchFamily="34" charset="-79"/>
            </a:endParaRPr>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198615" y="90739"/>
            <a:ext cx="2087385" cy="1640472"/>
          </a:xfrm>
          <a:prstGeom prst="rect">
            <a:avLst/>
          </a:prstGeom>
          <a:noFill/>
          <a:ln w="9525">
            <a:noFill/>
            <a:miter lim="800000"/>
            <a:headEnd/>
            <a:tailEnd/>
          </a:ln>
        </p:spPr>
      </p:pic>
      <p:pic>
        <p:nvPicPr>
          <p:cNvPr id="6" name="Picture 2">
            <a:extLst>
              <a:ext uri="{FF2B5EF4-FFF2-40B4-BE49-F238E27FC236}">
                <a16:creationId xmlns:a16="http://schemas.microsoft.com/office/drawing/2014/main" id="{DEAD7AC1-B6E2-E4B3-3131-9D20993C8FE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034" y="2946389"/>
            <a:ext cx="5941953" cy="17291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4">
            <a:extLst>
              <a:ext uri="{FF2B5EF4-FFF2-40B4-BE49-F238E27FC236}">
                <a16:creationId xmlns:a16="http://schemas.microsoft.com/office/drawing/2014/main" id="{923D514D-6605-5CF1-1C30-3DBE23DBFCC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5034" y="4792012"/>
            <a:ext cx="5690840" cy="1975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0" name="Object 6">
                <a:extLst>
                  <a:ext uri="{FF2B5EF4-FFF2-40B4-BE49-F238E27FC236}">
                    <a16:creationId xmlns:a16="http://schemas.microsoft.com/office/drawing/2014/main" id="{ECA0CEA5-C184-6021-461D-637AEDAF2180}"/>
                  </a:ext>
                </a:extLst>
              </p:cNvPr>
              <p:cNvSpPr txBox="1"/>
              <p:nvPr/>
            </p:nvSpPr>
            <p:spPr bwMode="auto">
              <a:xfrm>
                <a:off x="8217394" y="3577259"/>
                <a:ext cx="2530553" cy="467375"/>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sSub>
                        <m:sSubPr>
                          <m:ctrlPr>
                            <a:rPr lang="he-IL" sz="1600" i="1">
                              <a:solidFill>
                                <a:srgbClr val="000000"/>
                              </a:solidFill>
                              <a:latin typeface="Cambria Math" panose="02040503050406030204" pitchFamily="18" charset="0"/>
                            </a:rPr>
                          </m:ctrlPr>
                        </m:sSubPr>
                        <m:e>
                          <m:r>
                            <a:rPr lang="he-IL" sz="1600" i="1">
                              <a:solidFill>
                                <a:srgbClr val="000000"/>
                              </a:solidFill>
                              <a:latin typeface="Cambria Math" panose="02040503050406030204" pitchFamily="18" charset="0"/>
                            </a:rPr>
                            <m:t>𝐹</m:t>
                          </m:r>
                        </m:e>
                        <m:sub>
                          <m:r>
                            <a:rPr lang="he-IL" sz="1600" i="1">
                              <a:solidFill>
                                <a:srgbClr val="000000"/>
                              </a:solidFill>
                              <a:latin typeface="Cambria Math" panose="02040503050406030204" pitchFamily="18" charset="0"/>
                            </a:rPr>
                            <m:t>𝑐𝑟</m:t>
                          </m:r>
                        </m:sub>
                      </m:sSub>
                      <m:r>
                        <a:rPr lang="he-IL" sz="1600" i="1">
                          <a:solidFill>
                            <a:srgbClr val="000000"/>
                          </a:solidFill>
                          <a:latin typeface="Cambria Math" panose="02040503050406030204" pitchFamily="18" charset="0"/>
                        </a:rPr>
                        <m:t>=</m:t>
                      </m:r>
                      <m:sSub>
                        <m:sSubPr>
                          <m:ctrlPr>
                            <a:rPr lang="he-IL" sz="1600" i="1">
                              <a:solidFill>
                                <a:srgbClr val="000000"/>
                              </a:solidFill>
                              <a:latin typeface="Cambria Math" panose="02040503050406030204" pitchFamily="18" charset="0"/>
                            </a:rPr>
                          </m:ctrlPr>
                        </m:sSubPr>
                        <m:e>
                          <m:r>
                            <a:rPr lang="he-IL" sz="1600" i="1">
                              <a:solidFill>
                                <a:srgbClr val="000000"/>
                              </a:solidFill>
                              <a:latin typeface="Cambria Math" panose="02040503050406030204" pitchFamily="18" charset="0"/>
                            </a:rPr>
                            <m:t>𝐹</m:t>
                          </m:r>
                        </m:e>
                        <m:sub>
                          <m:r>
                            <a:rPr lang="he-IL" sz="1600" i="1">
                              <a:solidFill>
                                <a:srgbClr val="000000"/>
                              </a:solidFill>
                              <a:latin typeface="Cambria Math" panose="02040503050406030204" pitchFamily="18" charset="0"/>
                            </a:rPr>
                            <m:t>0</m:t>
                          </m:r>
                          <m:r>
                            <a:rPr lang="he-IL" sz="1600" i="1">
                              <a:solidFill>
                                <a:srgbClr val="000000"/>
                              </a:solidFill>
                              <a:latin typeface="Cambria Math" panose="02040503050406030204" pitchFamily="18" charset="0"/>
                            </a:rPr>
                            <m:t>.</m:t>
                          </m:r>
                          <m:r>
                            <a:rPr lang="he-IL" sz="1600" i="1">
                              <a:solidFill>
                                <a:srgbClr val="000000"/>
                              </a:solidFill>
                              <a:latin typeface="Cambria Math" panose="02040503050406030204" pitchFamily="18" charset="0"/>
                            </a:rPr>
                            <m:t>01</m:t>
                          </m:r>
                        </m:sub>
                      </m:sSub>
                      <m:r>
                        <a:rPr lang="he-IL" sz="1600" i="1">
                          <a:solidFill>
                            <a:srgbClr val="000000"/>
                          </a:solidFill>
                          <a:latin typeface="Cambria Math" panose="02040503050406030204" pitchFamily="18" charset="0"/>
                        </a:rPr>
                        <m:t>(</m:t>
                      </m:r>
                      <m:r>
                        <a:rPr lang="he-IL" sz="1600" i="1">
                          <a:solidFill>
                            <a:srgbClr val="000000"/>
                          </a:solidFill>
                          <a:latin typeface="Cambria Math" panose="02040503050406030204" pitchFamily="18" charset="0"/>
                        </a:rPr>
                        <m:t>1</m:t>
                      </m:r>
                      <m:r>
                        <a:rPr lang="he-IL" sz="1600" i="1">
                          <a:solidFill>
                            <a:srgbClr val="000000"/>
                          </a:solidFill>
                          <a:latin typeface="Cambria Math" panose="02040503050406030204" pitchFamily="18" charset="0"/>
                        </a:rPr>
                        <m:t>,</m:t>
                      </m:r>
                      <m:r>
                        <a:rPr lang="he-IL" sz="1600" i="1">
                          <a:solidFill>
                            <a:srgbClr val="000000"/>
                          </a:solidFill>
                          <a:latin typeface="Cambria Math" panose="02040503050406030204" pitchFamily="18" charset="0"/>
                        </a:rPr>
                        <m:t>8</m:t>
                      </m:r>
                      <m:r>
                        <a:rPr lang="he-IL" sz="1600" i="1">
                          <a:solidFill>
                            <a:srgbClr val="000000"/>
                          </a:solidFill>
                          <a:latin typeface="Cambria Math" panose="02040503050406030204" pitchFamily="18" charset="0"/>
                        </a:rPr>
                        <m:t>)=</m:t>
                      </m:r>
                      <m:r>
                        <a:rPr lang="he-IL" sz="1600" i="1">
                          <a:solidFill>
                            <a:srgbClr val="000000"/>
                          </a:solidFill>
                          <a:latin typeface="Cambria Math" panose="02040503050406030204" pitchFamily="18" charset="0"/>
                        </a:rPr>
                        <m:t>11</m:t>
                      </m:r>
                      <m:r>
                        <a:rPr lang="he-IL" sz="1600" i="1">
                          <a:solidFill>
                            <a:srgbClr val="000000"/>
                          </a:solidFill>
                          <a:latin typeface="Cambria Math" panose="02040503050406030204" pitchFamily="18" charset="0"/>
                        </a:rPr>
                        <m:t>.</m:t>
                      </m:r>
                      <m:r>
                        <a:rPr lang="he-IL" sz="1600" i="1">
                          <a:solidFill>
                            <a:srgbClr val="000000"/>
                          </a:solidFill>
                          <a:latin typeface="Cambria Math" panose="02040503050406030204" pitchFamily="18" charset="0"/>
                        </a:rPr>
                        <m:t>26</m:t>
                      </m:r>
                    </m:oMath>
                  </m:oMathPara>
                </a14:m>
                <a:endParaRPr lang="he-IL" sz="1400" dirty="0"/>
              </a:p>
            </p:txBody>
          </p:sp>
        </mc:Choice>
        <mc:Fallback xmlns="">
          <p:sp>
            <p:nvSpPr>
              <p:cNvPr id="10" name="Object 6">
                <a:extLst>
                  <a:ext uri="{FF2B5EF4-FFF2-40B4-BE49-F238E27FC236}">
                    <a16:creationId xmlns:a16="http://schemas.microsoft.com/office/drawing/2014/main" id="{ECA0CEA5-C184-6021-461D-637AEDAF2180}"/>
                  </a:ext>
                </a:extLst>
              </p:cNvPr>
              <p:cNvSpPr txBox="1">
                <a:spLocks noRot="1" noChangeAspect="1" noMove="1" noResize="1" noEditPoints="1" noAdjustHandles="1" noChangeArrowheads="1" noChangeShapeType="1" noTextEdit="1"/>
              </p:cNvSpPr>
              <p:nvPr/>
            </p:nvSpPr>
            <p:spPr bwMode="auto">
              <a:xfrm>
                <a:off x="8217394" y="3577259"/>
                <a:ext cx="2530553" cy="467375"/>
              </a:xfrm>
              <a:prstGeom prst="rect">
                <a:avLst/>
              </a:prstGeom>
              <a:blipFill>
                <a:blip r:embed="rId5"/>
                <a:stretch>
                  <a:fillRect t="-3947"/>
                </a:stretch>
              </a:blipFill>
            </p:spPr>
            <p:txBody>
              <a:bodyPr/>
              <a:lstStyle/>
              <a:p>
                <a:r>
                  <a:rPr lang="he-IL">
                    <a:noFill/>
                  </a:rPr>
                  <a:t> </a:t>
                </a:r>
              </a:p>
            </p:txBody>
          </p:sp>
        </mc:Fallback>
      </mc:AlternateContent>
    </p:spTree>
    <p:extLst>
      <p:ext uri="{BB962C8B-B14F-4D97-AF65-F5344CB8AC3E}">
        <p14:creationId xmlns:p14="http://schemas.microsoft.com/office/powerpoint/2010/main" val="44754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4DBCE-24C9-B53B-A4A4-EBE51CDAC0B6}"/>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FB98DFB7-87BF-7A2C-5A52-37911FEF2F92}"/>
              </a:ext>
            </a:extLst>
          </p:cNvPr>
          <p:cNvSpPr>
            <a:spLocks noGrp="1"/>
          </p:cNvSpPr>
          <p:nvPr>
            <p:ph type="title"/>
          </p:nvPr>
        </p:nvSpPr>
        <p:spPr>
          <a:xfrm>
            <a:off x="317292" y="731520"/>
            <a:ext cx="10058400" cy="1371600"/>
          </a:xfrm>
        </p:spPr>
        <p:txBody>
          <a:bodyPr/>
          <a:lstStyle/>
          <a:p>
            <a:pPr algn="r"/>
            <a:r>
              <a:rPr lang="he-IL"/>
              <a:t>תרגיל 1</a:t>
            </a:r>
            <a:endParaRPr lang="he-IL" dirty="0"/>
          </a:p>
        </p:txBody>
      </p:sp>
      <p:sp>
        <p:nvSpPr>
          <p:cNvPr id="3" name="מציין מיקום תוכן 2">
            <a:extLst>
              <a:ext uri="{FF2B5EF4-FFF2-40B4-BE49-F238E27FC236}">
                <a16:creationId xmlns:a16="http://schemas.microsoft.com/office/drawing/2014/main" id="{621D1F12-C77D-CBD3-2AD1-E1A80981440E}"/>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endParaRPr lang="en-US" dirty="0"/>
          </a:p>
          <a:p>
            <a:pPr marL="0" lvl="0" indent="0">
              <a:lnSpc>
                <a:spcPct val="120000"/>
              </a:lnSpc>
              <a:buNone/>
            </a:pPr>
            <a:r>
              <a:rPr lang="he-IL" dirty="0"/>
              <a:t>ג. פתרון באמצעות </a:t>
            </a:r>
            <a:r>
              <a:rPr lang="he-IL" dirty="0" err="1"/>
              <a:t>פייתון</a:t>
            </a:r>
            <a:r>
              <a:rPr lang="he-IL" dirty="0"/>
              <a:t>:</a:t>
            </a:r>
          </a:p>
          <a:p>
            <a:pPr marL="0" lvl="0" indent="0">
              <a:lnSpc>
                <a:spcPct val="120000"/>
              </a:lnSpc>
              <a:buNone/>
            </a:pPr>
            <a:endParaRPr lang="en-US" sz="1800" dirty="0"/>
          </a:p>
          <a:p>
            <a:pPr marL="274320" lvl="1" indent="0">
              <a:lnSpc>
                <a:spcPct val="120000"/>
              </a:lnSpc>
              <a:buNone/>
            </a:pPr>
            <a:endParaRPr lang="he-IL" dirty="0">
              <a:latin typeface="David" panose="020E0502060401010101" pitchFamily="34" charset="-79"/>
              <a:cs typeface="David" panose="020E0502060401010101" pitchFamily="34" charset="-79"/>
            </a:endParaRPr>
          </a:p>
          <a:p>
            <a:pPr lvl="1">
              <a:lnSpc>
                <a:spcPct val="120000"/>
              </a:lnSpc>
            </a:pPr>
            <a:endParaRPr lang="en-US" dirty="0">
              <a:latin typeface="David" panose="020E0502060401010101" pitchFamily="34" charset="-79"/>
              <a:cs typeface="David" panose="020E0502060401010101" pitchFamily="34" charset="-79"/>
            </a:endParaRPr>
          </a:p>
          <a:p>
            <a:endParaRPr lang="he-IL" dirty="0"/>
          </a:p>
        </p:txBody>
      </p:sp>
      <p:pic>
        <p:nvPicPr>
          <p:cNvPr id="7" name="תמונה 6">
            <a:extLst>
              <a:ext uri="{FF2B5EF4-FFF2-40B4-BE49-F238E27FC236}">
                <a16:creationId xmlns:a16="http://schemas.microsoft.com/office/drawing/2014/main" id="{EC9D0E52-CB60-9E42-CF49-3C01735C0640}"/>
              </a:ext>
            </a:extLst>
          </p:cNvPr>
          <p:cNvPicPr>
            <a:picLocks noChangeAspect="1"/>
          </p:cNvPicPr>
          <p:nvPr/>
        </p:nvPicPr>
        <p:blipFill>
          <a:blip r:embed="rId2"/>
          <a:stretch>
            <a:fillRect/>
          </a:stretch>
        </p:blipFill>
        <p:spPr>
          <a:xfrm>
            <a:off x="6682854" y="5138792"/>
            <a:ext cx="4839375" cy="1247949"/>
          </a:xfrm>
          <a:prstGeom prst="rect">
            <a:avLst/>
          </a:prstGeom>
        </p:spPr>
      </p:pic>
      <p:pic>
        <p:nvPicPr>
          <p:cNvPr id="11" name="תמונה 10">
            <a:extLst>
              <a:ext uri="{FF2B5EF4-FFF2-40B4-BE49-F238E27FC236}">
                <a16:creationId xmlns:a16="http://schemas.microsoft.com/office/drawing/2014/main" id="{2184256F-5F0D-5E54-B0C8-844A1A5CCFD5}"/>
              </a:ext>
            </a:extLst>
          </p:cNvPr>
          <p:cNvPicPr>
            <a:picLocks noChangeAspect="1"/>
          </p:cNvPicPr>
          <p:nvPr/>
        </p:nvPicPr>
        <p:blipFill>
          <a:blip r:embed="rId3"/>
          <a:stretch>
            <a:fillRect/>
          </a:stretch>
        </p:blipFill>
        <p:spPr>
          <a:xfrm>
            <a:off x="562952" y="2985841"/>
            <a:ext cx="5934903" cy="3400900"/>
          </a:xfrm>
          <a:prstGeom prst="rect">
            <a:avLst/>
          </a:prstGeom>
        </p:spPr>
      </p:pic>
    </p:spTree>
    <p:extLst>
      <p:ext uri="{BB962C8B-B14F-4D97-AF65-F5344CB8AC3E}">
        <p14:creationId xmlns:p14="http://schemas.microsoft.com/office/powerpoint/2010/main" val="296685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p>
          <a:p>
            <a:pPr marL="0" lvl="0" indent="0">
              <a:lnSpc>
                <a:spcPct val="120000"/>
              </a:lnSpc>
              <a:buNone/>
            </a:pPr>
            <a:r>
              <a:rPr lang="he-IL" dirty="0"/>
              <a:t>ד. מה המלצתך למפקד היחידה?</a:t>
            </a:r>
          </a:p>
          <a:p>
            <a:pPr marL="0" indent="0">
              <a:lnSpc>
                <a:spcPct val="120000"/>
              </a:lnSpc>
              <a:buNone/>
            </a:pPr>
            <a:r>
              <a:rPr lang="he-IL" dirty="0"/>
              <a:t>ההמלצה למפקד היחידה תהיה לצוות לצלפים רובה בצורה אקראית מכיוון </a:t>
            </a:r>
            <a:br>
              <a:rPr lang="en-US" dirty="0"/>
            </a:br>
            <a:r>
              <a:rPr lang="he-IL" dirty="0" err="1"/>
              <a:t>שהשונויות</a:t>
            </a:r>
            <a:r>
              <a:rPr lang="he-IL" dirty="0"/>
              <a:t> אינן מובהקות. לחילופין, ניתן להמליץ למפקד היחידה לבצע מחזורי </a:t>
            </a:r>
            <a:br>
              <a:rPr lang="en-US" dirty="0"/>
            </a:br>
            <a:r>
              <a:rPr lang="he-IL" dirty="0"/>
              <a:t>ירי נוספים, ייתכן שאם נוסיף תצפיות, </a:t>
            </a:r>
            <a:r>
              <a:rPr lang="he-IL" dirty="0" err="1"/>
              <a:t>השונויות</a:t>
            </a:r>
            <a:r>
              <a:rPr lang="he-IL" dirty="0"/>
              <a:t> כן תהיינה מובהקות.</a:t>
            </a:r>
            <a:endParaRPr lang="en-US" dirty="0"/>
          </a:p>
          <a:p>
            <a:pPr marL="0" lvl="0" indent="0">
              <a:lnSpc>
                <a:spcPct val="120000"/>
              </a:lnSpc>
              <a:buNone/>
            </a:pPr>
            <a:endParaRPr lang="en-US" dirty="0"/>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spTree>
    <p:extLst>
      <p:ext uri="{BB962C8B-B14F-4D97-AF65-F5344CB8AC3E}">
        <p14:creationId xmlns:p14="http://schemas.microsoft.com/office/powerpoint/2010/main" val="4970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BBD6FA-4CF3-1A54-6F2A-79BEC6E27385}"/>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00CC2155-47A8-93B7-6523-53C121480C7B}"/>
              </a:ext>
            </a:extLst>
          </p:cNvPr>
          <p:cNvSpPr>
            <a:spLocks noGrp="1"/>
          </p:cNvSpPr>
          <p:nvPr>
            <p:ph idx="1"/>
          </p:nvPr>
        </p:nvSpPr>
        <p:spPr/>
        <p:txBody>
          <a:bodyPr/>
          <a:lstStyle/>
          <a:p>
            <a:pPr marL="0" indent="0">
              <a:lnSpc>
                <a:spcPct val="100000"/>
              </a:lnSpc>
              <a:buNone/>
            </a:pPr>
            <a:r>
              <a:rPr lang="he-IL" dirty="0"/>
              <a:t>בקבוצת כדורגל אירופאית כלשהי מעוניינים לבחון האם למעמד המשחק יש השפעה על המרחק ששחקן כדורגל רץ במהלך המשחק. לשם כך נאספו נתוני מרחקי ריצה (בק"מ) של 4 שחקני שדה ממספר עונות. (כל הנתונים שנאספו מתייחסים למשחקים בהם השחקנים שיחקו משחק מלא).</a:t>
            </a:r>
            <a:endParaRPr lang="en-US" dirty="0"/>
          </a:p>
          <a:p>
            <a:pPr marL="0" lvl="0" indent="0">
              <a:lnSpc>
                <a:spcPct val="100000"/>
              </a:lnSpc>
              <a:buNone/>
            </a:pPr>
            <a:r>
              <a:rPr lang="he-IL" dirty="0"/>
              <a:t>א. האם קיימת שונות בין השחקנים ברמת מובהקות של 0.01 ?</a:t>
            </a:r>
            <a:endParaRPr lang="en-US" dirty="0"/>
          </a:p>
          <a:p>
            <a:pPr marL="0" lvl="0" indent="0">
              <a:lnSpc>
                <a:spcPct val="100000"/>
              </a:lnSpc>
              <a:buNone/>
            </a:pPr>
            <a:r>
              <a:rPr lang="he-IL" dirty="0"/>
              <a:t>ב. האם קיימת שונות בין שלבי ההכרעה השונים ברמת מובהקות של 0.01?</a:t>
            </a:r>
            <a:endParaRPr lang="en-US" dirty="0"/>
          </a:p>
          <a:p>
            <a:pPr marL="0" lvl="0" indent="0">
              <a:lnSpc>
                <a:spcPct val="100000"/>
              </a:lnSpc>
              <a:buNone/>
            </a:pPr>
            <a:r>
              <a:rPr lang="he-IL" dirty="0"/>
              <a:t>ג. האם קיימת אינטראקציה בין הגורמים המסבירים?</a:t>
            </a:r>
            <a:endParaRPr lang="en-US" dirty="0"/>
          </a:p>
          <a:p>
            <a:pPr marL="0" lvl="0" indent="0">
              <a:lnSpc>
                <a:spcPct val="100000"/>
              </a:lnSpc>
              <a:buNone/>
            </a:pPr>
            <a:r>
              <a:rPr lang="he-IL" dirty="0"/>
              <a:t>ד. האם ניתן לקבוע כי שחקן 4 משקיע יותר מאמץ במשחקי חצי גמר מאשר במשחקי</a:t>
            </a:r>
            <a:br>
              <a:rPr lang="en-US" dirty="0"/>
            </a:br>
            <a:r>
              <a:rPr lang="he-IL" dirty="0"/>
              <a:t> שמינית גמר?</a:t>
            </a:r>
          </a:p>
        </p:txBody>
      </p:sp>
      <p:pic>
        <p:nvPicPr>
          <p:cNvPr id="4" name="Picture 1">
            <a:extLst>
              <a:ext uri="{FF2B5EF4-FFF2-40B4-BE49-F238E27FC236}">
                <a16:creationId xmlns:a16="http://schemas.microsoft.com/office/drawing/2014/main" id="{98ABAA2E-BB22-E369-32CE-90BAA800F9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994" r="19367" b="7189"/>
          <a:stretch/>
        </p:blipFill>
        <p:spPr bwMode="auto">
          <a:xfrm>
            <a:off x="468764" y="2790307"/>
            <a:ext cx="2928987" cy="260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95607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BBD6FA-4CF3-1A54-6F2A-79BEC6E27385}"/>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00CC2155-47A8-93B7-6523-53C121480C7B}"/>
              </a:ext>
            </a:extLst>
          </p:cNvPr>
          <p:cNvSpPr>
            <a:spLocks noGrp="1"/>
          </p:cNvSpPr>
          <p:nvPr>
            <p:ph idx="1"/>
          </p:nvPr>
        </p:nvSpPr>
        <p:spPr/>
        <p:txBody>
          <a:bodyPr/>
          <a:lstStyle/>
          <a:p>
            <a:pPr marL="0" lvl="0" indent="0">
              <a:lnSpc>
                <a:spcPct val="100000"/>
              </a:lnSpc>
              <a:buNone/>
            </a:pPr>
            <a:r>
              <a:rPr lang="he-IL" dirty="0"/>
              <a:t>א. האם קיימת שונות בין השחקנים ברמת מובהקות של 0.01 ?</a:t>
            </a:r>
          </a:p>
          <a:p>
            <a:pPr marL="0" lvl="0" indent="0">
              <a:lnSpc>
                <a:spcPct val="100000"/>
              </a:lnSpc>
              <a:buNone/>
            </a:pPr>
            <a:r>
              <a:rPr lang="he-IL" dirty="0"/>
              <a:t>ב. האם קיימת שונות בין שלבי ההכרעה השונים ברמת מובהקות של 0.01?</a:t>
            </a:r>
            <a:endParaRPr lang="en-US" dirty="0"/>
          </a:p>
          <a:p>
            <a:pPr marL="0" lvl="0" indent="0">
              <a:lnSpc>
                <a:spcPct val="100000"/>
              </a:lnSpc>
              <a:buNone/>
            </a:pPr>
            <a:r>
              <a:rPr lang="he-IL" dirty="0"/>
              <a:t>ג. האם קיימת אינטראקציה בין הגורמים המסבירים?</a:t>
            </a:r>
            <a:endParaRPr lang="en-US" dirty="0"/>
          </a:p>
          <a:p>
            <a:pPr marL="0" lvl="0" indent="0">
              <a:lnSpc>
                <a:spcPct val="100000"/>
              </a:lnSpc>
              <a:buNone/>
            </a:pPr>
            <a:endParaRPr lang="en-US" dirty="0"/>
          </a:p>
        </p:txBody>
      </p:sp>
      <p:pic>
        <p:nvPicPr>
          <p:cNvPr id="4" name="Picture 1">
            <a:extLst>
              <a:ext uri="{FF2B5EF4-FFF2-40B4-BE49-F238E27FC236}">
                <a16:creationId xmlns:a16="http://schemas.microsoft.com/office/drawing/2014/main" id="{98ABAA2E-BB22-E369-32CE-90BAA800F9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994" r="19367" b="7189"/>
          <a:stretch/>
        </p:blipFill>
        <p:spPr bwMode="auto">
          <a:xfrm>
            <a:off x="468764" y="2835277"/>
            <a:ext cx="2928987" cy="260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2ABCCCD6-42AD-A3ED-5001-20CC4F5D74A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0054" r="10261" b="10991"/>
          <a:stretch/>
        </p:blipFill>
        <p:spPr bwMode="auto">
          <a:xfrm>
            <a:off x="3397751" y="3343542"/>
            <a:ext cx="3899423" cy="149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a:extLst>
              <a:ext uri="{FF2B5EF4-FFF2-40B4-BE49-F238E27FC236}">
                <a16:creationId xmlns:a16="http://schemas.microsoft.com/office/drawing/2014/main" id="{72476A3F-C910-D607-4B9E-7B62A77C4FB9}"/>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6218" r="5271" b="9260"/>
          <a:stretch/>
        </p:blipFill>
        <p:spPr bwMode="auto">
          <a:xfrm>
            <a:off x="7583405" y="3313601"/>
            <a:ext cx="4327693" cy="153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7" name="Object 4">
            <a:extLst>
              <a:ext uri="{FF2B5EF4-FFF2-40B4-BE49-F238E27FC236}">
                <a16:creationId xmlns:a16="http://schemas.microsoft.com/office/drawing/2014/main" id="{2D68A453-36B6-3AFE-6EBE-37BC6CE6267A}"/>
              </a:ext>
            </a:extLst>
          </p:cNvPr>
          <p:cNvGraphicFramePr>
            <a:graphicFrameLocks noChangeAspect="1"/>
          </p:cNvGraphicFramePr>
          <p:nvPr>
            <p:extLst>
              <p:ext uri="{D42A27DB-BD31-4B8C-83A1-F6EECF244321}">
                <p14:modId xmlns:p14="http://schemas.microsoft.com/office/powerpoint/2010/main" val="2847427590"/>
              </p:ext>
            </p:extLst>
          </p:nvPr>
        </p:nvGraphicFramePr>
        <p:xfrm>
          <a:off x="8742489" y="5310732"/>
          <a:ext cx="1428750" cy="228600"/>
        </p:xfrm>
        <a:graphic>
          <a:graphicData uri="http://schemas.openxmlformats.org/presentationml/2006/ole">
            <mc:AlternateContent xmlns:mc="http://schemas.openxmlformats.org/markup-compatibility/2006">
              <mc:Choice xmlns:v="urn:schemas-microsoft-com:vml" Requires="v">
                <p:oleObj r:id="rId5" imgW="1435100" imgH="228600" progId="Equation.DSMT4">
                  <p:embed/>
                </p:oleObj>
              </mc:Choice>
              <mc:Fallback>
                <p:oleObj r:id="rId5" imgW="1435100" imgH="228600" progId="Equation.DSMT4">
                  <p:embed/>
                  <p:pic>
                    <p:nvPicPr>
                      <p:cNvPr id="5"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42489" y="5310732"/>
                        <a:ext cx="14287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a:extLst>
              <a:ext uri="{FF2B5EF4-FFF2-40B4-BE49-F238E27FC236}">
                <a16:creationId xmlns:a16="http://schemas.microsoft.com/office/drawing/2014/main" id="{6F9F6440-9B6E-72F0-8362-F97CC8651822}"/>
              </a:ext>
            </a:extLst>
          </p:cNvPr>
          <p:cNvGraphicFramePr>
            <a:graphicFrameLocks noChangeAspect="1"/>
          </p:cNvGraphicFramePr>
          <p:nvPr>
            <p:extLst>
              <p:ext uri="{D42A27DB-BD31-4B8C-83A1-F6EECF244321}">
                <p14:modId xmlns:p14="http://schemas.microsoft.com/office/powerpoint/2010/main" val="1149379226"/>
              </p:ext>
            </p:extLst>
          </p:nvPr>
        </p:nvGraphicFramePr>
        <p:xfrm>
          <a:off x="8740359" y="5111118"/>
          <a:ext cx="1428750" cy="228600"/>
        </p:xfrm>
        <a:graphic>
          <a:graphicData uri="http://schemas.openxmlformats.org/presentationml/2006/ole">
            <mc:AlternateContent xmlns:mc="http://schemas.openxmlformats.org/markup-compatibility/2006">
              <mc:Choice xmlns:v="urn:schemas-microsoft-com:vml" Requires="v">
                <p:oleObj r:id="rId7" imgW="1435100" imgH="228600" progId="Equation.DSMT4">
                  <p:embed/>
                </p:oleObj>
              </mc:Choice>
              <mc:Fallback>
                <p:oleObj r:id="rId7" imgW="1435100" imgH="228600" progId="Equation.DSMT4">
                  <p:embed/>
                  <p:pic>
                    <p:nvPicPr>
                      <p:cNvPr id="8"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40359" y="5111118"/>
                        <a:ext cx="14287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a:extLst>
              <a:ext uri="{FF2B5EF4-FFF2-40B4-BE49-F238E27FC236}">
                <a16:creationId xmlns:a16="http://schemas.microsoft.com/office/drawing/2014/main" id="{7217E310-4B60-8B8A-8A0C-3BDB22BA4575}"/>
              </a:ext>
            </a:extLst>
          </p:cNvPr>
          <p:cNvGraphicFramePr>
            <a:graphicFrameLocks noChangeAspect="1"/>
          </p:cNvGraphicFramePr>
          <p:nvPr>
            <p:extLst>
              <p:ext uri="{D42A27DB-BD31-4B8C-83A1-F6EECF244321}">
                <p14:modId xmlns:p14="http://schemas.microsoft.com/office/powerpoint/2010/main" val="3323898984"/>
              </p:ext>
            </p:extLst>
          </p:nvPr>
        </p:nvGraphicFramePr>
        <p:xfrm>
          <a:off x="8738212" y="4900215"/>
          <a:ext cx="1428750" cy="228600"/>
        </p:xfrm>
        <a:graphic>
          <a:graphicData uri="http://schemas.openxmlformats.org/presentationml/2006/ole">
            <mc:AlternateContent xmlns:mc="http://schemas.openxmlformats.org/markup-compatibility/2006">
              <mc:Choice xmlns:v="urn:schemas-microsoft-com:vml" Requires="v">
                <p:oleObj r:id="rId9" imgW="1422400" imgH="228600" progId="Equation.DSMT4">
                  <p:embed/>
                </p:oleObj>
              </mc:Choice>
              <mc:Fallback>
                <p:oleObj r:id="rId9" imgW="1422400" imgH="228600" progId="Equation.DSMT4">
                  <p:embed/>
                  <p:pic>
                    <p:nvPicPr>
                      <p:cNvPr id="11"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738212" y="4900215"/>
                        <a:ext cx="14287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Rectangle 12">
            <a:extLst>
              <a:ext uri="{FF2B5EF4-FFF2-40B4-BE49-F238E27FC236}">
                <a16:creationId xmlns:a16="http://schemas.microsoft.com/office/drawing/2014/main" id="{257D23EA-DCE2-84FC-A017-05EB30E8C90B}"/>
              </a:ext>
            </a:extLst>
          </p:cNvPr>
          <p:cNvSpPr/>
          <p:nvPr/>
        </p:nvSpPr>
        <p:spPr>
          <a:xfrm>
            <a:off x="0" y="5529086"/>
            <a:ext cx="11723236" cy="1200329"/>
          </a:xfrm>
          <a:prstGeom prst="rect">
            <a:avLst/>
          </a:prstGeom>
        </p:spPr>
        <p:txBody>
          <a:bodyPr wrap="square">
            <a:spAutoFit/>
          </a:bodyPr>
          <a:lstStyle/>
          <a:p>
            <a:pPr algn="r" rtl="1"/>
            <a:r>
              <a:rPr lang="he-IL" dirty="0"/>
              <a:t>ניתן לדחות את השערת האפס לגבי השונות בין השחקנים, כלומר ניתן לקבוע כי ישנה שונות במרחק הריצה בין השחקנים.</a:t>
            </a:r>
            <a:endParaRPr lang="en-US" dirty="0"/>
          </a:p>
          <a:p>
            <a:pPr algn="r" rtl="1"/>
            <a:r>
              <a:rPr lang="he-IL" dirty="0"/>
              <a:t>לא ניתן לדחות את השערת האפס לגבי השונות בין שלבי ההכרעה וכן את השערת האפס לגביי האינטראקציות.</a:t>
            </a:r>
            <a:endParaRPr lang="en-US" dirty="0"/>
          </a:p>
          <a:p>
            <a:pPr algn="r" rtl="1"/>
            <a:r>
              <a:rPr lang="he-IL" dirty="0"/>
              <a:t>במקרה זה כדאי לשקול ביצוע ניתוח שונות חד כיווני כשהגורם המסביר היחידי בו הוא השחקן: נוכל לבטל את פרמטר 'מעמד המשחק', לכל שחקן יהיו 9 תצפיות ונוכל להגיע לתוצאות מדויקות יותר</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p:txBody>
      </p:sp>
    </p:spTree>
    <p:extLst>
      <p:ext uri="{BB962C8B-B14F-4D97-AF65-F5344CB8AC3E}">
        <p14:creationId xmlns:p14="http://schemas.microsoft.com/office/powerpoint/2010/main" val="2326495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DBBD6FA-4CF3-1A54-6F2A-79BEC6E27385}"/>
              </a:ext>
            </a:extLst>
          </p:cNvPr>
          <p:cNvSpPr>
            <a:spLocks noGrp="1"/>
          </p:cNvSpPr>
          <p:nvPr>
            <p:ph type="title"/>
          </p:nvPr>
        </p:nvSpPr>
        <p:spPr/>
        <p:txBody>
          <a:bodyPr/>
          <a:lstStyle/>
          <a:p>
            <a:pPr algn="r"/>
            <a:r>
              <a:rPr lang="he-IL" dirty="0"/>
              <a:t>תרגיל 2</a:t>
            </a:r>
          </a:p>
        </p:txBody>
      </p:sp>
      <p:sp>
        <p:nvSpPr>
          <p:cNvPr id="3" name="מציין מיקום תוכן 2">
            <a:extLst>
              <a:ext uri="{FF2B5EF4-FFF2-40B4-BE49-F238E27FC236}">
                <a16:creationId xmlns:a16="http://schemas.microsoft.com/office/drawing/2014/main" id="{00CC2155-47A8-93B7-6523-53C121480C7B}"/>
              </a:ext>
            </a:extLst>
          </p:cNvPr>
          <p:cNvSpPr>
            <a:spLocks noGrp="1"/>
          </p:cNvSpPr>
          <p:nvPr>
            <p:ph idx="1"/>
          </p:nvPr>
        </p:nvSpPr>
        <p:spPr/>
        <p:txBody>
          <a:bodyPr/>
          <a:lstStyle/>
          <a:p>
            <a:pPr marL="0" indent="0">
              <a:lnSpc>
                <a:spcPct val="100000"/>
              </a:lnSpc>
              <a:buNone/>
            </a:pPr>
            <a:r>
              <a:rPr lang="he-IL" dirty="0"/>
              <a:t>האם ניתן לקבוע כי שחקן 4 משקיע יותר מאמץ במשחקי חצי גמר מאשר במשחקי</a:t>
            </a:r>
            <a:br>
              <a:rPr lang="en-US" dirty="0"/>
            </a:br>
            <a:r>
              <a:rPr lang="he-IL" dirty="0"/>
              <a:t> שמינית גמר?</a:t>
            </a:r>
            <a:endParaRPr lang="en-US" dirty="0"/>
          </a:p>
        </p:txBody>
      </p:sp>
      <p:pic>
        <p:nvPicPr>
          <p:cNvPr id="4" name="Picture 1">
            <a:extLst>
              <a:ext uri="{FF2B5EF4-FFF2-40B4-BE49-F238E27FC236}">
                <a16:creationId xmlns:a16="http://schemas.microsoft.com/office/drawing/2014/main" id="{98ABAA2E-BB22-E369-32CE-90BAA800F98D}"/>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7994" r="19367" b="7189"/>
          <a:stretch/>
        </p:blipFill>
        <p:spPr bwMode="auto">
          <a:xfrm>
            <a:off x="468764" y="2700367"/>
            <a:ext cx="2928987" cy="2603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4">
            <a:extLst>
              <a:ext uri="{FF2B5EF4-FFF2-40B4-BE49-F238E27FC236}">
                <a16:creationId xmlns:a16="http://schemas.microsoft.com/office/drawing/2014/main" id="{82D21D22-1B4E-5AB1-519D-1A32FA16073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6543" r="26780" b="11198"/>
          <a:stretch/>
        </p:blipFill>
        <p:spPr bwMode="auto">
          <a:xfrm>
            <a:off x="3734872" y="3108553"/>
            <a:ext cx="2537138" cy="1195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a:extLst>
              <a:ext uri="{FF2B5EF4-FFF2-40B4-BE49-F238E27FC236}">
                <a16:creationId xmlns:a16="http://schemas.microsoft.com/office/drawing/2014/main" id="{2C4C859D-0E1E-E270-3919-85FBA675418F}"/>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6079" r="16316" b="13049"/>
          <a:stretch/>
        </p:blipFill>
        <p:spPr bwMode="auto">
          <a:xfrm>
            <a:off x="3734872" y="4381282"/>
            <a:ext cx="3670479" cy="1318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F07BFA15-5177-B5C3-3FC0-D1CE7A4AEE2F}"/>
                  </a:ext>
                </a:extLst>
              </p:cNvPr>
              <p:cNvSpPr txBox="1">
                <a:spLocks/>
              </p:cNvSpPr>
              <p:nvPr/>
            </p:nvSpPr>
            <p:spPr>
              <a:xfrm>
                <a:off x="2447353" y="2966760"/>
                <a:ext cx="8997101" cy="3703320"/>
              </a:xfrm>
              <a:prstGeom prst="rect">
                <a:avLst/>
              </a:prstGeom>
            </p:spPr>
            <p:txBody>
              <a:bodyPr vert="horz" lIns="91440" tIns="45720" rIns="91440" bIns="45720" rtlCol="0">
                <a:normAutofit/>
              </a:bodyPr>
              <a:lst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he-IL" dirty="0"/>
                  <a:t>כדי לקבוע האם יש הבדל בין הרמות של שחקן 4 ניתן</a:t>
                </a:r>
                <a:br>
                  <a:rPr lang="en-US" dirty="0"/>
                </a:br>
                <a:r>
                  <a:rPr lang="he-IL" dirty="0"/>
                  <a:t> להשתמש בשיטת דנקן.</a:t>
                </a:r>
                <a:endParaRPr lang="en-US" dirty="0"/>
              </a:p>
              <a:p>
                <a:r>
                  <a:rPr lang="he-IL" dirty="0"/>
                  <a:t>במודל שונות דו כיווני  הערך הקריטי יחושב לפי: </a:t>
                </a:r>
              </a:p>
              <a:p>
                <a:pPr marL="0" indent="0">
                  <a:buNone/>
                </a:pPr>
                <a:r>
                  <a:rPr lang="he-IL" dirty="0"/>
                  <a:t>  </a:t>
                </a:r>
                <a:br>
                  <a:rPr lang="en-US" dirty="0"/>
                </a:br>
                <a:r>
                  <a:rPr lang="en-US" dirty="0"/>
                  <a:t> </a:t>
                </a:r>
              </a:p>
              <a:p>
                <a:r>
                  <a:rPr lang="he-IL" dirty="0"/>
                  <a:t>נדרג את הרמות השונות של שחקן 4: </a:t>
                </a:r>
                <a:endParaRPr lang="en-US" dirty="0"/>
              </a:p>
              <a:p>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rPr>
                          <m:t>𝑟</m:t>
                        </m:r>
                      </m:e>
                      <m:sub>
                        <m:r>
                          <a:rPr lang="en-US" i="1" smtClean="0">
                            <a:latin typeface="Cambria Math"/>
                          </a:rPr>
                          <m:t>𝛼</m:t>
                        </m:r>
                      </m:sub>
                    </m:sSub>
                    <m:r>
                      <a:rPr lang="en-US" i="1" smtClean="0">
                        <a:latin typeface="Cambria Math"/>
                      </a:rPr>
                      <m:t>(</m:t>
                    </m:r>
                    <m:r>
                      <a:rPr lang="en-US" i="1" smtClean="0">
                        <a:latin typeface="Cambria Math"/>
                      </a:rPr>
                      <m:t>3</m:t>
                    </m:r>
                    <m:r>
                      <a:rPr lang="en-US" i="1" smtClean="0">
                        <a:latin typeface="Cambria Math"/>
                      </a:rPr>
                      <m:t>, </m:t>
                    </m:r>
                    <m:r>
                      <a:rPr lang="en-US" i="1" smtClean="0">
                        <a:latin typeface="Cambria Math"/>
                      </a:rPr>
                      <m:t>24</m:t>
                    </m:r>
                    <m:r>
                      <a:rPr lang="en-US" i="1" smtClean="0">
                        <a:latin typeface="Cambria Math"/>
                      </a:rPr>
                      <m:t>)</m:t>
                    </m:r>
                  </m:oMath>
                </a14:m>
                <a:r>
                  <a:rPr lang="he-IL" dirty="0"/>
                  <a:t> אינו מופיע בטבלה לכן נחשב</a:t>
                </a:r>
                <a:br>
                  <a:rPr lang="en-US" dirty="0"/>
                </a:br>
                <a:r>
                  <a:rPr lang="he-IL" dirty="0"/>
                  <a:t> לפי </a:t>
                </a:r>
                <a14:m>
                  <m:oMath xmlns:m="http://schemas.openxmlformats.org/officeDocument/2006/math">
                    <m:sSub>
                      <m:sSubPr>
                        <m:ctrlPr>
                          <a:rPr lang="en-US" i="1" smtClean="0">
                            <a:latin typeface="Cambria Math" panose="02040503050406030204" pitchFamily="18" charset="0"/>
                          </a:rPr>
                        </m:ctrlPr>
                      </m:sSubPr>
                      <m:e>
                        <m:r>
                          <a:rPr lang="en-US" i="1" smtClean="0">
                            <a:latin typeface="Cambria Math"/>
                          </a:rPr>
                          <m:t>𝑟</m:t>
                        </m:r>
                      </m:e>
                      <m:sub>
                        <m:r>
                          <a:rPr lang="en-US" i="1" smtClean="0">
                            <a:latin typeface="Cambria Math"/>
                          </a:rPr>
                          <m:t>𝛼</m:t>
                        </m:r>
                      </m:sub>
                    </m:sSub>
                    <m:d>
                      <m:dPr>
                        <m:ctrlPr>
                          <a:rPr lang="en-US" i="1" smtClean="0">
                            <a:latin typeface="Cambria Math" panose="02040503050406030204" pitchFamily="18" charset="0"/>
                          </a:rPr>
                        </m:ctrlPr>
                      </m:dPr>
                      <m:e>
                        <m:r>
                          <a:rPr lang="en-US" i="1" smtClean="0">
                            <a:latin typeface="Cambria Math"/>
                          </a:rPr>
                          <m:t>3</m:t>
                        </m:r>
                        <m:r>
                          <a:rPr lang="en-US" i="1" smtClean="0">
                            <a:latin typeface="Cambria Math"/>
                          </a:rPr>
                          <m:t>, </m:t>
                        </m:r>
                        <m:r>
                          <a:rPr lang="en-US" i="1" smtClean="0">
                            <a:latin typeface="Cambria Math"/>
                          </a:rPr>
                          <m:t>20</m:t>
                        </m:r>
                      </m:e>
                    </m:d>
                    <m:r>
                      <a:rPr lang="en-US" i="1" smtClean="0">
                        <a:latin typeface="Cambria Math"/>
                      </a:rPr>
                      <m:t>=</m:t>
                    </m:r>
                    <m:r>
                      <a:rPr lang="en-US" i="1" smtClean="0">
                        <a:latin typeface="Cambria Math"/>
                      </a:rPr>
                      <m:t>4</m:t>
                    </m:r>
                    <m:r>
                      <a:rPr lang="en-US" i="1" smtClean="0">
                        <a:latin typeface="Cambria Math"/>
                      </a:rPr>
                      <m:t>.</m:t>
                    </m:r>
                    <m:r>
                      <a:rPr lang="en-US" i="1" smtClean="0">
                        <a:latin typeface="Cambria Math"/>
                      </a:rPr>
                      <m:t>22</m:t>
                    </m:r>
                  </m:oMath>
                </a14:m>
                <a:r>
                  <a:rPr lang="he-IL" dirty="0"/>
                  <a:t> (מחמיר יותר)</a:t>
                </a:r>
                <a:endParaRPr lang="en-US" dirty="0"/>
              </a:p>
              <a:p>
                <a:endParaRPr lang="he-IL" dirty="0"/>
              </a:p>
              <a:p>
                <a:r>
                  <a:rPr lang="he-IL" dirty="0"/>
                  <a:t>לא ניתן לקבוע כי שחקן 4 משקיע יותר מאמץ במשחקי חצי גמר מאשר במשחקי שמינית גמר</a:t>
                </a:r>
                <a:endParaRPr lang="en-US" dirty="0"/>
              </a:p>
            </p:txBody>
          </p:sp>
        </mc:Choice>
        <mc:Fallback xmlns="">
          <p:sp>
            <p:nvSpPr>
              <p:cNvPr id="15" name="Content Placeholder 2">
                <a:extLst>
                  <a:ext uri="{FF2B5EF4-FFF2-40B4-BE49-F238E27FC236}">
                    <a16:creationId xmlns:a16="http://schemas.microsoft.com/office/drawing/2014/main" id="{F07BFA15-5177-B5C3-3FC0-D1CE7A4AEE2F}"/>
                  </a:ext>
                </a:extLst>
              </p:cNvPr>
              <p:cNvSpPr txBox="1">
                <a:spLocks noRot="1" noChangeAspect="1" noMove="1" noResize="1" noEditPoints="1" noAdjustHandles="1" noChangeArrowheads="1" noChangeShapeType="1" noTextEdit="1"/>
              </p:cNvSpPr>
              <p:nvPr/>
            </p:nvSpPr>
            <p:spPr>
              <a:xfrm>
                <a:off x="2447353" y="2966760"/>
                <a:ext cx="8997101" cy="3703320"/>
              </a:xfrm>
              <a:prstGeom prst="rect">
                <a:avLst/>
              </a:prstGeom>
              <a:blipFill>
                <a:blip r:embed="rId5"/>
                <a:stretch>
                  <a:fillRect t="-988" r="-610"/>
                </a:stretch>
              </a:blipFill>
            </p:spPr>
            <p:txBody>
              <a:bodyPr/>
              <a:lstStyle/>
              <a:p>
                <a:r>
                  <a:rPr lang="he-IL">
                    <a:noFill/>
                  </a:rPr>
                  <a:t> </a:t>
                </a:r>
              </a:p>
            </p:txBody>
          </p:sp>
        </mc:Fallback>
      </mc:AlternateContent>
      <p:graphicFrame>
        <p:nvGraphicFramePr>
          <p:cNvPr id="16" name="Object 4">
            <a:extLst>
              <a:ext uri="{FF2B5EF4-FFF2-40B4-BE49-F238E27FC236}">
                <a16:creationId xmlns:a16="http://schemas.microsoft.com/office/drawing/2014/main" id="{5CA05220-5BD1-77AA-EB20-A1DEF2CE189E}"/>
              </a:ext>
            </a:extLst>
          </p:cNvPr>
          <p:cNvGraphicFramePr>
            <a:graphicFrameLocks noChangeAspect="1"/>
          </p:cNvGraphicFramePr>
          <p:nvPr>
            <p:extLst>
              <p:ext uri="{D42A27DB-BD31-4B8C-83A1-F6EECF244321}">
                <p14:modId xmlns:p14="http://schemas.microsoft.com/office/powerpoint/2010/main" val="40642171"/>
              </p:ext>
            </p:extLst>
          </p:nvPr>
        </p:nvGraphicFramePr>
        <p:xfrm>
          <a:off x="8708874" y="4116198"/>
          <a:ext cx="2032071" cy="516256"/>
        </p:xfrm>
        <a:graphic>
          <a:graphicData uri="http://schemas.openxmlformats.org/presentationml/2006/ole">
            <mc:AlternateContent xmlns:mc="http://schemas.openxmlformats.org/markup-compatibility/2006">
              <mc:Choice xmlns:v="urn:schemas-microsoft-com:vml" Requires="v">
                <p:oleObj r:id="rId6" imgW="1752600" imgH="444500" progId="Equation.DSMT4">
                  <p:embed/>
                </p:oleObj>
              </mc:Choice>
              <mc:Fallback>
                <p:oleObj r:id="rId6" imgW="1752600" imgH="444500" progId="Equation.DSMT4">
                  <p:embed/>
                  <p:pic>
                    <p:nvPicPr>
                      <p:cNvPr id="5"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08874" y="4116198"/>
                        <a:ext cx="2032071" cy="516256"/>
                      </a:xfrm>
                      <a:prstGeom prst="rect">
                        <a:avLst/>
                      </a:prstGeom>
                      <a:noFill/>
                    </p:spPr>
                  </p:pic>
                </p:oleObj>
              </mc:Fallback>
            </mc:AlternateContent>
          </a:graphicData>
        </a:graphic>
      </p:graphicFrame>
      <p:grpSp>
        <p:nvGrpSpPr>
          <p:cNvPr id="20" name="קבוצה 19">
            <a:extLst>
              <a:ext uri="{FF2B5EF4-FFF2-40B4-BE49-F238E27FC236}">
                <a16:creationId xmlns:a16="http://schemas.microsoft.com/office/drawing/2014/main" id="{7DC97D68-D9DA-BF3D-40D3-7085D4BE8EC3}"/>
              </a:ext>
            </a:extLst>
          </p:cNvPr>
          <p:cNvGrpSpPr/>
          <p:nvPr/>
        </p:nvGrpSpPr>
        <p:grpSpPr>
          <a:xfrm>
            <a:off x="7038670" y="5715831"/>
            <a:ext cx="4187379" cy="447675"/>
            <a:chOff x="7005615" y="4996669"/>
            <a:chExt cx="4187379" cy="447675"/>
          </a:xfrm>
        </p:grpSpPr>
        <p:graphicFrame>
          <p:nvGraphicFramePr>
            <p:cNvPr id="17" name="Object 16">
              <a:extLst>
                <a:ext uri="{FF2B5EF4-FFF2-40B4-BE49-F238E27FC236}">
                  <a16:creationId xmlns:a16="http://schemas.microsoft.com/office/drawing/2014/main" id="{CF05F19A-F4F4-BCB5-FB96-202B5C638379}"/>
                </a:ext>
              </a:extLst>
            </p:cNvPr>
            <p:cNvGraphicFramePr>
              <a:graphicFrameLocks noChangeAspect="1"/>
            </p:cNvGraphicFramePr>
            <p:nvPr>
              <p:extLst>
                <p:ext uri="{D42A27DB-BD31-4B8C-83A1-F6EECF244321}">
                  <p14:modId xmlns:p14="http://schemas.microsoft.com/office/powerpoint/2010/main" val="1893234297"/>
                </p:ext>
              </p:extLst>
            </p:nvPr>
          </p:nvGraphicFramePr>
          <p:xfrm>
            <a:off x="7005615" y="5125448"/>
            <a:ext cx="1743075" cy="238125"/>
          </p:xfrm>
          <a:graphic>
            <a:graphicData uri="http://schemas.openxmlformats.org/presentationml/2006/ole">
              <mc:AlternateContent xmlns:mc="http://schemas.openxmlformats.org/markup-compatibility/2006">
                <mc:Choice xmlns:v="urn:schemas-microsoft-com:vml" Requires="v">
                  <p:oleObj r:id="rId8" imgW="1739900" imgH="241300" progId="Equation.DSMT4">
                    <p:embed/>
                  </p:oleObj>
                </mc:Choice>
                <mc:Fallback>
                  <p:oleObj r:id="rId8" imgW="1739900" imgH="241300" progId="Equation.DSMT4">
                    <p:embed/>
                    <p:pic>
                      <p:nvPicPr>
                        <p:cNvPr id="17"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05615" y="5125448"/>
                          <a:ext cx="1743075" cy="238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19">
              <a:extLst>
                <a:ext uri="{FF2B5EF4-FFF2-40B4-BE49-F238E27FC236}">
                  <a16:creationId xmlns:a16="http://schemas.microsoft.com/office/drawing/2014/main" id="{47B66E9F-10A9-4912-B034-4FC9D1EB723C}"/>
                </a:ext>
              </a:extLst>
            </p:cNvPr>
            <p:cNvGraphicFramePr>
              <a:graphicFrameLocks noChangeAspect="1"/>
            </p:cNvGraphicFramePr>
            <p:nvPr>
              <p:extLst>
                <p:ext uri="{D42A27DB-BD31-4B8C-83A1-F6EECF244321}">
                  <p14:modId xmlns:p14="http://schemas.microsoft.com/office/powerpoint/2010/main" val="3738487714"/>
                </p:ext>
              </p:extLst>
            </p:nvPr>
          </p:nvGraphicFramePr>
          <p:xfrm>
            <a:off x="9411819" y="4996669"/>
            <a:ext cx="1781175" cy="447675"/>
          </p:xfrm>
          <a:graphic>
            <a:graphicData uri="http://schemas.openxmlformats.org/presentationml/2006/ole">
              <mc:AlternateContent xmlns:mc="http://schemas.openxmlformats.org/markup-compatibility/2006">
                <mc:Choice xmlns:v="urn:schemas-microsoft-com:vml" Requires="v">
                  <p:oleObj r:id="rId10" imgW="1777229" imgH="444307" progId="Equation.DSMT4">
                    <p:embed/>
                  </p:oleObj>
                </mc:Choice>
                <mc:Fallback>
                  <p:oleObj r:id="rId10" imgW="1777229" imgH="444307" progId="Equation.DSMT4">
                    <p:embed/>
                    <p:pic>
                      <p:nvPicPr>
                        <p:cNvPr id="2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411819" y="4996669"/>
                          <a:ext cx="1781175" cy="447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Rectangle 22">
              <a:extLst>
                <a:ext uri="{FF2B5EF4-FFF2-40B4-BE49-F238E27FC236}">
                  <a16:creationId xmlns:a16="http://schemas.microsoft.com/office/drawing/2014/main" id="{F9483F7D-75D0-A8F6-E97E-75728CF9BA37}"/>
                </a:ext>
              </a:extLst>
            </p:cNvPr>
            <p:cNvSpPr/>
            <p:nvPr/>
          </p:nvSpPr>
          <p:spPr>
            <a:xfrm>
              <a:off x="8956769" y="5073934"/>
              <a:ext cx="328410" cy="307777"/>
            </a:xfrm>
            <a:prstGeom prst="rect">
              <a:avLst/>
            </a:prstGeom>
          </p:spPr>
          <p:txBody>
            <a:bodyPr wrap="square">
              <a:spAutoFit/>
            </a:bodyPr>
            <a:lstStyle/>
            <a:p>
              <a:r>
                <a:rPr lang="he-IL" dirty="0"/>
                <a:t>&gt;</a:t>
              </a:r>
              <a:endParaRPr lang="en-US" dirty="0"/>
            </a:p>
          </p:txBody>
        </p:sp>
      </p:grpSp>
    </p:spTree>
    <p:extLst>
      <p:ext uri="{BB962C8B-B14F-4D97-AF65-F5344CB8AC3E}">
        <p14:creationId xmlns:p14="http://schemas.microsoft.com/office/powerpoint/2010/main" val="359376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94061C-3D7E-6188-9EF5-9AC381C8419F}"/>
              </a:ext>
            </a:extLst>
          </p:cNvPr>
          <p:cNvSpPr>
            <a:spLocks noGrp="1"/>
          </p:cNvSpPr>
          <p:nvPr>
            <p:ph type="title"/>
          </p:nvPr>
        </p:nvSpPr>
        <p:spPr/>
        <p:txBody>
          <a:bodyPr/>
          <a:lstStyle/>
          <a:p>
            <a:pPr algn="r"/>
            <a:r>
              <a:rPr lang="he-IL" dirty="0"/>
              <a:t>ניתוח שונות דו-כיווני היררכי</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E4B552B-095A-0F69-6741-DADB74D3AB42}"/>
                  </a:ext>
                </a:extLst>
              </p:cNvPr>
              <p:cNvSpPr>
                <a:spLocks noGrp="1"/>
              </p:cNvSpPr>
              <p:nvPr>
                <p:ph idx="1"/>
              </p:nvPr>
            </p:nvSpPr>
            <p:spPr/>
            <p:txBody>
              <a:bodyPr/>
              <a:lstStyle/>
              <a:p>
                <a14:m>
                  <m:oMath xmlns:m="http://schemas.openxmlformats.org/officeDocument/2006/math">
                    <m:sSub>
                      <m:sSubPr>
                        <m:ctrlPr>
                          <a:rPr lang="en-US" sz="1800" i="1" smtClean="0">
                            <a:latin typeface="Cambria Math" panose="02040503050406030204" pitchFamily="18" charset="0"/>
                          </a:rPr>
                        </m:ctrlPr>
                      </m:sSubPr>
                      <m:e>
                        <m:r>
                          <a:rPr lang="en-US" sz="1800" b="1" i="1">
                            <a:latin typeface="Cambria Math"/>
                          </a:rPr>
                          <m:t>𝒚</m:t>
                        </m:r>
                      </m:e>
                      <m:sub>
                        <m:r>
                          <a:rPr lang="en-US" sz="1800" b="1" i="1">
                            <a:latin typeface="Cambria Math"/>
                          </a:rPr>
                          <m:t>𝒊𝒋𝒌</m:t>
                        </m:r>
                      </m:sub>
                    </m:sSub>
                    <m:r>
                      <a:rPr lang="en-US" sz="1800" b="1" i="1">
                        <a:latin typeface="Cambria Math"/>
                      </a:rPr>
                      <m:t>=</m:t>
                    </m:r>
                    <m:r>
                      <a:rPr lang="en-US" sz="1800" b="1" i="1">
                        <a:latin typeface="Cambria Math"/>
                      </a:rPr>
                      <m:t>𝝁</m:t>
                    </m:r>
                    <m:r>
                      <a:rPr lang="en-US" sz="1800" b="1" i="1">
                        <a:latin typeface="Cambria Math"/>
                      </a:rPr>
                      <m:t>+</m:t>
                    </m:r>
                    <m:sSub>
                      <m:sSubPr>
                        <m:ctrlPr>
                          <a:rPr lang="en-US" sz="1800" i="1">
                            <a:latin typeface="Cambria Math" panose="02040503050406030204" pitchFamily="18" charset="0"/>
                          </a:rPr>
                        </m:ctrlPr>
                      </m:sSubPr>
                      <m:e>
                        <m:r>
                          <a:rPr lang="en-US" sz="1800" b="1" i="1">
                            <a:latin typeface="Cambria Math"/>
                          </a:rPr>
                          <m:t>𝝉</m:t>
                        </m:r>
                      </m:e>
                      <m:sub>
                        <m:r>
                          <a:rPr lang="en-US" sz="1800" b="1" i="1">
                            <a:latin typeface="Cambria Math"/>
                          </a:rPr>
                          <m:t>𝒊</m:t>
                        </m:r>
                      </m:sub>
                    </m:sSub>
                    <m:r>
                      <a:rPr lang="en-US" sz="1800" b="1" i="1">
                        <a:latin typeface="Cambria Math"/>
                      </a:rPr>
                      <m:t>+</m:t>
                    </m:r>
                    <m:sSub>
                      <m:sSubPr>
                        <m:ctrlPr>
                          <a:rPr lang="en-US" sz="1800" i="1">
                            <a:latin typeface="Cambria Math" panose="02040503050406030204" pitchFamily="18" charset="0"/>
                          </a:rPr>
                        </m:ctrlPr>
                      </m:sSubPr>
                      <m:e>
                        <m:r>
                          <a:rPr lang="en-US" sz="1800" b="1" i="1">
                            <a:latin typeface="Cambria Math"/>
                          </a:rPr>
                          <m:t>𝜷</m:t>
                        </m:r>
                      </m:e>
                      <m:sub>
                        <m:r>
                          <a:rPr lang="en-US" sz="1800" b="1" i="1">
                            <a:latin typeface="Cambria Math"/>
                          </a:rPr>
                          <m:t>𝒊𝒋</m:t>
                        </m:r>
                      </m:sub>
                    </m:sSub>
                    <m:r>
                      <a:rPr lang="en-US" sz="1800" b="1" i="1">
                        <a:latin typeface="Cambria Math"/>
                      </a:rPr>
                      <m:t>+</m:t>
                    </m:r>
                    <m:sSub>
                      <m:sSubPr>
                        <m:ctrlPr>
                          <a:rPr lang="en-US" sz="1800" i="1">
                            <a:latin typeface="Cambria Math" panose="02040503050406030204" pitchFamily="18" charset="0"/>
                          </a:rPr>
                        </m:ctrlPr>
                      </m:sSubPr>
                      <m:e>
                        <m:r>
                          <a:rPr lang="en-US" sz="1800" b="1" i="1">
                            <a:latin typeface="Cambria Math"/>
                          </a:rPr>
                          <m:t>𝜺</m:t>
                        </m:r>
                      </m:e>
                      <m:sub>
                        <m:r>
                          <a:rPr lang="en-US" sz="1800" b="1" i="1">
                            <a:latin typeface="Cambria Math"/>
                          </a:rPr>
                          <m:t>𝒊𝒋𝒌</m:t>
                        </m:r>
                      </m:sub>
                    </m:sSub>
                  </m:oMath>
                </a14:m>
                <a:endParaRPr lang="he-IL" sz="1800" dirty="0"/>
              </a:p>
              <a:p>
                <a14:m>
                  <m:oMath xmlns:m="http://schemas.openxmlformats.org/officeDocument/2006/math">
                    <m:r>
                      <a:rPr lang="en-US" sz="1800" i="1" smtClean="0">
                        <a:latin typeface="Cambria Math"/>
                      </a:rPr>
                      <m:t>𝜇</m:t>
                    </m:r>
                  </m:oMath>
                </a14:m>
                <a:r>
                  <a:rPr lang="he-IL" sz="1800" dirty="0"/>
                  <a:t> - ערך מרכזי של כלל הרמות</a:t>
                </a:r>
                <a:endParaRPr lang="en-US" sz="1800" dirty="0"/>
              </a:p>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𝜏</m:t>
                        </m:r>
                      </m:e>
                      <m:sub>
                        <m:r>
                          <a:rPr lang="en-US" sz="1800" i="1">
                            <a:latin typeface="Cambria Math"/>
                          </a:rPr>
                          <m:t>𝑖</m:t>
                        </m:r>
                      </m:sub>
                    </m:sSub>
                  </m:oMath>
                </a14:m>
                <a:r>
                  <a:rPr lang="he-IL" sz="1800" dirty="0"/>
                  <a:t> - הסטייה של רמה </a:t>
                </a:r>
                <a:r>
                  <a:rPr lang="en-US" sz="1800" dirty="0" err="1"/>
                  <a:t>i</a:t>
                </a:r>
                <a:r>
                  <a:rPr lang="he-IL" sz="1800" dirty="0"/>
                  <a:t> של הגורם הראשי</a:t>
                </a:r>
                <a:endParaRPr lang="en-US" sz="1800" dirty="0"/>
              </a:p>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𝛽</m:t>
                        </m:r>
                      </m:e>
                      <m:sub>
                        <m:r>
                          <a:rPr lang="en-US" sz="1800" i="1">
                            <a:latin typeface="Cambria Math"/>
                          </a:rPr>
                          <m:t>𝑖𝑗</m:t>
                        </m:r>
                      </m:sub>
                    </m:sSub>
                  </m:oMath>
                </a14:m>
                <a:r>
                  <a:rPr lang="he-IL" sz="1800" dirty="0"/>
                  <a:t> - הסטייה של רמה </a:t>
                </a:r>
                <a:r>
                  <a:rPr lang="en-US" sz="1800" dirty="0"/>
                  <a:t>j</a:t>
                </a:r>
                <a:r>
                  <a:rPr lang="he-IL" sz="1800" dirty="0"/>
                  <a:t> של הגורם המשני בתוך רמה </a:t>
                </a:r>
                <a:r>
                  <a:rPr lang="en-US" sz="1800" dirty="0" err="1"/>
                  <a:t>i</a:t>
                </a:r>
                <a:r>
                  <a:rPr lang="he-IL" sz="1800" dirty="0"/>
                  <a:t> של הגורם הראשי</a:t>
                </a:r>
                <a:endParaRPr lang="en-US" sz="1800" dirty="0"/>
              </a:p>
              <a:p>
                <a14:m>
                  <m:oMath xmlns:m="http://schemas.openxmlformats.org/officeDocument/2006/math">
                    <m:sSub>
                      <m:sSubPr>
                        <m:ctrlPr>
                          <a:rPr lang="en-US" sz="1800" i="1" smtClean="0">
                            <a:latin typeface="Cambria Math" panose="02040503050406030204" pitchFamily="18" charset="0"/>
                          </a:rPr>
                        </m:ctrlPr>
                      </m:sSubPr>
                      <m:e>
                        <m:r>
                          <a:rPr lang="en-US" sz="1800" i="1">
                            <a:latin typeface="Cambria Math"/>
                          </a:rPr>
                          <m:t>𝜀</m:t>
                        </m:r>
                      </m:e>
                      <m:sub>
                        <m:r>
                          <a:rPr lang="en-US" sz="1800" i="1">
                            <a:latin typeface="Cambria Math"/>
                          </a:rPr>
                          <m:t>𝑖𝑗𝑘</m:t>
                        </m:r>
                      </m:sub>
                    </m:sSub>
                    <m:r>
                      <a:rPr lang="en-US" sz="1800" i="1">
                        <a:latin typeface="Cambria Math"/>
                      </a:rPr>
                      <m:t>~</m:t>
                    </m:r>
                    <m:r>
                      <a:rPr lang="en-US" sz="1800" i="1">
                        <a:latin typeface="Cambria Math"/>
                      </a:rPr>
                      <m:t>𝑁</m:t>
                    </m:r>
                    <m:r>
                      <a:rPr lang="en-US" sz="1800" i="1">
                        <a:latin typeface="Cambria Math"/>
                      </a:rPr>
                      <m:t>(</m:t>
                    </m:r>
                    <m:r>
                      <a:rPr lang="en-US" sz="1800" i="1">
                        <a:latin typeface="Cambria Math"/>
                      </a:rPr>
                      <m:t>0</m:t>
                    </m:r>
                    <m:r>
                      <a:rPr lang="en-US" sz="1800" i="1">
                        <a:latin typeface="Cambria Math"/>
                      </a:rPr>
                      <m:t>,</m:t>
                    </m:r>
                    <m:sSup>
                      <m:sSupPr>
                        <m:ctrlPr>
                          <a:rPr lang="en-US" sz="1800" i="1">
                            <a:latin typeface="Cambria Math" panose="02040503050406030204" pitchFamily="18" charset="0"/>
                          </a:rPr>
                        </m:ctrlPr>
                      </m:sSupPr>
                      <m:e>
                        <m:r>
                          <a:rPr lang="en-US" sz="1800" i="1">
                            <a:latin typeface="Cambria Math"/>
                          </a:rPr>
                          <m:t>𝜎</m:t>
                        </m:r>
                      </m:e>
                      <m:sup>
                        <m:r>
                          <a:rPr lang="en-US" sz="1800" i="1">
                            <a:latin typeface="Cambria Math"/>
                          </a:rPr>
                          <m:t>2</m:t>
                        </m:r>
                      </m:sup>
                    </m:sSup>
                    <m:r>
                      <a:rPr lang="en-US" sz="1800" i="1">
                        <a:latin typeface="Cambria Math"/>
                      </a:rPr>
                      <m:t>)</m:t>
                    </m:r>
                  </m:oMath>
                </a14:m>
                <a:r>
                  <a:rPr lang="he-IL" sz="1800" dirty="0"/>
                  <a:t> - התפלגות הרעש</a:t>
                </a:r>
              </a:p>
              <a:p>
                <a:r>
                  <a:rPr lang="he-IL" sz="1800" dirty="0"/>
                  <a:t>דוגמים את כל הרמות של כל הגורמים:</a:t>
                </a:r>
              </a:p>
              <a:p>
                <a14:m>
                  <m:oMath xmlns:m="http://schemas.openxmlformats.org/officeDocument/2006/math">
                    <m:nary>
                      <m:naryPr>
                        <m:chr m:val="∑"/>
                        <m:ctrlPr>
                          <a:rPr lang="en-US" sz="1800" b="0" i="1" smtClean="0">
                            <a:latin typeface="Cambria Math" panose="02040503050406030204" pitchFamily="18" charset="0"/>
                          </a:rPr>
                        </m:ctrlPr>
                      </m:naryPr>
                      <m:sub>
                        <m:r>
                          <a:rPr lang="en-US" sz="1800" b="0" i="1" smtClean="0">
                            <a:latin typeface="Cambria Math"/>
                          </a:rPr>
                          <m:t>𝑖</m:t>
                        </m:r>
                        <m:r>
                          <a:rPr lang="en-US" sz="1800" b="0" i="1" smtClean="0">
                            <a:latin typeface="Cambria Math"/>
                          </a:rPr>
                          <m:t>=</m:t>
                        </m:r>
                        <m:r>
                          <a:rPr lang="en-US" sz="1800" b="0" i="1" smtClean="0">
                            <a:latin typeface="Cambria Math"/>
                          </a:rPr>
                          <m:t>1</m:t>
                        </m:r>
                      </m:sub>
                      <m:sup>
                        <m:r>
                          <a:rPr lang="en-US" sz="1800" b="0" i="1" smtClean="0">
                            <a:latin typeface="Cambria Math"/>
                          </a:rPr>
                          <m:t>𝑎</m:t>
                        </m:r>
                      </m:sup>
                      <m:e>
                        <m:sSub>
                          <m:sSubPr>
                            <m:ctrlPr>
                              <a:rPr lang="en-US" sz="1800" b="0" i="1" smtClean="0">
                                <a:latin typeface="Cambria Math" panose="02040503050406030204" pitchFamily="18" charset="0"/>
                              </a:rPr>
                            </m:ctrlPr>
                          </m:sSubPr>
                          <m:e>
                            <m:r>
                              <a:rPr lang="en-US" sz="1800" b="0" i="1" smtClean="0">
                                <a:latin typeface="Cambria Math"/>
                              </a:rPr>
                              <m:t>𝜏</m:t>
                            </m:r>
                          </m:e>
                          <m:sub>
                            <m:r>
                              <a:rPr lang="en-US" sz="1800" b="0" i="1" smtClean="0">
                                <a:latin typeface="Cambria Math"/>
                              </a:rPr>
                              <m:t>𝑖</m:t>
                            </m:r>
                          </m:sub>
                        </m:sSub>
                      </m:e>
                    </m:nary>
                    <m:r>
                      <a:rPr lang="en-US" sz="1800" b="0" i="1" smtClean="0">
                        <a:latin typeface="Cambria Math"/>
                      </a:rPr>
                      <m:t>=</m:t>
                    </m:r>
                    <m:r>
                      <a:rPr lang="en-US" sz="1800" b="0" i="1" smtClean="0">
                        <a:latin typeface="Cambria Math"/>
                      </a:rPr>
                      <m:t>0</m:t>
                    </m:r>
                  </m:oMath>
                </a14:m>
                <a:endParaRPr lang="en-US" sz="1800" b="0" dirty="0"/>
              </a:p>
              <a:p>
                <a14:m>
                  <m:oMath xmlns:m="http://schemas.openxmlformats.org/officeDocument/2006/math">
                    <m:nary>
                      <m:naryPr>
                        <m:chr m:val="∑"/>
                        <m:ctrlPr>
                          <a:rPr lang="en-US" sz="1800" b="0" i="1" smtClean="0">
                            <a:latin typeface="Cambria Math" panose="02040503050406030204" pitchFamily="18" charset="0"/>
                          </a:rPr>
                        </m:ctrlPr>
                      </m:naryPr>
                      <m:sub>
                        <m:r>
                          <a:rPr lang="en-US" sz="1800" b="0" i="1" smtClean="0">
                            <a:latin typeface="Cambria Math"/>
                          </a:rPr>
                          <m:t>𝑗</m:t>
                        </m:r>
                        <m:r>
                          <a:rPr lang="en-US" sz="1800" b="0" i="1" smtClean="0">
                            <a:latin typeface="Cambria Math"/>
                          </a:rPr>
                          <m:t>=</m:t>
                        </m:r>
                        <m:r>
                          <a:rPr lang="en-US" sz="1800" b="0" i="1" smtClean="0">
                            <a:latin typeface="Cambria Math"/>
                          </a:rPr>
                          <m:t>1</m:t>
                        </m:r>
                      </m:sub>
                      <m:sup>
                        <m:r>
                          <a:rPr lang="en-US" sz="1800" b="0" i="1" smtClean="0">
                            <a:latin typeface="Cambria Math"/>
                          </a:rPr>
                          <m:t>𝑏</m:t>
                        </m:r>
                      </m:sup>
                      <m:e>
                        <m:sSub>
                          <m:sSubPr>
                            <m:ctrlPr>
                              <a:rPr lang="en-US" sz="1800" b="0" i="1" smtClean="0">
                                <a:latin typeface="Cambria Math" panose="02040503050406030204" pitchFamily="18" charset="0"/>
                              </a:rPr>
                            </m:ctrlPr>
                          </m:sSubPr>
                          <m:e>
                            <m:r>
                              <a:rPr lang="en-US" sz="1800" b="0" i="1" smtClean="0">
                                <a:latin typeface="Cambria Math"/>
                              </a:rPr>
                              <m:t>𝛽</m:t>
                            </m:r>
                          </m:e>
                          <m:sub>
                            <m:r>
                              <a:rPr lang="en-US" sz="1800" b="0" i="1" smtClean="0">
                                <a:latin typeface="Cambria Math"/>
                              </a:rPr>
                              <m:t>𝑖𝑗</m:t>
                            </m:r>
                          </m:sub>
                        </m:sSub>
                      </m:e>
                    </m:nary>
                    <m:r>
                      <a:rPr lang="en-US" sz="1800" b="0" i="1" smtClean="0">
                        <a:latin typeface="Cambria Math"/>
                      </a:rPr>
                      <m:t>=</m:t>
                    </m:r>
                    <m:r>
                      <a:rPr lang="en-US" sz="1800" b="0" i="1" smtClean="0">
                        <a:latin typeface="Cambria Math"/>
                      </a:rPr>
                      <m:t>0</m:t>
                    </m:r>
                    <m:r>
                      <a:rPr lang="en-US" sz="1800" b="0" i="1" smtClean="0">
                        <a:latin typeface="Cambria Math"/>
                      </a:rPr>
                      <m:t>     ∀</m:t>
                    </m:r>
                    <m:r>
                      <a:rPr lang="en-US" sz="1800" i="1">
                        <a:latin typeface="Cambria Math"/>
                      </a:rPr>
                      <m:t>𝑖</m:t>
                    </m:r>
                    <m:r>
                      <a:rPr lang="en-US" sz="1800" i="1">
                        <a:latin typeface="Cambria Math"/>
                      </a:rPr>
                      <m:t>=</m:t>
                    </m:r>
                    <m:r>
                      <a:rPr lang="en-US" sz="1800" i="1">
                        <a:latin typeface="Cambria Math"/>
                      </a:rPr>
                      <m:t>1</m:t>
                    </m:r>
                    <m:r>
                      <a:rPr lang="en-US" sz="1800" i="1">
                        <a:latin typeface="Cambria Math"/>
                      </a:rPr>
                      <m:t>…</m:t>
                    </m:r>
                    <m:r>
                      <a:rPr lang="en-US" sz="1800" i="1">
                        <a:latin typeface="Cambria Math"/>
                      </a:rPr>
                      <m:t>𝑎</m:t>
                    </m:r>
                  </m:oMath>
                </a14:m>
                <a:endParaRPr lang="en-US" sz="1800" dirty="0"/>
              </a:p>
              <a:p>
                <a:endParaRPr lang="he-IL" dirty="0"/>
              </a:p>
            </p:txBody>
          </p:sp>
        </mc:Choice>
        <mc:Fallback xmlns="">
          <p:sp>
            <p:nvSpPr>
              <p:cNvPr id="3" name="מציין מיקום תוכן 2">
                <a:extLst>
                  <a:ext uri="{FF2B5EF4-FFF2-40B4-BE49-F238E27FC236}">
                    <a16:creationId xmlns:a16="http://schemas.microsoft.com/office/drawing/2014/main" id="{FE4B552B-095A-0F69-6741-DADB74D3AB42}"/>
                  </a:ext>
                </a:extLst>
              </p:cNvPr>
              <p:cNvSpPr>
                <a:spLocks noGrp="1" noRot="1" noChangeAspect="1" noMove="1" noResize="1" noEditPoints="1" noAdjustHandles="1" noChangeArrowheads="1" noChangeShapeType="1" noTextEdit="1"/>
              </p:cNvSpPr>
              <p:nvPr>
                <p:ph idx="1"/>
              </p:nvPr>
            </p:nvSpPr>
            <p:spPr>
              <a:blipFill>
                <a:blip r:embed="rId2"/>
                <a:stretch>
                  <a:fillRect t="-775" r="-485"/>
                </a:stretch>
              </a:blipFill>
            </p:spPr>
            <p:txBody>
              <a:bodyPr/>
              <a:lstStyle/>
              <a:p>
                <a:r>
                  <a:rPr lang="he-IL">
                    <a:noFill/>
                  </a:rPr>
                  <a:t> </a:t>
                </a:r>
              </a:p>
            </p:txBody>
          </p:sp>
        </mc:Fallback>
      </mc:AlternateContent>
      <p:grpSp>
        <p:nvGrpSpPr>
          <p:cNvPr id="12" name="קבוצה 11">
            <a:extLst>
              <a:ext uri="{FF2B5EF4-FFF2-40B4-BE49-F238E27FC236}">
                <a16:creationId xmlns:a16="http://schemas.microsoft.com/office/drawing/2014/main" id="{9DD46D0D-D317-6A33-977E-49961B5E2E9B}"/>
              </a:ext>
            </a:extLst>
          </p:cNvPr>
          <p:cNvGrpSpPr/>
          <p:nvPr/>
        </p:nvGrpSpPr>
        <p:grpSpPr>
          <a:xfrm>
            <a:off x="571500" y="2014194"/>
            <a:ext cx="3503889" cy="2474938"/>
            <a:chOff x="239354" y="1215403"/>
            <a:chExt cx="3127375" cy="2120265"/>
          </a:xfrm>
        </p:grpSpPr>
        <p:pic>
          <p:nvPicPr>
            <p:cNvPr id="4" name="תמונה 4">
              <a:extLst>
                <a:ext uri="{FF2B5EF4-FFF2-40B4-BE49-F238E27FC236}">
                  <a16:creationId xmlns:a16="http://schemas.microsoft.com/office/drawing/2014/main" id="{8F338C5A-8C9A-64CB-2214-32FDB29A3831}"/>
                </a:ext>
              </a:extLst>
            </p:cNvPr>
            <p:cNvPicPr/>
            <p:nvPr/>
          </p:nvPicPr>
          <p:blipFill>
            <a:blip r:embed="rId3" cstate="print"/>
            <a:srcRect/>
            <a:stretch>
              <a:fillRect/>
            </a:stretch>
          </p:blipFill>
          <p:spPr bwMode="auto">
            <a:xfrm>
              <a:off x="239354" y="1215403"/>
              <a:ext cx="3127375" cy="2120265"/>
            </a:xfrm>
            <a:prstGeom prst="rect">
              <a:avLst/>
            </a:prstGeom>
            <a:noFill/>
            <a:ln w="9525">
              <a:noFill/>
              <a:miter lim="800000"/>
              <a:headEnd/>
              <a:tailEnd/>
            </a:ln>
          </p:spPr>
        </p:pic>
        <p:sp>
          <p:nvSpPr>
            <p:cNvPr id="5" name="TextBox 4">
              <a:extLst>
                <a:ext uri="{FF2B5EF4-FFF2-40B4-BE49-F238E27FC236}">
                  <a16:creationId xmlns:a16="http://schemas.microsoft.com/office/drawing/2014/main" id="{7876EF0D-CF74-99FC-745E-C994F4E67F6F}"/>
                </a:ext>
              </a:extLst>
            </p:cNvPr>
            <p:cNvSpPr txBox="1"/>
            <p:nvPr/>
          </p:nvSpPr>
          <p:spPr>
            <a:xfrm>
              <a:off x="1428750" y="1922859"/>
              <a:ext cx="92870" cy="216694"/>
            </a:xfrm>
            <a:prstGeom prst="rect">
              <a:avLst/>
            </a:prstGeom>
            <a:solidFill>
              <a:schemeClr val="bg1"/>
            </a:solidFill>
          </p:spPr>
          <p:txBody>
            <a:bodyPr wrap="square" lIns="0" tIns="0" rIns="0" bIns="0" rtlCol="0">
              <a:noAutofit/>
            </a:bodyPr>
            <a:lstStyle/>
            <a:p>
              <a:r>
                <a:rPr lang="he-IL" sz="1600" dirty="0">
                  <a:latin typeface="David" panose="020E0502060401010101" pitchFamily="34" charset="-79"/>
                  <a:cs typeface="David" panose="020E0502060401010101" pitchFamily="34" charset="-79"/>
                </a:rPr>
                <a:t>4</a:t>
              </a:r>
              <a:endParaRPr lang="en-US" sz="1600" dirty="0">
                <a:latin typeface="David" panose="020E0502060401010101" pitchFamily="34" charset="-79"/>
                <a:cs typeface="David" panose="020E0502060401010101" pitchFamily="34" charset="-79"/>
              </a:endParaRPr>
            </a:p>
          </p:txBody>
        </p:sp>
        <p:sp>
          <p:nvSpPr>
            <p:cNvPr id="6" name="TextBox 5">
              <a:extLst>
                <a:ext uri="{FF2B5EF4-FFF2-40B4-BE49-F238E27FC236}">
                  <a16:creationId xmlns:a16="http://schemas.microsoft.com/office/drawing/2014/main" id="{04EF2E1F-F64C-75AF-F8B4-F5C7C63E56CF}"/>
                </a:ext>
              </a:extLst>
            </p:cNvPr>
            <p:cNvSpPr txBox="1"/>
            <p:nvPr/>
          </p:nvSpPr>
          <p:spPr>
            <a:xfrm>
              <a:off x="1747820" y="1925256"/>
              <a:ext cx="92870" cy="216694"/>
            </a:xfrm>
            <a:prstGeom prst="rect">
              <a:avLst/>
            </a:prstGeom>
            <a:solidFill>
              <a:schemeClr val="bg1"/>
            </a:solidFill>
          </p:spPr>
          <p:txBody>
            <a:bodyPr wrap="square" lIns="0" tIns="0" rIns="0" bIns="0" rtlCol="0">
              <a:noAutofit/>
            </a:bodyPr>
            <a:lstStyle/>
            <a:p>
              <a:r>
                <a:rPr lang="en-US" sz="1600" dirty="0">
                  <a:latin typeface="David" panose="020E0502060401010101" pitchFamily="34" charset="-79"/>
                  <a:cs typeface="David" panose="020E0502060401010101" pitchFamily="34" charset="-79"/>
                </a:rPr>
                <a:t>5</a:t>
              </a:r>
            </a:p>
          </p:txBody>
        </p:sp>
        <p:sp>
          <p:nvSpPr>
            <p:cNvPr id="7" name="TextBox 6">
              <a:extLst>
                <a:ext uri="{FF2B5EF4-FFF2-40B4-BE49-F238E27FC236}">
                  <a16:creationId xmlns:a16="http://schemas.microsoft.com/office/drawing/2014/main" id="{1FC2E364-7FC0-D72E-5398-D90A1594E391}"/>
                </a:ext>
              </a:extLst>
            </p:cNvPr>
            <p:cNvSpPr txBox="1"/>
            <p:nvPr/>
          </p:nvSpPr>
          <p:spPr>
            <a:xfrm>
              <a:off x="2105028" y="1922859"/>
              <a:ext cx="92870" cy="216694"/>
            </a:xfrm>
            <a:prstGeom prst="rect">
              <a:avLst/>
            </a:prstGeom>
            <a:solidFill>
              <a:schemeClr val="bg1"/>
            </a:solidFill>
          </p:spPr>
          <p:txBody>
            <a:bodyPr wrap="square" lIns="0" tIns="0" rIns="0" bIns="0" rtlCol="0">
              <a:noAutofit/>
            </a:bodyPr>
            <a:lstStyle/>
            <a:p>
              <a:r>
                <a:rPr lang="en-US" sz="1600" dirty="0">
                  <a:latin typeface="David" panose="020E0502060401010101" pitchFamily="34" charset="-79"/>
                  <a:cs typeface="David" panose="020E0502060401010101" pitchFamily="34" charset="-79"/>
                </a:rPr>
                <a:t>6</a:t>
              </a:r>
            </a:p>
          </p:txBody>
        </p:sp>
        <p:sp>
          <p:nvSpPr>
            <p:cNvPr id="8" name="TextBox 7">
              <a:extLst>
                <a:ext uri="{FF2B5EF4-FFF2-40B4-BE49-F238E27FC236}">
                  <a16:creationId xmlns:a16="http://schemas.microsoft.com/office/drawing/2014/main" id="{0434A105-9F38-2BFE-F41A-E07EF66DED65}"/>
                </a:ext>
              </a:extLst>
            </p:cNvPr>
            <p:cNvSpPr txBox="1"/>
            <p:nvPr/>
          </p:nvSpPr>
          <p:spPr>
            <a:xfrm>
              <a:off x="2445543" y="1925256"/>
              <a:ext cx="92870" cy="216694"/>
            </a:xfrm>
            <a:prstGeom prst="rect">
              <a:avLst/>
            </a:prstGeom>
            <a:solidFill>
              <a:schemeClr val="bg1"/>
            </a:solidFill>
          </p:spPr>
          <p:txBody>
            <a:bodyPr wrap="square" lIns="0" tIns="0" rIns="0" bIns="0" rtlCol="0">
              <a:noAutofit/>
            </a:bodyPr>
            <a:lstStyle/>
            <a:p>
              <a:r>
                <a:rPr lang="en-US" sz="1600" dirty="0">
                  <a:latin typeface="David" panose="020E0502060401010101" pitchFamily="34" charset="-79"/>
                  <a:cs typeface="David" panose="020E0502060401010101" pitchFamily="34" charset="-79"/>
                </a:rPr>
                <a:t>7</a:t>
              </a:r>
            </a:p>
          </p:txBody>
        </p:sp>
        <p:sp>
          <p:nvSpPr>
            <p:cNvPr id="9" name="TextBox 8">
              <a:extLst>
                <a:ext uri="{FF2B5EF4-FFF2-40B4-BE49-F238E27FC236}">
                  <a16:creationId xmlns:a16="http://schemas.microsoft.com/office/drawing/2014/main" id="{1BD2246F-5F32-727B-0FEA-2F13FF66CE90}"/>
                </a:ext>
              </a:extLst>
            </p:cNvPr>
            <p:cNvSpPr txBox="1"/>
            <p:nvPr/>
          </p:nvSpPr>
          <p:spPr>
            <a:xfrm>
              <a:off x="2783682" y="1922859"/>
              <a:ext cx="92870" cy="216694"/>
            </a:xfrm>
            <a:prstGeom prst="rect">
              <a:avLst/>
            </a:prstGeom>
            <a:solidFill>
              <a:schemeClr val="bg1"/>
            </a:solidFill>
          </p:spPr>
          <p:txBody>
            <a:bodyPr wrap="square" lIns="0" tIns="0" rIns="0" bIns="0" rtlCol="0">
              <a:noAutofit/>
            </a:bodyPr>
            <a:lstStyle/>
            <a:p>
              <a:r>
                <a:rPr lang="en-US" sz="1600" dirty="0">
                  <a:latin typeface="David" panose="020E0502060401010101" pitchFamily="34" charset="-79"/>
                  <a:cs typeface="David" panose="020E0502060401010101" pitchFamily="34" charset="-79"/>
                </a:rPr>
                <a:t>8</a:t>
              </a:r>
            </a:p>
          </p:txBody>
        </p:sp>
        <p:sp>
          <p:nvSpPr>
            <p:cNvPr id="10" name="TextBox 9">
              <a:extLst>
                <a:ext uri="{FF2B5EF4-FFF2-40B4-BE49-F238E27FC236}">
                  <a16:creationId xmlns:a16="http://schemas.microsoft.com/office/drawing/2014/main" id="{819B0338-7932-D7A6-ABC2-E4F7E3556E77}"/>
                </a:ext>
              </a:extLst>
            </p:cNvPr>
            <p:cNvSpPr txBox="1"/>
            <p:nvPr/>
          </p:nvSpPr>
          <p:spPr>
            <a:xfrm>
              <a:off x="3128963" y="1922859"/>
              <a:ext cx="92870" cy="216694"/>
            </a:xfrm>
            <a:prstGeom prst="rect">
              <a:avLst/>
            </a:prstGeom>
            <a:solidFill>
              <a:schemeClr val="bg1"/>
            </a:solidFill>
          </p:spPr>
          <p:txBody>
            <a:bodyPr wrap="square" lIns="0" tIns="0" rIns="0" bIns="0" rtlCol="0">
              <a:noAutofit/>
            </a:bodyPr>
            <a:lstStyle/>
            <a:p>
              <a:r>
                <a:rPr lang="en-US" sz="1600" dirty="0">
                  <a:latin typeface="David" panose="020E0502060401010101" pitchFamily="34" charset="-79"/>
                  <a:cs typeface="David" panose="020E0502060401010101" pitchFamily="34" charset="-79"/>
                </a:rPr>
                <a:t>9</a:t>
              </a:r>
            </a:p>
          </p:txBody>
        </p:sp>
        <p:cxnSp>
          <p:nvCxnSpPr>
            <p:cNvPr id="11" name="Straight Connector 11">
              <a:extLst>
                <a:ext uri="{FF2B5EF4-FFF2-40B4-BE49-F238E27FC236}">
                  <a16:creationId xmlns:a16="http://schemas.microsoft.com/office/drawing/2014/main" id="{43B295AE-C86E-4C4A-6650-8FB15E2DDA1E}"/>
                </a:ext>
              </a:extLst>
            </p:cNvPr>
            <p:cNvCxnSpPr/>
            <p:nvPr/>
          </p:nvCxnSpPr>
          <p:spPr>
            <a:xfrm>
              <a:off x="1302530" y="1930002"/>
              <a:ext cx="1980000" cy="0"/>
            </a:xfrm>
            <a:prstGeom prst="line">
              <a:avLst/>
            </a:prstGeom>
            <a:ln w="9525">
              <a:solidFill>
                <a:schemeClr val="tx2">
                  <a:lumMod val="65000"/>
                  <a:lumOff val="35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0898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894061C-3D7E-6188-9EF5-9AC381C8419F}"/>
              </a:ext>
            </a:extLst>
          </p:cNvPr>
          <p:cNvSpPr>
            <a:spLocks noGrp="1"/>
          </p:cNvSpPr>
          <p:nvPr>
            <p:ph type="title"/>
          </p:nvPr>
        </p:nvSpPr>
        <p:spPr/>
        <p:txBody>
          <a:bodyPr/>
          <a:lstStyle/>
          <a:p>
            <a:pPr algn="r"/>
            <a:r>
              <a:rPr lang="he-IL" dirty="0"/>
              <a:t>ניתוח שונות דו-כיווני היררכי</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FE4B552B-095A-0F69-6741-DADB74D3AB42}"/>
                  </a:ext>
                </a:extLst>
              </p:cNvPr>
              <p:cNvSpPr>
                <a:spLocks noGrp="1"/>
              </p:cNvSpPr>
              <p:nvPr>
                <p:ph idx="1"/>
              </p:nvPr>
            </p:nvSpPr>
            <p:spPr/>
            <p:txBody>
              <a:bodyPr/>
              <a:lstStyle/>
              <a:p>
                <a14:m>
                  <m:oMath xmlns:m="http://schemas.openxmlformats.org/officeDocument/2006/math">
                    <m:r>
                      <a:rPr lang="en-US" i="1" smtClean="0">
                        <a:latin typeface="Cambria Math"/>
                      </a:rPr>
                      <m:t>𝑆</m:t>
                    </m:r>
                    <m:sSub>
                      <m:sSubPr>
                        <m:ctrlPr>
                          <a:rPr lang="en-US" i="1">
                            <a:latin typeface="Cambria Math" panose="02040503050406030204" pitchFamily="18" charset="0"/>
                          </a:rPr>
                        </m:ctrlPr>
                      </m:sSubPr>
                      <m:e>
                        <m:r>
                          <a:rPr lang="en-US" i="1">
                            <a:latin typeface="Cambria Math"/>
                          </a:rPr>
                          <m:t>𝑆</m:t>
                        </m:r>
                      </m:e>
                      <m:sub>
                        <m:r>
                          <a:rPr lang="en-US" i="1">
                            <a:latin typeface="Cambria Math"/>
                          </a:rPr>
                          <m:t>𝐴</m:t>
                        </m:r>
                      </m:sub>
                    </m:sSub>
                    <m:r>
                      <a:rPr lang="en-US" i="1">
                        <a:latin typeface="Cambria Math"/>
                      </a:rPr>
                      <m:t>=</m:t>
                    </m:r>
                    <m:r>
                      <a:rPr lang="en-US" i="1">
                        <a:latin typeface="Cambria Math"/>
                      </a:rPr>
                      <m:t>𝑛𝑏</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r>
                              <a:rPr lang="en-US" i="1">
                                <a:latin typeface="Cambria Math"/>
                              </a:rPr>
                              <m:t>∙∙</m:t>
                            </m:r>
                          </m:sub>
                          <m:sup>
                            <m:r>
                              <a:rPr lang="en-US" i="1">
                                <a:latin typeface="Cambria Math"/>
                              </a:rPr>
                              <m:t>2</m:t>
                            </m:r>
                          </m:sup>
                        </m:sSubSup>
                      </m:e>
                    </m:nary>
                    <m:r>
                      <a:rPr lang="en-US" i="1">
                        <a:latin typeface="Cambria Math"/>
                      </a:rPr>
                      <m:t>−</m:t>
                    </m:r>
                    <m:r>
                      <a:rPr lang="en-US" i="1">
                        <a:latin typeface="Cambria Math"/>
                      </a:rPr>
                      <m:t>𝑁</m:t>
                    </m:r>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m:t>
                        </m:r>
                      </m:sub>
                      <m:sup>
                        <m:r>
                          <a:rPr lang="en-US" i="1">
                            <a:latin typeface="Cambria Math"/>
                          </a:rPr>
                          <m:t>2</m:t>
                        </m:r>
                      </m:sup>
                    </m:sSubSup>
                  </m:oMath>
                </a14:m>
                <a:endParaRPr lang="he-IL" dirty="0"/>
              </a:p>
              <a:p>
                <a14:m>
                  <m:oMath xmlns:m="http://schemas.openxmlformats.org/officeDocument/2006/math">
                    <m:r>
                      <a:rPr lang="en-US" i="1" smtClean="0">
                        <a:latin typeface="Cambria Math"/>
                      </a:rPr>
                      <m:t>𝑆</m:t>
                    </m:r>
                    <m:sSub>
                      <m:sSubPr>
                        <m:ctrlPr>
                          <a:rPr lang="en-US" i="1">
                            <a:latin typeface="Cambria Math" panose="02040503050406030204" pitchFamily="18" charset="0"/>
                          </a:rPr>
                        </m:ctrlPr>
                      </m:sSubPr>
                      <m:e>
                        <m:r>
                          <a:rPr lang="en-US" i="1">
                            <a:latin typeface="Cambria Math"/>
                          </a:rPr>
                          <m:t>𝑆</m:t>
                        </m:r>
                      </m:e>
                      <m:sub>
                        <m:r>
                          <a:rPr lang="en-US" i="1">
                            <a:latin typeface="Cambria Math"/>
                          </a:rPr>
                          <m:t>𝐵</m:t>
                        </m:r>
                        <m:r>
                          <a:rPr lang="en-US" i="1">
                            <a:latin typeface="Cambria Math"/>
                          </a:rPr>
                          <m:t>/</m:t>
                        </m:r>
                        <m:r>
                          <a:rPr lang="en-US" i="1">
                            <a:latin typeface="Cambria Math"/>
                          </a:rPr>
                          <m:t>𝐴</m:t>
                        </m:r>
                      </m:sub>
                    </m:sSub>
                    <m:r>
                      <a:rPr lang="en-US" i="1">
                        <a:latin typeface="Cambria Math"/>
                      </a:rPr>
                      <m:t>=</m:t>
                    </m:r>
                    <m:r>
                      <a:rPr lang="en-US" i="1">
                        <a:latin typeface="Cambria Math"/>
                      </a:rPr>
                      <m:t>𝑛</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𝑗</m:t>
                            </m:r>
                            <m:r>
                              <a:rPr lang="en-US" i="1">
                                <a:latin typeface="Cambria Math"/>
                              </a:rPr>
                              <m:t>=</m:t>
                            </m:r>
                            <m:r>
                              <a:rPr lang="en-US" i="1">
                                <a:latin typeface="Cambria Math"/>
                              </a:rPr>
                              <m:t>1</m:t>
                            </m:r>
                          </m:sub>
                          <m:sup>
                            <m:r>
                              <a:rPr lang="en-US" i="1">
                                <a:latin typeface="Cambria Math"/>
                              </a:rPr>
                              <m:t>𝑏</m:t>
                            </m:r>
                          </m:sup>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𝑖𝑗</m:t>
                                </m:r>
                                <m:r>
                                  <a:rPr lang="en-US" i="1">
                                    <a:latin typeface="Cambria Math"/>
                                  </a:rPr>
                                  <m:t>∙</m:t>
                                </m:r>
                              </m:sub>
                              <m:sup>
                                <m:r>
                                  <a:rPr lang="en-US" i="1">
                                    <a:latin typeface="Cambria Math"/>
                                  </a:rPr>
                                  <m:t>2</m:t>
                                </m:r>
                              </m:sup>
                            </m:sSubSup>
                          </m:e>
                        </m:nary>
                      </m:e>
                    </m:nary>
                    <m:r>
                      <a:rPr lang="en-US" i="1">
                        <a:latin typeface="Cambria Math"/>
                      </a:rPr>
                      <m:t>−</m:t>
                    </m:r>
                    <m:r>
                      <a:rPr lang="en-US" i="1">
                        <a:latin typeface="Cambria Math"/>
                      </a:rPr>
                      <m:t>𝑛𝑏</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m:t>
                            </m:r>
                            <m:r>
                              <a:rPr lang="en-US" i="1">
                                <a:latin typeface="Cambria Math"/>
                              </a:rPr>
                              <m:t>∙∙</m:t>
                            </m:r>
                          </m:sub>
                          <m:sup>
                            <m:r>
                              <a:rPr lang="en-US" i="1">
                                <a:latin typeface="Cambria Math"/>
                              </a:rPr>
                              <m:t>2</m:t>
                            </m:r>
                          </m:sup>
                        </m:sSubSup>
                      </m:e>
                    </m:nary>
                  </m:oMath>
                </a14:m>
                <a:endParaRPr lang="he-IL" dirty="0"/>
              </a:p>
              <a:p>
                <a14:m>
                  <m:oMath xmlns:m="http://schemas.openxmlformats.org/officeDocument/2006/math">
                    <m:r>
                      <a:rPr lang="en-US" i="1" smtClean="0">
                        <a:latin typeface="Cambria Math"/>
                      </a:rPr>
                      <m:t>𝑆</m:t>
                    </m:r>
                    <m:sSub>
                      <m:sSubPr>
                        <m:ctrlPr>
                          <a:rPr lang="en-US" i="1">
                            <a:latin typeface="Cambria Math" panose="02040503050406030204" pitchFamily="18" charset="0"/>
                          </a:rPr>
                        </m:ctrlPr>
                      </m:sSubPr>
                      <m:e>
                        <m:r>
                          <a:rPr lang="en-US" i="1">
                            <a:latin typeface="Cambria Math"/>
                          </a:rPr>
                          <m:t>𝑆</m:t>
                        </m:r>
                      </m:e>
                      <m:sub>
                        <m:r>
                          <a:rPr lang="en-US" i="1">
                            <a:latin typeface="Cambria Math"/>
                          </a:rPr>
                          <m:t>𝑒</m:t>
                        </m:r>
                      </m:sub>
                    </m:sSub>
                    <m:r>
                      <a:rPr lang="en-US" i="1">
                        <a:latin typeface="Cambria Math"/>
                      </a:rPr>
                      <m:t>=</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𝑗</m:t>
                            </m:r>
                            <m:r>
                              <a:rPr lang="en-US" i="1">
                                <a:latin typeface="Cambria Math"/>
                              </a:rPr>
                              <m:t>=</m:t>
                            </m:r>
                            <m:r>
                              <a:rPr lang="en-US" i="1">
                                <a:latin typeface="Cambria Math"/>
                              </a:rPr>
                              <m:t>1</m:t>
                            </m:r>
                          </m:sub>
                          <m:sup>
                            <m:r>
                              <a:rPr lang="en-US" i="1">
                                <a:latin typeface="Cambria Math"/>
                              </a:rPr>
                              <m:t>𝑏</m:t>
                            </m:r>
                          </m:sup>
                          <m:e>
                            <m:nary>
                              <m:naryPr>
                                <m:chr m:val="∑"/>
                                <m:limLoc m:val="undOvr"/>
                                <m:ctrlPr>
                                  <a:rPr lang="en-US" i="1">
                                    <a:latin typeface="Cambria Math" panose="02040503050406030204" pitchFamily="18" charset="0"/>
                                  </a:rPr>
                                </m:ctrlPr>
                              </m:naryPr>
                              <m:sub>
                                <m:r>
                                  <a:rPr lang="en-US" i="1">
                                    <a:latin typeface="Cambria Math"/>
                                  </a:rPr>
                                  <m:t>𝑘</m:t>
                                </m:r>
                                <m:r>
                                  <a:rPr lang="en-US" i="1">
                                    <a:latin typeface="Cambria Math"/>
                                  </a:rPr>
                                  <m:t>=</m:t>
                                </m:r>
                                <m:r>
                                  <a:rPr lang="en-US" i="1">
                                    <a:latin typeface="Cambria Math"/>
                                  </a:rPr>
                                  <m:t>1</m:t>
                                </m:r>
                              </m:sub>
                              <m:sup>
                                <m:r>
                                  <a:rPr lang="en-US" i="1">
                                    <a:latin typeface="Cambria Math"/>
                                  </a:rPr>
                                  <m:t>𝑛</m:t>
                                </m:r>
                              </m:sup>
                              <m:e>
                                <m:sSubSup>
                                  <m:sSubSupPr>
                                    <m:ctrlPr>
                                      <a:rPr lang="en-US" i="1">
                                        <a:latin typeface="Cambria Math" panose="02040503050406030204" pitchFamily="18" charset="0"/>
                                      </a:rPr>
                                    </m:ctrlPr>
                                  </m:sSubSupPr>
                                  <m:e>
                                    <m:r>
                                      <a:rPr lang="en-US" i="1">
                                        <a:latin typeface="Cambria Math"/>
                                      </a:rPr>
                                      <m:t>𝑦</m:t>
                                    </m:r>
                                  </m:e>
                                  <m:sub>
                                    <m:r>
                                      <a:rPr lang="en-US" i="1">
                                        <a:latin typeface="Cambria Math"/>
                                      </a:rPr>
                                      <m:t>𝑖𝑗𝑘</m:t>
                                    </m:r>
                                  </m:sub>
                                  <m:sup>
                                    <m:r>
                                      <a:rPr lang="en-US" i="1">
                                        <a:latin typeface="Cambria Math"/>
                                      </a:rPr>
                                      <m:t>2</m:t>
                                    </m:r>
                                  </m:sup>
                                </m:sSubSup>
                              </m:e>
                            </m:nary>
                          </m:e>
                        </m:nary>
                      </m:e>
                    </m:nary>
                    <m:r>
                      <a:rPr lang="en-US" i="1">
                        <a:latin typeface="Cambria Math"/>
                      </a:rPr>
                      <m:t>−</m:t>
                    </m:r>
                    <m:r>
                      <a:rPr lang="en-US" i="1">
                        <a:latin typeface="Cambria Math"/>
                      </a:rPr>
                      <m:t>𝑛</m:t>
                    </m:r>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𝑗</m:t>
                            </m:r>
                            <m:r>
                              <a:rPr lang="en-US" i="1">
                                <a:latin typeface="Cambria Math"/>
                              </a:rPr>
                              <m:t>=</m:t>
                            </m:r>
                            <m:r>
                              <a:rPr lang="en-US" i="1">
                                <a:latin typeface="Cambria Math"/>
                              </a:rPr>
                              <m:t>1</m:t>
                            </m:r>
                          </m:sub>
                          <m:sup>
                            <m:r>
                              <a:rPr lang="en-US" i="1">
                                <a:latin typeface="Cambria Math"/>
                              </a:rPr>
                              <m:t>𝑏</m:t>
                            </m:r>
                          </m:sup>
                          <m:e>
                            <m:sSubSup>
                              <m:sSubSupPr>
                                <m:ctrlPr>
                                  <a:rPr lang="en-US" i="1">
                                    <a:latin typeface="Cambria Math" panose="02040503050406030204" pitchFamily="18" charset="0"/>
                                  </a:rPr>
                                </m:ctrlPr>
                              </m:sSubSupPr>
                              <m:e>
                                <m:acc>
                                  <m:accPr>
                                    <m:chr m:val="̅"/>
                                    <m:ctrlPr>
                                      <a:rPr lang="en-US" i="1">
                                        <a:latin typeface="Cambria Math" panose="02040503050406030204" pitchFamily="18" charset="0"/>
                                      </a:rPr>
                                    </m:ctrlPr>
                                  </m:accPr>
                                  <m:e>
                                    <m:r>
                                      <a:rPr lang="en-US" i="1">
                                        <a:latin typeface="Cambria Math"/>
                                      </a:rPr>
                                      <m:t>𝑦</m:t>
                                    </m:r>
                                  </m:e>
                                </m:acc>
                              </m:e>
                              <m:sub>
                                <m:r>
                                  <a:rPr lang="en-US" i="1">
                                    <a:latin typeface="Cambria Math"/>
                                  </a:rPr>
                                  <m:t>𝑖𝑗</m:t>
                                </m:r>
                                <m:r>
                                  <a:rPr lang="en-US" i="1">
                                    <a:latin typeface="Cambria Math"/>
                                  </a:rPr>
                                  <m:t>∙</m:t>
                                </m:r>
                              </m:sub>
                              <m:sup>
                                <m:r>
                                  <a:rPr lang="en-US" i="1">
                                    <a:latin typeface="Cambria Math"/>
                                  </a:rPr>
                                  <m:t>2</m:t>
                                </m:r>
                              </m:sup>
                            </m:sSubSup>
                          </m:e>
                        </m:nary>
                      </m:e>
                    </m:nary>
                  </m:oMath>
                </a14:m>
                <a:endParaRPr lang="he-IL" dirty="0"/>
              </a:p>
              <a:p>
                <a14:m>
                  <m:oMath xmlns:m="http://schemas.openxmlformats.org/officeDocument/2006/math">
                    <m:r>
                      <a:rPr lang="en-US" i="1" smtClean="0">
                        <a:latin typeface="Cambria Math"/>
                      </a:rPr>
                      <m:t>𝐸</m:t>
                    </m:r>
                    <m:d>
                      <m:dPr>
                        <m:ctrlPr>
                          <a:rPr lang="en-US" i="1">
                            <a:latin typeface="Cambria Math" panose="02040503050406030204" pitchFamily="18" charset="0"/>
                          </a:rPr>
                        </m:ctrlPr>
                      </m:dPr>
                      <m:e>
                        <m:r>
                          <a:rPr lang="en-US" i="1">
                            <a:latin typeface="Cambria Math"/>
                          </a:rPr>
                          <m:t>𝑀</m:t>
                        </m:r>
                        <m:sSub>
                          <m:sSubPr>
                            <m:ctrlPr>
                              <a:rPr lang="en-US" i="1">
                                <a:latin typeface="Cambria Math" panose="02040503050406030204" pitchFamily="18" charset="0"/>
                              </a:rPr>
                            </m:ctrlPr>
                          </m:sSubPr>
                          <m:e>
                            <m:r>
                              <a:rPr lang="en-US" i="1">
                                <a:latin typeface="Cambria Math"/>
                              </a:rPr>
                              <m:t>𝑆</m:t>
                            </m:r>
                          </m:e>
                          <m:sub>
                            <m:r>
                              <a:rPr lang="en-US" i="1">
                                <a:latin typeface="Cambria Math"/>
                              </a:rPr>
                              <m:t>𝐴</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𝜎</m:t>
                        </m:r>
                      </m:e>
                      <m:sup>
                        <m:r>
                          <a:rPr lang="en-US" i="1">
                            <a:latin typeface="Cambria Math"/>
                          </a:rPr>
                          <m:t>2</m:t>
                        </m:r>
                      </m:sup>
                    </m:sSup>
                    <m:r>
                      <a:rPr lang="en-US" i="1">
                        <a:latin typeface="Cambria Math"/>
                      </a:rPr>
                      <m:t>+</m:t>
                    </m:r>
                    <m:r>
                      <a:rPr lang="en-US" i="1">
                        <a:latin typeface="Cambria Math"/>
                      </a:rPr>
                      <m:t>𝑛𝑏</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sSubSup>
                              <m:sSubSupPr>
                                <m:ctrlPr>
                                  <a:rPr lang="en-US" i="1">
                                    <a:latin typeface="Cambria Math" panose="02040503050406030204" pitchFamily="18" charset="0"/>
                                  </a:rPr>
                                </m:ctrlPr>
                              </m:sSubSupPr>
                              <m:e>
                                <m:r>
                                  <a:rPr lang="en-US" i="1">
                                    <a:latin typeface="Cambria Math"/>
                                  </a:rPr>
                                  <m:t>𝜏</m:t>
                                </m:r>
                              </m:e>
                              <m:sub>
                                <m:r>
                                  <a:rPr lang="en-US" i="1">
                                    <a:latin typeface="Cambria Math"/>
                                  </a:rPr>
                                  <m:t>𝑖</m:t>
                                </m:r>
                              </m:sub>
                              <m:sup>
                                <m:r>
                                  <a:rPr lang="en-US" i="1">
                                    <a:latin typeface="Cambria Math"/>
                                  </a:rPr>
                                  <m:t>2</m:t>
                                </m:r>
                              </m:sup>
                            </m:sSubSup>
                          </m:e>
                        </m:nary>
                      </m:num>
                      <m:den>
                        <m:r>
                          <a:rPr lang="en-US" i="1">
                            <a:latin typeface="Cambria Math"/>
                          </a:rPr>
                          <m:t>𝑎</m:t>
                        </m:r>
                        <m:r>
                          <a:rPr lang="en-US" i="1">
                            <a:latin typeface="Cambria Math"/>
                          </a:rPr>
                          <m:t>−</m:t>
                        </m:r>
                        <m:r>
                          <a:rPr lang="en-US" i="1">
                            <a:latin typeface="Cambria Math"/>
                          </a:rPr>
                          <m:t>1</m:t>
                        </m:r>
                      </m:den>
                    </m:f>
                  </m:oMath>
                </a14:m>
                <a:endParaRPr lang="en-US" dirty="0"/>
              </a:p>
              <a:p>
                <a14:m>
                  <m:oMath xmlns:m="http://schemas.openxmlformats.org/officeDocument/2006/math">
                    <m:r>
                      <a:rPr lang="en-US" i="1" smtClean="0">
                        <a:latin typeface="Cambria Math"/>
                      </a:rPr>
                      <m:t>𝐸</m:t>
                    </m:r>
                    <m:d>
                      <m:dPr>
                        <m:ctrlPr>
                          <a:rPr lang="en-US" i="1">
                            <a:latin typeface="Cambria Math" panose="02040503050406030204" pitchFamily="18" charset="0"/>
                          </a:rPr>
                        </m:ctrlPr>
                      </m:dPr>
                      <m:e>
                        <m:r>
                          <a:rPr lang="en-US" i="1">
                            <a:latin typeface="Cambria Math"/>
                          </a:rPr>
                          <m:t>𝑀</m:t>
                        </m:r>
                        <m:sSub>
                          <m:sSubPr>
                            <m:ctrlPr>
                              <a:rPr lang="en-US" i="1">
                                <a:latin typeface="Cambria Math" panose="02040503050406030204" pitchFamily="18" charset="0"/>
                              </a:rPr>
                            </m:ctrlPr>
                          </m:sSubPr>
                          <m:e>
                            <m:r>
                              <a:rPr lang="en-US" i="1">
                                <a:latin typeface="Cambria Math"/>
                              </a:rPr>
                              <m:t>𝑆</m:t>
                            </m:r>
                          </m:e>
                          <m:sub>
                            <m:r>
                              <a:rPr lang="en-US" i="1">
                                <a:latin typeface="Cambria Math"/>
                              </a:rPr>
                              <m:t>𝐵</m:t>
                            </m:r>
                            <m:r>
                              <a:rPr lang="en-US" i="1">
                                <a:latin typeface="Cambria Math"/>
                              </a:rPr>
                              <m:t>/</m:t>
                            </m:r>
                            <m:r>
                              <a:rPr lang="en-US" i="1">
                                <a:latin typeface="Cambria Math"/>
                              </a:rPr>
                              <m:t>𝐴</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𝜎</m:t>
                        </m:r>
                      </m:e>
                      <m:sup>
                        <m:r>
                          <a:rPr lang="en-US" i="1">
                            <a:latin typeface="Cambria Math"/>
                          </a:rPr>
                          <m:t>2</m:t>
                        </m:r>
                      </m:sup>
                    </m:sSup>
                    <m:r>
                      <a:rPr lang="en-US" i="1">
                        <a:latin typeface="Cambria Math"/>
                      </a:rPr>
                      <m:t>+</m:t>
                    </m:r>
                    <m:r>
                      <a:rPr lang="en-US" i="1">
                        <a:latin typeface="Cambria Math"/>
                      </a:rPr>
                      <m:t>𝑛</m:t>
                    </m:r>
                    <m:f>
                      <m:fPr>
                        <m:ctrlPr>
                          <a:rPr lang="en-US" i="1">
                            <a:latin typeface="Cambria Math" panose="02040503050406030204" pitchFamily="18" charset="0"/>
                          </a:rPr>
                        </m:ctrlPr>
                      </m:fPr>
                      <m:num>
                        <m:nary>
                          <m:naryPr>
                            <m:chr m:val="∑"/>
                            <m:limLoc m:val="undOvr"/>
                            <m:ctrlPr>
                              <a:rPr lang="en-US" i="1">
                                <a:latin typeface="Cambria Math" panose="02040503050406030204" pitchFamily="18" charset="0"/>
                              </a:rPr>
                            </m:ctrlPr>
                          </m:naryPr>
                          <m:sub>
                            <m:r>
                              <a:rPr lang="en-US" i="1">
                                <a:latin typeface="Cambria Math"/>
                              </a:rPr>
                              <m:t>𝑖</m:t>
                            </m:r>
                            <m:r>
                              <a:rPr lang="en-US" i="1">
                                <a:latin typeface="Cambria Math"/>
                              </a:rPr>
                              <m:t>=</m:t>
                            </m:r>
                            <m:r>
                              <a:rPr lang="en-US" i="1">
                                <a:latin typeface="Cambria Math"/>
                              </a:rPr>
                              <m:t>1</m:t>
                            </m:r>
                          </m:sub>
                          <m:sup>
                            <m:r>
                              <a:rPr lang="en-US" i="1">
                                <a:latin typeface="Cambria Math"/>
                              </a:rPr>
                              <m:t>𝑎</m:t>
                            </m:r>
                          </m:sup>
                          <m:e>
                            <m:nary>
                              <m:naryPr>
                                <m:chr m:val="∑"/>
                                <m:limLoc m:val="undOvr"/>
                                <m:ctrlPr>
                                  <a:rPr lang="en-US" i="1">
                                    <a:latin typeface="Cambria Math" panose="02040503050406030204" pitchFamily="18" charset="0"/>
                                  </a:rPr>
                                </m:ctrlPr>
                              </m:naryPr>
                              <m:sub>
                                <m:r>
                                  <a:rPr lang="en-US" i="1">
                                    <a:latin typeface="Cambria Math"/>
                                  </a:rPr>
                                  <m:t>𝑗</m:t>
                                </m:r>
                                <m:r>
                                  <a:rPr lang="en-US" i="1">
                                    <a:latin typeface="Cambria Math"/>
                                  </a:rPr>
                                  <m:t>=</m:t>
                                </m:r>
                                <m:r>
                                  <a:rPr lang="en-US" i="1">
                                    <a:latin typeface="Cambria Math"/>
                                  </a:rPr>
                                  <m:t>1</m:t>
                                </m:r>
                              </m:sub>
                              <m:sup>
                                <m:r>
                                  <a:rPr lang="en-US" i="1">
                                    <a:latin typeface="Cambria Math"/>
                                  </a:rPr>
                                  <m:t>𝑏</m:t>
                                </m:r>
                              </m:sup>
                              <m:e>
                                <m:sSubSup>
                                  <m:sSubSupPr>
                                    <m:ctrlPr>
                                      <a:rPr lang="en-US" i="1">
                                        <a:latin typeface="Cambria Math" panose="02040503050406030204" pitchFamily="18" charset="0"/>
                                      </a:rPr>
                                    </m:ctrlPr>
                                  </m:sSubSupPr>
                                  <m:e>
                                    <m:r>
                                      <a:rPr lang="en-US" i="1">
                                        <a:latin typeface="Cambria Math"/>
                                      </a:rPr>
                                      <m:t>𝛽</m:t>
                                    </m:r>
                                  </m:e>
                                  <m:sub>
                                    <m:r>
                                      <a:rPr lang="en-US" i="1">
                                        <a:latin typeface="Cambria Math"/>
                                      </a:rPr>
                                      <m:t>𝑖𝑗</m:t>
                                    </m:r>
                                  </m:sub>
                                  <m:sup>
                                    <m:r>
                                      <a:rPr lang="en-US" i="1">
                                        <a:latin typeface="Cambria Math"/>
                                      </a:rPr>
                                      <m:t>2</m:t>
                                    </m:r>
                                  </m:sup>
                                </m:sSubSup>
                              </m:e>
                            </m:nary>
                          </m:e>
                        </m:nary>
                      </m:num>
                      <m:den>
                        <m:r>
                          <a:rPr lang="en-US" i="1">
                            <a:latin typeface="Cambria Math"/>
                          </a:rPr>
                          <m:t>𝑎</m:t>
                        </m:r>
                        <m:r>
                          <a:rPr lang="en-US" i="1">
                            <a:latin typeface="Cambria Math"/>
                          </a:rPr>
                          <m:t>(</m:t>
                        </m:r>
                        <m:r>
                          <a:rPr lang="en-US" i="1">
                            <a:latin typeface="Cambria Math"/>
                          </a:rPr>
                          <m:t>𝑏</m:t>
                        </m:r>
                        <m:r>
                          <a:rPr lang="en-US" i="1">
                            <a:latin typeface="Cambria Math"/>
                          </a:rPr>
                          <m:t>−</m:t>
                        </m:r>
                        <m:r>
                          <a:rPr lang="en-US" i="1">
                            <a:latin typeface="Cambria Math"/>
                          </a:rPr>
                          <m:t>1</m:t>
                        </m:r>
                        <m:r>
                          <a:rPr lang="en-US" i="1">
                            <a:latin typeface="Cambria Math"/>
                          </a:rPr>
                          <m:t>)</m:t>
                        </m:r>
                      </m:den>
                    </m:f>
                  </m:oMath>
                </a14:m>
                <a:endParaRPr lang="en-US" dirty="0"/>
              </a:p>
              <a:p>
                <a14:m>
                  <m:oMath xmlns:m="http://schemas.openxmlformats.org/officeDocument/2006/math">
                    <m:r>
                      <a:rPr lang="en-US" i="1" smtClean="0">
                        <a:latin typeface="Cambria Math"/>
                      </a:rPr>
                      <m:t>𝐸</m:t>
                    </m:r>
                    <m:d>
                      <m:dPr>
                        <m:ctrlPr>
                          <a:rPr lang="en-US" i="1">
                            <a:latin typeface="Cambria Math" panose="02040503050406030204" pitchFamily="18" charset="0"/>
                          </a:rPr>
                        </m:ctrlPr>
                      </m:dPr>
                      <m:e>
                        <m:r>
                          <a:rPr lang="en-US" i="1">
                            <a:latin typeface="Cambria Math"/>
                          </a:rPr>
                          <m:t>𝑀</m:t>
                        </m:r>
                        <m:sSub>
                          <m:sSubPr>
                            <m:ctrlPr>
                              <a:rPr lang="en-US" i="1">
                                <a:latin typeface="Cambria Math" panose="02040503050406030204" pitchFamily="18" charset="0"/>
                              </a:rPr>
                            </m:ctrlPr>
                          </m:sSubPr>
                          <m:e>
                            <m:r>
                              <a:rPr lang="en-US" i="1">
                                <a:latin typeface="Cambria Math"/>
                              </a:rPr>
                              <m:t>𝑆</m:t>
                            </m:r>
                          </m:e>
                          <m:sub>
                            <m:r>
                              <a:rPr lang="en-US" i="1">
                                <a:latin typeface="Cambria Math"/>
                              </a:rPr>
                              <m:t>𝑒</m:t>
                            </m:r>
                          </m:sub>
                        </m:sSub>
                      </m:e>
                    </m:d>
                    <m:r>
                      <a:rPr lang="en-US" i="1">
                        <a:latin typeface="Cambria Math"/>
                      </a:rPr>
                      <m:t>=</m:t>
                    </m:r>
                    <m:sSup>
                      <m:sSupPr>
                        <m:ctrlPr>
                          <a:rPr lang="en-US" i="1">
                            <a:latin typeface="Cambria Math" panose="02040503050406030204" pitchFamily="18" charset="0"/>
                          </a:rPr>
                        </m:ctrlPr>
                      </m:sSupPr>
                      <m:e>
                        <m:r>
                          <a:rPr lang="en-US" i="1">
                            <a:latin typeface="Cambria Math"/>
                          </a:rPr>
                          <m:t>𝜎</m:t>
                        </m:r>
                      </m:e>
                      <m:sup>
                        <m:r>
                          <a:rPr lang="en-US" i="1">
                            <a:latin typeface="Cambria Math"/>
                          </a:rPr>
                          <m:t>2</m:t>
                        </m:r>
                      </m:sup>
                    </m:sSup>
                  </m:oMath>
                </a14:m>
                <a:endParaRPr lang="en-US" dirty="0"/>
              </a:p>
              <a:p>
                <a:endParaRPr lang="he-IL" dirty="0"/>
              </a:p>
              <a:p>
                <a:endParaRPr lang="he-IL" dirty="0"/>
              </a:p>
            </p:txBody>
          </p:sp>
        </mc:Choice>
        <mc:Fallback xmlns="">
          <p:sp>
            <p:nvSpPr>
              <p:cNvPr id="3" name="מציין מיקום תוכן 2">
                <a:extLst>
                  <a:ext uri="{FF2B5EF4-FFF2-40B4-BE49-F238E27FC236}">
                    <a16:creationId xmlns:a16="http://schemas.microsoft.com/office/drawing/2014/main" id="{FE4B552B-095A-0F69-6741-DADB74D3AB42}"/>
                  </a:ext>
                </a:extLst>
              </p:cNvPr>
              <p:cNvSpPr>
                <a:spLocks noGrp="1" noRot="1" noChangeAspect="1" noMove="1" noResize="1" noEditPoints="1" noAdjustHandles="1" noChangeArrowheads="1" noChangeShapeType="1" noTextEdit="1"/>
              </p:cNvSpPr>
              <p:nvPr>
                <p:ph idx="1"/>
              </p:nvPr>
            </p:nvSpPr>
            <p:spPr>
              <a:blipFill>
                <a:blip r:embed="rId2"/>
                <a:stretch>
                  <a:fillRect t="-10853" r="-485"/>
                </a:stretch>
              </a:blipFill>
            </p:spPr>
            <p:txBody>
              <a:bodyPr/>
              <a:lstStyle/>
              <a:p>
                <a:r>
                  <a:rPr lang="he-IL">
                    <a:noFill/>
                  </a:rPr>
                  <a:t> </a:t>
                </a:r>
              </a:p>
            </p:txBody>
          </p:sp>
        </mc:Fallback>
      </mc:AlternateContent>
      <p:pic>
        <p:nvPicPr>
          <p:cNvPr id="13" name="Picture 2">
            <a:extLst>
              <a:ext uri="{FF2B5EF4-FFF2-40B4-BE49-F238E27FC236}">
                <a16:creationId xmlns:a16="http://schemas.microsoft.com/office/drawing/2014/main" id="{F5065DB3-9E94-BBC7-E55F-607841B234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4560" y="2103120"/>
            <a:ext cx="5826109" cy="2799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083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F9157D7A-F81F-6882-3560-5EF642E39FF5}"/>
              </a:ext>
            </a:extLst>
          </p:cNvPr>
          <p:cNvSpPr>
            <a:spLocks noGrp="1"/>
          </p:cNvSpPr>
          <p:nvPr>
            <p:ph type="title"/>
          </p:nvPr>
        </p:nvSpPr>
        <p:spPr/>
        <p:txBody>
          <a:bodyPr/>
          <a:lstStyle/>
          <a:p>
            <a:pPr algn="r"/>
            <a:r>
              <a:rPr lang="he-IL" dirty="0"/>
              <a:t>ניתוח שונות דו-כיווני מצטלב</a:t>
            </a:r>
          </a:p>
        </p:txBody>
      </p:sp>
      <p:pic>
        <p:nvPicPr>
          <p:cNvPr id="4" name="תמונה 439">
            <a:extLst>
              <a:ext uri="{FF2B5EF4-FFF2-40B4-BE49-F238E27FC236}">
                <a16:creationId xmlns:a16="http://schemas.microsoft.com/office/drawing/2014/main" id="{2B906969-9F11-98AA-8DC9-96C1A1D42FB6}"/>
              </a:ext>
            </a:extLst>
          </p:cNvPr>
          <p:cNvPicPr/>
          <p:nvPr/>
        </p:nvPicPr>
        <p:blipFill>
          <a:blip r:embed="rId2" cstate="print"/>
          <a:srcRect/>
          <a:stretch>
            <a:fillRect/>
          </a:stretch>
        </p:blipFill>
        <p:spPr bwMode="auto">
          <a:xfrm>
            <a:off x="4101464" y="1754310"/>
            <a:ext cx="5293996" cy="4506816"/>
          </a:xfrm>
          <a:prstGeom prst="rect">
            <a:avLst/>
          </a:prstGeom>
          <a:noFill/>
          <a:ln w="9525">
            <a:solidFill>
              <a:schemeClr val="accent1"/>
            </a:solidFill>
            <a:miter lim="800000"/>
            <a:headEnd/>
            <a:tailEnd/>
          </a:ln>
        </p:spPr>
      </p:pic>
    </p:spTree>
    <p:extLst>
      <p:ext uri="{BB962C8B-B14F-4D97-AF65-F5344CB8AC3E}">
        <p14:creationId xmlns:p14="http://schemas.microsoft.com/office/powerpoint/2010/main" val="1694289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ACD17-D962-B31C-6D78-7DB359C0B248}"/>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BE8BF2D6-2C17-771C-5E02-4C61DBEAE9E8}"/>
              </a:ext>
            </a:extLst>
          </p:cNvPr>
          <p:cNvSpPr>
            <a:spLocks noGrp="1"/>
          </p:cNvSpPr>
          <p:nvPr>
            <p:ph idx="1"/>
          </p:nvPr>
        </p:nvSpPr>
        <p:spPr/>
        <p:txBody>
          <a:bodyPr/>
          <a:lstStyle/>
          <a:p>
            <a:pPr marL="0" indent="0">
              <a:buNone/>
            </a:pPr>
            <a:r>
              <a:rPr lang="he-IL" dirty="0"/>
              <a:t>במחקר שנערך בבית-חולים, נבדקת יעילותן של 3 תרופות שונות המיועדות להורדת רמת הכולסטרול בדם אצל נשים.  התרופות נרכשו מ-6 חברות שונות. מכיוון שהתרופות מיוצרות בחברות שונות, מעוניינים בבית החולים לבדוק בנוסף האם יש חברות אשר מייצרות תרופות טובות יותר.  </a:t>
            </a:r>
            <a:endParaRPr lang="en-US" dirty="0"/>
          </a:p>
          <a:p>
            <a:pPr marL="0" indent="0">
              <a:buNone/>
            </a:pPr>
            <a:r>
              <a:rPr lang="he-IL" dirty="0"/>
              <a:t>נתונה הטבלה המסכמת את רמות הכולסטרול שנמדדו  אצל החולות לאחר נטילת התרופות.</a:t>
            </a:r>
            <a:endParaRPr lang="en-US" dirty="0"/>
          </a:p>
          <a:p>
            <a:pPr marL="0" lvl="0" indent="0">
              <a:lnSpc>
                <a:spcPct val="120000"/>
              </a:lnSpc>
              <a:buNone/>
            </a:pPr>
            <a:r>
              <a:rPr lang="he-IL" dirty="0"/>
              <a:t>א. הסבר מדוע לא ניתן לנתח את הנתונים באמצעות מודל ניתוח שונות דו-כיווני מצטלב. באיזו סיטואציה ניתן היה לנתח את הנתונים באמצעות מודל ניתוח שונות דו כיווני מצטלב?</a:t>
            </a:r>
          </a:p>
          <a:p>
            <a:pPr marL="0" lvl="0" indent="0">
              <a:lnSpc>
                <a:spcPct val="120000"/>
              </a:lnSpc>
              <a:buNone/>
            </a:pPr>
            <a:r>
              <a:rPr lang="he-IL" dirty="0"/>
              <a:t>ב. ברמת מובהקות 0.01, האם ניתן לומר כי יש הבדל בין התרופות?</a:t>
            </a:r>
            <a:endParaRPr lang="en-US" dirty="0"/>
          </a:p>
          <a:p>
            <a:pPr marL="0" lvl="0" indent="0">
              <a:lnSpc>
                <a:spcPct val="120000"/>
              </a:lnSpc>
              <a:buNone/>
            </a:pPr>
            <a:r>
              <a:rPr lang="he-IL" dirty="0"/>
              <a:t>ג. ברמת מובהקות 0.01, האם ניתן לומר כי יש הבדל בין החברות?</a:t>
            </a:r>
            <a:endParaRPr lang="en-US" dirty="0"/>
          </a:p>
          <a:p>
            <a:pPr marL="0" lvl="0" indent="0">
              <a:lnSpc>
                <a:spcPct val="120000"/>
              </a:lnSpc>
              <a:buNone/>
            </a:pPr>
            <a:r>
              <a:rPr lang="he-IL" dirty="0"/>
              <a:t>ד. איזו תרופה תמליץ לבית החולים לרכוש? מאיזו חברה ?</a:t>
            </a:r>
            <a:endParaRPr lang="en-US" dirty="0"/>
          </a:p>
          <a:p>
            <a:endParaRPr lang="he-IL" dirty="0"/>
          </a:p>
        </p:txBody>
      </p:sp>
      <p:pic>
        <p:nvPicPr>
          <p:cNvPr id="4" name="Picture 1">
            <a:extLst>
              <a:ext uri="{FF2B5EF4-FFF2-40B4-BE49-F238E27FC236}">
                <a16:creationId xmlns:a16="http://schemas.microsoft.com/office/drawing/2014/main" id="{74AF2875-4C68-5D13-911F-00C7BB73F46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81" r="14841" b="9730"/>
          <a:stretch/>
        </p:blipFill>
        <p:spPr bwMode="auto">
          <a:xfrm>
            <a:off x="274816" y="4375773"/>
            <a:ext cx="4722126" cy="217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36174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ACD17-D962-B31C-6D78-7DB359C0B248}"/>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BE8BF2D6-2C17-771C-5E02-4C61DBEAE9E8}"/>
              </a:ext>
            </a:extLst>
          </p:cNvPr>
          <p:cNvSpPr>
            <a:spLocks noGrp="1"/>
          </p:cNvSpPr>
          <p:nvPr>
            <p:ph idx="1"/>
          </p:nvPr>
        </p:nvSpPr>
        <p:spPr/>
        <p:txBody>
          <a:bodyPr/>
          <a:lstStyle/>
          <a:p>
            <a:pPr marL="0" indent="0">
              <a:buNone/>
            </a:pPr>
            <a:r>
              <a:rPr lang="he-IL" dirty="0"/>
              <a:t>במחקר שנערך בבית-חולים, נבדקת יעילותן של 3 תרופות שונות המיועדות להורדת רמת הכולסטרול בדם אצל נשים.  התרופות נרכשו מ-6 חברות שונות. מכיוון שהתרופות מיוצרות בחברות שונות, מעוניינים בבית החולים לבדוק בנוסף האם יש חברות אשר מייצרות תרופות טובות יותר.  </a:t>
            </a:r>
            <a:endParaRPr lang="en-US" dirty="0"/>
          </a:p>
          <a:p>
            <a:pPr marL="0" indent="0">
              <a:buNone/>
            </a:pPr>
            <a:r>
              <a:rPr lang="he-IL" dirty="0"/>
              <a:t>נתונה הטבלה המסכמת את רמות הכולסטרול שנמדדו  אצל החולות לאחר נטילת התרופות.</a:t>
            </a:r>
            <a:endParaRPr lang="en-US" dirty="0"/>
          </a:p>
          <a:p>
            <a:pPr marL="0" lvl="0" indent="0">
              <a:lnSpc>
                <a:spcPct val="120000"/>
              </a:lnSpc>
              <a:buNone/>
            </a:pPr>
            <a:r>
              <a:rPr lang="he-IL" dirty="0"/>
              <a:t>א. הסבר מדוע לא ניתן לנתח את הנתונים באמצעות מודל ניתוח שונות דו-כיווני מצטלב. באיזו סיטואציה ניתן היה לנתח את הנתונים באמצעות מודל ניתוח שונות דו כיווני מצטלב?</a:t>
            </a:r>
          </a:p>
          <a:p>
            <a:pPr marL="0" indent="0">
              <a:buNone/>
            </a:pPr>
            <a:r>
              <a:rPr lang="he-IL" dirty="0"/>
              <a:t>לא ניתן לנתח את הנתונים באמצעות מודל ניתוח שונות דו-כיווני</a:t>
            </a:r>
            <a:br>
              <a:rPr lang="en-US" dirty="0"/>
            </a:br>
            <a:r>
              <a:rPr lang="he-IL" dirty="0"/>
              <a:t> מצטלב מכיוון שעבור כל רמה של הגורם הראשוני, יש ברשותנו </a:t>
            </a:r>
            <a:br>
              <a:rPr lang="en-US" dirty="0"/>
            </a:br>
            <a:r>
              <a:rPr lang="he-IL" dirty="0"/>
              <a:t>רמות </a:t>
            </a:r>
            <a:r>
              <a:rPr lang="he-IL" u="sng" dirty="0"/>
              <a:t>שונות</a:t>
            </a:r>
            <a:r>
              <a:rPr lang="he-IL" dirty="0"/>
              <a:t> של הגורם המשני. במודל ניתוח שונות דו כיווני מצטלב </a:t>
            </a:r>
            <a:br>
              <a:rPr lang="en-US" dirty="0"/>
            </a:br>
            <a:r>
              <a:rPr lang="he-IL" dirty="0"/>
              <a:t>נשתמש כאשר בכל רמה של הגורם הראשוני יהיו ברשותנו רמות</a:t>
            </a:r>
            <a:br>
              <a:rPr lang="en-US" dirty="0"/>
            </a:br>
            <a:r>
              <a:rPr lang="he-IL" dirty="0"/>
              <a:t> </a:t>
            </a:r>
            <a:r>
              <a:rPr lang="he-IL" u="sng" dirty="0"/>
              <a:t>זהות</a:t>
            </a:r>
            <a:r>
              <a:rPr lang="he-IL" dirty="0"/>
              <a:t> של הגורם המשני.</a:t>
            </a:r>
          </a:p>
        </p:txBody>
      </p:sp>
      <p:pic>
        <p:nvPicPr>
          <p:cNvPr id="4" name="Picture 1">
            <a:extLst>
              <a:ext uri="{FF2B5EF4-FFF2-40B4-BE49-F238E27FC236}">
                <a16:creationId xmlns:a16="http://schemas.microsoft.com/office/drawing/2014/main" id="{74AF2875-4C68-5D13-911F-00C7BB73F46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81" r="14841" b="9730"/>
          <a:stretch/>
        </p:blipFill>
        <p:spPr bwMode="auto">
          <a:xfrm>
            <a:off x="274816" y="4375773"/>
            <a:ext cx="4722126" cy="217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0579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ACD17-D962-B31C-6D78-7DB359C0B248}"/>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BE8BF2D6-2C17-771C-5E02-4C61DBEAE9E8}"/>
              </a:ext>
            </a:extLst>
          </p:cNvPr>
          <p:cNvSpPr>
            <a:spLocks noGrp="1"/>
          </p:cNvSpPr>
          <p:nvPr>
            <p:ph idx="1"/>
          </p:nvPr>
        </p:nvSpPr>
        <p:spPr/>
        <p:txBody>
          <a:bodyPr/>
          <a:lstStyle/>
          <a:p>
            <a:pPr marL="0" indent="0">
              <a:buNone/>
            </a:pPr>
            <a:r>
              <a:rPr lang="he-IL" dirty="0"/>
              <a:t>במחקר שנערך בבית-חולים, נבדקת יעילותן של 3 תרופות שונות המיועדות להורדת רמת הכולסטרול בדם אצל נשים.  התרופות נרכשו מ-6 חברות שונות. מכיוון שהתרופות מיוצרות בחברות שונות, מעוניינים בבית החולים לבדוק בנוסף האם יש חברות אשר מייצרות תרופות טובות יותר.  </a:t>
            </a:r>
            <a:endParaRPr lang="en-US" dirty="0"/>
          </a:p>
          <a:p>
            <a:pPr marL="0" indent="0">
              <a:buNone/>
            </a:pPr>
            <a:r>
              <a:rPr lang="he-IL" dirty="0"/>
              <a:t>נתונה הטבלה המסכמת את רמות הכולסטרול שנמדדו  אצל החולות לאחר נטילת התרופות.</a:t>
            </a:r>
            <a:endParaRPr lang="en-US" dirty="0"/>
          </a:p>
          <a:p>
            <a:pPr marL="0" indent="0">
              <a:buNone/>
            </a:pPr>
            <a:r>
              <a:rPr lang="he-IL" dirty="0"/>
              <a:t>טבלת הממוצעים:</a:t>
            </a:r>
          </a:p>
          <a:p>
            <a:pPr marL="0" indent="0">
              <a:buNone/>
            </a:pPr>
            <a:endParaRPr lang="he-IL" dirty="0"/>
          </a:p>
          <a:p>
            <a:pPr marL="0" indent="0">
              <a:buNone/>
            </a:pPr>
            <a:endParaRPr lang="he-IL" dirty="0"/>
          </a:p>
          <a:p>
            <a:pPr marL="0" indent="0">
              <a:buNone/>
            </a:pPr>
            <a:endParaRPr lang="he-IL" dirty="0"/>
          </a:p>
          <a:p>
            <a:pPr marL="0" indent="0">
              <a:buNone/>
            </a:pPr>
            <a:r>
              <a:rPr lang="he-IL" dirty="0"/>
              <a:t>טבלת ריבועי הממוצעים:</a:t>
            </a:r>
          </a:p>
          <a:p>
            <a:pPr marL="0" indent="0">
              <a:buNone/>
            </a:pPr>
            <a:endParaRPr lang="he-IL" dirty="0"/>
          </a:p>
          <a:p>
            <a:endParaRPr lang="he-IL" dirty="0"/>
          </a:p>
        </p:txBody>
      </p:sp>
      <p:pic>
        <p:nvPicPr>
          <p:cNvPr id="4" name="Picture 1">
            <a:extLst>
              <a:ext uri="{FF2B5EF4-FFF2-40B4-BE49-F238E27FC236}">
                <a16:creationId xmlns:a16="http://schemas.microsoft.com/office/drawing/2014/main" id="{74AF2875-4C68-5D13-911F-00C7BB73F46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81" r="14841" b="9730"/>
          <a:stretch/>
        </p:blipFill>
        <p:spPr bwMode="auto">
          <a:xfrm>
            <a:off x="274816" y="4375773"/>
            <a:ext cx="4722126" cy="217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a:extLst>
              <a:ext uri="{FF2B5EF4-FFF2-40B4-BE49-F238E27FC236}">
                <a16:creationId xmlns:a16="http://schemas.microsoft.com/office/drawing/2014/main" id="{80499397-E8CA-988B-5369-F4F58B225BCB}"/>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5396" r="15746" b="14058"/>
          <a:stretch/>
        </p:blipFill>
        <p:spPr bwMode="auto">
          <a:xfrm>
            <a:off x="7833360" y="3789258"/>
            <a:ext cx="3291840" cy="113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4">
            <a:extLst>
              <a:ext uri="{FF2B5EF4-FFF2-40B4-BE49-F238E27FC236}">
                <a16:creationId xmlns:a16="http://schemas.microsoft.com/office/drawing/2014/main" id="{3142865A-E7E4-3EF4-676E-A5D4ACC6065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701" r="12356" b="14892"/>
          <a:stretch/>
        </p:blipFill>
        <p:spPr bwMode="auto">
          <a:xfrm>
            <a:off x="7741920" y="5462262"/>
            <a:ext cx="3383280" cy="1035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4522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ACD17-D962-B31C-6D78-7DB359C0B248}"/>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BE8BF2D6-2C17-771C-5E02-4C61DBEAE9E8}"/>
              </a:ext>
            </a:extLst>
          </p:cNvPr>
          <p:cNvSpPr>
            <a:spLocks noGrp="1"/>
          </p:cNvSpPr>
          <p:nvPr>
            <p:ph idx="1"/>
          </p:nvPr>
        </p:nvSpPr>
        <p:spPr/>
        <p:txBody>
          <a:bodyPr/>
          <a:lstStyle/>
          <a:p>
            <a:pPr marL="0" indent="0">
              <a:buNone/>
            </a:pPr>
            <a:r>
              <a:rPr lang="he-IL" dirty="0"/>
              <a:t>במחקר שנערך בבית-חולים, נבדקת יעילותן של 3 תרופות שונות המיועדות להורדת רמת הכולסטרול בדם אצל נשים.  התרופות נרכשו מ-6 חברות שונות. מכיוון שהתרופות מיוצרות בחברות שונות, מעוניינים בבית החולים לבדוק בנוסף האם יש חברות אשר מייצרות תרופות טובות יותר.  </a:t>
            </a:r>
            <a:endParaRPr lang="en-US" dirty="0"/>
          </a:p>
          <a:p>
            <a:pPr marL="0" indent="0">
              <a:buNone/>
            </a:pPr>
            <a:r>
              <a:rPr lang="he-IL" dirty="0"/>
              <a:t>נתונה הטבלה המסכמת את רמות הכולסטרול שנמדדו  אצל החולות לאחר נטילת התרופות.</a:t>
            </a:r>
            <a:endParaRPr lang="en-US" dirty="0"/>
          </a:p>
          <a:p>
            <a:pPr marL="0" indent="0">
              <a:buNone/>
            </a:pPr>
            <a:endParaRPr lang="he-IL" dirty="0"/>
          </a:p>
          <a:p>
            <a:pPr marL="0" indent="0">
              <a:buNone/>
            </a:pPr>
            <a:endParaRPr lang="he-IL" dirty="0"/>
          </a:p>
          <a:p>
            <a:pPr marL="0" indent="0">
              <a:buNone/>
            </a:pPr>
            <a:endParaRPr lang="he-IL" dirty="0"/>
          </a:p>
          <a:p>
            <a:pPr marL="0" indent="0">
              <a:buNone/>
            </a:pPr>
            <a:endParaRPr lang="he-IL" dirty="0"/>
          </a:p>
          <a:p>
            <a:endParaRPr lang="he-IL" dirty="0"/>
          </a:p>
        </p:txBody>
      </p:sp>
      <p:pic>
        <p:nvPicPr>
          <p:cNvPr id="4" name="Picture 1">
            <a:extLst>
              <a:ext uri="{FF2B5EF4-FFF2-40B4-BE49-F238E27FC236}">
                <a16:creationId xmlns:a16="http://schemas.microsoft.com/office/drawing/2014/main" id="{74AF2875-4C68-5D13-911F-00C7BB73F46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81" r="14841" b="9730"/>
          <a:stretch/>
        </p:blipFill>
        <p:spPr bwMode="auto">
          <a:xfrm>
            <a:off x="274816" y="4375773"/>
            <a:ext cx="4722126" cy="217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15">
            <a:extLst>
              <a:ext uri="{FF2B5EF4-FFF2-40B4-BE49-F238E27FC236}">
                <a16:creationId xmlns:a16="http://schemas.microsoft.com/office/drawing/2014/main" id="{7B0B37DA-3519-5A22-417C-FCEDB08E5F9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r="53142" b="11653"/>
          <a:stretch/>
        </p:blipFill>
        <p:spPr bwMode="auto">
          <a:xfrm>
            <a:off x="6096000" y="3576257"/>
            <a:ext cx="4389120" cy="1318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Object 13">
            <a:extLst>
              <a:ext uri="{FF2B5EF4-FFF2-40B4-BE49-F238E27FC236}">
                <a16:creationId xmlns:a16="http://schemas.microsoft.com/office/drawing/2014/main" id="{54665A5A-7B2E-0828-FD8D-264DFAD9568A}"/>
              </a:ext>
            </a:extLst>
          </p:cNvPr>
          <p:cNvGraphicFramePr>
            <a:graphicFrameLocks noChangeAspect="1"/>
          </p:cNvGraphicFramePr>
          <p:nvPr>
            <p:extLst>
              <p:ext uri="{D42A27DB-BD31-4B8C-83A1-F6EECF244321}">
                <p14:modId xmlns:p14="http://schemas.microsoft.com/office/powerpoint/2010/main" val="2040917067"/>
              </p:ext>
            </p:extLst>
          </p:nvPr>
        </p:nvGraphicFramePr>
        <p:xfrm>
          <a:off x="5558179" y="5425413"/>
          <a:ext cx="1085850" cy="228600"/>
        </p:xfrm>
        <a:graphic>
          <a:graphicData uri="http://schemas.openxmlformats.org/presentationml/2006/ole">
            <mc:AlternateContent xmlns:mc="http://schemas.openxmlformats.org/markup-compatibility/2006">
              <mc:Choice xmlns:v="urn:schemas-microsoft-com:vml" Requires="v">
                <p:oleObj r:id="rId4" imgW="1079500" imgH="228600" progId="Equation.DSMT4">
                  <p:embed/>
                </p:oleObj>
              </mc:Choice>
              <mc:Fallback>
                <p:oleObj r:id="rId4" imgW="1079500" imgH="228600" progId="Equation.DSMT4">
                  <p:embed/>
                  <p:pic>
                    <p:nvPicPr>
                      <p:cNvPr id="14"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8179" y="5425413"/>
                        <a:ext cx="1085850"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6">
            <a:extLst>
              <a:ext uri="{FF2B5EF4-FFF2-40B4-BE49-F238E27FC236}">
                <a16:creationId xmlns:a16="http://schemas.microsoft.com/office/drawing/2014/main" id="{7A715514-C38C-3A70-8E76-78813DB7BD2F}"/>
              </a:ext>
            </a:extLst>
          </p:cNvPr>
          <p:cNvGraphicFramePr>
            <a:graphicFrameLocks noChangeAspect="1"/>
          </p:cNvGraphicFramePr>
          <p:nvPr>
            <p:extLst>
              <p:ext uri="{D42A27DB-BD31-4B8C-83A1-F6EECF244321}">
                <p14:modId xmlns:p14="http://schemas.microsoft.com/office/powerpoint/2010/main" val="3989328920"/>
              </p:ext>
            </p:extLst>
          </p:nvPr>
        </p:nvGraphicFramePr>
        <p:xfrm>
          <a:off x="5545987" y="5126709"/>
          <a:ext cx="1095375" cy="228600"/>
        </p:xfrm>
        <a:graphic>
          <a:graphicData uri="http://schemas.openxmlformats.org/presentationml/2006/ole">
            <mc:AlternateContent xmlns:mc="http://schemas.openxmlformats.org/markup-compatibility/2006">
              <mc:Choice xmlns:v="urn:schemas-microsoft-com:vml" Requires="v">
                <p:oleObj r:id="rId6" imgW="1091726" imgH="228501" progId="Equation.DSMT4">
                  <p:embed/>
                </p:oleObj>
              </mc:Choice>
              <mc:Fallback>
                <p:oleObj r:id="rId6" imgW="1091726" imgH="228501" progId="Equation.DSMT4">
                  <p:embed/>
                  <p:pic>
                    <p:nvPicPr>
                      <p:cNvPr id="17"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45987" y="5126709"/>
                        <a:ext cx="1095375" cy="228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19">
            <a:extLst>
              <a:ext uri="{FF2B5EF4-FFF2-40B4-BE49-F238E27FC236}">
                <a16:creationId xmlns:a16="http://schemas.microsoft.com/office/drawing/2014/main" id="{4F0DE576-C0F5-BF94-D6A1-794D03DF5A0E}"/>
              </a:ext>
            </a:extLst>
          </p:cNvPr>
          <p:cNvGraphicFramePr>
            <a:graphicFrameLocks noChangeAspect="1"/>
          </p:cNvGraphicFramePr>
          <p:nvPr>
            <p:extLst>
              <p:ext uri="{D42A27DB-BD31-4B8C-83A1-F6EECF244321}">
                <p14:modId xmlns:p14="http://schemas.microsoft.com/office/powerpoint/2010/main" val="2311801788"/>
              </p:ext>
            </p:extLst>
          </p:nvPr>
        </p:nvGraphicFramePr>
        <p:xfrm>
          <a:off x="7464969" y="4993360"/>
          <a:ext cx="3962400" cy="438150"/>
        </p:xfrm>
        <a:graphic>
          <a:graphicData uri="http://schemas.openxmlformats.org/presentationml/2006/ole">
            <mc:AlternateContent xmlns:mc="http://schemas.openxmlformats.org/markup-compatibility/2006">
              <mc:Choice xmlns:v="urn:schemas-microsoft-com:vml" Requires="v">
                <p:oleObj r:id="rId8" imgW="3937000" imgH="431800" progId="Equation.DSMT4">
                  <p:embed/>
                </p:oleObj>
              </mc:Choice>
              <mc:Fallback>
                <p:oleObj r:id="rId8" imgW="3937000" imgH="431800" progId="Equation.DSMT4">
                  <p:embed/>
                  <p:pic>
                    <p:nvPicPr>
                      <p:cNvPr id="20" name="Object 1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464969" y="4993360"/>
                        <a:ext cx="3962400"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22">
            <a:extLst>
              <a:ext uri="{FF2B5EF4-FFF2-40B4-BE49-F238E27FC236}">
                <a16:creationId xmlns:a16="http://schemas.microsoft.com/office/drawing/2014/main" id="{DDD2EA41-CD5A-50F9-81D5-92A0BDBBBEB7}"/>
              </a:ext>
            </a:extLst>
          </p:cNvPr>
          <p:cNvGraphicFramePr>
            <a:graphicFrameLocks noChangeAspect="1"/>
          </p:cNvGraphicFramePr>
          <p:nvPr>
            <p:extLst>
              <p:ext uri="{D42A27DB-BD31-4B8C-83A1-F6EECF244321}">
                <p14:modId xmlns:p14="http://schemas.microsoft.com/office/powerpoint/2010/main" val="3446987692"/>
              </p:ext>
            </p:extLst>
          </p:nvPr>
        </p:nvGraphicFramePr>
        <p:xfrm>
          <a:off x="7466862" y="5472213"/>
          <a:ext cx="4219575" cy="457200"/>
        </p:xfrm>
        <a:graphic>
          <a:graphicData uri="http://schemas.openxmlformats.org/presentationml/2006/ole">
            <mc:AlternateContent xmlns:mc="http://schemas.openxmlformats.org/markup-compatibility/2006">
              <mc:Choice xmlns:v="urn:schemas-microsoft-com:vml" Requires="v">
                <p:oleObj r:id="rId10" imgW="4191000" imgH="444500" progId="Equation.DSMT4">
                  <p:embed/>
                </p:oleObj>
              </mc:Choice>
              <mc:Fallback>
                <p:oleObj r:id="rId10" imgW="4191000" imgH="444500" progId="Equation.DSMT4">
                  <p:embed/>
                  <p:pic>
                    <p:nvPicPr>
                      <p:cNvPr id="23" name="Object 2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466862" y="5472213"/>
                        <a:ext cx="42195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25">
            <a:extLst>
              <a:ext uri="{FF2B5EF4-FFF2-40B4-BE49-F238E27FC236}">
                <a16:creationId xmlns:a16="http://schemas.microsoft.com/office/drawing/2014/main" id="{13F3DFA7-C734-D924-5731-6001904B9E97}"/>
              </a:ext>
            </a:extLst>
          </p:cNvPr>
          <p:cNvGraphicFramePr>
            <a:graphicFrameLocks noChangeAspect="1"/>
          </p:cNvGraphicFramePr>
          <p:nvPr>
            <p:extLst>
              <p:ext uri="{D42A27DB-BD31-4B8C-83A1-F6EECF244321}">
                <p14:modId xmlns:p14="http://schemas.microsoft.com/office/powerpoint/2010/main" val="2788702015"/>
              </p:ext>
            </p:extLst>
          </p:nvPr>
        </p:nvGraphicFramePr>
        <p:xfrm>
          <a:off x="7479054" y="5984975"/>
          <a:ext cx="2390775" cy="457200"/>
        </p:xfrm>
        <a:graphic>
          <a:graphicData uri="http://schemas.openxmlformats.org/presentationml/2006/ole">
            <mc:AlternateContent xmlns:mc="http://schemas.openxmlformats.org/markup-compatibility/2006">
              <mc:Choice xmlns:v="urn:schemas-microsoft-com:vml" Requires="v">
                <p:oleObj r:id="rId12" imgW="2374900" imgH="444500" progId="Equation.DSMT4">
                  <p:embed/>
                </p:oleObj>
              </mc:Choice>
              <mc:Fallback>
                <p:oleObj r:id="rId12" imgW="2374900" imgH="444500" progId="Equation.DSMT4">
                  <p:embed/>
                  <p:pic>
                    <p:nvPicPr>
                      <p:cNvPr id="26"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79054" y="5984975"/>
                        <a:ext cx="2390775"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89961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E5CACD17-D962-B31C-6D78-7DB359C0B248}"/>
              </a:ext>
            </a:extLst>
          </p:cNvPr>
          <p:cNvSpPr>
            <a:spLocks noGrp="1"/>
          </p:cNvSpPr>
          <p:nvPr>
            <p:ph type="title"/>
          </p:nvPr>
        </p:nvSpPr>
        <p:spPr/>
        <p:txBody>
          <a:bodyPr/>
          <a:lstStyle/>
          <a:p>
            <a:pPr algn="r"/>
            <a:r>
              <a:rPr lang="he-IL" dirty="0"/>
              <a:t>תרגיל 3</a:t>
            </a:r>
          </a:p>
        </p:txBody>
      </p:sp>
      <p:sp>
        <p:nvSpPr>
          <p:cNvPr id="3" name="מציין מיקום תוכן 2">
            <a:extLst>
              <a:ext uri="{FF2B5EF4-FFF2-40B4-BE49-F238E27FC236}">
                <a16:creationId xmlns:a16="http://schemas.microsoft.com/office/drawing/2014/main" id="{BE8BF2D6-2C17-771C-5E02-4C61DBEAE9E8}"/>
              </a:ext>
            </a:extLst>
          </p:cNvPr>
          <p:cNvSpPr>
            <a:spLocks noGrp="1"/>
          </p:cNvSpPr>
          <p:nvPr>
            <p:ph idx="1"/>
          </p:nvPr>
        </p:nvSpPr>
        <p:spPr>
          <a:xfrm>
            <a:off x="1066800" y="2103120"/>
            <a:ext cx="10058400" cy="4754880"/>
          </a:xfrm>
        </p:spPr>
        <p:txBody>
          <a:bodyPr>
            <a:normAutofit/>
          </a:bodyPr>
          <a:lstStyle/>
          <a:p>
            <a:pPr marL="0" indent="0">
              <a:buNone/>
            </a:pPr>
            <a:r>
              <a:rPr lang="he-IL" dirty="0"/>
              <a:t>במחקר שנערך בבית-חולים, נבדקת יעילותן של 3 תרופות שונות המיועדות להורדת רמת הכולסטרול בדם אצל נשים.  התרופות נרכשו מ-6 חברות שונות. מכיוון שהתרופות מיוצרות בחברות שונות, מעוניינים בבית החולים לבדוק בנוסף האם יש חברות אשר מייצרות תרופות טובות יותר.  </a:t>
            </a:r>
            <a:endParaRPr lang="en-US" dirty="0"/>
          </a:p>
          <a:p>
            <a:pPr marL="0" indent="0">
              <a:buNone/>
            </a:pPr>
            <a:r>
              <a:rPr lang="he-IL" dirty="0"/>
              <a:t>נתונה הטבלה המסכמת את רמות הכולסטרול שנמדדו  אצל החולות לאחר נטילת התרופות.</a:t>
            </a:r>
            <a:endParaRPr lang="en-US" dirty="0"/>
          </a:p>
          <a:p>
            <a:pPr marL="0" lvl="0" indent="0">
              <a:lnSpc>
                <a:spcPct val="120000"/>
              </a:lnSpc>
              <a:buNone/>
            </a:pPr>
            <a:r>
              <a:rPr lang="he-IL" dirty="0"/>
              <a:t>ב. ברמת מובהקות 0.01, האם ניתן לומר כי יש הבדל בין התרופות?</a:t>
            </a:r>
          </a:p>
          <a:p>
            <a:pPr marL="0" lvl="0" indent="0">
              <a:lnSpc>
                <a:spcPct val="120000"/>
              </a:lnSpc>
              <a:buNone/>
            </a:pPr>
            <a:r>
              <a:rPr lang="he-IL" dirty="0"/>
              <a:t>ברמת מובהקות 0.01, ניתן לומר כי לתרופות השפעה שונה על החולות</a:t>
            </a:r>
            <a:endParaRPr lang="en-US" dirty="0"/>
          </a:p>
          <a:p>
            <a:pPr marL="0" lvl="0" indent="0">
              <a:lnSpc>
                <a:spcPct val="120000"/>
              </a:lnSpc>
              <a:buNone/>
            </a:pPr>
            <a:r>
              <a:rPr lang="he-IL" dirty="0"/>
              <a:t>ג. ברמת מובהקות 0.01, האם ניתן לומר כי יש הבדל בין החברות?</a:t>
            </a:r>
          </a:p>
          <a:p>
            <a:pPr marL="0" indent="0">
              <a:lnSpc>
                <a:spcPct val="120000"/>
              </a:lnSpc>
              <a:buNone/>
            </a:pPr>
            <a:r>
              <a:rPr lang="he-IL" dirty="0"/>
              <a:t>ברמת מובהקות 0.01, לא ניתן לומר כי למוצרי החברות השונות </a:t>
            </a:r>
            <a:br>
              <a:rPr lang="en-US" dirty="0"/>
            </a:br>
            <a:r>
              <a:rPr lang="he-IL" dirty="0"/>
              <a:t>השפעה שונה.</a:t>
            </a:r>
            <a:endParaRPr lang="en-US" dirty="0"/>
          </a:p>
          <a:p>
            <a:pPr marL="0" lvl="0" indent="0">
              <a:lnSpc>
                <a:spcPct val="120000"/>
              </a:lnSpc>
              <a:buNone/>
            </a:pPr>
            <a:r>
              <a:rPr lang="he-IL" dirty="0"/>
              <a:t>ד. איזו תרופה תמליץ לבית החולים לרכוש? מאיזו חברה ?</a:t>
            </a:r>
          </a:p>
          <a:p>
            <a:pPr marL="0" lvl="0" indent="0">
              <a:lnSpc>
                <a:spcPct val="120000"/>
              </a:lnSpc>
              <a:buNone/>
            </a:pPr>
            <a:r>
              <a:rPr lang="he-IL" dirty="0"/>
              <a:t>נמליץ לבית החולים לרכוש את תרופה 3, אין העדפה לגבי החברה</a:t>
            </a:r>
            <a:endParaRPr lang="en-US" dirty="0"/>
          </a:p>
          <a:p>
            <a:endParaRPr lang="he-IL" dirty="0"/>
          </a:p>
        </p:txBody>
      </p:sp>
      <p:pic>
        <p:nvPicPr>
          <p:cNvPr id="4" name="Picture 1">
            <a:extLst>
              <a:ext uri="{FF2B5EF4-FFF2-40B4-BE49-F238E27FC236}">
                <a16:creationId xmlns:a16="http://schemas.microsoft.com/office/drawing/2014/main" id="{74AF2875-4C68-5D13-911F-00C7BB73F46B}"/>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181" r="14841" b="9730"/>
          <a:stretch/>
        </p:blipFill>
        <p:spPr bwMode="auto">
          <a:xfrm>
            <a:off x="274816" y="4375773"/>
            <a:ext cx="4722126" cy="2172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7132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9C8325-13F7-DE07-025C-7712371F4716}"/>
              </a:ext>
            </a:extLst>
          </p:cNvPr>
          <p:cNvSpPr>
            <a:spLocks noGrp="1"/>
          </p:cNvSpPr>
          <p:nvPr>
            <p:ph type="title"/>
          </p:nvPr>
        </p:nvSpPr>
        <p:spPr/>
        <p:txBody>
          <a:bodyPr/>
          <a:lstStyle/>
          <a:p>
            <a:pPr algn="r"/>
            <a:r>
              <a:rPr lang="he-IL" dirty="0"/>
              <a:t>ניתוח שונות דו-כיווני מצטלב אקראי</a:t>
            </a:r>
          </a:p>
        </p:txBody>
      </p:sp>
      <p:sp>
        <p:nvSpPr>
          <p:cNvPr id="3" name="מציין מיקום תוכן 2">
            <a:extLst>
              <a:ext uri="{FF2B5EF4-FFF2-40B4-BE49-F238E27FC236}">
                <a16:creationId xmlns:a16="http://schemas.microsoft.com/office/drawing/2014/main" id="{2E201EA3-4571-1943-632E-3F1019074502}"/>
              </a:ext>
            </a:extLst>
          </p:cNvPr>
          <p:cNvSpPr>
            <a:spLocks noGrp="1"/>
          </p:cNvSpPr>
          <p:nvPr>
            <p:ph idx="1"/>
          </p:nvPr>
        </p:nvSpPr>
        <p:spPr/>
        <p:txBody>
          <a:bodyPr/>
          <a:lstStyle/>
          <a:p>
            <a:r>
              <a:rPr lang="he-IL" b="0" dirty="0"/>
              <a:t>נשתמש במודל זה כאשר לא ניתן לדגום את כל הרמות של הגורמים המסבירים (משיקולי עלות או </a:t>
            </a:r>
            <a:r>
              <a:rPr lang="he-IL" b="0" dirty="0" err="1"/>
              <a:t>פיזיביליות</a:t>
            </a:r>
            <a:r>
              <a:rPr lang="he-IL" b="0" dirty="0"/>
              <a:t>). נדגום רק מספר רמות מכל גורם ולכן הסטיות של כל רמה אינן פרמטרים אלא משתנים מקריים מההתפלגות הנורמלית.</a:t>
            </a:r>
            <a:endParaRPr lang="en-US" b="0" dirty="0"/>
          </a:p>
          <a:p>
            <a:endParaRPr lang="he-IL" dirty="0"/>
          </a:p>
        </p:txBody>
      </p:sp>
      <p:graphicFrame>
        <p:nvGraphicFramePr>
          <p:cNvPr id="4" name="Object 4">
            <a:extLst>
              <a:ext uri="{FF2B5EF4-FFF2-40B4-BE49-F238E27FC236}">
                <a16:creationId xmlns:a16="http://schemas.microsoft.com/office/drawing/2014/main" id="{E6E958F4-8D82-A029-F1A0-65847D7BDA69}"/>
              </a:ext>
            </a:extLst>
          </p:cNvPr>
          <p:cNvGraphicFramePr>
            <a:graphicFrameLocks noChangeAspect="1"/>
          </p:cNvGraphicFramePr>
          <p:nvPr>
            <p:extLst>
              <p:ext uri="{D42A27DB-BD31-4B8C-83A1-F6EECF244321}">
                <p14:modId xmlns:p14="http://schemas.microsoft.com/office/powerpoint/2010/main" val="3649122638"/>
              </p:ext>
            </p:extLst>
          </p:nvPr>
        </p:nvGraphicFramePr>
        <p:xfrm>
          <a:off x="5418138" y="3125788"/>
          <a:ext cx="4313237" cy="606425"/>
        </p:xfrm>
        <a:graphic>
          <a:graphicData uri="http://schemas.openxmlformats.org/presentationml/2006/ole">
            <mc:AlternateContent xmlns:mc="http://schemas.openxmlformats.org/markup-compatibility/2006">
              <mc:Choice xmlns:v="urn:schemas-microsoft-com:vml" Requires="v">
                <p:oleObj r:id="rId2" imgW="1676400" imgH="241300" progId="Equation.DSMT4">
                  <p:embed/>
                </p:oleObj>
              </mc:Choice>
              <mc:Fallback>
                <p:oleObj r:id="rId2" imgW="1676400" imgH="241300" progId="Equation.DSMT4">
                  <p:embed/>
                  <p:pic>
                    <p:nvPicPr>
                      <p:cNvPr id="5"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8138" y="3125788"/>
                        <a:ext cx="4313237" cy="606425"/>
                      </a:xfrm>
                      <a:prstGeom prst="rect">
                        <a:avLst/>
                      </a:prstGeom>
                      <a:noFill/>
                    </p:spPr>
                  </p:pic>
                </p:oleObj>
              </mc:Fallback>
            </mc:AlternateContent>
          </a:graphicData>
        </a:graphic>
      </p:graphicFrame>
    </p:spTree>
    <p:extLst>
      <p:ext uri="{BB962C8B-B14F-4D97-AF65-F5344CB8AC3E}">
        <p14:creationId xmlns:p14="http://schemas.microsoft.com/office/powerpoint/2010/main" val="2779426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9C8325-13F7-DE07-025C-7712371F4716}"/>
              </a:ext>
            </a:extLst>
          </p:cNvPr>
          <p:cNvSpPr>
            <a:spLocks noGrp="1"/>
          </p:cNvSpPr>
          <p:nvPr>
            <p:ph type="title"/>
          </p:nvPr>
        </p:nvSpPr>
        <p:spPr/>
        <p:txBody>
          <a:bodyPr/>
          <a:lstStyle/>
          <a:p>
            <a:pPr algn="r"/>
            <a:r>
              <a:rPr lang="he-IL" dirty="0"/>
              <a:t>ניתוח שונות דו-כיווני מצטלב אקראי</a:t>
            </a:r>
          </a:p>
        </p:txBody>
      </p:sp>
      <p:pic>
        <p:nvPicPr>
          <p:cNvPr id="7" name="Picture 6">
            <a:extLst>
              <a:ext uri="{FF2B5EF4-FFF2-40B4-BE49-F238E27FC236}">
                <a16:creationId xmlns:a16="http://schemas.microsoft.com/office/drawing/2014/main" id="{C3A267C2-91E2-E368-8DBB-220571AFBE98}"/>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5841"/>
          <a:stretch/>
        </p:blipFill>
        <p:spPr bwMode="auto">
          <a:xfrm>
            <a:off x="3149946" y="2014194"/>
            <a:ext cx="6761766" cy="4201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7478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7ADAE-EEF0-2BDF-A5B6-7F8DDEF801E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3016A531-DA75-B404-C7B8-86415B0BD192}"/>
              </a:ext>
            </a:extLst>
          </p:cNvPr>
          <p:cNvSpPr>
            <a:spLocks noGrp="1"/>
          </p:cNvSpPr>
          <p:nvPr>
            <p:ph idx="1"/>
          </p:nvPr>
        </p:nvSpPr>
        <p:spPr/>
        <p:txBody>
          <a:bodyPr/>
          <a:lstStyle/>
          <a:p>
            <a:pPr marL="0" indent="0">
              <a:buNone/>
            </a:pPr>
            <a:r>
              <a:rPr lang="he-IL" dirty="0"/>
              <a:t>במפעל מתכת, מהנדס המפעל רוצה לבדוק את ההשערה כי רמת החספוס של מתכת תלויה בסוג הצבע בה נצבעת המתכת וכן בזמן הייבוש. המהנדס בוחר שני צבעים מתוך מבחר רב של צבעים ובודק את רמות החספוס עבור 3 זמני ייבוש: 20 דקות, 25 דקות ו-30 דקות. נתונות התוצאות:</a:t>
            </a:r>
          </a:p>
          <a:p>
            <a:pPr marL="0" lvl="0" indent="0">
              <a:buNone/>
            </a:pPr>
            <a:r>
              <a:rPr lang="he-IL" dirty="0"/>
              <a:t>א. מהו המודל  המתאים במקרה זה ? נסח את משוואת המודל.</a:t>
            </a:r>
            <a:endParaRPr lang="en-US" dirty="0"/>
          </a:p>
          <a:p>
            <a:pPr marL="0" lvl="0" indent="0">
              <a:buNone/>
            </a:pPr>
            <a:r>
              <a:rPr lang="he-IL" dirty="0"/>
              <a:t>ב. </a:t>
            </a:r>
            <a:r>
              <a:rPr lang="he-IL" dirty="0" err="1"/>
              <a:t>אמוד</a:t>
            </a:r>
            <a:r>
              <a:rPr lang="he-IL" dirty="0"/>
              <a:t> את ההשפעות השונות ואת מובהקות התוצאות ברמת מובהקות של 0.05. </a:t>
            </a:r>
            <a:endParaRPr lang="en-US" dirty="0"/>
          </a:p>
          <a:p>
            <a:endParaRPr lang="he-IL" dirty="0"/>
          </a:p>
        </p:txBody>
      </p:sp>
      <p:pic>
        <p:nvPicPr>
          <p:cNvPr id="4" name="Picture 2">
            <a:extLst>
              <a:ext uri="{FF2B5EF4-FFF2-40B4-BE49-F238E27FC236}">
                <a16:creationId xmlns:a16="http://schemas.microsoft.com/office/drawing/2014/main" id="{BC22F72C-CC16-BAD7-247A-936D68DD6F8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411" r="22636" b="7470"/>
          <a:stretch/>
        </p:blipFill>
        <p:spPr bwMode="auto">
          <a:xfrm>
            <a:off x="385233" y="3977640"/>
            <a:ext cx="3395811" cy="253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39812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7ADAE-EEF0-2BDF-A5B6-7F8DDEF801E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3016A531-DA75-B404-C7B8-86415B0BD192}"/>
              </a:ext>
            </a:extLst>
          </p:cNvPr>
          <p:cNvSpPr>
            <a:spLocks noGrp="1"/>
          </p:cNvSpPr>
          <p:nvPr>
            <p:ph idx="1"/>
          </p:nvPr>
        </p:nvSpPr>
        <p:spPr/>
        <p:txBody>
          <a:bodyPr/>
          <a:lstStyle/>
          <a:p>
            <a:pPr marL="0" indent="0">
              <a:buNone/>
            </a:pPr>
            <a:r>
              <a:rPr lang="he-IL" dirty="0"/>
              <a:t>במפעל מתכת, מהנדס המפעל רוצה לבדוק את ההשערה כי רמת החספוס של מתכת תלויה בסוג הצבע בה נצבעת המתכת וכן בזמן הייבוש. המהנדס בוחר שני צבעים מתוך מבחר רב של צבעים ובודק את רמות החספוס עבור 3 זמני ייבוש: 20 דקות, 25 דקות ו-30 דקות. נתונות התוצאות:</a:t>
            </a:r>
          </a:p>
          <a:p>
            <a:pPr marL="0" lvl="0" indent="0">
              <a:buNone/>
            </a:pPr>
            <a:r>
              <a:rPr lang="he-IL" dirty="0"/>
              <a:t>א. מהו המודל  המתאים במקרה זה ? נסח את משוואת המודל.</a:t>
            </a:r>
            <a:endParaRPr lang="en-US" dirty="0"/>
          </a:p>
          <a:p>
            <a:r>
              <a:rPr lang="he-IL" dirty="0"/>
              <a:t>המודל המתאים במקרה זה הוא מודל ניתוח שונות דו כיווני אקראי. בשני הגורמים המשפיעים נלקחו תצפיות רק מחלק מהרמות הקיימות. משוואת המודל היא:</a:t>
            </a:r>
          </a:p>
        </p:txBody>
      </p:sp>
      <p:pic>
        <p:nvPicPr>
          <p:cNvPr id="4" name="Picture 2">
            <a:extLst>
              <a:ext uri="{FF2B5EF4-FFF2-40B4-BE49-F238E27FC236}">
                <a16:creationId xmlns:a16="http://schemas.microsoft.com/office/drawing/2014/main" id="{BC22F72C-CC16-BAD7-247A-936D68DD6F8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411" r="22636" b="7470"/>
          <a:stretch/>
        </p:blipFill>
        <p:spPr bwMode="auto">
          <a:xfrm>
            <a:off x="385233" y="3977640"/>
            <a:ext cx="3395811" cy="253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7ABC8675-8BC6-C24A-71C1-67FC496D5C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4235237"/>
            <a:ext cx="4123509" cy="60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96832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7ADAE-EEF0-2BDF-A5B6-7F8DDEF801E4}"/>
              </a:ext>
            </a:extLst>
          </p:cNvPr>
          <p:cNvSpPr>
            <a:spLocks noGrp="1"/>
          </p:cNvSpPr>
          <p:nvPr>
            <p:ph type="title"/>
          </p:nvPr>
        </p:nvSpPr>
        <p:spPr/>
        <p:txBody>
          <a:bodyPr/>
          <a:lstStyle/>
          <a:p>
            <a:pPr algn="r"/>
            <a:r>
              <a:rPr lang="he-IL"/>
              <a:t>תרגיל 4</a:t>
            </a:r>
            <a:endParaRPr lang="he-IL" dirty="0"/>
          </a:p>
        </p:txBody>
      </p:sp>
      <p:sp>
        <p:nvSpPr>
          <p:cNvPr id="3" name="מציין מיקום תוכן 2">
            <a:extLst>
              <a:ext uri="{FF2B5EF4-FFF2-40B4-BE49-F238E27FC236}">
                <a16:creationId xmlns:a16="http://schemas.microsoft.com/office/drawing/2014/main" id="{3016A531-DA75-B404-C7B8-86415B0BD192}"/>
              </a:ext>
            </a:extLst>
          </p:cNvPr>
          <p:cNvSpPr>
            <a:spLocks noGrp="1"/>
          </p:cNvSpPr>
          <p:nvPr>
            <p:ph idx="1"/>
          </p:nvPr>
        </p:nvSpPr>
        <p:spPr>
          <a:xfrm>
            <a:off x="1066800" y="2103120"/>
            <a:ext cx="10058400" cy="4754880"/>
          </a:xfrm>
        </p:spPr>
        <p:txBody>
          <a:bodyPr>
            <a:normAutofit/>
          </a:bodyPr>
          <a:lstStyle/>
          <a:p>
            <a:pPr marL="0" indent="0">
              <a:buNone/>
            </a:pPr>
            <a:r>
              <a:rPr lang="he-IL" dirty="0"/>
              <a:t>במפעל מתכת, מהנדס המפעל רוצה לבדוק את ההשערה כי רמת החספוס של מתכת תלויה בסוג הצבע בה נצבעת המתכת וכן בזמן הייבוש. המהנדס בוחר שני צבעים מתוך מבחר רב של צבעים ובודק את רמות החספוס עבור 3 זמני ייבוש: 20 דקות, 25 דקות ו-30 דקות. נתונות התוצאות:</a:t>
            </a:r>
          </a:p>
          <a:p>
            <a:pPr marL="0" lvl="0" indent="0">
              <a:buNone/>
            </a:pPr>
            <a:r>
              <a:rPr lang="he-IL" dirty="0"/>
              <a:t>ב. </a:t>
            </a:r>
            <a:r>
              <a:rPr lang="he-IL" dirty="0" err="1"/>
              <a:t>אמוד</a:t>
            </a:r>
            <a:r>
              <a:rPr lang="he-IL" dirty="0"/>
              <a:t> את ההשפעות השונות ואת מובהקות התוצאות ברמת מובהקות של 0.05. </a:t>
            </a:r>
            <a:endParaRPr lang="en-US" dirty="0"/>
          </a:p>
          <a:p>
            <a:pPr marL="0" indent="0">
              <a:buNone/>
            </a:pPr>
            <a:r>
              <a:rPr lang="he-IL" dirty="0"/>
              <a:t>נתוני השאלה עובדו ב-</a:t>
            </a:r>
            <a:r>
              <a:rPr lang="en-US" dirty="0"/>
              <a:t>EXCEL</a:t>
            </a:r>
            <a:r>
              <a:rPr lang="he-IL" dirty="0"/>
              <a:t>  (</a:t>
            </a:r>
            <a:r>
              <a:rPr lang="en-US" dirty="0"/>
              <a:t>ANOVA: Two-Factor with Replication</a:t>
            </a:r>
            <a:r>
              <a:rPr lang="he-IL" dirty="0"/>
              <a:t>) להלן הפלט:</a:t>
            </a:r>
          </a:p>
          <a:p>
            <a:pPr marL="0" indent="0">
              <a:buNone/>
            </a:pPr>
            <a:endParaRPr lang="he-IL" dirty="0"/>
          </a:p>
          <a:p>
            <a:pPr marL="0" indent="0">
              <a:buNone/>
            </a:pPr>
            <a:endParaRPr lang="he-IL" dirty="0"/>
          </a:p>
          <a:p>
            <a:pPr marL="0" indent="0">
              <a:buNone/>
            </a:pPr>
            <a:endParaRPr lang="he-IL" dirty="0"/>
          </a:p>
          <a:p>
            <a:pPr marL="0" indent="0">
              <a:buNone/>
            </a:pPr>
            <a:endParaRPr lang="he-IL" dirty="0"/>
          </a:p>
          <a:p>
            <a:pPr marL="0" indent="0">
              <a:buNone/>
            </a:pPr>
            <a:r>
              <a:rPr lang="he-IL" dirty="0"/>
              <a:t>במרבית התוכנות הסטנדרטיות הפלט שמתקבל מציג ערכי סטטיסטיים המתאימים</a:t>
            </a:r>
            <a:br>
              <a:rPr lang="en-US" dirty="0"/>
            </a:br>
            <a:r>
              <a:rPr lang="he-IL" dirty="0"/>
              <a:t> למודל ניתוח שונות דו כיווני </a:t>
            </a:r>
            <a:r>
              <a:rPr lang="he-IL" b="1" dirty="0"/>
              <a:t>פרמטרי</a:t>
            </a:r>
            <a:r>
              <a:rPr lang="he-IL" dirty="0"/>
              <a:t>, אשר אינם מתאימים למבחני ההשערות</a:t>
            </a:r>
            <a:br>
              <a:rPr lang="en-US" dirty="0"/>
            </a:br>
            <a:r>
              <a:rPr lang="he-IL" dirty="0"/>
              <a:t> במודל זה. ניתן לחשב את הסטטיסטיים המתאימים מתוך טבלת הפלט (גם </a:t>
            </a:r>
            <a:br>
              <a:rPr lang="en-US" dirty="0"/>
            </a:br>
            <a:r>
              <a:rPr lang="he-IL" dirty="0"/>
              <a:t>הערכים הקריטיים אינם מתאימים).</a:t>
            </a:r>
            <a:endParaRPr lang="en-US" dirty="0"/>
          </a:p>
          <a:p>
            <a:pPr marL="0" indent="0">
              <a:buNone/>
            </a:pPr>
            <a:endParaRPr lang="he-IL" dirty="0"/>
          </a:p>
          <a:p>
            <a:endParaRPr lang="he-IL" dirty="0"/>
          </a:p>
        </p:txBody>
      </p:sp>
      <p:pic>
        <p:nvPicPr>
          <p:cNvPr id="4" name="Picture 2">
            <a:extLst>
              <a:ext uri="{FF2B5EF4-FFF2-40B4-BE49-F238E27FC236}">
                <a16:creationId xmlns:a16="http://schemas.microsoft.com/office/drawing/2014/main" id="{BC22F72C-CC16-BAD7-247A-936D68DD6F8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411" r="22636" b="7470"/>
          <a:stretch/>
        </p:blipFill>
        <p:spPr bwMode="auto">
          <a:xfrm>
            <a:off x="385233" y="3977640"/>
            <a:ext cx="3395811" cy="253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תמונה 202">
            <a:extLst>
              <a:ext uri="{FF2B5EF4-FFF2-40B4-BE49-F238E27FC236}">
                <a16:creationId xmlns:a16="http://schemas.microsoft.com/office/drawing/2014/main" id="{83A3B65C-2AA6-F786-AA67-0F0F27688362}"/>
              </a:ext>
            </a:extLst>
          </p:cNvPr>
          <p:cNvPicPr/>
          <p:nvPr/>
        </p:nvPicPr>
        <p:blipFill>
          <a:blip r:embed="rId3" cstate="print"/>
          <a:srcRect/>
          <a:stretch>
            <a:fillRect/>
          </a:stretch>
        </p:blipFill>
        <p:spPr bwMode="auto">
          <a:xfrm>
            <a:off x="4948047" y="3825888"/>
            <a:ext cx="5010150" cy="1419225"/>
          </a:xfrm>
          <a:prstGeom prst="rect">
            <a:avLst/>
          </a:prstGeom>
          <a:noFill/>
          <a:ln w="9525">
            <a:noFill/>
            <a:miter lim="800000"/>
            <a:headEnd/>
            <a:tailEnd/>
          </a:ln>
        </p:spPr>
      </p:pic>
    </p:spTree>
    <p:extLst>
      <p:ext uri="{BB962C8B-B14F-4D97-AF65-F5344CB8AC3E}">
        <p14:creationId xmlns:p14="http://schemas.microsoft.com/office/powerpoint/2010/main" val="19445177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E3C1745-1686-87FF-EC6E-FD07E008A638}"/>
              </a:ext>
            </a:extLst>
          </p:cNvPr>
          <p:cNvSpPr>
            <a:spLocks noGrp="1"/>
          </p:cNvSpPr>
          <p:nvPr>
            <p:ph type="title"/>
          </p:nvPr>
        </p:nvSpPr>
        <p:spPr/>
        <p:txBody>
          <a:bodyPr/>
          <a:lstStyle/>
          <a:p>
            <a:pPr algn="r"/>
            <a:r>
              <a:rPr lang="he-IL" dirty="0"/>
              <a:t>המודל הפרמטרי</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284FA6E5-DB42-495F-6CBF-F416D96180E6}"/>
                  </a:ext>
                </a:extLst>
              </p:cNvPr>
              <p:cNvSpPr>
                <a:spLocks noGrp="1"/>
              </p:cNvSpPr>
              <p:nvPr>
                <p:ph idx="1"/>
              </p:nvPr>
            </p:nvSpPr>
            <p:spPr/>
            <p:txBody>
              <a:bodyPr/>
              <a:lstStyle/>
              <a:p>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𝒊𝒋𝒌</m:t>
                        </m:r>
                      </m:sub>
                    </m:sSub>
                    <m:r>
                      <a:rPr lang="en-US" b="1" i="1" smtClean="0">
                        <a:latin typeface="Cambria Math"/>
                      </a:rPr>
                      <m:t>=</m:t>
                    </m:r>
                    <m:r>
                      <a:rPr lang="en-US" b="1" i="1" smtClean="0">
                        <a:latin typeface="Cambria Math"/>
                      </a:rPr>
                      <m:t>𝝁</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𝝉</m:t>
                        </m:r>
                      </m:e>
                      <m:sub>
                        <m:r>
                          <a:rPr lang="en-US" b="1" i="1" smtClean="0">
                            <a:latin typeface="Cambria Math"/>
                          </a:rPr>
                          <m:t>𝒊</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𝒋</m:t>
                        </m:r>
                      </m:sub>
                    </m:sSub>
                    <m:r>
                      <a:rPr lang="en-US" b="1" i="1" smtClean="0">
                        <a:latin typeface="Cambria Math"/>
                      </a:rPr>
                      <m:t>+</m:t>
                    </m:r>
                    <m:r>
                      <a:rPr lang="en-US" b="1" i="1" smtClean="0">
                        <a:latin typeface="Cambria Math"/>
                      </a:rPr>
                      <m:t>𝝉</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𝒊𝒋</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𝜺</m:t>
                        </m:r>
                      </m:e>
                      <m:sub>
                        <m:r>
                          <a:rPr lang="en-US" b="1" i="1" smtClean="0">
                            <a:latin typeface="Cambria Math"/>
                          </a:rPr>
                          <m:t>𝒊𝒋𝒌</m:t>
                        </m:r>
                      </m:sub>
                    </m:sSub>
                  </m:oMath>
                </a14:m>
                <a:endParaRPr lang="en-US" b="1" dirty="0"/>
              </a:p>
              <a:p>
                <a14:m>
                  <m:oMath xmlns:m="http://schemas.openxmlformats.org/officeDocument/2006/math">
                    <m:r>
                      <a:rPr lang="en-US" b="0" i="1" smtClean="0">
                        <a:latin typeface="Cambria Math"/>
                      </a:rPr>
                      <m:t>𝜇</m:t>
                    </m:r>
                  </m:oMath>
                </a14:m>
                <a:r>
                  <a:rPr lang="he-IL" dirty="0"/>
                  <a:t> - הערך המרכזי של כלל התצפיות</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𝜏</m:t>
                        </m:r>
                      </m:e>
                      <m:sub>
                        <m:r>
                          <a:rPr lang="en-US" b="0" i="1" smtClean="0">
                            <a:latin typeface="Cambria Math"/>
                          </a:rPr>
                          <m:t>𝑖</m:t>
                        </m:r>
                      </m:sub>
                    </m:sSub>
                  </m:oMath>
                </a14:m>
                <a:r>
                  <a:rPr lang="he-IL" dirty="0"/>
                  <a:t> - הסטייה של רמה </a:t>
                </a:r>
                <a:r>
                  <a:rPr lang="en-US" dirty="0" err="1"/>
                  <a:t>i</a:t>
                </a:r>
                <a:r>
                  <a:rPr lang="he-IL" dirty="0"/>
                  <a:t> של הגורם המסביר הראשון</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𝑗</m:t>
                        </m:r>
                      </m:sub>
                    </m:sSub>
                  </m:oMath>
                </a14:m>
                <a:r>
                  <a:rPr lang="he-IL" dirty="0"/>
                  <a:t> - הסטייה של רמה </a:t>
                </a:r>
                <a:r>
                  <a:rPr lang="en-US" dirty="0"/>
                  <a:t>j</a:t>
                </a:r>
                <a:r>
                  <a:rPr lang="he-IL" dirty="0"/>
                  <a:t> של הגורם המסביר השני</a:t>
                </a:r>
              </a:p>
              <a:p>
                <a14:m>
                  <m:oMath xmlns:m="http://schemas.openxmlformats.org/officeDocument/2006/math">
                    <m:r>
                      <a:rPr lang="en-US" b="0" i="1" smtClean="0">
                        <a:latin typeface="Cambria Math"/>
                      </a:rPr>
                      <m:t>𝜏</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𝑖𝑗</m:t>
                        </m:r>
                      </m:sub>
                    </m:sSub>
                  </m:oMath>
                </a14:m>
                <a:r>
                  <a:rPr lang="he-IL" dirty="0"/>
                  <a:t> - הסטייה שנגרמת מהאינטראקציה בין רמה </a:t>
                </a:r>
                <a:r>
                  <a:rPr lang="en-US" dirty="0" err="1"/>
                  <a:t>i</a:t>
                </a:r>
                <a:r>
                  <a:rPr lang="he-IL" dirty="0"/>
                  <a:t> של הגורם הראשון, לרמה </a:t>
                </a:r>
                <a:r>
                  <a:rPr lang="en-US" dirty="0"/>
                  <a:t>j</a:t>
                </a:r>
                <a:r>
                  <a:rPr lang="he-IL" dirty="0"/>
                  <a:t> של הגורם השני</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𝜀</m:t>
                        </m:r>
                      </m:e>
                      <m:sub>
                        <m:r>
                          <a:rPr lang="en-US" b="0" i="1" smtClean="0">
                            <a:latin typeface="Cambria Math"/>
                          </a:rPr>
                          <m:t>𝑖𝑗𝑘</m:t>
                        </m:r>
                      </m:sub>
                    </m:sSub>
                    <m:r>
                      <a:rPr lang="en-US" b="0" i="1" smtClean="0">
                        <a:latin typeface="Cambria Math"/>
                      </a:rPr>
                      <m:t>~</m:t>
                    </m:r>
                    <m:r>
                      <a:rPr lang="en-US" b="0" i="1" smtClean="0">
                        <a:latin typeface="Cambria Math"/>
                      </a:rPr>
                      <m:t>𝑁</m:t>
                    </m:r>
                    <m:r>
                      <a:rPr lang="en-US" b="0" i="1" smtClean="0">
                        <a:latin typeface="Cambria Math"/>
                      </a:rPr>
                      <m:t>(</m:t>
                    </m:r>
                    <m:r>
                      <a:rPr lang="en-US" b="0" i="1" smtClean="0">
                        <a:latin typeface="Cambria Math"/>
                      </a:rPr>
                      <m:t>0</m:t>
                    </m:r>
                    <m:r>
                      <a:rPr lang="en-US" b="0" i="1" smtClean="0">
                        <a:latin typeface="Cambria Math"/>
                      </a:rPr>
                      <m:t>, </m:t>
                    </m:r>
                    <m:sSup>
                      <m:sSupPr>
                        <m:ctrlPr>
                          <a:rPr lang="en-US" b="0" i="1" smtClean="0">
                            <a:latin typeface="Cambria Math" panose="02040503050406030204" pitchFamily="18" charset="0"/>
                          </a:rPr>
                        </m:ctrlPr>
                      </m:sSupPr>
                      <m:e>
                        <m:r>
                          <a:rPr lang="en-US" b="0" i="1" smtClean="0">
                            <a:latin typeface="Cambria Math"/>
                          </a:rPr>
                          <m:t>𝜎</m:t>
                        </m:r>
                      </m:e>
                      <m:sup>
                        <m:r>
                          <a:rPr lang="en-US" b="0" i="1" smtClean="0">
                            <a:latin typeface="Cambria Math"/>
                          </a:rPr>
                          <m:t>2</m:t>
                        </m:r>
                      </m:sup>
                    </m:sSup>
                    <m:r>
                      <a:rPr lang="en-US" b="0" i="1" smtClean="0">
                        <a:latin typeface="Cambria Math"/>
                      </a:rPr>
                      <m:t>)</m:t>
                    </m:r>
                  </m:oMath>
                </a14:m>
                <a:r>
                  <a:rPr lang="he-IL" dirty="0"/>
                  <a:t> - התפלגות הרעש</a:t>
                </a:r>
                <a:endParaRPr lang="en-US" dirty="0"/>
              </a:p>
              <a:p>
                <a:endParaRPr lang="he-IL" dirty="0"/>
              </a:p>
            </p:txBody>
          </p:sp>
        </mc:Choice>
        <mc:Fallback xmlns="">
          <p:sp>
            <p:nvSpPr>
              <p:cNvPr id="3" name="מציין מיקום תוכן 2">
                <a:extLst>
                  <a:ext uri="{FF2B5EF4-FFF2-40B4-BE49-F238E27FC236}">
                    <a16:creationId xmlns:a16="http://schemas.microsoft.com/office/drawing/2014/main" id="{284FA6E5-DB42-495F-6CBF-F416D96180E6}"/>
                  </a:ext>
                </a:extLst>
              </p:cNvPr>
              <p:cNvSpPr>
                <a:spLocks noGrp="1" noRot="1" noChangeAspect="1" noMove="1" noResize="1" noEditPoints="1" noAdjustHandles="1" noChangeArrowheads="1" noChangeShapeType="1" noTextEdit="1"/>
              </p:cNvSpPr>
              <p:nvPr>
                <p:ph idx="1"/>
              </p:nvPr>
            </p:nvSpPr>
            <p:spPr>
              <a:blipFill>
                <a:blip r:embed="rId2"/>
                <a:stretch>
                  <a:fillRect t="-155" r="-485"/>
                </a:stretch>
              </a:blipFill>
            </p:spPr>
            <p:txBody>
              <a:bodyPr/>
              <a:lstStyle/>
              <a:p>
                <a:r>
                  <a:rPr lang="he-IL">
                    <a:noFill/>
                  </a:rPr>
                  <a:t> </a:t>
                </a:r>
              </a:p>
            </p:txBody>
          </p:sp>
        </mc:Fallback>
      </mc:AlternateContent>
    </p:spTree>
    <p:extLst>
      <p:ext uri="{BB962C8B-B14F-4D97-AF65-F5344CB8AC3E}">
        <p14:creationId xmlns:p14="http://schemas.microsoft.com/office/powerpoint/2010/main" val="1288018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867ADAE-EEF0-2BDF-A5B6-7F8DDEF801E4}"/>
              </a:ext>
            </a:extLst>
          </p:cNvPr>
          <p:cNvSpPr>
            <a:spLocks noGrp="1"/>
          </p:cNvSpPr>
          <p:nvPr>
            <p:ph type="title"/>
          </p:nvPr>
        </p:nvSpPr>
        <p:spPr/>
        <p:txBody>
          <a:bodyPr/>
          <a:lstStyle/>
          <a:p>
            <a:pPr algn="r"/>
            <a:r>
              <a:rPr lang="he-IL" dirty="0"/>
              <a:t>תרגיל 4</a:t>
            </a:r>
          </a:p>
        </p:txBody>
      </p:sp>
      <p:sp>
        <p:nvSpPr>
          <p:cNvPr id="3" name="מציין מיקום תוכן 2">
            <a:extLst>
              <a:ext uri="{FF2B5EF4-FFF2-40B4-BE49-F238E27FC236}">
                <a16:creationId xmlns:a16="http://schemas.microsoft.com/office/drawing/2014/main" id="{3016A531-DA75-B404-C7B8-86415B0BD192}"/>
              </a:ext>
            </a:extLst>
          </p:cNvPr>
          <p:cNvSpPr>
            <a:spLocks noGrp="1"/>
          </p:cNvSpPr>
          <p:nvPr>
            <p:ph idx="1"/>
          </p:nvPr>
        </p:nvSpPr>
        <p:spPr/>
        <p:txBody>
          <a:bodyPr/>
          <a:lstStyle/>
          <a:p>
            <a:pPr marL="0" indent="0">
              <a:buNone/>
            </a:pPr>
            <a:r>
              <a:rPr lang="he-IL" dirty="0"/>
              <a:t>במפעל מתכת, מהנדס המפעל רוצה לבדוק את ההשערה כי רמת החספוס של מתכת תלויה בסוג הצבע בה נצבעת המתכת וכן בזמן הייבוש. המהנדס בוחר שני צבעים מתוך מבחר רב של צבעים ובודק את רמות החספוס עבור 3 זמני ייבוש: 20 דקות, 25 דקות ו-30 דקות. נתונות התוצאות:</a:t>
            </a:r>
          </a:p>
          <a:p>
            <a:pPr marL="0" lvl="0" indent="0">
              <a:buNone/>
            </a:pPr>
            <a:r>
              <a:rPr lang="he-IL" dirty="0"/>
              <a:t>ג. </a:t>
            </a:r>
            <a:r>
              <a:rPr lang="he-IL" dirty="0" err="1"/>
              <a:t>אמוד</a:t>
            </a:r>
            <a:r>
              <a:rPr lang="he-IL" dirty="0"/>
              <a:t> את </a:t>
            </a:r>
            <a:r>
              <a:rPr lang="he-IL" dirty="0" err="1"/>
              <a:t>השונויות</a:t>
            </a:r>
            <a:r>
              <a:rPr lang="he-IL" dirty="0"/>
              <a:t> ברמת מובהקות של 0.05</a:t>
            </a:r>
            <a:r>
              <a:rPr lang="he-IL" b="1" dirty="0"/>
              <a:t>.</a:t>
            </a:r>
            <a:endParaRPr lang="en-US" dirty="0"/>
          </a:p>
          <a:p>
            <a:endParaRPr lang="he-IL" dirty="0"/>
          </a:p>
        </p:txBody>
      </p:sp>
      <p:pic>
        <p:nvPicPr>
          <p:cNvPr id="4" name="Picture 2">
            <a:extLst>
              <a:ext uri="{FF2B5EF4-FFF2-40B4-BE49-F238E27FC236}">
                <a16:creationId xmlns:a16="http://schemas.microsoft.com/office/drawing/2014/main" id="{BC22F72C-CC16-BAD7-247A-936D68DD6F87}"/>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2411" r="22636" b="7470"/>
          <a:stretch/>
        </p:blipFill>
        <p:spPr bwMode="auto">
          <a:xfrm>
            <a:off x="385233" y="3977640"/>
            <a:ext cx="3395811" cy="25349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2">
            <a:extLst>
              <a:ext uri="{FF2B5EF4-FFF2-40B4-BE49-F238E27FC236}">
                <a16:creationId xmlns:a16="http://schemas.microsoft.com/office/drawing/2014/main" id="{B047042D-8661-7C2E-3AEC-9B5A55AFBD39}"/>
              </a:ext>
            </a:extLst>
          </p:cNvPr>
          <p:cNvSpPr txBox="1">
            <a:spLocks/>
          </p:cNvSpPr>
          <p:nvPr/>
        </p:nvSpPr>
        <p:spPr>
          <a:xfrm>
            <a:off x="3924300" y="3702063"/>
            <a:ext cx="7200900" cy="3086100"/>
          </a:xfrm>
          <a:prstGeom prst="rect">
            <a:avLst/>
          </a:prstGeom>
        </p:spPr>
        <p:txBody>
          <a:bodyPr vert="horz" lIns="91440" tIns="45720" rIns="91440" bIns="45720" rtlCol="0">
            <a:normAutofit/>
          </a:bodyPr>
          <a:lstStyle>
            <a:lvl1pPr marL="182880" indent="-182880" algn="r" defTabSz="914400" rtl="1"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r" defTabSz="914400" rtl="1"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he-IL" dirty="0"/>
              <a:t>מבחן השערות ראשון:</a:t>
            </a:r>
          </a:p>
          <a:p>
            <a:endParaRPr lang="he-IL" dirty="0"/>
          </a:p>
          <a:p>
            <a:pPr marL="0" indent="0">
              <a:buNone/>
            </a:pPr>
            <a:r>
              <a:rPr lang="he-IL" dirty="0"/>
              <a:t>מבחן השערות שני:</a:t>
            </a:r>
          </a:p>
          <a:p>
            <a:endParaRPr lang="he-IL" dirty="0"/>
          </a:p>
          <a:p>
            <a:pPr marL="0" indent="0">
              <a:buNone/>
            </a:pPr>
            <a:r>
              <a:rPr lang="he-IL" dirty="0"/>
              <a:t>את הנתונים למבחן ההשערות לגבי האינטראקציה ניתן לקחת מהטבלה:</a:t>
            </a:r>
          </a:p>
          <a:p>
            <a:endParaRPr lang="he-IL" dirty="0"/>
          </a:p>
          <a:p>
            <a:pPr marL="0" indent="0">
              <a:buNone/>
            </a:pPr>
            <a:r>
              <a:rPr lang="he-IL" dirty="0"/>
              <a:t>לא ניתן לדחות את ההשערות לגבי הגורמים, אך ניתן לומר כי יש השפעה לאינטראקציה בין הגורמים. </a:t>
            </a:r>
            <a:endParaRPr lang="en-US" dirty="0"/>
          </a:p>
          <a:p>
            <a:endParaRPr lang="en-US" dirty="0"/>
          </a:p>
        </p:txBody>
      </p:sp>
      <p:graphicFrame>
        <p:nvGraphicFramePr>
          <p:cNvPr id="6" name="Object 5">
            <a:extLst>
              <a:ext uri="{FF2B5EF4-FFF2-40B4-BE49-F238E27FC236}">
                <a16:creationId xmlns:a16="http://schemas.microsoft.com/office/drawing/2014/main" id="{5610329A-2BA3-AC17-5D83-FE16F5D445E6}"/>
              </a:ext>
            </a:extLst>
          </p:cNvPr>
          <p:cNvGraphicFramePr>
            <a:graphicFrameLocks noChangeAspect="1"/>
          </p:cNvGraphicFramePr>
          <p:nvPr>
            <p:extLst>
              <p:ext uri="{D42A27DB-BD31-4B8C-83A1-F6EECF244321}">
                <p14:modId xmlns:p14="http://schemas.microsoft.com/office/powerpoint/2010/main" val="981084956"/>
              </p:ext>
            </p:extLst>
          </p:nvPr>
        </p:nvGraphicFramePr>
        <p:xfrm>
          <a:off x="4366236" y="3694748"/>
          <a:ext cx="2405235" cy="563727"/>
        </p:xfrm>
        <a:graphic>
          <a:graphicData uri="http://schemas.openxmlformats.org/presentationml/2006/ole">
            <mc:AlternateContent xmlns:mc="http://schemas.openxmlformats.org/markup-compatibility/2006">
              <mc:Choice xmlns:v="urn:schemas-microsoft-com:vml" Requires="v">
                <p:oleObj r:id="rId3" imgW="1828800" imgH="431800" progId="Equation.DSMT4">
                  <p:embed/>
                </p:oleObj>
              </mc:Choice>
              <mc:Fallback>
                <p:oleObj r:id="rId3" imgW="1828800" imgH="431800" progId="Equation.DSMT4">
                  <p:embed/>
                  <p:pic>
                    <p:nvPicPr>
                      <p:cNvPr id="6"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6236" y="3694748"/>
                        <a:ext cx="2405235" cy="563727"/>
                      </a:xfrm>
                      <a:prstGeom prst="rect">
                        <a:avLst/>
                      </a:prstGeom>
                      <a:noFill/>
                    </p:spPr>
                  </p:pic>
                </p:oleObj>
              </mc:Fallback>
            </mc:AlternateContent>
          </a:graphicData>
        </a:graphic>
      </p:graphicFrame>
      <p:graphicFrame>
        <p:nvGraphicFramePr>
          <p:cNvPr id="7" name="Object 8">
            <a:extLst>
              <a:ext uri="{FF2B5EF4-FFF2-40B4-BE49-F238E27FC236}">
                <a16:creationId xmlns:a16="http://schemas.microsoft.com/office/drawing/2014/main" id="{AE82F8E0-0868-E548-FF47-703D6E9D921F}"/>
              </a:ext>
            </a:extLst>
          </p:cNvPr>
          <p:cNvGraphicFramePr>
            <a:graphicFrameLocks noChangeAspect="1"/>
          </p:cNvGraphicFramePr>
          <p:nvPr>
            <p:extLst>
              <p:ext uri="{D42A27DB-BD31-4B8C-83A1-F6EECF244321}">
                <p14:modId xmlns:p14="http://schemas.microsoft.com/office/powerpoint/2010/main" val="154598199"/>
              </p:ext>
            </p:extLst>
          </p:nvPr>
        </p:nvGraphicFramePr>
        <p:xfrm>
          <a:off x="7028178" y="3792284"/>
          <a:ext cx="1854033" cy="300654"/>
        </p:xfrm>
        <a:graphic>
          <a:graphicData uri="http://schemas.openxmlformats.org/presentationml/2006/ole">
            <mc:AlternateContent xmlns:mc="http://schemas.openxmlformats.org/markup-compatibility/2006">
              <mc:Choice xmlns:v="urn:schemas-microsoft-com:vml" Requires="v">
                <p:oleObj r:id="rId5" imgW="1409700" imgH="228600" progId="Equation.DSMT4">
                  <p:embed/>
                </p:oleObj>
              </mc:Choice>
              <mc:Fallback>
                <p:oleObj r:id="rId5" imgW="1409700" imgH="228600" progId="Equation.DSMT4">
                  <p:embed/>
                  <p:pic>
                    <p:nvPicPr>
                      <p:cNvPr id="9"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28178" y="3792284"/>
                        <a:ext cx="1854033" cy="300654"/>
                      </a:xfrm>
                      <a:prstGeom prst="rect">
                        <a:avLst/>
                      </a:prstGeom>
                      <a:noFill/>
                    </p:spPr>
                  </p:pic>
                </p:oleObj>
              </mc:Fallback>
            </mc:AlternateContent>
          </a:graphicData>
        </a:graphic>
      </p:graphicFrame>
      <p:graphicFrame>
        <p:nvGraphicFramePr>
          <p:cNvPr id="8" name="Object 11">
            <a:extLst>
              <a:ext uri="{FF2B5EF4-FFF2-40B4-BE49-F238E27FC236}">
                <a16:creationId xmlns:a16="http://schemas.microsoft.com/office/drawing/2014/main" id="{E7D4466C-F889-9EF1-8D86-582AB51CC424}"/>
              </a:ext>
            </a:extLst>
          </p:cNvPr>
          <p:cNvGraphicFramePr>
            <a:graphicFrameLocks noChangeAspect="1"/>
          </p:cNvGraphicFramePr>
          <p:nvPr>
            <p:extLst>
              <p:ext uri="{D42A27DB-BD31-4B8C-83A1-F6EECF244321}">
                <p14:modId xmlns:p14="http://schemas.microsoft.com/office/powerpoint/2010/main" val="130189119"/>
              </p:ext>
            </p:extLst>
          </p:nvPr>
        </p:nvGraphicFramePr>
        <p:xfrm>
          <a:off x="4411306" y="4465473"/>
          <a:ext cx="2505453" cy="563727"/>
        </p:xfrm>
        <a:graphic>
          <a:graphicData uri="http://schemas.openxmlformats.org/presentationml/2006/ole">
            <mc:AlternateContent xmlns:mc="http://schemas.openxmlformats.org/markup-compatibility/2006">
              <mc:Choice xmlns:v="urn:schemas-microsoft-com:vml" Requires="v">
                <p:oleObj r:id="rId7" imgW="1905000" imgH="431800" progId="Equation.DSMT4">
                  <p:embed/>
                </p:oleObj>
              </mc:Choice>
              <mc:Fallback>
                <p:oleObj r:id="rId7" imgW="1905000" imgH="431800" progId="Equation.DSMT4">
                  <p:embed/>
                  <p:pic>
                    <p:nvPicPr>
                      <p:cNvPr id="12"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11306" y="4465473"/>
                        <a:ext cx="2505453" cy="563727"/>
                      </a:xfrm>
                      <a:prstGeom prst="rect">
                        <a:avLst/>
                      </a:prstGeom>
                      <a:noFill/>
                    </p:spPr>
                  </p:pic>
                </p:oleObj>
              </mc:Fallback>
            </mc:AlternateContent>
          </a:graphicData>
        </a:graphic>
      </p:graphicFrame>
      <p:graphicFrame>
        <p:nvGraphicFramePr>
          <p:cNvPr id="9" name="Object 14">
            <a:extLst>
              <a:ext uri="{FF2B5EF4-FFF2-40B4-BE49-F238E27FC236}">
                <a16:creationId xmlns:a16="http://schemas.microsoft.com/office/drawing/2014/main" id="{02F7A2ED-2A70-F45D-BD93-EA3E643294F5}"/>
              </a:ext>
            </a:extLst>
          </p:cNvPr>
          <p:cNvGraphicFramePr>
            <a:graphicFrameLocks noChangeAspect="1"/>
          </p:cNvGraphicFramePr>
          <p:nvPr>
            <p:extLst>
              <p:ext uri="{D42A27DB-BD31-4B8C-83A1-F6EECF244321}">
                <p14:modId xmlns:p14="http://schemas.microsoft.com/office/powerpoint/2010/main" val="39214826"/>
              </p:ext>
            </p:extLst>
          </p:nvPr>
        </p:nvGraphicFramePr>
        <p:xfrm>
          <a:off x="7228614" y="4550817"/>
          <a:ext cx="1653597" cy="300654"/>
        </p:xfrm>
        <a:graphic>
          <a:graphicData uri="http://schemas.openxmlformats.org/presentationml/2006/ole">
            <mc:AlternateContent xmlns:mc="http://schemas.openxmlformats.org/markup-compatibility/2006">
              <mc:Choice xmlns:v="urn:schemas-microsoft-com:vml" Requires="v">
                <p:oleObj r:id="rId9" imgW="1257300" imgH="228600" progId="Equation.DSMT4">
                  <p:embed/>
                </p:oleObj>
              </mc:Choice>
              <mc:Fallback>
                <p:oleObj r:id="rId9" imgW="1257300" imgH="228600" progId="Equation.DSMT4">
                  <p:embed/>
                  <p:pic>
                    <p:nvPicPr>
                      <p:cNvPr id="15"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228614" y="4550817"/>
                        <a:ext cx="1653597" cy="300654"/>
                      </a:xfrm>
                      <a:prstGeom prst="rect">
                        <a:avLst/>
                      </a:prstGeom>
                      <a:noFill/>
                    </p:spPr>
                  </p:pic>
                </p:oleObj>
              </mc:Fallback>
            </mc:AlternateContent>
          </a:graphicData>
        </a:graphic>
      </p:graphicFrame>
      <p:pic>
        <p:nvPicPr>
          <p:cNvPr id="10" name="Picture 13">
            <a:extLst>
              <a:ext uri="{FF2B5EF4-FFF2-40B4-BE49-F238E27FC236}">
                <a16:creationId xmlns:a16="http://schemas.microsoft.com/office/drawing/2014/main" id="{EB69F88B-5483-492C-30F4-4455A88C88F6}"/>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40556" r="39604"/>
          <a:stretch/>
        </p:blipFill>
        <p:spPr bwMode="auto">
          <a:xfrm>
            <a:off x="6730355" y="5662576"/>
            <a:ext cx="1389856" cy="372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14">
            <a:extLst>
              <a:ext uri="{FF2B5EF4-FFF2-40B4-BE49-F238E27FC236}">
                <a16:creationId xmlns:a16="http://schemas.microsoft.com/office/drawing/2014/main" id="{E8EA8B83-0F9C-26D5-7718-8230938BED35}"/>
              </a:ext>
            </a:extLst>
          </p:cNvPr>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41003" r="41540"/>
          <a:stretch/>
        </p:blipFill>
        <p:spPr bwMode="auto">
          <a:xfrm>
            <a:off x="8216119" y="5674768"/>
            <a:ext cx="1222860" cy="351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תמונה 202">
            <a:extLst>
              <a:ext uri="{FF2B5EF4-FFF2-40B4-BE49-F238E27FC236}">
                <a16:creationId xmlns:a16="http://schemas.microsoft.com/office/drawing/2014/main" id="{90177BA2-F5E8-96A1-5A61-0C0A31CA6CB5}"/>
              </a:ext>
            </a:extLst>
          </p:cNvPr>
          <p:cNvPicPr/>
          <p:nvPr/>
        </p:nvPicPr>
        <p:blipFill>
          <a:blip r:embed="rId13" cstate="print"/>
          <a:srcRect/>
          <a:stretch>
            <a:fillRect/>
          </a:stretch>
        </p:blipFill>
        <p:spPr bwMode="auto">
          <a:xfrm>
            <a:off x="336179" y="326555"/>
            <a:ext cx="5010150" cy="1419225"/>
          </a:xfrm>
          <a:prstGeom prst="rect">
            <a:avLst/>
          </a:prstGeom>
          <a:noFill/>
          <a:ln w="9525">
            <a:noFill/>
            <a:miter lim="800000"/>
            <a:headEnd/>
            <a:tailEnd/>
          </a:ln>
        </p:spPr>
      </p:pic>
    </p:spTree>
    <p:extLst>
      <p:ext uri="{BB962C8B-B14F-4D97-AF65-F5344CB8AC3E}">
        <p14:creationId xmlns:p14="http://schemas.microsoft.com/office/powerpoint/2010/main" val="2753183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4821E41-F0D4-CEC8-4CA9-27C515543C04}"/>
              </a:ext>
            </a:extLst>
          </p:cNvPr>
          <p:cNvSpPr>
            <a:spLocks noGrp="1"/>
          </p:cNvSpPr>
          <p:nvPr>
            <p:ph type="title"/>
          </p:nvPr>
        </p:nvSpPr>
        <p:spPr/>
        <p:txBody>
          <a:bodyPr/>
          <a:lstStyle/>
          <a:p>
            <a:pPr algn="r"/>
            <a:r>
              <a:rPr lang="he-IL" dirty="0"/>
              <a:t>לוח ניתוח שונות</a:t>
            </a:r>
          </a:p>
        </p:txBody>
      </p:sp>
      <p:pic>
        <p:nvPicPr>
          <p:cNvPr id="4" name="Picture 14">
            <a:extLst>
              <a:ext uri="{FF2B5EF4-FFF2-40B4-BE49-F238E27FC236}">
                <a16:creationId xmlns:a16="http://schemas.microsoft.com/office/drawing/2014/main" id="{D7462E85-E12C-8EE6-0B9B-7A73D934C66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96744" y="2014194"/>
            <a:ext cx="8024496" cy="4520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554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p>
          <a:p>
            <a:pPr marL="0" lvl="0" indent="0">
              <a:lnSpc>
                <a:spcPct val="120000"/>
              </a:lnSpc>
              <a:buNone/>
            </a:pPr>
            <a:r>
              <a:rPr lang="he-IL" dirty="0"/>
              <a:t>א. מהו המודל המתאים לניתוח הנתונים?</a:t>
            </a:r>
            <a:endParaRPr lang="en-US" dirty="0"/>
          </a:p>
          <a:p>
            <a:pPr marL="0" lvl="0" indent="0">
              <a:lnSpc>
                <a:spcPct val="120000"/>
              </a:lnSpc>
              <a:buNone/>
            </a:pPr>
            <a:r>
              <a:rPr lang="he-IL" dirty="0"/>
              <a:t>ב. מהן הנחות המודל?</a:t>
            </a:r>
            <a:endParaRPr lang="en-US" dirty="0"/>
          </a:p>
          <a:p>
            <a:pPr marL="0" lvl="0" indent="0">
              <a:lnSpc>
                <a:spcPct val="120000"/>
              </a:lnSpc>
              <a:buNone/>
            </a:pPr>
            <a:r>
              <a:rPr lang="he-IL" dirty="0"/>
              <a:t>ג. בדקו את השערות המודל:</a:t>
            </a:r>
            <a:endParaRPr lang="en-US" dirty="0"/>
          </a:p>
          <a:p>
            <a:pPr lvl="1">
              <a:lnSpc>
                <a:spcPct val="120000"/>
              </a:lnSpc>
            </a:pPr>
            <a:r>
              <a:rPr lang="he-IL" sz="1800" dirty="0"/>
              <a:t>האם קיימת שונות בין הצלפים במובהקות של 0.01?</a:t>
            </a:r>
            <a:endParaRPr lang="en-US" sz="1800" dirty="0"/>
          </a:p>
          <a:p>
            <a:pPr lvl="1">
              <a:lnSpc>
                <a:spcPct val="120000"/>
              </a:lnSpc>
            </a:pPr>
            <a:r>
              <a:rPr lang="he-IL" sz="1800" dirty="0"/>
              <a:t>האם קיימת שונות בין רובי הצלפים במובהקות של 0.01?</a:t>
            </a:r>
            <a:endParaRPr lang="en-US" sz="1800" dirty="0"/>
          </a:p>
          <a:p>
            <a:pPr lvl="1">
              <a:lnSpc>
                <a:spcPct val="120000"/>
              </a:lnSpc>
            </a:pPr>
            <a:r>
              <a:rPr lang="he-IL" sz="1800" dirty="0"/>
              <a:t>האם קיימת שונות הנובעת מהאינטראקציה במובהקות של 0.01</a:t>
            </a:r>
            <a:r>
              <a:rPr lang="he-IL" dirty="0">
                <a:latin typeface="David" panose="020E0502060401010101" pitchFamily="34" charset="-79"/>
                <a:cs typeface="David" panose="020E0502060401010101" pitchFamily="34" charset="-79"/>
              </a:rPr>
              <a:t>?</a:t>
            </a:r>
            <a:endParaRPr lang="en-US" dirty="0">
              <a:latin typeface="David" panose="020E0502060401010101" pitchFamily="34" charset="-79"/>
              <a:cs typeface="David" panose="020E0502060401010101" pitchFamily="34" charset="-79"/>
            </a:endParaRPr>
          </a:p>
          <a:p>
            <a:pPr lvl="0">
              <a:lnSpc>
                <a:spcPct val="120000"/>
              </a:lnSpc>
            </a:pPr>
            <a:r>
              <a:rPr lang="he-IL" dirty="0"/>
              <a:t>ד. מה המלצתך למפקד היחידה?</a:t>
            </a:r>
            <a:endParaRPr lang="en-US" dirty="0"/>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spTree>
    <p:extLst>
      <p:ext uri="{BB962C8B-B14F-4D97-AF65-F5344CB8AC3E}">
        <p14:creationId xmlns:p14="http://schemas.microsoft.com/office/powerpoint/2010/main" val="3657375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normAutofit/>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p>
          <a:p>
            <a:pPr marL="0" lvl="0" indent="0">
              <a:lnSpc>
                <a:spcPct val="120000"/>
              </a:lnSpc>
              <a:buNone/>
            </a:pPr>
            <a:r>
              <a:rPr lang="he-IL" dirty="0"/>
              <a:t>א. מהו המודל המתאים לניתוח הנתונים?</a:t>
            </a:r>
            <a:endParaRPr lang="en-US" dirty="0"/>
          </a:p>
          <a:p>
            <a:pPr marL="0" indent="0">
              <a:lnSpc>
                <a:spcPct val="120000"/>
              </a:lnSpc>
              <a:buNone/>
            </a:pPr>
            <a:r>
              <a:rPr lang="he-IL" dirty="0"/>
              <a:t>המודל המתאים לניתוח הנתונים הוא מודל ניתוח שונות דו כיווני מצטלב פרמטרי:</a:t>
            </a:r>
            <a:br>
              <a:rPr lang="en-US" dirty="0"/>
            </a:br>
            <a:r>
              <a:rPr lang="he-IL" dirty="0"/>
              <a:t> אנו מעוניינים לבחון את ההבדל בין הרמות של שני גורמים (צלף, רובה) ולכן </a:t>
            </a:r>
            <a:br>
              <a:rPr lang="en-US" dirty="0"/>
            </a:br>
            <a:r>
              <a:rPr lang="he-IL" dirty="0"/>
              <a:t>מדובר במודל דו-כיווני. </a:t>
            </a:r>
            <a:endParaRPr lang="en-US" dirty="0"/>
          </a:p>
          <a:p>
            <a:pPr marL="0" indent="0">
              <a:lnSpc>
                <a:spcPct val="120000"/>
              </a:lnSpc>
              <a:buNone/>
            </a:pPr>
            <a:r>
              <a:rPr lang="he-IL" dirty="0"/>
              <a:t>המודל הינו פרמטרי, לא מדובר בבחירה של מספר רמות מתוך אוסף גדול יותר </a:t>
            </a:r>
            <a:br>
              <a:rPr lang="en-US" dirty="0"/>
            </a:br>
            <a:r>
              <a:rPr lang="he-IL" dirty="0"/>
              <a:t>של רמות, אלא אוספים נתונים אודות כל הרמות הקיימות (לפי נתוני השאלה </a:t>
            </a:r>
            <a:br>
              <a:rPr lang="en-US" dirty="0"/>
            </a:br>
            <a:r>
              <a:rPr lang="he-IL" dirty="0"/>
              <a:t>יש 2 רובים ו-2 צלפים בלבד).</a:t>
            </a:r>
            <a:endParaRPr lang="en-US"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spTree>
    <p:extLst>
      <p:ext uri="{BB962C8B-B14F-4D97-AF65-F5344CB8AC3E}">
        <p14:creationId xmlns:p14="http://schemas.microsoft.com/office/powerpoint/2010/main" val="862115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mc:AlternateContent xmlns:mc="http://schemas.openxmlformats.org/markup-compatibility/2006" xmlns:a14="http://schemas.microsoft.com/office/drawing/2010/main">
        <mc:Choice Requires="a14">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normAutofit/>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p>
              <a:p>
                <a:pPr marL="0" lvl="0" indent="0">
                  <a:lnSpc>
                    <a:spcPct val="120000"/>
                  </a:lnSpc>
                  <a:buNone/>
                </a:pPr>
                <a:r>
                  <a:rPr lang="he-IL" dirty="0"/>
                  <a:t>א. מהו המודל המתאים לניתוח הנתונים?</a:t>
                </a:r>
                <a:endParaRPr lang="en-US" dirty="0"/>
              </a:p>
              <a:p>
                <a:pPr>
                  <a:lnSpc>
                    <a:spcPct val="120000"/>
                  </a:lnSpc>
                </a:pPr>
                <a:r>
                  <a:rPr lang="he-IL" dirty="0"/>
                  <a:t>משוואת המודל:</a:t>
                </a:r>
                <a:endParaRPr lang="en-US" dirty="0"/>
              </a:p>
              <a:p>
                <a:pPr>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𝜏</m:t>
                        </m:r>
                      </m:e>
                      <m:sub>
                        <m:r>
                          <a:rPr lang="en-US" b="0" i="1" smtClean="0">
                            <a:latin typeface="Cambria Math"/>
                          </a:rPr>
                          <m:t>𝑖</m:t>
                        </m:r>
                      </m:sub>
                    </m:sSub>
                  </m:oMath>
                </a14:m>
                <a:r>
                  <a:rPr lang="he-IL" dirty="0"/>
                  <a:t> - הסטייה של רמה </a:t>
                </a:r>
                <a:r>
                  <a:rPr lang="en-US" dirty="0" err="1"/>
                  <a:t>i</a:t>
                </a:r>
                <a:r>
                  <a:rPr lang="he-IL" dirty="0"/>
                  <a:t> של הגורם המסביר הראשון (צלף).</a:t>
                </a:r>
                <a:endParaRPr lang="en-US" dirty="0"/>
              </a:p>
              <a:p>
                <a:pPr>
                  <a:lnSpc>
                    <a:spcPct val="120000"/>
                  </a:lnSpc>
                </a:pP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𝑗</m:t>
                        </m:r>
                      </m:sub>
                    </m:sSub>
                  </m:oMath>
                </a14:m>
                <a:r>
                  <a:rPr lang="he-IL" dirty="0"/>
                  <a:t> - הסטייה של רמה </a:t>
                </a:r>
                <a:r>
                  <a:rPr lang="en-US" dirty="0"/>
                  <a:t>j</a:t>
                </a:r>
                <a:r>
                  <a:rPr lang="he-IL" dirty="0"/>
                  <a:t> של הגורם המסביר השני (רובה).</a:t>
                </a:r>
                <a:endParaRPr lang="en-US" dirty="0"/>
              </a:p>
              <a:p>
                <a:pPr>
                  <a:lnSpc>
                    <a:spcPct val="120000"/>
                  </a:lnSpc>
                </a:pPr>
                <a14:m>
                  <m:oMath xmlns:m="http://schemas.openxmlformats.org/officeDocument/2006/math">
                    <m:r>
                      <a:rPr lang="en-US" b="0" i="1" smtClean="0">
                        <a:latin typeface="Cambria Math"/>
                      </a:rPr>
                      <m:t>𝜏</m:t>
                    </m:r>
                    <m:sSub>
                      <m:sSubPr>
                        <m:ctrlPr>
                          <a:rPr lang="en-US" b="0" i="1" smtClean="0">
                            <a:latin typeface="Cambria Math" panose="02040503050406030204" pitchFamily="18" charset="0"/>
                          </a:rPr>
                        </m:ctrlPr>
                      </m:sSubPr>
                      <m:e>
                        <m:r>
                          <a:rPr lang="en-US" b="0" i="1" smtClean="0">
                            <a:latin typeface="Cambria Math"/>
                          </a:rPr>
                          <m:t>𝛽</m:t>
                        </m:r>
                      </m:e>
                      <m:sub>
                        <m:r>
                          <a:rPr lang="en-US" b="0" i="1" smtClean="0">
                            <a:latin typeface="Cambria Math"/>
                          </a:rPr>
                          <m:t>𝑖𝑗</m:t>
                        </m:r>
                      </m:sub>
                    </m:sSub>
                  </m:oMath>
                </a14:m>
                <a:r>
                  <a:rPr lang="he-IL" dirty="0"/>
                  <a:t> - הסטייה שנגרמת מהאינטראקציה בין רמה </a:t>
                </a:r>
                <a:r>
                  <a:rPr lang="en-US" dirty="0" err="1"/>
                  <a:t>i</a:t>
                </a:r>
                <a:r>
                  <a:rPr lang="he-IL" dirty="0"/>
                  <a:t> של הגורם הראשון לרמה </a:t>
                </a:r>
                <a:r>
                  <a:rPr lang="en-US" dirty="0"/>
                  <a:t>j</a:t>
                </a:r>
                <a:r>
                  <a:rPr lang="he-IL" dirty="0"/>
                  <a:t> </a:t>
                </a:r>
                <a:br>
                  <a:rPr lang="en-US" dirty="0"/>
                </a:br>
                <a:r>
                  <a:rPr lang="he-IL" dirty="0"/>
                  <a:t>של הגורם  השני.</a:t>
                </a:r>
                <a:endParaRPr lang="en-US" dirty="0"/>
              </a:p>
              <a:p>
                <a:pPr>
                  <a:lnSpc>
                    <a:spcPct val="120000"/>
                  </a:lnSpc>
                </a:pPr>
                <a14:m>
                  <m:oMath xmlns:m="http://schemas.openxmlformats.org/officeDocument/2006/math">
                    <m:r>
                      <a:rPr lang="en-US" b="0" i="1" smtClean="0">
                        <a:latin typeface="Cambria Math"/>
                      </a:rPr>
                      <m:t>𝜇</m:t>
                    </m:r>
                  </m:oMath>
                </a14:m>
                <a:r>
                  <a:rPr lang="he-IL" dirty="0"/>
                  <a:t> - הערך המרכזי של כלל התצפיות.</a:t>
                </a:r>
                <a:endParaRPr lang="en-US" dirty="0"/>
              </a:p>
            </p:txBody>
          </p:sp>
        </mc:Choice>
        <mc:Fallback xmlns="">
          <p:sp>
            <p:nvSpPr>
              <p:cNvPr id="3" name="מציין מיקום תוכן 2">
                <a:extLst>
                  <a:ext uri="{FF2B5EF4-FFF2-40B4-BE49-F238E27FC236}">
                    <a16:creationId xmlns:a16="http://schemas.microsoft.com/office/drawing/2014/main" id="{AD97DC3F-2D52-A093-2734-7F6926629AE9}"/>
                  </a:ext>
                </a:extLst>
              </p:cNvPr>
              <p:cNvSpPr>
                <a:spLocks noGrp="1" noRot="1" noChangeAspect="1" noMove="1" noResize="1" noEditPoints="1" noAdjustHandles="1" noChangeArrowheads="1" noChangeShapeType="1" noTextEdit="1"/>
              </p:cNvSpPr>
              <p:nvPr>
                <p:ph idx="1"/>
              </p:nvPr>
            </p:nvSpPr>
            <p:spPr>
              <a:blipFill>
                <a:blip r:embed="rId2"/>
                <a:stretch>
                  <a:fillRect t="-775" r="-485" b="-2481"/>
                </a:stretch>
              </a:blipFill>
            </p:spPr>
            <p:txBody>
              <a:bodyPr/>
              <a:lstStyle/>
              <a:p>
                <a:r>
                  <a:rPr lang="he-IL">
                    <a:noFill/>
                  </a:rPr>
                  <a:t> </a:t>
                </a:r>
              </a:p>
            </p:txBody>
          </p:sp>
        </mc:Fallback>
      </mc:AlternateContent>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3" cstate="print"/>
          <a:srcRect/>
          <a:stretch>
            <a:fillRect/>
          </a:stretch>
        </p:blipFill>
        <p:spPr bwMode="auto">
          <a:xfrm>
            <a:off x="861555" y="2933807"/>
            <a:ext cx="2889110" cy="2270546"/>
          </a:xfrm>
          <a:prstGeom prst="rect">
            <a:avLst/>
          </a:prstGeom>
          <a:noFill/>
          <a:ln w="9525">
            <a:noFill/>
            <a:miter lim="800000"/>
            <a:headEnd/>
            <a:tailEnd/>
          </a:ln>
        </p:spPr>
      </p:pic>
      <p:graphicFrame>
        <p:nvGraphicFramePr>
          <p:cNvPr id="5" name="Object 4">
            <a:extLst>
              <a:ext uri="{FF2B5EF4-FFF2-40B4-BE49-F238E27FC236}">
                <a16:creationId xmlns:a16="http://schemas.microsoft.com/office/drawing/2014/main" id="{10B84BAF-2F4B-7622-C3C0-E43E9464D639}"/>
              </a:ext>
            </a:extLst>
          </p:cNvPr>
          <p:cNvGraphicFramePr>
            <a:graphicFrameLocks noChangeAspect="1"/>
          </p:cNvGraphicFramePr>
          <p:nvPr>
            <p:extLst>
              <p:ext uri="{D42A27DB-BD31-4B8C-83A1-F6EECF244321}">
                <p14:modId xmlns:p14="http://schemas.microsoft.com/office/powerpoint/2010/main" val="1668370304"/>
              </p:ext>
            </p:extLst>
          </p:nvPr>
        </p:nvGraphicFramePr>
        <p:xfrm>
          <a:off x="6390427" y="3528167"/>
          <a:ext cx="2889110" cy="410385"/>
        </p:xfrm>
        <a:graphic>
          <a:graphicData uri="http://schemas.openxmlformats.org/presentationml/2006/ole">
            <mc:AlternateContent xmlns:mc="http://schemas.openxmlformats.org/markup-compatibility/2006">
              <mc:Choice xmlns:v="urn:schemas-microsoft-com:vml" Requires="v">
                <p:oleObj r:id="rId4" imgW="1676400" imgH="241300" progId="Equation.DSMT4">
                  <p:embed/>
                </p:oleObj>
              </mc:Choice>
              <mc:Fallback>
                <p:oleObj r:id="rId4" imgW="1676400" imgH="241300" progId="Equation.DSMT4">
                  <p:embed/>
                  <p:pic>
                    <p:nvPicPr>
                      <p:cNvPr id="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90427" y="3528167"/>
                        <a:ext cx="2889110" cy="410385"/>
                      </a:xfrm>
                      <a:prstGeom prst="rect">
                        <a:avLst/>
                      </a:prstGeom>
                      <a:noFill/>
                    </p:spPr>
                  </p:pic>
                </p:oleObj>
              </mc:Fallback>
            </mc:AlternateContent>
          </a:graphicData>
        </a:graphic>
      </p:graphicFrame>
    </p:spTree>
    <p:extLst>
      <p:ext uri="{BB962C8B-B14F-4D97-AF65-F5344CB8AC3E}">
        <p14:creationId xmlns:p14="http://schemas.microsoft.com/office/powerpoint/2010/main" val="2093510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p>
          <a:p>
            <a:pPr marL="0" lvl="0" indent="0">
              <a:lnSpc>
                <a:spcPct val="120000"/>
              </a:lnSpc>
              <a:buNone/>
            </a:pPr>
            <a:r>
              <a:rPr lang="he-IL" dirty="0"/>
              <a:t>ב. מהן הנחות המודל?</a:t>
            </a:r>
            <a:endParaRPr lang="en-US" dirty="0"/>
          </a:p>
          <a:p>
            <a:pPr lvl="1"/>
            <a:r>
              <a:rPr lang="he-IL" sz="1800" dirty="0"/>
              <a:t>ניקוד הירי מתפלג נורמלית בכל רמה.</a:t>
            </a:r>
            <a:endParaRPr lang="en-US" sz="1800" dirty="0"/>
          </a:p>
          <a:p>
            <a:pPr lvl="1"/>
            <a:r>
              <a:rPr lang="he-IL" sz="1800" dirty="0"/>
              <a:t>הרעש מתפלג נורמלית, באופן אחיד על פני הרמות.</a:t>
            </a:r>
            <a:endParaRPr lang="en-US" sz="1800" dirty="0"/>
          </a:p>
          <a:p>
            <a:pPr lvl="1"/>
            <a:r>
              <a:rPr lang="he-IL" sz="1800" dirty="0"/>
              <a:t>אין תלות בין מחזורי הירי השונים (התצפיות </a:t>
            </a:r>
            <a:r>
              <a:rPr lang="he-IL" sz="1800" dirty="0" err="1"/>
              <a:t>ב"ת</a:t>
            </a:r>
            <a:r>
              <a:rPr lang="he-IL" sz="1800" dirty="0"/>
              <a:t>).</a:t>
            </a:r>
            <a:endParaRPr lang="en-US" sz="1800" dirty="0"/>
          </a:p>
          <a:p>
            <a:pPr marL="0" lvl="0" indent="0">
              <a:lnSpc>
                <a:spcPct val="120000"/>
              </a:lnSpc>
              <a:buNone/>
            </a:pPr>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spTree>
    <p:extLst>
      <p:ext uri="{BB962C8B-B14F-4D97-AF65-F5344CB8AC3E}">
        <p14:creationId xmlns:p14="http://schemas.microsoft.com/office/powerpoint/2010/main" val="3903631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3B2B7500-2C55-E859-85BD-81A700189CBE}"/>
              </a:ext>
            </a:extLst>
          </p:cNvPr>
          <p:cNvSpPr>
            <a:spLocks noGrp="1"/>
          </p:cNvSpPr>
          <p:nvPr>
            <p:ph type="title"/>
          </p:nvPr>
        </p:nvSpPr>
        <p:spPr/>
        <p:txBody>
          <a:bodyPr/>
          <a:lstStyle/>
          <a:p>
            <a:pPr algn="r"/>
            <a:r>
              <a:rPr lang="he-IL" dirty="0"/>
              <a:t>תרגיל 1</a:t>
            </a:r>
          </a:p>
        </p:txBody>
      </p:sp>
      <p:sp>
        <p:nvSpPr>
          <p:cNvPr id="3" name="מציין מיקום תוכן 2">
            <a:extLst>
              <a:ext uri="{FF2B5EF4-FFF2-40B4-BE49-F238E27FC236}">
                <a16:creationId xmlns:a16="http://schemas.microsoft.com/office/drawing/2014/main" id="{AD97DC3F-2D52-A093-2734-7F6926629AE9}"/>
              </a:ext>
            </a:extLst>
          </p:cNvPr>
          <p:cNvSpPr>
            <a:spLocks noGrp="1"/>
          </p:cNvSpPr>
          <p:nvPr>
            <p:ph idx="1"/>
          </p:nvPr>
        </p:nvSpPr>
        <p:spPr/>
        <p:txBody>
          <a:bodyPr/>
          <a:lstStyle/>
          <a:p>
            <a:pPr marL="0" indent="0">
              <a:buNone/>
            </a:pPr>
            <a:r>
              <a:rPr lang="he-IL" dirty="0"/>
              <a:t>ביחידה מובחרת יש שני צלפים ושני רובי צלפים. מפקד היחידה מתלבט האם להצמיד רובה מסוים לצלף מסוים, ולשם כך עורך ניסוי, בו כל צלף מבצע שלושה מחזורי ירי בכל רובה צלפים.  הניקוד שצבר כל צלף בכל מחזור ירי נרשם, ולהלן התוצאות:</a:t>
            </a:r>
            <a:endParaRPr lang="en-US" dirty="0"/>
          </a:p>
          <a:p>
            <a:pPr marL="0" lvl="0" indent="0">
              <a:lnSpc>
                <a:spcPct val="120000"/>
              </a:lnSpc>
              <a:buNone/>
            </a:pPr>
            <a:r>
              <a:rPr lang="he-IL" dirty="0"/>
              <a:t>ג. בדקו את השערות המודל:</a:t>
            </a:r>
            <a:endParaRPr lang="en-US" dirty="0"/>
          </a:p>
          <a:p>
            <a:pPr lvl="1">
              <a:lnSpc>
                <a:spcPct val="120000"/>
              </a:lnSpc>
            </a:pPr>
            <a:r>
              <a:rPr lang="he-IL" sz="1800" dirty="0"/>
              <a:t>האם קיימת שונות בין הצלפים במובהקות של 0.01?</a:t>
            </a:r>
          </a:p>
          <a:p>
            <a:pPr marL="274320" lvl="1" indent="0">
              <a:lnSpc>
                <a:spcPct val="120000"/>
              </a:lnSpc>
              <a:buNone/>
            </a:pPr>
            <a:r>
              <a:rPr lang="he-IL" sz="1800" dirty="0"/>
              <a:t>השערת האפס המתאימה תהיה כי כל רמות הגורם הראשון זהות.</a:t>
            </a:r>
            <a:br>
              <a:rPr lang="he-IL" sz="1800" dirty="0"/>
            </a:br>
            <a:r>
              <a:rPr lang="he-IL" sz="1800" dirty="0"/>
              <a:t>הגורם הראשון (הצלף) אינו משפיע על ציון הירי</a:t>
            </a:r>
            <a:r>
              <a:rPr lang="he-IL" sz="1600" dirty="0"/>
              <a:t>: </a:t>
            </a:r>
            <a:endParaRPr lang="en-US" sz="1600" dirty="0"/>
          </a:p>
          <a:p>
            <a:pPr lvl="1">
              <a:lnSpc>
                <a:spcPct val="120000"/>
              </a:lnSpc>
            </a:pPr>
            <a:endParaRPr lang="en-US" sz="1800" dirty="0"/>
          </a:p>
          <a:p>
            <a:endParaRPr lang="he-IL" dirty="0"/>
          </a:p>
        </p:txBody>
      </p:sp>
      <p:pic>
        <p:nvPicPr>
          <p:cNvPr id="4" name="תמונה 238">
            <a:extLst>
              <a:ext uri="{FF2B5EF4-FFF2-40B4-BE49-F238E27FC236}">
                <a16:creationId xmlns:a16="http://schemas.microsoft.com/office/drawing/2014/main" id="{5D457415-C6D3-FA5D-24D4-F036C4DDD2E1}"/>
              </a:ext>
            </a:extLst>
          </p:cNvPr>
          <p:cNvPicPr>
            <a:picLocks noChangeAspect="1"/>
          </p:cNvPicPr>
          <p:nvPr/>
        </p:nvPicPr>
        <p:blipFill>
          <a:blip r:embed="rId2" cstate="print"/>
          <a:srcRect/>
          <a:stretch>
            <a:fillRect/>
          </a:stretch>
        </p:blipFill>
        <p:spPr bwMode="auto">
          <a:xfrm>
            <a:off x="861555" y="2933807"/>
            <a:ext cx="2889110" cy="2270546"/>
          </a:xfrm>
          <a:prstGeom prst="rect">
            <a:avLst/>
          </a:prstGeom>
          <a:noFill/>
          <a:ln w="9525">
            <a:noFill/>
            <a:miter lim="800000"/>
            <a:headEnd/>
            <a:tailEnd/>
          </a:ln>
        </p:spPr>
      </p:pic>
      <p:pic>
        <p:nvPicPr>
          <p:cNvPr id="5" name="Picture 3">
            <a:extLst>
              <a:ext uri="{FF2B5EF4-FFF2-40B4-BE49-F238E27FC236}">
                <a16:creationId xmlns:a16="http://schemas.microsoft.com/office/drawing/2014/main" id="{4779CB2C-6EFF-4527-AF5A-0B82C9594F6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93370" y="4789009"/>
            <a:ext cx="3382150" cy="830687"/>
          </a:xfrm>
          <a:prstGeom prst="rect">
            <a:avLst/>
          </a:prstGeom>
          <a:noFill/>
        </p:spPr>
      </p:pic>
      <mc:AlternateContent xmlns:mc="http://schemas.openxmlformats.org/markup-compatibility/2006" xmlns:a14="http://schemas.microsoft.com/office/drawing/2010/main">
        <mc:Choice Requires="a14">
          <p:sp>
            <p:nvSpPr>
              <p:cNvPr id="6" name="תיבת טקסט 5">
                <a:extLst>
                  <a:ext uri="{FF2B5EF4-FFF2-40B4-BE49-F238E27FC236}">
                    <a16:creationId xmlns:a16="http://schemas.microsoft.com/office/drawing/2014/main" id="{D4395405-BB5D-A47F-EB0E-832D789D2420}"/>
                  </a:ext>
                </a:extLst>
              </p:cNvPr>
              <p:cNvSpPr txBox="1"/>
              <p:nvPr/>
            </p:nvSpPr>
            <p:spPr>
              <a:xfrm>
                <a:off x="861555" y="5421885"/>
                <a:ext cx="3488959" cy="395621"/>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a:rPr>
                            <m:t>𝒚</m:t>
                          </m:r>
                        </m:e>
                        <m:sub>
                          <m:r>
                            <a:rPr lang="en-US" b="1" i="1" smtClean="0">
                              <a:latin typeface="Cambria Math"/>
                            </a:rPr>
                            <m:t>𝒊𝒋𝒌</m:t>
                          </m:r>
                        </m:sub>
                      </m:sSub>
                      <m:r>
                        <a:rPr lang="en-US" b="1" i="1" smtClean="0">
                          <a:latin typeface="Cambria Math"/>
                        </a:rPr>
                        <m:t>=</m:t>
                      </m:r>
                      <m:r>
                        <a:rPr lang="en-US" b="1" i="1" smtClean="0">
                          <a:latin typeface="Cambria Math"/>
                        </a:rPr>
                        <m:t>𝝁</m:t>
                      </m:r>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𝝉</m:t>
                          </m:r>
                        </m:e>
                        <m:sub>
                          <m:r>
                            <a:rPr lang="en-US" b="1" i="1" smtClean="0">
                              <a:latin typeface="Cambria Math"/>
                            </a:rPr>
                            <m:t>𝒊</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𝒋</m:t>
                          </m:r>
                        </m:sub>
                      </m:sSub>
                      <m:r>
                        <a:rPr lang="en-US" b="1" i="1" smtClean="0">
                          <a:latin typeface="Cambria Math"/>
                        </a:rPr>
                        <m:t>+</m:t>
                      </m:r>
                      <m:r>
                        <a:rPr lang="en-US" b="1" i="1" smtClean="0">
                          <a:latin typeface="Cambria Math"/>
                        </a:rPr>
                        <m:t>𝝉</m:t>
                      </m:r>
                      <m:sSub>
                        <m:sSubPr>
                          <m:ctrlPr>
                            <a:rPr lang="en-US" b="1" i="1" smtClean="0">
                              <a:latin typeface="Cambria Math" panose="02040503050406030204" pitchFamily="18" charset="0"/>
                            </a:rPr>
                          </m:ctrlPr>
                        </m:sSubPr>
                        <m:e>
                          <m:r>
                            <a:rPr lang="en-US" b="1" i="1" smtClean="0">
                              <a:latin typeface="Cambria Math"/>
                            </a:rPr>
                            <m:t>𝜷</m:t>
                          </m:r>
                        </m:e>
                        <m:sub>
                          <m:r>
                            <a:rPr lang="en-US" b="1" i="1" smtClean="0">
                              <a:latin typeface="Cambria Math"/>
                            </a:rPr>
                            <m:t>𝒊𝒋</m:t>
                          </m:r>
                        </m:sub>
                      </m:sSub>
                      <m:r>
                        <a:rPr lang="en-US" b="1" i="1" smtClean="0">
                          <a:latin typeface="Cambria Math"/>
                        </a:rPr>
                        <m:t>+</m:t>
                      </m:r>
                      <m:sSub>
                        <m:sSubPr>
                          <m:ctrlPr>
                            <a:rPr lang="en-US" b="1" i="1" smtClean="0">
                              <a:latin typeface="Cambria Math" panose="02040503050406030204" pitchFamily="18" charset="0"/>
                            </a:rPr>
                          </m:ctrlPr>
                        </m:sSubPr>
                        <m:e>
                          <m:r>
                            <a:rPr lang="en-US" b="1" i="1" smtClean="0">
                              <a:latin typeface="Cambria Math"/>
                            </a:rPr>
                            <m:t>𝜺</m:t>
                          </m:r>
                        </m:e>
                        <m:sub>
                          <m:r>
                            <a:rPr lang="en-US" b="1" i="1" smtClean="0">
                              <a:latin typeface="Cambria Math"/>
                            </a:rPr>
                            <m:t>𝒊𝒋𝒌</m:t>
                          </m:r>
                        </m:sub>
                      </m:sSub>
                    </m:oMath>
                  </m:oMathPara>
                </a14:m>
                <a:endParaRPr lang="he-IL" dirty="0"/>
              </a:p>
            </p:txBody>
          </p:sp>
        </mc:Choice>
        <mc:Fallback xmlns="">
          <p:sp>
            <p:nvSpPr>
              <p:cNvPr id="6" name="תיבת טקסט 5">
                <a:extLst>
                  <a:ext uri="{FF2B5EF4-FFF2-40B4-BE49-F238E27FC236}">
                    <a16:creationId xmlns:a16="http://schemas.microsoft.com/office/drawing/2014/main" id="{D4395405-BB5D-A47F-EB0E-832D789D2420}"/>
                  </a:ext>
                </a:extLst>
              </p:cNvPr>
              <p:cNvSpPr txBox="1">
                <a:spLocks noRot="1" noChangeAspect="1" noMove="1" noResize="1" noEditPoints="1" noAdjustHandles="1" noChangeArrowheads="1" noChangeShapeType="1" noTextEdit="1"/>
              </p:cNvSpPr>
              <p:nvPr/>
            </p:nvSpPr>
            <p:spPr>
              <a:xfrm>
                <a:off x="861555" y="5421885"/>
                <a:ext cx="3488959" cy="395621"/>
              </a:xfrm>
              <a:prstGeom prst="rect">
                <a:avLst/>
              </a:prstGeom>
              <a:blipFill>
                <a:blip r:embed="rId4"/>
                <a:stretch>
                  <a:fillRect t="-7692" b="-16923"/>
                </a:stretch>
              </a:blipFill>
            </p:spPr>
            <p:txBody>
              <a:bodyPr/>
              <a:lstStyle/>
              <a:p>
                <a:r>
                  <a:rPr lang="he-IL">
                    <a:noFill/>
                  </a:rPr>
                  <a:t> </a:t>
                </a:r>
              </a:p>
            </p:txBody>
          </p:sp>
        </mc:Fallback>
      </mc:AlternateContent>
    </p:spTree>
    <p:extLst>
      <p:ext uri="{BB962C8B-B14F-4D97-AF65-F5344CB8AC3E}">
        <p14:creationId xmlns:p14="http://schemas.microsoft.com/office/powerpoint/2010/main" val="13685525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סבון">
  <a:themeElements>
    <a:clrScheme name="סבון">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סבון">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סבון">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TM03457510[[fn=סבון]]</Template>
  <TotalTime>45872</TotalTime>
  <Words>2502</Words>
  <Application>Microsoft Office PowerPoint</Application>
  <PresentationFormat>מסך רחב</PresentationFormat>
  <Paragraphs>186</Paragraphs>
  <Slides>30</Slides>
  <Notes>0</Notes>
  <HiddenSlides>0</HiddenSlides>
  <MMClips>0</MMClips>
  <ScaleCrop>false</ScaleCrop>
  <HeadingPairs>
    <vt:vector size="8" baseType="variant">
      <vt:variant>
        <vt:lpstr>גופנים בשימוש</vt:lpstr>
      </vt:variant>
      <vt:variant>
        <vt:i4>5</vt:i4>
      </vt:variant>
      <vt:variant>
        <vt:lpstr>ערכת נושא</vt:lpstr>
      </vt:variant>
      <vt:variant>
        <vt:i4>1</vt:i4>
      </vt:variant>
      <vt:variant>
        <vt:lpstr>שרתי OLE מוטבעים</vt:lpstr>
      </vt:variant>
      <vt:variant>
        <vt:i4>1</vt:i4>
      </vt:variant>
      <vt:variant>
        <vt:lpstr>כותרות שקופיות</vt:lpstr>
      </vt:variant>
      <vt:variant>
        <vt:i4>30</vt:i4>
      </vt:variant>
    </vt:vector>
  </HeadingPairs>
  <TitlesOfParts>
    <vt:vector size="37" baseType="lpstr">
      <vt:lpstr>Calibri</vt:lpstr>
      <vt:lpstr>Cambria Math</vt:lpstr>
      <vt:lpstr>Century Gothic</vt:lpstr>
      <vt:lpstr>David</vt:lpstr>
      <vt:lpstr>Garamond</vt:lpstr>
      <vt:lpstr>סבון</vt:lpstr>
      <vt:lpstr>Equation.DSMT4</vt:lpstr>
      <vt:lpstr>סטטיסטיקה תעשייתית וכלי תכנה</vt:lpstr>
      <vt:lpstr>ניתוח שונות דו-כיווני מצטלב</vt:lpstr>
      <vt:lpstr>המודל הפרמטרי</vt:lpstr>
      <vt:lpstr>לוח ניתוח שונות</vt:lpstr>
      <vt:lpstr>תרגיל 1</vt:lpstr>
      <vt:lpstr>תרגיל 1</vt:lpstr>
      <vt:lpstr>תרגיל 1</vt:lpstr>
      <vt:lpstr>תרגיל 1</vt:lpstr>
      <vt:lpstr>תרגיל 1</vt:lpstr>
      <vt:lpstr>תרגיל 1</vt:lpstr>
      <vt:lpstr>תרגיל 1</vt:lpstr>
      <vt:lpstr>תרגיל 1</vt:lpstr>
      <vt:lpstr>תרגיל 1</vt:lpstr>
      <vt:lpstr>תרגיל 1</vt:lpstr>
      <vt:lpstr>תרגיל 2</vt:lpstr>
      <vt:lpstr>תרגיל 2</vt:lpstr>
      <vt:lpstr>תרגיל 2</vt:lpstr>
      <vt:lpstr>ניתוח שונות דו-כיווני היררכי</vt:lpstr>
      <vt:lpstr>ניתוח שונות דו-כיווני היררכי</vt:lpstr>
      <vt:lpstr>תרגיל 3</vt:lpstr>
      <vt:lpstr>תרגיל 3</vt:lpstr>
      <vt:lpstr>תרגיל 3</vt:lpstr>
      <vt:lpstr>תרגיל 3</vt:lpstr>
      <vt:lpstr>תרגיל 3</vt:lpstr>
      <vt:lpstr>ניתוח שונות דו-כיווני מצטלב אקראי</vt:lpstr>
      <vt:lpstr>ניתוח שונות דו-כיווני מצטלב אקראי</vt:lpstr>
      <vt:lpstr>תרגיל 4</vt:lpstr>
      <vt:lpstr>תרגיל 4</vt:lpstr>
      <vt:lpstr>תרגיל 4</vt:lpstr>
      <vt:lpstr>תרגיל 4</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סטטיסטיקה תעשייתית וכלי תכנה</dc:title>
  <dc:creator>Ronit Gross</dc:creator>
  <cp:lastModifiedBy>רונית גרוס</cp:lastModifiedBy>
  <cp:revision>222</cp:revision>
  <dcterms:created xsi:type="dcterms:W3CDTF">2023-06-04T11:08:12Z</dcterms:created>
  <dcterms:modified xsi:type="dcterms:W3CDTF">2025-01-02T17:18:23Z</dcterms:modified>
</cp:coreProperties>
</file>