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67" r:id="rId1"/>
  </p:sldMasterIdLst>
  <p:notesMasterIdLst>
    <p:notesMasterId r:id="rId29"/>
  </p:notesMasterIdLst>
  <p:sldIdLst>
    <p:sldId id="256" r:id="rId2"/>
    <p:sldId id="257" r:id="rId3"/>
    <p:sldId id="258" r:id="rId4"/>
    <p:sldId id="259" r:id="rId5"/>
    <p:sldId id="264" r:id="rId6"/>
    <p:sldId id="265" r:id="rId7"/>
    <p:sldId id="266" r:id="rId8"/>
    <p:sldId id="267" r:id="rId9"/>
    <p:sldId id="260" r:id="rId10"/>
    <p:sldId id="261" r:id="rId11"/>
    <p:sldId id="262" r:id="rId12"/>
    <p:sldId id="263"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B1085E0-2DF0-4BC5-A492-726E4DE1C08F}" type="datetimeFigureOut">
              <a:rPr lang="he-IL" smtClean="0"/>
              <a:t>י'/אדר א/תשפ"ד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1F48DD7-42BE-49E5-ADA5-38A018317FFA}" type="slidenum">
              <a:rPr lang="he-IL" smtClean="0"/>
              <a:t>‹#›</a:t>
            </a:fld>
            <a:endParaRPr lang="he-IL"/>
          </a:p>
        </p:txBody>
      </p:sp>
    </p:spTree>
    <p:extLst>
      <p:ext uri="{BB962C8B-B14F-4D97-AF65-F5344CB8AC3E}">
        <p14:creationId xmlns:p14="http://schemas.microsoft.com/office/powerpoint/2010/main" val="33260524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2</a:t>
            </a:fld>
            <a:endParaRPr lang="he-IL"/>
          </a:p>
        </p:txBody>
      </p:sp>
    </p:spTree>
    <p:extLst>
      <p:ext uri="{BB962C8B-B14F-4D97-AF65-F5344CB8AC3E}">
        <p14:creationId xmlns:p14="http://schemas.microsoft.com/office/powerpoint/2010/main" val="63815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D1F48DD7-42BE-49E5-ADA5-38A018317FFA}" type="slidenum">
              <a:rPr lang="he-IL" smtClean="0"/>
              <a:t>21</a:t>
            </a:fld>
            <a:endParaRPr lang="he-IL"/>
          </a:p>
        </p:txBody>
      </p:sp>
    </p:spTree>
    <p:extLst>
      <p:ext uri="{BB962C8B-B14F-4D97-AF65-F5344CB8AC3E}">
        <p14:creationId xmlns:p14="http://schemas.microsoft.com/office/powerpoint/2010/main" val="40715876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3803074-8DDF-40D5-A5A5-DFA87DCED551}" type="datetimeFigureOut">
              <a:rPr lang="he-IL" smtClean="0"/>
              <a:t>י'/אדר א/תשפ"ד</a:t>
            </a:fld>
            <a:endParaRPr lang="he-IL"/>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he-IL"/>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5659AC0-00A6-43AE-A828-7EEC32929BE9}" type="slidenum">
              <a:rPr lang="he-IL" smtClean="0"/>
              <a:t>‹#›</a:t>
            </a:fld>
            <a:endParaRPr lang="he-IL"/>
          </a:p>
        </p:txBody>
      </p:sp>
    </p:spTree>
    <p:extLst>
      <p:ext uri="{BB962C8B-B14F-4D97-AF65-F5344CB8AC3E}">
        <p14:creationId xmlns:p14="http://schemas.microsoft.com/office/powerpoint/2010/main" val="28727779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3803074-8DDF-40D5-A5A5-DFA87DCED551}" type="datetimeFigureOut">
              <a:rPr lang="he-IL" smtClean="0"/>
              <a:t>י'/אדר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188529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3803074-8DDF-40D5-A5A5-DFA87DCED551}" type="datetimeFigureOut">
              <a:rPr lang="he-IL" smtClean="0"/>
              <a:t>י'/אדר א/תשפ"ד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81323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3803074-8DDF-40D5-A5A5-DFA87DCED551}" type="datetimeFigureOut">
              <a:rPr lang="he-IL" smtClean="0"/>
              <a:t>י'/אדר א/תשפ"ד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69900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3803074-8DDF-40D5-A5A5-DFA87DCED551}" type="datetimeFigureOut">
              <a:rPr lang="he-IL" smtClean="0"/>
              <a:t>י'/אדר א/תשפ"ד</a:t>
            </a:fld>
            <a:endParaRPr lang="he-IL"/>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he-IL"/>
          </a:p>
        </p:txBody>
      </p:sp>
      <p:sp>
        <p:nvSpPr>
          <p:cNvPr id="6" name="Slide Number Placeholder 5"/>
          <p:cNvSpPr>
            <a:spLocks noGrp="1"/>
          </p:cNvSpPr>
          <p:nvPr>
            <p:ph type="sldNum" sz="quarter" idx="12"/>
          </p:nvPr>
        </p:nvSpPr>
        <p:spPr>
          <a:xfrm>
            <a:off x="8604504" y="5211060"/>
            <a:ext cx="2112264" cy="228600"/>
          </a:xfrm>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96782644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3803074-8DDF-40D5-A5A5-DFA87DCED551}" type="datetimeFigureOut">
              <a:rPr lang="he-IL" smtClean="0"/>
              <a:t>י'/אדר א/תשפ"ד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88754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3803074-8DDF-40D5-A5A5-DFA87DCED551}" type="datetimeFigureOut">
              <a:rPr lang="he-IL" smtClean="0"/>
              <a:t>י'/אדר א/תשפ"ד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26132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3803074-8DDF-40D5-A5A5-DFA87DCED551}" type="datetimeFigureOut">
              <a:rPr lang="he-IL" smtClean="0"/>
              <a:t>י'/אדר א/תשפ"ד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96999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03074-8DDF-40D5-A5A5-DFA87DCED551}" type="datetimeFigureOut">
              <a:rPr lang="he-IL" smtClean="0"/>
              <a:t>י'/אדר א/תשפ"ד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178511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B3803074-8DDF-40D5-A5A5-DFA87DCED551}" type="datetimeFigureOut">
              <a:rPr lang="he-IL" smtClean="0"/>
              <a:t>י'/אדר א/תשפ"ד</a:t>
            </a:fld>
            <a:endParaRPr lang="he-IL"/>
          </a:p>
        </p:txBody>
      </p:sp>
      <p:sp>
        <p:nvSpPr>
          <p:cNvPr id="9" name="Footer Placeholder 8"/>
          <p:cNvSpPr>
            <a:spLocks noGrp="1"/>
          </p:cNvSpPr>
          <p:nvPr>
            <p:ph type="ftr" sz="quarter" idx="11"/>
          </p:nvPr>
        </p:nvSpPr>
        <p:spPr/>
        <p:txBody>
          <a:bodyPr/>
          <a:lstStyle>
            <a:lvl1pPr algn="r">
              <a:defRPr/>
            </a:lvl1pPr>
          </a:lstStyle>
          <a:p>
            <a:endParaRPr lang="he-IL"/>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5659AC0-00A6-43AE-A828-7EEC32929BE9}" type="slidenum">
              <a:rPr lang="he-IL" smtClean="0"/>
              <a:t>‹#›</a:t>
            </a:fld>
            <a:endParaRPr lang="he-IL"/>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12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3803074-8DDF-40D5-A5A5-DFA87DCED551}" type="datetimeFigureOut">
              <a:rPr lang="he-IL" smtClean="0"/>
              <a:t>י'/אדר א/תשפ"ד</a:t>
            </a:fld>
            <a:endParaRPr lang="he-IL"/>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he-IL"/>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5659AC0-00A6-43AE-A828-7EEC32929BE9}" type="slidenum">
              <a:rPr lang="he-IL" smtClean="0"/>
              <a:t>‹#›</a:t>
            </a:fld>
            <a:endParaRPr lang="he-IL"/>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28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3803074-8DDF-40D5-A5A5-DFA87DCED551}" type="datetimeFigureOut">
              <a:rPr lang="he-IL" smtClean="0"/>
              <a:t>י'/אדר א/תשפ"ד</a:t>
            </a:fld>
            <a:endParaRPr lang="he-IL"/>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he-IL"/>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5659AC0-00A6-43AE-A828-7EEC32929BE9}" type="slidenum">
              <a:rPr lang="he-IL" smtClean="0"/>
              <a:t>‹#›</a:t>
            </a:fld>
            <a:endParaRPr lang="he-IL"/>
          </a:p>
        </p:txBody>
      </p:sp>
    </p:spTree>
    <p:extLst>
      <p:ext uri="{BB962C8B-B14F-4D97-AF65-F5344CB8AC3E}">
        <p14:creationId xmlns:p14="http://schemas.microsoft.com/office/powerpoint/2010/main" val="40792329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1"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2000"/>
                <a:satMod val="160000"/>
              </a:schemeClr>
            </a:gs>
            <a:gs pos="77000">
              <a:schemeClr val="bg1">
                <a:tint val="100000"/>
                <a:shade val="73000"/>
                <a:satMod val="155000"/>
              </a:schemeClr>
            </a:gs>
            <a:gs pos="100000">
              <a:schemeClr val="bg1">
                <a:tint val="100000"/>
                <a:shade val="67000"/>
                <a:satMod val="145000"/>
              </a:schemeClr>
            </a:gs>
          </a:gsLst>
          <a:lin ang="5400000" scaled="0"/>
        </a:gradFill>
        <a:effectLst/>
      </p:bgPr>
    </p:bg>
    <p:spTree>
      <p:nvGrpSpPr>
        <p:cNvPr id="1" name=""/>
        <p:cNvGrpSpPr/>
        <p:nvPr/>
      </p:nvGrpSpPr>
      <p:grpSpPr>
        <a:xfrm>
          <a:off x="0" y="0"/>
          <a:ext cx="0" cy="0"/>
          <a:chOff x="0" y="0"/>
          <a:chExt cx="0" cy="0"/>
        </a:xfrm>
      </p:grpSpPr>
      <p:sp useBgFill="1">
        <p:nvSpPr>
          <p:cNvPr id="31" name="Rectangle 16">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כותרת משנה 2">
            <a:extLst>
              <a:ext uri="{FF2B5EF4-FFF2-40B4-BE49-F238E27FC236}">
                <a16:creationId xmlns:a16="http://schemas.microsoft.com/office/drawing/2014/main" id="{37BF12D5-255D-959F-97AB-E99454A42ED0}"/>
              </a:ext>
            </a:extLst>
          </p:cNvPr>
          <p:cNvSpPr>
            <a:spLocks noGrp="1"/>
          </p:cNvSpPr>
          <p:nvPr>
            <p:ph type="subTitle" idx="1"/>
          </p:nvPr>
        </p:nvSpPr>
        <p:spPr>
          <a:xfrm>
            <a:off x="1399358" y="5232126"/>
            <a:ext cx="9369214" cy="870463"/>
          </a:xfrm>
        </p:spPr>
        <p:txBody>
          <a:bodyPr>
            <a:normAutofit/>
          </a:bodyPr>
          <a:lstStyle/>
          <a:p>
            <a:pPr>
              <a:spcAft>
                <a:spcPts val="600"/>
              </a:spcAft>
            </a:pPr>
            <a:r>
              <a:rPr lang="he-IL" sz="2400" dirty="0">
                <a:solidFill>
                  <a:schemeClr val="tx1">
                    <a:lumMod val="85000"/>
                    <a:lumOff val="15000"/>
                  </a:schemeClr>
                </a:solidFill>
              </a:rPr>
              <a:t>תרגול 8-קונטרסטים, מבחן דנקן, המודל האקראי</a:t>
            </a:r>
          </a:p>
        </p:txBody>
      </p:sp>
      <p:sp>
        <p:nvSpPr>
          <p:cNvPr id="32" name="Rectangle 18">
            <a:extLst>
              <a:ext uri="{FF2B5EF4-FFF2-40B4-BE49-F238E27FC236}">
                <a16:creationId xmlns:a16="http://schemas.microsoft.com/office/drawing/2014/main" id="{1AA55ABF-213F-4B65-8B7E-1ED8609F2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945072"/>
            <a:ext cx="10339129" cy="4055144"/>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txBody>
          <a:bodyPr/>
          <a:lstStyle/>
          <a:p>
            <a:endParaRPr lang="he-IL"/>
          </a:p>
        </p:txBody>
      </p:sp>
      <p:sp>
        <p:nvSpPr>
          <p:cNvPr id="33" name="Rectangle 20">
            <a:extLst>
              <a:ext uri="{FF2B5EF4-FFF2-40B4-BE49-F238E27FC236}">
                <a16:creationId xmlns:a16="http://schemas.microsoft.com/office/drawing/2014/main" id="{F8DB4189-B5C4-45EA-AFC5-6739032B8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624" y="1107268"/>
            <a:ext cx="10012680" cy="3730752"/>
          </a:xfrm>
          <a:prstGeom prst="rect">
            <a:avLst/>
          </a:prstGeom>
          <a:noFill/>
          <a:ln w="6350" cap="sq" cmpd="sng" algn="ctr">
            <a:solidFill>
              <a:srgbClr val="FFFFFF"/>
            </a:solidFill>
            <a:prstDash val="solid"/>
            <a:miter lim="800000"/>
          </a:ln>
          <a:effectLst/>
        </p:spPr>
        <p:txBody>
          <a:bodyPr/>
          <a:lstStyle/>
          <a:p>
            <a:endParaRPr lang="he-IL"/>
          </a:p>
        </p:txBody>
      </p:sp>
      <p:sp>
        <p:nvSpPr>
          <p:cNvPr id="2" name="כותרת 1">
            <a:extLst>
              <a:ext uri="{FF2B5EF4-FFF2-40B4-BE49-F238E27FC236}">
                <a16:creationId xmlns:a16="http://schemas.microsoft.com/office/drawing/2014/main" id="{75256312-981E-C5D4-DC88-0AF8766911B3}"/>
              </a:ext>
            </a:extLst>
          </p:cNvPr>
          <p:cNvSpPr>
            <a:spLocks noGrp="1"/>
          </p:cNvSpPr>
          <p:nvPr>
            <p:ph type="ctrTitle"/>
          </p:nvPr>
        </p:nvSpPr>
        <p:spPr>
          <a:xfrm>
            <a:off x="1399357" y="1447184"/>
            <a:ext cx="9369214" cy="3069103"/>
          </a:xfrm>
        </p:spPr>
        <p:txBody>
          <a:bodyPr>
            <a:normAutofit/>
          </a:bodyPr>
          <a:lstStyle/>
          <a:p>
            <a:r>
              <a:rPr lang="he-IL">
                <a:solidFill>
                  <a:srgbClr val="FFFFFF"/>
                </a:solidFill>
              </a:rPr>
              <a:t>סטטיסטיקה תעשייתית וכלי תכנה</a:t>
            </a:r>
          </a:p>
        </p:txBody>
      </p:sp>
    </p:spTree>
    <p:extLst>
      <p:ext uri="{BB962C8B-B14F-4D97-AF65-F5344CB8AC3E}">
        <p14:creationId xmlns:p14="http://schemas.microsoft.com/office/powerpoint/2010/main" val="37267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3F3E1D-E775-3F85-847E-EBBA7F34B0BC}"/>
              </a:ext>
            </a:extLst>
          </p:cNvPr>
          <p:cNvSpPr>
            <a:spLocks noGrp="1"/>
          </p:cNvSpPr>
          <p:nvPr>
            <p:ph type="title"/>
          </p:nvPr>
        </p:nvSpPr>
        <p:spPr/>
        <p:txBody>
          <a:bodyPr/>
          <a:lstStyle/>
          <a:p>
            <a:pPr algn="r"/>
            <a:r>
              <a:rPr lang="he-IL" dirty="0"/>
              <a:t>תרגיל 1 (המשך מהתרגול הקודם)</a:t>
            </a:r>
          </a:p>
        </p:txBody>
      </p:sp>
      <p:sp>
        <p:nvSpPr>
          <p:cNvPr id="3" name="מציין מיקום תוכן 2">
            <a:extLst>
              <a:ext uri="{FF2B5EF4-FFF2-40B4-BE49-F238E27FC236}">
                <a16:creationId xmlns:a16="http://schemas.microsoft.com/office/drawing/2014/main" id="{F67A9549-7BC8-4BD3-242C-8517AC950AB6}"/>
              </a:ext>
            </a:extLst>
          </p:cNvPr>
          <p:cNvSpPr>
            <a:spLocks noGrp="1"/>
          </p:cNvSpPr>
          <p:nvPr>
            <p:ph idx="1"/>
          </p:nvPr>
        </p:nvSpPr>
        <p:spPr/>
        <p:txBody>
          <a:bodyPr/>
          <a:lstStyle/>
          <a:p>
            <a:pPr marL="0" indent="0">
              <a:buNone/>
            </a:pPr>
            <a:r>
              <a:rPr lang="he-IL" dirty="0"/>
              <a:t>במפעל ישנן 4 מכונות שאמורות להיות זהות. המכונות מייצרות שבבי סיליקון במנות של 1000 יחידות. בתום הייצור בודקים את כל היחידות וסופרים כמה פגומים היו. מכל מכונה נלקחו 5 דגימות</a:t>
            </a:r>
          </a:p>
          <a:p>
            <a:pPr marL="0" indent="0">
              <a:buNone/>
            </a:pPr>
            <a:r>
              <a:rPr lang="he-IL" dirty="0"/>
              <a:t>בדקו את השערות האפס הבאות ברמת מובהקות 0.01 ו:0.05:</a:t>
            </a:r>
          </a:p>
          <a:p>
            <a:pPr marL="342900" indent="-342900">
              <a:buFont typeface="+mj-cs"/>
              <a:buAutoNum type="hebrew2Minus"/>
            </a:pPr>
            <a:r>
              <a:rPr lang="he-IL" dirty="0"/>
              <a:t>תוחלת הרמה הראשונה הינה ממוצע של שלושת </a:t>
            </a:r>
            <a:r>
              <a:rPr lang="he-IL" dirty="0" err="1"/>
              <a:t>תוחלות</a:t>
            </a:r>
            <a:r>
              <a:rPr lang="he-IL" dirty="0"/>
              <a:t> הרמות</a:t>
            </a:r>
            <a:br>
              <a:rPr lang="en-US" dirty="0"/>
            </a:br>
            <a:r>
              <a:rPr lang="he-IL" dirty="0"/>
              <a:t> האחרות</a:t>
            </a:r>
          </a:p>
          <a:p>
            <a:pPr marL="0" indent="0">
              <a:buNone/>
            </a:pPr>
            <a:r>
              <a:rPr lang="he-IL" dirty="0"/>
              <a:t>השערת האפס אכן במבנה של קונטרסט:</a:t>
            </a:r>
          </a:p>
          <a:p>
            <a:pPr marL="0" indent="0">
              <a:buNone/>
            </a:pPr>
            <a:r>
              <a:rPr lang="he-IL" dirty="0"/>
              <a:t>ממוצעי הרמות:  </a:t>
            </a:r>
          </a:p>
        </p:txBody>
      </p:sp>
      <p:pic>
        <p:nvPicPr>
          <p:cNvPr id="5" name="תמונה 4">
            <a:extLst>
              <a:ext uri="{FF2B5EF4-FFF2-40B4-BE49-F238E27FC236}">
                <a16:creationId xmlns:a16="http://schemas.microsoft.com/office/drawing/2014/main" id="{5A5F8ADD-31BF-59AA-94C3-DF58A2921E7A}"/>
              </a:ext>
            </a:extLst>
          </p:cNvPr>
          <p:cNvPicPr>
            <a:picLocks noChangeAspect="1"/>
          </p:cNvPicPr>
          <p:nvPr/>
        </p:nvPicPr>
        <p:blipFill>
          <a:blip r:embed="rId2"/>
          <a:stretch>
            <a:fillRect/>
          </a:stretch>
        </p:blipFill>
        <p:spPr>
          <a:xfrm>
            <a:off x="713620" y="2765008"/>
            <a:ext cx="4112942" cy="1669832"/>
          </a:xfrm>
          <a:prstGeom prst="rect">
            <a:avLst/>
          </a:prstGeom>
        </p:spPr>
      </p:pic>
      <p:grpSp>
        <p:nvGrpSpPr>
          <p:cNvPr id="9" name="קבוצה 8">
            <a:extLst>
              <a:ext uri="{FF2B5EF4-FFF2-40B4-BE49-F238E27FC236}">
                <a16:creationId xmlns:a16="http://schemas.microsoft.com/office/drawing/2014/main" id="{9153657A-72F9-2563-60DA-ECCECF030CF6}"/>
              </a:ext>
            </a:extLst>
          </p:cNvPr>
          <p:cNvGrpSpPr/>
          <p:nvPr/>
        </p:nvGrpSpPr>
        <p:grpSpPr>
          <a:xfrm>
            <a:off x="6783680" y="4682340"/>
            <a:ext cx="4341520" cy="2016672"/>
            <a:chOff x="5534000" y="4617720"/>
            <a:chExt cx="4341520" cy="2016672"/>
          </a:xfrm>
        </p:grpSpPr>
        <p:pic>
          <p:nvPicPr>
            <p:cNvPr id="6" name="תמונה 5">
              <a:extLst>
                <a:ext uri="{FF2B5EF4-FFF2-40B4-BE49-F238E27FC236}">
                  <a16:creationId xmlns:a16="http://schemas.microsoft.com/office/drawing/2014/main" id="{B2A9D0D5-5F97-83F7-2D16-F381DAC08157}"/>
                </a:ext>
              </a:extLst>
            </p:cNvPr>
            <p:cNvPicPr>
              <a:picLocks noChangeAspect="1"/>
            </p:cNvPicPr>
            <p:nvPr/>
          </p:nvPicPr>
          <p:blipFill rotWithShape="1">
            <a:blip r:embed="rId3"/>
            <a:srcRect l="6410" t="40057" r="15030"/>
            <a:stretch/>
          </p:blipFill>
          <p:spPr>
            <a:xfrm>
              <a:off x="5534000" y="4617720"/>
              <a:ext cx="4341520" cy="1094682"/>
            </a:xfrm>
            <a:prstGeom prst="rect">
              <a:avLst/>
            </a:prstGeom>
          </p:spPr>
        </p:pic>
        <p:pic>
          <p:nvPicPr>
            <p:cNvPr id="8" name="תמונה 7">
              <a:extLst>
                <a:ext uri="{FF2B5EF4-FFF2-40B4-BE49-F238E27FC236}">
                  <a16:creationId xmlns:a16="http://schemas.microsoft.com/office/drawing/2014/main" id="{9E0C6C48-F2DA-2D73-6E43-6EE46B7F88EE}"/>
                </a:ext>
              </a:extLst>
            </p:cNvPr>
            <p:cNvPicPr>
              <a:picLocks noChangeAspect="1"/>
            </p:cNvPicPr>
            <p:nvPr/>
          </p:nvPicPr>
          <p:blipFill>
            <a:blip r:embed="rId4"/>
            <a:stretch>
              <a:fillRect/>
            </a:stretch>
          </p:blipFill>
          <p:spPr>
            <a:xfrm>
              <a:off x="5534001" y="5712403"/>
              <a:ext cx="4341519" cy="921989"/>
            </a:xfrm>
            <a:prstGeom prst="rect">
              <a:avLst/>
            </a:prstGeom>
          </p:spPr>
        </p:pic>
      </p:grpSp>
      <p:pic>
        <p:nvPicPr>
          <p:cNvPr id="11" name="תמונה 10">
            <a:extLst>
              <a:ext uri="{FF2B5EF4-FFF2-40B4-BE49-F238E27FC236}">
                <a16:creationId xmlns:a16="http://schemas.microsoft.com/office/drawing/2014/main" id="{8F676E88-3EAC-0A08-DDA8-9EB0AE1ABB24}"/>
              </a:ext>
            </a:extLst>
          </p:cNvPr>
          <p:cNvPicPr>
            <a:picLocks noChangeAspect="1"/>
          </p:cNvPicPr>
          <p:nvPr/>
        </p:nvPicPr>
        <p:blipFill>
          <a:blip r:embed="rId5"/>
          <a:stretch>
            <a:fillRect/>
          </a:stretch>
        </p:blipFill>
        <p:spPr>
          <a:xfrm>
            <a:off x="5025606" y="3840480"/>
            <a:ext cx="2339834" cy="276754"/>
          </a:xfrm>
          <a:prstGeom prst="rect">
            <a:avLst/>
          </a:prstGeom>
        </p:spPr>
      </p:pic>
      <p:pic>
        <p:nvPicPr>
          <p:cNvPr id="13" name="תמונה 12">
            <a:extLst>
              <a:ext uri="{FF2B5EF4-FFF2-40B4-BE49-F238E27FC236}">
                <a16:creationId xmlns:a16="http://schemas.microsoft.com/office/drawing/2014/main" id="{DFFADD9E-4C26-E57E-0FAC-89360D4BA81D}"/>
              </a:ext>
            </a:extLst>
          </p:cNvPr>
          <p:cNvPicPr>
            <a:picLocks noChangeAspect="1"/>
          </p:cNvPicPr>
          <p:nvPr/>
        </p:nvPicPr>
        <p:blipFill>
          <a:blip r:embed="rId6"/>
          <a:stretch>
            <a:fillRect/>
          </a:stretch>
        </p:blipFill>
        <p:spPr>
          <a:xfrm>
            <a:off x="6629400" y="4251944"/>
            <a:ext cx="2957586" cy="298244"/>
          </a:xfrm>
          <a:prstGeom prst="rect">
            <a:avLst/>
          </a:prstGeom>
        </p:spPr>
      </p:pic>
    </p:spTree>
    <p:extLst>
      <p:ext uri="{BB962C8B-B14F-4D97-AF65-F5344CB8AC3E}">
        <p14:creationId xmlns:p14="http://schemas.microsoft.com/office/powerpoint/2010/main" val="344052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3F3E1D-E775-3F85-847E-EBBA7F34B0BC}"/>
              </a:ext>
            </a:extLst>
          </p:cNvPr>
          <p:cNvSpPr>
            <a:spLocks noGrp="1"/>
          </p:cNvSpPr>
          <p:nvPr>
            <p:ph type="title"/>
          </p:nvPr>
        </p:nvSpPr>
        <p:spPr/>
        <p:txBody>
          <a:bodyPr/>
          <a:lstStyle/>
          <a:p>
            <a:pPr algn="r"/>
            <a:r>
              <a:rPr lang="he-IL" dirty="0"/>
              <a:t>תרגיל 1 (המשך מהתרגול הקודם)</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67A9549-7BC8-4BD3-242C-8517AC950AB6}"/>
                  </a:ext>
                </a:extLst>
              </p:cNvPr>
              <p:cNvSpPr>
                <a:spLocks noGrp="1"/>
              </p:cNvSpPr>
              <p:nvPr>
                <p:ph idx="1"/>
              </p:nvPr>
            </p:nvSpPr>
            <p:spPr/>
            <p:txBody>
              <a:bodyPr/>
              <a:lstStyle/>
              <a:p>
                <a:pPr marL="0" indent="0">
                  <a:buNone/>
                </a:pPr>
                <a:r>
                  <a:rPr lang="he-IL" dirty="0"/>
                  <a:t>במפעל ישנן 4 מכונות שאמורות להיות זהות. המכונות מייצרות שבבי סיליקון במנות של 1000 יחידות. בתום הייצור בודקים את כל היחידות וסופרים כמה פגומים היו. מכל מכונה נלקחו 5 דגימות</a:t>
                </a:r>
              </a:p>
              <a:p>
                <a:pPr marL="0" indent="0">
                  <a:buNone/>
                </a:pPr>
                <a:r>
                  <a:rPr lang="he-IL" dirty="0"/>
                  <a:t>בדקו את השערות האפס הבאות ברמת מובהקות 0.01 ו:0.05:</a:t>
                </a:r>
              </a:p>
              <a:p>
                <a:pPr marL="342900" indent="-342900">
                  <a:buFont typeface="+mj-cs"/>
                  <a:buAutoNum type="hebrew2Minus"/>
                </a:pPr>
                <a:r>
                  <a:rPr lang="he-IL" dirty="0"/>
                  <a:t>בתרגול הקודם מצאנו כי </a:t>
                </a:r>
                <a14:m>
                  <m:oMath xmlns:m="http://schemas.openxmlformats.org/officeDocument/2006/math">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𝑒</m:t>
                        </m:r>
                      </m:sub>
                    </m:sSub>
                    <m:r>
                      <a:rPr lang="en-US" b="0" i="1" smtClean="0">
                        <a:latin typeface="Cambria Math" panose="02040503050406030204" pitchFamily="18" charset="0"/>
                      </a:rPr>
                      <m:t>=</m:t>
                    </m:r>
                    <m:r>
                      <a:rPr lang="en-US" b="0" i="1" smtClean="0">
                        <a:latin typeface="Cambria Math" panose="02040503050406030204" pitchFamily="18" charset="0"/>
                      </a:rPr>
                      <m:t>12</m:t>
                    </m:r>
                    <m:r>
                      <a:rPr lang="en-US" b="0" i="1" smtClean="0">
                        <a:latin typeface="Cambria Math" panose="02040503050406030204" pitchFamily="18" charset="0"/>
                      </a:rPr>
                      <m:t>.</m:t>
                    </m:r>
                    <m:r>
                      <a:rPr lang="en-US" b="0" i="1" smtClean="0">
                        <a:latin typeface="Cambria Math" panose="02040503050406030204" pitchFamily="18" charset="0"/>
                      </a:rPr>
                      <m:t>7</m:t>
                    </m:r>
                  </m:oMath>
                </a14:m>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r>
                  <a:rPr lang="he-IL" dirty="0"/>
                  <a:t>ולכן נדחה את השערת האפס כי תוחלת הרמה הראשונה הינה ממוצע של שלושת </a:t>
                </a:r>
                <a:r>
                  <a:rPr lang="he-IL" dirty="0" err="1"/>
                  <a:t>תוחלות</a:t>
                </a:r>
                <a:r>
                  <a:rPr lang="he-IL" dirty="0"/>
                  <a:t> הרמות האחרות</a:t>
                </a:r>
              </a:p>
            </p:txBody>
          </p:sp>
        </mc:Choice>
        <mc:Fallback xmlns="">
          <p:sp>
            <p:nvSpPr>
              <p:cNvPr id="3" name="מציין מיקום תוכן 2">
                <a:extLst>
                  <a:ext uri="{FF2B5EF4-FFF2-40B4-BE49-F238E27FC236}">
                    <a16:creationId xmlns:a16="http://schemas.microsoft.com/office/drawing/2014/main" id="{F67A9549-7BC8-4BD3-242C-8517AC950AB6}"/>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5A5F8ADD-31BF-59AA-94C3-DF58A2921E7A}"/>
              </a:ext>
            </a:extLst>
          </p:cNvPr>
          <p:cNvPicPr>
            <a:picLocks noChangeAspect="1"/>
          </p:cNvPicPr>
          <p:nvPr/>
        </p:nvPicPr>
        <p:blipFill>
          <a:blip r:embed="rId3"/>
          <a:stretch>
            <a:fillRect/>
          </a:stretch>
        </p:blipFill>
        <p:spPr>
          <a:xfrm>
            <a:off x="713620" y="2765008"/>
            <a:ext cx="4112942" cy="1669832"/>
          </a:xfrm>
          <a:prstGeom prst="rect">
            <a:avLst/>
          </a:prstGeom>
        </p:spPr>
      </p:pic>
      <p:pic>
        <p:nvPicPr>
          <p:cNvPr id="7" name="תמונה 6">
            <a:extLst>
              <a:ext uri="{FF2B5EF4-FFF2-40B4-BE49-F238E27FC236}">
                <a16:creationId xmlns:a16="http://schemas.microsoft.com/office/drawing/2014/main" id="{56016FB5-8F88-8884-4185-F80019C9B7E1}"/>
              </a:ext>
            </a:extLst>
          </p:cNvPr>
          <p:cNvPicPr>
            <a:picLocks noChangeAspect="1"/>
          </p:cNvPicPr>
          <p:nvPr/>
        </p:nvPicPr>
        <p:blipFill>
          <a:blip r:embed="rId4"/>
          <a:stretch>
            <a:fillRect/>
          </a:stretch>
        </p:blipFill>
        <p:spPr>
          <a:xfrm>
            <a:off x="6096000" y="3644873"/>
            <a:ext cx="3062475" cy="789967"/>
          </a:xfrm>
          <a:prstGeom prst="rect">
            <a:avLst/>
          </a:prstGeom>
        </p:spPr>
      </p:pic>
      <p:pic>
        <p:nvPicPr>
          <p:cNvPr id="12" name="תמונה 11">
            <a:extLst>
              <a:ext uri="{FF2B5EF4-FFF2-40B4-BE49-F238E27FC236}">
                <a16:creationId xmlns:a16="http://schemas.microsoft.com/office/drawing/2014/main" id="{7F557D5E-26C1-7179-32B5-F7E3DA2C405B}"/>
              </a:ext>
            </a:extLst>
          </p:cNvPr>
          <p:cNvPicPr>
            <a:picLocks noChangeAspect="1"/>
          </p:cNvPicPr>
          <p:nvPr/>
        </p:nvPicPr>
        <p:blipFill>
          <a:blip r:embed="rId5"/>
          <a:stretch>
            <a:fillRect/>
          </a:stretch>
        </p:blipFill>
        <p:spPr>
          <a:xfrm>
            <a:off x="5128195" y="4523766"/>
            <a:ext cx="4998083" cy="536637"/>
          </a:xfrm>
          <a:prstGeom prst="rect">
            <a:avLst/>
          </a:prstGeom>
        </p:spPr>
      </p:pic>
    </p:spTree>
    <p:extLst>
      <p:ext uri="{BB962C8B-B14F-4D97-AF65-F5344CB8AC3E}">
        <p14:creationId xmlns:p14="http://schemas.microsoft.com/office/powerpoint/2010/main" val="1034588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3F3E1D-E775-3F85-847E-EBBA7F34B0BC}"/>
              </a:ext>
            </a:extLst>
          </p:cNvPr>
          <p:cNvSpPr>
            <a:spLocks noGrp="1"/>
          </p:cNvSpPr>
          <p:nvPr>
            <p:ph type="title"/>
          </p:nvPr>
        </p:nvSpPr>
        <p:spPr/>
        <p:txBody>
          <a:bodyPr/>
          <a:lstStyle/>
          <a:p>
            <a:pPr algn="r"/>
            <a:r>
              <a:rPr lang="he-IL" dirty="0"/>
              <a:t>תרגיל 1 (המשך מהתרגול הקודם)</a:t>
            </a:r>
          </a:p>
        </p:txBody>
      </p:sp>
      <p:sp>
        <p:nvSpPr>
          <p:cNvPr id="3" name="מציין מיקום תוכן 2">
            <a:extLst>
              <a:ext uri="{FF2B5EF4-FFF2-40B4-BE49-F238E27FC236}">
                <a16:creationId xmlns:a16="http://schemas.microsoft.com/office/drawing/2014/main" id="{F67A9549-7BC8-4BD3-242C-8517AC950AB6}"/>
              </a:ext>
            </a:extLst>
          </p:cNvPr>
          <p:cNvSpPr>
            <a:spLocks noGrp="1"/>
          </p:cNvSpPr>
          <p:nvPr>
            <p:ph idx="1"/>
          </p:nvPr>
        </p:nvSpPr>
        <p:spPr/>
        <p:txBody>
          <a:bodyPr/>
          <a:lstStyle/>
          <a:p>
            <a:pPr marL="0" indent="0">
              <a:buNone/>
            </a:pPr>
            <a:r>
              <a:rPr lang="he-IL" dirty="0"/>
              <a:t>במפעל ישנן 4 מכונות שאמורות להיות זהות. המכונות מייצרות שבבי סיליקון במנות של 1000 יחידות. בתום הייצור בודקים את כל היחידות וסופרים כמה פגומים היו. מכל מכונה נלקחו 5 דגימות</a:t>
            </a:r>
          </a:p>
          <a:p>
            <a:pPr marL="342900" indent="-342900">
              <a:buAutoNum type="hebrew2Minus" startAt="2"/>
            </a:pPr>
            <a:r>
              <a:rPr lang="he-IL" dirty="0"/>
              <a:t>הרמה השלישית והרביעית שוות בתוחלתן.</a:t>
            </a:r>
          </a:p>
          <a:p>
            <a:pPr marL="0" indent="0">
              <a:buNone/>
            </a:pPr>
            <a:r>
              <a:rPr lang="he-IL" dirty="0"/>
              <a:t>באותו אופן, </a:t>
            </a:r>
          </a:p>
          <a:p>
            <a:pPr marL="0" indent="0">
              <a:buNone/>
            </a:pPr>
            <a:endParaRPr lang="he-IL" dirty="0"/>
          </a:p>
          <a:p>
            <a:pPr marL="0" indent="0">
              <a:buNone/>
            </a:pPr>
            <a:endParaRPr lang="he-IL" dirty="0"/>
          </a:p>
        </p:txBody>
      </p:sp>
      <p:pic>
        <p:nvPicPr>
          <p:cNvPr id="6" name="תמונה 5">
            <a:extLst>
              <a:ext uri="{FF2B5EF4-FFF2-40B4-BE49-F238E27FC236}">
                <a16:creationId xmlns:a16="http://schemas.microsoft.com/office/drawing/2014/main" id="{97D5513F-386D-C8D7-8D71-DA06ECA5AF1D}"/>
              </a:ext>
            </a:extLst>
          </p:cNvPr>
          <p:cNvPicPr>
            <a:picLocks noChangeAspect="1"/>
          </p:cNvPicPr>
          <p:nvPr/>
        </p:nvPicPr>
        <p:blipFill>
          <a:blip r:embed="rId2"/>
          <a:stretch>
            <a:fillRect/>
          </a:stretch>
        </p:blipFill>
        <p:spPr>
          <a:xfrm>
            <a:off x="6423510" y="3193725"/>
            <a:ext cx="3394521" cy="333390"/>
          </a:xfrm>
          <a:prstGeom prst="rect">
            <a:avLst/>
          </a:prstGeom>
        </p:spPr>
      </p:pic>
      <p:pic>
        <p:nvPicPr>
          <p:cNvPr id="8" name="תמונה 7">
            <a:extLst>
              <a:ext uri="{FF2B5EF4-FFF2-40B4-BE49-F238E27FC236}">
                <a16:creationId xmlns:a16="http://schemas.microsoft.com/office/drawing/2014/main" id="{7E0A8F0F-B6CA-F332-85B4-F3705800840E}"/>
              </a:ext>
            </a:extLst>
          </p:cNvPr>
          <p:cNvPicPr>
            <a:picLocks noChangeAspect="1"/>
          </p:cNvPicPr>
          <p:nvPr/>
        </p:nvPicPr>
        <p:blipFill>
          <a:blip r:embed="rId3"/>
          <a:stretch>
            <a:fillRect/>
          </a:stretch>
        </p:blipFill>
        <p:spPr>
          <a:xfrm>
            <a:off x="5245028" y="3616041"/>
            <a:ext cx="4897051" cy="2217532"/>
          </a:xfrm>
          <a:prstGeom prst="rect">
            <a:avLst/>
          </a:prstGeom>
        </p:spPr>
      </p:pic>
      <p:pic>
        <p:nvPicPr>
          <p:cNvPr id="10" name="תמונה 9">
            <a:extLst>
              <a:ext uri="{FF2B5EF4-FFF2-40B4-BE49-F238E27FC236}">
                <a16:creationId xmlns:a16="http://schemas.microsoft.com/office/drawing/2014/main" id="{A4BA3C0D-3B30-6A82-D677-C4AAC7884957}"/>
              </a:ext>
            </a:extLst>
          </p:cNvPr>
          <p:cNvPicPr>
            <a:picLocks noChangeAspect="1"/>
          </p:cNvPicPr>
          <p:nvPr/>
        </p:nvPicPr>
        <p:blipFill>
          <a:blip r:embed="rId4"/>
          <a:stretch>
            <a:fillRect/>
          </a:stretch>
        </p:blipFill>
        <p:spPr>
          <a:xfrm>
            <a:off x="632946" y="3527115"/>
            <a:ext cx="1681979" cy="622955"/>
          </a:xfrm>
          <a:prstGeom prst="rect">
            <a:avLst/>
          </a:prstGeom>
        </p:spPr>
      </p:pic>
      <p:pic>
        <p:nvPicPr>
          <p:cNvPr id="12" name="תמונה 11">
            <a:extLst>
              <a:ext uri="{FF2B5EF4-FFF2-40B4-BE49-F238E27FC236}">
                <a16:creationId xmlns:a16="http://schemas.microsoft.com/office/drawing/2014/main" id="{B29149DE-B1BD-1596-F63C-20CE66ED8090}"/>
              </a:ext>
            </a:extLst>
          </p:cNvPr>
          <p:cNvPicPr>
            <a:picLocks noChangeAspect="1"/>
          </p:cNvPicPr>
          <p:nvPr/>
        </p:nvPicPr>
        <p:blipFill>
          <a:blip r:embed="rId5"/>
          <a:stretch>
            <a:fillRect/>
          </a:stretch>
        </p:blipFill>
        <p:spPr>
          <a:xfrm>
            <a:off x="2802270" y="3496710"/>
            <a:ext cx="1260685" cy="683763"/>
          </a:xfrm>
          <a:prstGeom prst="rect">
            <a:avLst/>
          </a:prstGeom>
        </p:spPr>
      </p:pic>
      <p:pic>
        <p:nvPicPr>
          <p:cNvPr id="14" name="תמונה 13">
            <a:extLst>
              <a:ext uri="{FF2B5EF4-FFF2-40B4-BE49-F238E27FC236}">
                <a16:creationId xmlns:a16="http://schemas.microsoft.com/office/drawing/2014/main" id="{A7A05A7F-B01E-2939-91D6-742D1CC768AD}"/>
              </a:ext>
            </a:extLst>
          </p:cNvPr>
          <p:cNvPicPr>
            <a:picLocks noChangeAspect="1"/>
          </p:cNvPicPr>
          <p:nvPr/>
        </p:nvPicPr>
        <p:blipFill>
          <a:blip r:embed="rId6"/>
          <a:stretch>
            <a:fillRect/>
          </a:stretch>
        </p:blipFill>
        <p:spPr>
          <a:xfrm>
            <a:off x="632946" y="4369481"/>
            <a:ext cx="1681978" cy="896135"/>
          </a:xfrm>
          <a:prstGeom prst="rect">
            <a:avLst/>
          </a:prstGeom>
        </p:spPr>
      </p:pic>
      <p:pic>
        <p:nvPicPr>
          <p:cNvPr id="16" name="תמונה 15">
            <a:extLst>
              <a:ext uri="{FF2B5EF4-FFF2-40B4-BE49-F238E27FC236}">
                <a16:creationId xmlns:a16="http://schemas.microsoft.com/office/drawing/2014/main" id="{8FF17AA8-E4B9-5048-6DAE-DFB9750A9530}"/>
              </a:ext>
            </a:extLst>
          </p:cNvPr>
          <p:cNvPicPr>
            <a:picLocks noChangeAspect="1"/>
          </p:cNvPicPr>
          <p:nvPr/>
        </p:nvPicPr>
        <p:blipFill>
          <a:blip r:embed="rId7"/>
          <a:stretch>
            <a:fillRect/>
          </a:stretch>
        </p:blipFill>
        <p:spPr>
          <a:xfrm>
            <a:off x="2562547" y="4423994"/>
            <a:ext cx="2434857" cy="683762"/>
          </a:xfrm>
          <a:prstGeom prst="rect">
            <a:avLst/>
          </a:prstGeom>
        </p:spPr>
      </p:pic>
      <p:pic>
        <p:nvPicPr>
          <p:cNvPr id="18" name="תמונה 17">
            <a:extLst>
              <a:ext uri="{FF2B5EF4-FFF2-40B4-BE49-F238E27FC236}">
                <a16:creationId xmlns:a16="http://schemas.microsoft.com/office/drawing/2014/main" id="{FC11E913-96A0-C209-B320-B307E25F2A1B}"/>
              </a:ext>
            </a:extLst>
          </p:cNvPr>
          <p:cNvPicPr>
            <a:picLocks noChangeAspect="1"/>
          </p:cNvPicPr>
          <p:nvPr/>
        </p:nvPicPr>
        <p:blipFill>
          <a:blip r:embed="rId8"/>
          <a:stretch>
            <a:fillRect/>
          </a:stretch>
        </p:blipFill>
        <p:spPr>
          <a:xfrm>
            <a:off x="632945" y="5331514"/>
            <a:ext cx="4395155" cy="447227"/>
          </a:xfrm>
          <a:prstGeom prst="rect">
            <a:avLst/>
          </a:prstGeom>
        </p:spPr>
      </p:pic>
      <p:pic>
        <p:nvPicPr>
          <p:cNvPr id="20" name="תמונה 19">
            <a:extLst>
              <a:ext uri="{FF2B5EF4-FFF2-40B4-BE49-F238E27FC236}">
                <a16:creationId xmlns:a16="http://schemas.microsoft.com/office/drawing/2014/main" id="{0CDF22D5-AEDA-CCC5-E035-00A58915C01D}"/>
              </a:ext>
            </a:extLst>
          </p:cNvPr>
          <p:cNvPicPr>
            <a:picLocks noChangeAspect="1"/>
          </p:cNvPicPr>
          <p:nvPr/>
        </p:nvPicPr>
        <p:blipFill>
          <a:blip r:embed="rId9"/>
          <a:stretch>
            <a:fillRect/>
          </a:stretch>
        </p:blipFill>
        <p:spPr>
          <a:xfrm>
            <a:off x="632945" y="5908878"/>
            <a:ext cx="10766610" cy="727098"/>
          </a:xfrm>
          <a:prstGeom prst="rect">
            <a:avLst/>
          </a:prstGeom>
        </p:spPr>
      </p:pic>
    </p:spTree>
    <p:extLst>
      <p:ext uri="{BB962C8B-B14F-4D97-AF65-F5344CB8AC3E}">
        <p14:creationId xmlns:p14="http://schemas.microsoft.com/office/powerpoint/2010/main" val="2465229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3F3E1D-E775-3F85-847E-EBBA7F34B0BC}"/>
              </a:ext>
            </a:extLst>
          </p:cNvPr>
          <p:cNvSpPr>
            <a:spLocks noGrp="1"/>
          </p:cNvSpPr>
          <p:nvPr>
            <p:ph type="title"/>
          </p:nvPr>
        </p:nvSpPr>
        <p:spPr/>
        <p:txBody>
          <a:bodyPr/>
          <a:lstStyle/>
          <a:p>
            <a:pPr algn="r"/>
            <a:r>
              <a:rPr lang="he-IL" dirty="0"/>
              <a:t>תרגיל 1 (המשך מהתרגול הקודם)</a:t>
            </a:r>
          </a:p>
        </p:txBody>
      </p:sp>
      <p:sp>
        <p:nvSpPr>
          <p:cNvPr id="3" name="מציין מיקום תוכן 2">
            <a:extLst>
              <a:ext uri="{FF2B5EF4-FFF2-40B4-BE49-F238E27FC236}">
                <a16:creationId xmlns:a16="http://schemas.microsoft.com/office/drawing/2014/main" id="{F67A9549-7BC8-4BD3-242C-8517AC950AB6}"/>
              </a:ext>
            </a:extLst>
          </p:cNvPr>
          <p:cNvSpPr>
            <a:spLocks noGrp="1"/>
          </p:cNvSpPr>
          <p:nvPr>
            <p:ph idx="1"/>
          </p:nvPr>
        </p:nvSpPr>
        <p:spPr/>
        <p:txBody>
          <a:bodyPr/>
          <a:lstStyle/>
          <a:p>
            <a:pPr marL="0" indent="0">
              <a:buNone/>
            </a:pPr>
            <a:r>
              <a:rPr lang="he-IL" dirty="0"/>
              <a:t>במפעל ישנן 4 מכונות שאמורות להיות זהות. המכונות מייצרות שבבי סיליקון במנות של 1000 יחידות. בתום הייצור בודקים את כל היחידות וסופרים כמה פגומים היו. מכל מכונה נלקחו 5 דגימות</a:t>
            </a:r>
          </a:p>
          <a:p>
            <a:pPr marL="342900" indent="-342900">
              <a:buAutoNum type="hebrew2Minus" startAt="2"/>
            </a:pPr>
            <a:r>
              <a:rPr lang="he-IL" dirty="0"/>
              <a:t>הרמה השלישית והרביעית שוות בתוחלתן.</a:t>
            </a:r>
          </a:p>
          <a:p>
            <a:pPr marL="0" indent="0">
              <a:buNone/>
            </a:pPr>
            <a:endParaRPr lang="he-IL" dirty="0"/>
          </a:p>
          <a:p>
            <a:pPr marL="0" indent="0">
              <a:buNone/>
            </a:pPr>
            <a:endParaRPr lang="he-IL" dirty="0"/>
          </a:p>
          <a:p>
            <a:pPr marL="0" indent="0">
              <a:buNone/>
            </a:pPr>
            <a:endParaRPr lang="he-IL" dirty="0"/>
          </a:p>
        </p:txBody>
      </p:sp>
      <p:pic>
        <p:nvPicPr>
          <p:cNvPr id="5" name="תמונה 4">
            <a:extLst>
              <a:ext uri="{FF2B5EF4-FFF2-40B4-BE49-F238E27FC236}">
                <a16:creationId xmlns:a16="http://schemas.microsoft.com/office/drawing/2014/main" id="{1C1A8385-AAC3-7B1E-C81C-57D3D02E2E9F}"/>
              </a:ext>
            </a:extLst>
          </p:cNvPr>
          <p:cNvPicPr>
            <a:picLocks noChangeAspect="1"/>
          </p:cNvPicPr>
          <p:nvPr/>
        </p:nvPicPr>
        <p:blipFill>
          <a:blip r:embed="rId2"/>
          <a:stretch>
            <a:fillRect/>
          </a:stretch>
        </p:blipFill>
        <p:spPr>
          <a:xfrm>
            <a:off x="2498477" y="3218706"/>
            <a:ext cx="7195046" cy="2996700"/>
          </a:xfrm>
          <a:prstGeom prst="rect">
            <a:avLst/>
          </a:prstGeom>
        </p:spPr>
      </p:pic>
    </p:spTree>
    <p:extLst>
      <p:ext uri="{BB962C8B-B14F-4D97-AF65-F5344CB8AC3E}">
        <p14:creationId xmlns:p14="http://schemas.microsoft.com/office/powerpoint/2010/main" val="4145520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3F3E1D-E775-3F85-847E-EBBA7F34B0BC}"/>
              </a:ext>
            </a:extLst>
          </p:cNvPr>
          <p:cNvSpPr>
            <a:spLocks noGrp="1"/>
          </p:cNvSpPr>
          <p:nvPr>
            <p:ph type="title"/>
          </p:nvPr>
        </p:nvSpPr>
        <p:spPr/>
        <p:txBody>
          <a:bodyPr/>
          <a:lstStyle/>
          <a:p>
            <a:pPr algn="r"/>
            <a:r>
              <a:rPr lang="he-IL" dirty="0"/>
              <a:t>תרגיל 1 (המשך מהתרגול הקודם)</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F67A9549-7BC8-4BD3-242C-8517AC950AB6}"/>
                  </a:ext>
                </a:extLst>
              </p:cNvPr>
              <p:cNvSpPr>
                <a:spLocks noGrp="1"/>
              </p:cNvSpPr>
              <p:nvPr>
                <p:ph idx="1"/>
              </p:nvPr>
            </p:nvSpPr>
            <p:spPr/>
            <p:txBody>
              <a:bodyPr/>
              <a:lstStyle/>
              <a:p>
                <a:pPr marL="0" indent="0">
                  <a:buNone/>
                </a:pPr>
                <a:r>
                  <a:rPr lang="he-IL" dirty="0"/>
                  <a:t>במפעל ישנן 4 מכונות שאמורות להיות זהות. המכונות מייצרות שבבי סיליקון במנות של 1000 יחידות. בתום הייצור בודקים את כל היחידות וסופרים כמה פגומים היו. מכל מכונה נלקחו 5 דגימות</a:t>
                </a:r>
              </a:p>
              <a:p>
                <a:pPr marL="342900" indent="-342900">
                  <a:buAutoNum type="hebrew2Minus" startAt="2"/>
                </a:pPr>
                <a:r>
                  <a:rPr lang="he-IL" dirty="0"/>
                  <a:t>הרמה השלישית והרביעית שוות בתוחלתן.</a:t>
                </a:r>
              </a:p>
              <a:p>
                <a:pPr marL="0" indent="0">
                  <a:buNone/>
                </a:pPr>
                <a:r>
                  <a:rPr lang="he-IL" dirty="0"/>
                  <a:t>נסביר את השורה השנייה בטבלה: </a:t>
                </a:r>
              </a:p>
              <a:p>
                <a:pPr marL="0" indent="0">
                  <a:buNone/>
                </a:pPr>
                <a:endParaRPr lang="he-IL" dirty="0"/>
              </a:p>
              <a:p>
                <a:pPr marL="0" indent="0">
                  <a:buNone/>
                </a:pPr>
                <a:endParaRPr lang="he-IL" dirty="0"/>
              </a:p>
              <a:p>
                <a:pPr marL="0" indent="0">
                  <a:buNone/>
                </a:pPr>
                <a:endParaRPr lang="he-IL" dirty="0"/>
              </a:p>
              <a:p>
                <a:pPr marL="0" indent="0">
                  <a:buNone/>
                </a:pPr>
                <a:r>
                  <a:rPr lang="he-IL" dirty="0"/>
                  <a:t>מהטבלה ניתן ללמוד כי לא ניתן לדחות את ההשערות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r>
                  <a:rPr lang="he-IL"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4</m:t>
                        </m:r>
                      </m:sub>
                    </m:sSub>
                  </m:oMath>
                </a14:m>
                <a:r>
                  <a:rPr lang="he-IL" dirty="0"/>
                  <a:t> ברמת מובהקות של 5%. לכן ניתן לבצע ניתוח שונות חדש בו נאחד את התצפיות ברמות 1+2 ואת התצפיות ברמות 3+4</a:t>
                </a:r>
              </a:p>
              <a:p>
                <a:pPr marL="0" indent="0">
                  <a:buNone/>
                </a:pPr>
                <a:endParaRPr lang="he-IL" dirty="0"/>
              </a:p>
              <a:p>
                <a:pPr marL="0" indent="0">
                  <a:buNone/>
                </a:pPr>
                <a:endParaRPr lang="he-IL" dirty="0"/>
              </a:p>
            </p:txBody>
          </p:sp>
        </mc:Choice>
        <mc:Fallback>
          <p:sp>
            <p:nvSpPr>
              <p:cNvPr id="3" name="מציין מיקום תוכן 2">
                <a:extLst>
                  <a:ext uri="{FF2B5EF4-FFF2-40B4-BE49-F238E27FC236}">
                    <a16:creationId xmlns:a16="http://schemas.microsoft.com/office/drawing/2014/main" id="{F67A9549-7BC8-4BD3-242C-8517AC950AB6}"/>
                  </a:ext>
                </a:extLst>
              </p:cNvPr>
              <p:cNvSpPr>
                <a:spLocks noGrp="1" noRot="1" noChangeAspect="1" noMove="1" noResize="1" noEditPoints="1" noAdjustHandles="1" noChangeArrowheads="1" noChangeShapeType="1" noTextEdit="1"/>
              </p:cNvSpPr>
              <p:nvPr>
                <p:ph idx="1"/>
              </p:nvPr>
            </p:nvSpPr>
            <p:spPr>
              <a:blipFill>
                <a:blip r:embed="rId2"/>
                <a:stretch>
                  <a:fillRect t="-775" r="-485" b="-4806"/>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1C1A8385-AAC3-7B1E-C81C-57D3D02E2E9F}"/>
              </a:ext>
            </a:extLst>
          </p:cNvPr>
          <p:cNvPicPr>
            <a:picLocks noChangeAspect="1"/>
          </p:cNvPicPr>
          <p:nvPr/>
        </p:nvPicPr>
        <p:blipFill>
          <a:blip r:embed="rId3"/>
          <a:stretch>
            <a:fillRect/>
          </a:stretch>
        </p:blipFill>
        <p:spPr>
          <a:xfrm>
            <a:off x="623957" y="2903220"/>
            <a:ext cx="4549554" cy="1894866"/>
          </a:xfrm>
          <a:prstGeom prst="rect">
            <a:avLst/>
          </a:prstGeom>
        </p:spPr>
      </p:pic>
      <p:pic>
        <p:nvPicPr>
          <p:cNvPr id="6" name="תמונה 5">
            <a:extLst>
              <a:ext uri="{FF2B5EF4-FFF2-40B4-BE49-F238E27FC236}">
                <a16:creationId xmlns:a16="http://schemas.microsoft.com/office/drawing/2014/main" id="{A37A4308-501A-4160-73C3-7ACEF3587999}"/>
              </a:ext>
            </a:extLst>
          </p:cNvPr>
          <p:cNvPicPr>
            <a:picLocks noChangeAspect="1"/>
          </p:cNvPicPr>
          <p:nvPr/>
        </p:nvPicPr>
        <p:blipFill>
          <a:blip r:embed="rId4"/>
          <a:stretch>
            <a:fillRect/>
          </a:stretch>
        </p:blipFill>
        <p:spPr>
          <a:xfrm>
            <a:off x="6651889" y="3582807"/>
            <a:ext cx="4473311" cy="881106"/>
          </a:xfrm>
          <a:prstGeom prst="rect">
            <a:avLst/>
          </a:prstGeom>
        </p:spPr>
      </p:pic>
    </p:spTree>
    <p:extLst>
      <p:ext uri="{BB962C8B-B14F-4D97-AF65-F5344CB8AC3E}">
        <p14:creationId xmlns:p14="http://schemas.microsoft.com/office/powerpoint/2010/main" val="93955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3F3E1D-E775-3F85-847E-EBBA7F34B0BC}"/>
              </a:ext>
            </a:extLst>
          </p:cNvPr>
          <p:cNvSpPr>
            <a:spLocks noGrp="1"/>
          </p:cNvSpPr>
          <p:nvPr>
            <p:ph type="title"/>
          </p:nvPr>
        </p:nvSpPr>
        <p:spPr/>
        <p:txBody>
          <a:bodyPr/>
          <a:lstStyle/>
          <a:p>
            <a:pPr algn="r"/>
            <a:r>
              <a:rPr lang="he-IL" dirty="0"/>
              <a:t>תרגיל 1 (המשך מהתרגול הקודם)</a:t>
            </a:r>
          </a:p>
        </p:txBody>
      </p:sp>
      <p:sp>
        <p:nvSpPr>
          <p:cNvPr id="3" name="מציין מיקום תוכן 2">
            <a:extLst>
              <a:ext uri="{FF2B5EF4-FFF2-40B4-BE49-F238E27FC236}">
                <a16:creationId xmlns:a16="http://schemas.microsoft.com/office/drawing/2014/main" id="{F67A9549-7BC8-4BD3-242C-8517AC950AB6}"/>
              </a:ext>
            </a:extLst>
          </p:cNvPr>
          <p:cNvSpPr>
            <a:spLocks noGrp="1"/>
          </p:cNvSpPr>
          <p:nvPr>
            <p:ph idx="1"/>
          </p:nvPr>
        </p:nvSpPr>
        <p:spPr/>
        <p:txBody>
          <a:bodyPr/>
          <a:lstStyle/>
          <a:p>
            <a:pPr marL="0" indent="0">
              <a:buNone/>
            </a:pPr>
            <a:r>
              <a:rPr lang="he-IL" dirty="0"/>
              <a:t>במפעל ישנן 4 מכונות שאמורות להיות זהות. המכונות מייצרות שבבי סיליקון במנות של 1000 יחידות. בתום הייצור בודקים את כל היחידות וסופרים כמה פגומים היו. מכל מכונה נלקחו 5 דגימות</a:t>
            </a:r>
          </a:p>
          <a:p>
            <a:pPr marL="342900" indent="-342900">
              <a:buAutoNum type="hebrew2Minus" startAt="2"/>
            </a:pPr>
            <a:r>
              <a:rPr lang="he-IL" dirty="0"/>
              <a:t>הרמה השלישית והרביעית שוות בתוחלתן.</a:t>
            </a:r>
          </a:p>
          <a:p>
            <a:pPr marL="0" indent="0">
              <a:buNone/>
            </a:pPr>
            <a:r>
              <a:rPr lang="he-IL" dirty="0"/>
              <a:t>לכן ניתן לבצע ניתוח שונות חדש בו נאחד את התצפיות ברמות</a:t>
            </a:r>
            <a:br>
              <a:rPr lang="en-US" dirty="0"/>
            </a:br>
            <a:r>
              <a:rPr lang="he-IL" dirty="0"/>
              <a:t> 1+2 ואת התצפיות ברמות 3+4:</a:t>
            </a:r>
          </a:p>
          <a:p>
            <a:pPr marL="0" indent="0">
              <a:buNone/>
            </a:pPr>
            <a:endParaRPr lang="he-IL" dirty="0"/>
          </a:p>
          <a:p>
            <a:pPr marL="0" indent="0">
              <a:buNone/>
            </a:pPr>
            <a:endParaRPr lang="he-IL" dirty="0"/>
          </a:p>
        </p:txBody>
      </p:sp>
      <p:pic>
        <p:nvPicPr>
          <p:cNvPr id="7" name="תמונה 6">
            <a:extLst>
              <a:ext uri="{FF2B5EF4-FFF2-40B4-BE49-F238E27FC236}">
                <a16:creationId xmlns:a16="http://schemas.microsoft.com/office/drawing/2014/main" id="{EBD65DB4-7830-BB3C-B816-EAD473670248}"/>
              </a:ext>
            </a:extLst>
          </p:cNvPr>
          <p:cNvPicPr>
            <a:picLocks noChangeAspect="1"/>
          </p:cNvPicPr>
          <p:nvPr/>
        </p:nvPicPr>
        <p:blipFill>
          <a:blip r:embed="rId2"/>
          <a:stretch>
            <a:fillRect/>
          </a:stretch>
        </p:blipFill>
        <p:spPr>
          <a:xfrm>
            <a:off x="1662959" y="3611880"/>
            <a:ext cx="6215150" cy="2800502"/>
          </a:xfrm>
          <a:prstGeom prst="rect">
            <a:avLst/>
          </a:prstGeom>
        </p:spPr>
      </p:pic>
    </p:spTree>
    <p:extLst>
      <p:ext uri="{BB962C8B-B14F-4D97-AF65-F5344CB8AC3E}">
        <p14:creationId xmlns:p14="http://schemas.microsoft.com/office/powerpoint/2010/main" val="279767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3F3E1D-E775-3F85-847E-EBBA7F34B0BC}"/>
              </a:ext>
            </a:extLst>
          </p:cNvPr>
          <p:cNvSpPr>
            <a:spLocks noGrp="1"/>
          </p:cNvSpPr>
          <p:nvPr>
            <p:ph type="title"/>
          </p:nvPr>
        </p:nvSpPr>
        <p:spPr/>
        <p:txBody>
          <a:bodyPr/>
          <a:lstStyle/>
          <a:p>
            <a:pPr algn="r"/>
            <a:r>
              <a:rPr lang="he-IL" dirty="0"/>
              <a:t>תרגיל 1 (המשך מהתרגול הקודם)</a:t>
            </a:r>
          </a:p>
        </p:txBody>
      </p:sp>
      <p:sp>
        <p:nvSpPr>
          <p:cNvPr id="3" name="מציין מיקום תוכן 2">
            <a:extLst>
              <a:ext uri="{FF2B5EF4-FFF2-40B4-BE49-F238E27FC236}">
                <a16:creationId xmlns:a16="http://schemas.microsoft.com/office/drawing/2014/main" id="{F67A9549-7BC8-4BD3-242C-8517AC950AB6}"/>
              </a:ext>
            </a:extLst>
          </p:cNvPr>
          <p:cNvSpPr>
            <a:spLocks noGrp="1"/>
          </p:cNvSpPr>
          <p:nvPr>
            <p:ph idx="1"/>
          </p:nvPr>
        </p:nvSpPr>
        <p:spPr/>
        <p:txBody>
          <a:bodyPr/>
          <a:lstStyle/>
          <a:p>
            <a:pPr marL="0" indent="0">
              <a:buNone/>
            </a:pPr>
            <a:r>
              <a:rPr lang="he-IL" dirty="0"/>
              <a:t>במפעל ישנן 4 מכונות שאמורות להיות זהות. המכונות מייצרות שבבי סיליקון במנות של 1000 יחידות. בתום הייצור בודקים את כל היחידות וסופרים כמה פגומים היו. מכל מכונה נלקחו 5 דגימות</a:t>
            </a:r>
          </a:p>
          <a:p>
            <a:pPr marL="0" indent="0">
              <a:buNone/>
            </a:pPr>
            <a:r>
              <a:rPr lang="he-IL" dirty="0"/>
              <a:t>ב- בשל איחוד הרמות סך השונות הנובעת מההבדל בין הרמות קטן, אך השונות הפנימית (שונות הנובעת מרעש) גדלה.</a:t>
            </a:r>
          </a:p>
          <a:p>
            <a:pPr marL="0" indent="0">
              <a:buNone/>
            </a:pPr>
            <a:endParaRPr lang="he-IL" dirty="0"/>
          </a:p>
        </p:txBody>
      </p:sp>
      <p:pic>
        <p:nvPicPr>
          <p:cNvPr id="5" name="תמונה 4">
            <a:extLst>
              <a:ext uri="{FF2B5EF4-FFF2-40B4-BE49-F238E27FC236}">
                <a16:creationId xmlns:a16="http://schemas.microsoft.com/office/drawing/2014/main" id="{A436C0E0-767A-DF80-F715-4C1B1E5910AE}"/>
              </a:ext>
            </a:extLst>
          </p:cNvPr>
          <p:cNvPicPr>
            <a:picLocks noChangeAspect="1"/>
          </p:cNvPicPr>
          <p:nvPr/>
        </p:nvPicPr>
        <p:blipFill>
          <a:blip r:embed="rId2"/>
          <a:stretch>
            <a:fillRect/>
          </a:stretch>
        </p:blipFill>
        <p:spPr>
          <a:xfrm>
            <a:off x="3747853" y="3184119"/>
            <a:ext cx="5974619" cy="1731208"/>
          </a:xfrm>
          <a:prstGeom prst="rect">
            <a:avLst/>
          </a:prstGeom>
        </p:spPr>
      </p:pic>
      <p:pic>
        <p:nvPicPr>
          <p:cNvPr id="8" name="תמונה 7">
            <a:extLst>
              <a:ext uri="{FF2B5EF4-FFF2-40B4-BE49-F238E27FC236}">
                <a16:creationId xmlns:a16="http://schemas.microsoft.com/office/drawing/2014/main" id="{6D09B8C8-771D-9432-2C05-F0DB0FD88F21}"/>
              </a:ext>
            </a:extLst>
          </p:cNvPr>
          <p:cNvPicPr>
            <a:picLocks noChangeAspect="1"/>
          </p:cNvPicPr>
          <p:nvPr/>
        </p:nvPicPr>
        <p:blipFill>
          <a:blip r:embed="rId3"/>
          <a:stretch>
            <a:fillRect/>
          </a:stretch>
        </p:blipFill>
        <p:spPr>
          <a:xfrm>
            <a:off x="3550869" y="4915327"/>
            <a:ext cx="6368586" cy="1757280"/>
          </a:xfrm>
          <a:prstGeom prst="rect">
            <a:avLst/>
          </a:prstGeom>
        </p:spPr>
      </p:pic>
    </p:spTree>
    <p:extLst>
      <p:ext uri="{BB962C8B-B14F-4D97-AF65-F5344CB8AC3E}">
        <p14:creationId xmlns:p14="http://schemas.microsoft.com/office/powerpoint/2010/main" val="1939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B461D3-5010-7632-C0B7-2F33C6EA7D7A}"/>
              </a:ext>
            </a:extLst>
          </p:cNvPr>
          <p:cNvSpPr>
            <a:spLocks noGrp="1"/>
          </p:cNvSpPr>
          <p:nvPr>
            <p:ph type="title"/>
          </p:nvPr>
        </p:nvSpPr>
        <p:spPr/>
        <p:txBody>
          <a:bodyPr/>
          <a:lstStyle/>
          <a:p>
            <a:pPr algn="r"/>
            <a:r>
              <a:rPr lang="he-IL" dirty="0"/>
              <a:t>מודל שונות חד כיווני אקראי</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1F8ACEC4-C790-48E7-EC6E-82712C48E429}"/>
                  </a:ext>
                </a:extLst>
              </p:cNvPr>
              <p:cNvSpPr>
                <a:spLocks noGrp="1"/>
              </p:cNvSpPr>
              <p:nvPr>
                <p:ph idx="1"/>
              </p:nvPr>
            </p:nvSpPr>
            <p:spPr/>
            <p:txBody>
              <a:bodyPr/>
              <a:lstStyle/>
              <a:p>
                <a:r>
                  <a:rPr lang="he-IL" dirty="0"/>
                  <a:t>קיימים מצבים בהם לא נוכל לדגום את כל הרמות של הגורם המסביר. בדומה למודל הפרמטרי נגדיר את משוואת המודל כך:</a:t>
                </a:r>
              </a:p>
              <a:p>
                <a:endParaRPr lang="he-IL" dirty="0"/>
              </a:p>
              <a:p>
                <a:r>
                  <a:rPr lang="he-IL" dirty="0"/>
                  <a:t>אך בשונה מהמודל הפרמטרי כעת לא נוכל לדרוש כי                      מכיוון שלא דוגמים את כל הרמות. כלומר </a:t>
                </a:r>
                <a:br>
                  <a:rPr lang="en-US" dirty="0"/>
                </a:br>
                <a:br>
                  <a:rPr lang="en-US" dirty="0"/>
                </a:br>
                <a:r>
                  <a:rPr lang="he-IL" dirty="0"/>
                  <a:t>סכום הסטיות מהתוחלת של כל רמה לא בהכרח יסתכם לאפס. כעת הערך של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m:t>
                        </m:r>
                      </m:sub>
                    </m:sSub>
                  </m:oMath>
                </a14:m>
                <a:r>
                  <a:rPr lang="he-IL" dirty="0"/>
                  <a:t> הוא משתנה מקרי המתפלג נורמלית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𝜏</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m:t>
                    </m:r>
                  </m:oMath>
                </a14:m>
                <a:endParaRPr lang="he-IL" dirty="0"/>
              </a:p>
              <a:p>
                <a:r>
                  <a:rPr lang="he-IL" dirty="0"/>
                  <a:t>במודל זה ננסה להעריך את שונות הסטיות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𝜏</m:t>
                        </m:r>
                      </m:sub>
                      <m:sup>
                        <m:r>
                          <a:rPr lang="en-US" b="0" i="1" smtClean="0">
                            <a:latin typeface="Cambria Math" panose="02040503050406030204" pitchFamily="18" charset="0"/>
                          </a:rPr>
                          <m:t>2</m:t>
                        </m:r>
                      </m:sup>
                    </m:sSubSup>
                  </m:oMath>
                </a14:m>
                <a:r>
                  <a:rPr lang="he-IL" dirty="0"/>
                  <a:t>. ככל ש</a:t>
                </a:r>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𝜏</m:t>
                        </m:r>
                      </m:sub>
                      <m:sup>
                        <m:r>
                          <a:rPr lang="en-US" i="1">
                            <a:latin typeface="Cambria Math" panose="02040503050406030204" pitchFamily="18" charset="0"/>
                          </a:rPr>
                          <m:t>2</m:t>
                        </m:r>
                      </m:sup>
                    </m:sSubSup>
                  </m:oMath>
                </a14:m>
                <a:r>
                  <a:rPr lang="he-IL" dirty="0"/>
                  <a:t> יותר גדולה יהיה יותר קל לטעון כי יש הבדל בין הרמות של הגורם המסביר.</a:t>
                </a:r>
              </a:p>
              <a:p>
                <a:endParaRPr lang="he-IL" dirty="0"/>
              </a:p>
            </p:txBody>
          </p:sp>
        </mc:Choice>
        <mc:Fallback xmlns="">
          <p:sp>
            <p:nvSpPr>
              <p:cNvPr id="3" name="מציין מיקום תוכן 2">
                <a:extLst>
                  <a:ext uri="{FF2B5EF4-FFF2-40B4-BE49-F238E27FC236}">
                    <a16:creationId xmlns:a16="http://schemas.microsoft.com/office/drawing/2014/main" id="{1F8ACEC4-C790-48E7-EC6E-82712C48E429}"/>
                  </a:ext>
                </a:extLst>
              </p:cNvPr>
              <p:cNvSpPr>
                <a:spLocks noGrp="1" noRot="1" noChangeAspect="1" noMove="1" noResize="1" noEditPoints="1" noAdjustHandles="1" noChangeArrowheads="1" noChangeShapeType="1" noTextEdit="1"/>
              </p:cNvSpPr>
              <p:nvPr>
                <p:ph idx="1"/>
              </p:nvPr>
            </p:nvSpPr>
            <p:spPr>
              <a:blipFill>
                <a:blip r:embed="rId2"/>
                <a:stretch>
                  <a:fillRect l="-606"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8D53F9E2-C5A6-60DA-6863-CF26F20D2B66}"/>
              </a:ext>
            </a:extLst>
          </p:cNvPr>
          <p:cNvPicPr>
            <a:picLocks noChangeAspect="1"/>
          </p:cNvPicPr>
          <p:nvPr/>
        </p:nvPicPr>
        <p:blipFill>
          <a:blip r:embed="rId3"/>
          <a:stretch>
            <a:fillRect/>
          </a:stretch>
        </p:blipFill>
        <p:spPr>
          <a:xfrm>
            <a:off x="7178039" y="2432670"/>
            <a:ext cx="1836489" cy="388488"/>
          </a:xfrm>
          <a:prstGeom prst="rect">
            <a:avLst/>
          </a:prstGeom>
        </p:spPr>
      </p:pic>
      <p:pic>
        <p:nvPicPr>
          <p:cNvPr id="7" name="תמונה 6">
            <a:extLst>
              <a:ext uri="{FF2B5EF4-FFF2-40B4-BE49-F238E27FC236}">
                <a16:creationId xmlns:a16="http://schemas.microsoft.com/office/drawing/2014/main" id="{62CD5D74-19E1-75EF-104F-E94474FC4179}"/>
              </a:ext>
            </a:extLst>
          </p:cNvPr>
          <p:cNvPicPr>
            <a:picLocks noChangeAspect="1"/>
          </p:cNvPicPr>
          <p:nvPr/>
        </p:nvPicPr>
        <p:blipFill>
          <a:blip r:embed="rId4"/>
          <a:stretch>
            <a:fillRect/>
          </a:stretch>
        </p:blipFill>
        <p:spPr>
          <a:xfrm>
            <a:off x="4939948" y="3077497"/>
            <a:ext cx="1156052" cy="703005"/>
          </a:xfrm>
          <a:prstGeom prst="rect">
            <a:avLst/>
          </a:prstGeom>
        </p:spPr>
      </p:pic>
      <p:pic>
        <p:nvPicPr>
          <p:cNvPr id="9" name="תמונה 8">
            <a:extLst>
              <a:ext uri="{FF2B5EF4-FFF2-40B4-BE49-F238E27FC236}">
                <a16:creationId xmlns:a16="http://schemas.microsoft.com/office/drawing/2014/main" id="{69B2EEFA-77DD-8A70-E170-436C1F97673C}"/>
              </a:ext>
            </a:extLst>
          </p:cNvPr>
          <p:cNvPicPr>
            <a:picLocks noChangeAspect="1"/>
          </p:cNvPicPr>
          <p:nvPr/>
        </p:nvPicPr>
        <p:blipFill>
          <a:blip r:embed="rId5"/>
          <a:stretch>
            <a:fillRect/>
          </a:stretch>
        </p:blipFill>
        <p:spPr>
          <a:xfrm>
            <a:off x="4162587" y="4754879"/>
            <a:ext cx="3178553" cy="1820197"/>
          </a:xfrm>
          <a:prstGeom prst="rect">
            <a:avLst/>
          </a:prstGeom>
        </p:spPr>
      </p:pic>
      <p:pic>
        <p:nvPicPr>
          <p:cNvPr id="11" name="תמונה 10">
            <a:extLst>
              <a:ext uri="{FF2B5EF4-FFF2-40B4-BE49-F238E27FC236}">
                <a16:creationId xmlns:a16="http://schemas.microsoft.com/office/drawing/2014/main" id="{903AFD1E-7731-20B3-2547-54A0FD729F9F}"/>
              </a:ext>
            </a:extLst>
          </p:cNvPr>
          <p:cNvPicPr>
            <a:picLocks noChangeAspect="1"/>
          </p:cNvPicPr>
          <p:nvPr/>
        </p:nvPicPr>
        <p:blipFill>
          <a:blip r:embed="rId6"/>
          <a:stretch>
            <a:fillRect/>
          </a:stretch>
        </p:blipFill>
        <p:spPr>
          <a:xfrm>
            <a:off x="6655909" y="5735478"/>
            <a:ext cx="1755966" cy="388488"/>
          </a:xfrm>
          <a:prstGeom prst="rect">
            <a:avLst/>
          </a:prstGeom>
        </p:spPr>
      </p:pic>
    </p:spTree>
    <p:extLst>
      <p:ext uri="{BB962C8B-B14F-4D97-AF65-F5344CB8AC3E}">
        <p14:creationId xmlns:p14="http://schemas.microsoft.com/office/powerpoint/2010/main" val="969618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0B461D3-5010-7632-C0B7-2F33C6EA7D7A}"/>
              </a:ext>
            </a:extLst>
          </p:cNvPr>
          <p:cNvSpPr>
            <a:spLocks noGrp="1"/>
          </p:cNvSpPr>
          <p:nvPr>
            <p:ph type="title"/>
          </p:nvPr>
        </p:nvSpPr>
        <p:spPr/>
        <p:txBody>
          <a:bodyPr/>
          <a:lstStyle/>
          <a:p>
            <a:pPr algn="r"/>
            <a:r>
              <a:rPr lang="he-IL" dirty="0"/>
              <a:t>מודל שונות חד כיווני אקראי</a:t>
            </a:r>
          </a:p>
        </p:txBody>
      </p:sp>
      <p:sp>
        <p:nvSpPr>
          <p:cNvPr id="3" name="מציין מיקום תוכן 2">
            <a:extLst>
              <a:ext uri="{FF2B5EF4-FFF2-40B4-BE49-F238E27FC236}">
                <a16:creationId xmlns:a16="http://schemas.microsoft.com/office/drawing/2014/main" id="{1F8ACEC4-C790-48E7-EC6E-82712C48E429}"/>
              </a:ext>
            </a:extLst>
          </p:cNvPr>
          <p:cNvSpPr>
            <a:spLocks noGrp="1"/>
          </p:cNvSpPr>
          <p:nvPr>
            <p:ph idx="1"/>
          </p:nvPr>
        </p:nvSpPr>
        <p:spPr/>
        <p:txBody>
          <a:bodyPr/>
          <a:lstStyle/>
          <a:p>
            <a:r>
              <a:rPr lang="he-IL" dirty="0"/>
              <a:t>מבחן ההשערות: </a:t>
            </a:r>
          </a:p>
          <a:p>
            <a:endParaRPr lang="he-IL" dirty="0"/>
          </a:p>
          <a:p>
            <a:endParaRPr lang="he-IL" dirty="0"/>
          </a:p>
          <a:p>
            <a:endParaRPr lang="he-IL" dirty="0"/>
          </a:p>
          <a:p>
            <a:r>
              <a:rPr lang="he-IL" dirty="0"/>
              <a:t>סטטיסטי המבחן: </a:t>
            </a:r>
          </a:p>
        </p:txBody>
      </p:sp>
      <p:pic>
        <p:nvPicPr>
          <p:cNvPr id="6" name="תמונה 5">
            <a:extLst>
              <a:ext uri="{FF2B5EF4-FFF2-40B4-BE49-F238E27FC236}">
                <a16:creationId xmlns:a16="http://schemas.microsoft.com/office/drawing/2014/main" id="{ADF9B482-8978-1AF1-888D-374E189BBF0B}"/>
              </a:ext>
            </a:extLst>
          </p:cNvPr>
          <p:cNvPicPr>
            <a:picLocks noChangeAspect="1"/>
          </p:cNvPicPr>
          <p:nvPr/>
        </p:nvPicPr>
        <p:blipFill>
          <a:blip r:embed="rId2"/>
          <a:stretch>
            <a:fillRect/>
          </a:stretch>
        </p:blipFill>
        <p:spPr>
          <a:xfrm>
            <a:off x="5711059" y="2116406"/>
            <a:ext cx="3476603" cy="1312594"/>
          </a:xfrm>
          <a:prstGeom prst="rect">
            <a:avLst/>
          </a:prstGeom>
        </p:spPr>
      </p:pic>
      <p:pic>
        <p:nvPicPr>
          <p:cNvPr id="10" name="תמונה 9">
            <a:extLst>
              <a:ext uri="{FF2B5EF4-FFF2-40B4-BE49-F238E27FC236}">
                <a16:creationId xmlns:a16="http://schemas.microsoft.com/office/drawing/2014/main" id="{FFEC9D6C-FBDD-C5F4-EB99-039F5E28414B}"/>
              </a:ext>
            </a:extLst>
          </p:cNvPr>
          <p:cNvPicPr>
            <a:picLocks noChangeAspect="1"/>
          </p:cNvPicPr>
          <p:nvPr/>
        </p:nvPicPr>
        <p:blipFill>
          <a:blip r:embed="rId3"/>
          <a:stretch>
            <a:fillRect/>
          </a:stretch>
        </p:blipFill>
        <p:spPr>
          <a:xfrm>
            <a:off x="6096000" y="3701360"/>
            <a:ext cx="3041377" cy="1312594"/>
          </a:xfrm>
          <a:prstGeom prst="rect">
            <a:avLst/>
          </a:prstGeom>
        </p:spPr>
      </p:pic>
      <p:pic>
        <p:nvPicPr>
          <p:cNvPr id="13" name="תמונה 12">
            <a:extLst>
              <a:ext uri="{FF2B5EF4-FFF2-40B4-BE49-F238E27FC236}">
                <a16:creationId xmlns:a16="http://schemas.microsoft.com/office/drawing/2014/main" id="{E22B5363-7009-F5A7-B1B2-D1C24C88A180}"/>
              </a:ext>
            </a:extLst>
          </p:cNvPr>
          <p:cNvPicPr>
            <a:picLocks noChangeAspect="1"/>
          </p:cNvPicPr>
          <p:nvPr/>
        </p:nvPicPr>
        <p:blipFill>
          <a:blip r:embed="rId4"/>
          <a:stretch>
            <a:fillRect/>
          </a:stretch>
        </p:blipFill>
        <p:spPr>
          <a:xfrm>
            <a:off x="5067296" y="5177773"/>
            <a:ext cx="3467237" cy="693447"/>
          </a:xfrm>
          <a:prstGeom prst="rect">
            <a:avLst/>
          </a:prstGeom>
        </p:spPr>
      </p:pic>
    </p:spTree>
    <p:extLst>
      <p:ext uri="{BB962C8B-B14F-4D97-AF65-F5344CB8AC3E}">
        <p14:creationId xmlns:p14="http://schemas.microsoft.com/office/powerpoint/2010/main" val="3933593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525347-45A3-112D-D919-BEB847CA5934}"/>
              </a:ext>
            </a:extLst>
          </p:cNvPr>
          <p:cNvSpPr>
            <a:spLocks noGrp="1"/>
          </p:cNvSpPr>
          <p:nvPr>
            <p:ph type="title"/>
          </p:nvPr>
        </p:nvSpPr>
        <p:spPr/>
        <p:txBody>
          <a:bodyPr/>
          <a:lstStyle/>
          <a:p>
            <a:pPr algn="r"/>
            <a:r>
              <a:rPr lang="he-IL" dirty="0" err="1"/>
              <a:t>אמדים</a:t>
            </a:r>
            <a:r>
              <a:rPr lang="he-IL" dirty="0"/>
              <a:t> </a:t>
            </a:r>
            <a:r>
              <a:rPr lang="he-IL" dirty="0" err="1"/>
              <a:t>ורב"סים</a:t>
            </a:r>
            <a:endParaRPr lang="he-IL" dirty="0"/>
          </a:p>
        </p:txBody>
      </p:sp>
      <p:pic>
        <p:nvPicPr>
          <p:cNvPr id="5" name="תמונה 4">
            <a:extLst>
              <a:ext uri="{FF2B5EF4-FFF2-40B4-BE49-F238E27FC236}">
                <a16:creationId xmlns:a16="http://schemas.microsoft.com/office/drawing/2014/main" id="{06F4B089-E250-C64B-52F0-2AAFEB8BDC3D}"/>
              </a:ext>
            </a:extLst>
          </p:cNvPr>
          <p:cNvPicPr>
            <a:picLocks noChangeAspect="1"/>
          </p:cNvPicPr>
          <p:nvPr/>
        </p:nvPicPr>
        <p:blipFill rotWithShape="1">
          <a:blip r:embed="rId2"/>
          <a:srcRect b="7325"/>
          <a:stretch/>
        </p:blipFill>
        <p:spPr>
          <a:xfrm>
            <a:off x="5100392" y="1781932"/>
            <a:ext cx="6024808" cy="4433474"/>
          </a:xfrm>
          <a:prstGeom prst="rect">
            <a:avLst/>
          </a:prstGeom>
        </p:spPr>
      </p:pic>
    </p:spTree>
    <p:extLst>
      <p:ext uri="{BB962C8B-B14F-4D97-AF65-F5344CB8AC3E}">
        <p14:creationId xmlns:p14="http://schemas.microsoft.com/office/powerpoint/2010/main" val="11355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9157D7A-F81F-6882-3560-5EF642E39FF5}"/>
              </a:ext>
            </a:extLst>
          </p:cNvPr>
          <p:cNvSpPr>
            <a:spLocks noGrp="1"/>
          </p:cNvSpPr>
          <p:nvPr>
            <p:ph type="title"/>
          </p:nvPr>
        </p:nvSpPr>
        <p:spPr/>
        <p:txBody>
          <a:bodyPr/>
          <a:lstStyle/>
          <a:p>
            <a:pPr algn="r"/>
            <a:r>
              <a:rPr lang="he-IL" dirty="0" err="1"/>
              <a:t>קונטרסטים</a:t>
            </a:r>
            <a:endParaRPr lang="he-IL" dirty="0"/>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177288E1-5A1B-D797-4237-1CAB27D6275C}"/>
                  </a:ext>
                </a:extLst>
              </p:cNvPr>
              <p:cNvSpPr>
                <a:spLocks noGrp="1"/>
              </p:cNvSpPr>
              <p:nvPr>
                <p:ph idx="1"/>
              </p:nvPr>
            </p:nvSpPr>
            <p:spPr/>
            <p:txBody>
              <a:bodyPr>
                <a:normAutofit/>
              </a:bodyPr>
              <a:lstStyle/>
              <a:p>
                <a:r>
                  <a:rPr lang="he-IL" dirty="0"/>
                  <a:t>זוהי הרחבה של ניתוח שונות חד- כיווני פרמטרי.</a:t>
                </a:r>
              </a:p>
              <a:p>
                <a:r>
                  <a:rPr lang="he-IL" dirty="0"/>
                  <a:t>בהשערת האפס הנחנו כי כל הרמות של הגורם המסביר הינן בעלות אותה תוחלת, או לחלופין כי כל ה</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m:t>
                        </m:r>
                      </m:sub>
                    </m:sSub>
                  </m:oMath>
                </a14:m>
                <a:r>
                  <a:rPr lang="he-IL" dirty="0"/>
                  <a:t> שווים לאפס.</a:t>
                </a:r>
              </a:p>
              <a:p>
                <a:r>
                  <a:rPr lang="he-IL" dirty="0"/>
                  <a:t>אם דחינו את השערת האפס אזי ידוע כי לא הינן בעלות אותה תוחלת, או לחילופין כי כל הרמות זהות בתוחלתן, אך לא ידוע מהו ההבדל בין הרמות. באפשרותנו לבדוק השערות אפס נוספות לגבי קומבינציות לינאריות של </a:t>
                </a:r>
                <a:r>
                  <a:rPr lang="he-IL" dirty="0" err="1"/>
                  <a:t>תוחלות</a:t>
                </a:r>
                <a:r>
                  <a:rPr lang="he-IL" dirty="0"/>
                  <a:t> הרמות השונות, לדוגמא:</a:t>
                </a:r>
              </a:p>
              <a:p>
                <a:endParaRPr lang="he-IL" dirty="0"/>
              </a:p>
              <a:p>
                <a:endParaRPr lang="he-IL" dirty="0"/>
              </a:p>
              <a:p>
                <a:r>
                  <a:rPr lang="he-IL" dirty="0"/>
                  <a:t>ננסח את השערת האפס באופן הבא: </a:t>
                </a:r>
              </a:p>
              <a:p>
                <a:endParaRPr lang="he-IL" dirty="0"/>
              </a:p>
              <a:p>
                <a:r>
                  <a:rPr lang="he-IL" dirty="0"/>
                  <a:t>כאשר מתקיים </a:t>
                </a:r>
                <a14:m>
                  <m:oMath xmlns:m="http://schemas.openxmlformats.org/officeDocument/2006/math">
                    <m:nary>
                      <m:naryPr>
                        <m:chr m:val="∑"/>
                        <m:subHide m:val="on"/>
                        <m:supHide m:val="on"/>
                        <m:ctrlPr>
                          <a:rPr lang="he-IL"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e>
                    </m:nary>
                  </m:oMath>
                </a14:m>
                <a:r>
                  <a:rPr lang="he-IL" dirty="0"/>
                  <a:t>  הקומבינציות הלינאריות נקראות "</a:t>
                </a:r>
                <a:r>
                  <a:rPr lang="he-IL" dirty="0" err="1"/>
                  <a:t>קונטרסטים</a:t>
                </a:r>
                <a:r>
                  <a:rPr lang="he-IL" dirty="0"/>
                  <a:t>".</a:t>
                </a:r>
              </a:p>
              <a:p>
                <a:endParaRPr lang="he-IL" dirty="0"/>
              </a:p>
            </p:txBody>
          </p:sp>
        </mc:Choice>
        <mc:Fallback>
          <p:sp>
            <p:nvSpPr>
              <p:cNvPr id="3" name="מציין מיקום תוכן 2">
                <a:extLst>
                  <a:ext uri="{FF2B5EF4-FFF2-40B4-BE49-F238E27FC236}">
                    <a16:creationId xmlns:a16="http://schemas.microsoft.com/office/drawing/2014/main" id="{177288E1-5A1B-D797-4237-1CAB27D6275C}"/>
                  </a:ext>
                </a:extLst>
              </p:cNvPr>
              <p:cNvSpPr>
                <a:spLocks noGrp="1" noRot="1" noChangeAspect="1" noMove="1" noResize="1" noEditPoints="1" noAdjustHandles="1" noChangeArrowheads="1" noChangeShapeType="1" noTextEdit="1"/>
              </p:cNvSpPr>
              <p:nvPr>
                <p:ph idx="1"/>
              </p:nvPr>
            </p:nvSpPr>
            <p:spPr>
              <a:blipFill>
                <a:blip r:embed="rId3"/>
                <a:stretch>
                  <a:fillRect t="-775" r="-485" b="-17054"/>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7902CC51-9EB5-C039-A972-E48E1394726A}"/>
              </a:ext>
            </a:extLst>
          </p:cNvPr>
          <p:cNvPicPr>
            <a:picLocks noChangeAspect="1"/>
          </p:cNvPicPr>
          <p:nvPr/>
        </p:nvPicPr>
        <p:blipFill>
          <a:blip r:embed="rId4"/>
          <a:stretch>
            <a:fillRect/>
          </a:stretch>
        </p:blipFill>
        <p:spPr>
          <a:xfrm>
            <a:off x="2862843" y="4144302"/>
            <a:ext cx="6728141" cy="633438"/>
          </a:xfrm>
          <a:prstGeom prst="rect">
            <a:avLst/>
          </a:prstGeom>
        </p:spPr>
      </p:pic>
      <p:pic>
        <p:nvPicPr>
          <p:cNvPr id="7" name="תמונה 6">
            <a:extLst>
              <a:ext uri="{FF2B5EF4-FFF2-40B4-BE49-F238E27FC236}">
                <a16:creationId xmlns:a16="http://schemas.microsoft.com/office/drawing/2014/main" id="{CC3759BB-6605-892C-D8F7-A3796054D2C7}"/>
              </a:ext>
            </a:extLst>
          </p:cNvPr>
          <p:cNvPicPr>
            <a:picLocks noChangeAspect="1"/>
          </p:cNvPicPr>
          <p:nvPr/>
        </p:nvPicPr>
        <p:blipFill>
          <a:blip r:embed="rId5"/>
          <a:stretch>
            <a:fillRect/>
          </a:stretch>
        </p:blipFill>
        <p:spPr>
          <a:xfrm>
            <a:off x="5528932" y="4866666"/>
            <a:ext cx="1942539" cy="633437"/>
          </a:xfrm>
          <a:prstGeom prst="rect">
            <a:avLst/>
          </a:prstGeom>
        </p:spPr>
      </p:pic>
    </p:spTree>
    <p:extLst>
      <p:ext uri="{BB962C8B-B14F-4D97-AF65-F5344CB8AC3E}">
        <p14:creationId xmlns:p14="http://schemas.microsoft.com/office/powerpoint/2010/main" val="1694289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024765-5FF5-B88E-897C-918633D95568}"/>
              </a:ext>
            </a:extLst>
          </p:cNvPr>
          <p:cNvSpPr>
            <a:spLocks noGrp="1"/>
          </p:cNvSpPr>
          <p:nvPr>
            <p:ph type="title"/>
          </p:nvPr>
        </p:nvSpPr>
        <p:spPr/>
        <p:txBody>
          <a:bodyPr/>
          <a:lstStyle/>
          <a:p>
            <a:pPr algn="r"/>
            <a:r>
              <a:rPr lang="he-IL" dirty="0" err="1"/>
              <a:t>רב"ס</a:t>
            </a:r>
            <a:r>
              <a:rPr lang="he-IL" dirty="0"/>
              <a:t> ליחס </a:t>
            </a:r>
            <a:r>
              <a:rPr lang="he-IL" dirty="0" err="1"/>
              <a:t>השונויות</a:t>
            </a:r>
            <a:endParaRPr lang="he-IL" dirty="0"/>
          </a:p>
        </p:txBody>
      </p:sp>
      <p:pic>
        <p:nvPicPr>
          <p:cNvPr id="5" name="תמונה 4">
            <a:extLst>
              <a:ext uri="{FF2B5EF4-FFF2-40B4-BE49-F238E27FC236}">
                <a16:creationId xmlns:a16="http://schemas.microsoft.com/office/drawing/2014/main" id="{8EA420D2-8FF9-DFD9-231C-0C7EFA312818}"/>
              </a:ext>
            </a:extLst>
          </p:cNvPr>
          <p:cNvPicPr>
            <a:picLocks noChangeAspect="1"/>
          </p:cNvPicPr>
          <p:nvPr/>
        </p:nvPicPr>
        <p:blipFill>
          <a:blip r:embed="rId2"/>
          <a:stretch>
            <a:fillRect/>
          </a:stretch>
        </p:blipFill>
        <p:spPr>
          <a:xfrm>
            <a:off x="2067331" y="1943101"/>
            <a:ext cx="9057869" cy="4546626"/>
          </a:xfrm>
          <a:prstGeom prst="rect">
            <a:avLst/>
          </a:prstGeom>
        </p:spPr>
      </p:pic>
    </p:spTree>
    <p:extLst>
      <p:ext uri="{BB962C8B-B14F-4D97-AF65-F5344CB8AC3E}">
        <p14:creationId xmlns:p14="http://schemas.microsoft.com/office/powerpoint/2010/main" val="3380803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024765-5FF5-B88E-897C-918633D95568}"/>
              </a:ext>
            </a:extLst>
          </p:cNvPr>
          <p:cNvSpPr>
            <a:spLocks noGrp="1"/>
          </p:cNvSpPr>
          <p:nvPr>
            <p:ph type="title"/>
          </p:nvPr>
        </p:nvSpPr>
        <p:spPr/>
        <p:txBody>
          <a:bodyPr>
            <a:normAutofit fontScale="90000"/>
          </a:bodyPr>
          <a:lstStyle/>
          <a:p>
            <a:pPr algn="r"/>
            <a:r>
              <a:rPr lang="he-IL" dirty="0" err="1"/>
              <a:t>רב"ס</a:t>
            </a:r>
            <a:r>
              <a:rPr lang="he-IL" dirty="0"/>
              <a:t> ליחס</a:t>
            </a:r>
            <a:br>
              <a:rPr lang="en-US" dirty="0"/>
            </a:br>
            <a:r>
              <a:rPr lang="he-IL" dirty="0"/>
              <a:t> </a:t>
            </a:r>
            <a:r>
              <a:rPr lang="he-IL" dirty="0" err="1"/>
              <a:t>השונויות</a:t>
            </a:r>
            <a:r>
              <a:rPr lang="he-IL" dirty="0"/>
              <a:t>:</a:t>
            </a:r>
          </a:p>
        </p:txBody>
      </p:sp>
      <p:pic>
        <p:nvPicPr>
          <p:cNvPr id="4" name="תמונה 3">
            <a:extLst>
              <a:ext uri="{FF2B5EF4-FFF2-40B4-BE49-F238E27FC236}">
                <a16:creationId xmlns:a16="http://schemas.microsoft.com/office/drawing/2014/main" id="{B4E9CE85-2ED2-A2C8-DB98-DCCF64CBF957}"/>
              </a:ext>
            </a:extLst>
          </p:cNvPr>
          <p:cNvPicPr>
            <a:picLocks noChangeAspect="1"/>
          </p:cNvPicPr>
          <p:nvPr/>
        </p:nvPicPr>
        <p:blipFill>
          <a:blip r:embed="rId3"/>
          <a:stretch>
            <a:fillRect/>
          </a:stretch>
        </p:blipFill>
        <p:spPr>
          <a:xfrm>
            <a:off x="0" y="202694"/>
            <a:ext cx="7880371" cy="4691066"/>
          </a:xfrm>
          <a:prstGeom prst="rect">
            <a:avLst/>
          </a:prstGeom>
        </p:spPr>
      </p:pic>
      <p:pic>
        <p:nvPicPr>
          <p:cNvPr id="7" name="תמונה 6">
            <a:extLst>
              <a:ext uri="{FF2B5EF4-FFF2-40B4-BE49-F238E27FC236}">
                <a16:creationId xmlns:a16="http://schemas.microsoft.com/office/drawing/2014/main" id="{17F57BFE-CEB5-2B49-1A8E-4841AAF2CD97}"/>
              </a:ext>
            </a:extLst>
          </p:cNvPr>
          <p:cNvPicPr>
            <a:picLocks noChangeAspect="1"/>
          </p:cNvPicPr>
          <p:nvPr/>
        </p:nvPicPr>
        <p:blipFill>
          <a:blip r:embed="rId4"/>
          <a:stretch>
            <a:fillRect/>
          </a:stretch>
        </p:blipFill>
        <p:spPr>
          <a:xfrm>
            <a:off x="1112520" y="4843807"/>
            <a:ext cx="6752343" cy="1915461"/>
          </a:xfrm>
          <a:prstGeom prst="rect">
            <a:avLst/>
          </a:prstGeom>
        </p:spPr>
      </p:pic>
    </p:spTree>
    <p:extLst>
      <p:ext uri="{BB962C8B-B14F-4D97-AF65-F5344CB8AC3E}">
        <p14:creationId xmlns:p14="http://schemas.microsoft.com/office/powerpoint/2010/main" val="383126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FAC510D-DA99-FE2A-085F-2B42EA155ECE}"/>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B8178742-013A-E998-15C2-492557A2B760}"/>
              </a:ext>
            </a:extLst>
          </p:cNvPr>
          <p:cNvSpPr>
            <a:spLocks noGrp="1"/>
          </p:cNvSpPr>
          <p:nvPr>
            <p:ph idx="1"/>
          </p:nvPr>
        </p:nvSpPr>
        <p:spPr>
          <a:xfrm>
            <a:off x="1066800" y="2103120"/>
            <a:ext cx="10058400" cy="4754880"/>
          </a:xfrm>
        </p:spPr>
        <p:txBody>
          <a:bodyPr>
            <a:normAutofit/>
          </a:bodyPr>
          <a:lstStyle/>
          <a:p>
            <a:pPr marL="0" indent="0">
              <a:buNone/>
            </a:pPr>
            <a:r>
              <a:rPr lang="he-IL" dirty="0"/>
              <a:t>מפעל מייצר תיל מוליך ובודק את התנגדות התילים. מכל תיל נחתכת חתיכה באורך מטר ונבדקת התנגדותה. תוצאה תקינה היא בין 92.5 ל98 אום למטר. לאחרונה חלה עליה משמעותית במס' התילים הפגומים. מהנדס הייצור חושב שמכשירי המדידה אינם מכוילים, ולכן לקח 4 מכשירי מדידה מתוך עשרות שיש במפעל, ולכל מכשיר ערך מדידות ל4 תילים שונים ותקינים.</a:t>
            </a:r>
          </a:p>
          <a:p>
            <a:pPr marL="342900" indent="-342900">
              <a:buFont typeface="+mj-cs"/>
              <a:buAutoNum type="hebrew2Minus"/>
            </a:pPr>
            <a:r>
              <a:rPr lang="he-IL" dirty="0"/>
              <a:t>מהו המודל המתאים לניתוח שונות הנתונים ?</a:t>
            </a:r>
          </a:p>
          <a:p>
            <a:pPr marL="342900" indent="-342900">
              <a:buFont typeface="+mj-cs"/>
              <a:buAutoNum type="hebrew2Minus"/>
            </a:pPr>
            <a:r>
              <a:rPr lang="he-IL" dirty="0"/>
              <a:t>קבע האם מכשירי המדידה זהים (ברמת מובהקות </a:t>
            </a:r>
            <a:br>
              <a:rPr lang="en-US" dirty="0"/>
            </a:br>
            <a:r>
              <a:rPr lang="he-IL" dirty="0"/>
              <a:t>של 1%)</a:t>
            </a:r>
          </a:p>
          <a:p>
            <a:pPr marL="342900" indent="-342900">
              <a:buFont typeface="+mj-cs"/>
              <a:buAutoNum type="hebrew2Minus"/>
            </a:pPr>
            <a:r>
              <a:rPr lang="he-IL" dirty="0"/>
              <a:t>האם הסיבה לתילים הפגומים נעוצה במכשירי המדידה ?</a:t>
            </a:r>
          </a:p>
          <a:p>
            <a:pPr marL="342900" indent="-342900">
              <a:buFont typeface="+mj-cs"/>
              <a:buAutoNum type="hebrew2Minus"/>
            </a:pPr>
            <a:r>
              <a:rPr lang="he-IL" dirty="0"/>
              <a:t>הערך את שונות הרעש</a:t>
            </a:r>
          </a:p>
          <a:p>
            <a:pPr marL="342900" indent="-342900">
              <a:buFont typeface="+mj-cs"/>
              <a:buAutoNum type="hebrew2Minus"/>
            </a:pPr>
            <a:r>
              <a:rPr lang="he-IL" dirty="0"/>
              <a:t>מה היית ממליץ למהנדס הייצור לעשות ?</a:t>
            </a:r>
          </a:p>
        </p:txBody>
      </p:sp>
      <p:pic>
        <p:nvPicPr>
          <p:cNvPr id="5" name="תמונה 4">
            <a:extLst>
              <a:ext uri="{FF2B5EF4-FFF2-40B4-BE49-F238E27FC236}">
                <a16:creationId xmlns:a16="http://schemas.microsoft.com/office/drawing/2014/main" id="{DDE02A1C-EB9A-B2AD-B716-0AA6039D075A}"/>
              </a:ext>
            </a:extLst>
          </p:cNvPr>
          <p:cNvPicPr>
            <a:picLocks noChangeAspect="1"/>
          </p:cNvPicPr>
          <p:nvPr/>
        </p:nvPicPr>
        <p:blipFill>
          <a:blip r:embed="rId2"/>
          <a:stretch>
            <a:fillRect/>
          </a:stretch>
        </p:blipFill>
        <p:spPr>
          <a:xfrm>
            <a:off x="684556" y="3037464"/>
            <a:ext cx="5411444" cy="1077336"/>
          </a:xfrm>
          <a:prstGeom prst="rect">
            <a:avLst/>
          </a:prstGeom>
        </p:spPr>
      </p:pic>
    </p:spTree>
    <p:extLst>
      <p:ext uri="{BB962C8B-B14F-4D97-AF65-F5344CB8AC3E}">
        <p14:creationId xmlns:p14="http://schemas.microsoft.com/office/powerpoint/2010/main" val="7887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FAC510D-DA99-FE2A-085F-2B42EA155ECE}"/>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B8178742-013A-E998-15C2-492557A2B760}"/>
              </a:ext>
            </a:extLst>
          </p:cNvPr>
          <p:cNvSpPr>
            <a:spLocks noGrp="1"/>
          </p:cNvSpPr>
          <p:nvPr>
            <p:ph idx="1"/>
          </p:nvPr>
        </p:nvSpPr>
        <p:spPr>
          <a:xfrm>
            <a:off x="1066800" y="2103120"/>
            <a:ext cx="10058400" cy="4754880"/>
          </a:xfrm>
        </p:spPr>
        <p:txBody>
          <a:bodyPr>
            <a:normAutofit/>
          </a:bodyPr>
          <a:lstStyle/>
          <a:p>
            <a:pPr marL="0" indent="0">
              <a:buNone/>
            </a:pPr>
            <a:r>
              <a:rPr lang="he-IL" dirty="0"/>
              <a:t>מפעל מייצר תיל מוליך ובודק את התנגדות התילים. מכל תיל נחתכת חתיכה באורך מטר ונבדקת התנגדותה. תוצאה תקינה היא בין 92.5 ל98 אום למטר. לאחרונה חלה עליה משמעותית במס' התילים הפגומים. מהנדס הייצור חושב שמכשירי המדידה אינם מכוילים, ולכן לקח 4 מכשירי מדידה מתוך עשרות שיש במפעל, ולכל מכשיר ערך מדידות ל4 תילים שונים ותקינים.</a:t>
            </a:r>
          </a:p>
          <a:p>
            <a:pPr marL="342900" indent="-342900">
              <a:buFont typeface="+mj-cs"/>
              <a:buAutoNum type="hebrew2Minus"/>
            </a:pPr>
            <a:r>
              <a:rPr lang="he-IL" dirty="0"/>
              <a:t>מהו המודל המתאים לניתוח שונות הנתונים ?</a:t>
            </a:r>
          </a:p>
          <a:p>
            <a:pPr marL="0" indent="0">
              <a:buNone/>
            </a:pPr>
            <a:r>
              <a:rPr lang="he-IL" dirty="0"/>
              <a:t>המודל המתאים לניתוח הנתונים הוא מודל שונות </a:t>
            </a:r>
            <a:br>
              <a:rPr lang="en-US" dirty="0"/>
            </a:br>
            <a:r>
              <a:rPr lang="he-IL" dirty="0"/>
              <a:t>חד-כיווני אקראי, מכיוון שדוגמים רק חלק מהרמות של</a:t>
            </a:r>
            <a:br>
              <a:rPr lang="en-US" dirty="0"/>
            </a:br>
            <a:r>
              <a:rPr lang="he-IL" dirty="0"/>
              <a:t> הגורם המשפיע.</a:t>
            </a:r>
          </a:p>
        </p:txBody>
      </p:sp>
      <p:pic>
        <p:nvPicPr>
          <p:cNvPr id="5" name="תמונה 4">
            <a:extLst>
              <a:ext uri="{FF2B5EF4-FFF2-40B4-BE49-F238E27FC236}">
                <a16:creationId xmlns:a16="http://schemas.microsoft.com/office/drawing/2014/main" id="{DDE02A1C-EB9A-B2AD-B716-0AA6039D075A}"/>
              </a:ext>
            </a:extLst>
          </p:cNvPr>
          <p:cNvPicPr>
            <a:picLocks noChangeAspect="1"/>
          </p:cNvPicPr>
          <p:nvPr/>
        </p:nvPicPr>
        <p:blipFill>
          <a:blip r:embed="rId2"/>
          <a:stretch>
            <a:fillRect/>
          </a:stretch>
        </p:blipFill>
        <p:spPr>
          <a:xfrm>
            <a:off x="684556" y="3037464"/>
            <a:ext cx="5411444" cy="1077336"/>
          </a:xfrm>
          <a:prstGeom prst="rect">
            <a:avLst/>
          </a:prstGeom>
        </p:spPr>
      </p:pic>
    </p:spTree>
    <p:extLst>
      <p:ext uri="{BB962C8B-B14F-4D97-AF65-F5344CB8AC3E}">
        <p14:creationId xmlns:p14="http://schemas.microsoft.com/office/powerpoint/2010/main" val="1195068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FAC510D-DA99-FE2A-085F-2B42EA155ECE}"/>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B8178742-013A-E998-15C2-492557A2B760}"/>
              </a:ext>
            </a:extLst>
          </p:cNvPr>
          <p:cNvSpPr>
            <a:spLocks noGrp="1"/>
          </p:cNvSpPr>
          <p:nvPr>
            <p:ph idx="1"/>
          </p:nvPr>
        </p:nvSpPr>
        <p:spPr>
          <a:xfrm>
            <a:off x="1066800" y="2103120"/>
            <a:ext cx="10058400" cy="4754880"/>
          </a:xfrm>
        </p:spPr>
        <p:txBody>
          <a:bodyPr>
            <a:normAutofit/>
          </a:bodyPr>
          <a:lstStyle/>
          <a:p>
            <a:pPr marL="0" indent="0">
              <a:buNone/>
            </a:pPr>
            <a:r>
              <a:rPr lang="he-IL" dirty="0"/>
              <a:t>מפעל מייצר תיל מוליך ובודק את התנגדות התילים. מכל תיל נחתכת חתיכה באורך מטר ונבדקת התנגדותה. תוצאה תקינה היא בין 92.5 ל98 אום למטר. לאחרונה חלה עליה משמעותית במס' התילים הפגומים. מהנדס הייצור חושב שמכשירי המדידה אינם מכוילים, ולכן לקח 4 מכשירי מדידה מתוך עשרות שיש במפעל, ולכל מכשיר ערך מדידות ל4 תילים שונים ותקינים.</a:t>
            </a:r>
          </a:p>
          <a:p>
            <a:pPr marL="0" indent="0">
              <a:buNone/>
            </a:pPr>
            <a:r>
              <a:rPr lang="he-IL" dirty="0"/>
              <a:t>ב- קבע האם מכשירי המדידה זהים (ברמת מובהקות </a:t>
            </a:r>
            <a:br>
              <a:rPr lang="en-US" dirty="0"/>
            </a:br>
            <a:r>
              <a:rPr lang="he-IL" dirty="0"/>
              <a:t>של 1%)</a:t>
            </a:r>
          </a:p>
          <a:p>
            <a:pPr marL="0" indent="0">
              <a:buNone/>
            </a:pPr>
            <a:r>
              <a:rPr lang="he-IL" dirty="0"/>
              <a:t>.</a:t>
            </a:r>
          </a:p>
        </p:txBody>
      </p:sp>
      <p:pic>
        <p:nvPicPr>
          <p:cNvPr id="5" name="תמונה 4">
            <a:extLst>
              <a:ext uri="{FF2B5EF4-FFF2-40B4-BE49-F238E27FC236}">
                <a16:creationId xmlns:a16="http://schemas.microsoft.com/office/drawing/2014/main" id="{DDE02A1C-EB9A-B2AD-B716-0AA6039D075A}"/>
              </a:ext>
            </a:extLst>
          </p:cNvPr>
          <p:cNvPicPr>
            <a:picLocks noChangeAspect="1"/>
          </p:cNvPicPr>
          <p:nvPr/>
        </p:nvPicPr>
        <p:blipFill>
          <a:blip r:embed="rId2"/>
          <a:stretch>
            <a:fillRect/>
          </a:stretch>
        </p:blipFill>
        <p:spPr>
          <a:xfrm>
            <a:off x="684556" y="3037464"/>
            <a:ext cx="5411444" cy="1077336"/>
          </a:xfrm>
          <a:prstGeom prst="rect">
            <a:avLst/>
          </a:prstGeom>
        </p:spPr>
      </p:pic>
      <p:pic>
        <p:nvPicPr>
          <p:cNvPr id="6" name="תמונה 5">
            <a:extLst>
              <a:ext uri="{FF2B5EF4-FFF2-40B4-BE49-F238E27FC236}">
                <a16:creationId xmlns:a16="http://schemas.microsoft.com/office/drawing/2014/main" id="{B859F52D-D454-3BF1-1E2B-4384E7716451}"/>
              </a:ext>
            </a:extLst>
          </p:cNvPr>
          <p:cNvPicPr>
            <a:picLocks noChangeAspect="1"/>
          </p:cNvPicPr>
          <p:nvPr/>
        </p:nvPicPr>
        <p:blipFill>
          <a:blip r:embed="rId3"/>
          <a:stretch>
            <a:fillRect/>
          </a:stretch>
        </p:blipFill>
        <p:spPr>
          <a:xfrm>
            <a:off x="4686794" y="4157604"/>
            <a:ext cx="6438406" cy="2217822"/>
          </a:xfrm>
          <a:prstGeom prst="rect">
            <a:avLst/>
          </a:prstGeom>
        </p:spPr>
      </p:pic>
    </p:spTree>
    <p:extLst>
      <p:ext uri="{BB962C8B-B14F-4D97-AF65-F5344CB8AC3E}">
        <p14:creationId xmlns:p14="http://schemas.microsoft.com/office/powerpoint/2010/main" val="2699711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FAC510D-DA99-FE2A-085F-2B42EA155ECE}"/>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B8178742-013A-E998-15C2-492557A2B760}"/>
              </a:ext>
            </a:extLst>
          </p:cNvPr>
          <p:cNvSpPr>
            <a:spLocks noGrp="1"/>
          </p:cNvSpPr>
          <p:nvPr>
            <p:ph idx="1"/>
          </p:nvPr>
        </p:nvSpPr>
        <p:spPr>
          <a:xfrm>
            <a:off x="1066800" y="2103120"/>
            <a:ext cx="10058400" cy="4754880"/>
          </a:xfrm>
        </p:spPr>
        <p:txBody>
          <a:bodyPr>
            <a:normAutofit/>
          </a:bodyPr>
          <a:lstStyle/>
          <a:p>
            <a:pPr marL="0" indent="0">
              <a:buNone/>
            </a:pPr>
            <a:r>
              <a:rPr lang="he-IL" dirty="0"/>
              <a:t>מפעל מייצר תיל מוליך ובודק את התנגדות התילים. מכל תיל נחתכת חתיכה באורך מטר ונבדקת התנגדותה. תוצאה תקינה היא בין 92.5 ל98 אום למטר. לאחרונה חלה עליה משמעותית במס' התילים הפגומים. מהנדס הייצור חושב שמכשירי המדידה אינם מכוילים, ולכן לקח 4 מכשירי מדידה מתוך עשרות שיש במפעל, ולכל מכשיר ערך מדידות ל4 תילים שונים ותקינים.</a:t>
            </a:r>
          </a:p>
          <a:p>
            <a:pPr marL="0" indent="0">
              <a:buNone/>
            </a:pPr>
            <a:r>
              <a:rPr lang="he-IL" dirty="0"/>
              <a:t>ג- האם הסיבה לתילים הפגומים נעוצה במכשירי </a:t>
            </a:r>
            <a:br>
              <a:rPr lang="en-US" dirty="0"/>
            </a:br>
            <a:r>
              <a:rPr lang="he-IL" dirty="0"/>
              <a:t>המדידה ?</a:t>
            </a:r>
            <a:br>
              <a:rPr lang="en-US" dirty="0"/>
            </a:br>
            <a:endParaRPr lang="he-IL" dirty="0"/>
          </a:p>
          <a:p>
            <a:pPr marL="0" indent="0">
              <a:buNone/>
            </a:pPr>
            <a:r>
              <a:rPr lang="he-IL" dirty="0"/>
              <a:t>דחינו את השערת האפס כי מכשירי המדידה זהים, אך עדיין אין זה אומר כי הסיבה לתילים הפגומים נעוצה במכשירי המדידה (יתכן כי המכשירים שונים בתוחלתם אך עדיין בתחום התקין). נחשב </a:t>
            </a:r>
            <a:r>
              <a:rPr lang="he-IL" dirty="0" err="1"/>
              <a:t>רב"ס</a:t>
            </a:r>
            <a:r>
              <a:rPr lang="he-IL" dirty="0"/>
              <a:t> לתוחלת:</a:t>
            </a:r>
          </a:p>
          <a:p>
            <a:pPr marL="0" indent="0">
              <a:buNone/>
            </a:pPr>
            <a:endParaRPr lang="he-IL" dirty="0"/>
          </a:p>
          <a:p>
            <a:pPr marL="0" indent="0">
              <a:buNone/>
            </a:pPr>
            <a:endParaRPr lang="he-IL" dirty="0"/>
          </a:p>
          <a:p>
            <a:pPr marL="0" indent="0">
              <a:buNone/>
            </a:pPr>
            <a:r>
              <a:rPr lang="he-IL" dirty="0"/>
              <a:t>התחום התקין הינו (98, 92.5) ניתן לראות כי ישנה בעיה, יתכן ותוחלת המדידה אינה בתחום התקין, למרות שנמדדים חוטי תיל תקינים. לכן ניתן לטעון כי מכשירי המדידה אינם מכוילים.</a:t>
            </a:r>
          </a:p>
          <a:p>
            <a:pPr marL="0" indent="0">
              <a:buNone/>
            </a:pPr>
            <a:endParaRPr lang="he-IL" dirty="0"/>
          </a:p>
        </p:txBody>
      </p:sp>
      <p:pic>
        <p:nvPicPr>
          <p:cNvPr id="5" name="תמונה 4">
            <a:extLst>
              <a:ext uri="{FF2B5EF4-FFF2-40B4-BE49-F238E27FC236}">
                <a16:creationId xmlns:a16="http://schemas.microsoft.com/office/drawing/2014/main" id="{DDE02A1C-EB9A-B2AD-B716-0AA6039D075A}"/>
              </a:ext>
            </a:extLst>
          </p:cNvPr>
          <p:cNvPicPr>
            <a:picLocks noChangeAspect="1"/>
          </p:cNvPicPr>
          <p:nvPr/>
        </p:nvPicPr>
        <p:blipFill>
          <a:blip r:embed="rId2"/>
          <a:stretch>
            <a:fillRect/>
          </a:stretch>
        </p:blipFill>
        <p:spPr>
          <a:xfrm>
            <a:off x="684556" y="3037464"/>
            <a:ext cx="5411444" cy="1077336"/>
          </a:xfrm>
          <a:prstGeom prst="rect">
            <a:avLst/>
          </a:prstGeom>
        </p:spPr>
      </p:pic>
      <p:pic>
        <p:nvPicPr>
          <p:cNvPr id="6" name="תמונה 5">
            <a:extLst>
              <a:ext uri="{FF2B5EF4-FFF2-40B4-BE49-F238E27FC236}">
                <a16:creationId xmlns:a16="http://schemas.microsoft.com/office/drawing/2014/main" id="{E7E8EAA2-CAAC-64EC-5150-A09E5C1D247E}"/>
              </a:ext>
            </a:extLst>
          </p:cNvPr>
          <p:cNvPicPr>
            <a:picLocks noChangeAspect="1"/>
          </p:cNvPicPr>
          <p:nvPr/>
        </p:nvPicPr>
        <p:blipFill>
          <a:blip r:embed="rId3"/>
          <a:stretch>
            <a:fillRect/>
          </a:stretch>
        </p:blipFill>
        <p:spPr>
          <a:xfrm>
            <a:off x="3596184" y="4958692"/>
            <a:ext cx="5618541" cy="527708"/>
          </a:xfrm>
          <a:prstGeom prst="rect">
            <a:avLst/>
          </a:prstGeom>
        </p:spPr>
      </p:pic>
    </p:spTree>
    <p:extLst>
      <p:ext uri="{BB962C8B-B14F-4D97-AF65-F5344CB8AC3E}">
        <p14:creationId xmlns:p14="http://schemas.microsoft.com/office/powerpoint/2010/main" val="1839792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FAC510D-DA99-FE2A-085F-2B42EA155ECE}"/>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B8178742-013A-E998-15C2-492557A2B760}"/>
              </a:ext>
            </a:extLst>
          </p:cNvPr>
          <p:cNvSpPr>
            <a:spLocks noGrp="1"/>
          </p:cNvSpPr>
          <p:nvPr>
            <p:ph idx="1"/>
          </p:nvPr>
        </p:nvSpPr>
        <p:spPr>
          <a:xfrm>
            <a:off x="1066800" y="2103120"/>
            <a:ext cx="10058400" cy="4754880"/>
          </a:xfrm>
        </p:spPr>
        <p:txBody>
          <a:bodyPr>
            <a:normAutofit/>
          </a:bodyPr>
          <a:lstStyle/>
          <a:p>
            <a:pPr marL="0" indent="0">
              <a:buNone/>
            </a:pPr>
            <a:r>
              <a:rPr lang="he-IL" dirty="0"/>
              <a:t>מפעל מייצר תיל מוליך ובודק את התנגדות התילים. מכל תיל נחתכת חתיכה באורך מטר ונבדקת התנגדותה. תוצאה תקינה היא בין 92.5 ל98 אום למטר. לאחרונה חלה עליה משמעותית במס' התילים הפגומים. מהנדס הייצור חושב שמכשירי המדידה אינם מכוילים, ולכן לקח 4 מכשירי מדידה מתוך עשרות שיש במפעל, ולכל מכשיר ערך מדידות ל4 תילים שונים ותקינים.</a:t>
            </a:r>
          </a:p>
          <a:p>
            <a:pPr marL="0" indent="0">
              <a:buNone/>
            </a:pPr>
            <a:r>
              <a:rPr lang="he-IL" dirty="0"/>
              <a:t>ד-  הערך את שונות הרעש</a:t>
            </a:r>
          </a:p>
        </p:txBody>
      </p:sp>
      <p:pic>
        <p:nvPicPr>
          <p:cNvPr id="5" name="תמונה 4">
            <a:extLst>
              <a:ext uri="{FF2B5EF4-FFF2-40B4-BE49-F238E27FC236}">
                <a16:creationId xmlns:a16="http://schemas.microsoft.com/office/drawing/2014/main" id="{DDE02A1C-EB9A-B2AD-B716-0AA6039D075A}"/>
              </a:ext>
            </a:extLst>
          </p:cNvPr>
          <p:cNvPicPr>
            <a:picLocks noChangeAspect="1"/>
          </p:cNvPicPr>
          <p:nvPr/>
        </p:nvPicPr>
        <p:blipFill>
          <a:blip r:embed="rId2"/>
          <a:stretch>
            <a:fillRect/>
          </a:stretch>
        </p:blipFill>
        <p:spPr>
          <a:xfrm>
            <a:off x="684556" y="3037464"/>
            <a:ext cx="5411444" cy="1077336"/>
          </a:xfrm>
          <a:prstGeom prst="rect">
            <a:avLst/>
          </a:prstGeom>
        </p:spPr>
      </p:pic>
      <p:pic>
        <p:nvPicPr>
          <p:cNvPr id="6" name="תמונה 5">
            <a:extLst>
              <a:ext uri="{FF2B5EF4-FFF2-40B4-BE49-F238E27FC236}">
                <a16:creationId xmlns:a16="http://schemas.microsoft.com/office/drawing/2014/main" id="{50201499-5A9C-9DE3-7221-19331E3AA98C}"/>
              </a:ext>
            </a:extLst>
          </p:cNvPr>
          <p:cNvPicPr>
            <a:picLocks noChangeAspect="1"/>
          </p:cNvPicPr>
          <p:nvPr/>
        </p:nvPicPr>
        <p:blipFill>
          <a:blip r:embed="rId3"/>
          <a:stretch>
            <a:fillRect/>
          </a:stretch>
        </p:blipFill>
        <p:spPr>
          <a:xfrm>
            <a:off x="6478244" y="3770258"/>
            <a:ext cx="4515952" cy="963404"/>
          </a:xfrm>
          <a:prstGeom prst="rect">
            <a:avLst/>
          </a:prstGeom>
        </p:spPr>
      </p:pic>
      <p:pic>
        <p:nvPicPr>
          <p:cNvPr id="4" name="תמונה 3">
            <a:extLst>
              <a:ext uri="{FF2B5EF4-FFF2-40B4-BE49-F238E27FC236}">
                <a16:creationId xmlns:a16="http://schemas.microsoft.com/office/drawing/2014/main" id="{16478FE1-29AC-C64F-9B83-3411EAB8E3BB}"/>
              </a:ext>
            </a:extLst>
          </p:cNvPr>
          <p:cNvPicPr>
            <a:picLocks noChangeAspect="1"/>
          </p:cNvPicPr>
          <p:nvPr/>
        </p:nvPicPr>
        <p:blipFill rotWithShape="1">
          <a:blip r:embed="rId4"/>
          <a:srcRect l="14738" t="25111" b="41973"/>
          <a:stretch/>
        </p:blipFill>
        <p:spPr>
          <a:xfrm>
            <a:off x="684556" y="5358762"/>
            <a:ext cx="3537679" cy="1084467"/>
          </a:xfrm>
          <a:prstGeom prst="rect">
            <a:avLst/>
          </a:prstGeom>
        </p:spPr>
      </p:pic>
    </p:spTree>
    <p:extLst>
      <p:ext uri="{BB962C8B-B14F-4D97-AF65-F5344CB8AC3E}">
        <p14:creationId xmlns:p14="http://schemas.microsoft.com/office/powerpoint/2010/main" val="438805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FAC510D-DA99-FE2A-085F-2B42EA155ECE}"/>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B8178742-013A-E998-15C2-492557A2B760}"/>
              </a:ext>
            </a:extLst>
          </p:cNvPr>
          <p:cNvSpPr>
            <a:spLocks noGrp="1"/>
          </p:cNvSpPr>
          <p:nvPr>
            <p:ph idx="1"/>
          </p:nvPr>
        </p:nvSpPr>
        <p:spPr>
          <a:xfrm>
            <a:off x="1066800" y="2103120"/>
            <a:ext cx="10058400" cy="4754880"/>
          </a:xfrm>
        </p:spPr>
        <p:txBody>
          <a:bodyPr>
            <a:normAutofit/>
          </a:bodyPr>
          <a:lstStyle/>
          <a:p>
            <a:pPr marL="0" indent="0">
              <a:buNone/>
            </a:pPr>
            <a:r>
              <a:rPr lang="he-IL" dirty="0"/>
              <a:t>מפעל מייצר תיל מוליך ובודק את התנגדות התילים. מכל תיל נחתכת חתיכה באורך מטר ונבדקת התנגדותה. תוצאה תקינה היא בין 92.5 ל98 אום למטר. לאחרונה חלה עליה משמעותית במס' התילים הפגומים. מהנדס הייצור חושב שמכשירי המדידה אינם מכוילים, ולכן לקח 4 מכשירי מדידה מתוך עשרות שיש במפעל, ולכל מכשיר ערך מדידות ל4 תילים שונים ותקינים.</a:t>
            </a:r>
          </a:p>
          <a:p>
            <a:pPr marL="0" indent="0">
              <a:buNone/>
            </a:pPr>
            <a:r>
              <a:rPr lang="he-IL" dirty="0"/>
              <a:t>ה- מה היית ממליץ למהנדס הייצור לעשות ?</a:t>
            </a:r>
          </a:p>
          <a:p>
            <a:pPr marL="0" indent="0">
              <a:buNone/>
            </a:pPr>
            <a:r>
              <a:rPr lang="he-IL" dirty="0"/>
              <a:t>נמליץ למהנדס הייצור לשלוח את המכשירים לכיול.</a:t>
            </a:r>
          </a:p>
        </p:txBody>
      </p:sp>
      <p:pic>
        <p:nvPicPr>
          <p:cNvPr id="5" name="תמונה 4">
            <a:extLst>
              <a:ext uri="{FF2B5EF4-FFF2-40B4-BE49-F238E27FC236}">
                <a16:creationId xmlns:a16="http://schemas.microsoft.com/office/drawing/2014/main" id="{DDE02A1C-EB9A-B2AD-B716-0AA6039D075A}"/>
              </a:ext>
            </a:extLst>
          </p:cNvPr>
          <p:cNvPicPr>
            <a:picLocks noChangeAspect="1"/>
          </p:cNvPicPr>
          <p:nvPr/>
        </p:nvPicPr>
        <p:blipFill>
          <a:blip r:embed="rId2"/>
          <a:stretch>
            <a:fillRect/>
          </a:stretch>
        </p:blipFill>
        <p:spPr>
          <a:xfrm>
            <a:off x="684556" y="3037464"/>
            <a:ext cx="5411444" cy="1077336"/>
          </a:xfrm>
          <a:prstGeom prst="rect">
            <a:avLst/>
          </a:prstGeom>
        </p:spPr>
      </p:pic>
    </p:spTree>
    <p:extLst>
      <p:ext uri="{BB962C8B-B14F-4D97-AF65-F5344CB8AC3E}">
        <p14:creationId xmlns:p14="http://schemas.microsoft.com/office/powerpoint/2010/main" val="2152134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4A8A59-42CD-0E6C-CC24-2B7138EC7669}"/>
              </a:ext>
            </a:extLst>
          </p:cNvPr>
          <p:cNvSpPr>
            <a:spLocks noGrp="1"/>
          </p:cNvSpPr>
          <p:nvPr>
            <p:ph type="title"/>
          </p:nvPr>
        </p:nvSpPr>
        <p:spPr/>
        <p:txBody>
          <a:bodyPr/>
          <a:lstStyle/>
          <a:p>
            <a:pPr algn="r"/>
            <a:r>
              <a:rPr lang="he-IL" dirty="0"/>
              <a:t>מבחן </a:t>
            </a:r>
            <a:r>
              <a:rPr lang="he-IL" dirty="0" err="1"/>
              <a:t>הקונטרסטים</a:t>
            </a:r>
            <a:endParaRPr lang="he-IL" dirty="0"/>
          </a:p>
        </p:txBody>
      </p:sp>
      <p:sp>
        <p:nvSpPr>
          <p:cNvPr id="3" name="מציין מיקום תוכן 2">
            <a:extLst>
              <a:ext uri="{FF2B5EF4-FFF2-40B4-BE49-F238E27FC236}">
                <a16:creationId xmlns:a16="http://schemas.microsoft.com/office/drawing/2014/main" id="{476F0CA7-13C9-2591-68C5-868B6D327494}"/>
              </a:ext>
            </a:extLst>
          </p:cNvPr>
          <p:cNvSpPr>
            <a:spLocks noGrp="1"/>
          </p:cNvSpPr>
          <p:nvPr>
            <p:ph idx="1"/>
          </p:nvPr>
        </p:nvSpPr>
        <p:spPr/>
        <p:txBody>
          <a:bodyPr/>
          <a:lstStyle/>
          <a:p>
            <a:r>
              <a:rPr lang="he-IL" dirty="0" err="1"/>
              <a:t>התוחלות</a:t>
            </a:r>
            <a:r>
              <a:rPr lang="he-IL" dirty="0"/>
              <a:t> לא ידועות, </a:t>
            </a:r>
            <a:r>
              <a:rPr lang="he-IL" dirty="0" err="1"/>
              <a:t>נאמוד</a:t>
            </a:r>
            <a:r>
              <a:rPr lang="he-IL" dirty="0"/>
              <a:t> אותן בעזרת </a:t>
            </a:r>
            <a:br>
              <a:rPr lang="en-US" dirty="0"/>
            </a:br>
            <a:r>
              <a:rPr lang="he-IL" dirty="0"/>
              <a:t>הסטטיסטי:</a:t>
            </a:r>
          </a:p>
        </p:txBody>
      </p:sp>
      <p:pic>
        <p:nvPicPr>
          <p:cNvPr id="5" name="תמונה 4">
            <a:extLst>
              <a:ext uri="{FF2B5EF4-FFF2-40B4-BE49-F238E27FC236}">
                <a16:creationId xmlns:a16="http://schemas.microsoft.com/office/drawing/2014/main" id="{E57FCA09-F9E7-1F3D-BE81-46697FB5BB68}"/>
              </a:ext>
            </a:extLst>
          </p:cNvPr>
          <p:cNvPicPr>
            <a:picLocks noChangeAspect="1"/>
          </p:cNvPicPr>
          <p:nvPr/>
        </p:nvPicPr>
        <p:blipFill>
          <a:blip r:embed="rId2"/>
          <a:stretch>
            <a:fillRect/>
          </a:stretch>
        </p:blipFill>
        <p:spPr>
          <a:xfrm>
            <a:off x="8279228" y="2905734"/>
            <a:ext cx="1761661" cy="523266"/>
          </a:xfrm>
          <a:prstGeom prst="rect">
            <a:avLst/>
          </a:prstGeom>
        </p:spPr>
      </p:pic>
      <p:pic>
        <p:nvPicPr>
          <p:cNvPr id="7" name="תמונה 6">
            <a:extLst>
              <a:ext uri="{FF2B5EF4-FFF2-40B4-BE49-F238E27FC236}">
                <a16:creationId xmlns:a16="http://schemas.microsoft.com/office/drawing/2014/main" id="{A5DD7982-F1BC-5146-F283-6C2A729FFBB7}"/>
              </a:ext>
            </a:extLst>
          </p:cNvPr>
          <p:cNvPicPr>
            <a:picLocks noChangeAspect="1"/>
          </p:cNvPicPr>
          <p:nvPr/>
        </p:nvPicPr>
        <p:blipFill>
          <a:blip r:embed="rId3"/>
          <a:stretch>
            <a:fillRect/>
          </a:stretch>
        </p:blipFill>
        <p:spPr>
          <a:xfrm>
            <a:off x="173819" y="146111"/>
            <a:ext cx="6338326" cy="6565778"/>
          </a:xfrm>
          <a:prstGeom prst="rect">
            <a:avLst/>
          </a:prstGeom>
        </p:spPr>
      </p:pic>
    </p:spTree>
    <p:extLst>
      <p:ext uri="{BB962C8B-B14F-4D97-AF65-F5344CB8AC3E}">
        <p14:creationId xmlns:p14="http://schemas.microsoft.com/office/powerpoint/2010/main" val="61501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4A8A59-42CD-0E6C-CC24-2B7138EC7669}"/>
              </a:ext>
            </a:extLst>
          </p:cNvPr>
          <p:cNvSpPr>
            <a:spLocks noGrp="1"/>
          </p:cNvSpPr>
          <p:nvPr>
            <p:ph type="title"/>
          </p:nvPr>
        </p:nvSpPr>
        <p:spPr/>
        <p:txBody>
          <a:bodyPr/>
          <a:lstStyle/>
          <a:p>
            <a:pPr algn="r"/>
            <a:r>
              <a:rPr lang="he-IL" dirty="0"/>
              <a:t>מבחן </a:t>
            </a:r>
            <a:r>
              <a:rPr lang="he-IL" dirty="0" err="1"/>
              <a:t>הקונטרסטים</a:t>
            </a:r>
            <a:endParaRPr lang="he-IL" dirty="0"/>
          </a:p>
        </p:txBody>
      </p:sp>
      <p:sp>
        <p:nvSpPr>
          <p:cNvPr id="3" name="מציין מיקום תוכן 2">
            <a:extLst>
              <a:ext uri="{FF2B5EF4-FFF2-40B4-BE49-F238E27FC236}">
                <a16:creationId xmlns:a16="http://schemas.microsoft.com/office/drawing/2014/main" id="{476F0CA7-13C9-2591-68C5-868B6D327494}"/>
              </a:ext>
            </a:extLst>
          </p:cNvPr>
          <p:cNvSpPr>
            <a:spLocks noGrp="1"/>
          </p:cNvSpPr>
          <p:nvPr>
            <p:ph idx="1"/>
          </p:nvPr>
        </p:nvSpPr>
        <p:spPr/>
        <p:txBody>
          <a:bodyPr/>
          <a:lstStyle/>
          <a:p>
            <a:endParaRPr lang="he-IL" dirty="0"/>
          </a:p>
          <a:p>
            <a:endParaRPr lang="he-IL" dirty="0"/>
          </a:p>
          <a:p>
            <a:endParaRPr lang="he-IL" dirty="0"/>
          </a:p>
          <a:p>
            <a:endParaRPr lang="he-IL" dirty="0"/>
          </a:p>
          <a:p>
            <a:r>
              <a:rPr lang="he-IL" dirty="0"/>
              <a:t>מבחן ההשערות: </a:t>
            </a:r>
          </a:p>
          <a:p>
            <a:endParaRPr lang="he-IL" dirty="0"/>
          </a:p>
          <a:p>
            <a:endParaRPr lang="he-IL" dirty="0"/>
          </a:p>
          <a:p>
            <a:r>
              <a:rPr lang="he-IL" dirty="0"/>
              <a:t>סטטיסטי המבחן: </a:t>
            </a:r>
          </a:p>
        </p:txBody>
      </p:sp>
      <p:pic>
        <p:nvPicPr>
          <p:cNvPr id="6" name="תמונה 5">
            <a:extLst>
              <a:ext uri="{FF2B5EF4-FFF2-40B4-BE49-F238E27FC236}">
                <a16:creationId xmlns:a16="http://schemas.microsoft.com/office/drawing/2014/main" id="{41FDDF58-AF00-C52F-EA54-C42328B6910D}"/>
              </a:ext>
            </a:extLst>
          </p:cNvPr>
          <p:cNvPicPr>
            <a:picLocks noChangeAspect="1"/>
          </p:cNvPicPr>
          <p:nvPr/>
        </p:nvPicPr>
        <p:blipFill>
          <a:blip r:embed="rId2"/>
          <a:stretch>
            <a:fillRect/>
          </a:stretch>
        </p:blipFill>
        <p:spPr>
          <a:xfrm>
            <a:off x="6096000" y="2014193"/>
            <a:ext cx="1891861" cy="1371599"/>
          </a:xfrm>
          <a:prstGeom prst="rect">
            <a:avLst/>
          </a:prstGeom>
        </p:spPr>
      </p:pic>
      <p:pic>
        <p:nvPicPr>
          <p:cNvPr id="9" name="תמונה 8">
            <a:extLst>
              <a:ext uri="{FF2B5EF4-FFF2-40B4-BE49-F238E27FC236}">
                <a16:creationId xmlns:a16="http://schemas.microsoft.com/office/drawing/2014/main" id="{70C8D86E-A21B-FB42-AD13-DA62919400CF}"/>
              </a:ext>
            </a:extLst>
          </p:cNvPr>
          <p:cNvPicPr>
            <a:picLocks noChangeAspect="1"/>
          </p:cNvPicPr>
          <p:nvPr/>
        </p:nvPicPr>
        <p:blipFill>
          <a:blip r:embed="rId3"/>
          <a:stretch>
            <a:fillRect/>
          </a:stretch>
        </p:blipFill>
        <p:spPr>
          <a:xfrm>
            <a:off x="5976178" y="3633736"/>
            <a:ext cx="3164369" cy="1006844"/>
          </a:xfrm>
          <a:prstGeom prst="rect">
            <a:avLst/>
          </a:prstGeom>
        </p:spPr>
      </p:pic>
      <p:pic>
        <p:nvPicPr>
          <p:cNvPr id="11" name="תמונה 10">
            <a:extLst>
              <a:ext uri="{FF2B5EF4-FFF2-40B4-BE49-F238E27FC236}">
                <a16:creationId xmlns:a16="http://schemas.microsoft.com/office/drawing/2014/main" id="{6138E35B-C109-47F9-7C77-B43C2A44C821}"/>
              </a:ext>
            </a:extLst>
          </p:cNvPr>
          <p:cNvPicPr>
            <a:picLocks noChangeAspect="1"/>
          </p:cNvPicPr>
          <p:nvPr/>
        </p:nvPicPr>
        <p:blipFill>
          <a:blip r:embed="rId4"/>
          <a:stretch>
            <a:fillRect/>
          </a:stretch>
        </p:blipFill>
        <p:spPr>
          <a:xfrm>
            <a:off x="6173009" y="4801104"/>
            <a:ext cx="2967538" cy="1006844"/>
          </a:xfrm>
          <a:prstGeom prst="rect">
            <a:avLst/>
          </a:prstGeom>
        </p:spPr>
      </p:pic>
    </p:spTree>
    <p:extLst>
      <p:ext uri="{BB962C8B-B14F-4D97-AF65-F5344CB8AC3E}">
        <p14:creationId xmlns:p14="http://schemas.microsoft.com/office/powerpoint/2010/main" val="526358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905215-39E7-D5BA-6898-A37E8B98ADFE}"/>
              </a:ext>
            </a:extLst>
          </p:cNvPr>
          <p:cNvSpPr>
            <a:spLocks noGrp="1"/>
          </p:cNvSpPr>
          <p:nvPr>
            <p:ph type="title"/>
          </p:nvPr>
        </p:nvSpPr>
        <p:spPr/>
        <p:txBody>
          <a:bodyPr/>
          <a:lstStyle/>
          <a:p>
            <a:pPr algn="r"/>
            <a:r>
              <a:rPr lang="he-IL" dirty="0" err="1"/>
              <a:t>קונטרסטים</a:t>
            </a:r>
            <a:r>
              <a:rPr lang="he-IL" dirty="0"/>
              <a:t> אורתוגונליים </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521A0D1F-54BD-4F79-21A2-E571C2CA74E2}"/>
                  </a:ext>
                </a:extLst>
              </p:cNvPr>
              <p:cNvSpPr>
                <a:spLocks noGrp="1"/>
              </p:cNvSpPr>
              <p:nvPr>
                <p:ph idx="1"/>
              </p:nvPr>
            </p:nvSpPr>
            <p:spPr/>
            <p:txBody>
              <a:bodyPr/>
              <a:lstStyle/>
              <a:p>
                <a:r>
                  <a:rPr lang="he-IL" dirty="0"/>
                  <a:t>שני </a:t>
                </a:r>
                <a:r>
                  <a:rPr lang="he-IL" dirty="0" err="1"/>
                  <a:t>קונטרסטים</a:t>
                </a:r>
                <a:r>
                  <a:rPr lang="he-IL" dirty="0"/>
                  <a:t> שמקדמיהם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𝑎</m:t>
                        </m:r>
                      </m:sub>
                    </m:sSub>
                    <m:r>
                      <a:rPr lang="en-US" b="0" i="1" smtClean="0">
                        <a:latin typeface="Cambria Math" panose="02040503050406030204" pitchFamily="18" charset="0"/>
                      </a:rPr>
                      <m:t>)</m:t>
                    </m:r>
                  </m:oMath>
                </a14:m>
                <a:r>
                  <a:rPr lang="he-IL" dirty="0"/>
                  <a:t> ו</a:t>
                </a:r>
                <a14:m>
                  <m:oMath xmlns:m="http://schemas.openxmlformats.org/officeDocument/2006/math">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𝑎</m:t>
                        </m:r>
                      </m:sub>
                    </m:sSub>
                    <m:r>
                      <a:rPr lang="en-US" b="0" i="1" dirty="0" smtClean="0">
                        <a:latin typeface="Cambria Math" panose="02040503050406030204" pitchFamily="18" charset="0"/>
                      </a:rPr>
                      <m:t>)</m:t>
                    </m:r>
                  </m:oMath>
                </a14:m>
                <a:r>
                  <a:rPr lang="he-IL" dirty="0"/>
                  <a:t> המקיימים את התנאי ההכרחי: </a:t>
                </a:r>
                <a14:m>
                  <m:oMath xmlns:m="http://schemas.openxmlformats.org/officeDocument/2006/math">
                    <m:r>
                      <m:rPr>
                        <m:sty m:val="p"/>
                      </m:rPr>
                      <a:rPr lang="en-US" b="0" i="0" smtClean="0">
                        <a:latin typeface="Cambria Math" panose="02040503050406030204" pitchFamily="18" charset="0"/>
                      </a:rPr>
                      <m:t>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oMath>
                </a14:m>
                <a:r>
                  <a:rPr lang="he-IL" dirty="0"/>
                  <a:t> ייקראו </a:t>
                </a:r>
                <a:r>
                  <a:rPr lang="he-IL" b="1" dirty="0"/>
                  <a:t>אורתוגונליים</a:t>
                </a:r>
                <a:r>
                  <a:rPr lang="he-IL" dirty="0"/>
                  <a:t> אם </a:t>
                </a:r>
                <a14:m>
                  <m:oMath xmlns:m="http://schemas.openxmlformats.org/officeDocument/2006/math">
                    <m:nary>
                      <m:naryPr>
                        <m:chr m:val="∑"/>
                        <m:ctrlPr>
                          <a:rPr lang="he-IL"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𝑎</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e>
                    </m:nary>
                  </m:oMath>
                </a14:m>
                <a:r>
                  <a:rPr lang="he-IL" dirty="0"/>
                  <a:t>  כאשר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he-IL" dirty="0"/>
                  <a:t> מס' התצפיות ברמה ה</a:t>
                </a:r>
                <a:r>
                  <a:rPr lang="en-US" dirty="0" err="1"/>
                  <a:t>i</a:t>
                </a:r>
                <a:r>
                  <a:rPr lang="he-IL" dirty="0"/>
                  <a:t>. בניסוי מאוזן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he-IL" dirty="0"/>
                  <a:t> ומספיק לבדוק </a:t>
                </a:r>
                <a14:m>
                  <m:oMath xmlns:m="http://schemas.openxmlformats.org/officeDocument/2006/math">
                    <m:r>
                      <m:rPr>
                        <m:sty m:val="p"/>
                      </m:rPr>
                      <a:rPr lang="en-US" b="0" i="0" smtClean="0">
                        <a:latin typeface="Cambria Math" panose="02040503050406030204" pitchFamily="18" charset="0"/>
                      </a:rPr>
                      <m:t>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b="0" dirty="0"/>
              </a:p>
            </p:txBody>
          </p:sp>
        </mc:Choice>
        <mc:Fallback>
          <p:sp>
            <p:nvSpPr>
              <p:cNvPr id="3" name="מציין מיקום תוכן 2">
                <a:extLst>
                  <a:ext uri="{FF2B5EF4-FFF2-40B4-BE49-F238E27FC236}">
                    <a16:creationId xmlns:a16="http://schemas.microsoft.com/office/drawing/2014/main" id="{521A0D1F-54BD-4F79-21A2-E571C2CA74E2}"/>
                  </a:ext>
                </a:extLst>
              </p:cNvPr>
              <p:cNvSpPr>
                <a:spLocks noGrp="1" noRot="1" noChangeAspect="1" noMove="1" noResize="1" noEditPoints="1" noAdjustHandles="1" noChangeArrowheads="1" noChangeShapeType="1" noTextEdit="1"/>
              </p:cNvSpPr>
              <p:nvPr>
                <p:ph idx="1"/>
              </p:nvPr>
            </p:nvSpPr>
            <p:spPr>
              <a:blipFill>
                <a:blip r:embed="rId2"/>
                <a:stretch>
                  <a:fillRect l="-485" t="-4186" r="-485"/>
                </a:stretch>
              </a:blipFill>
            </p:spPr>
            <p:txBody>
              <a:bodyPr/>
              <a:lstStyle/>
              <a:p>
                <a:r>
                  <a:rPr lang="he-IL">
                    <a:noFill/>
                  </a:rPr>
                  <a:t> </a:t>
                </a:r>
              </a:p>
            </p:txBody>
          </p:sp>
        </mc:Fallback>
      </mc:AlternateContent>
    </p:spTree>
    <p:extLst>
      <p:ext uri="{BB962C8B-B14F-4D97-AF65-F5344CB8AC3E}">
        <p14:creationId xmlns:p14="http://schemas.microsoft.com/office/powerpoint/2010/main" val="455289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4905215-39E7-D5BA-6898-A37E8B98ADFE}"/>
              </a:ext>
            </a:extLst>
          </p:cNvPr>
          <p:cNvSpPr>
            <a:spLocks noGrp="1"/>
          </p:cNvSpPr>
          <p:nvPr>
            <p:ph type="title"/>
          </p:nvPr>
        </p:nvSpPr>
        <p:spPr/>
        <p:txBody>
          <a:bodyPr/>
          <a:lstStyle/>
          <a:p>
            <a:pPr algn="r"/>
            <a:r>
              <a:rPr lang="he-IL" dirty="0" err="1"/>
              <a:t>קונטרסטים</a:t>
            </a:r>
            <a:r>
              <a:rPr lang="he-IL" dirty="0"/>
              <a:t> אורתוגונליים </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521A0D1F-54BD-4F79-21A2-E571C2CA74E2}"/>
                  </a:ext>
                </a:extLst>
              </p:cNvPr>
              <p:cNvSpPr>
                <a:spLocks noGrp="1"/>
              </p:cNvSpPr>
              <p:nvPr>
                <p:ph idx="1"/>
              </p:nvPr>
            </p:nvSpPr>
            <p:spPr/>
            <p:txBody>
              <a:bodyPr/>
              <a:lstStyle/>
              <a:p>
                <a:pPr marL="0" indent="0">
                  <a:buNone/>
                </a:pPr>
                <a:r>
                  <a:rPr lang="he-IL" dirty="0"/>
                  <a:t>סכום </a:t>
                </a:r>
                <a:r>
                  <a:rPr lang="he-IL" dirty="0" err="1"/>
                  <a:t>שונויות</a:t>
                </a:r>
                <a:r>
                  <a:rPr lang="he-IL" dirty="0"/>
                  <a:t> של </a:t>
                </a:r>
                <a:r>
                  <a:rPr lang="en-US" dirty="0"/>
                  <a:t>a-1</a:t>
                </a:r>
                <a:r>
                  <a:rPr lang="he-IL" dirty="0"/>
                  <a:t> </a:t>
                </a:r>
                <a:r>
                  <a:rPr lang="he-IL" dirty="0" err="1"/>
                  <a:t>קונטרסטים</a:t>
                </a:r>
                <a:r>
                  <a:rPr lang="he-IL" dirty="0"/>
                  <a:t> אורתוגונליים פורס את כל השונות שבין הרמות, ולכן מתקיים: </a:t>
                </a:r>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r>
                  <a:rPr lang="he-IL" dirty="0" err="1"/>
                  <a:t>קונטרסטים</a:t>
                </a:r>
                <a:r>
                  <a:rPr lang="he-IL" dirty="0"/>
                  <a:t> אורתוגונליים הם בלתי-תלויים ועל כן גם רמת המובהקות בלתי תלויה. אם נתונים </a:t>
                </a:r>
                <a:r>
                  <a:rPr lang="en-US" dirty="0"/>
                  <a:t>m</a:t>
                </a:r>
                <a:r>
                  <a:rPr lang="he-IL" dirty="0"/>
                  <a:t> </a:t>
                </a:r>
                <a:r>
                  <a:rPr lang="he-IL" dirty="0" err="1"/>
                  <a:t>קונטרסטים</a:t>
                </a:r>
                <a:r>
                  <a:rPr lang="he-IL" dirty="0"/>
                  <a:t> אורתוגונליים, לכל קונטרסט רמת מובהקות </a:t>
                </a:r>
                <a14:m>
                  <m:oMath xmlns:m="http://schemas.openxmlformats.org/officeDocument/2006/math">
                    <m:r>
                      <a:rPr lang="en-US" b="0" i="1" smtClean="0">
                        <a:latin typeface="Cambria Math" panose="02040503050406030204" pitchFamily="18" charset="0"/>
                      </a:rPr>
                      <m:t>𝛼</m:t>
                    </m:r>
                  </m:oMath>
                </a14:m>
                <a:r>
                  <a:rPr lang="he-IL" dirty="0"/>
                  <a:t> (רמת ביטחון </a:t>
                </a:r>
                <a14:m>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𝛼</m:t>
                    </m:r>
                  </m:oMath>
                </a14:m>
                <a:r>
                  <a:rPr lang="he-IL" dirty="0"/>
                  <a:t>) רמת הביטחון הכוללת של </a:t>
                </a:r>
                <a:r>
                  <a:rPr lang="en-US" dirty="0"/>
                  <a:t>m</a:t>
                </a:r>
                <a:r>
                  <a:rPr lang="he-IL" dirty="0"/>
                  <a:t> </a:t>
                </a:r>
                <a:r>
                  <a:rPr lang="he-IL" dirty="0" err="1"/>
                  <a:t>הקונטרסטים</a:t>
                </a:r>
                <a:r>
                  <a:rPr lang="he-IL" dirty="0"/>
                  <a:t> יחד היא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𝛼</m:t>
                            </m:r>
                          </m:e>
                        </m:d>
                      </m:e>
                      <m:sup>
                        <m:r>
                          <a:rPr lang="en-US" b="0" i="1" smtClean="0">
                            <a:latin typeface="Cambria Math" panose="02040503050406030204" pitchFamily="18" charset="0"/>
                          </a:rPr>
                          <m:t>𝑚</m:t>
                        </m:r>
                      </m:sup>
                    </m:sSup>
                  </m:oMath>
                </a14:m>
                <a:r>
                  <a:rPr lang="he-IL" dirty="0"/>
                  <a:t>.</a:t>
                </a:r>
              </a:p>
              <a:p>
                <a:pPr marL="0" indent="0">
                  <a:buNone/>
                </a:pPr>
                <a:r>
                  <a:rPr lang="he-IL" dirty="0"/>
                  <a:t>ככל שמספר </a:t>
                </a:r>
                <a:r>
                  <a:rPr lang="he-IL" dirty="0" err="1"/>
                  <a:t>הקונטרסטים</a:t>
                </a:r>
                <a:r>
                  <a:rPr lang="he-IL" dirty="0"/>
                  <a:t> שנבדוק יחד גדל, רמת הביטחון הכוללת הולכת וקטנה. ישנם מספר תהליכים סטטיסטיים המאפשרים לבחון מספר רב של </a:t>
                </a:r>
                <a:r>
                  <a:rPr lang="he-IL" dirty="0" err="1"/>
                  <a:t>קונטרסטים</a:t>
                </a:r>
                <a:r>
                  <a:rPr lang="he-IL" dirty="0"/>
                  <a:t> במקביל מבלי לפגוע ברמת הביטחון הכוללת, אחד מהם הוא מבחן דנקן</a:t>
                </a:r>
              </a:p>
            </p:txBody>
          </p:sp>
        </mc:Choice>
        <mc:Fallback xmlns="">
          <p:sp>
            <p:nvSpPr>
              <p:cNvPr id="3" name="מציין מיקום תוכן 2">
                <a:extLst>
                  <a:ext uri="{FF2B5EF4-FFF2-40B4-BE49-F238E27FC236}">
                    <a16:creationId xmlns:a16="http://schemas.microsoft.com/office/drawing/2014/main" id="{521A0D1F-54BD-4F79-21A2-E571C2CA74E2}"/>
                  </a:ext>
                </a:extLst>
              </p:cNvPr>
              <p:cNvSpPr>
                <a:spLocks noGrp="1" noRot="1" noChangeAspect="1" noMove="1" noResize="1" noEditPoints="1" noAdjustHandles="1" noChangeArrowheads="1" noChangeShapeType="1" noTextEdit="1"/>
              </p:cNvSpPr>
              <p:nvPr>
                <p:ph idx="1"/>
              </p:nvPr>
            </p:nvSpPr>
            <p:spPr>
              <a:blipFill>
                <a:blip r:embed="rId2"/>
                <a:stretch>
                  <a:fillRect l="-121" t="-930" r="-485"/>
                </a:stretch>
              </a:blipFill>
            </p:spPr>
            <p:txBody>
              <a:bodyPr/>
              <a:lstStyle/>
              <a:p>
                <a:r>
                  <a:rPr lang="he-IL">
                    <a:noFill/>
                  </a:rPr>
                  <a:t> </a:t>
                </a:r>
              </a:p>
            </p:txBody>
          </p:sp>
        </mc:Fallback>
      </mc:AlternateContent>
      <p:pic>
        <p:nvPicPr>
          <p:cNvPr id="6" name="תמונה 5">
            <a:extLst>
              <a:ext uri="{FF2B5EF4-FFF2-40B4-BE49-F238E27FC236}">
                <a16:creationId xmlns:a16="http://schemas.microsoft.com/office/drawing/2014/main" id="{4FA4BC63-7BC1-DDE4-08A2-E13A192DA886}"/>
              </a:ext>
            </a:extLst>
          </p:cNvPr>
          <p:cNvPicPr>
            <a:picLocks noChangeAspect="1"/>
          </p:cNvPicPr>
          <p:nvPr/>
        </p:nvPicPr>
        <p:blipFill>
          <a:blip r:embed="rId3"/>
          <a:stretch>
            <a:fillRect/>
          </a:stretch>
        </p:blipFill>
        <p:spPr>
          <a:xfrm>
            <a:off x="4434840" y="2764765"/>
            <a:ext cx="4753234" cy="1328469"/>
          </a:xfrm>
          <a:prstGeom prst="rect">
            <a:avLst/>
          </a:prstGeom>
        </p:spPr>
      </p:pic>
    </p:spTree>
    <p:extLst>
      <p:ext uri="{BB962C8B-B14F-4D97-AF65-F5344CB8AC3E}">
        <p14:creationId xmlns:p14="http://schemas.microsoft.com/office/powerpoint/2010/main" val="2412339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09C1B0-B589-B030-D38A-662B5D6968B3}"/>
              </a:ext>
            </a:extLst>
          </p:cNvPr>
          <p:cNvSpPr>
            <a:spLocks noGrp="1"/>
          </p:cNvSpPr>
          <p:nvPr>
            <p:ph type="title"/>
          </p:nvPr>
        </p:nvSpPr>
        <p:spPr/>
        <p:txBody>
          <a:bodyPr/>
          <a:lstStyle/>
          <a:p>
            <a:pPr algn="r"/>
            <a:r>
              <a:rPr lang="he-IL" dirty="0"/>
              <a:t>שיטת דנקן</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821B7A83-6A76-5046-EEA2-C0247DCAB2BD}"/>
                  </a:ext>
                </a:extLst>
              </p:cNvPr>
              <p:cNvSpPr>
                <a:spLocks noGrp="1"/>
              </p:cNvSpPr>
              <p:nvPr>
                <p:ph idx="1"/>
              </p:nvPr>
            </p:nvSpPr>
            <p:spPr/>
            <p:txBody>
              <a:bodyPr/>
              <a:lstStyle/>
              <a:p>
                <a:pPr marL="0" indent="0">
                  <a:buNone/>
                </a:pPr>
                <a:r>
                  <a:rPr lang="he-IL" dirty="0"/>
                  <a:t>מבחן זה משמש לשם השוואת כל הרמות בו-זמנית. מספר התצפיות בכל רמה שווה (ניסוי מאוזן). נסדר את הרמות של הפקטור לפי סדר יורד של </a:t>
                </a:r>
                <a14:m>
                  <m:oMath xmlns:m="http://schemas.openxmlformats.org/officeDocument/2006/math">
                    <m:acc>
                      <m:accPr>
                        <m:chr m:val="̅"/>
                        <m:ctrlPr>
                          <a:rPr lang="he-IL"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acc>
                  </m:oMath>
                </a14:m>
                <a:r>
                  <a:rPr lang="he-IL" dirty="0"/>
                  <a:t>  כאשר </a:t>
                </a:r>
                <a14:m>
                  <m:oMath xmlns:m="http://schemas.openxmlformats.org/officeDocument/2006/math">
                    <m:acc>
                      <m:accPr>
                        <m:chr m:val="̅"/>
                        <m:ctrlPr>
                          <a:rPr lang="he-IL"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acc>
                    <m:r>
                      <a:rPr lang="en-US" b="0" i="1" smtClean="0">
                        <a:latin typeface="Cambria Math" panose="02040503050406030204" pitchFamily="18" charset="0"/>
                      </a:rPr>
                      <m:t>&gt;</m:t>
                    </m:r>
                    <m:acc>
                      <m:accPr>
                        <m:chr m:val="̅"/>
                        <m:ctrlPr>
                          <a:rPr lang="he-IL"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𝑗</m:t>
                            </m:r>
                          </m:sub>
                        </m:sSub>
                      </m:e>
                    </m:acc>
                  </m:oMath>
                </a14:m>
                <a:r>
                  <a:rPr lang="he-IL" dirty="0"/>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&lt;</m:t>
                    </m:r>
                    <m:r>
                      <a:rPr lang="en-US" b="0" i="1" smtClean="0">
                        <a:latin typeface="Cambria Math" panose="02040503050406030204" pitchFamily="18" charset="0"/>
                      </a:rPr>
                      <m:t>𝑗</m:t>
                    </m:r>
                  </m:oMath>
                </a14:m>
                <a:r>
                  <a:rPr lang="he-IL" dirty="0"/>
                  <a:t> ונבנה את הטבלה הבאה:</a:t>
                </a:r>
              </a:p>
            </p:txBody>
          </p:sp>
        </mc:Choice>
        <mc:Fallback>
          <p:sp>
            <p:nvSpPr>
              <p:cNvPr id="3" name="מציין מיקום תוכן 2">
                <a:extLst>
                  <a:ext uri="{FF2B5EF4-FFF2-40B4-BE49-F238E27FC236}">
                    <a16:creationId xmlns:a16="http://schemas.microsoft.com/office/drawing/2014/main" id="{821B7A83-6A76-5046-EEA2-C0247DCAB2BD}"/>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139DAA52-7F1F-E741-BDC2-827AE7ED81C1}"/>
              </a:ext>
            </a:extLst>
          </p:cNvPr>
          <p:cNvPicPr>
            <a:picLocks noChangeAspect="1"/>
          </p:cNvPicPr>
          <p:nvPr/>
        </p:nvPicPr>
        <p:blipFill>
          <a:blip r:embed="rId3"/>
          <a:stretch>
            <a:fillRect/>
          </a:stretch>
        </p:blipFill>
        <p:spPr>
          <a:xfrm>
            <a:off x="2531597" y="2860545"/>
            <a:ext cx="7530972" cy="3263421"/>
          </a:xfrm>
          <a:prstGeom prst="rect">
            <a:avLst/>
          </a:prstGeom>
        </p:spPr>
      </p:pic>
    </p:spTree>
    <p:extLst>
      <p:ext uri="{BB962C8B-B14F-4D97-AF65-F5344CB8AC3E}">
        <p14:creationId xmlns:p14="http://schemas.microsoft.com/office/powerpoint/2010/main" val="500165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D09C1B0-B589-B030-D38A-662B5D6968B3}"/>
              </a:ext>
            </a:extLst>
          </p:cNvPr>
          <p:cNvSpPr>
            <a:spLocks noGrp="1"/>
          </p:cNvSpPr>
          <p:nvPr>
            <p:ph type="title"/>
          </p:nvPr>
        </p:nvSpPr>
        <p:spPr/>
        <p:txBody>
          <a:bodyPr/>
          <a:lstStyle/>
          <a:p>
            <a:pPr algn="r"/>
            <a:r>
              <a:rPr lang="he-IL" dirty="0"/>
              <a:t>שיטת דנקן</a:t>
            </a: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821B7A83-6A76-5046-EEA2-C0247DCAB2BD}"/>
                  </a:ext>
                </a:extLst>
              </p:cNvPr>
              <p:cNvSpPr>
                <a:spLocks noGrp="1"/>
              </p:cNvSpPr>
              <p:nvPr>
                <p:ph idx="1"/>
              </p:nvPr>
            </p:nvSpPr>
            <p:spPr/>
            <p:txBody>
              <a:bodyPr/>
              <a:lstStyle/>
              <a:p>
                <a:pPr marL="0" indent="0">
                  <a:buNone/>
                </a:pPr>
                <a:r>
                  <a:rPr lang="he-IL" dirty="0"/>
                  <a:t>כאשר: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oMath>
                </a14:m>
                <a:endParaRPr lang="en-US" dirty="0"/>
              </a:p>
              <a:p>
                <a:pPr marL="0" indent="0">
                  <a:buNone/>
                </a:pPr>
                <a:endParaRPr lang="en-US" dirty="0"/>
              </a:p>
              <a:p>
                <a:pPr marL="0" indent="0">
                  <a:buNone/>
                </a:pPr>
                <a:endParaRPr lang="en-US" dirty="0"/>
              </a:p>
              <a:p>
                <a:pPr marL="0" indent="0">
                  <a:buNone/>
                </a:pPr>
                <a:r>
                  <a:rPr lang="he-IL" dirty="0"/>
                  <a:t>טבלאות </a:t>
                </a:r>
                <a:r>
                  <a:rPr lang="en-US" dirty="0"/>
                  <a:t>r</a:t>
                </a:r>
                <a:r>
                  <a:rPr lang="he-IL" dirty="0"/>
                  <a:t> מכילות את מספר סטיות התקן המינימאלי התואם לרמת המובהקות ודרגות החופש.</a:t>
                </a:r>
              </a:p>
              <a:p>
                <a:pPr marL="0" indent="0">
                  <a:buNone/>
                </a:pPr>
                <a:r>
                  <a:rPr lang="he-IL"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oMath>
                </a14:m>
                <a:r>
                  <a:rPr lang="he-IL" dirty="0"/>
                  <a:t> אשר אותו נכפיל בשונות  </a:t>
                </a:r>
                <a14:m>
                  <m:oMath xmlns:m="http://schemas.openxmlformats.org/officeDocument/2006/math">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𝑀𝑆𝑒</m:t>
                            </m:r>
                          </m:num>
                          <m:den>
                            <m:r>
                              <a:rPr lang="en-US" b="0" i="1" smtClean="0">
                                <a:latin typeface="Cambria Math" panose="02040503050406030204" pitchFamily="18" charset="0"/>
                              </a:rPr>
                              <m:t>𝑛</m:t>
                            </m:r>
                          </m:den>
                        </m:f>
                      </m:e>
                    </m:rad>
                  </m:oMath>
                </a14:m>
                <a:r>
                  <a:rPr lang="he-IL" dirty="0"/>
                  <a:t> על מנת שנוכל להכריז על קיום הקונטרסט. אם ההפרש באותה רמה קטן מ</a:t>
                </a:r>
                <a14:m>
                  <m:oMath xmlns:m="http://schemas.openxmlformats.org/officeDocument/2006/math">
                    <m:r>
                      <m:rPr>
                        <m:sty m:val="p"/>
                      </m:rPr>
                      <a:rPr lang="en-US" b="0" i="0" smtClean="0">
                        <a:latin typeface="Cambria Math" panose="02040503050406030204" pitchFamily="18" charset="0"/>
                      </a:rPr>
                      <m:t>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𝑟</m:t>
                            </m:r>
                          </m:sub>
                        </m:sSub>
                      </m:sub>
                    </m:sSub>
                  </m:oMath>
                </a14:m>
                <a:r>
                  <a:rPr lang="he-IL" dirty="0"/>
                  <a:t> של אותה רמה ניתן לאחד את הרמות יחדיו. כלומר אם</a:t>
                </a:r>
                <a:br>
                  <a:rPr lang="en-US" dirty="0"/>
                </a:br>
                <a:r>
                  <a:rPr lang="he-IL" dirty="0"/>
                  <a:t>ניתן לומר שמכונה 1 ומכונה 2 זהות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r>
                  <a:rPr lang="he-IL" dirty="0"/>
                  <a:t> לאחד את הדגימות שלהן. אם שורה </a:t>
                </a:r>
                <a:r>
                  <a:rPr lang="en-US" dirty="0"/>
                  <a:t>k</a:t>
                </a:r>
                <a:r>
                  <a:rPr lang="he-IL" dirty="0"/>
                  <a:t> מקיימת את התנאי אזי כל המכונות זהות.</a:t>
                </a:r>
              </a:p>
              <a:p>
                <a:pPr marL="0" indent="0">
                  <a:buNone/>
                </a:pPr>
                <a:endParaRPr lang="he-IL" dirty="0"/>
              </a:p>
            </p:txBody>
          </p:sp>
        </mc:Choice>
        <mc:Fallback>
          <p:sp>
            <p:nvSpPr>
              <p:cNvPr id="3" name="מציין מיקום תוכן 2">
                <a:extLst>
                  <a:ext uri="{FF2B5EF4-FFF2-40B4-BE49-F238E27FC236}">
                    <a16:creationId xmlns:a16="http://schemas.microsoft.com/office/drawing/2014/main" id="{821B7A83-6A76-5046-EEA2-C0247DCAB2BD}"/>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139DAA52-7F1F-E741-BDC2-827AE7ED81C1}"/>
              </a:ext>
            </a:extLst>
          </p:cNvPr>
          <p:cNvPicPr>
            <a:picLocks noChangeAspect="1"/>
          </p:cNvPicPr>
          <p:nvPr/>
        </p:nvPicPr>
        <p:blipFill>
          <a:blip r:embed="rId3"/>
          <a:stretch>
            <a:fillRect/>
          </a:stretch>
        </p:blipFill>
        <p:spPr>
          <a:xfrm>
            <a:off x="329417" y="263932"/>
            <a:ext cx="5926603" cy="2568194"/>
          </a:xfrm>
          <a:prstGeom prst="rect">
            <a:avLst/>
          </a:prstGeom>
        </p:spPr>
      </p:pic>
      <p:pic>
        <p:nvPicPr>
          <p:cNvPr id="6" name="תמונה 5">
            <a:extLst>
              <a:ext uri="{FF2B5EF4-FFF2-40B4-BE49-F238E27FC236}">
                <a16:creationId xmlns:a16="http://schemas.microsoft.com/office/drawing/2014/main" id="{BEFB3F08-F83F-9581-0880-941C120A3CA7}"/>
              </a:ext>
            </a:extLst>
          </p:cNvPr>
          <p:cNvPicPr>
            <a:picLocks noChangeAspect="1"/>
          </p:cNvPicPr>
          <p:nvPr/>
        </p:nvPicPr>
        <p:blipFill>
          <a:blip r:embed="rId4"/>
          <a:stretch>
            <a:fillRect/>
          </a:stretch>
        </p:blipFill>
        <p:spPr>
          <a:xfrm>
            <a:off x="8261420" y="2485270"/>
            <a:ext cx="2863780" cy="693711"/>
          </a:xfrm>
          <a:prstGeom prst="rect">
            <a:avLst/>
          </a:prstGeom>
        </p:spPr>
      </p:pic>
      <p:pic>
        <p:nvPicPr>
          <p:cNvPr id="8" name="תמונה 7">
            <a:extLst>
              <a:ext uri="{FF2B5EF4-FFF2-40B4-BE49-F238E27FC236}">
                <a16:creationId xmlns:a16="http://schemas.microsoft.com/office/drawing/2014/main" id="{939D28BC-8193-BADB-40E4-C851D69A6B2A}"/>
              </a:ext>
            </a:extLst>
          </p:cNvPr>
          <p:cNvPicPr>
            <a:picLocks noChangeAspect="1"/>
          </p:cNvPicPr>
          <p:nvPr/>
        </p:nvPicPr>
        <p:blipFill>
          <a:blip r:embed="rId5"/>
          <a:stretch>
            <a:fillRect/>
          </a:stretch>
        </p:blipFill>
        <p:spPr>
          <a:xfrm>
            <a:off x="3291840" y="4274804"/>
            <a:ext cx="1271648" cy="335380"/>
          </a:xfrm>
          <a:prstGeom prst="rect">
            <a:avLst/>
          </a:prstGeom>
        </p:spPr>
      </p:pic>
    </p:spTree>
    <p:extLst>
      <p:ext uri="{BB962C8B-B14F-4D97-AF65-F5344CB8AC3E}">
        <p14:creationId xmlns:p14="http://schemas.microsoft.com/office/powerpoint/2010/main" val="3731727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3F3E1D-E775-3F85-847E-EBBA7F34B0BC}"/>
              </a:ext>
            </a:extLst>
          </p:cNvPr>
          <p:cNvSpPr>
            <a:spLocks noGrp="1"/>
          </p:cNvSpPr>
          <p:nvPr>
            <p:ph type="title"/>
          </p:nvPr>
        </p:nvSpPr>
        <p:spPr/>
        <p:txBody>
          <a:bodyPr/>
          <a:lstStyle/>
          <a:p>
            <a:pPr algn="r"/>
            <a:r>
              <a:rPr lang="he-IL" dirty="0"/>
              <a:t>תרגיל 1 (המשך מהתרגול הקודם)</a:t>
            </a:r>
          </a:p>
        </p:txBody>
      </p:sp>
      <p:sp>
        <p:nvSpPr>
          <p:cNvPr id="3" name="מציין מיקום תוכן 2">
            <a:extLst>
              <a:ext uri="{FF2B5EF4-FFF2-40B4-BE49-F238E27FC236}">
                <a16:creationId xmlns:a16="http://schemas.microsoft.com/office/drawing/2014/main" id="{F67A9549-7BC8-4BD3-242C-8517AC950AB6}"/>
              </a:ext>
            </a:extLst>
          </p:cNvPr>
          <p:cNvSpPr>
            <a:spLocks noGrp="1"/>
          </p:cNvSpPr>
          <p:nvPr>
            <p:ph idx="1"/>
          </p:nvPr>
        </p:nvSpPr>
        <p:spPr/>
        <p:txBody>
          <a:bodyPr/>
          <a:lstStyle/>
          <a:p>
            <a:pPr marL="0" indent="0">
              <a:buNone/>
            </a:pPr>
            <a:r>
              <a:rPr lang="he-IL" dirty="0"/>
              <a:t>במפעל ישנן 4 מכונות שאמורות להיות זהות. המכונות מייצרות שבבי סיליקון במנות של 1000 יחידות. בתום הייצור בודקים את כל היחידות וסופרים כמה פגומים היו. מכל מכונה נלקחו 5 דגימות</a:t>
            </a:r>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r>
              <a:rPr lang="he-IL" dirty="0"/>
              <a:t>בדקו את השערות האפס הבאות ברמת מובהקות 0.01 ו:0.05:</a:t>
            </a:r>
          </a:p>
          <a:p>
            <a:pPr marL="342900" indent="-342900">
              <a:buFont typeface="+mj-cs"/>
              <a:buAutoNum type="hebrew2Minus"/>
            </a:pPr>
            <a:r>
              <a:rPr lang="he-IL" dirty="0"/>
              <a:t>תוחלת הרמה הראשונה הינה ממוצע של שלושת </a:t>
            </a:r>
            <a:r>
              <a:rPr lang="he-IL" dirty="0" err="1"/>
              <a:t>תוחלות</a:t>
            </a:r>
            <a:r>
              <a:rPr lang="he-IL" dirty="0"/>
              <a:t> הרמות האחרות</a:t>
            </a:r>
          </a:p>
          <a:p>
            <a:pPr marL="342900" indent="-342900">
              <a:buFont typeface="+mj-cs"/>
              <a:buAutoNum type="hebrew2Minus"/>
            </a:pPr>
            <a:r>
              <a:rPr lang="he-IL" dirty="0"/>
              <a:t>הרמה השלישית והרביעית שוות בתוחלתן.</a:t>
            </a:r>
          </a:p>
        </p:txBody>
      </p:sp>
      <p:pic>
        <p:nvPicPr>
          <p:cNvPr id="5" name="תמונה 4">
            <a:extLst>
              <a:ext uri="{FF2B5EF4-FFF2-40B4-BE49-F238E27FC236}">
                <a16:creationId xmlns:a16="http://schemas.microsoft.com/office/drawing/2014/main" id="{5A5F8ADD-31BF-59AA-94C3-DF58A2921E7A}"/>
              </a:ext>
            </a:extLst>
          </p:cNvPr>
          <p:cNvPicPr>
            <a:picLocks noChangeAspect="1"/>
          </p:cNvPicPr>
          <p:nvPr/>
        </p:nvPicPr>
        <p:blipFill>
          <a:blip r:embed="rId2"/>
          <a:stretch>
            <a:fillRect/>
          </a:stretch>
        </p:blipFill>
        <p:spPr>
          <a:xfrm>
            <a:off x="4439800" y="2787868"/>
            <a:ext cx="4112942" cy="1669832"/>
          </a:xfrm>
          <a:prstGeom prst="rect">
            <a:avLst/>
          </a:prstGeom>
        </p:spPr>
      </p:pic>
    </p:spTree>
    <p:extLst>
      <p:ext uri="{BB962C8B-B14F-4D97-AF65-F5344CB8AC3E}">
        <p14:creationId xmlns:p14="http://schemas.microsoft.com/office/powerpoint/2010/main" val="1443812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סבון">
  <a:themeElements>
    <a:clrScheme name="סבון">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סבון">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סבון">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TM03457510[[fn=סבון]]</Template>
  <TotalTime>36218</TotalTime>
  <Words>1639</Words>
  <Application>Microsoft Office PowerPoint</Application>
  <PresentationFormat>מסך רחב</PresentationFormat>
  <Paragraphs>133</Paragraphs>
  <Slides>27</Slides>
  <Notes>2</Notes>
  <HiddenSlides>6</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27</vt:i4>
      </vt:variant>
    </vt:vector>
  </HeadingPairs>
  <TitlesOfParts>
    <vt:vector size="32" baseType="lpstr">
      <vt:lpstr>Calibri</vt:lpstr>
      <vt:lpstr>Cambria Math</vt:lpstr>
      <vt:lpstr>Century Gothic</vt:lpstr>
      <vt:lpstr>Garamond</vt:lpstr>
      <vt:lpstr>סבון</vt:lpstr>
      <vt:lpstr>סטטיסטיקה תעשייתית וכלי תכנה</vt:lpstr>
      <vt:lpstr>קונטרסטים</vt:lpstr>
      <vt:lpstr>מבחן הקונטרסטים</vt:lpstr>
      <vt:lpstr>מבחן הקונטרסטים</vt:lpstr>
      <vt:lpstr>קונטרסטים אורתוגונליים </vt:lpstr>
      <vt:lpstr>קונטרסטים אורתוגונליים </vt:lpstr>
      <vt:lpstr>שיטת דנקן</vt:lpstr>
      <vt:lpstr>שיטת דנקן</vt:lpstr>
      <vt:lpstr>תרגיל 1 (המשך מהתרגול הקודם)</vt:lpstr>
      <vt:lpstr>תרגיל 1 (המשך מהתרגול הקודם)</vt:lpstr>
      <vt:lpstr>תרגיל 1 (המשך מהתרגול הקודם)</vt:lpstr>
      <vt:lpstr>תרגיל 1 (המשך מהתרגול הקודם)</vt:lpstr>
      <vt:lpstr>תרגיל 1 (המשך מהתרגול הקודם)</vt:lpstr>
      <vt:lpstr>תרגיל 1 (המשך מהתרגול הקודם)</vt:lpstr>
      <vt:lpstr>תרגיל 1 (המשך מהתרגול הקודם)</vt:lpstr>
      <vt:lpstr>תרגיל 1 (המשך מהתרגול הקודם)</vt:lpstr>
      <vt:lpstr>מודל שונות חד כיווני אקראי</vt:lpstr>
      <vt:lpstr>מודל שונות חד כיווני אקראי</vt:lpstr>
      <vt:lpstr>אמדים ורב"סים</vt:lpstr>
      <vt:lpstr>רב"ס ליחס השונויות</vt:lpstr>
      <vt:lpstr>רב"ס ליחס  השונויות:</vt:lpstr>
      <vt:lpstr>תרגיל 2</vt:lpstr>
      <vt:lpstr>תרגיל 2</vt:lpstr>
      <vt:lpstr>תרגיל 2</vt:lpstr>
      <vt:lpstr>תרגיל 2</vt:lpstr>
      <vt:lpstr>תרגיל 2</vt:lpstr>
      <vt:lpstr>תרגיל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סטטיסטיקה תעשייתית וכלי תכנה</dc:title>
  <dc:creator>Ronit Gross</dc:creator>
  <cp:lastModifiedBy>אירנה גרוס</cp:lastModifiedBy>
  <cp:revision>236</cp:revision>
  <dcterms:created xsi:type="dcterms:W3CDTF">2023-06-04T11:08:12Z</dcterms:created>
  <dcterms:modified xsi:type="dcterms:W3CDTF">2024-02-25T14:45:04Z</dcterms:modified>
</cp:coreProperties>
</file>