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67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87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>
        <p:scale>
          <a:sx n="70" d="100"/>
          <a:sy n="70" d="100"/>
        </p:scale>
        <p:origin x="71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B1085E0-2DF0-4BC5-A492-726E4DE1C08F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1F48DD7-42BE-49E5-ADA5-38A018317F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05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48DD7-42BE-49E5-ADA5-38A018317FFA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2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3803074-8DDF-40D5-A5A5-DFA87DCED551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2777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52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23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00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3803074-8DDF-40D5-A5A5-DFA87DCED551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7826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75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32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99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51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he-I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412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3803074-8DDF-40D5-A5A5-DFA87DCED551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285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803074-8DDF-40D5-A5A5-DFA87DCED551}" type="datetimeFigureOut">
              <a:rPr lang="he-IL" smtClean="0"/>
              <a:t>ב'/אדר א/תשפ"ד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92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r" defTabSz="914400" rtl="1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50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2000"/>
                <a:satMod val="160000"/>
              </a:schemeClr>
            </a:gs>
            <a:gs pos="77000">
              <a:schemeClr val="bg1">
                <a:tint val="100000"/>
                <a:shade val="73000"/>
                <a:satMod val="155000"/>
              </a:schemeClr>
            </a:gs>
            <a:gs pos="100000">
              <a:schemeClr val="bg1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7BF12D5-255D-959F-97AB-E99454A42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358" y="5232126"/>
            <a:ext cx="9369214" cy="8704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e-I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תרגול 7- ניתוח שונות חד כיווני, ניתוח שגיאות</a:t>
            </a: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1AA55ABF-213F-4B65-8B7E-1ED8609F2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945072"/>
            <a:ext cx="10339129" cy="4055144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he-IL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F8DB4189-B5C4-45EA-AFC5-6739032B8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624" y="1107268"/>
            <a:ext cx="10012680" cy="3730752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5256312-981E-C5D4-DC88-0AF876691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357" y="1447184"/>
            <a:ext cx="9369214" cy="3069103"/>
          </a:xfrm>
        </p:spPr>
        <p:txBody>
          <a:bodyPr>
            <a:normAutofit/>
          </a:bodyPr>
          <a:lstStyle/>
          <a:p>
            <a:r>
              <a:rPr lang="he-IL">
                <a:solidFill>
                  <a:srgbClr val="FFFFFF"/>
                </a:solidFill>
              </a:rPr>
              <a:t>סטטיסטיקה תעשייתית וכלי תכנה</a:t>
            </a:r>
          </a:p>
        </p:txBody>
      </p:sp>
    </p:spTree>
    <p:extLst>
      <p:ext uri="{BB962C8B-B14F-4D97-AF65-F5344CB8AC3E}">
        <p14:creationId xmlns:p14="http://schemas.microsoft.com/office/powerpoint/2010/main" val="37267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16EFB2-A99E-5AB4-B9ED-F6834981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תוחלת </a:t>
            </a:r>
            <a:r>
              <a:rPr lang="he-IL" dirty="0" err="1"/>
              <a:t>אמדי</a:t>
            </a:r>
            <a:r>
              <a:rPr lang="he-IL" dirty="0"/>
              <a:t> השונות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E5DA453-830C-2349-E44C-A7909C88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5" y="2014194"/>
            <a:ext cx="10239826" cy="376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9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809BC6-5616-907D-0CB1-EE6A55C6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מבחן ההשערות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B979199-288A-CD72-E65B-B9FD4351E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השערת האפס היא שכל </a:t>
                </a:r>
                <a:r>
                  <a:rPr lang="he-IL" dirty="0" err="1"/>
                  <a:t>התוחלות</a:t>
                </a:r>
                <a:r>
                  <a:rPr lang="he-IL" dirty="0"/>
                  <a:t> שוות, כלומר: </a:t>
                </a:r>
                <a14:m>
                  <m:oMath xmlns:m="http://schemas.openxmlformats.org/officeDocument/2006/math">
                    <m:r>
                      <a:rPr lang="he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 ולכן: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B979199-288A-CD72-E65B-B9FD4351E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2551F6A2-0036-4124-F2B3-DCA339421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37" y="2640290"/>
            <a:ext cx="5501841" cy="108589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F021597-E75A-0AD5-4293-C4CDE6D17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960" y="3815106"/>
            <a:ext cx="2776580" cy="108589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0D2EDA2-54FB-E693-8062-D5AA3576D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927" y="5121294"/>
            <a:ext cx="3944059" cy="7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7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809BC6-5616-907D-0CB1-EE6A55C6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מבחן ההשערות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979199-288A-CD72-E65B-B9FD4351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לוח ניתוח שונות: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2784B55-1E23-C262-FDE6-49644D215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0"/>
          <a:stretch/>
        </p:blipFill>
        <p:spPr>
          <a:xfrm>
            <a:off x="497410" y="2606039"/>
            <a:ext cx="10627790" cy="36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7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809BC6-5616-907D-0CB1-EE6A55C6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מבחן ההשערות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979199-288A-CD72-E65B-B9FD4351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אמדים</a:t>
            </a:r>
            <a:r>
              <a:rPr lang="he-IL" dirty="0"/>
              <a:t> </a:t>
            </a:r>
            <a:r>
              <a:rPr lang="he-IL" dirty="0" err="1"/>
              <a:t>ורב"סים</a:t>
            </a:r>
            <a:r>
              <a:rPr lang="he-IL" dirty="0"/>
              <a:t> (רווחי ביטחון סטטיסטים):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15BBE23-003D-5758-9E34-6724EC3A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22" y="2807892"/>
            <a:ext cx="5838198" cy="201556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DF97262-FCA2-4CAF-35EE-C4B9975B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26" y="2807892"/>
            <a:ext cx="4751976" cy="23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70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809BC6-5616-907D-0CB1-EE6A55C6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p-value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B979199-288A-CD72-E65B-B9FD4351E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באופן כללי, משמעות ה</a:t>
                </a:r>
                <a:r>
                  <a:rPr lang="en-US" dirty="0"/>
                  <a:t>p-value</a:t>
                </a:r>
                <a:r>
                  <a:rPr lang="he-IL" dirty="0"/>
                  <a:t> היא הסיכוי לטעות מסוג 1- הסיכוי לדחייה שגויה של השערת האפס</a:t>
                </a:r>
              </a:p>
              <a:p>
                <a:r>
                  <a:rPr lang="he-IL" dirty="0"/>
                  <a:t>במקרה של ניתוח שונות, המשמעות היא הסיכוי לקבל הבדל </a:t>
                </a:r>
                <a:r>
                  <a:rPr lang="he-IL" dirty="0" err="1"/>
                  <a:t>מסויים</a:t>
                </a:r>
                <a:r>
                  <a:rPr lang="he-IL" dirty="0"/>
                  <a:t> בין הרמות השונות של הפקטור על בסיס המדגם, למרות שבמציאות אין כלל הבדל. מכאן, שאנו מעוניינים ב</a:t>
                </a:r>
                <a:r>
                  <a:rPr lang="en-US" dirty="0"/>
                  <a:t>p-value</a:t>
                </a:r>
                <a:r>
                  <a:rPr lang="he-IL" dirty="0"/>
                  <a:t> קטן ככל האפשר</a:t>
                </a:r>
              </a:p>
              <a:p>
                <a:r>
                  <a:rPr lang="he-IL" dirty="0"/>
                  <a:t>בהינתן </a:t>
                </a:r>
                <a:r>
                  <a:rPr lang="en-US" dirty="0"/>
                  <a:t>p-value</a:t>
                </a:r>
                <a:r>
                  <a:rPr lang="he-IL" dirty="0"/>
                  <a:t> קטן (לדוגמא מפלט של </a:t>
                </a:r>
                <a:r>
                  <a:rPr lang="en-US" dirty="0"/>
                  <a:t>r</a:t>
                </a:r>
                <a:r>
                  <a:rPr lang="he-IL" dirty="0"/>
                  <a:t>) יש להשוות אותו לרמת המובהקות הנדרשת (לרוב </a:t>
                </a:r>
                <a:r>
                  <a:rPr lang="en-US" dirty="0"/>
                  <a:t>5%</a:t>
                </a:r>
                <a:r>
                  <a:rPr lang="he-IL" dirty="0"/>
                  <a:t> או 1%) אם ה</a:t>
                </a:r>
                <a:r>
                  <a:rPr lang="en-US" dirty="0"/>
                  <a:t>p-value</a:t>
                </a:r>
                <a:r>
                  <a:rPr lang="he-IL" dirty="0"/>
                  <a:t> שקיבלנו קטן מרמת המובהקות הדרושה- נדחה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B979199-288A-CD72-E65B-B9FD4351E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930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2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3C273F-D518-D675-8041-87D5E1D1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4BF8C2-2CAD-AC5D-6169-6ADCCC98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במפעל ישנן 4 מכונות שאמורות להיות זהות. המכונות מייצרות שבבי סיליקון במנות של 1000 </a:t>
            </a:r>
            <a:r>
              <a:rPr lang="he-IL" dirty="0" err="1"/>
              <a:t>יח</a:t>
            </a:r>
            <a:r>
              <a:rPr lang="he-IL" dirty="0"/>
              <a:t>'. בתום הייצור בודקים את כל היחידות וסופרים כמה פגומים היו. מכל מכונה נלקחו 5 דגימות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342900" indent="-342900">
              <a:buFont typeface="+mj-cs"/>
              <a:buAutoNum type="hebrew2Minus"/>
            </a:pPr>
            <a:r>
              <a:rPr lang="he-IL" dirty="0"/>
              <a:t>בדקו אם המכונות זהות בתוחלתן במובהקות של 1%</a:t>
            </a:r>
          </a:p>
          <a:p>
            <a:pPr marL="342900" indent="-342900">
              <a:buFont typeface="+mj-cs"/>
              <a:buAutoNum type="hebrew2Minus"/>
            </a:pPr>
            <a:r>
              <a:rPr lang="he-IL" dirty="0"/>
              <a:t>העריכו את כל הפרמטרים של המודל ובנה עבורם </a:t>
            </a:r>
            <a:r>
              <a:rPr lang="he-IL" dirty="0" err="1"/>
              <a:t>רב"ס</a:t>
            </a:r>
            <a:r>
              <a:rPr lang="he-IL" dirty="0"/>
              <a:t> במובהקות של 5%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EB84205-E108-9F28-2C5B-B25BB53C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73" y="2774534"/>
            <a:ext cx="5518434" cy="216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79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3C273F-D518-D675-8041-87D5E1D1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34BF8C2-2CAD-AC5D-6169-6ADCCC98E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19"/>
                <a:ext cx="10058400" cy="43703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e-IL" dirty="0"/>
                  <a:t>במפעל ישנן 4 מכונות שאמורות להיות זהות. המכונות מייצרות שבבי סיליקון במנות של 1000 </a:t>
                </a:r>
                <a:r>
                  <a:rPr lang="he-IL" dirty="0" err="1"/>
                  <a:t>יח</a:t>
                </a:r>
                <a:r>
                  <a:rPr lang="he-IL" dirty="0"/>
                  <a:t>'. בתום הייצור בודקים את כל היחידות וסופרים כמה פגומים היו. מכל מכונה נלקחו 5 דגימות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בדקו אם המכונות זהות בתוחלתן במובהקות של 1%</a:t>
                </a:r>
              </a:p>
              <a:p>
                <a:pPr marL="0" indent="0">
                  <a:buNone/>
                </a:pPr>
                <a:r>
                  <a:rPr lang="he-IL" dirty="0"/>
                  <a:t>במקרה זה מס' הדגימות בכל רמה זהה, ולכן הממוצע הכולל הוא ממוצע ממוצעי הרמות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292</m:t>
                    </m:r>
                  </m:oMath>
                </a14:m>
                <a:r>
                  <a:rPr lang="he-IL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𝑒𝑚𝑝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</m:oMath>
                </a14:m>
                <a:r>
                  <a:rPr lang="he-IL" dirty="0"/>
                  <a:t> ולכן ברמת מובהקות של 1% ניתן לדחות את ההשערה כי המכונות זהות בתוחלתן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34BF8C2-2CAD-AC5D-6169-6ADCCC98E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19"/>
                <a:ext cx="10058400" cy="4370327"/>
              </a:xfrm>
              <a:blipFill>
                <a:blip r:embed="rId2"/>
                <a:stretch>
                  <a:fillRect l="-545" t="-139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>
            <a:extLst>
              <a:ext uri="{FF2B5EF4-FFF2-40B4-BE49-F238E27FC236}">
                <a16:creationId xmlns:a16="http://schemas.microsoft.com/office/drawing/2014/main" id="{BE370A2A-6A37-89AC-11AE-3B0BAA731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25" y="384553"/>
            <a:ext cx="5014280" cy="16296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328B9EF-D528-0566-6D78-05F8D5E10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176" y="3429000"/>
            <a:ext cx="6145480" cy="2057400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A2151BAF-5E12-E6CF-A1D8-C2DD224070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00"/>
          <a:stretch/>
        </p:blipFill>
        <p:spPr>
          <a:xfrm>
            <a:off x="3530412" y="3429000"/>
            <a:ext cx="6058018" cy="205740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2139112-591E-A6C9-1715-383FF4D04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95" y="3429000"/>
            <a:ext cx="2420547" cy="9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65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D7320-E295-FED1-C76F-62D1053B7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C3A8A1-8A23-1562-3093-14397DB6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3A182D-EEEA-EAB7-FE5A-B7D8DF81C6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19"/>
                <a:ext cx="10058400" cy="43703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e-IL" dirty="0"/>
                  <a:t>במפעל ישנן 4 מכונות שאמורות להיות זהות. המכונות מייצרות שבבי סיליקון במנות של 1000 </a:t>
                </a:r>
                <a:r>
                  <a:rPr lang="he-IL" dirty="0" err="1"/>
                  <a:t>יח</a:t>
                </a:r>
                <a:r>
                  <a:rPr lang="he-IL" dirty="0"/>
                  <a:t>'. בתום הייצור בודקים את כל היחידות וסופרים כמה פגומים היו. מכל מכונה נלקחו 5 דגימות</a:t>
                </a:r>
              </a:p>
              <a:p>
                <a:pPr marL="342900" indent="-342900">
                  <a:buFont typeface="+mj-cs"/>
                  <a:buAutoNum type="hebrew2Minus"/>
                </a:pPr>
                <a:r>
                  <a:rPr lang="he-IL" dirty="0"/>
                  <a:t>בדקו אם המכונות זהות בתוחלתן במובהקות של 1%</a:t>
                </a:r>
              </a:p>
              <a:p>
                <a:pPr marL="0" indent="0">
                  <a:buNone/>
                </a:pPr>
                <a:r>
                  <a:rPr lang="he-IL" dirty="0"/>
                  <a:t>במקרה זה מס' הדגימות בכל רמה זהה, ולכן הממוצע הכולל הוא ממוצע ממוצעי הרמות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292</m:t>
                    </m:r>
                  </m:oMath>
                </a14:m>
                <a:r>
                  <a:rPr lang="he-IL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𝑒𝑚𝑝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</m:oMath>
                </a14:m>
                <a:r>
                  <a:rPr lang="he-IL" dirty="0"/>
                  <a:t> ולכן ברמת מובהקות של 1% ניתן לדחות את ההשערה כי המכונות זהות בתוחלתן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3A182D-EEEA-EAB7-FE5A-B7D8DF81C6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19"/>
                <a:ext cx="10058400" cy="4370327"/>
              </a:xfrm>
              <a:blipFill>
                <a:blip r:embed="rId2"/>
                <a:stretch>
                  <a:fillRect l="-545" t="-139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>
            <a:extLst>
              <a:ext uri="{FF2B5EF4-FFF2-40B4-BE49-F238E27FC236}">
                <a16:creationId xmlns:a16="http://schemas.microsoft.com/office/drawing/2014/main" id="{FE00526C-CCDA-848B-BC73-7958A08BC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25" y="384553"/>
            <a:ext cx="5014280" cy="162964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4B2A563-60C0-552D-97D1-EA0B98955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176" y="3429000"/>
            <a:ext cx="6145480" cy="20574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1A3518E-B9A6-EE9E-C913-9692B649B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95" y="3429000"/>
            <a:ext cx="2420547" cy="95291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C0A71D90-8B4F-5957-FEEB-1F18F71DE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95" y="4470841"/>
            <a:ext cx="2436570" cy="9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6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3C273F-D518-D675-8041-87D5E1D1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34BF8C2-2CAD-AC5D-6169-6ADCCC98E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19"/>
                <a:ext cx="10058400" cy="4370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 dirty="0"/>
                  <a:t>במפעל ישנן 4 מכונות שאמורות להיות זהות. המכונות מייצרות שבבי סיליקון במנות של 1000 </a:t>
                </a:r>
                <a:r>
                  <a:rPr lang="he-IL" dirty="0" err="1"/>
                  <a:t>יח</a:t>
                </a:r>
                <a:r>
                  <a:rPr lang="he-IL" dirty="0"/>
                  <a:t>'. בתום הייצור בודקים את כל היחידות וסופרים כמה פגומים היו. מכל מכונה נלקחו 5 דגימות</a:t>
                </a:r>
              </a:p>
              <a:p>
                <a:pPr marL="342900" indent="-342900">
                  <a:buAutoNum type="hebrew2Minus" startAt="2"/>
                </a:pPr>
                <a:r>
                  <a:rPr lang="he-IL" dirty="0"/>
                  <a:t>העריכו את כל הפרמטרים של המודל ובנה עבורם </a:t>
                </a:r>
                <a:r>
                  <a:rPr lang="he-IL" dirty="0" err="1"/>
                  <a:t>רב"ס</a:t>
                </a:r>
                <a:r>
                  <a:rPr lang="he-IL" dirty="0"/>
                  <a:t> במובהקות של 5%</a:t>
                </a:r>
              </a:p>
              <a:p>
                <a:pPr marL="0" indent="0">
                  <a:buNone/>
                </a:pPr>
                <a:r>
                  <a:rPr lang="he-IL" dirty="0" err="1"/>
                  <a:t>אמד</a:t>
                </a:r>
                <a:r>
                  <a:rPr lang="he-IL" dirty="0"/>
                  <a:t> לתוחלת: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he-IL" dirty="0"/>
              </a:p>
              <a:p>
                <a:pPr marL="0" indent="0">
                  <a:buNone/>
                </a:pPr>
                <a:r>
                  <a:rPr lang="he-IL" dirty="0" err="1"/>
                  <a:t>רב"ס</a:t>
                </a:r>
                <a:r>
                  <a:rPr lang="he-IL" dirty="0"/>
                  <a:t> לתוחלת: 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34BF8C2-2CAD-AC5D-6169-6ADCCC98E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19"/>
                <a:ext cx="10058400" cy="4370327"/>
              </a:xfrm>
              <a:blipFill>
                <a:blip r:embed="rId3"/>
                <a:stretch>
                  <a:fillRect l="-545" t="-697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>
            <a:extLst>
              <a:ext uri="{FF2B5EF4-FFF2-40B4-BE49-F238E27FC236}">
                <a16:creationId xmlns:a16="http://schemas.microsoft.com/office/drawing/2014/main" id="{BE370A2A-6A37-89AC-11AE-3B0BAA731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25" y="384553"/>
            <a:ext cx="5014280" cy="162964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0342A1E-8967-B43E-313C-259001CDA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080" y="3597558"/>
            <a:ext cx="5451396" cy="77443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AA5274BC-F41B-A5EB-D4C7-56AB15A24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2305" y="4403415"/>
            <a:ext cx="7722895" cy="2038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8F36CDB5-CE8D-288A-89EC-48AA9558B3EF}"/>
                  </a:ext>
                </a:extLst>
              </p:cNvPr>
              <p:cNvSpPr txBox="1"/>
              <p:nvPr/>
            </p:nvSpPr>
            <p:spPr>
              <a:xfrm>
                <a:off x="491265" y="4652539"/>
                <a:ext cx="2400300" cy="154035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/>
                <a:r>
                  <a:rPr lang="he-IL" dirty="0"/>
                  <a:t>אמד לשונות הרעש:</a:t>
                </a:r>
                <a:br>
                  <a:rPr lang="en-US" dirty="0"/>
                </a:br>
                <a:r>
                  <a:rPr lang="he-I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he-IL" dirty="0"/>
              </a:p>
              <a:p>
                <a:pPr algn="r"/>
                <a:r>
                  <a:rPr lang="he-IL" dirty="0" err="1"/>
                  <a:t>רב"ס</a:t>
                </a:r>
                <a:r>
                  <a:rPr lang="he-IL" dirty="0"/>
                  <a:t> לשונות הרעש: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42</m:t>
                      </m:r>
                    </m:oMath>
                  </m:oMathPara>
                </a14:m>
                <a:endParaRPr lang="he-IL" dirty="0"/>
              </a:p>
              <a:p>
                <a:pPr algn="r"/>
                <a:endParaRPr lang="he-IL" dirty="0"/>
              </a:p>
            </p:txBody>
          </p:sp>
        </mc:Choice>
        <mc:Fallback xmlns="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8F36CDB5-CE8D-288A-89EC-48AA9558B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5" y="4652539"/>
                <a:ext cx="2400300" cy="1540358"/>
              </a:xfrm>
              <a:prstGeom prst="rect">
                <a:avLst/>
              </a:prstGeom>
              <a:blipFill>
                <a:blip r:embed="rId7"/>
                <a:stretch>
                  <a:fillRect t="-1976" r="-4835" b="-27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>
            <a:extLst>
              <a:ext uri="{FF2B5EF4-FFF2-40B4-BE49-F238E27FC236}">
                <a16:creationId xmlns:a16="http://schemas.microsoft.com/office/drawing/2014/main" id="{B5A6ECBD-7D80-2A18-8770-2192E1DA4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425" y="2608289"/>
            <a:ext cx="3482861" cy="120241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6082A65-9730-5C08-2848-58518CECC15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6515"/>
          <a:stretch/>
        </p:blipFill>
        <p:spPr>
          <a:xfrm>
            <a:off x="689548" y="3798091"/>
            <a:ext cx="3177737" cy="5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36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A2610E-2574-B3F4-593B-565ED566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/>
              <a:t>תרגיל 2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2F4A01-DB98-724C-6458-F1FD26B85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בבחינה שנערכה בבית הספר לכלכלה חולקו הנבחנים לשלוש כיתות. שתי כיתות נבחנים במבנה בית הספר לכלכלה וכיתה נוספת בבניין דן-דוד. בבניין דן-דוד נערכו ביום הבחינה שיפוצים. לאחר הבחינה טענו הסטודנטים שנבחנו בבניין דן-דוד  כי הם נאלצו להיבחן בתנאים לא הוגנים ולכן הם ראויים לפקטור.</a:t>
            </a:r>
          </a:p>
          <a:p>
            <a:pPr marL="0" indent="0">
              <a:buNone/>
            </a:pPr>
            <a:r>
              <a:rPr lang="he-IL" dirty="0"/>
              <a:t>נתונה טבלת הציונים: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כדי לחזק את טענתם, הסטודנטים הגישו למרצה הקורס את פלט ניתוח השונות הבא: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א- מהי המסקנה הנובעת מפלט ניתוח השונות?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6E68944-7BF4-3BD1-2A39-606DEF0E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21274"/>
            <a:ext cx="2833077" cy="149644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4446F79-7E5A-E12E-142C-8F9C0D1D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672" y="5005288"/>
            <a:ext cx="6113940" cy="12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5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157D7A-F81F-6882-3560-5EF642E3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מודל ניתוח שונות חד כיווני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7288E1-5A1B-D797-4237-1CAB27D6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נרצה לבחון השפעה של פקטור מסוים. מספר הרמות של הפקטור יכול להיות סופי או אינסופי. המודל נחלק לשניים:</a:t>
            </a:r>
          </a:p>
          <a:p>
            <a:r>
              <a:rPr lang="he-IL" b="1" dirty="0"/>
              <a:t>מודל פרמטרי-</a:t>
            </a:r>
            <a:r>
              <a:rPr lang="he-IL" dirty="0"/>
              <a:t> מספר הרמות של הפקטור סופי, כל הרמות נמדדות</a:t>
            </a:r>
          </a:p>
          <a:p>
            <a:r>
              <a:rPr lang="he-IL" b="1" dirty="0"/>
              <a:t>מודל אקראי-</a:t>
            </a:r>
            <a:r>
              <a:rPr lang="he-IL" dirty="0"/>
              <a:t> מספר רב של רמות, נדגמות רק חלק מהרמות (בתרגולים הבאים)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694289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A2610E-2574-B3F4-593B-565ED566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/>
              <a:t>תרגיל 2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2F4A01-DB98-724C-6458-F1FD26B85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0220"/>
            <a:ext cx="10058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בבחינה שנערכה בבית הספר לכלכלה חולקו הנבחנים לשלוש כיתות. שתי כיתות נבחנים במבנה בית הספר לכלכלה וכיתה נוספת בבניין דן-דוד. בבניין דן-דוד נערכו ביום הבחינה שיפוצים. לאחר הבחינה טענו הסטודנטים שנבחנו בבניין דן-דוד  כי הם נאלצו להיבחן בתנאים לא הוגנים ולכן הם ראויים לפקטור.</a:t>
            </a:r>
          </a:p>
          <a:p>
            <a:pPr marL="0" indent="0">
              <a:buNone/>
            </a:pPr>
            <a:r>
              <a:rPr lang="he-IL" dirty="0"/>
              <a:t>נתונה טבלת הציונים: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כדי לחזק את טענתם, הסטודנטים הגישו למרצה הקורס את פלט ניתוח השונות הבא: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א- מהי המסקנה הנובעת מפלט ניתוח השונות? המסקנה הנובעת מפלט השונות היא כי ברמת מובהקות ,0.05 לא ניתן לקבוע כי תוחלת הציונים בשלוש הכיתות זהה.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6E68944-7BF4-3BD1-2A39-606DEF0E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78374"/>
            <a:ext cx="2833077" cy="149644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4446F79-7E5A-E12E-142C-8F9C0D1D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112" y="4611335"/>
            <a:ext cx="6113940" cy="12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50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A2610E-2574-B3F4-593B-565ED566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/>
              <a:t>תרגיל 2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2F4A01-DB98-724C-6458-F1FD26B85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0220"/>
            <a:ext cx="100584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בבחינה שנערכה בבית הספר לכלכלה חולקו הנבחנים לשלוש כיתות. שתי כיתות נבחנים במבנה בית הספר לכלכלה וכיתה נוספת בבניין דן-דוד. בבניין דן-דוד נערכו ביום הבחינה שיפוצים. לאחר הבחינה טענו הסטודנטים שנבחנו בבניין דן-דוד  כי הם נאלצו להיבחן בתנאים לא הוגנים ולכן הם ראויים לפקטור.</a:t>
            </a:r>
          </a:p>
          <a:p>
            <a:pPr marL="0" indent="0">
              <a:buNone/>
            </a:pPr>
            <a:r>
              <a:rPr lang="he-IL" dirty="0"/>
              <a:t>נתונה טבלת הציונים: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כדי לחזק את טענתם, הסטודנטים הגישו למרצה הקורס את פלט ניתוח השונות הבא: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ב- תוצאה זו אינה מאמתת את טענת הסטודנטים. מדוע? הפלט מראה כי אכן יש הבדל בין הכיתות אך מן הפלט לא ניתן להסיק כי אכן תוחלת ציון של הכיתה שנבחנה בדן-דוד נמוכה יותר </a:t>
            </a:r>
            <a:r>
              <a:rPr lang="he-IL" dirty="0" err="1"/>
              <a:t>מתוחלות</a:t>
            </a:r>
            <a:r>
              <a:rPr lang="he-IL" dirty="0"/>
              <a:t> שתי הכיתות האחרות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6E68944-7BF4-3BD1-2A39-606DEF0EB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78374"/>
            <a:ext cx="2833077" cy="149644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4446F79-7E5A-E12E-142C-8F9C0D1D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112" y="4611335"/>
            <a:ext cx="6113940" cy="12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12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A2610E-2574-B3F4-593B-565ED566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/>
              <a:t>תרגיל 2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2F4A01-DB98-724C-6458-F1FD26B85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0220"/>
            <a:ext cx="100584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ג- איזה מבחן נוסף יש לבצע על מנת לאמת את הטענה? בצעו את המבחן ברמת מובהקות </a:t>
            </a:r>
            <a:r>
              <a:rPr lang="en-US" dirty="0"/>
              <a:t>0.05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נוכל לבצע ניתוח שונות בין שתי הכיתות שנבחנו בכלכלה: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הפלט מראה כי אין הבדל בין תוחלת הציונים של הכתות שנבחנו בכלכלה ברמת מובהקות של 5%</a:t>
            </a:r>
          </a:p>
          <a:p>
            <a:pPr marL="0" indent="0">
              <a:buNone/>
            </a:pPr>
            <a:r>
              <a:rPr lang="he-IL" dirty="0"/>
              <a:t>כעת נוכל לאחד את הציונים של כתות כלכלה ולבצע ניתוח שונות בין ציונים אלו לציונים בכתת דן דוד. להלן פלט ניתוח השונות: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המסקנה הנובעת מפלט השונות כעת היא כי ברמת מובהקות ,0.05 לא ניתן לקבוע כי תוחלת הציונים בכיתות כלכלה זהה לתוחלת הציונים בכתת דן-דוד. כלומר כעת איששנו את טענת הסטודנטים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D717149-F30F-1BCE-9FA4-5B751B5C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193" y="2568445"/>
            <a:ext cx="7126007" cy="1457289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6C6111BF-7412-C2B0-4993-3F99AE5BC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1" y="388620"/>
            <a:ext cx="2596718" cy="137160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7073ACA-4501-10E2-C7F5-D99EFACD9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749" y="4864795"/>
            <a:ext cx="5048955" cy="1047896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9C7F6A9E-C1D3-DA3A-6790-19D288AD1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1" y="1825573"/>
            <a:ext cx="160995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5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558621-74A3-610F-96C2-564E3407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ניתוח שגיאות- בדיקת הנחות מודל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2D531A0-6D1A-E20A-A9A2-A360A5952F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dirty="0"/>
                  <a:t>מודל ניתוח השונות מניח כי:</a:t>
                </a:r>
              </a:p>
              <a:p>
                <a:r>
                  <a:rPr lang="he-IL" dirty="0"/>
                  <a:t>השגיאות לקוחות מפילוג נורמלי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השגיאות בלתי תלויות</a:t>
                </a:r>
              </a:p>
              <a:p>
                <a:r>
                  <a:rPr lang="he-IL" dirty="0"/>
                  <a:t>השונות של השגיאות אחידה על פני הרמות של הפקטור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2D531A0-6D1A-E20A-A9A2-A360A5952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514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D0F689-FD85-8046-39CB-7E6CF98B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שיטות לבדיקת הנחות המודל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E830A7F-6E9F-BCC5-B911-5A2FEDAA4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dirty="0"/>
                  <a:t>שיטת </a:t>
                </a:r>
                <a:r>
                  <a:rPr lang="en-US" dirty="0"/>
                  <a:t>Q-Q plot</a:t>
                </a:r>
                <a:r>
                  <a:rPr lang="he-IL" dirty="0"/>
                  <a:t> נועדה לבדוק האם הרעש מפולג נורמלי. את המבחן נערוך לכל רמה בנפרד. במידה ומספר התצפיות קטן מ5-10- נערוך את המבחן לכל התצפיות ביחד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חשב את השארית של כל תצפית לפי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he-IL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נמיין את השאריות בסדר עולה (</a:t>
                </a:r>
                <a:r>
                  <a:rPr lang="en-US" dirty="0"/>
                  <a:t>W</a:t>
                </a:r>
                <a:r>
                  <a:rPr lang="he-IL" dirty="0"/>
                  <a:t>= מיקום השארית ברשימה, כלומר עבור השארית הנמוכה ביותר </a:t>
                </a:r>
                <a:r>
                  <a:rPr lang="en-US" dirty="0"/>
                  <a:t>W=1 </a:t>
                </a:r>
                <a:r>
                  <a:rPr lang="he-IL" dirty="0"/>
                  <a:t>השארית הבאה אחריה 2 =</a:t>
                </a:r>
                <a:r>
                  <a:rPr lang="en-US" dirty="0"/>
                  <a:t>W</a:t>
                </a:r>
                <a:r>
                  <a:rPr lang="he-IL" dirty="0"/>
                  <a:t> וכך הלאה)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נחלק את הטווח לאחוזים עפ"י הנוסחה: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he-IL" dirty="0"/>
                  <a:t> (כלומר לכל שארית נתאים את האחוזון שלה)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נמצא את הערך הקריטי המתאים לכל שארית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 (הערך התיאורטי שמתאים לאחוזון)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נבדוק האם קיימת מגמה לינארית בין הערך הקריטי (התיאורטי – ציר </a:t>
                </a:r>
                <a:r>
                  <a:rPr lang="en-US" dirty="0"/>
                  <a:t>X</a:t>
                </a:r>
                <a:r>
                  <a:rPr lang="he-IL" dirty="0"/>
                  <a:t>) לערך השגיאה (הערך בפועל - ציר </a:t>
                </a:r>
                <a:r>
                  <a:rPr lang="en-US" dirty="0"/>
                  <a:t>Y</a:t>
                </a:r>
                <a:r>
                  <a:rPr lang="he-IL" dirty="0"/>
                  <a:t>)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E830A7F-6E9F-BCC5-B911-5A2FEDAA4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930" r="-5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960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675637-E157-8A82-CC49-0146ABFD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CAC2B6-86D0-B139-72CE-79C1D184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במפעל ישנן 4 מכונות שאמורות להיות זהות. המכונות מייצרות שבבי סיליקון במנות של 1000 יחידות. בתום הייצור בודקים את כל היחידות וסופרים כמה פגומים היו. מכל מכונה נלקחו 5 דגימות.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א- בצעו ניתוח באמצעות שיטת </a:t>
            </a:r>
            <a:r>
              <a:rPr lang="en-US" dirty="0"/>
              <a:t>Q-Q Plot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6CB29C7-77DF-8F76-99FD-D0BAE42DC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5" t="13943" r="4053" b="-3464"/>
          <a:stretch/>
        </p:blipFill>
        <p:spPr>
          <a:xfrm>
            <a:off x="4117659" y="2857499"/>
            <a:ext cx="4706302" cy="185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86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675637-E157-8A82-CC49-0146ABFD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9CAC2B6-86D0-B139-72CE-79C1D1841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dirty="0"/>
                  <a:t>במפעל ישנן 4 מכונות שאמורות להיות זהות. המכונות מייצרות שבבי סיליקון במנות של 1000 יחידות. בתום הייצור בודקים את כל היחידות וסופרים כמה פגומים היו. מכל מכונה נלקחו 5 דגימות.</a:t>
                </a:r>
              </a:p>
              <a:p>
                <a:pPr marL="342900" indent="-342900">
                  <a:buAutoNum type="hebrew2Minus"/>
                </a:pPr>
                <a:r>
                  <a:rPr lang="he-IL" dirty="0"/>
                  <a:t>נחשב תחילה את ממוצעי הרמות ושאריות התצפיות. ממוצעי הרמות: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he-IL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he-IL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השאריות: 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מכיוון שכמות התצפיות בכל רמה היא קטנה, נייצר גרף משותף: לאחר מיון השאריות בסדר עולה, נתאים לכל שארית טווח אחוזים וערך קריטי מתאים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9CAC2B6-86D0-B139-72CE-79C1D1841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>
            <a:extLst>
              <a:ext uri="{FF2B5EF4-FFF2-40B4-BE49-F238E27FC236}">
                <a16:creationId xmlns:a16="http://schemas.microsoft.com/office/drawing/2014/main" id="{61296E8A-1F39-605D-AC1A-4500B6DD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789" y="3429000"/>
            <a:ext cx="430590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9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675637-E157-8A82-CC49-0146ABFD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CAC2B6-86D0-B139-72CE-79C1D184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ניתן לראות כי יש התאמה לינארית</a:t>
            </a:r>
            <a:br>
              <a:rPr lang="en-US" dirty="0"/>
            </a:br>
            <a:r>
              <a:rPr lang="he-IL" dirty="0"/>
              <a:t>של הנתונים, לכן ניתן להניח כי </a:t>
            </a:r>
            <a:br>
              <a:rPr lang="en-US" dirty="0"/>
            </a:br>
            <a:r>
              <a:rPr lang="he-IL" dirty="0"/>
              <a:t>הרעש מתפלג נורמלית.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82C0759-AF99-55C4-E792-B58A8ADBA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73" y="1844849"/>
            <a:ext cx="6935980" cy="419019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497AF1A-DF24-5FE0-473C-5F5EB37E0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152" y="1847629"/>
            <a:ext cx="3599048" cy="195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72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675637-E157-8A82-CC49-0146ABFD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CAC2B6-86D0-B139-72CE-79C1D184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במפעל ישנן 4 מכונות שאמורות להיות זהות. המכונות מייצרות שבבי סיליקון במנות של 1000 יחידות. בתום הייצור בודקים את כל היחידות וסופרים כמה פגומים היו. מכל מכונה נלקחו 5 דגימות.</a:t>
            </a:r>
          </a:p>
          <a:p>
            <a:pPr marL="0" indent="0">
              <a:buNone/>
            </a:pPr>
            <a:r>
              <a:rPr lang="he-IL" dirty="0"/>
              <a:t>ב- בצעו מבחן אי תלות גרפית.</a:t>
            </a:r>
          </a:p>
          <a:p>
            <a:pPr marL="0" indent="0">
              <a:buNone/>
            </a:pPr>
            <a:r>
              <a:rPr lang="he-IL" dirty="0"/>
              <a:t>לא ניתן לאפיין דפוס כלשהו ברמות השונות, לכן ניתן להניח כי אין תלות בין התצפיות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0EE2B2F-F913-4587-9C3D-CBDC2398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759" y="3681954"/>
            <a:ext cx="4766930" cy="268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62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675637-E157-8A82-CC49-0146ABFD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3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CAC2B6-86D0-B139-72CE-79C1D184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במפעל ישנן 4 מכונות שאמורות להיות זהות. המכונות מייצרות שבבי סיליקון במנות של 1000 יחידות. בתום הייצור בודקים את כל היחידות וסופרים כמה פגומים היו. מכל מכונה נלקחו 5 דגימות.</a:t>
            </a:r>
          </a:p>
          <a:p>
            <a:pPr marL="0" indent="0">
              <a:buNone/>
            </a:pPr>
            <a:r>
              <a:rPr lang="he-IL" dirty="0"/>
              <a:t>ג- האם השונות של השגיאות אחידה על פני הרמות השונות? </a:t>
            </a:r>
          </a:p>
          <a:p>
            <a:pPr marL="0" indent="0">
              <a:buNone/>
            </a:pPr>
            <a:r>
              <a:rPr lang="he-IL" dirty="0"/>
              <a:t>שיטה: בדיקת פיזור השגיאות בין האחוזון ה25-75 (</a:t>
            </a:r>
            <a:r>
              <a:rPr lang="en-US" dirty="0"/>
              <a:t>Boxplot</a:t>
            </a:r>
            <a:r>
              <a:rPr lang="he-IL" dirty="0"/>
              <a:t>)</a:t>
            </a:r>
          </a:p>
          <a:p>
            <a:pPr marL="0" indent="0">
              <a:buNone/>
            </a:pPr>
            <a:r>
              <a:rPr lang="he-IL" dirty="0"/>
              <a:t>מבצעים בדיקה איכותית האם אורכי המלבנים בין 0.25 ל0.75- לאורך ציר ה</a:t>
            </a:r>
            <a:r>
              <a:rPr lang="en-US" dirty="0"/>
              <a:t>y</a:t>
            </a:r>
            <a:r>
              <a:rPr lang="he-IL" dirty="0"/>
              <a:t> דומים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C58601D-9A43-B976-AF68-F4FB1C639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59" y="4069080"/>
            <a:ext cx="6943193" cy="239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4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BC2F4C-15DF-220B-885D-AFF4F684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המודל הפרמטרי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FB4EAE9-2B6C-7CF4-3E70-F6C180E97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dirty="0"/>
                  <a:t>עבור כל רמה של פקטור נדגום מספר תצפיות: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e-IL" dirty="0"/>
                  <a:t> - מספר הרמות של הגורם המסביר. לעיתים מופיע גם ע"י הסימון </a:t>
                </a:r>
                <a:r>
                  <a:rPr lang="en-US" dirty="0"/>
                  <a:t>k)</a:t>
                </a:r>
                <a:r>
                  <a:rPr lang="he-IL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- מספר התצפיות שנגדמו מרמה </a:t>
                </a:r>
                <a:r>
                  <a:rPr lang="en-US" dirty="0" err="1"/>
                  <a:t>i</a:t>
                </a:r>
                <a:r>
                  <a:rPr lang="he-IL" dirty="0"/>
                  <a:t> של הגורם המסביר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e-IL" dirty="0"/>
                  <a:t>- התצפית ה</a:t>
                </a:r>
                <a:r>
                  <a:rPr lang="en-US" dirty="0"/>
                  <a:t>j</a:t>
                </a:r>
                <a:r>
                  <a:rPr lang="he-IL" dirty="0"/>
                  <a:t> ברמה ה</a:t>
                </a:r>
                <a:r>
                  <a:rPr lang="en-US" dirty="0" err="1"/>
                  <a:t>i</a:t>
                </a:r>
                <a:endParaRPr lang="he-IL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he-IL" dirty="0"/>
                  <a:t>- סך התצפיות שנדגמו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he-I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he-IL" dirty="0"/>
                  <a:t>- ממוצע התצפיות של רמה </a:t>
                </a:r>
                <a:r>
                  <a:rPr lang="en-US" dirty="0" err="1"/>
                  <a:t>i</a:t>
                </a:r>
                <a:r>
                  <a:rPr lang="he-IL" dirty="0"/>
                  <a:t> (כשבכל רמה נלקחות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דגימות)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he-IL" dirty="0"/>
                  <a:t>- ממוצע כל התצפיות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FB4EAE9-2B6C-7CF4-3E70-F6C180E97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1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615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D25489-56DA-9173-5A25-FAA10BD6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Python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C393303-06D0-95D0-8749-2D2CD94C8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91" y="330761"/>
            <a:ext cx="4677341" cy="619647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917B4C4-B4C4-FB9B-F050-53125DBB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332797"/>
            <a:ext cx="2534004" cy="336279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9D144FE-D812-0582-86C2-5979E1245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462" y="1957945"/>
            <a:ext cx="3436111" cy="2519815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70A5BC50-E1C7-B473-3C79-8BCB642C4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577" y="4005388"/>
            <a:ext cx="3361964" cy="251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43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CDE26D-F604-A4B5-ECFB-2E873791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19B4BDF-A6D9-ECB4-9C8F-A0B25227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7" y="431898"/>
            <a:ext cx="7344013" cy="60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0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BC2F4C-15DF-220B-885D-AFF4F684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המודל הפרמטרי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FB4EAE9-2B6C-7CF4-3E70-F6C180E97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b="1" dirty="0"/>
                  <a:t>המודל: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he-IL" dirty="0"/>
                  <a:t>- תוחלת התצפית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- הסטייה של רמה </a:t>
                </a:r>
                <a:r>
                  <a:rPr lang="en-US" dirty="0" err="1"/>
                  <a:t>i</a:t>
                </a:r>
                <a:r>
                  <a:rPr lang="he-IL" dirty="0"/>
                  <a:t> מהתוחלת של כלל התצפיות</a:t>
                </a:r>
              </a:p>
              <a:p>
                <a:r>
                  <a:rPr lang="he-IL" dirty="0"/>
                  <a:t>הסטיות מוגדרות כך ש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r>
                  <a:rPr lang="he-IL" dirty="0"/>
                  <a:t>  כלומר, סכום הסטיות המשוקלל על כל הרמות חייב להתאפס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- סטייה אקראית (רעש) של התצפית ה</a:t>
                </a:r>
                <a:r>
                  <a:rPr lang="en-US" dirty="0"/>
                  <a:t>j</a:t>
                </a:r>
                <a:r>
                  <a:rPr lang="he-IL" dirty="0"/>
                  <a:t> ברמה ה</a:t>
                </a:r>
                <a:r>
                  <a:rPr lang="en-US" dirty="0" err="1"/>
                  <a:t>i</a:t>
                </a:r>
                <a:r>
                  <a:rPr lang="he-IL" dirty="0"/>
                  <a:t> של האלגוריתם המסביר</a:t>
                </a:r>
              </a:p>
              <a:p>
                <a:endParaRPr lang="he-IL" dirty="0"/>
              </a:p>
              <a:p>
                <a:endParaRPr lang="he-IL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FB4EAE9-2B6C-7CF4-3E70-F6C180E97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F18284E6-3F31-B39F-B2EB-B78672CA35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8" t="14159" b="10919"/>
          <a:stretch/>
        </p:blipFill>
        <p:spPr>
          <a:xfrm>
            <a:off x="4292581" y="4332708"/>
            <a:ext cx="3868439" cy="58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0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BC2F4C-15DF-220B-885D-AFF4F684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המודל הפרמטרי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FB4EAE9-2B6C-7CF4-3E70-F6C180E97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b="1" dirty="0"/>
                  <a:t>המודל:</a:t>
                </a:r>
              </a:p>
              <a:p>
                <a:r>
                  <a:rPr lang="he-IL" dirty="0"/>
                  <a:t>המודל מתבסס על ההנחה כי התפלגות התצפיות בתוך כל רמה הינה נורמלית: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- התוחלת של רמה </a:t>
                </a:r>
                <a:r>
                  <a:rPr lang="en-US" dirty="0" err="1"/>
                  <a:t>i</a:t>
                </a:r>
                <a:r>
                  <a:rPr lang="he-IL" dirty="0"/>
                  <a:t> מורכבת מתוחלת כללית ועוד </a:t>
                </a:r>
                <a:r>
                  <a:rPr lang="en-US" dirty="0"/>
                  <a:t>offset</a:t>
                </a:r>
                <a:r>
                  <a:rPr lang="he-IL" dirty="0"/>
                  <a:t> מסוים.</a:t>
                </a:r>
              </a:p>
              <a:p>
                <a:r>
                  <a:rPr lang="he-IL" dirty="0"/>
                  <a:t>התפלגות ממוצע הסטיות האקראיות ברמה </a:t>
                </a:r>
                <a:r>
                  <a:rPr lang="en-US" dirty="0" err="1"/>
                  <a:t>i</a:t>
                </a:r>
                <a:r>
                  <a:rPr lang="he-IL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he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התפלגות הממוצע הכולל של הסטיות האקראיות: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he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ממוצע רמה </a:t>
                </a:r>
                <a:r>
                  <a:rPr lang="en-US" dirty="0" err="1"/>
                  <a:t>i</a:t>
                </a:r>
                <a:r>
                  <a:rPr lang="he-IL" dirty="0"/>
                  <a:t>: </a:t>
                </a:r>
              </a:p>
              <a:p>
                <a:endParaRPr lang="he-IL" dirty="0"/>
              </a:p>
              <a:p>
                <a:r>
                  <a:rPr lang="he-IL" dirty="0"/>
                  <a:t>ממוצע כולל:</a:t>
                </a:r>
              </a:p>
              <a:p>
                <a:endParaRPr lang="he-IL" dirty="0"/>
              </a:p>
              <a:p>
                <a:endParaRPr lang="he-IL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FB4EAE9-2B6C-7CF4-3E70-F6C180E97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 b="-2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>
            <a:extLst>
              <a:ext uri="{FF2B5EF4-FFF2-40B4-BE49-F238E27FC236}">
                <a16:creationId xmlns:a16="http://schemas.microsoft.com/office/drawing/2014/main" id="{3A7C89BB-7618-925B-7B8A-C50DD29B6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00" y="4433868"/>
            <a:ext cx="8889160" cy="61819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1F69212-575A-09C1-5D3F-0DEAD55C2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943" y="5234940"/>
            <a:ext cx="7766318" cy="12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0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B6163A-AFA2-C106-C9F6-A72EAD9D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נוסחאות לשונות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DD0850-15A7-0845-95EE-FACD7349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השונות הכוללת (נשווה כל תצפית לממוצע הכללי ):</a:t>
            </a:r>
          </a:p>
          <a:p>
            <a:endParaRPr lang="he-IL" dirty="0"/>
          </a:p>
          <a:p>
            <a:r>
              <a:rPr lang="he-IL" dirty="0"/>
              <a:t>ניתן לפרק את השונות הכוללת לסכום הבא:</a:t>
            </a:r>
          </a:p>
          <a:p>
            <a:endParaRPr lang="he-IL" dirty="0"/>
          </a:p>
          <a:p>
            <a:r>
              <a:rPr lang="he-IL" dirty="0"/>
              <a:t>כאשר סכום השגיאות הריבועיות הנובעות מהרעש (השגיאה האקראית) הינו:</a:t>
            </a:r>
          </a:p>
          <a:p>
            <a:endParaRPr lang="he-IL" dirty="0"/>
          </a:p>
          <a:p>
            <a:r>
              <a:rPr lang="he-IL" dirty="0"/>
              <a:t>וסכום ריבועי ההפרשים הנובעים מרמת הפקטור (השונות בין הקבוצות) היא:</a:t>
            </a:r>
          </a:p>
          <a:p>
            <a:endParaRPr lang="he-IL" dirty="0"/>
          </a:p>
          <a:p>
            <a:r>
              <a:rPr lang="he-IL" dirty="0"/>
              <a:t>ובסה"כ: 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D427B84-B317-8D5A-5300-0EBD012C9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35" y="2014194"/>
            <a:ext cx="3374965" cy="64008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E4C62B5-A118-A03E-CE2A-2FE4E118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71" y="2788920"/>
            <a:ext cx="6332225" cy="64008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152E248-FEE8-75F4-24ED-7E81313CE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36" y="3517926"/>
            <a:ext cx="3370208" cy="61085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44F7DE27-E3BB-6AC7-E40E-6DB0A6DEF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08" y="4285026"/>
            <a:ext cx="3396336" cy="610851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330C62F8-9619-4878-2ADA-16C4FCC7B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760" y="5163228"/>
            <a:ext cx="2724214" cy="50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6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B6163A-AFA2-C106-C9F6-A72EAD9D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נוסחאות לשונות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DD0850-15A7-0845-95EE-FACD7349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דרגות חופש: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 err="1"/>
              <a:t>אמדים</a:t>
            </a:r>
            <a:r>
              <a:rPr lang="he-IL" dirty="0"/>
              <a:t> לשונות: (מנרמלים כל ביטוי לפי מס' דרגות החופש)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58D6DBC-4324-439A-EEE8-8A1639D6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09" y="2809453"/>
            <a:ext cx="3631392" cy="51002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220F0E4-4626-757B-2A7D-40A7852C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951" y="2809453"/>
            <a:ext cx="2337618" cy="510026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096B3435-A1CA-1366-C9E0-44ED4B4D0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979" y="2809453"/>
            <a:ext cx="2247891" cy="510026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3BDB1249-AC85-9A89-2382-064BE8B87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219" y="4213347"/>
            <a:ext cx="1964651" cy="731520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085B6398-F5F8-DB11-9B4C-B1BECA767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491" y="4208693"/>
            <a:ext cx="2034078" cy="730181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E8D4E663-4867-EEE4-E656-3992A48089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442" y="4208694"/>
            <a:ext cx="1776770" cy="7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4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B6163A-AFA2-C106-C9F6-A72EAD9D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נוסחאות לשונות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B84853E-6B97-91F8-7762-918732CA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06" y="2366854"/>
            <a:ext cx="10474188" cy="292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5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16EFB2-A99E-5AB4-B9ED-F6834981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תוחלת </a:t>
            </a:r>
            <a:r>
              <a:rPr lang="he-IL" dirty="0" err="1"/>
              <a:t>אמדי</a:t>
            </a:r>
            <a:r>
              <a:rPr lang="he-IL" dirty="0"/>
              <a:t> השונות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346D1A0-6A5B-888B-8BAA-376893DCB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26" y="1779177"/>
            <a:ext cx="8406148" cy="45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70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בון">
  <a:themeElements>
    <a:clrScheme name="סבון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סבון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סבו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TM03457510[[fn=סבון]]</Template>
  <TotalTime>37486</TotalTime>
  <Words>1636</Words>
  <Application>Microsoft Office PowerPoint</Application>
  <PresentationFormat>מסך רחב</PresentationFormat>
  <Paragraphs>195</Paragraphs>
  <Slides>31</Slides>
  <Notes>1</Notes>
  <HiddenSlides>3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31</vt:i4>
      </vt:variant>
    </vt:vector>
  </HeadingPairs>
  <TitlesOfParts>
    <vt:vector size="36" baseType="lpstr">
      <vt:lpstr>Calibri</vt:lpstr>
      <vt:lpstr>Cambria Math</vt:lpstr>
      <vt:lpstr>Century Gothic</vt:lpstr>
      <vt:lpstr>Garamond</vt:lpstr>
      <vt:lpstr>סבון</vt:lpstr>
      <vt:lpstr>סטטיסטיקה תעשייתית וכלי תכנה</vt:lpstr>
      <vt:lpstr>מודל ניתוח שונות חד כיווני</vt:lpstr>
      <vt:lpstr>המודל הפרמטרי</vt:lpstr>
      <vt:lpstr>המודל הפרמטרי</vt:lpstr>
      <vt:lpstr>המודל הפרמטרי</vt:lpstr>
      <vt:lpstr>נוסחאות לשונות</vt:lpstr>
      <vt:lpstr>נוסחאות לשונות</vt:lpstr>
      <vt:lpstr>נוסחאות לשונות</vt:lpstr>
      <vt:lpstr>תוחלת אמדי השונות</vt:lpstr>
      <vt:lpstr>תוחלת אמדי השונות</vt:lpstr>
      <vt:lpstr>מבחן ההשערות</vt:lpstr>
      <vt:lpstr>מבחן ההשערות</vt:lpstr>
      <vt:lpstr>מבחן ההשערות</vt:lpstr>
      <vt:lpstr>p-value</vt:lpstr>
      <vt:lpstr>תרגיל 1</vt:lpstr>
      <vt:lpstr>תרגיל 1</vt:lpstr>
      <vt:lpstr>תרגיל 1</vt:lpstr>
      <vt:lpstr>תרגיל 1</vt:lpstr>
      <vt:lpstr>תרגיל 2</vt:lpstr>
      <vt:lpstr>תרגיל 2</vt:lpstr>
      <vt:lpstr>תרגיל 2</vt:lpstr>
      <vt:lpstr>תרגיל 2</vt:lpstr>
      <vt:lpstr>ניתוח שגיאות- בדיקת הנחות מודל</vt:lpstr>
      <vt:lpstr>שיטות לבדיקת הנחות המודל</vt:lpstr>
      <vt:lpstr>תרגיל 3</vt:lpstr>
      <vt:lpstr>תרגיל 3</vt:lpstr>
      <vt:lpstr>תרגיל 3</vt:lpstr>
      <vt:lpstr>תרגיל 3</vt:lpstr>
      <vt:lpstr>תרגיל 3</vt:lpstr>
      <vt:lpstr>Python</vt:lpstr>
      <vt:lpstr>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סטטיסטיקה תעשייתית וכלי תכנה</dc:title>
  <dc:creator>Ronit Gross</dc:creator>
  <cp:lastModifiedBy>אירנה גרוס</cp:lastModifiedBy>
  <cp:revision>231</cp:revision>
  <dcterms:created xsi:type="dcterms:W3CDTF">2023-06-04T11:08:12Z</dcterms:created>
  <dcterms:modified xsi:type="dcterms:W3CDTF">2024-02-18T14:26:59Z</dcterms:modified>
</cp:coreProperties>
</file>