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6" r:id="rId15"/>
    <p:sldId id="283" r:id="rId16"/>
    <p:sldId id="284" r:id="rId17"/>
    <p:sldId id="285" r:id="rId18"/>
    <p:sldId id="286" r:id="rId19"/>
    <p:sldId id="287" r:id="rId20"/>
    <p:sldId id="288" r:id="rId21"/>
    <p:sldId id="289" r:id="rId22"/>
    <p:sldId id="290" r:id="rId23"/>
    <p:sldId id="291" r:id="rId24"/>
    <p:sldId id="292" r:id="rId25"/>
    <p:sldId id="293" r:id="rId26"/>
    <p:sldId id="295"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94" r:id="rId40"/>
    <p:sldId id="29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86"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E5DB-A660-438A-98C2-008E49853CFA}"/>
              </a:ext>
            </a:extLst>
          </p:cNvPr>
          <p:cNvSpPr>
            <a:spLocks noGrp="1"/>
          </p:cNvSpPr>
          <p:nvPr>
            <p:ph type="ctrTitle"/>
          </p:nvPr>
        </p:nvSpPr>
        <p:spPr/>
        <p:txBody>
          <a:bodyPr/>
          <a:lstStyle/>
          <a:p>
            <a:r>
              <a:rPr lang="en-US" dirty="0"/>
              <a:t>Automatic banking system</a:t>
            </a:r>
          </a:p>
        </p:txBody>
      </p:sp>
      <p:sp>
        <p:nvSpPr>
          <p:cNvPr id="3" name="Subtitle 2">
            <a:extLst>
              <a:ext uri="{FF2B5EF4-FFF2-40B4-BE49-F238E27FC236}">
                <a16:creationId xmlns:a16="http://schemas.microsoft.com/office/drawing/2014/main" id="{3C6C8B97-F1AC-49CF-BDBB-95052E9725B7}"/>
              </a:ext>
            </a:extLst>
          </p:cNvPr>
          <p:cNvSpPr>
            <a:spLocks noGrp="1"/>
          </p:cNvSpPr>
          <p:nvPr>
            <p:ph type="subTitle" idx="1"/>
          </p:nvPr>
        </p:nvSpPr>
        <p:spPr/>
        <p:txBody>
          <a:bodyPr/>
          <a:lstStyle/>
          <a:p>
            <a:r>
              <a:rPr lang="en-US" sz="1800" b="1" i="0" dirty="0" err="1">
                <a:solidFill>
                  <a:schemeClr val="tx1"/>
                </a:solidFill>
                <a:effectLst/>
                <a:latin typeface="WordVisi_MSFontService"/>
              </a:rPr>
              <a:t>Dr.Ibrahim</a:t>
            </a:r>
            <a:r>
              <a:rPr lang="en-US" sz="1800" b="1" i="0" dirty="0">
                <a:solidFill>
                  <a:schemeClr val="tx1"/>
                </a:solidFill>
                <a:effectLst/>
                <a:latin typeface="WordVisi_MSFontService"/>
              </a:rPr>
              <a:t> </a:t>
            </a:r>
            <a:r>
              <a:rPr lang="en-US" sz="1800" b="1" i="0" dirty="0" err="1">
                <a:solidFill>
                  <a:schemeClr val="tx1"/>
                </a:solidFill>
                <a:effectLst/>
                <a:latin typeface="WordVisi_MSFontService"/>
              </a:rPr>
              <a:t>Moauwd</a:t>
            </a:r>
            <a:r>
              <a:rPr lang="en-US" sz="1800" b="0" i="0" dirty="0">
                <a:solidFill>
                  <a:schemeClr val="tx1"/>
                </a:solidFill>
                <a:effectLst/>
                <a:latin typeface="WordVisiPilcrow_MSFontService"/>
              </a:rPr>
              <a:t> </a:t>
            </a:r>
            <a:endParaRPr lang="en-US" dirty="0">
              <a:solidFill>
                <a:schemeClr val="tx1"/>
              </a:solidFill>
            </a:endParaRPr>
          </a:p>
        </p:txBody>
      </p:sp>
    </p:spTree>
    <p:extLst>
      <p:ext uri="{BB962C8B-B14F-4D97-AF65-F5344CB8AC3E}">
        <p14:creationId xmlns:p14="http://schemas.microsoft.com/office/powerpoint/2010/main" val="3492682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4085CE00-9BEA-48CE-8184-69FA6BD799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43620" y="643467"/>
            <a:ext cx="370475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2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56992AB-AE86-45FB-9418-04241744B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514" y="819150"/>
            <a:ext cx="1402768" cy="5600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CEFFF1B-312C-4C39-838F-7CF368FAA839}"/>
              </a:ext>
            </a:extLst>
          </p:cNvPr>
          <p:cNvSpPr/>
          <p:nvPr/>
        </p:nvSpPr>
        <p:spPr>
          <a:xfrm>
            <a:off x="504826" y="560964"/>
            <a:ext cx="11418497" cy="58975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a:extLst>
              <a:ext uri="{FF2B5EF4-FFF2-40B4-BE49-F238E27FC236}">
                <a16:creationId xmlns:a16="http://schemas.microsoft.com/office/drawing/2014/main" id="{4555930B-68A4-4A51-B38F-73ED2AEDC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891" y="1225119"/>
            <a:ext cx="2991165" cy="425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0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FA8DA6-8DA8-4A65-8CD0-6AF33649AAA0}"/>
              </a:ext>
            </a:extLst>
          </p:cNvPr>
          <p:cNvSpPr/>
          <p:nvPr/>
        </p:nvSpPr>
        <p:spPr>
          <a:xfrm>
            <a:off x="752475" y="352425"/>
            <a:ext cx="11001375" cy="61341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a:extLst>
              <a:ext uri="{FF2B5EF4-FFF2-40B4-BE49-F238E27FC236}">
                <a16:creationId xmlns:a16="http://schemas.microsoft.com/office/drawing/2014/main" id="{E02E3DC7-BA5D-4BF0-B2CA-FB3F45F1C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8286" y="627520"/>
            <a:ext cx="2193446" cy="560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62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5A8CDC23-1F0B-4182-B5AE-3114929B586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38608" y="643467"/>
            <a:ext cx="331478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43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818" name="Picture 2">
            <a:extLst>
              <a:ext uri="{FF2B5EF4-FFF2-40B4-BE49-F238E27FC236}">
                <a16:creationId xmlns:a16="http://schemas.microsoft.com/office/drawing/2014/main" id="{A7A00F0B-4C4B-41F0-AD0C-D57AD5E5F1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11308" y="643467"/>
            <a:ext cx="3969384"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67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3A44C-6BF9-4DE6-B071-E180D10C1BFF}"/>
              </a:ext>
            </a:extLst>
          </p:cNvPr>
          <p:cNvSpPr>
            <a:spLocks noGrp="1"/>
          </p:cNvSpPr>
          <p:nvPr>
            <p:ph type="title"/>
          </p:nvPr>
        </p:nvSpPr>
        <p:spPr/>
        <p:txBody>
          <a:bodyPr/>
          <a:lstStyle/>
          <a:p>
            <a:r>
              <a:rPr lang="en-US" sz="1800" b="0" i="0" dirty="0">
                <a:solidFill>
                  <a:srgbClr val="000000"/>
                </a:solidFill>
                <a:effectLst/>
                <a:latin typeface="WordVisi_MSFontService"/>
              </a:rPr>
              <a:t>Test Data:</a:t>
            </a:r>
            <a:r>
              <a:rPr lang="en-US" sz="1800" b="0" i="0" dirty="0">
                <a:solidFill>
                  <a:srgbClr val="000000"/>
                </a:solidFill>
                <a:effectLst/>
                <a:latin typeface="WordVisiPilcrow_MSFontService"/>
              </a:rPr>
              <a:t> </a:t>
            </a:r>
            <a:endParaRPr lang="en-US" dirty="0"/>
          </a:p>
        </p:txBody>
      </p:sp>
      <p:pic>
        <p:nvPicPr>
          <p:cNvPr id="22530" name="Picture 2">
            <a:extLst>
              <a:ext uri="{FF2B5EF4-FFF2-40B4-BE49-F238E27FC236}">
                <a16:creationId xmlns:a16="http://schemas.microsoft.com/office/drawing/2014/main" id="{BB6B8C6F-E8DF-4516-B151-A896828C8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2433638"/>
            <a:ext cx="8464420" cy="352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86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1C89A2CD-EDDB-43A4-A061-2802529EF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1090613"/>
            <a:ext cx="9963662" cy="4538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595F41A6-B5BC-449E-BA3A-0AC5DE60F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75" y="661988"/>
            <a:ext cx="6343650"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96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AB898E37-B1C2-45A5-ADB0-0107388C8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219" y="596542"/>
            <a:ext cx="8691562" cy="566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111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1BEF932C-260C-4C20-960D-0EA6EF09A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4" y="1190625"/>
            <a:ext cx="8389243"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370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274A4-136B-46A3-98AF-43455AF1C51A}"/>
              </a:ext>
            </a:extLst>
          </p:cNvPr>
          <p:cNvSpPr>
            <a:spLocks noGrp="1"/>
          </p:cNvSpPr>
          <p:nvPr>
            <p:ph type="title"/>
          </p:nvPr>
        </p:nvSpPr>
        <p:spPr/>
        <p:txBody>
          <a:bodyPr/>
          <a:lstStyle/>
          <a:p>
            <a:r>
              <a:rPr lang="en-US" dirty="0"/>
              <a:t>Team member</a:t>
            </a:r>
          </a:p>
        </p:txBody>
      </p:sp>
      <p:sp>
        <p:nvSpPr>
          <p:cNvPr id="3" name="Content Placeholder 2">
            <a:extLst>
              <a:ext uri="{FF2B5EF4-FFF2-40B4-BE49-F238E27FC236}">
                <a16:creationId xmlns:a16="http://schemas.microsoft.com/office/drawing/2014/main" id="{0C4249BE-4A25-4839-BBEF-D65AF3B93522}"/>
              </a:ext>
            </a:extLst>
          </p:cNvPr>
          <p:cNvSpPr>
            <a:spLocks noGrp="1"/>
          </p:cNvSpPr>
          <p:nvPr>
            <p:ph idx="1"/>
          </p:nvPr>
        </p:nvSpPr>
        <p:spPr/>
        <p:txBody>
          <a:bodyPr/>
          <a:lstStyle/>
          <a:p>
            <a:r>
              <a:rPr lang="en-US" dirty="0" err="1"/>
              <a:t>Sherif</a:t>
            </a:r>
            <a:r>
              <a:rPr lang="en-US" dirty="0"/>
              <a:t> Khaled</a:t>
            </a:r>
          </a:p>
          <a:p>
            <a:r>
              <a:rPr lang="en-US" dirty="0" err="1"/>
              <a:t>Mahitab</a:t>
            </a:r>
            <a:r>
              <a:rPr lang="en-US" dirty="0"/>
              <a:t> </a:t>
            </a:r>
            <a:r>
              <a:rPr lang="en-US" dirty="0" err="1"/>
              <a:t>waleed</a:t>
            </a:r>
            <a:endParaRPr lang="en-US" dirty="0"/>
          </a:p>
          <a:p>
            <a:r>
              <a:rPr lang="en-US" dirty="0"/>
              <a:t>Karim </a:t>
            </a:r>
            <a:r>
              <a:rPr lang="en-US" dirty="0" err="1"/>
              <a:t>ashraf</a:t>
            </a:r>
            <a:endParaRPr lang="en-US" dirty="0"/>
          </a:p>
          <a:p>
            <a:r>
              <a:rPr lang="en-US" dirty="0"/>
              <a:t>Rawan Khaled</a:t>
            </a:r>
          </a:p>
          <a:p>
            <a:r>
              <a:rPr lang="en-US" dirty="0" err="1"/>
              <a:t>Amro</a:t>
            </a:r>
            <a:r>
              <a:rPr lang="en-US" dirty="0"/>
              <a:t> </a:t>
            </a:r>
            <a:r>
              <a:rPr lang="en-US" dirty="0" err="1"/>
              <a:t>khaled</a:t>
            </a:r>
            <a:endParaRPr lang="en-US" dirty="0"/>
          </a:p>
        </p:txBody>
      </p:sp>
    </p:spTree>
    <p:extLst>
      <p:ext uri="{BB962C8B-B14F-4D97-AF65-F5344CB8AC3E}">
        <p14:creationId xmlns:p14="http://schemas.microsoft.com/office/powerpoint/2010/main" val="1546228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46CD3870-FCFF-4E09-B8E9-EB2A1F27F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195388"/>
            <a:ext cx="8210550" cy="4873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75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7FA7FE9B-CA4B-4458-9FAE-FD4327C1D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163" y="1109663"/>
            <a:ext cx="8272462" cy="511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7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9573FD2D-209D-4867-B51E-84C05185E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4" y="1157288"/>
            <a:ext cx="9036283" cy="486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318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A5B5D91E-0127-46B6-BB55-1ED5B92AA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23949"/>
            <a:ext cx="7848600" cy="506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505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55042DDD-C2B3-460B-B519-F8F3C7346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38" y="647700"/>
            <a:ext cx="625792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960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DBDB49C0-34E8-4150-95FB-5AFA28170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444" y="1057387"/>
            <a:ext cx="7377112" cy="474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184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4AA55A1F-FCE8-4C46-A4A6-B6BF77F63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895349"/>
            <a:ext cx="7381875" cy="549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918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D807-8107-42DA-8474-A8428C3FB7AE}"/>
              </a:ext>
            </a:extLst>
          </p:cNvPr>
          <p:cNvSpPr>
            <a:spLocks noGrp="1"/>
          </p:cNvSpPr>
          <p:nvPr>
            <p:ph type="title"/>
          </p:nvPr>
        </p:nvSpPr>
        <p:spPr/>
        <p:txBody>
          <a:bodyPr/>
          <a:lstStyle/>
          <a:p>
            <a:pPr rtl="0" fontAlgn="base"/>
            <a:r>
              <a:rPr lang="en-US" sz="1800" b="1" i="0" dirty="0">
                <a:solidFill>
                  <a:srgbClr val="000000"/>
                </a:solidFill>
                <a:effectLst/>
                <a:latin typeface="Times New Roman" panose="02020603050405020304" pitchFamily="18" charset="0"/>
              </a:rPr>
              <a:t>Implementation and Outputs: </a:t>
            </a:r>
            <a:br>
              <a:rPr lang="en-US" b="1" i="0" dirty="0">
                <a:solidFill>
                  <a:srgbClr val="000000"/>
                </a:solidFill>
                <a:effectLst/>
                <a:latin typeface="Segoe UI" panose="020B0502040204020203" pitchFamily="34" charset="0"/>
              </a:rPr>
            </a:br>
            <a:r>
              <a:rPr lang="en-US" sz="1800" b="0" i="0" u="sng" dirty="0">
                <a:solidFill>
                  <a:srgbClr val="000000"/>
                </a:solidFill>
                <a:effectLst/>
                <a:latin typeface="Times New Roman" panose="02020603050405020304" pitchFamily="18" charset="0"/>
              </a:rPr>
              <a:t>Full code:</a:t>
            </a:r>
            <a:r>
              <a:rPr lang="en-US" sz="1800" b="0" i="0" dirty="0">
                <a:solidFill>
                  <a:srgbClr val="000000"/>
                </a:solidFill>
                <a:effectLst/>
                <a:latin typeface="Times New Roman" panose="02020603050405020304" pitchFamily="18" charset="0"/>
              </a:rPr>
              <a:t> </a:t>
            </a:r>
            <a:endParaRPr lang="en-US" dirty="0"/>
          </a:p>
        </p:txBody>
      </p:sp>
      <p:pic>
        <p:nvPicPr>
          <p:cNvPr id="10242" name="Picture 2">
            <a:extLst>
              <a:ext uri="{FF2B5EF4-FFF2-40B4-BE49-F238E27FC236}">
                <a16:creationId xmlns:a16="http://schemas.microsoft.com/office/drawing/2014/main" id="{2A80A230-C5C5-4F57-8CE2-CAF7EC60C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247" y="2216382"/>
            <a:ext cx="7696678" cy="3715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651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43F9847F-169C-4B66-864C-185E37570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601" y="657225"/>
            <a:ext cx="9830873" cy="557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820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85951DA4-2B53-4F8F-AB34-5AEE935B0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2405063"/>
            <a:ext cx="11287125"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80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E97E-8359-4414-93D4-973E622ACC6F}"/>
              </a:ext>
            </a:extLst>
          </p:cNvPr>
          <p:cNvSpPr>
            <a:spLocks noGrp="1"/>
          </p:cNvSpPr>
          <p:nvPr>
            <p:ph type="title"/>
          </p:nvPr>
        </p:nvSpPr>
        <p:spPr/>
        <p:txBody>
          <a:bodyPr/>
          <a:lstStyle/>
          <a:p>
            <a:r>
              <a:rPr lang="en-US" b="1" i="0" dirty="0">
                <a:solidFill>
                  <a:srgbClr val="000000"/>
                </a:solidFill>
                <a:effectLst/>
                <a:latin typeface="Times New Roman" panose="02020603050405020304" pitchFamily="18" charset="0"/>
              </a:rPr>
              <a:t>Abstract project:</a:t>
            </a:r>
            <a:endParaRPr lang="en-US" dirty="0"/>
          </a:p>
        </p:txBody>
      </p:sp>
      <p:sp>
        <p:nvSpPr>
          <p:cNvPr id="3" name="Content Placeholder 2">
            <a:extLst>
              <a:ext uri="{FF2B5EF4-FFF2-40B4-BE49-F238E27FC236}">
                <a16:creationId xmlns:a16="http://schemas.microsoft.com/office/drawing/2014/main" id="{846D61E5-98D0-45C2-BEE9-81DEB55FDB02}"/>
              </a:ext>
            </a:extLst>
          </p:cNvPr>
          <p:cNvSpPr>
            <a:spLocks noGrp="1"/>
          </p:cNvSpPr>
          <p:nvPr>
            <p:ph idx="1"/>
          </p:nvPr>
        </p:nvSpPr>
        <p:spPr/>
        <p:txBody>
          <a:bodyPr>
            <a:normAutofit fontScale="92500" lnSpcReduction="20000"/>
          </a:bodyPr>
          <a:lstStyle/>
          <a:p>
            <a:pPr algn="l" rtl="0" fontAlgn="base"/>
            <a:r>
              <a:rPr lang="en-US" sz="1800" b="0" i="0" dirty="0">
                <a:solidFill>
                  <a:srgbClr val="000000"/>
                </a:solidFill>
                <a:effectLst/>
                <a:latin typeface="Arial MT"/>
              </a:rPr>
              <a:t>The Automatic Banking system gives user multiple operations to complete different tasks in a menu driven form.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Arial MT"/>
              </a:rPr>
              <a:t>Problem: During the Covid-19 pandemic the banks all over the world started to face difficulty to deal with the customers because of the social distancing and the precautionary measures taken by each country. Because of that the banks started to search for a solutions to work properly in the pandemic.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Arial MT"/>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Arial MT"/>
              </a:rPr>
              <a:t>Solution:  our group has created an Automatic banking system that can make the user make multiple operations without dealing with any human factor to stop the spread of covid-19, to solve the problem of social distancing in the bank and to make things easier for the user to finish faster and decreasing the human error.  </a:t>
            </a:r>
            <a:endParaRPr lang="en-US" b="0"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1596155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C5961BAE-6168-4959-9F7E-8A305D730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23850"/>
            <a:ext cx="8396287" cy="635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23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4AAF113B-3C3D-4DCF-A253-CC29B350C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453" y="821805"/>
            <a:ext cx="8369094" cy="521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374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D9DB3171-7550-4E55-8342-B8B7DCAA1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83" y="2009775"/>
            <a:ext cx="11008942"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25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22F668B6-1AD1-444F-9DE7-1CB927D32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704850"/>
            <a:ext cx="10410825" cy="544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04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16BF7105-4881-4475-877E-DFCE87564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395413"/>
            <a:ext cx="1061085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636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F7B9B378-3D53-4C60-BF7C-F496A4ECC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01" y="247650"/>
            <a:ext cx="10011926" cy="661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090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AAEE5274-3854-4BF7-A227-9EECA90F1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857250"/>
            <a:ext cx="101155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960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70E820F6-EAAB-41F1-BF4A-DFEFCABFA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61913"/>
            <a:ext cx="9505950" cy="673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732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54811BAA-85CD-494D-B328-39B701C9C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52650"/>
            <a:ext cx="102108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77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8DC2-8909-42D7-8B65-C7E753704DD3}"/>
              </a:ext>
            </a:extLst>
          </p:cNvPr>
          <p:cNvSpPr>
            <a:spLocks noGrp="1"/>
          </p:cNvSpPr>
          <p:nvPr>
            <p:ph type="title"/>
          </p:nvPr>
        </p:nvSpPr>
        <p:spPr/>
        <p:txBody>
          <a:bodyPr/>
          <a:lstStyle/>
          <a:p>
            <a:r>
              <a:rPr lang="en-US" sz="1800" b="1" i="0" dirty="0">
                <a:solidFill>
                  <a:srgbClr val="000000"/>
                </a:solidFill>
                <a:effectLst/>
                <a:latin typeface="WordVisi_MSFontService"/>
              </a:rPr>
              <a:t>Conclusion:</a:t>
            </a:r>
            <a:endParaRPr lang="en-US" dirty="0"/>
          </a:p>
        </p:txBody>
      </p:sp>
      <p:sp>
        <p:nvSpPr>
          <p:cNvPr id="4" name="TextBox 3">
            <a:extLst>
              <a:ext uri="{FF2B5EF4-FFF2-40B4-BE49-F238E27FC236}">
                <a16:creationId xmlns:a16="http://schemas.microsoft.com/office/drawing/2014/main" id="{F57FB0B2-6FC9-49DB-8B98-385B443D30F9}"/>
              </a:ext>
            </a:extLst>
          </p:cNvPr>
          <p:cNvSpPr txBox="1"/>
          <p:nvPr/>
        </p:nvSpPr>
        <p:spPr>
          <a:xfrm>
            <a:off x="798989" y="1873188"/>
            <a:ext cx="9232777" cy="1200329"/>
          </a:xfrm>
          <a:prstGeom prst="rect">
            <a:avLst/>
          </a:prstGeom>
          <a:noFill/>
        </p:spPr>
        <p:txBody>
          <a:bodyPr wrap="square">
            <a:spAutoFit/>
          </a:bodyPr>
          <a:lstStyle/>
          <a:p>
            <a:r>
              <a:rPr lang="en-US" sz="1800" b="0" i="0" dirty="0">
                <a:solidFill>
                  <a:srgbClr val="000000"/>
                </a:solidFill>
                <a:effectLst/>
                <a:latin typeface="Times New Roman" panose="02020603050405020304" pitchFamily="18" charset="0"/>
              </a:rPr>
              <a:t>The automatic banking system is used to give the user multiple operations to choose from, as well as helping the users to  meet their demands more efficiently instead of waiting in lines in front of the bank tellers to meet their demands and also to limit the dealing with human factors and limiting the spread of Covid-19. </a:t>
            </a:r>
            <a:endParaRPr lang="en-US" dirty="0"/>
          </a:p>
        </p:txBody>
      </p:sp>
    </p:spTree>
    <p:extLst>
      <p:ext uri="{BB962C8B-B14F-4D97-AF65-F5344CB8AC3E}">
        <p14:creationId xmlns:p14="http://schemas.microsoft.com/office/powerpoint/2010/main" val="345432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31A0-3EB4-484D-A1B7-945C46D14D8D}"/>
              </a:ext>
            </a:extLst>
          </p:cNvPr>
          <p:cNvSpPr>
            <a:spLocks noGrp="1"/>
          </p:cNvSpPr>
          <p:nvPr>
            <p:ph type="title"/>
          </p:nvPr>
        </p:nvSpPr>
        <p:spPr/>
        <p:txBody>
          <a:bodyPr/>
          <a:lstStyle/>
          <a:p>
            <a:r>
              <a:rPr lang="en-US" sz="1800" b="1" i="0" dirty="0">
                <a:solidFill>
                  <a:srgbClr val="000000"/>
                </a:solidFill>
                <a:effectLst/>
                <a:latin typeface="Times New Roman" panose="02020603050405020304" pitchFamily="18" charset="0"/>
              </a:rPr>
              <a:t>Introduction</a:t>
            </a:r>
            <a:r>
              <a:rPr lang="en-US" sz="1800" b="0" i="0" dirty="0">
                <a:solidFill>
                  <a:srgbClr val="000000"/>
                </a:solidFill>
                <a:effectLst/>
                <a:latin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FE173109-682C-4456-87F6-D9B7987DFFC8}"/>
              </a:ext>
            </a:extLst>
          </p:cNvPr>
          <p:cNvSpPr>
            <a:spLocks noGrp="1"/>
          </p:cNvSpPr>
          <p:nvPr>
            <p:ph idx="1"/>
          </p:nvPr>
        </p:nvSpPr>
        <p:spPr/>
        <p:txBody>
          <a:bodyPr/>
          <a:lstStyle/>
          <a:p>
            <a:r>
              <a:rPr lang="en-US" b="0" i="0" dirty="0">
                <a:solidFill>
                  <a:srgbClr val="000000"/>
                </a:solidFill>
                <a:effectLst/>
                <a:latin typeface="Arial MT"/>
              </a:rPr>
              <a:t>The automatic banking system allows the user to complete multiple operations including creating account, adding funds to an account, withdrawing funds from an account, deleting an account, editing user’s records and printing user’s  information. The system works through a menu driven console application where the user is shown a menu with choices of multiple operations to complete their desired task.</a:t>
            </a:r>
            <a:endParaRPr lang="en-US" dirty="0"/>
          </a:p>
        </p:txBody>
      </p:sp>
    </p:spTree>
    <p:extLst>
      <p:ext uri="{BB962C8B-B14F-4D97-AF65-F5344CB8AC3E}">
        <p14:creationId xmlns:p14="http://schemas.microsoft.com/office/powerpoint/2010/main" val="3757816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2"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4"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con, arrow&#10;&#10;Description automatically generated">
            <a:extLst>
              <a:ext uri="{FF2B5EF4-FFF2-40B4-BE49-F238E27FC236}">
                <a16:creationId xmlns:a16="http://schemas.microsoft.com/office/drawing/2014/main" id="{92680614-D149-4107-A665-4B2F0FEE10ED}"/>
              </a:ext>
            </a:extLst>
          </p:cNvPr>
          <p:cNvPicPr>
            <a:picLocks noChangeAspect="1"/>
          </p:cNvPicPr>
          <p:nvPr/>
        </p:nvPicPr>
        <p:blipFill>
          <a:blip r:embed="rId4"/>
          <a:stretch>
            <a:fillRect/>
          </a:stretch>
        </p:blipFill>
        <p:spPr>
          <a:xfrm>
            <a:off x="1355734" y="1136606"/>
            <a:ext cx="9477352" cy="4577297"/>
          </a:xfrm>
          <a:prstGeom prst="rect">
            <a:avLst/>
          </a:prstGeom>
        </p:spPr>
      </p:pic>
    </p:spTree>
    <p:extLst>
      <p:ext uri="{BB962C8B-B14F-4D97-AF65-F5344CB8AC3E}">
        <p14:creationId xmlns:p14="http://schemas.microsoft.com/office/powerpoint/2010/main" val="86618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7739-D4C5-4A7F-A4B6-4827DFA66E2B}"/>
              </a:ext>
            </a:extLst>
          </p:cNvPr>
          <p:cNvSpPr>
            <a:spLocks noGrp="1"/>
          </p:cNvSpPr>
          <p:nvPr>
            <p:ph type="title"/>
          </p:nvPr>
        </p:nvSpPr>
        <p:spPr/>
        <p:txBody>
          <a:bodyPr/>
          <a:lstStyle/>
          <a:p>
            <a:r>
              <a:rPr lang="en-US" sz="1800" b="1" i="0" dirty="0">
                <a:solidFill>
                  <a:srgbClr val="000000"/>
                </a:solidFill>
                <a:effectLst/>
                <a:latin typeface="Times New Roman" panose="02020603050405020304" pitchFamily="18" charset="0"/>
              </a:rPr>
              <a:t>Objectives: </a:t>
            </a:r>
            <a:endParaRPr lang="en-US" dirty="0"/>
          </a:p>
        </p:txBody>
      </p:sp>
      <p:sp>
        <p:nvSpPr>
          <p:cNvPr id="3" name="Content Placeholder 2">
            <a:extLst>
              <a:ext uri="{FF2B5EF4-FFF2-40B4-BE49-F238E27FC236}">
                <a16:creationId xmlns:a16="http://schemas.microsoft.com/office/drawing/2014/main" id="{367B86E2-4250-44E6-9F7B-10231DC28575}"/>
              </a:ext>
            </a:extLst>
          </p:cNvPr>
          <p:cNvSpPr>
            <a:spLocks noGrp="1"/>
          </p:cNvSpPr>
          <p:nvPr>
            <p:ph idx="1"/>
          </p:nvPr>
        </p:nvSpPr>
        <p:spPr/>
        <p:txBody>
          <a:bodyPr>
            <a:normAutofit/>
          </a:bodyPr>
          <a:lstStyle/>
          <a:p>
            <a:pPr algn="l" rtl="0" fontAlgn="base">
              <a:buFont typeface="+mj-lt"/>
              <a:buAutoNum type="arabicPeriod"/>
            </a:pPr>
            <a:r>
              <a:rPr lang="en-US" sz="1800" b="0" i="0" dirty="0">
                <a:solidFill>
                  <a:srgbClr val="000000"/>
                </a:solidFill>
                <a:effectLst/>
                <a:latin typeface="Arial MT"/>
              </a:rPr>
              <a:t>Allow the user to interact with an easy to follow interface. </a:t>
            </a:r>
          </a:p>
          <a:p>
            <a:pPr algn="l" rtl="0" fontAlgn="base">
              <a:buFont typeface="+mj-lt"/>
              <a:buAutoNum type="arabicPeriod" startAt="2"/>
            </a:pPr>
            <a:r>
              <a:rPr lang="en-US" sz="1800" b="0" i="0" dirty="0">
                <a:solidFill>
                  <a:srgbClr val="000000"/>
                </a:solidFill>
                <a:effectLst/>
                <a:latin typeface="Arial MT"/>
              </a:rPr>
              <a:t>Allow the user to create an account that stores their information in a database. </a:t>
            </a:r>
          </a:p>
          <a:p>
            <a:pPr algn="l" rtl="0" fontAlgn="base">
              <a:buFont typeface="+mj-lt"/>
              <a:buAutoNum type="arabicPeriod" startAt="3"/>
            </a:pPr>
            <a:r>
              <a:rPr lang="en-US" sz="1800" b="0" i="0" dirty="0">
                <a:solidFill>
                  <a:srgbClr val="000000"/>
                </a:solidFill>
                <a:effectLst/>
                <a:latin typeface="Arial MT"/>
              </a:rPr>
              <a:t>Let the user add  funds to his/her account. </a:t>
            </a:r>
          </a:p>
          <a:p>
            <a:pPr algn="l" rtl="0" fontAlgn="base">
              <a:buFont typeface="+mj-lt"/>
              <a:buAutoNum type="arabicPeriod" startAt="4"/>
            </a:pPr>
            <a:r>
              <a:rPr lang="en-US" sz="1800" b="0" i="0" dirty="0">
                <a:solidFill>
                  <a:srgbClr val="000000"/>
                </a:solidFill>
                <a:effectLst/>
                <a:latin typeface="Arial MT"/>
              </a:rPr>
              <a:t>Let the user withdraw funds from his/her account. </a:t>
            </a:r>
          </a:p>
          <a:p>
            <a:pPr algn="l" rtl="0" fontAlgn="base">
              <a:buFont typeface="+mj-lt"/>
              <a:buAutoNum type="arabicPeriod" startAt="5"/>
            </a:pPr>
            <a:r>
              <a:rPr lang="en-US" sz="1800" b="0" i="0" dirty="0">
                <a:solidFill>
                  <a:srgbClr val="000000"/>
                </a:solidFill>
                <a:effectLst/>
                <a:latin typeface="Arial MT"/>
              </a:rPr>
              <a:t>Let the user to view his/her data. </a:t>
            </a:r>
          </a:p>
          <a:p>
            <a:pPr algn="l" rtl="0" fontAlgn="base">
              <a:buFont typeface="+mj-lt"/>
              <a:buAutoNum type="arabicPeriod" startAt="6"/>
            </a:pPr>
            <a:r>
              <a:rPr lang="en-US" sz="1800" b="0" i="0" dirty="0">
                <a:solidFill>
                  <a:srgbClr val="000000"/>
                </a:solidFill>
                <a:effectLst/>
                <a:latin typeface="Arial MT"/>
              </a:rPr>
              <a:t>Let the user change his/her password. </a:t>
            </a:r>
          </a:p>
          <a:p>
            <a:pPr algn="l" rtl="0" fontAlgn="base">
              <a:buFont typeface="+mj-lt"/>
              <a:buAutoNum type="arabicPeriod" startAt="7"/>
            </a:pPr>
            <a:r>
              <a:rPr lang="en-US" sz="1800" b="0" i="0" dirty="0">
                <a:solidFill>
                  <a:srgbClr val="000000"/>
                </a:solidFill>
                <a:effectLst/>
                <a:latin typeface="Arial MT"/>
              </a:rPr>
              <a:t>Let the user delete his/her account. </a:t>
            </a:r>
          </a:p>
          <a:p>
            <a:pPr marL="0" indent="0">
              <a:buNone/>
            </a:pPr>
            <a:endParaRPr lang="en-US" dirty="0"/>
          </a:p>
        </p:txBody>
      </p:sp>
    </p:spTree>
    <p:extLst>
      <p:ext uri="{BB962C8B-B14F-4D97-AF65-F5344CB8AC3E}">
        <p14:creationId xmlns:p14="http://schemas.microsoft.com/office/powerpoint/2010/main" val="352923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77" name="Rectangle 7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C8D0C45-AE4E-4ADF-9B28-6D5B9CBCE4AE}"/>
              </a:ext>
            </a:extLst>
          </p:cNvPr>
          <p:cNvSpPr>
            <a:spLocks noGrp="1"/>
          </p:cNvSpPr>
          <p:nvPr>
            <p:ph type="title"/>
          </p:nvPr>
        </p:nvSpPr>
        <p:spPr>
          <a:xfrm>
            <a:off x="855266" y="618518"/>
            <a:ext cx="2851417" cy="1478570"/>
          </a:xfrm>
        </p:spPr>
        <p:txBody>
          <a:bodyPr>
            <a:normAutofit/>
          </a:bodyPr>
          <a:lstStyle/>
          <a:p>
            <a:pPr rtl="0" fontAlgn="base"/>
            <a:r>
              <a:rPr lang="en-US" sz="3200" b="1" i="0">
                <a:solidFill>
                  <a:srgbClr val="FFFFFF"/>
                </a:solidFill>
                <a:effectLst/>
                <a:latin typeface="Trebuchet MS" panose="020B0603020202020204" pitchFamily="34" charset="0"/>
              </a:rPr>
              <a:t>System Analysis and Design:</a:t>
            </a:r>
            <a:r>
              <a:rPr lang="en-US" sz="3200" b="0" i="0">
                <a:solidFill>
                  <a:srgbClr val="FFFFFF"/>
                </a:solidFill>
                <a:effectLst/>
                <a:latin typeface="Trebuchet MS" panose="020B0603020202020204" pitchFamily="34" charset="0"/>
              </a:rPr>
              <a:t> </a:t>
            </a:r>
            <a:endParaRPr lang="en-US" sz="3200">
              <a:solidFill>
                <a:srgbClr val="FFFFFF"/>
              </a:solidFill>
            </a:endParaRPr>
          </a:p>
        </p:txBody>
      </p:sp>
      <p:sp>
        <p:nvSpPr>
          <p:cNvPr id="1030" name="Content Placeholder 1029">
            <a:extLst>
              <a:ext uri="{FF2B5EF4-FFF2-40B4-BE49-F238E27FC236}">
                <a16:creationId xmlns:a16="http://schemas.microsoft.com/office/drawing/2014/main" id="{F6454E1F-9AEC-445A-8859-8003CBC01B3A}"/>
              </a:ext>
            </a:extLst>
          </p:cNvPr>
          <p:cNvSpPr>
            <a:spLocks noGrp="1"/>
          </p:cNvSpPr>
          <p:nvPr>
            <p:ph idx="1"/>
          </p:nvPr>
        </p:nvSpPr>
        <p:spPr>
          <a:xfrm>
            <a:off x="844620" y="2249487"/>
            <a:ext cx="2862444" cy="3957302"/>
          </a:xfrm>
        </p:spPr>
        <p:txBody>
          <a:bodyPr>
            <a:normAutofit/>
          </a:bodyPr>
          <a:lstStyle/>
          <a:p>
            <a:endParaRPr lang="en-US" sz="1400" dirty="0">
              <a:solidFill>
                <a:srgbClr val="FFFFFF"/>
              </a:solidFill>
            </a:endParaRPr>
          </a:p>
        </p:txBody>
      </p:sp>
      <p:grpSp>
        <p:nvGrpSpPr>
          <p:cNvPr id="81" name="Group 8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026" name="Picture 2">
            <a:extLst>
              <a:ext uri="{FF2B5EF4-FFF2-40B4-BE49-F238E27FC236}">
                <a16:creationId xmlns:a16="http://schemas.microsoft.com/office/drawing/2014/main" id="{7BA5FBD9-D416-4655-8C02-7088AC4DA21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654910"/>
            <a:ext cx="6844045" cy="554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0507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98EBA1D5-0DF8-4E52-AFB1-93A9955322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45286" y="643467"/>
            <a:ext cx="5501427"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05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58E5991-FDE0-49EB-BBA0-53268CAD1E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57029" y="643467"/>
            <a:ext cx="7477941"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597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74DF1C29-19EB-4F84-A90D-417C22B9F7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73427" y="643467"/>
            <a:ext cx="324514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26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3DEF029BCC404588ACC6764C6EBA13" ma:contentTypeVersion="6" ma:contentTypeDescription="Create a new document." ma:contentTypeScope="" ma:versionID="bbd0ba229b6f5dbe6ca213408a97b366">
  <xsd:schema xmlns:xsd="http://www.w3.org/2001/XMLSchema" xmlns:xs="http://www.w3.org/2001/XMLSchema" xmlns:p="http://schemas.microsoft.com/office/2006/metadata/properties" xmlns:ns2="3933a9b9-2bf3-4805-ba37-c9dd277f198b" targetNamespace="http://schemas.microsoft.com/office/2006/metadata/properties" ma:root="true" ma:fieldsID="0c136b3f8eff3512e78eeffa8c15ecd5" ns2:_="">
    <xsd:import namespace="3933a9b9-2bf3-4805-ba37-c9dd277f19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33a9b9-2bf3-4805-ba37-c9dd277f19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9319D7-FCD2-4A43-8371-F407426993CE}"/>
</file>

<file path=customXml/itemProps2.xml><?xml version="1.0" encoding="utf-8"?>
<ds:datastoreItem xmlns:ds="http://schemas.openxmlformats.org/officeDocument/2006/customXml" ds:itemID="{8441AC41-7805-497A-9CBF-B679D25665B4}"/>
</file>

<file path=customXml/itemProps3.xml><?xml version="1.0" encoding="utf-8"?>
<ds:datastoreItem xmlns:ds="http://schemas.openxmlformats.org/officeDocument/2006/customXml" ds:itemID="{81C02AB5-B95E-4368-AA54-8EDE54845DCC}"/>
</file>

<file path=docProps/app.xml><?xml version="1.0" encoding="utf-8"?>
<Properties xmlns="http://schemas.openxmlformats.org/officeDocument/2006/extended-properties" xmlns:vt="http://schemas.openxmlformats.org/officeDocument/2006/docPropsVTypes">
  <Template>TM04033919[[fn=Circuit]]</Template>
  <TotalTime>59</TotalTime>
  <Words>376</Words>
  <Application>Microsoft Office PowerPoint</Application>
  <PresentationFormat>Widescreen</PresentationFormat>
  <Paragraphs>28</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Arial MT</vt:lpstr>
      <vt:lpstr>Segoe UI</vt:lpstr>
      <vt:lpstr>Times New Roman</vt:lpstr>
      <vt:lpstr>Trebuchet MS</vt:lpstr>
      <vt:lpstr>Tw Cen MT</vt:lpstr>
      <vt:lpstr>WordVisi_MSFontService</vt:lpstr>
      <vt:lpstr>WordVisiPilcrow_MSFontService</vt:lpstr>
      <vt:lpstr>Circuit</vt:lpstr>
      <vt:lpstr>Automatic banking system</vt:lpstr>
      <vt:lpstr>Team member</vt:lpstr>
      <vt:lpstr>Abstract project:</vt:lpstr>
      <vt:lpstr>Introduction:</vt:lpstr>
      <vt:lpstr>Objectives: </vt:lpstr>
      <vt:lpstr>System Analysis and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and Outputs:  Full 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banking system</dc:title>
  <dc:creator>Mohamed Hesham Mahmoud Arafa</dc:creator>
  <cp:lastModifiedBy>Mohamed Hesham Mahmoud Arafa</cp:lastModifiedBy>
  <cp:revision>4</cp:revision>
  <dcterms:created xsi:type="dcterms:W3CDTF">2022-01-18T12:06:32Z</dcterms:created>
  <dcterms:modified xsi:type="dcterms:W3CDTF">2022-01-18T13:07:26Z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0x010100D13DEF029BCC404588ACC6764C6EBA13</vt:lpwstr>
  </property>
</Properties>
</file>