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3"/>
  </p:notesMasterIdLst>
  <p:sldIdLst>
    <p:sldId id="259" r:id="rId2"/>
    <p:sldId id="304" r:id="rId3"/>
    <p:sldId id="265" r:id="rId4"/>
    <p:sldId id="268" r:id="rId5"/>
    <p:sldId id="271" r:id="rId6"/>
    <p:sldId id="297" r:id="rId7"/>
    <p:sldId id="314" r:id="rId8"/>
    <p:sldId id="315" r:id="rId9"/>
    <p:sldId id="316" r:id="rId10"/>
    <p:sldId id="317" r:id="rId11"/>
    <p:sldId id="324" r:id="rId12"/>
    <p:sldId id="325" r:id="rId13"/>
    <p:sldId id="318" r:id="rId14"/>
    <p:sldId id="319" r:id="rId15"/>
    <p:sldId id="300" r:id="rId16"/>
    <p:sldId id="274" r:id="rId17"/>
    <p:sldId id="303" r:id="rId18"/>
    <p:sldId id="299" r:id="rId19"/>
    <p:sldId id="301" r:id="rId20"/>
    <p:sldId id="313" r:id="rId21"/>
    <p:sldId id="305" r:id="rId22"/>
  </p:sldIdLst>
  <p:sldSz cx="9144000" cy="6858000" type="screen4x3"/>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p:restoredTop sz="0"/>
  </p:normalViewPr>
  <p:slideViewPr>
    <p:cSldViewPr>
      <p:cViewPr varScale="1">
        <p:scale>
          <a:sx n="78" d="100"/>
          <a:sy n="78" d="100"/>
        </p:scale>
        <p:origin x="1579" y="77"/>
      </p:cViewPr>
      <p:guideLst>
        <p:guide orient="horz" pos="2160"/>
        <p:guide pos="2880"/>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5373" y="0"/>
            <a:ext cx="2918831" cy="493474"/>
          </a:xfrm>
          <a:prstGeom prst="rect">
            <a:avLst/>
          </a:prstGeom>
        </p:spPr>
        <p:txBody>
          <a:bodyPr vert="horz" lIns="91440" tIns="45720" rIns="91440" bIns="45720" rtlCol="0"/>
          <a:lstStyle>
            <a:lvl1pPr algn="r">
              <a:defRPr sz="1200"/>
            </a:lvl1pPr>
          </a:lstStyle>
          <a:p>
            <a:fld id="{71709560-67D1-44A4-8C57-2765DEE809FB}" type="datetimeFigureOut">
              <a:rPr lang="en-US" smtClean="0"/>
              <a:pPr/>
              <a:t>2/10/2022</a:t>
            </a:fld>
            <a:endParaRPr lang="en-US"/>
          </a:p>
        </p:txBody>
      </p:sp>
      <p:sp>
        <p:nvSpPr>
          <p:cNvPr id="4" name="Slide Image Placeholder 3"/>
          <p:cNvSpPr>
            <a:spLocks noGrp="1" noRot="1" noChangeAspect="1"/>
          </p:cNvSpPr>
          <p:nvPr>
            <p:ph type="sldImg" idx="2"/>
          </p:nvPr>
        </p:nvSpPr>
        <p:spPr>
          <a:xfrm>
            <a:off x="900113" y="739775"/>
            <a:ext cx="4935537" cy="3702050"/>
          </a:xfrm>
          <a:prstGeom prst="rect">
            <a:avLst/>
          </a:prstGeom>
          <a:noFill/>
          <a:ln w="12700">
            <a:solidFill>
              <a:prstClr val="black"/>
            </a:solidFill>
          </a:ln>
        </p:spPr>
      </p:sp>
      <p:sp>
        <p:nvSpPr>
          <p:cNvPr id="5" name="Notes Placeholder 4"/>
          <p:cNvSpPr>
            <a:spLocks noGrp="1"/>
          </p:cNvSpPr>
          <p:nvPr>
            <p:ph type="body" sz="quarter" idx="3"/>
          </p:nvPr>
        </p:nvSpPr>
        <p:spPr>
          <a:xfrm>
            <a:off x="673577" y="4688007"/>
            <a:ext cx="5388610" cy="44412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4301"/>
            <a:ext cx="2918831" cy="49347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5373" y="9374301"/>
            <a:ext cx="2918831" cy="493474"/>
          </a:xfrm>
          <a:prstGeom prst="rect">
            <a:avLst/>
          </a:prstGeom>
        </p:spPr>
        <p:txBody>
          <a:bodyPr vert="horz" lIns="91440" tIns="45720" rIns="91440" bIns="45720" rtlCol="0" anchor="b"/>
          <a:lstStyle>
            <a:lvl1pPr algn="r">
              <a:defRPr sz="1200"/>
            </a:lvl1pPr>
          </a:lstStyle>
          <a:p>
            <a:fld id="{C4CF951E-0BAA-4E36-AA90-03BAA79777A1}" type="slidenum">
              <a:rPr lang="en-US" smtClean="0"/>
              <a:pPr/>
              <a:t>‹#›</a:t>
            </a:fld>
            <a:endParaRPr lang="en-US"/>
          </a:p>
        </p:txBody>
      </p:sp>
    </p:spTree>
    <p:extLst>
      <p:ext uri="{BB962C8B-B14F-4D97-AF65-F5344CB8AC3E}">
        <p14:creationId xmlns:p14="http://schemas.microsoft.com/office/powerpoint/2010/main" val="191010420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1</a:t>
            </a:fld>
            <a:endParaRPr lang="en-US"/>
          </a:p>
        </p:txBody>
      </p:sp>
      <p:sp>
        <p:nvSpPr>
          <p:cNvPr id="6" name="Footer Placeholder 5"/>
          <p:cNvSpPr>
            <a:spLocks noGrp="1"/>
          </p:cNvSpPr>
          <p:nvPr>
            <p:ph type="ftr" sz="quarter" idx="12"/>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10</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1966161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11</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039664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12</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193580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13</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1405323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14</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433570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15</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72305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16</a:t>
            </a:fld>
            <a:endParaRPr lang="en-US"/>
          </a:p>
        </p:txBody>
      </p:sp>
      <p:sp>
        <p:nvSpPr>
          <p:cNvPr id="6" name="Footer Placeholder 5"/>
          <p:cNvSpPr>
            <a:spLocks noGrp="1"/>
          </p:cNvSpPr>
          <p:nvPr>
            <p:ph type="ftr" sz="quarter" idx="12"/>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17</a:t>
            </a:fld>
            <a:endParaRPr lang="en-US"/>
          </a:p>
        </p:txBody>
      </p:sp>
      <p:sp>
        <p:nvSpPr>
          <p:cNvPr id="6" name="Footer Placeholder 5"/>
          <p:cNvSpPr>
            <a:spLocks noGrp="1"/>
          </p:cNvSpPr>
          <p:nvPr>
            <p:ph type="ftr" sz="quarter" idx="12"/>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2</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108172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3</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281398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4</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4209890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5</a:t>
            </a:fld>
            <a:endParaRPr lang="en-US"/>
          </a:p>
        </p:txBody>
      </p:sp>
      <p:sp>
        <p:nvSpPr>
          <p:cNvPr id="6" name="Footer Placeholder 5"/>
          <p:cNvSpPr>
            <a:spLocks noGrp="1"/>
          </p:cNvSpPr>
          <p:nvPr>
            <p:ph type="ftr" sz="quarter" idx="12"/>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6</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437040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7</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1844273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8</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1148875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9</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83898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88B7828-6BB5-4C44-A77D-FF73626E93A4}" type="datetime1">
              <a:rPr lang="en-US" smtClean="0"/>
              <a:pPr/>
              <a:t>2/10/2022</a:t>
            </a:fld>
            <a:endParaRPr lang="en-US"/>
          </a:p>
        </p:txBody>
      </p:sp>
      <p:sp>
        <p:nvSpPr>
          <p:cNvPr id="5" name="Footer Placeholder 4"/>
          <p:cNvSpPr>
            <a:spLocks noGrp="1"/>
          </p:cNvSpPr>
          <p:nvPr>
            <p:ph type="ftr" sz="quarter" idx="11"/>
          </p:nvPr>
        </p:nvSpPr>
        <p:spPr/>
        <p:txBody>
          <a:bodyPr/>
          <a:lstStyle/>
          <a:p>
            <a:r>
              <a:rPr lang="en-IN"/>
              <a:t>Dept. of CSE, SIT, Tumkur</a:t>
            </a:r>
            <a:endParaRPr lang="en-US"/>
          </a:p>
        </p:txBody>
      </p:sp>
      <p:sp>
        <p:nvSpPr>
          <p:cNvPr id="6" name="Slide Number Placeholder 5"/>
          <p:cNvSpPr>
            <a:spLocks noGrp="1"/>
          </p:cNvSpPr>
          <p:nvPr>
            <p:ph type="sldNum" sz="quarter" idx="12"/>
          </p:nvPr>
        </p:nvSpPr>
        <p:spPr/>
        <p:txBody>
          <a:bodyPr/>
          <a:lstStyle/>
          <a:p>
            <a:fld id="{DFFA8894-9BB9-4840-9552-2631AF7E8A18}" type="slidenum">
              <a:rPr lang="en-US" smtClean="0"/>
              <a:pPr/>
              <a:t>‹#›</a:t>
            </a:fld>
            <a:endParaRPr lang="en-US"/>
          </a:p>
        </p:txBody>
      </p:sp>
    </p:spTree>
    <p:extLst>
      <p:ext uri="{BB962C8B-B14F-4D97-AF65-F5344CB8AC3E}">
        <p14:creationId xmlns:p14="http://schemas.microsoft.com/office/powerpoint/2010/main" val="296357954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84D7EEF-E0E6-43BA-8E4F-BBEE05DE3D7C}" type="datetime1">
              <a:rPr lang="en-US" smtClean="0"/>
              <a:pPr/>
              <a:t>2/10/2022</a:t>
            </a:fld>
            <a:endParaRPr lang="en-US"/>
          </a:p>
        </p:txBody>
      </p:sp>
      <p:sp>
        <p:nvSpPr>
          <p:cNvPr id="5" name="Footer Placeholder 4"/>
          <p:cNvSpPr>
            <a:spLocks noGrp="1"/>
          </p:cNvSpPr>
          <p:nvPr>
            <p:ph type="ftr" sz="quarter" idx="11"/>
          </p:nvPr>
        </p:nvSpPr>
        <p:spPr/>
        <p:txBody>
          <a:bodyPr/>
          <a:lstStyle/>
          <a:p>
            <a:r>
              <a:rPr lang="en-IN"/>
              <a:t>Dept. of CSE, SIT, Tumkur</a:t>
            </a:r>
            <a:endParaRPr lang="en-US"/>
          </a:p>
        </p:txBody>
      </p:sp>
      <p:sp>
        <p:nvSpPr>
          <p:cNvPr id="6" name="Slide Number Placeholder 5"/>
          <p:cNvSpPr>
            <a:spLocks noGrp="1"/>
          </p:cNvSpPr>
          <p:nvPr>
            <p:ph type="sldNum" sz="quarter" idx="12"/>
          </p:nvPr>
        </p:nvSpPr>
        <p:spPr/>
        <p:txBody>
          <a:bodyPr/>
          <a:lstStyle/>
          <a:p>
            <a:fld id="{DFFA8894-9BB9-4840-9552-2631AF7E8A18}" type="slidenum">
              <a:rPr lang="en-US" smtClean="0"/>
              <a:pPr/>
              <a:t>‹#›</a:t>
            </a:fld>
            <a:endParaRPr lang="en-US"/>
          </a:p>
        </p:txBody>
      </p:sp>
    </p:spTree>
    <p:extLst>
      <p:ext uri="{BB962C8B-B14F-4D97-AF65-F5344CB8AC3E}">
        <p14:creationId xmlns:p14="http://schemas.microsoft.com/office/powerpoint/2010/main" val="22311648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4B9D393-459D-4785-8666-B242BA0F7EF7}" type="datetime1">
              <a:rPr lang="en-US" smtClean="0"/>
              <a:pPr/>
              <a:t>2/10/2022</a:t>
            </a:fld>
            <a:endParaRPr lang="en-US"/>
          </a:p>
        </p:txBody>
      </p:sp>
      <p:sp>
        <p:nvSpPr>
          <p:cNvPr id="5" name="Footer Placeholder 4"/>
          <p:cNvSpPr>
            <a:spLocks noGrp="1"/>
          </p:cNvSpPr>
          <p:nvPr>
            <p:ph type="ftr" sz="quarter" idx="11"/>
          </p:nvPr>
        </p:nvSpPr>
        <p:spPr/>
        <p:txBody>
          <a:bodyPr/>
          <a:lstStyle/>
          <a:p>
            <a:r>
              <a:rPr lang="en-IN"/>
              <a:t>Dept. of CSE, SIT, Tumkur</a:t>
            </a:r>
            <a:endParaRPr lang="en-US"/>
          </a:p>
        </p:txBody>
      </p:sp>
      <p:sp>
        <p:nvSpPr>
          <p:cNvPr id="6" name="Slide Number Placeholder 5"/>
          <p:cNvSpPr>
            <a:spLocks noGrp="1"/>
          </p:cNvSpPr>
          <p:nvPr>
            <p:ph type="sldNum" sz="quarter" idx="12"/>
          </p:nvPr>
        </p:nvSpPr>
        <p:spPr/>
        <p:txBody>
          <a:bodyPr/>
          <a:lstStyle/>
          <a:p>
            <a:fld id="{DFFA8894-9BB9-4840-9552-2631AF7E8A18}" type="slidenum">
              <a:rPr lang="en-US" smtClean="0"/>
              <a:pPr/>
              <a:t>‹#›</a:t>
            </a:fld>
            <a:endParaRPr lang="en-US"/>
          </a:p>
        </p:txBody>
      </p:sp>
    </p:spTree>
    <p:extLst>
      <p:ext uri="{BB962C8B-B14F-4D97-AF65-F5344CB8AC3E}">
        <p14:creationId xmlns:p14="http://schemas.microsoft.com/office/powerpoint/2010/main" val="308232321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pPr/>
              <a:t>2/10/2022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2302507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EBBF113-E29C-4762-B43B-1697F948C2DF}" type="datetime1">
              <a:rPr lang="en-US" smtClean="0"/>
              <a:pPr/>
              <a:t>2/10/2022</a:t>
            </a:fld>
            <a:endParaRPr lang="en-US"/>
          </a:p>
        </p:txBody>
      </p:sp>
      <p:sp>
        <p:nvSpPr>
          <p:cNvPr id="5" name="Footer Placeholder 4"/>
          <p:cNvSpPr>
            <a:spLocks noGrp="1"/>
          </p:cNvSpPr>
          <p:nvPr>
            <p:ph type="ftr" sz="quarter" idx="11"/>
          </p:nvPr>
        </p:nvSpPr>
        <p:spPr/>
        <p:txBody>
          <a:bodyPr/>
          <a:lstStyle/>
          <a:p>
            <a:r>
              <a:rPr lang="en-IN"/>
              <a:t>Dept. of CSE, SIT, Tumkur</a:t>
            </a:r>
            <a:endParaRPr lang="en-US"/>
          </a:p>
        </p:txBody>
      </p:sp>
      <p:sp>
        <p:nvSpPr>
          <p:cNvPr id="6" name="Slide Number Placeholder 5"/>
          <p:cNvSpPr>
            <a:spLocks noGrp="1"/>
          </p:cNvSpPr>
          <p:nvPr>
            <p:ph type="sldNum" sz="quarter" idx="12"/>
          </p:nvPr>
        </p:nvSpPr>
        <p:spPr/>
        <p:txBody>
          <a:bodyPr/>
          <a:lstStyle/>
          <a:p>
            <a:fld id="{DFFA8894-9BB9-4840-9552-2631AF7E8A18}" type="slidenum">
              <a:rPr lang="en-US" smtClean="0"/>
              <a:pPr/>
              <a:t>‹#›</a:t>
            </a:fld>
            <a:endParaRPr lang="en-US"/>
          </a:p>
        </p:txBody>
      </p:sp>
    </p:spTree>
    <p:extLst>
      <p:ext uri="{BB962C8B-B14F-4D97-AF65-F5344CB8AC3E}">
        <p14:creationId xmlns:p14="http://schemas.microsoft.com/office/powerpoint/2010/main" val="280981413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226D2-B3F6-456B-841D-5CC09EB569B7}" type="datetime1">
              <a:rPr lang="en-US" smtClean="0"/>
              <a:pPr/>
              <a:t>2/10/2022</a:t>
            </a:fld>
            <a:endParaRPr lang="en-US"/>
          </a:p>
        </p:txBody>
      </p:sp>
      <p:sp>
        <p:nvSpPr>
          <p:cNvPr id="5" name="Footer Placeholder 4"/>
          <p:cNvSpPr>
            <a:spLocks noGrp="1"/>
          </p:cNvSpPr>
          <p:nvPr>
            <p:ph type="ftr" sz="quarter" idx="11"/>
          </p:nvPr>
        </p:nvSpPr>
        <p:spPr/>
        <p:txBody>
          <a:bodyPr/>
          <a:lstStyle/>
          <a:p>
            <a:r>
              <a:rPr lang="en-IN"/>
              <a:t>Dept. of CSE, SIT, Tumkur</a:t>
            </a:r>
            <a:endParaRPr lang="en-US"/>
          </a:p>
        </p:txBody>
      </p:sp>
      <p:sp>
        <p:nvSpPr>
          <p:cNvPr id="6" name="Slide Number Placeholder 5"/>
          <p:cNvSpPr>
            <a:spLocks noGrp="1"/>
          </p:cNvSpPr>
          <p:nvPr>
            <p:ph type="sldNum" sz="quarter" idx="12"/>
          </p:nvPr>
        </p:nvSpPr>
        <p:spPr/>
        <p:txBody>
          <a:bodyPr/>
          <a:lstStyle/>
          <a:p>
            <a:fld id="{DFFA8894-9BB9-4840-9552-2631AF7E8A18}" type="slidenum">
              <a:rPr lang="en-US" smtClean="0"/>
              <a:pPr/>
              <a:t>‹#›</a:t>
            </a:fld>
            <a:endParaRPr lang="en-US"/>
          </a:p>
        </p:txBody>
      </p:sp>
    </p:spTree>
    <p:extLst>
      <p:ext uri="{BB962C8B-B14F-4D97-AF65-F5344CB8AC3E}">
        <p14:creationId xmlns:p14="http://schemas.microsoft.com/office/powerpoint/2010/main" val="85156822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F67AB88-BC9D-498B-B24F-BA5CB70F0AB9}" type="datetime1">
              <a:rPr lang="en-US" smtClean="0"/>
              <a:pPr/>
              <a:t>2/10/2022</a:t>
            </a:fld>
            <a:endParaRPr lang="en-US"/>
          </a:p>
        </p:txBody>
      </p:sp>
      <p:sp>
        <p:nvSpPr>
          <p:cNvPr id="6" name="Footer Placeholder 5"/>
          <p:cNvSpPr>
            <a:spLocks noGrp="1"/>
          </p:cNvSpPr>
          <p:nvPr>
            <p:ph type="ftr" sz="quarter" idx="11"/>
          </p:nvPr>
        </p:nvSpPr>
        <p:spPr/>
        <p:txBody>
          <a:bodyPr/>
          <a:lstStyle/>
          <a:p>
            <a:r>
              <a:rPr lang="en-IN"/>
              <a:t>Dept. of CSE, SIT, Tumkur</a:t>
            </a:r>
            <a:endParaRPr lang="en-US"/>
          </a:p>
        </p:txBody>
      </p:sp>
      <p:sp>
        <p:nvSpPr>
          <p:cNvPr id="7" name="Slide Number Placeholder 6"/>
          <p:cNvSpPr>
            <a:spLocks noGrp="1"/>
          </p:cNvSpPr>
          <p:nvPr>
            <p:ph type="sldNum" sz="quarter" idx="12"/>
          </p:nvPr>
        </p:nvSpPr>
        <p:spPr/>
        <p:txBody>
          <a:bodyPr/>
          <a:lstStyle/>
          <a:p>
            <a:fld id="{DFFA8894-9BB9-4840-9552-2631AF7E8A18}" type="slidenum">
              <a:rPr lang="en-US" smtClean="0"/>
              <a:pPr/>
              <a:t>‹#›</a:t>
            </a:fld>
            <a:endParaRPr lang="en-US"/>
          </a:p>
        </p:txBody>
      </p:sp>
    </p:spTree>
    <p:extLst>
      <p:ext uri="{BB962C8B-B14F-4D97-AF65-F5344CB8AC3E}">
        <p14:creationId xmlns:p14="http://schemas.microsoft.com/office/powerpoint/2010/main" val="154465388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32F38A0-B606-429A-9704-002F0F3F66F7}" type="datetime1">
              <a:rPr lang="en-US" smtClean="0"/>
              <a:pPr/>
              <a:t>2/10/2022</a:t>
            </a:fld>
            <a:endParaRPr lang="en-US"/>
          </a:p>
        </p:txBody>
      </p:sp>
      <p:sp>
        <p:nvSpPr>
          <p:cNvPr id="8" name="Footer Placeholder 7"/>
          <p:cNvSpPr>
            <a:spLocks noGrp="1"/>
          </p:cNvSpPr>
          <p:nvPr>
            <p:ph type="ftr" sz="quarter" idx="11"/>
          </p:nvPr>
        </p:nvSpPr>
        <p:spPr/>
        <p:txBody>
          <a:bodyPr/>
          <a:lstStyle/>
          <a:p>
            <a:r>
              <a:rPr lang="en-IN"/>
              <a:t>Dept. of CSE, SIT, Tumkur</a:t>
            </a:r>
            <a:endParaRPr lang="en-US"/>
          </a:p>
        </p:txBody>
      </p:sp>
      <p:sp>
        <p:nvSpPr>
          <p:cNvPr id="9" name="Slide Number Placeholder 8"/>
          <p:cNvSpPr>
            <a:spLocks noGrp="1"/>
          </p:cNvSpPr>
          <p:nvPr>
            <p:ph type="sldNum" sz="quarter" idx="12"/>
          </p:nvPr>
        </p:nvSpPr>
        <p:spPr/>
        <p:txBody>
          <a:bodyPr/>
          <a:lstStyle/>
          <a:p>
            <a:fld id="{DFFA8894-9BB9-4840-9552-2631AF7E8A18}" type="slidenum">
              <a:rPr lang="en-US" smtClean="0"/>
              <a:pPr/>
              <a:t>‹#›</a:t>
            </a:fld>
            <a:endParaRPr lang="en-US"/>
          </a:p>
        </p:txBody>
      </p:sp>
    </p:spTree>
    <p:extLst>
      <p:ext uri="{BB962C8B-B14F-4D97-AF65-F5344CB8AC3E}">
        <p14:creationId xmlns:p14="http://schemas.microsoft.com/office/powerpoint/2010/main" val="48930997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38ABE8F-535A-4223-B50F-933E06838EB3}" type="datetime1">
              <a:rPr lang="en-US" smtClean="0"/>
              <a:pPr/>
              <a:t>2/10/2022</a:t>
            </a:fld>
            <a:endParaRPr lang="en-US"/>
          </a:p>
        </p:txBody>
      </p:sp>
      <p:sp>
        <p:nvSpPr>
          <p:cNvPr id="4" name="Footer Placeholder 3"/>
          <p:cNvSpPr>
            <a:spLocks noGrp="1"/>
          </p:cNvSpPr>
          <p:nvPr>
            <p:ph type="ftr" sz="quarter" idx="11"/>
          </p:nvPr>
        </p:nvSpPr>
        <p:spPr/>
        <p:txBody>
          <a:bodyPr/>
          <a:lstStyle/>
          <a:p>
            <a:r>
              <a:rPr lang="en-IN"/>
              <a:t>Dept. of CSE, SIT, Tumkur</a:t>
            </a:r>
            <a:endParaRPr lang="en-US"/>
          </a:p>
        </p:txBody>
      </p:sp>
      <p:sp>
        <p:nvSpPr>
          <p:cNvPr id="5" name="Slide Number Placeholder 4"/>
          <p:cNvSpPr>
            <a:spLocks noGrp="1"/>
          </p:cNvSpPr>
          <p:nvPr>
            <p:ph type="sldNum" sz="quarter" idx="12"/>
          </p:nvPr>
        </p:nvSpPr>
        <p:spPr/>
        <p:txBody>
          <a:bodyPr/>
          <a:lstStyle/>
          <a:p>
            <a:fld id="{DFFA8894-9BB9-4840-9552-2631AF7E8A18}" type="slidenum">
              <a:rPr lang="en-US" smtClean="0"/>
              <a:pPr/>
              <a:t>‹#›</a:t>
            </a:fld>
            <a:endParaRPr lang="en-US"/>
          </a:p>
        </p:txBody>
      </p:sp>
    </p:spTree>
    <p:extLst>
      <p:ext uri="{BB962C8B-B14F-4D97-AF65-F5344CB8AC3E}">
        <p14:creationId xmlns:p14="http://schemas.microsoft.com/office/powerpoint/2010/main" val="223326197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204A08-4B8E-4F96-AC30-064FF3AF3B57}" type="datetime1">
              <a:rPr lang="en-US" smtClean="0"/>
              <a:pPr/>
              <a:t>2/10/2022</a:t>
            </a:fld>
            <a:endParaRPr lang="en-US"/>
          </a:p>
        </p:txBody>
      </p:sp>
      <p:sp>
        <p:nvSpPr>
          <p:cNvPr id="3" name="Footer Placeholder 2"/>
          <p:cNvSpPr>
            <a:spLocks noGrp="1"/>
          </p:cNvSpPr>
          <p:nvPr>
            <p:ph type="ftr" sz="quarter" idx="11"/>
          </p:nvPr>
        </p:nvSpPr>
        <p:spPr/>
        <p:txBody>
          <a:bodyPr/>
          <a:lstStyle/>
          <a:p>
            <a:r>
              <a:rPr lang="en-IN"/>
              <a:t>Dept. of CSE, SIT, Tumkur</a:t>
            </a:r>
            <a:endParaRPr lang="en-US"/>
          </a:p>
        </p:txBody>
      </p:sp>
      <p:sp>
        <p:nvSpPr>
          <p:cNvPr id="4" name="Slide Number Placeholder 3"/>
          <p:cNvSpPr>
            <a:spLocks noGrp="1"/>
          </p:cNvSpPr>
          <p:nvPr>
            <p:ph type="sldNum" sz="quarter" idx="12"/>
          </p:nvPr>
        </p:nvSpPr>
        <p:spPr/>
        <p:txBody>
          <a:bodyPr/>
          <a:lstStyle/>
          <a:p>
            <a:fld id="{DFFA8894-9BB9-4840-9552-2631AF7E8A18}" type="slidenum">
              <a:rPr lang="en-US" smtClean="0"/>
              <a:pPr/>
              <a:t>‹#›</a:t>
            </a:fld>
            <a:endParaRPr lang="en-US"/>
          </a:p>
        </p:txBody>
      </p:sp>
    </p:spTree>
    <p:extLst>
      <p:ext uri="{BB962C8B-B14F-4D97-AF65-F5344CB8AC3E}">
        <p14:creationId xmlns:p14="http://schemas.microsoft.com/office/powerpoint/2010/main" val="396594094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24BA4F-E70D-44BA-8052-F316309A3906}" type="datetime1">
              <a:rPr lang="en-US" smtClean="0"/>
              <a:pPr/>
              <a:t>2/10/2022</a:t>
            </a:fld>
            <a:endParaRPr lang="en-US"/>
          </a:p>
        </p:txBody>
      </p:sp>
      <p:sp>
        <p:nvSpPr>
          <p:cNvPr id="6" name="Footer Placeholder 5"/>
          <p:cNvSpPr>
            <a:spLocks noGrp="1"/>
          </p:cNvSpPr>
          <p:nvPr>
            <p:ph type="ftr" sz="quarter" idx="11"/>
          </p:nvPr>
        </p:nvSpPr>
        <p:spPr/>
        <p:txBody>
          <a:bodyPr/>
          <a:lstStyle/>
          <a:p>
            <a:r>
              <a:rPr lang="en-IN"/>
              <a:t>Dept. of CSE, SIT, Tumkur</a:t>
            </a:r>
            <a:endParaRPr lang="en-US"/>
          </a:p>
        </p:txBody>
      </p:sp>
      <p:sp>
        <p:nvSpPr>
          <p:cNvPr id="7" name="Slide Number Placeholder 6"/>
          <p:cNvSpPr>
            <a:spLocks noGrp="1"/>
          </p:cNvSpPr>
          <p:nvPr>
            <p:ph type="sldNum" sz="quarter" idx="12"/>
          </p:nvPr>
        </p:nvSpPr>
        <p:spPr/>
        <p:txBody>
          <a:bodyPr/>
          <a:lstStyle/>
          <a:p>
            <a:fld id="{DFFA8894-9BB9-4840-9552-2631AF7E8A18}" type="slidenum">
              <a:rPr lang="en-US" smtClean="0"/>
              <a:pPr/>
              <a:t>‹#›</a:t>
            </a:fld>
            <a:endParaRPr lang="en-US"/>
          </a:p>
        </p:txBody>
      </p:sp>
    </p:spTree>
    <p:extLst>
      <p:ext uri="{BB962C8B-B14F-4D97-AF65-F5344CB8AC3E}">
        <p14:creationId xmlns:p14="http://schemas.microsoft.com/office/powerpoint/2010/main" val="105016503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DBEDDE-4244-46FF-BAB7-ED9FEF0A0858}" type="datetime1">
              <a:rPr lang="en-US" smtClean="0"/>
              <a:pPr/>
              <a:t>2/10/2022</a:t>
            </a:fld>
            <a:endParaRPr lang="en-US"/>
          </a:p>
        </p:txBody>
      </p:sp>
      <p:sp>
        <p:nvSpPr>
          <p:cNvPr id="6" name="Footer Placeholder 5"/>
          <p:cNvSpPr>
            <a:spLocks noGrp="1"/>
          </p:cNvSpPr>
          <p:nvPr>
            <p:ph type="ftr" sz="quarter" idx="11"/>
          </p:nvPr>
        </p:nvSpPr>
        <p:spPr/>
        <p:txBody>
          <a:bodyPr/>
          <a:lstStyle/>
          <a:p>
            <a:r>
              <a:rPr lang="en-IN"/>
              <a:t>Dept. of CSE, SIT, Tumkur</a:t>
            </a:r>
            <a:endParaRPr lang="en-US"/>
          </a:p>
        </p:txBody>
      </p:sp>
      <p:sp>
        <p:nvSpPr>
          <p:cNvPr id="7" name="Slide Number Placeholder 6"/>
          <p:cNvSpPr>
            <a:spLocks noGrp="1"/>
          </p:cNvSpPr>
          <p:nvPr>
            <p:ph type="sldNum" sz="quarter" idx="12"/>
          </p:nvPr>
        </p:nvSpPr>
        <p:spPr/>
        <p:txBody>
          <a:bodyPr/>
          <a:lstStyle/>
          <a:p>
            <a:fld id="{DFFA8894-9BB9-4840-9552-2631AF7E8A18}" type="slidenum">
              <a:rPr lang="en-US" smtClean="0"/>
              <a:pPr/>
              <a:t>‹#›</a:t>
            </a:fld>
            <a:endParaRPr lang="en-US"/>
          </a:p>
        </p:txBody>
      </p:sp>
    </p:spTree>
    <p:extLst>
      <p:ext uri="{BB962C8B-B14F-4D97-AF65-F5344CB8AC3E}">
        <p14:creationId xmlns:p14="http://schemas.microsoft.com/office/powerpoint/2010/main" val="12632758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C790F4B-4688-4BC7-9E91-3A3A94052E6E}" type="datetime1">
              <a:rPr lang="en-US" smtClean="0">
                <a:solidFill>
                  <a:prstClr val="black">
                    <a:tint val="75000"/>
                  </a:prstClr>
                </a:solidFill>
              </a:rPr>
              <a:pPr/>
              <a:t>2/10/2022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solidFill>
                  <a:prstClr val="black">
                    <a:tint val="75000"/>
                  </a:prstClr>
                </a:solidFill>
              </a:rPr>
              <a:t>Dept. of CSE, SIT, Tumkur</a:t>
            </a: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FA8894-9BB9-4840-9552-2631AF7E8A1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9116004"/>
      </p:ext>
    </p:extLst>
  </p:cSld>
  <p:clrMap bg1="lt1" tx1="dk1" bg2="lt2" tx2="dk2" accent1="accent1" accent2="accent2" accent3="accent3" accent4="accent4" accent5="accent5" accent6="accent6" hlink="hlink" folHlink="folHlink"/>
  <p:sldLayoutIdLst>
    <p:sldLayoutId id="2147483660"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57" r:id="rId12"/>
  </p:sldLayoutIdLst>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2"/>
            <a:ext cx="7772400" cy="2438399"/>
          </a:xfrm>
        </p:spPr>
        <p:txBody>
          <a:bodyPr>
            <a:normAutofit fontScale="90000"/>
          </a:bodyPr>
          <a:lstStyle/>
          <a:p>
            <a:br>
              <a:rPr lang="en-US" sz="1200" dirty="0">
                <a:latin typeface="Arial" panose="020B0604020202020204" pitchFamily="34" charset="0"/>
                <a:cs typeface="Arial" panose="020B0604020202020204" pitchFamily="34" charset="0"/>
              </a:rPr>
            </a:br>
            <a:br>
              <a:rPr lang="en-US" sz="1200" dirty="0">
                <a:latin typeface="Arial" panose="020B0604020202020204" pitchFamily="34" charset="0"/>
                <a:cs typeface="Arial" panose="020B0604020202020204" pitchFamily="34" charset="0"/>
              </a:rPr>
            </a:br>
            <a:br>
              <a:rPr lang="en-US" sz="1200" dirty="0">
                <a:latin typeface="Arial" panose="020B0604020202020204" pitchFamily="34" charset="0"/>
                <a:cs typeface="Arial" panose="020B0604020202020204" pitchFamily="34" charset="0"/>
              </a:rPr>
            </a:br>
            <a:br>
              <a:rPr lang="en-US" sz="1200" dirty="0">
                <a:latin typeface="Arial" panose="020B0604020202020204" pitchFamily="34" charset="0"/>
                <a:cs typeface="Arial" panose="020B0604020202020204" pitchFamily="34" charset="0"/>
              </a:rPr>
            </a:br>
            <a:br>
              <a:rPr lang="en-US" sz="1200" dirty="0">
                <a:latin typeface="Arial" panose="020B0604020202020204" pitchFamily="34" charset="0"/>
                <a:cs typeface="Arial" panose="020B0604020202020204" pitchFamily="34" charset="0"/>
              </a:rPr>
            </a:br>
            <a:br>
              <a:rPr lang="en-US" sz="1200" dirty="0">
                <a:latin typeface="Arial" panose="020B0604020202020204" pitchFamily="34" charset="0"/>
                <a:cs typeface="Arial" panose="020B0604020202020204" pitchFamily="34" charset="0"/>
              </a:rPr>
            </a:br>
            <a:br>
              <a:rPr lang="en-US" sz="1200" dirty="0">
                <a:latin typeface="Arial" panose="020B0604020202020204" pitchFamily="34" charset="0"/>
                <a:cs typeface="Arial" panose="020B0604020202020204" pitchFamily="34" charset="0"/>
              </a:rPr>
            </a:br>
            <a:br>
              <a:rPr lang="en-US" sz="1200" dirty="0">
                <a:latin typeface="Arial" panose="020B0604020202020204" pitchFamily="34" charset="0"/>
                <a:cs typeface="Arial" panose="020B0604020202020204" pitchFamily="34" charset="0"/>
              </a:rPr>
            </a:br>
            <a:br>
              <a:rPr lang="en-US" sz="36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Mini Project First Review Presentation on </a:t>
            </a:r>
            <a:br>
              <a:rPr lang="en-US" sz="2200" dirty="0">
                <a:latin typeface="Arial" panose="020B0604020202020204" pitchFamily="34" charset="0"/>
                <a:cs typeface="Arial" panose="020B0604020202020204" pitchFamily="34" charset="0"/>
              </a:rPr>
            </a:br>
            <a:r>
              <a:rPr lang="en-US" b="1" cap="none" dirty="0">
                <a:ln w="12700">
                  <a:solidFill>
                    <a:schemeClr val="accent1"/>
                  </a:solidFill>
                  <a:prstDash val="solid"/>
                </a:ln>
                <a:solidFill>
                  <a:srgbClr val="FFC000"/>
                </a:solidFill>
                <a:effectLst>
                  <a:outerShdw dist="38100" dir="2640000" algn="bl" rotWithShape="0">
                    <a:schemeClr val="accent1"/>
                  </a:outerShdw>
                </a:effectLst>
                <a:latin typeface="Arial" panose="020B0604020202020204" pitchFamily="34" charset="0"/>
                <a:cs typeface="Arial" panose="020B0604020202020204" pitchFamily="34" charset="0"/>
              </a:rPr>
              <a:t>Water Quality Detection using</a:t>
            </a:r>
            <a:r>
              <a:rPr lang="en-US" b="1" dirty="0">
                <a:solidFill>
                  <a:srgbClr val="0070C0"/>
                </a:solidFill>
                <a:latin typeface="Arial" panose="020B0604020202020204" pitchFamily="34" charset="0"/>
                <a:cs typeface="Arial" panose="020B0604020202020204" pitchFamily="34" charset="0"/>
              </a:rPr>
              <a:t>                     </a:t>
            </a:r>
            <a:r>
              <a:rPr lang="en-US" b="1" cap="none" dirty="0">
                <a:ln w="12700">
                  <a:solidFill>
                    <a:schemeClr val="accent1"/>
                  </a:solidFill>
                  <a:prstDash val="solid"/>
                </a:ln>
                <a:solidFill>
                  <a:srgbClr val="FFC000"/>
                </a:solidFill>
                <a:effectLst>
                  <a:outerShdw dist="38100" dir="2640000" algn="bl" rotWithShape="0">
                    <a:schemeClr val="accent1"/>
                  </a:outerShdw>
                </a:effectLst>
                <a:latin typeface="Arial" panose="020B0604020202020204" pitchFamily="34" charset="0"/>
                <a:cs typeface="Arial" panose="020B0604020202020204" pitchFamily="34" charset="0"/>
              </a:rPr>
              <a:t>Machine Learning</a:t>
            </a:r>
            <a:br>
              <a:rPr lang="en-US" dirty="0">
                <a:latin typeface="Book Antiqua" pitchFamily="18" charset="0"/>
              </a:rPr>
            </a:br>
            <a:br>
              <a:rPr lang="en-US" dirty="0">
                <a:latin typeface="Book Antiqua" pitchFamily="18" charset="0"/>
              </a:rPr>
            </a:br>
            <a:br>
              <a:rPr lang="en-US" sz="3100" b="1" dirty="0">
                <a:latin typeface="Book Antiqua" pitchFamily="18" charset="0"/>
              </a:rPr>
            </a:br>
            <a:endParaRPr lang="en-US" sz="3100" b="1" dirty="0">
              <a:latin typeface="Book Antiqua" pitchFamily="18" charset="0"/>
            </a:endParaRPr>
          </a:p>
        </p:txBody>
      </p:sp>
      <p:sp>
        <p:nvSpPr>
          <p:cNvPr id="3" name="Subtitle 2"/>
          <p:cNvSpPr>
            <a:spLocks noGrp="1"/>
          </p:cNvSpPr>
          <p:nvPr>
            <p:ph type="subTitle" idx="1"/>
          </p:nvPr>
        </p:nvSpPr>
        <p:spPr>
          <a:xfrm>
            <a:off x="4139952" y="4990236"/>
            <a:ext cx="4470648" cy="1867764"/>
          </a:xfrm>
        </p:spPr>
        <p:txBody>
          <a:bodyPr>
            <a:noAutofit/>
          </a:bodyPr>
          <a:lstStyle/>
          <a:p>
            <a:r>
              <a:rPr lang="en-US" sz="2400" dirty="0">
                <a:solidFill>
                  <a:schemeClr val="tx1"/>
                </a:solidFill>
                <a:latin typeface="Arial" panose="020B0604020202020204" pitchFamily="34" charset="0"/>
                <a:cs typeface="Arial" panose="020B0604020202020204" pitchFamily="34" charset="0"/>
              </a:rPr>
              <a:t>By</a:t>
            </a:r>
          </a:p>
          <a:p>
            <a:r>
              <a:rPr lang="en-US" sz="2400" b="1" dirty="0">
                <a:solidFill>
                  <a:schemeClr val="tx1"/>
                </a:solidFill>
                <a:latin typeface="Times New Roman" panose="02020603050405020304" pitchFamily="18" charset="0"/>
                <a:cs typeface="Times New Roman" panose="02020603050405020304" pitchFamily="18" charset="0"/>
              </a:rPr>
              <a:t>Balaji E S :1SI19IS013</a:t>
            </a:r>
          </a:p>
          <a:p>
            <a:r>
              <a:rPr lang="en-US" sz="2400" b="1" dirty="0">
                <a:solidFill>
                  <a:schemeClr val="tx1"/>
                </a:solidFill>
                <a:latin typeface="Times New Roman" panose="02020603050405020304" pitchFamily="18" charset="0"/>
                <a:cs typeface="Times New Roman" panose="02020603050405020304" pitchFamily="18" charset="0"/>
              </a:rPr>
              <a:t>Deepak K :1SI19IS017</a:t>
            </a:r>
          </a:p>
          <a:p>
            <a:r>
              <a:rPr lang="en-US" sz="2400" b="1" dirty="0" err="1">
                <a:solidFill>
                  <a:schemeClr val="tx1"/>
                </a:solidFill>
                <a:latin typeface="Times New Roman" panose="02020603050405020304" pitchFamily="18" charset="0"/>
                <a:cs typeface="Times New Roman" panose="02020603050405020304" pitchFamily="18" charset="0"/>
              </a:rPr>
              <a:t>Tejas</a:t>
            </a:r>
            <a:r>
              <a:rPr lang="en-US" sz="2400" b="1" dirty="0">
                <a:solidFill>
                  <a:schemeClr val="tx1"/>
                </a:solidFill>
                <a:latin typeface="Times New Roman" panose="02020603050405020304" pitchFamily="18" charset="0"/>
                <a:cs typeface="Times New Roman" panose="02020603050405020304" pitchFamily="18" charset="0"/>
              </a:rPr>
              <a:t> S      :1SI19IS064</a:t>
            </a:r>
          </a:p>
          <a:p>
            <a:pPr algn="l">
              <a:spcBef>
                <a:spcPct val="0"/>
              </a:spcBef>
            </a:pPr>
            <a:endParaRPr lang="en-US" sz="2000" b="1" dirty="0">
              <a:solidFill>
                <a:schemeClr val="tx1"/>
              </a:solidFill>
              <a:latin typeface="Bookman Old Style" pitchFamily="18" charset="0"/>
            </a:endParaRPr>
          </a:p>
          <a:p>
            <a:pPr algn="l">
              <a:spcBef>
                <a:spcPct val="0"/>
              </a:spcBef>
            </a:pPr>
            <a:endParaRPr lang="en-US" sz="2000" b="1" dirty="0">
              <a:solidFill>
                <a:schemeClr val="tx1"/>
              </a:solidFill>
              <a:latin typeface="Bookman Old Style" pitchFamily="18" charset="0"/>
            </a:endParaRPr>
          </a:p>
        </p:txBody>
      </p:sp>
      <p:sp>
        <p:nvSpPr>
          <p:cNvPr id="8" name="Text Box 9"/>
          <p:cNvSpPr txBox="1">
            <a:spLocks noChangeArrowheads="1"/>
          </p:cNvSpPr>
          <p:nvPr/>
        </p:nvSpPr>
        <p:spPr bwMode="auto">
          <a:xfrm>
            <a:off x="533400" y="3429001"/>
            <a:ext cx="4953000" cy="2123658"/>
          </a:xfrm>
          <a:prstGeom prst="rect">
            <a:avLst/>
          </a:prstGeom>
          <a:noFill/>
          <a:ln w="9525">
            <a:noFill/>
            <a:miter lim="800000"/>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Under the guidance of:</a:t>
            </a:r>
          </a:p>
          <a:p>
            <a:r>
              <a:rPr lang="en-US" sz="2400" b="1" dirty="0">
                <a:latin typeface="Times New Roman" panose="02020603050405020304" pitchFamily="18" charset="0"/>
                <a:cs typeface="Times New Roman" panose="02020603050405020304" pitchFamily="18" charset="0"/>
              </a:rPr>
              <a:t>Mrs. Sharmila S P</a:t>
            </a:r>
          </a:p>
          <a:p>
            <a:r>
              <a:rPr lang="en-US" sz="2400" dirty="0">
                <a:latin typeface="Times New Roman" panose="02020603050405020304" pitchFamily="18" charset="0"/>
                <a:cs typeface="Times New Roman" panose="02020603050405020304" pitchFamily="18" charset="0"/>
              </a:rPr>
              <a:t>Asst. Professor</a:t>
            </a:r>
          </a:p>
          <a:p>
            <a:r>
              <a:rPr lang="en-US" sz="2400" dirty="0">
                <a:latin typeface="Times New Roman" panose="02020603050405020304" pitchFamily="18" charset="0"/>
                <a:cs typeface="Times New Roman" panose="02020603050405020304" pitchFamily="18" charset="0"/>
              </a:rPr>
              <a:t>Dept. of ISE, SIT, </a:t>
            </a:r>
            <a:r>
              <a:rPr lang="en-US" sz="2400" dirty="0" err="1">
                <a:latin typeface="Times New Roman" panose="02020603050405020304" pitchFamily="18" charset="0"/>
                <a:cs typeface="Times New Roman" panose="02020603050405020304" pitchFamily="18" charset="0"/>
              </a:rPr>
              <a:t>Tumkur</a:t>
            </a:r>
            <a:endParaRPr lang="en-US" sz="2400" dirty="0">
              <a:latin typeface="Times New Roman" panose="02020603050405020304" pitchFamily="18" charset="0"/>
              <a:cs typeface="Times New Roman" panose="02020603050405020304" pitchFamily="18" charset="0"/>
            </a:endParaRPr>
          </a:p>
          <a:p>
            <a:endParaRPr lang="en-US" sz="1600" dirty="0">
              <a:latin typeface="Bookman Old Style" pitchFamily="18" charset="0"/>
            </a:endParaRPr>
          </a:p>
          <a:p>
            <a:endParaRPr lang="en-US" sz="2000" dirty="0">
              <a:latin typeface="Bookman Old Style" pitchFamily="18" charset="0"/>
            </a:endParaRPr>
          </a:p>
        </p:txBody>
      </p:sp>
      <p:cxnSp>
        <p:nvCxnSpPr>
          <p:cNvPr id="10" name="Straight Connector 9"/>
          <p:cNvCxnSpPr/>
          <p:nvPr/>
        </p:nvCxnSpPr>
        <p:spPr>
          <a:xfrm>
            <a:off x="533400" y="5013176"/>
            <a:ext cx="8153400"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itle 1"/>
          <p:cNvSpPr txBox="1"/>
          <p:nvPr/>
        </p:nvSpPr>
        <p:spPr>
          <a:xfrm>
            <a:off x="0" y="0"/>
            <a:ext cx="9144000" cy="1371600"/>
          </a:xfrm>
          <a:prstGeom prst="rect">
            <a:avLst/>
          </a:prstGeom>
          <a:solidFill>
            <a:schemeClr val="tx2">
              <a:lumMod val="60000"/>
              <a:lumOff val="40000"/>
            </a:schemeClr>
          </a:solidFill>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lang="sv-SE" b="1" noProof="0" dirty="0">
                <a:latin typeface="Book Antiqua" pitchFamily="18" charset="0"/>
              </a:rPr>
              <a:t>                    </a:t>
            </a:r>
            <a:r>
              <a:rPr lang="sv-SE" sz="2400" b="1" dirty="0">
                <a:latin typeface="Times New Roman" panose="02020603050405020304" pitchFamily="18" charset="0"/>
                <a:cs typeface="Times New Roman" panose="02020603050405020304" pitchFamily="18" charset="0"/>
              </a:rPr>
              <a:t>SI</a:t>
            </a:r>
            <a:r>
              <a:rPr kumimoji="0" lang="sv-SE" sz="2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DDAGANGA INSTITUTE OF TECHNOLOGY, </a:t>
            </a:r>
            <a:r>
              <a:rPr kumimoji="0" lang="sv-SE" sz="2400" b="1"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 TUMKUR</a:t>
            </a:r>
          </a:p>
          <a:p>
            <a:pPr marL="0" marR="0" lvl="0" indent="0" algn="ctr" defTabSz="914400" rtl="0" eaLnBrk="1" fontAlgn="auto" latinLnBrk="0" hangingPunct="1">
              <a:lnSpc>
                <a:spcPct val="100000"/>
              </a:lnSpc>
              <a:spcBef>
                <a:spcPct val="0"/>
              </a:spcBef>
              <a:spcAft>
                <a:spcPct val="0"/>
              </a:spcAft>
              <a:buClrTx/>
              <a:buSzTx/>
              <a:buFontTx/>
              <a:buNone/>
              <a:defRPr/>
            </a:pPr>
            <a:r>
              <a:rPr lang="sv-SE" sz="2400" b="1" baseline="0" dirty="0">
                <a:latin typeface="Times New Roman" panose="02020603050405020304" pitchFamily="18" charset="0"/>
                <a:cs typeface="Times New Roman" panose="02020603050405020304" pitchFamily="18" charset="0"/>
              </a:rPr>
              <a:t>                 Department of Information Science and Engineering</a:t>
            </a:r>
            <a:endPar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9" name="Picture 1" descr="C:\Users\Administrator\Desktop\Comp\Ubi-Cam\Ubi-Cam\ic_launcher-web.png"/>
          <p:cNvPicPr>
            <a:picLocks noChangeAspect="1" noChangeArrowheads="1"/>
          </p:cNvPicPr>
          <p:nvPr/>
        </p:nvPicPr>
        <p:blipFill>
          <a:blip r:embed="rId3"/>
          <a:stretch>
            <a:fillRect/>
          </a:stretch>
        </p:blipFill>
        <p:spPr bwMode="auto">
          <a:xfrm>
            <a:off x="228599" y="0"/>
            <a:ext cx="1344968" cy="1371600"/>
          </a:xfrm>
          <a:prstGeom prst="rect">
            <a:avLst/>
          </a:prstGeom>
          <a:noFill/>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b="1" u="sng" dirty="0">
                <a:latin typeface="Times New Roman" panose="02020603050405020304" pitchFamily="18" charset="0"/>
                <a:cs typeface="Times New Roman" panose="02020603050405020304" pitchFamily="18" charset="0"/>
              </a:rPr>
              <a:t>LITERATURE SURVEY</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355726"/>
            <a:ext cx="9144000" cy="5365750"/>
          </a:xfrm>
        </p:spPr>
        <p:txBody>
          <a:bodyPr>
            <a:noAutofit/>
          </a:bodyPr>
          <a:lstStyle/>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new data sets that is to be predicted, that have similar pH, Conductivity and Turbidity value fall on to the same category of Cluster.</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All the Water Quality values that are trained during the training period are clustered in a way that each Cluster in the network represents a detailed kind of water like Mud water, Lemon water, Salt water, Tap water and Drinking water.</a:t>
            </a:r>
          </a:p>
          <a:p>
            <a:pPr>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0" indent="0">
              <a:buNone/>
            </a:pPr>
            <a:r>
              <a:rPr lang="en-US" sz="2200" dirty="0">
                <a:solidFill>
                  <a:srgbClr val="222222"/>
                </a:solidFill>
                <a:latin typeface="Times New Roman" panose="02020603050405020304" pitchFamily="18" charset="0"/>
                <a:cs typeface="Times New Roman" panose="02020603050405020304" pitchFamily="18" charset="0"/>
              </a:rPr>
              <a:t>  </a:t>
            </a:r>
            <a:r>
              <a:rPr lang="en-US" sz="2200" dirty="0">
                <a:solidFill>
                  <a:srgbClr val="222222"/>
                </a:solidFill>
                <a:latin typeface="Aharoni" panose="02010803020104030203" pitchFamily="2" charset="-79"/>
                <a:cs typeface="Aharoni" panose="02010803020104030203" pitchFamily="2" charset="-79"/>
              </a:rPr>
              <a:t>Conclusion:</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Alone K-means Algorithm will give a good results but on comparing      </a:t>
            </a:r>
          </a:p>
          <a:p>
            <a:pPr marL="0" indent="0">
              <a:buNone/>
            </a:pPr>
            <a:r>
              <a:rPr lang="en-US" sz="2200" dirty="0">
                <a:latin typeface="Times New Roman" panose="02020603050405020304" pitchFamily="18" charset="0"/>
                <a:cs typeface="Times New Roman" panose="02020603050405020304" pitchFamily="18" charset="0"/>
              </a:rPr>
              <a:t>   with other ML Algorithms the Accuracy rate may be not great. But the   </a:t>
            </a:r>
          </a:p>
          <a:p>
            <a:pPr marL="0" indent="0">
              <a:buNone/>
            </a:pPr>
            <a:r>
              <a:rPr lang="en-US" sz="2200" dirty="0">
                <a:latin typeface="Times New Roman" panose="02020603050405020304" pitchFamily="18" charset="0"/>
                <a:cs typeface="Times New Roman" panose="02020603050405020304" pitchFamily="18" charset="0"/>
              </a:rPr>
              <a:t>   Dataset plays important role in any prediction algorithm.</a:t>
            </a:r>
            <a:r>
              <a:rPr lang="en-US" sz="2200" dirty="0">
                <a:solidFill>
                  <a:srgbClr val="222222"/>
                </a:solidFill>
                <a:latin typeface="Aharoni" panose="02010803020104030203" pitchFamily="2" charset="-79"/>
                <a:cs typeface="Aharoni" panose="02010803020104030203" pitchFamily="2" charset="-79"/>
              </a:rPr>
              <a:t>   </a:t>
            </a:r>
            <a:endParaRPr lang="en-US" sz="22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DFFA8894-9BB9-4840-9552-2631AF7E8A18}" type="slidenum">
              <a:rPr lang="en-US" smtClean="0"/>
              <a:pPr/>
              <a:t>10</a:t>
            </a:fld>
            <a:endParaRPr lang="en-US"/>
          </a:p>
        </p:txBody>
      </p:sp>
      <p:sp>
        <p:nvSpPr>
          <p:cNvPr id="5" name="Title 1"/>
          <p:cNvSpPr txBox="1"/>
          <p:nvPr/>
        </p:nvSpPr>
        <p:spPr>
          <a:xfrm>
            <a:off x="0" y="0"/>
            <a:ext cx="9144000" cy="304800"/>
          </a:xfrm>
          <a:prstGeom prst="rect">
            <a:avLst/>
          </a:prstGeom>
          <a:solidFill>
            <a:schemeClr val="tx2">
              <a:lumMod val="60000"/>
              <a:lumOff val="40000"/>
            </a:schemeClr>
          </a:solidFill>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defTabSz="914400" rtl="0" eaLnBrk="1" fontAlgn="auto" latinLnBrk="0" hangingPunct="1">
              <a:lnSpc>
                <a:spcPct val="100000"/>
              </a:lnSpc>
              <a:spcBef>
                <a:spcPct val="0"/>
              </a:spcBef>
              <a:spcAft>
                <a:spcPct val="0"/>
              </a:spcAft>
              <a:buClrTx/>
              <a:buSzTx/>
              <a:buFont typeface="Wingdings" panose="05000000000000000000" pitchFamily="2" charset="2"/>
              <a:buChar char="Ø"/>
              <a:defRPr/>
            </a:pPr>
            <a:r>
              <a:rPr kumimoji="0" lang="sv-SE" b="1" i="0" u="none" strike="noStrike" kern="1200" cap="none" spc="0" normalizeH="0" baseline="0" noProof="0" dirty="0">
                <a:ln>
                  <a:noFill/>
                </a:ln>
                <a:solidFill>
                  <a:schemeClr val="tx1"/>
                </a:solidFill>
                <a:effectLst/>
                <a:uLnTx/>
                <a:uFillTx/>
                <a:latin typeface="Book Antiqua" pitchFamily="18" charset="0"/>
                <a:ea typeface="+mn-ea"/>
                <a:cs typeface="+mn-cs"/>
              </a:rPr>
              <a:t>Literature Survey</a:t>
            </a:r>
            <a:endPar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11" name="Footer Placeholder 6"/>
          <p:cNvSpPr txBox="1"/>
          <p:nvPr/>
        </p:nvSpPr>
        <p:spPr>
          <a:xfrm>
            <a:off x="0" y="6492875"/>
            <a:ext cx="9144000" cy="365125"/>
          </a:xfrm>
          <a:prstGeom prst="rect">
            <a:avLst/>
          </a:prstGeom>
          <a:solidFill>
            <a:schemeClr val="accent1"/>
          </a:solidFill>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12" name="Picture 1" descr="C:\Users\Administrator\Desktop\Comp\Ubi-Cam\Ubi-Cam\ic_launcher-web.png"/>
          <p:cNvPicPr>
            <a:picLocks noChangeAspect="1" noChangeArrowheads="1"/>
          </p:cNvPicPr>
          <p:nvPr/>
        </p:nvPicPr>
        <p:blipFill>
          <a:blip r:embed="rId3"/>
          <a:stretch>
            <a:fillRect/>
          </a:stretch>
        </p:blipFill>
        <p:spPr bwMode="auto">
          <a:xfrm>
            <a:off x="76200" y="6475491"/>
            <a:ext cx="375082" cy="382509"/>
          </a:xfrm>
          <a:prstGeom prst="rect">
            <a:avLst/>
          </a:prstGeom>
          <a:noFill/>
        </p:spPr>
      </p:pic>
      <p:sp>
        <p:nvSpPr>
          <p:cNvPr id="13" name="Slide Number Placeholder 8"/>
          <p:cNvSpPr txBox="1"/>
          <p:nvPr/>
        </p:nvSpPr>
        <p:spPr>
          <a:xfrm>
            <a:off x="7010400" y="6492875"/>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ct val="0"/>
              </a:spcBef>
              <a:spcAft>
                <a:spcPct val="0"/>
              </a:spcAft>
              <a:buClrTx/>
              <a:buSzTx/>
              <a:buFontTx/>
              <a:buNone/>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ct val="0"/>
                </a:spcBef>
                <a:spcAft>
                  <a:spcPct val="0"/>
                </a:spcAft>
                <a:buClrTx/>
                <a:buSzTx/>
                <a:buFontTx/>
                <a:buNone/>
                <a:defRPr/>
              </a:pPr>
              <a:t>10</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89407741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b="1" u="sng" dirty="0">
                <a:latin typeface="Times New Roman" panose="02020603050405020304" pitchFamily="18" charset="0"/>
                <a:cs typeface="Times New Roman" panose="02020603050405020304" pitchFamily="18" charset="0"/>
              </a:rPr>
              <a:t>LITERATURE SURVEY</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355726"/>
            <a:ext cx="9144000" cy="5365750"/>
          </a:xfrm>
        </p:spPr>
        <p:txBody>
          <a:bodyPr>
            <a:noAutofit/>
          </a:bodyPr>
          <a:lstStyle/>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0" indent="0" algn="ctr">
              <a:buNone/>
            </a:pPr>
            <a:r>
              <a:rPr lang="en-US" sz="2200" b="1" dirty="0">
                <a:latin typeface="Times New Roman" panose="02020603050405020304" pitchFamily="18" charset="0"/>
                <a:cs typeface="Times New Roman" panose="02020603050405020304" pitchFamily="18" charset="0"/>
              </a:rPr>
              <a:t>[3]Water Quality Prediction Using Artificial Intelligence Algorithm</a:t>
            </a:r>
          </a:p>
          <a:p>
            <a:pPr marL="0" indent="0">
              <a:buNone/>
            </a:pPr>
            <a:r>
              <a:rPr lang="en-US" sz="2200" b="1" dirty="0">
                <a:latin typeface="Times New Roman" panose="02020603050405020304" pitchFamily="18" charset="0"/>
                <a:cs typeface="Times New Roman" panose="02020603050405020304" pitchFamily="18" charset="0"/>
              </a:rPr>
              <a:t>                                    Published on : November 2020</a:t>
            </a:r>
          </a:p>
          <a:p>
            <a:pPr marL="0" indent="0">
              <a:buNone/>
            </a:pPr>
            <a:r>
              <a:rPr lang="en-US" sz="2200" b="1" dirty="0">
                <a:latin typeface="Times New Roman" panose="02020603050405020304" pitchFamily="18" charset="0"/>
                <a:cs typeface="Times New Roman" panose="02020603050405020304" pitchFamily="18" charset="0"/>
              </a:rPr>
              <a:t>     Description</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this survey, Neural network structure is used for modelling complex non-linear relationships, especially where the exact relationship between the variables is unknown.</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This is a very powerful and reliable computational technique with the ability of treating complicated and non-linear problems.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They include a simple and highly interconnected processor known as the </a:t>
            </a:r>
            <a:r>
              <a:rPr lang="en-US" sz="2000" u="sng" dirty="0">
                <a:latin typeface="Times New Roman" panose="02020603050405020304" pitchFamily="18" charset="0"/>
                <a:cs typeface="Times New Roman" panose="02020603050405020304" pitchFamily="18" charset="0"/>
              </a:rPr>
              <a:t>Neuron</a:t>
            </a:r>
            <a:r>
              <a:rPr lang="en-US" sz="20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Neuron is essential to the operations of a neural network as the hub for Information processing.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ANN can deal with incomplete data and approximate results. They are not susceptible to outliers and are highly parallel.</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0" indent="0" algn="ctr">
              <a:buNone/>
            </a:pPr>
            <a:endParaRPr lang="en-US" sz="2200" b="1" u="sng" dirty="0">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DFFA8894-9BB9-4840-9552-2631AF7E8A18}" type="slidenum">
              <a:rPr lang="en-US" smtClean="0"/>
              <a:pPr/>
              <a:t>11</a:t>
            </a:fld>
            <a:endParaRPr lang="en-US"/>
          </a:p>
        </p:txBody>
      </p:sp>
      <p:sp>
        <p:nvSpPr>
          <p:cNvPr id="5" name="Title 1"/>
          <p:cNvSpPr txBox="1"/>
          <p:nvPr/>
        </p:nvSpPr>
        <p:spPr>
          <a:xfrm>
            <a:off x="0" y="0"/>
            <a:ext cx="9144000" cy="304800"/>
          </a:xfrm>
          <a:prstGeom prst="rect">
            <a:avLst/>
          </a:prstGeom>
          <a:solidFill>
            <a:schemeClr val="tx2">
              <a:lumMod val="60000"/>
              <a:lumOff val="40000"/>
            </a:schemeClr>
          </a:solidFill>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defTabSz="914400" rtl="0" eaLnBrk="1" fontAlgn="auto" latinLnBrk="0" hangingPunct="1">
              <a:lnSpc>
                <a:spcPct val="100000"/>
              </a:lnSpc>
              <a:spcBef>
                <a:spcPct val="0"/>
              </a:spcBef>
              <a:spcAft>
                <a:spcPct val="0"/>
              </a:spcAft>
              <a:buClrTx/>
              <a:buSzTx/>
              <a:buFont typeface="Wingdings" panose="05000000000000000000" pitchFamily="2" charset="2"/>
              <a:buChar char="Ø"/>
              <a:defRPr/>
            </a:pPr>
            <a:r>
              <a:rPr kumimoji="0" lang="sv-SE" b="1" i="0" u="none" strike="noStrike" kern="1200" cap="none" spc="0" normalizeH="0" baseline="0" noProof="0" dirty="0">
                <a:ln>
                  <a:noFill/>
                </a:ln>
                <a:solidFill>
                  <a:schemeClr val="tx1"/>
                </a:solidFill>
                <a:effectLst/>
                <a:uLnTx/>
                <a:uFillTx/>
                <a:latin typeface="Book Antiqua" pitchFamily="18" charset="0"/>
                <a:ea typeface="+mn-ea"/>
                <a:cs typeface="+mn-cs"/>
              </a:rPr>
              <a:t>Literature Survey</a:t>
            </a:r>
            <a:endPar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11" name="Footer Placeholder 6"/>
          <p:cNvSpPr txBox="1"/>
          <p:nvPr/>
        </p:nvSpPr>
        <p:spPr>
          <a:xfrm>
            <a:off x="0" y="6492875"/>
            <a:ext cx="9144000" cy="365125"/>
          </a:xfrm>
          <a:prstGeom prst="rect">
            <a:avLst/>
          </a:prstGeom>
          <a:solidFill>
            <a:schemeClr val="accent1"/>
          </a:solidFill>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12" name="Picture 1" descr="C:\Users\Administrator\Desktop\Comp\Ubi-Cam\Ubi-Cam\ic_launcher-web.png"/>
          <p:cNvPicPr>
            <a:picLocks noChangeAspect="1" noChangeArrowheads="1"/>
          </p:cNvPicPr>
          <p:nvPr/>
        </p:nvPicPr>
        <p:blipFill>
          <a:blip r:embed="rId3"/>
          <a:stretch>
            <a:fillRect/>
          </a:stretch>
        </p:blipFill>
        <p:spPr bwMode="auto">
          <a:xfrm>
            <a:off x="76200" y="6475491"/>
            <a:ext cx="375082" cy="382509"/>
          </a:xfrm>
          <a:prstGeom prst="rect">
            <a:avLst/>
          </a:prstGeom>
          <a:noFill/>
        </p:spPr>
      </p:pic>
      <p:sp>
        <p:nvSpPr>
          <p:cNvPr id="13" name="Slide Number Placeholder 8"/>
          <p:cNvSpPr txBox="1"/>
          <p:nvPr/>
        </p:nvSpPr>
        <p:spPr>
          <a:xfrm>
            <a:off x="7010400" y="6492875"/>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ct val="0"/>
              </a:spcBef>
              <a:spcAft>
                <a:spcPct val="0"/>
              </a:spcAft>
              <a:buClrTx/>
              <a:buSzTx/>
              <a:buFontTx/>
              <a:buNone/>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ct val="0"/>
                </a:spcBef>
                <a:spcAft>
                  <a:spcPct val="0"/>
                </a:spcAft>
                <a:buClrTx/>
                <a:buSzTx/>
                <a:buFontTx/>
                <a:buNone/>
                <a:defRPr/>
              </a:pPr>
              <a:t>11</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82787204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b="1" u="sng" dirty="0">
                <a:latin typeface="Times New Roman" panose="02020603050405020304" pitchFamily="18" charset="0"/>
                <a:cs typeface="Times New Roman" panose="02020603050405020304" pitchFamily="18" charset="0"/>
              </a:rPr>
              <a:t>LITERATURE SURVEY</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355726"/>
            <a:ext cx="9144000" cy="5365750"/>
          </a:xfrm>
        </p:spPr>
        <p:txBody>
          <a:bodyPr>
            <a:noAutofit/>
          </a:bodyPr>
          <a:lstStyle/>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DFFA8894-9BB9-4840-9552-2631AF7E8A18}" type="slidenum">
              <a:rPr lang="en-US" smtClean="0"/>
              <a:pPr/>
              <a:t>12</a:t>
            </a:fld>
            <a:endParaRPr lang="en-US"/>
          </a:p>
        </p:txBody>
      </p:sp>
      <p:sp>
        <p:nvSpPr>
          <p:cNvPr id="5" name="Title 1"/>
          <p:cNvSpPr txBox="1"/>
          <p:nvPr/>
        </p:nvSpPr>
        <p:spPr>
          <a:xfrm>
            <a:off x="0" y="0"/>
            <a:ext cx="9144000" cy="304800"/>
          </a:xfrm>
          <a:prstGeom prst="rect">
            <a:avLst/>
          </a:prstGeom>
          <a:solidFill>
            <a:schemeClr val="tx2">
              <a:lumMod val="60000"/>
              <a:lumOff val="40000"/>
            </a:schemeClr>
          </a:solidFill>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defTabSz="914400" rtl="0" eaLnBrk="1" fontAlgn="auto" latinLnBrk="0" hangingPunct="1">
              <a:lnSpc>
                <a:spcPct val="100000"/>
              </a:lnSpc>
              <a:spcBef>
                <a:spcPct val="0"/>
              </a:spcBef>
              <a:spcAft>
                <a:spcPct val="0"/>
              </a:spcAft>
              <a:buClrTx/>
              <a:buSzTx/>
              <a:defRPr/>
            </a:pPr>
            <a:r>
              <a:rPr kumimoji="0" lang="sv-SE" b="1" i="0" u="none" strike="noStrike" kern="1200" cap="none" spc="0" normalizeH="0" baseline="0" noProof="0" dirty="0">
                <a:ln>
                  <a:noFill/>
                </a:ln>
                <a:solidFill>
                  <a:schemeClr val="tx1"/>
                </a:solidFill>
                <a:effectLst/>
                <a:uLnTx/>
                <a:uFillTx/>
                <a:latin typeface="Book Antiqua" pitchFamily="18" charset="0"/>
                <a:ea typeface="+mn-ea"/>
                <a:cs typeface="+mn-cs"/>
              </a:rPr>
              <a:t>Literature Survey</a:t>
            </a:r>
            <a:endPar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11" name="Footer Placeholder 6"/>
          <p:cNvSpPr txBox="1"/>
          <p:nvPr/>
        </p:nvSpPr>
        <p:spPr>
          <a:xfrm>
            <a:off x="0" y="6492875"/>
            <a:ext cx="9144000" cy="365125"/>
          </a:xfrm>
          <a:prstGeom prst="rect">
            <a:avLst/>
          </a:prstGeom>
          <a:solidFill>
            <a:schemeClr val="accent1"/>
          </a:solidFill>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12" name="Picture 1" descr="C:\Users\Administrator\Desktop\Comp\Ubi-Cam\Ubi-Cam\ic_launcher-web.png"/>
          <p:cNvPicPr>
            <a:picLocks noChangeAspect="1" noChangeArrowheads="1"/>
          </p:cNvPicPr>
          <p:nvPr/>
        </p:nvPicPr>
        <p:blipFill>
          <a:blip r:embed="rId3"/>
          <a:stretch>
            <a:fillRect/>
          </a:stretch>
        </p:blipFill>
        <p:spPr bwMode="auto">
          <a:xfrm>
            <a:off x="76200" y="6475491"/>
            <a:ext cx="375082" cy="382509"/>
          </a:xfrm>
          <a:prstGeom prst="rect">
            <a:avLst/>
          </a:prstGeom>
          <a:noFill/>
        </p:spPr>
      </p:pic>
      <p:sp>
        <p:nvSpPr>
          <p:cNvPr id="13" name="Slide Number Placeholder 8"/>
          <p:cNvSpPr txBox="1"/>
          <p:nvPr/>
        </p:nvSpPr>
        <p:spPr>
          <a:xfrm>
            <a:off x="7010400" y="6492875"/>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ct val="0"/>
              </a:spcBef>
              <a:spcAft>
                <a:spcPct val="0"/>
              </a:spcAft>
              <a:buClrTx/>
              <a:buSzTx/>
              <a:buFontTx/>
              <a:buNone/>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ct val="0"/>
                </a:spcBef>
                <a:spcAft>
                  <a:spcPct val="0"/>
                </a:spcAft>
                <a:buClrTx/>
                <a:buSzTx/>
                <a:buFontTx/>
                <a:buNone/>
                <a:defRPr/>
              </a:pPr>
              <a:t>12</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TextBox 3">
            <a:extLst>
              <a:ext uri="{FF2B5EF4-FFF2-40B4-BE49-F238E27FC236}">
                <a16:creationId xmlns:a16="http://schemas.microsoft.com/office/drawing/2014/main" id="{DFA18033-FFA6-48B3-A16C-BD82E4345846}"/>
              </a:ext>
            </a:extLst>
          </p:cNvPr>
          <p:cNvSpPr txBox="1"/>
          <p:nvPr/>
        </p:nvSpPr>
        <p:spPr>
          <a:xfrm>
            <a:off x="251520" y="1412776"/>
            <a:ext cx="8712968" cy="5355312"/>
          </a:xfrm>
          <a:prstGeom prst="rect">
            <a:avLst/>
          </a:prstGeom>
          <a:noFill/>
        </p:spPr>
        <p:txBody>
          <a:bodyPr wrap="square" rtlCol="0">
            <a:sp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use of ANN in problem solving does not need a prior knowledge of the underlying process which is a well known advantage.</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ANN recognizes the existing complex relationships during the course of the investigations and always converges to get an optimal condition.</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developments of these models usually undergo different steps which are:</a:t>
            </a:r>
          </a:p>
          <a:p>
            <a:r>
              <a:rPr lang="en-US" sz="20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1. The choice determination of criteria for examining performance.</a:t>
            </a:r>
          </a:p>
          <a:p>
            <a:r>
              <a:rPr lang="en-US" sz="1600" dirty="0">
                <a:latin typeface="Times New Roman" panose="02020603050405020304" pitchFamily="18" charset="0"/>
                <a:cs typeface="Times New Roman" panose="02020603050405020304" pitchFamily="18" charset="0"/>
              </a:rPr>
              <a:t>            2. Dividing the available data into segments and it’s Pre-processing.</a:t>
            </a:r>
          </a:p>
          <a:p>
            <a:r>
              <a:rPr lang="en-US" sz="1600" dirty="0">
                <a:latin typeface="Times New Roman" panose="02020603050405020304" pitchFamily="18" charset="0"/>
                <a:cs typeface="Times New Roman" panose="02020603050405020304" pitchFamily="18" charset="0"/>
              </a:rPr>
              <a:t>            3. The model inputs determination for appropriateness and the Architecture of the Network</a:t>
            </a:r>
          </a:p>
          <a:p>
            <a:r>
              <a:rPr lang="en-US" sz="1600" dirty="0">
                <a:latin typeface="Times New Roman" panose="02020603050405020304" pitchFamily="18" charset="0"/>
                <a:cs typeface="Times New Roman" panose="02020603050405020304" pitchFamily="18" charset="0"/>
              </a:rPr>
              <a:t>            4. The connection weights optimization.</a:t>
            </a:r>
          </a:p>
          <a:p>
            <a:r>
              <a:rPr lang="en-US" sz="1600" dirty="0">
                <a:latin typeface="Times New Roman" panose="02020603050405020304" pitchFamily="18" charset="0"/>
                <a:cs typeface="Times New Roman" panose="02020603050405020304" pitchFamily="18" charset="0"/>
              </a:rPr>
              <a:t>            5. Validation of the models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Conclusion: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prediction of surface water quality variables will consider the use of a hybrid</a:t>
            </a:r>
          </a:p>
          <a:p>
            <a:r>
              <a:rPr lang="en-US" sz="2000" dirty="0">
                <a:latin typeface="Times New Roman" panose="02020603050405020304" pitchFamily="18" charset="0"/>
                <a:cs typeface="Times New Roman" panose="02020603050405020304" pitchFamily="18" charset="0"/>
              </a:rPr>
              <a:t>model of ANN to ensure the Linearity and Non-Linearity of the data is adequately</a:t>
            </a:r>
          </a:p>
          <a:p>
            <a:r>
              <a:rPr lang="en-US" sz="2000" dirty="0">
                <a:latin typeface="Times New Roman" panose="02020603050405020304" pitchFamily="18" charset="0"/>
                <a:cs typeface="Times New Roman" panose="02020603050405020304" pitchFamily="18" charset="0"/>
              </a:rPr>
              <a:t>covered.</a:t>
            </a:r>
          </a:p>
          <a:p>
            <a:endParaRPr lang="en-IN" dirty="0"/>
          </a:p>
        </p:txBody>
      </p:sp>
    </p:spTree>
    <p:extLst>
      <p:ext uri="{BB962C8B-B14F-4D97-AF65-F5344CB8AC3E}">
        <p14:creationId xmlns:p14="http://schemas.microsoft.com/office/powerpoint/2010/main" val="31988039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441325"/>
            <a:ext cx="8892480" cy="6569075"/>
          </a:xfrm>
        </p:spPr>
        <p:txBody>
          <a:bodyPr>
            <a:noAutofit/>
          </a:bodyPr>
          <a:lstStyle/>
          <a:p>
            <a:pPr>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p>
          <a:p>
            <a:pPr marL="0" indent="0" algn="ctr">
              <a:buNone/>
            </a:pPr>
            <a:r>
              <a:rPr lang="en-US" sz="2200" dirty="0">
                <a:solidFill>
                  <a:srgbClr val="222222"/>
                </a:solidFill>
              </a:rPr>
              <a:t>[4</a:t>
            </a:r>
            <a:r>
              <a:rPr lang="en-US" sz="2200" b="1" dirty="0">
                <a:solidFill>
                  <a:srgbClr val="222222"/>
                </a:solidFill>
                <a:latin typeface="Times New Roman" panose="02020603050405020304" pitchFamily="18" charset="0"/>
                <a:cs typeface="Times New Roman" panose="02020603050405020304" pitchFamily="18" charset="0"/>
              </a:rPr>
              <a:t>] Water Quality classification by integration of attribute-realization and Support Vector Machine for river water,</a:t>
            </a:r>
          </a:p>
          <a:p>
            <a:pPr marL="0" indent="0" algn="ctr">
              <a:buNone/>
            </a:pPr>
            <a:r>
              <a:rPr lang="en-US" sz="2200" b="1" dirty="0">
                <a:solidFill>
                  <a:srgbClr val="222222"/>
                </a:solidFill>
                <a:latin typeface="Times New Roman" panose="02020603050405020304" pitchFamily="18" charset="0"/>
                <a:cs typeface="Times New Roman" panose="02020603050405020304" pitchFamily="18" charset="0"/>
              </a:rPr>
              <a:t>Journal of Ecology Engineering</a:t>
            </a:r>
          </a:p>
          <a:p>
            <a:pPr marL="0" indent="0" algn="ctr">
              <a:buNone/>
            </a:pPr>
            <a:r>
              <a:rPr lang="en-US" sz="2200" b="1" dirty="0">
                <a:solidFill>
                  <a:srgbClr val="222222"/>
                </a:solidFill>
                <a:latin typeface="Times New Roman" panose="02020603050405020304" pitchFamily="18" charset="0"/>
                <a:cs typeface="Times New Roman" panose="02020603050405020304" pitchFamily="18" charset="0"/>
              </a:rPr>
              <a:t>(Published on: 24 October 2020)</a:t>
            </a:r>
          </a:p>
          <a:p>
            <a:pPr marL="0" indent="0">
              <a:buNone/>
            </a:pPr>
            <a:r>
              <a:rPr lang="en-US" sz="2200" dirty="0">
                <a:solidFill>
                  <a:srgbClr val="222222"/>
                </a:solidFill>
                <a:latin typeface="Aharoni" panose="02010803020104030203" pitchFamily="2" charset="-79"/>
                <a:cs typeface="Aharoni" panose="02010803020104030203" pitchFamily="2" charset="-79"/>
              </a:rPr>
              <a:t>Description:</a:t>
            </a:r>
          </a:p>
          <a:p>
            <a:pPr>
              <a:buFont typeface="Wingdings" panose="05000000000000000000" pitchFamily="2" charset="2"/>
              <a:buChar char="Ø"/>
            </a:pPr>
            <a:r>
              <a:rPr lang="en-US" sz="2200" dirty="0">
                <a:solidFill>
                  <a:srgbClr val="222222"/>
                </a:solidFill>
                <a:latin typeface="Times New Roman" panose="02020603050405020304" pitchFamily="18" charset="0"/>
                <a:cs typeface="Times New Roman" panose="02020603050405020304" pitchFamily="18" charset="0"/>
              </a:rPr>
              <a:t>In this Survey machine learning-based approach integrating attribute-realization (AR) and Support Vector Machine (SVM) algorithm to classify the  River’s Water Quality. </a:t>
            </a:r>
          </a:p>
          <a:p>
            <a:pPr>
              <a:buFont typeface="Wingdings" panose="05000000000000000000" pitchFamily="2" charset="2"/>
              <a:buChar char="Ø"/>
            </a:pPr>
            <a:r>
              <a:rPr lang="en-US" sz="2200" dirty="0">
                <a:solidFill>
                  <a:srgbClr val="222222"/>
                </a:solidFill>
                <a:latin typeface="Times New Roman" panose="02020603050405020304" pitchFamily="18" charset="0"/>
                <a:cs typeface="Times New Roman" panose="02020603050405020304" pitchFamily="18" charset="0"/>
              </a:rPr>
              <a:t>The AR has determined the most significant factors to improve the river’s quality </a:t>
            </a:r>
          </a:p>
          <a:p>
            <a:pPr>
              <a:buFont typeface="Wingdings" panose="05000000000000000000" pitchFamily="2" charset="2"/>
              <a:buChar char="Ø"/>
            </a:pPr>
            <a:r>
              <a:rPr lang="en-US" sz="2200" dirty="0">
                <a:solidFill>
                  <a:srgbClr val="222222"/>
                </a:solidFill>
                <a:latin typeface="Times New Roman" panose="02020603050405020304" pitchFamily="18" charset="0"/>
                <a:cs typeface="Times New Roman" panose="02020603050405020304" pitchFamily="18" charset="0"/>
              </a:rPr>
              <a:t>In the categorization, the most contributing characteristics were: NH</a:t>
            </a:r>
            <a:r>
              <a:rPr lang="en-US" baseline="-25000" dirty="0">
                <a:solidFill>
                  <a:srgbClr val="222222"/>
                </a:solidFill>
                <a:latin typeface="Times New Roman" panose="02020603050405020304" pitchFamily="18" charset="0"/>
                <a:cs typeface="Times New Roman" panose="02020603050405020304" pitchFamily="18" charset="0"/>
              </a:rPr>
              <a:t>3</a:t>
            </a:r>
            <a:r>
              <a:rPr lang="en-US" sz="2200" baseline="-25000" dirty="0">
                <a:solidFill>
                  <a:srgbClr val="222222"/>
                </a:solidFill>
                <a:latin typeface="Times New Roman" panose="02020603050405020304" pitchFamily="18" charset="0"/>
                <a:cs typeface="Times New Roman" panose="02020603050405020304" pitchFamily="18" charset="0"/>
              </a:rPr>
              <a:t> </a:t>
            </a:r>
            <a:r>
              <a:rPr lang="en-US" sz="2200" dirty="0">
                <a:solidFill>
                  <a:srgbClr val="222222"/>
                </a:solidFill>
                <a:latin typeface="Times New Roman" panose="02020603050405020304" pitchFamily="18" charset="0"/>
                <a:cs typeface="Times New Roman" panose="02020603050405020304" pitchFamily="18" charset="0"/>
              </a:rPr>
              <a:t>, Biological Oxygen Demand, Dissolved Oxygen boosting the contributed values in the range of 0.80–0.98.</a:t>
            </a:r>
          </a:p>
        </p:txBody>
      </p:sp>
      <p:sp>
        <p:nvSpPr>
          <p:cNvPr id="10" name="Slide Number Placeholder 9"/>
          <p:cNvSpPr>
            <a:spLocks noGrp="1"/>
          </p:cNvSpPr>
          <p:nvPr>
            <p:ph type="sldNum" sz="quarter" idx="12"/>
          </p:nvPr>
        </p:nvSpPr>
        <p:spPr/>
        <p:txBody>
          <a:bodyPr/>
          <a:lstStyle/>
          <a:p>
            <a:fld id="{DFFA8894-9BB9-4840-9552-2631AF7E8A18}" type="slidenum">
              <a:rPr lang="en-US" smtClean="0"/>
              <a:pPr/>
              <a:t>13</a:t>
            </a:fld>
            <a:endParaRPr lang="en-US"/>
          </a:p>
        </p:txBody>
      </p:sp>
      <p:sp>
        <p:nvSpPr>
          <p:cNvPr id="5" name="Title 1"/>
          <p:cNvSpPr txBox="1"/>
          <p:nvPr/>
        </p:nvSpPr>
        <p:spPr>
          <a:xfrm>
            <a:off x="0" y="0"/>
            <a:ext cx="9144000" cy="304800"/>
          </a:xfrm>
          <a:prstGeom prst="rect">
            <a:avLst/>
          </a:prstGeom>
          <a:solidFill>
            <a:schemeClr val="tx2">
              <a:lumMod val="60000"/>
              <a:lumOff val="40000"/>
            </a:schemeClr>
          </a:solidFill>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ct val="0"/>
              </a:spcBef>
              <a:spcAft>
                <a:spcPct val="0"/>
              </a:spcAft>
              <a:buClrTx/>
              <a:buSzTx/>
              <a:buFontTx/>
              <a:buNone/>
              <a:defRPr/>
            </a:pPr>
            <a:r>
              <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rPr>
              <a:t>Literature Survey</a:t>
            </a:r>
          </a:p>
        </p:txBody>
      </p:sp>
      <p:sp>
        <p:nvSpPr>
          <p:cNvPr id="11" name="Footer Placeholder 6"/>
          <p:cNvSpPr txBox="1"/>
          <p:nvPr/>
        </p:nvSpPr>
        <p:spPr>
          <a:xfrm>
            <a:off x="0" y="6492875"/>
            <a:ext cx="9144000" cy="365125"/>
          </a:xfrm>
          <a:prstGeom prst="rect">
            <a:avLst/>
          </a:prstGeom>
          <a:solidFill>
            <a:schemeClr val="accent1"/>
          </a:solidFill>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12" name="Picture 1" descr="C:\Users\Administrator\Desktop\Comp\Ubi-Cam\Ubi-Cam\ic_launcher-web.png"/>
          <p:cNvPicPr>
            <a:picLocks noChangeAspect="1" noChangeArrowheads="1"/>
          </p:cNvPicPr>
          <p:nvPr/>
        </p:nvPicPr>
        <p:blipFill>
          <a:blip r:embed="rId3"/>
          <a:stretch>
            <a:fillRect/>
          </a:stretch>
        </p:blipFill>
        <p:spPr bwMode="auto">
          <a:xfrm>
            <a:off x="76200" y="6475491"/>
            <a:ext cx="375082" cy="382509"/>
          </a:xfrm>
          <a:prstGeom prst="rect">
            <a:avLst/>
          </a:prstGeom>
          <a:noFill/>
        </p:spPr>
      </p:pic>
      <p:sp>
        <p:nvSpPr>
          <p:cNvPr id="13" name="Slide Number Placeholder 8"/>
          <p:cNvSpPr txBox="1"/>
          <p:nvPr/>
        </p:nvSpPr>
        <p:spPr>
          <a:xfrm>
            <a:off x="7010400" y="6492875"/>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ct val="0"/>
              </a:spcBef>
              <a:spcAft>
                <a:spcPct val="0"/>
              </a:spcAft>
              <a:buClrTx/>
              <a:buSzTx/>
              <a:buFontTx/>
              <a:buNone/>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ct val="0"/>
                </a:spcBef>
                <a:spcAft>
                  <a:spcPct val="0"/>
                </a:spcAft>
                <a:buClrTx/>
                <a:buSzTx/>
                <a:buFontTx/>
                <a:buNone/>
                <a:defRPr/>
              </a:pPr>
              <a:t>13</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TextBox 5">
            <a:extLst>
              <a:ext uri="{FF2B5EF4-FFF2-40B4-BE49-F238E27FC236}">
                <a16:creationId xmlns:a16="http://schemas.microsoft.com/office/drawing/2014/main" id="{9B917168-49D2-44FC-9F1F-B4BBF8864E84}"/>
              </a:ext>
            </a:extLst>
          </p:cNvPr>
          <p:cNvSpPr txBox="1"/>
          <p:nvPr/>
        </p:nvSpPr>
        <p:spPr>
          <a:xfrm>
            <a:off x="1979712" y="441325"/>
            <a:ext cx="6768752" cy="646331"/>
          </a:xfrm>
          <a:prstGeom prst="rect">
            <a:avLst/>
          </a:prstGeom>
          <a:noFill/>
        </p:spPr>
        <p:txBody>
          <a:bodyPr wrap="square" rtlCol="0">
            <a:spAutoFit/>
          </a:bodyPr>
          <a:lstStyle/>
          <a:p>
            <a:r>
              <a:rPr lang="en-US" sz="3600" b="1" u="sng" dirty="0">
                <a:latin typeface="Times New Roman" panose="02020603050405020304" pitchFamily="18" charset="0"/>
                <a:cs typeface="Times New Roman" panose="02020603050405020304" pitchFamily="18" charset="0"/>
              </a:rPr>
              <a:t>LITERATURE SURVEY</a:t>
            </a:r>
            <a:endParaRPr lang="en-IN" sz="3600" dirty="0"/>
          </a:p>
        </p:txBody>
      </p:sp>
    </p:spTree>
    <p:extLst>
      <p:ext uri="{BB962C8B-B14F-4D97-AF65-F5344CB8AC3E}">
        <p14:creationId xmlns:p14="http://schemas.microsoft.com/office/powerpoint/2010/main" val="31489256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b="1" u="sng" dirty="0">
                <a:latin typeface="Times New Roman" panose="02020603050405020304" pitchFamily="18" charset="0"/>
                <a:cs typeface="Times New Roman" panose="02020603050405020304" pitchFamily="18" charset="0"/>
              </a:rPr>
              <a:t>LITERATURE SURVEY</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355726"/>
            <a:ext cx="9144000" cy="5365750"/>
          </a:xfrm>
        </p:spPr>
        <p:txBody>
          <a:bodyPr>
            <a:noAutofit/>
          </a:bodyPr>
          <a:lstStyle/>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SVM Linear method has enabled the best classification results represented as the accuracy of 0.94, a precision average of 0.84</a:t>
            </a:r>
          </a:p>
          <a:p>
            <a:pPr marL="0" indent="0">
              <a:buNone/>
            </a:pPr>
            <a:r>
              <a:rPr lang="en-US" sz="2400" dirty="0">
                <a:solidFill>
                  <a:srgbClr val="222222"/>
                </a:solidFill>
                <a:latin typeface="Times New Roman" panose="02020603050405020304" pitchFamily="18" charset="0"/>
                <a:cs typeface="Times New Roman" panose="02020603050405020304" pitchFamily="18" charset="0"/>
              </a:rPr>
              <a:t>   </a:t>
            </a:r>
            <a:r>
              <a:rPr lang="en-US" sz="2400" dirty="0">
                <a:solidFill>
                  <a:srgbClr val="222222"/>
                </a:solidFill>
                <a:latin typeface="Aharoni" panose="02010803020104030203" pitchFamily="2" charset="-79"/>
                <a:cs typeface="Aharoni" panose="02010803020104030203" pitchFamily="2" charset="-79"/>
              </a:rPr>
              <a:t>Conclusion:</a:t>
            </a:r>
          </a:p>
          <a:p>
            <a:pPr marL="0" indent="0">
              <a:buNone/>
            </a:pPr>
            <a:r>
              <a:rPr lang="en-US" sz="2400" dirty="0">
                <a:latin typeface="Times New Roman" panose="02020603050405020304" pitchFamily="18" charset="0"/>
                <a:cs typeface="Times New Roman" panose="02020603050405020304" pitchFamily="18" charset="0"/>
              </a:rPr>
              <a:t>    With the F1-score average of 0.84, the validation showed that  </a:t>
            </a:r>
          </a:p>
          <a:p>
            <a:pPr marL="0" indent="0">
              <a:buNone/>
            </a:pPr>
            <a:r>
              <a:rPr lang="en-US" sz="2400" dirty="0">
                <a:latin typeface="Times New Roman" panose="02020603050405020304" pitchFamily="18" charset="0"/>
                <a:cs typeface="Times New Roman" panose="02020603050405020304" pitchFamily="18" charset="0"/>
              </a:rPr>
              <a:t>    AR-SVM was a powerful method to identify River Water Quality with </a:t>
            </a:r>
          </a:p>
          <a:p>
            <a:pPr marL="0" indent="0">
              <a:buNone/>
            </a:pPr>
            <a:r>
              <a:rPr lang="en-US" sz="2400" dirty="0">
                <a:latin typeface="Times New Roman" panose="02020603050405020304" pitchFamily="18" charset="0"/>
                <a:cs typeface="Times New Roman" panose="02020603050405020304" pitchFamily="18" charset="0"/>
              </a:rPr>
              <a:t>    0.86–0.95  accuracy when applied to three to six characteristics.</a:t>
            </a:r>
          </a:p>
          <a:p>
            <a:pPr marL="0" indent="0">
              <a:buNone/>
            </a:pPr>
            <a:r>
              <a:rPr lang="en-US" sz="2400" dirty="0">
                <a:latin typeface="Times New Roman" panose="02020603050405020304" pitchFamily="18" charset="0"/>
                <a:cs typeface="Times New Roman" panose="02020603050405020304" pitchFamily="18" charset="0"/>
              </a:rPr>
              <a:t>    Therefore, This Algorithm perform very efficiently to give good   </a:t>
            </a:r>
          </a:p>
          <a:p>
            <a:pPr marL="0" indent="0">
              <a:buNone/>
            </a:pPr>
            <a:r>
              <a:rPr lang="en-US" sz="2400" dirty="0">
                <a:latin typeface="Times New Roman" panose="02020603050405020304" pitchFamily="18" charset="0"/>
                <a:cs typeface="Times New Roman" panose="02020603050405020304" pitchFamily="18" charset="0"/>
              </a:rPr>
              <a:t>    Accuracy.</a:t>
            </a:r>
          </a:p>
          <a:p>
            <a:pPr marL="0" indent="0">
              <a:buNone/>
            </a:pPr>
            <a:endParaRPr lang="en-US" sz="2400" dirty="0">
              <a:solidFill>
                <a:srgbClr val="222222"/>
              </a:solidFill>
              <a:latin typeface="Aharoni" panose="02010803020104030203" pitchFamily="2" charset="-79"/>
              <a:cs typeface="Aharoni" panose="02010803020104030203" pitchFamily="2" charset="-79"/>
            </a:endParaRPr>
          </a:p>
          <a:p>
            <a:pPr marL="0" indent="0">
              <a:buNone/>
            </a:pPr>
            <a:r>
              <a:rPr lang="en-US" sz="2400" dirty="0">
                <a:solidFill>
                  <a:srgbClr val="222222"/>
                </a:solidFill>
                <a:latin typeface="Aharoni" panose="02010803020104030203" pitchFamily="2" charset="-79"/>
                <a:cs typeface="Aharoni" panose="02010803020104030203" pitchFamily="2" charset="-79"/>
              </a:rPr>
              <a:t>   </a:t>
            </a:r>
            <a:endParaRPr lang="en-US" sz="2400" dirty="0">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DFFA8894-9BB9-4840-9552-2631AF7E8A18}" type="slidenum">
              <a:rPr lang="en-US" smtClean="0"/>
              <a:pPr/>
              <a:t>14</a:t>
            </a:fld>
            <a:endParaRPr lang="en-US"/>
          </a:p>
        </p:txBody>
      </p:sp>
      <p:sp>
        <p:nvSpPr>
          <p:cNvPr id="5" name="Title 1"/>
          <p:cNvSpPr txBox="1"/>
          <p:nvPr/>
        </p:nvSpPr>
        <p:spPr>
          <a:xfrm>
            <a:off x="0" y="0"/>
            <a:ext cx="9144000" cy="304800"/>
          </a:xfrm>
          <a:prstGeom prst="rect">
            <a:avLst/>
          </a:prstGeom>
          <a:solidFill>
            <a:schemeClr val="tx2">
              <a:lumMod val="60000"/>
              <a:lumOff val="40000"/>
            </a:schemeClr>
          </a:solidFill>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defTabSz="914400" rtl="0" eaLnBrk="1" fontAlgn="auto" latinLnBrk="0" hangingPunct="1">
              <a:lnSpc>
                <a:spcPct val="100000"/>
              </a:lnSpc>
              <a:spcBef>
                <a:spcPct val="0"/>
              </a:spcBef>
              <a:spcAft>
                <a:spcPct val="0"/>
              </a:spcAft>
              <a:buClrTx/>
              <a:buSzTx/>
              <a:buFont typeface="Wingdings" panose="05000000000000000000" pitchFamily="2" charset="2"/>
              <a:buChar char="Ø"/>
              <a:defRPr/>
            </a:pPr>
            <a:r>
              <a:rPr kumimoji="0" lang="sv-SE" b="1" i="0" u="none" strike="noStrike" kern="1200" cap="none" spc="0" normalizeH="0" baseline="0" noProof="0" dirty="0">
                <a:ln>
                  <a:noFill/>
                </a:ln>
                <a:solidFill>
                  <a:schemeClr val="tx1"/>
                </a:solidFill>
                <a:effectLst/>
                <a:uLnTx/>
                <a:uFillTx/>
                <a:latin typeface="Book Antiqua" pitchFamily="18" charset="0"/>
                <a:ea typeface="+mn-ea"/>
                <a:cs typeface="+mn-cs"/>
              </a:rPr>
              <a:t>Literature Survey</a:t>
            </a:r>
            <a:endPar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11" name="Footer Placeholder 6"/>
          <p:cNvSpPr txBox="1"/>
          <p:nvPr/>
        </p:nvSpPr>
        <p:spPr>
          <a:xfrm>
            <a:off x="0" y="6492875"/>
            <a:ext cx="9144000" cy="365125"/>
          </a:xfrm>
          <a:prstGeom prst="rect">
            <a:avLst/>
          </a:prstGeom>
          <a:solidFill>
            <a:schemeClr val="accent1"/>
          </a:solidFill>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12" name="Picture 1" descr="C:\Users\Administrator\Desktop\Comp\Ubi-Cam\Ubi-Cam\ic_launcher-web.png"/>
          <p:cNvPicPr>
            <a:picLocks noChangeAspect="1" noChangeArrowheads="1"/>
          </p:cNvPicPr>
          <p:nvPr/>
        </p:nvPicPr>
        <p:blipFill>
          <a:blip r:embed="rId3"/>
          <a:stretch>
            <a:fillRect/>
          </a:stretch>
        </p:blipFill>
        <p:spPr bwMode="auto">
          <a:xfrm>
            <a:off x="76200" y="6475491"/>
            <a:ext cx="375082" cy="382509"/>
          </a:xfrm>
          <a:prstGeom prst="rect">
            <a:avLst/>
          </a:prstGeom>
          <a:noFill/>
        </p:spPr>
      </p:pic>
      <p:sp>
        <p:nvSpPr>
          <p:cNvPr id="13" name="Slide Number Placeholder 8"/>
          <p:cNvSpPr txBox="1"/>
          <p:nvPr/>
        </p:nvSpPr>
        <p:spPr>
          <a:xfrm>
            <a:off x="7010400" y="6492875"/>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ct val="0"/>
              </a:spcBef>
              <a:spcAft>
                <a:spcPct val="0"/>
              </a:spcAft>
              <a:buClrTx/>
              <a:buSzTx/>
              <a:buFontTx/>
              <a:buNone/>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ct val="0"/>
                </a:spcBef>
                <a:spcAft>
                  <a:spcPct val="0"/>
                </a:spcAft>
                <a:buClrTx/>
                <a:buSzTx/>
                <a:buFontTx/>
                <a:buNone/>
                <a:defRPr/>
              </a:pPr>
              <a:t>14</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70787606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721CB-B6E0-40FF-8C49-978EBFC33BAD}"/>
              </a:ext>
            </a:extLst>
          </p:cNvPr>
          <p:cNvSpPr>
            <a:spLocks noGrp="1"/>
          </p:cNvSpPr>
          <p:nvPr>
            <p:ph type="title"/>
          </p:nvPr>
        </p:nvSpPr>
        <p:spPr/>
        <p:txBody>
          <a:bodyPr>
            <a:normAutofit/>
          </a:bodyPr>
          <a:lstStyle/>
          <a:p>
            <a:r>
              <a:rPr lang="en-IN" sz="3200" b="1" u="sng" dirty="0">
                <a:latin typeface="Times New Roman" panose="02020603050405020304" pitchFamily="18" charset="0"/>
                <a:cs typeface="Times New Roman" panose="02020603050405020304" pitchFamily="18" charset="0"/>
              </a:rPr>
              <a:t>ARCHITECTURE DIAGRAM</a:t>
            </a:r>
          </a:p>
        </p:txBody>
      </p:sp>
      <p:sp>
        <p:nvSpPr>
          <p:cNvPr id="3" name="Content Placeholder 2"/>
          <p:cNvSpPr>
            <a:spLocks noGrp="1"/>
          </p:cNvSpPr>
          <p:nvPr>
            <p:ph idx="4294967295"/>
          </p:nvPr>
        </p:nvSpPr>
        <p:spPr>
          <a:xfrm>
            <a:off x="704850" y="838200"/>
            <a:ext cx="8439150" cy="5508625"/>
          </a:xfrm>
        </p:spPr>
        <p:txBody>
          <a:bodyPr>
            <a:noAutofit/>
          </a:bodyPr>
          <a:lstStyle/>
          <a:p>
            <a:pPr marL="0" indent="0" algn="just">
              <a:spcBef>
                <a:spcPct val="0"/>
              </a:spcBef>
              <a:spcAft>
                <a:spcPts val="600"/>
              </a:spcAft>
              <a:buNone/>
            </a:pPr>
            <a:endParaRPr lang="en-US" sz="2200" dirty="0"/>
          </a:p>
          <a:p>
            <a:pPr algn="just">
              <a:spcBef>
                <a:spcPct val="0"/>
              </a:spcBef>
              <a:spcAft>
                <a:spcPts val="600"/>
              </a:spcAft>
              <a:buFont typeface="Wingdings" pitchFamily="2" charset="2"/>
              <a:buChar char="Ø"/>
            </a:pPr>
            <a:endParaRPr lang="en-US" sz="2200" dirty="0"/>
          </a:p>
        </p:txBody>
      </p:sp>
      <p:sp>
        <p:nvSpPr>
          <p:cNvPr id="4" name="Title 1"/>
          <p:cNvSpPr txBox="1"/>
          <p:nvPr/>
        </p:nvSpPr>
        <p:spPr>
          <a:xfrm>
            <a:off x="0" y="0"/>
            <a:ext cx="9144000" cy="304800"/>
          </a:xfrm>
          <a:prstGeom prst="rect">
            <a:avLst/>
          </a:prstGeom>
          <a:solidFill>
            <a:schemeClr val="accent1"/>
          </a:solidFill>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ct val="0"/>
              </a:spcBef>
              <a:spcAft>
                <a:spcPct val="0"/>
              </a:spcAft>
              <a:buClrTx/>
              <a:buSzTx/>
              <a:buFontTx/>
              <a:buNone/>
              <a:defRPr/>
            </a:pPr>
            <a:r>
              <a:rPr kumimoji="0" lang="sv-SE" b="1" i="0" u="none" strike="noStrike" kern="1200" cap="none" spc="0" normalizeH="0" baseline="0" noProof="0" dirty="0">
                <a:ln>
                  <a:noFill/>
                </a:ln>
                <a:solidFill>
                  <a:schemeClr val="tx1"/>
                </a:solidFill>
                <a:effectLst/>
                <a:uLnTx/>
                <a:uFillTx/>
                <a:latin typeface="Book Antiqua" pitchFamily="18" charset="0"/>
                <a:ea typeface="+mn-ea"/>
                <a:cs typeface="+mn-cs"/>
              </a:rPr>
              <a:t>Proposed Work</a:t>
            </a:r>
            <a:endPar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11" name="Footer Placeholder 6"/>
          <p:cNvSpPr txBox="1"/>
          <p:nvPr/>
        </p:nvSpPr>
        <p:spPr>
          <a:xfrm>
            <a:off x="0" y="6492875"/>
            <a:ext cx="9144000" cy="365125"/>
          </a:xfrm>
          <a:prstGeom prst="rect">
            <a:avLst/>
          </a:prstGeom>
          <a:solidFill>
            <a:schemeClr val="accent1"/>
          </a:solidFill>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12" name="Picture 1" descr="C:\Users\Administrator\Desktop\Comp\Ubi-Cam\Ubi-Cam\ic_launcher-web.png"/>
          <p:cNvPicPr>
            <a:picLocks noChangeAspect="1" noChangeArrowheads="1"/>
          </p:cNvPicPr>
          <p:nvPr/>
        </p:nvPicPr>
        <p:blipFill>
          <a:blip r:embed="rId3"/>
          <a:stretch>
            <a:fillRect/>
          </a:stretch>
        </p:blipFill>
        <p:spPr bwMode="auto">
          <a:xfrm>
            <a:off x="76200" y="6475491"/>
            <a:ext cx="375082" cy="382509"/>
          </a:xfrm>
          <a:prstGeom prst="rect">
            <a:avLst/>
          </a:prstGeom>
          <a:noFill/>
        </p:spPr>
      </p:pic>
      <p:sp>
        <p:nvSpPr>
          <p:cNvPr id="13" name="Slide Number Placeholder 8"/>
          <p:cNvSpPr txBox="1"/>
          <p:nvPr/>
        </p:nvSpPr>
        <p:spPr>
          <a:xfrm>
            <a:off x="7010400" y="6492875"/>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ct val="0"/>
              </a:spcBef>
              <a:spcAft>
                <a:spcPct val="0"/>
              </a:spcAft>
              <a:buClrTx/>
              <a:buSzTx/>
              <a:buFontTx/>
              <a:buNone/>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ct val="0"/>
                </a:spcBef>
                <a:spcAft>
                  <a:spcPct val="0"/>
                </a:spcAft>
                <a:buClrTx/>
                <a:buSzTx/>
                <a:buFontTx/>
                <a:buNone/>
                <a:defRPr/>
              </a:pPr>
              <a:t>15</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9" name="Picture 8">
            <a:extLst>
              <a:ext uri="{FF2B5EF4-FFF2-40B4-BE49-F238E27FC236}">
                <a16:creationId xmlns:a16="http://schemas.microsoft.com/office/drawing/2014/main" id="{7B538618-CF59-4A6F-B01B-1BDDA6C330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1920134"/>
            <a:ext cx="8959280" cy="3493053"/>
          </a:xfrm>
          <a:prstGeom prst="rect">
            <a:avLst/>
          </a:prstGeom>
        </p:spPr>
      </p:pic>
    </p:spTree>
    <p:extLst>
      <p:ext uri="{BB962C8B-B14F-4D97-AF65-F5344CB8AC3E}">
        <p14:creationId xmlns:p14="http://schemas.microsoft.com/office/powerpoint/2010/main" val="186151149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0" y="0"/>
            <a:ext cx="9144000" cy="304800"/>
          </a:xfrm>
          <a:prstGeom prst="rect">
            <a:avLst/>
          </a:prstGeom>
          <a:solidFill>
            <a:schemeClr val="accent1"/>
          </a:solidFill>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ct val="0"/>
              </a:spcBef>
              <a:spcAft>
                <a:spcPct val="0"/>
              </a:spcAft>
              <a:buClrTx/>
              <a:buSzTx/>
              <a:buFontTx/>
              <a:buNone/>
              <a:defRPr/>
            </a:pPr>
            <a:r>
              <a:rPr lang="sv-SE" b="1" dirty="0">
                <a:latin typeface="Book Antiqua" pitchFamily="18" charset="0"/>
              </a:rPr>
              <a:t>Proposed Work</a:t>
            </a:r>
            <a:endPar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11" name="Footer Placeholder 6"/>
          <p:cNvSpPr txBox="1"/>
          <p:nvPr/>
        </p:nvSpPr>
        <p:spPr>
          <a:xfrm>
            <a:off x="0" y="6492875"/>
            <a:ext cx="9144000" cy="365125"/>
          </a:xfrm>
          <a:prstGeom prst="rect">
            <a:avLst/>
          </a:prstGeom>
          <a:solidFill>
            <a:schemeClr val="accent1"/>
          </a:solidFill>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12" name="Picture 1" descr="C:\Users\Administrator\Desktop\Comp\Ubi-Cam\Ubi-Cam\ic_launcher-web.png"/>
          <p:cNvPicPr>
            <a:picLocks noChangeAspect="1" noChangeArrowheads="1"/>
          </p:cNvPicPr>
          <p:nvPr/>
        </p:nvPicPr>
        <p:blipFill>
          <a:blip r:embed="rId3"/>
          <a:stretch>
            <a:fillRect/>
          </a:stretch>
        </p:blipFill>
        <p:spPr bwMode="auto">
          <a:xfrm>
            <a:off x="76200" y="6475491"/>
            <a:ext cx="375082" cy="382509"/>
          </a:xfrm>
          <a:prstGeom prst="rect">
            <a:avLst/>
          </a:prstGeom>
          <a:noFill/>
        </p:spPr>
      </p:pic>
      <p:sp>
        <p:nvSpPr>
          <p:cNvPr id="13" name="Slide Number Placeholder 8"/>
          <p:cNvSpPr txBox="1"/>
          <p:nvPr/>
        </p:nvSpPr>
        <p:spPr>
          <a:xfrm>
            <a:off x="7010400" y="6492875"/>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ct val="0"/>
              </a:spcBef>
              <a:spcAft>
                <a:spcPct val="0"/>
              </a:spcAft>
              <a:buClrTx/>
              <a:buSzTx/>
              <a:buFontTx/>
              <a:buNone/>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ct val="0"/>
                </a:spcBef>
                <a:spcAft>
                  <a:spcPct val="0"/>
                </a:spcAft>
                <a:buClrTx/>
                <a:buSzTx/>
                <a:buFontTx/>
                <a:buNone/>
                <a:defRPr/>
              </a:pPr>
              <a:t>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TextBox 6"/>
          <p:cNvSpPr txBox="1"/>
          <p:nvPr/>
        </p:nvSpPr>
        <p:spPr>
          <a:xfrm>
            <a:off x="2843808" y="322184"/>
            <a:ext cx="9290360" cy="584775"/>
          </a:xfrm>
          <a:prstGeom prst="rect">
            <a:avLst/>
          </a:prstGeom>
          <a:noFill/>
        </p:spPr>
        <p:txBody>
          <a:bodyPr wrap="square" rtlCol="0">
            <a:spAutoFit/>
          </a:bodyPr>
          <a:lstStyle/>
          <a:p>
            <a:r>
              <a:rPr lang="en-US" sz="3200" b="1" u="sng" dirty="0">
                <a:latin typeface="Times New Roman" panose="02020603050405020304" pitchFamily="18" charset="0"/>
                <a:cs typeface="Times New Roman" panose="02020603050405020304" pitchFamily="18" charset="0"/>
              </a:rPr>
              <a:t>FLOW DIAGRAM</a:t>
            </a:r>
            <a:endParaRPr lang="en-US" sz="3200" b="1" dirty="0">
              <a:latin typeface="Times New Roman" panose="02020603050405020304" pitchFamily="18" charset="0"/>
              <a:cs typeface="Times New Roman" panose="02020603050405020304" pitchFamily="18" charset="0"/>
            </a:endParaRPr>
          </a:p>
        </p:txBody>
      </p:sp>
      <p:pic>
        <p:nvPicPr>
          <p:cNvPr id="9" name="Content Placeholder 4">
            <a:extLst>
              <a:ext uri="{FF2B5EF4-FFF2-40B4-BE49-F238E27FC236}">
                <a16:creationId xmlns:a16="http://schemas.microsoft.com/office/drawing/2014/main" id="{214300D8-AACC-4574-BAFD-CB2EEFB3017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71600" y="891201"/>
            <a:ext cx="7403835" cy="5435599"/>
          </a:xfrm>
        </p:spPr>
      </p:pic>
    </p:spTree>
    <p:extLst>
      <p:ext uri="{BB962C8B-B14F-4D97-AF65-F5344CB8AC3E}">
        <p14:creationId xmlns:p14="http://schemas.microsoft.com/office/powerpoint/2010/main" val="201919901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0" y="0"/>
            <a:ext cx="9144000" cy="304800"/>
          </a:xfrm>
          <a:prstGeom prst="rect">
            <a:avLst/>
          </a:prstGeom>
          <a:solidFill>
            <a:schemeClr val="accent1"/>
          </a:solidFill>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ct val="0"/>
              </a:spcBef>
              <a:spcAft>
                <a:spcPct val="0"/>
              </a:spcAft>
              <a:buClrTx/>
              <a:buSzTx/>
              <a:buFontTx/>
              <a:buNone/>
              <a:defRPr/>
            </a:pPr>
            <a:r>
              <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rPr>
              <a:t>Requirements</a:t>
            </a:r>
          </a:p>
        </p:txBody>
      </p:sp>
      <p:sp>
        <p:nvSpPr>
          <p:cNvPr id="11" name="Footer Placeholder 6"/>
          <p:cNvSpPr txBox="1"/>
          <p:nvPr/>
        </p:nvSpPr>
        <p:spPr>
          <a:xfrm>
            <a:off x="0" y="6492875"/>
            <a:ext cx="9144000" cy="365125"/>
          </a:xfrm>
          <a:prstGeom prst="rect">
            <a:avLst/>
          </a:prstGeom>
          <a:solidFill>
            <a:schemeClr val="accent1"/>
          </a:solidFill>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12" name="Picture 1" descr="C:\Users\Administrator\Desktop\Comp\Ubi-Cam\Ubi-Cam\ic_launcher-web.png"/>
          <p:cNvPicPr>
            <a:picLocks noChangeAspect="1" noChangeArrowheads="1"/>
          </p:cNvPicPr>
          <p:nvPr/>
        </p:nvPicPr>
        <p:blipFill>
          <a:blip r:embed="rId3"/>
          <a:stretch>
            <a:fillRect/>
          </a:stretch>
        </p:blipFill>
        <p:spPr bwMode="auto">
          <a:xfrm>
            <a:off x="76200" y="6475491"/>
            <a:ext cx="375082" cy="382509"/>
          </a:xfrm>
          <a:prstGeom prst="rect">
            <a:avLst/>
          </a:prstGeom>
          <a:noFill/>
        </p:spPr>
      </p:pic>
      <p:sp>
        <p:nvSpPr>
          <p:cNvPr id="13" name="Slide Number Placeholder 8"/>
          <p:cNvSpPr txBox="1"/>
          <p:nvPr/>
        </p:nvSpPr>
        <p:spPr>
          <a:xfrm>
            <a:off x="7010400" y="6492875"/>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ct val="0"/>
              </a:spcBef>
              <a:spcAft>
                <a:spcPct val="0"/>
              </a:spcAft>
              <a:buClrTx/>
              <a:buSzTx/>
              <a:buFontTx/>
              <a:buNone/>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ct val="0"/>
                </a:spcBef>
                <a:spcAft>
                  <a:spcPct val="0"/>
                </a:spcAft>
                <a:buClrTx/>
                <a:buSzTx/>
                <a:buFontTx/>
                <a:buNone/>
                <a:defRPr/>
              </a:pPr>
              <a:t>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TextBox 8"/>
          <p:cNvSpPr txBox="1"/>
          <p:nvPr/>
        </p:nvSpPr>
        <p:spPr>
          <a:xfrm>
            <a:off x="2555776" y="620688"/>
            <a:ext cx="6445380" cy="1138773"/>
          </a:xfrm>
          <a:prstGeom prst="rect">
            <a:avLst/>
          </a:prstGeom>
          <a:noFill/>
        </p:spPr>
        <p:txBody>
          <a:bodyPr wrap="square" rtlCol="0">
            <a:spAutoFit/>
          </a:bodyPr>
          <a:lstStyle/>
          <a:p>
            <a:r>
              <a:rPr lang="en-US" sz="3200" b="1" u="sng" dirty="0">
                <a:latin typeface="Times New Roman" panose="02020603050405020304" pitchFamily="18" charset="0"/>
                <a:cs typeface="Times New Roman" panose="02020603050405020304" pitchFamily="18" charset="0"/>
              </a:rPr>
              <a:t>REQUIREMENTS</a:t>
            </a:r>
            <a:endParaRPr lang="en-US" sz="3200" dirty="0">
              <a:latin typeface="Times New Roman" panose="02020603050405020304" pitchFamily="18" charset="0"/>
              <a:cs typeface="Times New Roman" panose="02020603050405020304" pitchFamily="18" charset="0"/>
            </a:endParaRPr>
          </a:p>
          <a:p>
            <a:endParaRPr lang="en-US" dirty="0"/>
          </a:p>
          <a:p>
            <a:endParaRPr lang="en-US" dirty="0"/>
          </a:p>
        </p:txBody>
      </p:sp>
      <p:sp>
        <p:nvSpPr>
          <p:cNvPr id="8" name="TextBox 7">
            <a:extLst>
              <a:ext uri="{FF2B5EF4-FFF2-40B4-BE49-F238E27FC236}">
                <a16:creationId xmlns:a16="http://schemas.microsoft.com/office/drawing/2014/main" id="{B6306014-F4D7-4E57-BFD4-F20E3E9B783D}"/>
              </a:ext>
            </a:extLst>
          </p:cNvPr>
          <p:cNvSpPr txBox="1"/>
          <p:nvPr/>
        </p:nvSpPr>
        <p:spPr>
          <a:xfrm>
            <a:off x="407702" y="1412776"/>
            <a:ext cx="8340761" cy="3139321"/>
          </a:xfrm>
          <a:prstGeom prst="rect">
            <a:avLst/>
          </a:prstGeom>
          <a:noFill/>
        </p:spPr>
        <p:txBody>
          <a:bodyPr wrap="square">
            <a:spAutoFit/>
          </a:bodyPr>
          <a:lstStyle/>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D</a:t>
            </a:r>
            <a:r>
              <a:rPr lang="en-US" sz="2200" cap="none" dirty="0">
                <a:latin typeface="Times New Roman" panose="02020603050405020304" pitchFamily="18" charset="0"/>
                <a:cs typeface="Times New Roman" panose="02020603050405020304" pitchFamily="18" charset="0"/>
              </a:rPr>
              <a:t>ataset consisting of 10 indicator parameters</a:t>
            </a:r>
            <a:r>
              <a:rPr lang="en-US" sz="2200" dirty="0">
                <a:latin typeface="Times New Roman" panose="02020603050405020304" pitchFamily="18" charset="0"/>
                <a:cs typeface="Times New Roman" panose="02020603050405020304" pitchFamily="18" charset="0"/>
              </a:rPr>
              <a:t> extracted </a:t>
            </a:r>
            <a:r>
              <a:rPr lang="en-US" sz="2200" cap="none" dirty="0">
                <a:latin typeface="Times New Roman" panose="02020603050405020304" pitchFamily="18" charset="0"/>
                <a:cs typeface="Times New Roman" panose="02020603050405020304" pitchFamily="18" charset="0"/>
              </a:rPr>
              <a:t>from </a:t>
            </a:r>
            <a:r>
              <a:rPr lang="en-US" sz="2200" dirty="0">
                <a:latin typeface="Times New Roman" panose="02020603050405020304" pitchFamily="18" charset="0"/>
                <a:cs typeface="Times New Roman" panose="02020603050405020304" pitchFamily="18" charset="0"/>
              </a:rPr>
              <a:t>K</a:t>
            </a:r>
            <a:r>
              <a:rPr lang="en-US" sz="2200" cap="none" dirty="0">
                <a:latin typeface="Times New Roman" panose="02020603050405020304" pitchFamily="18" charset="0"/>
                <a:cs typeface="Times New Roman" panose="02020603050405020304" pitchFamily="18" charset="0"/>
              </a:rPr>
              <a:t>aggle.</a:t>
            </a:r>
          </a:p>
          <a:p>
            <a:pPr>
              <a:buFont typeface="Wingdings" panose="05000000000000000000" pitchFamily="2" charset="2"/>
              <a:buChar char="Ø"/>
            </a:pPr>
            <a:endParaRPr lang="en-US" sz="2200"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Python</a:t>
            </a:r>
            <a:r>
              <a:rPr lang="en-US" sz="2200" cap="none" dirty="0">
                <a:latin typeface="Times New Roman" panose="02020603050405020304" pitchFamily="18" charset="0"/>
                <a:cs typeface="Times New Roman" panose="02020603050405020304" pitchFamily="18" charset="0"/>
              </a:rPr>
              <a:t> libraries </a:t>
            </a:r>
            <a:r>
              <a:rPr lang="en-US" sz="2200" dirty="0">
                <a:latin typeface="Times New Roman" panose="02020603050405020304" pitchFamily="18" charset="0"/>
                <a:cs typeface="Times New Roman" panose="02020603050405020304" pitchFamily="18" charset="0"/>
              </a:rPr>
              <a:t>such as</a:t>
            </a:r>
            <a:r>
              <a:rPr lang="en-US" sz="2200" cap="none" dirty="0">
                <a:latin typeface="Times New Roman" panose="02020603050405020304" pitchFamily="18" charset="0"/>
                <a:cs typeface="Times New Roman" panose="02020603050405020304" pitchFamily="18" charset="0"/>
              </a:rPr>
              <a:t> pandas, matplotlib, </a:t>
            </a:r>
            <a:r>
              <a:rPr lang="en-US" sz="2200" dirty="0">
                <a:latin typeface="Times New Roman" panose="02020603050405020304" pitchFamily="18" charset="0"/>
                <a:cs typeface="Times New Roman" panose="02020603050405020304" pitchFamily="18" charset="0"/>
              </a:rPr>
              <a:t>N</a:t>
            </a:r>
            <a:r>
              <a:rPr lang="en-US" sz="2200" cap="none" dirty="0">
                <a:latin typeface="Times New Roman" panose="02020603050405020304" pitchFamily="18" charset="0"/>
                <a:cs typeface="Times New Roman" panose="02020603050405020304" pitchFamily="18" charset="0"/>
              </a:rPr>
              <a:t>umPy, scikit-learn .</a:t>
            </a:r>
          </a:p>
          <a:p>
            <a:pPr>
              <a:buFont typeface="Wingdings" panose="05000000000000000000" pitchFamily="2" charset="2"/>
              <a:buChar char="Ø"/>
            </a:pPr>
            <a:endParaRPr lang="en-US" sz="2200"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Flask Framework for Server Connectivity.</a:t>
            </a:r>
          </a:p>
          <a:p>
            <a:pPr>
              <a:buFont typeface="Wingdings" panose="05000000000000000000" pitchFamily="2" charset="2"/>
              <a:buChar char="Ø"/>
            </a:pPr>
            <a:endParaRPr lang="en-US" sz="2200"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Languages used:</a:t>
            </a:r>
          </a:p>
          <a:p>
            <a:endParaRPr lang="en-US" sz="2200" dirty="0">
              <a:latin typeface="Times New Roman" panose="02020603050405020304" pitchFamily="18" charset="0"/>
              <a:cs typeface="Times New Roman" panose="02020603050405020304" pitchFamily="18" charset="0"/>
            </a:endParaRPr>
          </a:p>
          <a:p>
            <a:endParaRPr lang="en-US" sz="2200" cap="none" dirty="0">
              <a:latin typeface="Times New Roman" panose="02020603050405020304" pitchFamily="18" charset="0"/>
              <a:cs typeface="Times New Roman" panose="02020603050405020304" pitchFamily="18" charset="0"/>
            </a:endParaRPr>
          </a:p>
        </p:txBody>
      </p:sp>
      <p:graphicFrame>
        <p:nvGraphicFramePr>
          <p:cNvPr id="3" name="Table 4">
            <a:extLst>
              <a:ext uri="{FF2B5EF4-FFF2-40B4-BE49-F238E27FC236}">
                <a16:creationId xmlns:a16="http://schemas.microsoft.com/office/drawing/2014/main" id="{98CAF80F-A71C-42FB-80E5-93EF38745DBE}"/>
              </a:ext>
            </a:extLst>
          </p:cNvPr>
          <p:cNvGraphicFramePr>
            <a:graphicFrameLocks noGrp="1"/>
          </p:cNvGraphicFramePr>
          <p:nvPr>
            <p:extLst>
              <p:ext uri="{D42A27DB-BD31-4B8C-83A1-F6EECF244321}">
                <p14:modId xmlns:p14="http://schemas.microsoft.com/office/powerpoint/2010/main" val="967382228"/>
              </p:ext>
            </p:extLst>
          </p:nvPr>
        </p:nvGraphicFramePr>
        <p:xfrm>
          <a:off x="611560" y="4077072"/>
          <a:ext cx="7848872" cy="761804"/>
        </p:xfrm>
        <a:graphic>
          <a:graphicData uri="http://schemas.openxmlformats.org/drawingml/2006/table">
            <a:tbl>
              <a:tblPr firstRow="1" bandRow="1">
                <a:tableStyleId>{5C22544A-7EE6-4342-B048-85BDC9FD1C3A}</a:tableStyleId>
              </a:tblPr>
              <a:tblGrid>
                <a:gridCol w="3924436">
                  <a:extLst>
                    <a:ext uri="{9D8B030D-6E8A-4147-A177-3AD203B41FA5}">
                      <a16:colId xmlns:a16="http://schemas.microsoft.com/office/drawing/2014/main" val="1024996081"/>
                    </a:ext>
                  </a:extLst>
                </a:gridCol>
                <a:gridCol w="3924436">
                  <a:extLst>
                    <a:ext uri="{9D8B030D-6E8A-4147-A177-3AD203B41FA5}">
                      <a16:colId xmlns:a16="http://schemas.microsoft.com/office/drawing/2014/main" val="1926964677"/>
                    </a:ext>
                  </a:extLst>
                </a:gridCol>
              </a:tblGrid>
              <a:tr h="288032">
                <a:tc>
                  <a:txBody>
                    <a:bodyPr/>
                    <a:lstStyle/>
                    <a:p>
                      <a:r>
                        <a:rPr lang="en-US" dirty="0"/>
                        <a:t>Front-end</a:t>
                      </a:r>
                      <a:endParaRPr lang="en-IN" dirty="0"/>
                    </a:p>
                  </a:txBody>
                  <a:tcPr/>
                </a:tc>
                <a:tc>
                  <a:txBody>
                    <a:bodyPr/>
                    <a:lstStyle/>
                    <a:p>
                      <a:r>
                        <a:rPr lang="en-US" dirty="0"/>
                        <a:t>Back-end</a:t>
                      </a:r>
                      <a:endParaRPr lang="en-IN" dirty="0"/>
                    </a:p>
                  </a:txBody>
                  <a:tcPr/>
                </a:tc>
                <a:extLst>
                  <a:ext uri="{0D108BD9-81ED-4DB2-BD59-A6C34878D82A}">
                    <a16:rowId xmlns:a16="http://schemas.microsoft.com/office/drawing/2014/main" val="814272511"/>
                  </a:ext>
                </a:extLst>
              </a:tr>
              <a:tr h="396044">
                <a:tc>
                  <a:txBody>
                    <a:bodyPr/>
                    <a:lstStyle/>
                    <a:p>
                      <a:r>
                        <a:rPr lang="en-US" dirty="0"/>
                        <a:t>HTML, CSS, JavaScript</a:t>
                      </a:r>
                      <a:endParaRPr lang="en-IN" dirty="0"/>
                    </a:p>
                  </a:txBody>
                  <a:tcPr/>
                </a:tc>
                <a:tc>
                  <a:txBody>
                    <a:bodyPr/>
                    <a:lstStyle/>
                    <a:p>
                      <a:r>
                        <a:rPr lang="en-US" dirty="0"/>
                        <a:t>Python</a:t>
                      </a:r>
                      <a:endParaRPr lang="en-IN" dirty="0"/>
                    </a:p>
                  </a:txBody>
                  <a:tcPr/>
                </a:tc>
                <a:extLst>
                  <a:ext uri="{0D108BD9-81ED-4DB2-BD59-A6C34878D82A}">
                    <a16:rowId xmlns:a16="http://schemas.microsoft.com/office/drawing/2014/main" val="297919555"/>
                  </a:ext>
                </a:extLst>
              </a:tr>
            </a:tbl>
          </a:graphicData>
        </a:graphic>
      </p:graphicFrame>
    </p:spTree>
    <p:extLst>
      <p:ext uri="{BB962C8B-B14F-4D97-AF65-F5344CB8AC3E}">
        <p14:creationId xmlns:p14="http://schemas.microsoft.com/office/powerpoint/2010/main" val="201919901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78DC47-FFE0-4503-98D6-C08CCA4981C2}"/>
              </a:ext>
            </a:extLst>
          </p:cNvPr>
          <p:cNvSpPr>
            <a:spLocks noGrp="1"/>
          </p:cNvSpPr>
          <p:nvPr>
            <p:ph idx="1"/>
          </p:nvPr>
        </p:nvSpPr>
        <p:spPr>
          <a:xfrm>
            <a:off x="0" y="1647334"/>
            <a:ext cx="9144000" cy="4845541"/>
          </a:xfrm>
        </p:spPr>
        <p:txBody>
          <a:bodyPr>
            <a:normAutofit/>
          </a:bodyPr>
          <a:lstStyle/>
          <a:p>
            <a:pPr>
              <a:lnSpc>
                <a:spcPct val="107000"/>
              </a:lnSpc>
              <a:buFont typeface="Wingdings" panose="05000000000000000000" pitchFamily="2" charset="2"/>
              <a:buChar char="Ø"/>
            </a:pP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It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can be</a:t>
            </a:r>
            <a:r>
              <a:rPr lang="en-US" sz="2200" cap="none" dirty="0">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used in the agricultural sector.     </a:t>
            </a:r>
            <a:endParaRPr lang="en-IN" sz="220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Ø"/>
            </a:pP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It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can be</a:t>
            </a:r>
            <a:r>
              <a:rPr lang="en-US" sz="2200" cap="none" dirty="0">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used in determination of drinking water quality.</a:t>
            </a:r>
            <a:endParaRPr lang="en-IN" sz="220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Ø"/>
            </a:pP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It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can be</a:t>
            </a:r>
            <a:r>
              <a:rPr lang="en-US" sz="2200" cap="none" dirty="0">
                <a:latin typeface="Times New Roman" panose="02020603050405020304" pitchFamily="18" charset="0"/>
                <a:ea typeface="Calibri" panose="020F0502020204030204" pitchFamily="34" charset="0"/>
                <a:cs typeface="Times New Roman" panose="02020603050405020304" pitchFamily="18" charset="0"/>
              </a:rPr>
              <a:t> </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used in solar module cleaning.</a:t>
            </a:r>
            <a:endParaRPr lang="en-IN" sz="220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Ø"/>
            </a:pP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It can be used in sterilization of instruments as well as in injections.</a:t>
            </a:r>
            <a:endParaRPr lang="en-IN" sz="220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buFont typeface="Wingdings" panose="05000000000000000000" pitchFamily="2" charset="2"/>
              <a:buChar char="Ø"/>
            </a:pP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It can be used in laboratory examinations.</a:t>
            </a:r>
            <a:endParaRPr lang="en-IN" sz="220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It can be used in manufacturing industries. </a:t>
            </a:r>
            <a:endParaRPr lang="en-US" sz="2200" cap="none"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US" sz="2200" cap="none" dirty="0">
                <a:latin typeface="Times New Roman" panose="02020603050405020304" pitchFamily="18" charset="0"/>
                <a:ea typeface="Calibri" panose="020F0502020204030204" pitchFamily="34" charset="0"/>
                <a:cs typeface="Times New Roman" panose="02020603050405020304" pitchFamily="18" charset="0"/>
              </a:rPr>
              <a:t>It </a:t>
            </a:r>
            <a:r>
              <a:rPr lang="en-US" sz="2200" dirty="0">
                <a:latin typeface="Times New Roman" panose="02020603050405020304" pitchFamily="18" charset="0"/>
                <a:ea typeface="Calibri" panose="020F0502020204030204" pitchFamily="34" charset="0"/>
                <a:cs typeface="Times New Roman" panose="02020603050405020304" pitchFamily="18" charset="0"/>
              </a:rPr>
              <a:t>can be</a:t>
            </a:r>
            <a:r>
              <a:rPr lang="en-US" sz="2200" cap="none" dirty="0">
                <a:latin typeface="Times New Roman" panose="02020603050405020304" pitchFamily="18" charset="0"/>
                <a:ea typeface="Calibri" panose="020F0502020204030204" pitchFamily="34" charset="0"/>
                <a:cs typeface="Times New Roman" panose="02020603050405020304" pitchFamily="18" charset="0"/>
              </a:rPr>
              <a:t> used in hydroponics</a:t>
            </a:r>
            <a:endParaRPr lang="en-IN" sz="2200" cap="none"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08759D6-4786-49AB-8324-D23D4F743C6E}"/>
              </a:ext>
            </a:extLst>
          </p:cNvPr>
          <p:cNvSpPr>
            <a:spLocks noGrp="1"/>
          </p:cNvSpPr>
          <p:nvPr>
            <p:ph type="sldNum" sz="quarter" idx="12"/>
          </p:nvPr>
        </p:nvSpPr>
        <p:spPr/>
        <p:txBody>
          <a:bodyPr/>
          <a:lstStyle/>
          <a:p>
            <a:fld id="{DFFA8894-9BB9-4840-9552-2631AF7E8A18}" type="slidenum">
              <a:rPr lang="en-US" smtClean="0"/>
              <a:pPr/>
              <a:t>18</a:t>
            </a:fld>
            <a:endParaRPr lang="en-US"/>
          </a:p>
        </p:txBody>
      </p:sp>
      <p:sp>
        <p:nvSpPr>
          <p:cNvPr id="5" name="Title 1">
            <a:extLst>
              <a:ext uri="{FF2B5EF4-FFF2-40B4-BE49-F238E27FC236}">
                <a16:creationId xmlns:a16="http://schemas.microsoft.com/office/drawing/2014/main" id="{5809E3EA-77E6-4F82-8852-F85D252D577B}"/>
              </a:ext>
            </a:extLst>
          </p:cNvPr>
          <p:cNvSpPr txBox="1"/>
          <p:nvPr/>
        </p:nvSpPr>
        <p:spPr>
          <a:xfrm>
            <a:off x="0" y="0"/>
            <a:ext cx="9144000" cy="304800"/>
          </a:xfrm>
          <a:prstGeom prst="rect">
            <a:avLst/>
          </a:prstGeom>
          <a:solidFill>
            <a:schemeClr val="accent1"/>
          </a:solidFill>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ct val="0"/>
              </a:spcBef>
              <a:spcAft>
                <a:spcPct val="0"/>
              </a:spcAft>
              <a:buClrTx/>
              <a:buSzTx/>
              <a:buFontTx/>
              <a:buNone/>
              <a:defRPr/>
            </a:pPr>
            <a:r>
              <a:rPr lang="sv-SE" b="1" dirty="0">
                <a:latin typeface="Book Antiqua" pitchFamily="18" charset="0"/>
              </a:rPr>
              <a:t>Applications</a:t>
            </a:r>
            <a:endPar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6" name="Footer Placeholder 6">
            <a:extLst>
              <a:ext uri="{FF2B5EF4-FFF2-40B4-BE49-F238E27FC236}">
                <a16:creationId xmlns:a16="http://schemas.microsoft.com/office/drawing/2014/main" id="{DD1F165D-590A-4A65-A3E9-910789E7317C}"/>
              </a:ext>
            </a:extLst>
          </p:cNvPr>
          <p:cNvSpPr txBox="1"/>
          <p:nvPr/>
        </p:nvSpPr>
        <p:spPr>
          <a:xfrm>
            <a:off x="0" y="6492875"/>
            <a:ext cx="9144000" cy="365125"/>
          </a:xfrm>
          <a:prstGeom prst="rect">
            <a:avLst/>
          </a:prstGeom>
          <a:solidFill>
            <a:schemeClr val="accent1"/>
          </a:solidFill>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Title 8">
            <a:extLst>
              <a:ext uri="{FF2B5EF4-FFF2-40B4-BE49-F238E27FC236}">
                <a16:creationId xmlns:a16="http://schemas.microsoft.com/office/drawing/2014/main" id="{5E7FD385-325D-4B24-9709-BA3EA46AC4C1}"/>
              </a:ext>
            </a:extLst>
          </p:cNvPr>
          <p:cNvSpPr>
            <a:spLocks noGrp="1"/>
          </p:cNvSpPr>
          <p:nvPr>
            <p:ph type="title"/>
          </p:nvPr>
        </p:nvSpPr>
        <p:spPr>
          <a:xfrm>
            <a:off x="2843808" y="467139"/>
            <a:ext cx="6624736" cy="1043670"/>
          </a:xfrm>
        </p:spPr>
        <p:txBody>
          <a:bodyPr>
            <a:normAutofit/>
          </a:bodyPr>
          <a:lstStyle/>
          <a:p>
            <a:pPr algn="l"/>
            <a:r>
              <a:rPr lang="en-US" sz="3200" b="1" u="sng" dirty="0">
                <a:latin typeface="Times New Roman" panose="02020603050405020304" pitchFamily="18" charset="0"/>
                <a:cs typeface="Times New Roman" panose="02020603050405020304" pitchFamily="18" charset="0"/>
              </a:rPr>
              <a:t>APPLICATIONS</a:t>
            </a:r>
            <a:br>
              <a:rPr lang="en-US" sz="2400" b="1" i="0" u="none" strike="noStrike" baseline="0" dirty="0">
                <a:latin typeface="FormataOTFCond-Md"/>
              </a:rPr>
            </a:br>
            <a:endParaRPr lang="en-US" sz="2400" b="1" dirty="0"/>
          </a:p>
        </p:txBody>
      </p:sp>
      <p:pic>
        <p:nvPicPr>
          <p:cNvPr id="7" name="Picture 1" descr="C:\Users\Administrator\Desktop\Comp\Ubi-Cam\Ubi-Cam\ic_launcher-web.png">
            <a:extLst>
              <a:ext uri="{FF2B5EF4-FFF2-40B4-BE49-F238E27FC236}">
                <a16:creationId xmlns:a16="http://schemas.microsoft.com/office/drawing/2014/main" id="{A750CC2E-39D4-4BF4-8BEE-3DF468C32BD0}"/>
              </a:ext>
            </a:extLst>
          </p:cNvPr>
          <p:cNvPicPr>
            <a:picLocks noChangeAspect="1" noChangeArrowheads="1"/>
          </p:cNvPicPr>
          <p:nvPr/>
        </p:nvPicPr>
        <p:blipFill>
          <a:blip r:embed="rId2"/>
          <a:stretch>
            <a:fillRect/>
          </a:stretch>
        </p:blipFill>
        <p:spPr bwMode="auto">
          <a:xfrm>
            <a:off x="76200" y="6475491"/>
            <a:ext cx="375082" cy="382509"/>
          </a:xfrm>
          <a:prstGeom prst="rect">
            <a:avLst/>
          </a:prstGeom>
          <a:noFill/>
        </p:spPr>
      </p:pic>
    </p:spTree>
    <p:extLst>
      <p:ext uri="{BB962C8B-B14F-4D97-AF65-F5344CB8AC3E}">
        <p14:creationId xmlns:p14="http://schemas.microsoft.com/office/powerpoint/2010/main" val="376207334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78DC47-FFE0-4503-98D6-C08CCA4981C2}"/>
              </a:ext>
            </a:extLst>
          </p:cNvPr>
          <p:cNvSpPr>
            <a:spLocks noGrp="1"/>
          </p:cNvSpPr>
          <p:nvPr>
            <p:ph idx="1"/>
          </p:nvPr>
        </p:nvSpPr>
        <p:spPr>
          <a:xfrm>
            <a:off x="323528" y="976067"/>
            <a:ext cx="8507288" cy="4845541"/>
          </a:xfrm>
        </p:spPr>
        <p:txBody>
          <a:bodyPr>
            <a:normAutofit/>
          </a:bodyPr>
          <a:lstStyle/>
          <a:p>
            <a:pPr>
              <a:buFont typeface="Wingdings" panose="05000000000000000000" pitchFamily="2" charset="2"/>
              <a:buChar char="q"/>
            </a:pPr>
            <a:endParaRPr lang="en-US" sz="220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Modeling and prediction of water quality are very important for the protection of the environment and life on earth. Developing a model by using advanced Artificial </a:t>
            </a:r>
            <a:r>
              <a:rPr lang="en-US" sz="2200" dirty="0">
                <a:latin typeface="Times New Roman" panose="02020603050405020304" pitchFamily="18" charset="0"/>
                <a:ea typeface="Calibri" panose="020F0502020204030204" pitchFamily="34" charset="0"/>
                <a:cs typeface="Times New Roman" panose="02020603050405020304" pitchFamily="18" charset="0"/>
              </a:rPr>
              <a:t>I</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ntelligence </a:t>
            </a:r>
            <a:r>
              <a:rPr lang="en-US" sz="2200" dirty="0">
                <a:latin typeface="Times New Roman" panose="02020603050405020304" pitchFamily="18" charset="0"/>
                <a:ea typeface="Calibri" panose="020F0502020204030204" pitchFamily="34" charset="0"/>
                <a:cs typeface="Times New Roman" panose="02020603050405020304" pitchFamily="18" charset="0"/>
              </a:rPr>
              <a:t>A</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lgorithms can be used to measure the water quality index (</a:t>
            </a:r>
            <a:r>
              <a:rPr lang="en-US" sz="2200" cap="none" dirty="0">
                <a:latin typeface="Times New Roman" panose="02020603050405020304" pitchFamily="18" charset="0"/>
                <a:ea typeface="Calibri" panose="020F0502020204030204" pitchFamily="34" charset="0"/>
                <a:cs typeface="Times New Roman" panose="02020603050405020304" pitchFamily="18" charset="0"/>
              </a:rPr>
              <a:t>WQI</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The proposed models </a:t>
            </a:r>
            <a:r>
              <a:rPr lang="en-US" sz="2200" dirty="0">
                <a:latin typeface="Times New Roman" panose="02020603050405020304" pitchFamily="18" charset="0"/>
                <a:ea typeface="Calibri" panose="020F0502020204030204" pitchFamily="34" charset="0"/>
                <a:cs typeface="Times New Roman" panose="02020603050405020304" pitchFamily="18" charset="0"/>
              </a:rPr>
              <a:t>are</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evaluated and examined by some statistical parameters. After examining the robustness and efficiency of the proposed model for predicting the </a:t>
            </a:r>
            <a:r>
              <a:rPr lang="en-US" sz="2200" cap="none" dirty="0">
                <a:latin typeface="Times New Roman" panose="02020603050405020304" pitchFamily="18" charset="0"/>
                <a:ea typeface="Calibri" panose="020F0502020204030204" pitchFamily="34" charset="0"/>
                <a:cs typeface="Times New Roman" panose="02020603050405020304" pitchFamily="18" charset="0"/>
              </a:rPr>
              <a:t>WQI</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the developed models </a:t>
            </a:r>
            <a:r>
              <a:rPr lang="en-US" sz="2200" dirty="0">
                <a:latin typeface="Times New Roman" panose="02020603050405020304" pitchFamily="18" charset="0"/>
                <a:ea typeface="Calibri" panose="020F0502020204030204" pitchFamily="34" charset="0"/>
                <a:cs typeface="Times New Roman" panose="02020603050405020304" pitchFamily="18" charset="0"/>
              </a:rPr>
              <a:t>are</a:t>
            </a:r>
            <a:r>
              <a:rPr lang="en-US" sz="2200" cap="none" dirty="0">
                <a:effectLst/>
                <a:latin typeface="Times New Roman" panose="02020603050405020304" pitchFamily="18" charset="0"/>
                <a:ea typeface="Calibri" panose="020F0502020204030204" pitchFamily="34" charset="0"/>
                <a:cs typeface="Times New Roman" panose="02020603050405020304" pitchFamily="18" charset="0"/>
              </a:rPr>
              <a:t> implemented to predict the water quality for different types of water.</a:t>
            </a:r>
            <a:endParaRPr lang="en-IN" sz="2200" cap="none"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q"/>
            </a:pPr>
            <a:endParaRPr lang="en-US" sz="2000" dirty="0"/>
          </a:p>
        </p:txBody>
      </p:sp>
      <p:sp>
        <p:nvSpPr>
          <p:cNvPr id="4" name="Slide Number Placeholder 3">
            <a:extLst>
              <a:ext uri="{FF2B5EF4-FFF2-40B4-BE49-F238E27FC236}">
                <a16:creationId xmlns:a16="http://schemas.microsoft.com/office/drawing/2014/main" id="{F08759D6-4786-49AB-8324-D23D4F743C6E}"/>
              </a:ext>
            </a:extLst>
          </p:cNvPr>
          <p:cNvSpPr>
            <a:spLocks noGrp="1"/>
          </p:cNvSpPr>
          <p:nvPr>
            <p:ph type="sldNum" sz="quarter" idx="12"/>
          </p:nvPr>
        </p:nvSpPr>
        <p:spPr/>
        <p:txBody>
          <a:bodyPr/>
          <a:lstStyle/>
          <a:p>
            <a:fld id="{DFFA8894-9BB9-4840-9552-2631AF7E8A18}" type="slidenum">
              <a:rPr lang="en-US" smtClean="0"/>
              <a:pPr/>
              <a:t>19</a:t>
            </a:fld>
            <a:endParaRPr lang="en-US"/>
          </a:p>
        </p:txBody>
      </p:sp>
      <p:sp>
        <p:nvSpPr>
          <p:cNvPr id="5" name="Title 1">
            <a:extLst>
              <a:ext uri="{FF2B5EF4-FFF2-40B4-BE49-F238E27FC236}">
                <a16:creationId xmlns:a16="http://schemas.microsoft.com/office/drawing/2014/main" id="{5809E3EA-77E6-4F82-8852-F85D252D577B}"/>
              </a:ext>
            </a:extLst>
          </p:cNvPr>
          <p:cNvSpPr txBox="1"/>
          <p:nvPr/>
        </p:nvSpPr>
        <p:spPr>
          <a:xfrm>
            <a:off x="0" y="0"/>
            <a:ext cx="9144000" cy="304800"/>
          </a:xfrm>
          <a:prstGeom prst="rect">
            <a:avLst/>
          </a:prstGeom>
          <a:solidFill>
            <a:schemeClr val="accent1"/>
          </a:solidFill>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ct val="0"/>
              </a:spcBef>
              <a:spcAft>
                <a:spcPct val="0"/>
              </a:spcAft>
              <a:buClrTx/>
              <a:buSzTx/>
              <a:buFontTx/>
              <a:buNone/>
              <a:defRPr/>
            </a:pPr>
            <a:r>
              <a:rPr kumimoji="0" lang="sv-SE" b="1" i="0" u="none" strike="noStrike" kern="1200" cap="none" spc="0" normalizeH="0" baseline="0" noProof="0" dirty="0">
                <a:ln>
                  <a:noFill/>
                </a:ln>
                <a:solidFill>
                  <a:schemeClr val="tx1"/>
                </a:solidFill>
                <a:effectLst/>
                <a:uLnTx/>
                <a:uFillTx/>
                <a:latin typeface="Book Antiqua" pitchFamily="18" charset="0"/>
                <a:ea typeface="+mn-ea"/>
                <a:cs typeface="+mn-cs"/>
              </a:rPr>
              <a:t>Conclusion</a:t>
            </a:r>
            <a:endPar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6" name="Footer Placeholder 6">
            <a:extLst>
              <a:ext uri="{FF2B5EF4-FFF2-40B4-BE49-F238E27FC236}">
                <a16:creationId xmlns:a16="http://schemas.microsoft.com/office/drawing/2014/main" id="{DD1F165D-590A-4A65-A3E9-910789E7317C}"/>
              </a:ext>
            </a:extLst>
          </p:cNvPr>
          <p:cNvSpPr txBox="1"/>
          <p:nvPr/>
        </p:nvSpPr>
        <p:spPr>
          <a:xfrm>
            <a:off x="0" y="6492875"/>
            <a:ext cx="9144000" cy="365125"/>
          </a:xfrm>
          <a:prstGeom prst="rect">
            <a:avLst/>
          </a:prstGeom>
          <a:solidFill>
            <a:schemeClr val="accent1"/>
          </a:solidFill>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9" name="Title 8">
            <a:extLst>
              <a:ext uri="{FF2B5EF4-FFF2-40B4-BE49-F238E27FC236}">
                <a16:creationId xmlns:a16="http://schemas.microsoft.com/office/drawing/2014/main" id="{5E7FD385-325D-4B24-9709-BA3EA46AC4C1}"/>
              </a:ext>
            </a:extLst>
          </p:cNvPr>
          <p:cNvSpPr>
            <a:spLocks noGrp="1"/>
          </p:cNvSpPr>
          <p:nvPr>
            <p:ph type="title"/>
          </p:nvPr>
        </p:nvSpPr>
        <p:spPr>
          <a:xfrm>
            <a:off x="3059832" y="434738"/>
            <a:ext cx="5770984" cy="539403"/>
          </a:xfrm>
        </p:spPr>
        <p:txBody>
          <a:bodyPr>
            <a:noAutofit/>
          </a:bodyPr>
          <a:lstStyle/>
          <a:p>
            <a:pPr algn="l"/>
            <a:r>
              <a:rPr lang="en-US" sz="3200" b="1" u="sng" dirty="0">
                <a:latin typeface="Times New Roman" panose="02020603050405020304" pitchFamily="18" charset="0"/>
                <a:cs typeface="Times New Roman" panose="02020603050405020304" pitchFamily="18" charset="0"/>
              </a:rPr>
              <a:t>CONCLUSION</a:t>
            </a:r>
            <a:endParaRPr lang="en-US" sz="3200" b="1" dirty="0">
              <a:solidFill>
                <a:srgbClr val="00B050"/>
              </a:solidFill>
              <a:latin typeface="Times New Roman" panose="02020603050405020304" pitchFamily="18" charset="0"/>
              <a:cs typeface="Times New Roman" panose="02020603050405020304" pitchFamily="18" charset="0"/>
            </a:endParaRPr>
          </a:p>
        </p:txBody>
      </p:sp>
      <p:pic>
        <p:nvPicPr>
          <p:cNvPr id="7" name="Picture 1" descr="C:\Users\Administrator\Desktop\Comp\Ubi-Cam\Ubi-Cam\ic_launcher-web.png">
            <a:extLst>
              <a:ext uri="{FF2B5EF4-FFF2-40B4-BE49-F238E27FC236}">
                <a16:creationId xmlns:a16="http://schemas.microsoft.com/office/drawing/2014/main" id="{F0A7CCE4-2DBB-46B1-B093-D7FFF1E2A408}"/>
              </a:ext>
            </a:extLst>
          </p:cNvPr>
          <p:cNvPicPr>
            <a:picLocks noChangeAspect="1" noChangeArrowheads="1"/>
          </p:cNvPicPr>
          <p:nvPr/>
        </p:nvPicPr>
        <p:blipFill>
          <a:blip r:embed="rId2"/>
          <a:stretch>
            <a:fillRect/>
          </a:stretch>
        </p:blipFill>
        <p:spPr bwMode="auto">
          <a:xfrm>
            <a:off x="76200" y="6475491"/>
            <a:ext cx="375082" cy="382509"/>
          </a:xfrm>
          <a:prstGeom prst="rect">
            <a:avLst/>
          </a:prstGeom>
          <a:noFill/>
        </p:spPr>
      </p:pic>
    </p:spTree>
    <p:extLst>
      <p:ext uri="{BB962C8B-B14F-4D97-AF65-F5344CB8AC3E}">
        <p14:creationId xmlns:p14="http://schemas.microsoft.com/office/powerpoint/2010/main" val="25914472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41326"/>
            <a:ext cx="9144000" cy="6569074"/>
          </a:xfrm>
        </p:spPr>
        <p:txBody>
          <a:bodyPr>
            <a:noAutofit/>
          </a:bodyPr>
          <a:lstStyle/>
          <a:p>
            <a:pPr>
              <a:spcBef>
                <a:spcPts val="0"/>
              </a:spcBef>
            </a:pPr>
            <a:r>
              <a:rPr lang="en-US" sz="2400" b="1" dirty="0">
                <a:solidFill>
                  <a:srgbClr val="00B050"/>
                </a:solidFill>
              </a:rPr>
              <a:t>Introduction</a:t>
            </a:r>
          </a:p>
          <a:p>
            <a:r>
              <a:rPr lang="en-US" sz="2400" b="1" dirty="0">
                <a:solidFill>
                  <a:srgbClr val="00B050"/>
                </a:solidFill>
              </a:rPr>
              <a:t>Objective/Aim</a:t>
            </a:r>
          </a:p>
          <a:p>
            <a:r>
              <a:rPr lang="en-US" sz="2400" b="1" dirty="0">
                <a:solidFill>
                  <a:srgbClr val="00B050"/>
                </a:solidFill>
              </a:rPr>
              <a:t>Literature Survey</a:t>
            </a:r>
          </a:p>
          <a:p>
            <a:r>
              <a:rPr lang="en-US" sz="2400" b="1" dirty="0">
                <a:solidFill>
                  <a:srgbClr val="00B050"/>
                </a:solidFill>
              </a:rPr>
              <a:t>Proposed Work</a:t>
            </a:r>
          </a:p>
          <a:p>
            <a:pPr lvl="1">
              <a:buFont typeface="Wingdings" pitchFamily="2" charset="2"/>
              <a:buChar char="Ø"/>
            </a:pPr>
            <a:r>
              <a:rPr lang="en-IN" sz="2000" dirty="0"/>
              <a:t>System Architecture</a:t>
            </a:r>
          </a:p>
          <a:p>
            <a:pPr lvl="1">
              <a:buFont typeface="Wingdings" pitchFamily="2" charset="2"/>
              <a:buChar char="Ø"/>
            </a:pPr>
            <a:r>
              <a:rPr lang="en-IN" sz="2000" dirty="0"/>
              <a:t>Flow diagram</a:t>
            </a:r>
          </a:p>
          <a:p>
            <a:r>
              <a:rPr lang="en-IN" sz="2400" b="1" dirty="0">
                <a:solidFill>
                  <a:srgbClr val="00B050"/>
                </a:solidFill>
              </a:rPr>
              <a:t>Requirements</a:t>
            </a:r>
          </a:p>
          <a:p>
            <a:r>
              <a:rPr lang="en-IN" sz="2400" b="1" dirty="0">
                <a:solidFill>
                  <a:srgbClr val="00B050"/>
                </a:solidFill>
              </a:rPr>
              <a:t>Applications</a:t>
            </a:r>
          </a:p>
          <a:p>
            <a:r>
              <a:rPr lang="en-US" sz="2400" b="1" dirty="0">
                <a:solidFill>
                  <a:srgbClr val="00B050"/>
                </a:solidFill>
              </a:rPr>
              <a:t>Conclusion</a:t>
            </a:r>
          </a:p>
          <a:p>
            <a:r>
              <a:rPr lang="en-US" sz="2400" b="1" dirty="0">
                <a:solidFill>
                  <a:srgbClr val="00B050"/>
                </a:solidFill>
              </a:rPr>
              <a:t>References</a:t>
            </a:r>
          </a:p>
          <a:p>
            <a:pPr marL="0" indent="0">
              <a:buNone/>
            </a:pPr>
            <a:endParaRPr lang="en-US" sz="2200" dirty="0"/>
          </a:p>
          <a:p>
            <a:pPr marL="0" indent="0">
              <a:buNone/>
            </a:pPr>
            <a:endParaRPr lang="en-US" sz="2200" dirty="0">
              <a:solidFill>
                <a:srgbClr val="222222"/>
              </a:solidFill>
            </a:endParaRPr>
          </a:p>
          <a:p>
            <a:pPr marL="0" indent="0">
              <a:buNone/>
            </a:pPr>
            <a:endParaRPr lang="en-US" sz="2200" dirty="0">
              <a:solidFill>
                <a:srgbClr val="222222"/>
              </a:solidFill>
              <a:latin typeface="Arial" pitchFamily="34" charset="0"/>
            </a:endParaRPr>
          </a:p>
        </p:txBody>
      </p:sp>
      <p:sp>
        <p:nvSpPr>
          <p:cNvPr id="10" name="Slide Number Placeholder 9"/>
          <p:cNvSpPr>
            <a:spLocks noGrp="1"/>
          </p:cNvSpPr>
          <p:nvPr>
            <p:ph type="sldNum" sz="quarter" idx="12"/>
          </p:nvPr>
        </p:nvSpPr>
        <p:spPr/>
        <p:txBody>
          <a:bodyPr/>
          <a:lstStyle/>
          <a:p>
            <a:fld id="{DFFA8894-9BB9-4840-9552-2631AF7E8A18}" type="slidenum">
              <a:rPr lang="en-US" smtClean="0"/>
              <a:pPr/>
              <a:t>2</a:t>
            </a:fld>
            <a:endParaRPr lang="en-US"/>
          </a:p>
        </p:txBody>
      </p:sp>
      <p:sp>
        <p:nvSpPr>
          <p:cNvPr id="5" name="Title 1"/>
          <p:cNvSpPr txBox="1"/>
          <p:nvPr/>
        </p:nvSpPr>
        <p:spPr>
          <a:xfrm>
            <a:off x="0" y="14187"/>
            <a:ext cx="9144000" cy="304800"/>
          </a:xfrm>
          <a:prstGeom prst="rect">
            <a:avLst/>
          </a:prstGeom>
          <a:solidFill>
            <a:schemeClr val="tx2">
              <a:lumMod val="60000"/>
              <a:lumOff val="40000"/>
            </a:schemeClr>
          </a:solidFill>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ct val="0"/>
              </a:spcBef>
              <a:spcAft>
                <a:spcPct val="0"/>
              </a:spcAft>
              <a:buClrTx/>
              <a:buSzTx/>
              <a:buFontTx/>
              <a:buNone/>
              <a:defRPr/>
            </a:pPr>
            <a:r>
              <a:rPr kumimoji="0" lang="sv-SE" b="1" i="0" u="none" strike="noStrike" kern="1200" cap="none" spc="0" normalizeH="0" baseline="0" noProof="0" dirty="0">
                <a:ln>
                  <a:noFill/>
                </a:ln>
                <a:solidFill>
                  <a:schemeClr val="tx1"/>
                </a:solidFill>
                <a:effectLst/>
                <a:uLnTx/>
                <a:uFillTx/>
                <a:latin typeface="Book Antiqua" pitchFamily="18" charset="0"/>
                <a:ea typeface="+mn-ea"/>
                <a:cs typeface="+mn-cs"/>
              </a:rPr>
              <a:t>Outline</a:t>
            </a:r>
            <a:endPar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11" name="Footer Placeholder 6"/>
          <p:cNvSpPr txBox="1"/>
          <p:nvPr/>
        </p:nvSpPr>
        <p:spPr>
          <a:xfrm>
            <a:off x="0" y="6492875"/>
            <a:ext cx="9144000" cy="365125"/>
          </a:xfrm>
          <a:prstGeom prst="rect">
            <a:avLst/>
          </a:prstGeom>
          <a:solidFill>
            <a:schemeClr val="accent1"/>
          </a:solidFill>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12" name="Picture 1" descr="C:\Users\Administrator\Desktop\Comp\Ubi-Cam\Ubi-Cam\ic_launcher-web.png"/>
          <p:cNvPicPr>
            <a:picLocks noChangeAspect="1" noChangeArrowheads="1"/>
          </p:cNvPicPr>
          <p:nvPr/>
        </p:nvPicPr>
        <p:blipFill>
          <a:blip r:embed="rId3"/>
          <a:stretch>
            <a:fillRect/>
          </a:stretch>
        </p:blipFill>
        <p:spPr bwMode="auto">
          <a:xfrm>
            <a:off x="76200" y="6475491"/>
            <a:ext cx="375082" cy="382509"/>
          </a:xfrm>
          <a:prstGeom prst="rect">
            <a:avLst/>
          </a:prstGeom>
          <a:noFill/>
        </p:spPr>
      </p:pic>
      <p:sp>
        <p:nvSpPr>
          <p:cNvPr id="13" name="Slide Number Placeholder 8"/>
          <p:cNvSpPr txBox="1"/>
          <p:nvPr/>
        </p:nvSpPr>
        <p:spPr>
          <a:xfrm>
            <a:off x="7010400" y="6492875"/>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ct val="0"/>
              </a:spcBef>
              <a:spcAft>
                <a:spcPct val="0"/>
              </a:spcAft>
              <a:buClrTx/>
              <a:buSzTx/>
              <a:buFontTx/>
              <a:buNone/>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ct val="0"/>
                </a:spcBef>
                <a:spcAft>
                  <a:spcPct val="0"/>
                </a:spcAft>
                <a:buClrTx/>
                <a:buSzTx/>
                <a:buFontTx/>
                <a:buNone/>
                <a:defRPr/>
              </a:pPr>
              <a:t>2</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1529767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A3592-D953-4294-9A67-178F40F2B8D5}"/>
              </a:ext>
            </a:extLst>
          </p:cNvPr>
          <p:cNvSpPr>
            <a:spLocks noGrp="1"/>
          </p:cNvSpPr>
          <p:nvPr>
            <p:ph type="title"/>
          </p:nvPr>
        </p:nvSpPr>
        <p:spPr/>
        <p:txBody>
          <a:bodyPr/>
          <a:lstStyle/>
          <a:p>
            <a:r>
              <a:rPr lang="en-US" u="sng" dirty="0"/>
              <a:t>REFERENCES</a:t>
            </a:r>
            <a:endParaRPr lang="en-IN" u="sng" dirty="0"/>
          </a:p>
        </p:txBody>
      </p:sp>
      <p:sp>
        <p:nvSpPr>
          <p:cNvPr id="3" name="Content Placeholder 2">
            <a:extLst>
              <a:ext uri="{FF2B5EF4-FFF2-40B4-BE49-F238E27FC236}">
                <a16:creationId xmlns:a16="http://schemas.microsoft.com/office/drawing/2014/main" id="{DDAE694A-D7F5-4A13-9230-78A7CF61C18F}"/>
              </a:ext>
            </a:extLst>
          </p:cNvPr>
          <p:cNvSpPr>
            <a:spLocks noGrp="1"/>
          </p:cNvSpPr>
          <p:nvPr>
            <p:ph idx="1"/>
          </p:nvPr>
        </p:nvSpPr>
        <p:spPr/>
        <p:txBody>
          <a:bodyPr>
            <a:normAutofit fontScale="40000" lnSpcReduction="20000"/>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[1] </a:t>
            </a:r>
            <a:r>
              <a:rPr lang="en-IN" b="0" i="0" dirty="0">
                <a:solidFill>
                  <a:srgbClr val="222222"/>
                </a:solidFill>
                <a:effectLst/>
                <a:latin typeface="Times New Roman" panose="02020603050405020304" pitchFamily="18" charset="0"/>
                <a:cs typeface="Times New Roman" panose="02020603050405020304" pitchFamily="18" charset="0"/>
              </a:rPr>
              <a:t>Ahmed U, Mumtaz R, Anwar H, Shah AA, Irfan R, García-Nieto J. Efficient water quality prediction using supervised machine learning. Water. 2019 Nov;11(11):2210.</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[2]</a:t>
            </a:r>
            <a:r>
              <a:rPr lang="en-IN" b="0" i="0" dirty="0">
                <a:solidFill>
                  <a:srgbClr val="222222"/>
                </a:solidFill>
                <a:effectLst/>
                <a:latin typeface="Times New Roman" panose="02020603050405020304" pitchFamily="18" charset="0"/>
                <a:cs typeface="Times New Roman" panose="02020603050405020304" pitchFamily="18" charset="0"/>
              </a:rPr>
              <a:t> </a:t>
            </a:r>
            <a:r>
              <a:rPr lang="en-IN" b="0" i="0" dirty="0" err="1">
                <a:solidFill>
                  <a:srgbClr val="222222"/>
                </a:solidFill>
                <a:effectLst/>
                <a:latin typeface="Times New Roman" panose="02020603050405020304" pitchFamily="18" charset="0"/>
                <a:cs typeface="Times New Roman" panose="02020603050405020304" pitchFamily="18" charset="0"/>
              </a:rPr>
              <a:t>Vergina</a:t>
            </a:r>
            <a:r>
              <a:rPr lang="en-IN" b="0" i="0" dirty="0">
                <a:solidFill>
                  <a:srgbClr val="222222"/>
                </a:solidFill>
                <a:effectLst/>
                <a:latin typeface="Times New Roman" panose="02020603050405020304" pitchFamily="18" charset="0"/>
                <a:cs typeface="Times New Roman" panose="02020603050405020304" pitchFamily="18" charset="0"/>
              </a:rPr>
              <a:t> SA, </a:t>
            </a:r>
            <a:r>
              <a:rPr lang="en-IN" b="0" i="0" dirty="0" err="1">
                <a:solidFill>
                  <a:srgbClr val="222222"/>
                </a:solidFill>
                <a:effectLst/>
                <a:latin typeface="Times New Roman" panose="02020603050405020304" pitchFamily="18" charset="0"/>
                <a:cs typeface="Times New Roman" panose="02020603050405020304" pitchFamily="18" charset="0"/>
              </a:rPr>
              <a:t>Kayalvizhi</a:t>
            </a:r>
            <a:r>
              <a:rPr lang="en-IN" b="0" i="0" dirty="0">
                <a:solidFill>
                  <a:srgbClr val="222222"/>
                </a:solidFill>
                <a:effectLst/>
                <a:latin typeface="Times New Roman" panose="02020603050405020304" pitchFamily="18" charset="0"/>
                <a:cs typeface="Times New Roman" panose="02020603050405020304" pitchFamily="18" charset="0"/>
              </a:rPr>
              <a:t> S, </a:t>
            </a:r>
            <a:r>
              <a:rPr lang="en-IN" b="0" i="0" dirty="0" err="1">
                <a:solidFill>
                  <a:srgbClr val="222222"/>
                </a:solidFill>
                <a:effectLst/>
                <a:latin typeface="Times New Roman" panose="02020603050405020304" pitchFamily="18" charset="0"/>
                <a:cs typeface="Times New Roman" panose="02020603050405020304" pitchFamily="18" charset="0"/>
              </a:rPr>
              <a:t>Bhavadharini</a:t>
            </a:r>
            <a:r>
              <a:rPr lang="en-IN" b="0" i="0" dirty="0">
                <a:solidFill>
                  <a:srgbClr val="222222"/>
                </a:solidFill>
                <a:effectLst/>
                <a:latin typeface="Times New Roman" panose="02020603050405020304" pitchFamily="18" charset="0"/>
                <a:cs typeface="Times New Roman" panose="02020603050405020304" pitchFamily="18" charset="0"/>
              </a:rPr>
              <a:t> RM, Kalpana Devi S. A real time water quality monitoring using machine learning algorithm. Eur J Mol Clin Med. 2020;7:2035-41.</a:t>
            </a:r>
            <a:r>
              <a:rPr lang="en-IN"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Akansha</a:t>
            </a:r>
            <a:r>
              <a:rPr lang="en-US" dirty="0">
                <a:latin typeface="Times New Roman" panose="02020603050405020304" pitchFamily="18" charset="0"/>
                <a:cs typeface="Times New Roman" panose="02020603050405020304" pitchFamily="18" charset="0"/>
              </a:rPr>
              <a:t> Rai, Dept. of Communication, Shri Shankaracharya Group of Institutions, </a:t>
            </a:r>
            <a:r>
              <a:rPr lang="en-US" dirty="0" err="1">
                <a:latin typeface="Times New Roman" panose="02020603050405020304" pitchFamily="18" charset="0"/>
                <a:cs typeface="Times New Roman" panose="02020603050405020304" pitchFamily="18" charset="0"/>
              </a:rPr>
              <a:t>Durg</a:t>
            </a:r>
            <a:r>
              <a:rPr lang="en-US" dirty="0">
                <a:latin typeface="Times New Roman" panose="02020603050405020304" pitchFamily="18" charset="0"/>
                <a:cs typeface="Times New Roman" panose="02020603050405020304" pitchFamily="18" charset="0"/>
              </a:rPr>
              <a:t>, C.G., Water Quality Monitoring System using Traditional lab Process India Published in: 2018</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[4]</a:t>
            </a:r>
            <a:r>
              <a:rPr lang="en-IN" b="0" i="0" dirty="0">
                <a:solidFill>
                  <a:srgbClr val="222222"/>
                </a:solidFill>
                <a:effectLst/>
                <a:latin typeface="Times New Roman" panose="02020603050405020304" pitchFamily="18" charset="0"/>
                <a:cs typeface="Times New Roman" panose="02020603050405020304" pitchFamily="18" charset="0"/>
              </a:rPr>
              <a:t> Hassan MM, Hassan MM, </a:t>
            </a:r>
            <a:r>
              <a:rPr lang="en-IN" b="0" i="0" dirty="0" err="1">
                <a:solidFill>
                  <a:srgbClr val="222222"/>
                </a:solidFill>
                <a:effectLst/>
                <a:latin typeface="Times New Roman" panose="02020603050405020304" pitchFamily="18" charset="0"/>
                <a:cs typeface="Times New Roman" panose="02020603050405020304" pitchFamily="18" charset="0"/>
              </a:rPr>
              <a:t>Akter</a:t>
            </a:r>
            <a:r>
              <a:rPr lang="en-IN" b="0" i="0" dirty="0">
                <a:solidFill>
                  <a:srgbClr val="222222"/>
                </a:solidFill>
                <a:effectLst/>
                <a:latin typeface="Times New Roman" panose="02020603050405020304" pitchFamily="18" charset="0"/>
                <a:cs typeface="Times New Roman" panose="02020603050405020304" pitchFamily="18" charset="0"/>
              </a:rPr>
              <a:t> L, Rahman MM, Zaman S, Hasib KM, Jahan N, </a:t>
            </a:r>
            <a:r>
              <a:rPr lang="en-IN" b="0" i="0" dirty="0" err="1">
                <a:solidFill>
                  <a:srgbClr val="222222"/>
                </a:solidFill>
                <a:effectLst/>
                <a:latin typeface="Times New Roman" panose="02020603050405020304" pitchFamily="18" charset="0"/>
                <a:cs typeface="Times New Roman" panose="02020603050405020304" pitchFamily="18" charset="0"/>
              </a:rPr>
              <a:t>Smrity</a:t>
            </a:r>
            <a:r>
              <a:rPr lang="en-IN" b="0" i="0" dirty="0">
                <a:solidFill>
                  <a:srgbClr val="222222"/>
                </a:solidFill>
                <a:effectLst/>
                <a:latin typeface="Times New Roman" panose="02020603050405020304" pitchFamily="18" charset="0"/>
                <a:cs typeface="Times New Roman" panose="02020603050405020304" pitchFamily="18" charset="0"/>
              </a:rPr>
              <a:t> RN, Farhana J, Raihan M, </a:t>
            </a:r>
            <a:r>
              <a:rPr lang="en-IN" b="0" i="0" dirty="0" err="1">
                <a:solidFill>
                  <a:srgbClr val="222222"/>
                </a:solidFill>
                <a:effectLst/>
                <a:latin typeface="Times New Roman" panose="02020603050405020304" pitchFamily="18" charset="0"/>
                <a:cs typeface="Times New Roman" panose="02020603050405020304" pitchFamily="18" charset="0"/>
              </a:rPr>
              <a:t>Mollick</a:t>
            </a:r>
            <a:r>
              <a:rPr lang="en-IN" b="0" i="0" dirty="0">
                <a:solidFill>
                  <a:srgbClr val="222222"/>
                </a:solidFill>
                <a:effectLst/>
                <a:latin typeface="Times New Roman" panose="02020603050405020304" pitchFamily="18" charset="0"/>
                <a:cs typeface="Times New Roman" panose="02020603050405020304" pitchFamily="18" charset="0"/>
              </a:rPr>
              <a:t> S. Efficient Prediction of Water Quality Index (WQI) Using Machine Learning Algorithms. Human-Centric Intelligent Systems. 2021;1(3-4):86-97.</a:t>
            </a:r>
            <a:r>
              <a:rPr lang="en-IN"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[5] </a:t>
            </a:r>
            <a:r>
              <a:rPr lang="en-IN" dirty="0" err="1">
                <a:latin typeface="Times New Roman" panose="02020603050405020304" pitchFamily="18" charset="0"/>
                <a:cs typeface="Times New Roman" panose="02020603050405020304" pitchFamily="18" charset="0"/>
              </a:rPr>
              <a:t>Akkoyunlu</a:t>
            </a:r>
            <a:r>
              <a:rPr lang="en-IN" dirty="0">
                <a:latin typeface="Times New Roman" panose="02020603050405020304" pitchFamily="18" charset="0"/>
                <a:cs typeface="Times New Roman" panose="02020603050405020304" pitchFamily="18" charset="0"/>
              </a:rPr>
              <a:t> A, </a:t>
            </a:r>
            <a:r>
              <a:rPr lang="en-IN" dirty="0" err="1">
                <a:latin typeface="Times New Roman" panose="02020603050405020304" pitchFamily="18" charset="0"/>
                <a:cs typeface="Times New Roman" panose="02020603050405020304" pitchFamily="18" charset="0"/>
              </a:rPr>
              <a:t>Akiner</a:t>
            </a:r>
            <a:r>
              <a:rPr lang="en-IN" dirty="0">
                <a:latin typeface="Times New Roman" panose="02020603050405020304" pitchFamily="18" charset="0"/>
                <a:cs typeface="Times New Roman" panose="02020603050405020304" pitchFamily="18" charset="0"/>
              </a:rPr>
              <a:t> me (2012) pollution evaluation in streams using water quality indices: a case study from turkey’s </a:t>
            </a:r>
            <a:r>
              <a:rPr lang="en-IN" dirty="0" err="1">
                <a:latin typeface="Times New Roman" panose="02020603050405020304" pitchFamily="18" charset="0"/>
                <a:cs typeface="Times New Roman" panose="02020603050405020304" pitchFamily="18" charset="0"/>
              </a:rPr>
              <a:t>sapancalake</a:t>
            </a:r>
            <a:r>
              <a:rPr lang="en-IN" dirty="0">
                <a:latin typeface="Times New Roman" panose="02020603050405020304" pitchFamily="18" charset="0"/>
                <a:cs typeface="Times New Roman" panose="02020603050405020304" pitchFamily="18" charset="0"/>
              </a:rPr>
              <a:t> basin. </a:t>
            </a:r>
            <a:r>
              <a:rPr lang="en-IN" dirty="0" err="1">
                <a:latin typeface="Times New Roman" panose="02020603050405020304" pitchFamily="18" charset="0"/>
                <a:cs typeface="Times New Roman" panose="02020603050405020304" pitchFamily="18" charset="0"/>
              </a:rPr>
              <a:t>Ecol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ind</a:t>
            </a:r>
            <a:r>
              <a:rPr lang="en-IN" dirty="0">
                <a:latin typeface="Times New Roman" panose="02020603050405020304" pitchFamily="18" charset="0"/>
                <a:cs typeface="Times New Roman" panose="02020603050405020304" pitchFamily="18" charset="0"/>
              </a:rPr>
              <a:t> 18:501–511.[ DOI:10.1016/j.Ecolind.2011.12.018 ]</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[6] </a:t>
            </a:r>
            <a:r>
              <a:rPr lang="en-IN" dirty="0" err="1">
                <a:latin typeface="Times New Roman" panose="02020603050405020304" pitchFamily="18" charset="0"/>
                <a:cs typeface="Times New Roman" panose="02020603050405020304" pitchFamily="18" charset="0"/>
              </a:rPr>
              <a:t>Cude</a:t>
            </a:r>
            <a:r>
              <a:rPr lang="en-IN" dirty="0">
                <a:latin typeface="Times New Roman" panose="02020603050405020304" pitchFamily="18" charset="0"/>
                <a:cs typeface="Times New Roman" panose="02020603050405020304" pitchFamily="18" charset="0"/>
              </a:rPr>
              <a:t> CG (2001) Oregon water quality index a tool for evaluating water quality management effectiveness. J am water resource association 37(1):125–137.[ DOI:10.1111/j.17521688.2001.Tb05480.X ]</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[7] CV </a:t>
            </a:r>
            <a:r>
              <a:rPr lang="en-IN" dirty="0" err="1">
                <a:latin typeface="Times New Roman" panose="02020603050405020304" pitchFamily="18" charset="0"/>
                <a:cs typeface="Times New Roman" panose="02020603050405020304" pitchFamily="18" charset="0"/>
              </a:rPr>
              <a:t>Sillberg</a:t>
            </a:r>
            <a:r>
              <a:rPr lang="en-IN" dirty="0">
                <a:latin typeface="Times New Roman" panose="02020603050405020304" pitchFamily="18" charset="0"/>
                <a:cs typeface="Times New Roman" panose="02020603050405020304" pitchFamily="18" charset="0"/>
              </a:rPr>
              <a:t>, P </a:t>
            </a:r>
            <a:r>
              <a:rPr lang="en-IN" dirty="0" err="1">
                <a:latin typeface="Times New Roman" panose="02020603050405020304" pitchFamily="18" charset="0"/>
                <a:cs typeface="Times New Roman" panose="02020603050405020304" pitchFamily="18" charset="0"/>
              </a:rPr>
              <a:t>Kullavanijaya</a:t>
            </a:r>
            <a:r>
              <a:rPr lang="en-IN" dirty="0">
                <a:latin typeface="Times New Roman" panose="02020603050405020304" pitchFamily="18" charset="0"/>
                <a:cs typeface="Times New Roman" panose="02020603050405020304" pitchFamily="18" charset="0"/>
              </a:rPr>
              <a:t>, and O </a:t>
            </a:r>
            <a:r>
              <a:rPr lang="en-IN" dirty="0" err="1">
                <a:latin typeface="Times New Roman" panose="02020603050405020304" pitchFamily="18" charset="0"/>
                <a:cs typeface="Times New Roman" panose="02020603050405020304" pitchFamily="18" charset="0"/>
              </a:rPr>
              <a:t>Chavalparit</a:t>
            </a:r>
            <a:r>
              <a:rPr lang="en-IN" dirty="0">
                <a:latin typeface="Times New Roman" panose="02020603050405020304" pitchFamily="18" charset="0"/>
                <a:cs typeface="Times New Roman" panose="02020603050405020304" pitchFamily="18" charset="0"/>
              </a:rPr>
              <a:t>, Water quality classification by integration of attribute-realization and  support vector machine for the chao </a:t>
            </a:r>
            <a:r>
              <a:rPr lang="en-IN" dirty="0" err="1">
                <a:latin typeface="Times New Roman" panose="02020603050405020304" pitchFamily="18" charset="0"/>
                <a:cs typeface="Times New Roman" panose="02020603050405020304" pitchFamily="18" charset="0"/>
              </a:rPr>
              <a:t>phraya</a:t>
            </a:r>
            <a:r>
              <a:rPr lang="en-IN" dirty="0">
                <a:latin typeface="Times New Roman" panose="02020603050405020304" pitchFamily="18" charset="0"/>
                <a:cs typeface="Times New Roman" panose="02020603050405020304" pitchFamily="18" charset="0"/>
              </a:rPr>
              <a:t> river, Journal of Ecological Engineering, Vol. 22, 2021, pp. 70-86.</a:t>
            </a:r>
          </a:p>
        </p:txBody>
      </p:sp>
      <p:sp>
        <p:nvSpPr>
          <p:cNvPr id="4" name="Slide Number Placeholder 3">
            <a:extLst>
              <a:ext uri="{FF2B5EF4-FFF2-40B4-BE49-F238E27FC236}">
                <a16:creationId xmlns:a16="http://schemas.microsoft.com/office/drawing/2014/main" id="{852AE367-5928-4B13-8760-10C8A1647FBC}"/>
              </a:ext>
            </a:extLst>
          </p:cNvPr>
          <p:cNvSpPr>
            <a:spLocks noGrp="1"/>
          </p:cNvSpPr>
          <p:nvPr>
            <p:ph type="sldNum" sz="quarter" idx="12"/>
          </p:nvPr>
        </p:nvSpPr>
        <p:spPr/>
        <p:txBody>
          <a:bodyPr/>
          <a:lstStyle/>
          <a:p>
            <a:fld id="{DFFA8894-9BB9-4840-9552-2631AF7E8A18}" type="slidenum">
              <a:rPr lang="en-US" smtClean="0"/>
              <a:pPr/>
              <a:t>20</a:t>
            </a:fld>
            <a:endParaRPr lang="en-US"/>
          </a:p>
        </p:txBody>
      </p:sp>
      <p:sp>
        <p:nvSpPr>
          <p:cNvPr id="6" name="Title 1">
            <a:extLst>
              <a:ext uri="{FF2B5EF4-FFF2-40B4-BE49-F238E27FC236}">
                <a16:creationId xmlns:a16="http://schemas.microsoft.com/office/drawing/2014/main" id="{30B09BDA-5408-4AD8-8F83-E673D32D1B4A}"/>
              </a:ext>
            </a:extLst>
          </p:cNvPr>
          <p:cNvSpPr txBox="1"/>
          <p:nvPr/>
        </p:nvSpPr>
        <p:spPr>
          <a:xfrm>
            <a:off x="0" y="0"/>
            <a:ext cx="9144000" cy="304800"/>
          </a:xfrm>
          <a:prstGeom prst="rect">
            <a:avLst/>
          </a:prstGeom>
          <a:solidFill>
            <a:schemeClr val="accent1"/>
          </a:solidFill>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ct val="0"/>
              </a:spcBef>
              <a:spcAft>
                <a:spcPct val="0"/>
              </a:spcAft>
              <a:buClrTx/>
              <a:buSzTx/>
              <a:buFontTx/>
              <a:buNone/>
              <a:defRPr/>
            </a:pPr>
            <a:r>
              <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rPr>
              <a:t>References</a:t>
            </a:r>
          </a:p>
        </p:txBody>
      </p:sp>
      <p:sp>
        <p:nvSpPr>
          <p:cNvPr id="8" name="Footer Placeholder 6">
            <a:extLst>
              <a:ext uri="{FF2B5EF4-FFF2-40B4-BE49-F238E27FC236}">
                <a16:creationId xmlns:a16="http://schemas.microsoft.com/office/drawing/2014/main" id="{99D1192D-B26E-47DF-A175-E16ECBFE2A91}"/>
              </a:ext>
            </a:extLst>
          </p:cNvPr>
          <p:cNvSpPr txBox="1"/>
          <p:nvPr/>
        </p:nvSpPr>
        <p:spPr>
          <a:xfrm>
            <a:off x="0" y="6492875"/>
            <a:ext cx="9144000" cy="365125"/>
          </a:xfrm>
          <a:prstGeom prst="rect">
            <a:avLst/>
          </a:prstGeom>
          <a:solidFill>
            <a:schemeClr val="accent1"/>
          </a:solidFill>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9" name="Picture 1" descr="C:\Users\Administrator\Desktop\Comp\Ubi-Cam\Ubi-Cam\ic_launcher-web.png">
            <a:extLst>
              <a:ext uri="{FF2B5EF4-FFF2-40B4-BE49-F238E27FC236}">
                <a16:creationId xmlns:a16="http://schemas.microsoft.com/office/drawing/2014/main" id="{D8F6B468-07BC-4DB1-9DB0-EFA93224947B}"/>
              </a:ext>
            </a:extLst>
          </p:cNvPr>
          <p:cNvPicPr>
            <a:picLocks noChangeAspect="1" noChangeArrowheads="1"/>
          </p:cNvPicPr>
          <p:nvPr/>
        </p:nvPicPr>
        <p:blipFill>
          <a:blip r:embed="rId2"/>
          <a:stretch>
            <a:fillRect/>
          </a:stretch>
        </p:blipFill>
        <p:spPr bwMode="auto">
          <a:xfrm>
            <a:off x="76200" y="6475491"/>
            <a:ext cx="375082" cy="382509"/>
          </a:xfrm>
          <a:prstGeom prst="rect">
            <a:avLst/>
          </a:prstGeom>
          <a:noFill/>
        </p:spPr>
      </p:pic>
    </p:spTree>
    <p:extLst>
      <p:ext uri="{BB962C8B-B14F-4D97-AF65-F5344CB8AC3E}">
        <p14:creationId xmlns:p14="http://schemas.microsoft.com/office/powerpoint/2010/main" val="137311010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4B4B1-C334-4163-A3C7-C6BB1C84EFA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5B5640-AE51-498E-BE6A-5FF31BF69486}"/>
              </a:ext>
            </a:extLst>
          </p:cNvPr>
          <p:cNvSpPr>
            <a:spLocks noGrp="1"/>
          </p:cNvSpPr>
          <p:nvPr>
            <p:ph sz="quarter" idx="13"/>
          </p:nvPr>
        </p:nvSpPr>
        <p:spPr/>
        <p:txBody>
          <a:bodyPr/>
          <a:lstStyle/>
          <a:p>
            <a:endParaRPr lang="en-IN" dirty="0"/>
          </a:p>
        </p:txBody>
      </p:sp>
      <p:pic>
        <p:nvPicPr>
          <p:cNvPr id="4" name="Picture 3">
            <a:extLst>
              <a:ext uri="{FF2B5EF4-FFF2-40B4-BE49-F238E27FC236}">
                <a16:creationId xmlns:a16="http://schemas.microsoft.com/office/drawing/2014/main" id="{6D357C1D-1EE6-4F6C-A67C-EB66325542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07" y="0"/>
            <a:ext cx="9167708" cy="6858000"/>
          </a:xfrm>
          <a:prstGeom prst="rect">
            <a:avLst/>
          </a:prstGeom>
        </p:spPr>
      </p:pic>
      <p:sp>
        <p:nvSpPr>
          <p:cNvPr id="5" name="TextBox 4">
            <a:extLst>
              <a:ext uri="{FF2B5EF4-FFF2-40B4-BE49-F238E27FC236}">
                <a16:creationId xmlns:a16="http://schemas.microsoft.com/office/drawing/2014/main" id="{5546034A-ECE2-4DCB-AD54-79AEB6AB5048}"/>
              </a:ext>
            </a:extLst>
          </p:cNvPr>
          <p:cNvSpPr txBox="1"/>
          <p:nvPr/>
        </p:nvSpPr>
        <p:spPr>
          <a:xfrm>
            <a:off x="2395863" y="2756761"/>
            <a:ext cx="4727359" cy="1107996"/>
          </a:xfrm>
          <a:prstGeom prst="rect">
            <a:avLst/>
          </a:prstGeom>
          <a:noFill/>
        </p:spPr>
        <p:txBody>
          <a:bodyPr wrap="square" rtlCol="0">
            <a:spAutoFit/>
          </a:bodyPr>
          <a:lstStyle/>
          <a:p>
            <a:r>
              <a:rPr lang="en-US" sz="6600" dirty="0">
                <a:solidFill>
                  <a:schemeClr val="bg1"/>
                </a:solidFill>
                <a:latin typeface="Algerian" panose="04020705040A02060702" pitchFamily="82" charset="0"/>
              </a:rPr>
              <a:t>Thank You</a:t>
            </a:r>
            <a:endParaRPr lang="en-IN" sz="6600" dirty="0">
              <a:solidFill>
                <a:schemeClr val="bg1"/>
              </a:solidFill>
            </a:endParaRPr>
          </a:p>
        </p:txBody>
      </p:sp>
    </p:spTree>
    <p:extLst>
      <p:ext uri="{BB962C8B-B14F-4D97-AF65-F5344CB8AC3E}">
        <p14:creationId xmlns:p14="http://schemas.microsoft.com/office/powerpoint/2010/main" val="3160621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b="1" u="sng" dirty="0">
                <a:latin typeface="Times New Roman" panose="02020603050405020304" pitchFamily="18" charset="0"/>
                <a:cs typeface="Times New Roman" panose="02020603050405020304" pitchFamily="18" charset="0"/>
              </a:rPr>
              <a:t>INTRODUCTION</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617584"/>
            <a:ext cx="9144000" cy="5103891"/>
          </a:xfrm>
        </p:spPr>
        <p:txBody>
          <a:bodyPr>
            <a:noAutofit/>
          </a:bodyPr>
          <a:lstStyle/>
          <a:p>
            <a:pPr>
              <a:buFont typeface="Wingdings" panose="05000000000000000000" pitchFamily="2" charset="2"/>
              <a:buChar char="Ø"/>
            </a:pPr>
            <a:r>
              <a:rPr lang="en-US" sz="2200" cap="none" dirty="0">
                <a:latin typeface="Times New Roman" panose="02020603050405020304" pitchFamily="18" charset="0"/>
                <a:cs typeface="Times New Roman" panose="02020603050405020304" pitchFamily="18" charset="0"/>
              </a:rPr>
              <a:t>Water is the most significant resource of life, crucial for supporting the life of most existing creatures and human beings. </a:t>
            </a:r>
          </a:p>
          <a:p>
            <a:pPr>
              <a:buFont typeface="Wingdings" panose="05000000000000000000" pitchFamily="2" charset="2"/>
              <a:buChar char="Ø"/>
            </a:pPr>
            <a:endParaRPr lang="en-US" sz="2200"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cap="none" dirty="0">
                <a:latin typeface="Times New Roman" panose="02020603050405020304" pitchFamily="18" charset="0"/>
                <a:cs typeface="Times New Roman" panose="02020603050405020304" pitchFamily="18" charset="0"/>
              </a:rPr>
              <a:t>Water is used for various practices, such as drinking, agriculture, household and recreational activities, hydroelectric power generation, industries etc.</a:t>
            </a:r>
          </a:p>
          <a:p>
            <a:pPr marL="0" indent="0">
              <a:buNone/>
            </a:pPr>
            <a:r>
              <a:rPr lang="en-US" sz="2200" cap="none"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200" cap="none" dirty="0">
                <a:latin typeface="Times New Roman" panose="02020603050405020304" pitchFamily="18" charset="0"/>
                <a:cs typeface="Times New Roman" panose="02020603050405020304" pitchFamily="18" charset="0"/>
              </a:rPr>
              <a:t>Over the years due to </a:t>
            </a:r>
            <a:r>
              <a:rPr lang="en-IN" sz="2200" b="0" i="0" dirty="0">
                <a:effectLst/>
                <a:latin typeface="Times New Roman" panose="02020603050405020304" pitchFamily="18" charset="0"/>
                <a:cs typeface="Times New Roman" panose="02020603050405020304" pitchFamily="18" charset="0"/>
              </a:rPr>
              <a:t>deterioration </a:t>
            </a:r>
            <a:r>
              <a:rPr lang="en-US" sz="2200" cap="none" dirty="0">
                <a:latin typeface="Times New Roman" panose="02020603050405020304" pitchFamily="18" charset="0"/>
                <a:cs typeface="Times New Roman" panose="02020603050405020304" pitchFamily="18" charset="0"/>
              </a:rPr>
              <a:t>of water quality due to industrialization, one of the world’s primary concerns has been the protection and quality of water.</a:t>
            </a:r>
          </a:p>
          <a:p>
            <a:pPr marL="0" indent="0">
              <a:buNone/>
            </a:pPr>
            <a:r>
              <a:rPr lang="en-US" sz="2200" cap="none"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200" cap="none" dirty="0">
                <a:latin typeface="Times New Roman" panose="02020603050405020304" pitchFamily="18" charset="0"/>
                <a:cs typeface="Times New Roman" panose="02020603050405020304" pitchFamily="18" charset="0"/>
              </a:rPr>
              <a:t>Only 2% of the worlds water resources are fresh water supplies which are getting polluted as a result of human activity.</a:t>
            </a:r>
          </a:p>
          <a:p>
            <a:pPr marL="0" indent="0">
              <a:buNone/>
            </a:pPr>
            <a:r>
              <a:rPr lang="en-US" sz="2400" dirty="0"/>
              <a:t> </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DFFA8894-9BB9-4840-9552-2631AF7E8A18}" type="slidenum">
              <a:rPr lang="en-US" smtClean="0"/>
              <a:pPr/>
              <a:t>3</a:t>
            </a:fld>
            <a:endParaRPr lang="en-US"/>
          </a:p>
        </p:txBody>
      </p:sp>
      <p:sp>
        <p:nvSpPr>
          <p:cNvPr id="5" name="Title 1"/>
          <p:cNvSpPr txBox="1"/>
          <p:nvPr/>
        </p:nvSpPr>
        <p:spPr>
          <a:xfrm>
            <a:off x="0" y="0"/>
            <a:ext cx="9144000" cy="304800"/>
          </a:xfrm>
          <a:prstGeom prst="rect">
            <a:avLst/>
          </a:prstGeom>
          <a:solidFill>
            <a:schemeClr val="tx2">
              <a:lumMod val="60000"/>
              <a:lumOff val="40000"/>
            </a:schemeClr>
          </a:solidFill>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ct val="0"/>
              </a:spcBef>
              <a:spcAft>
                <a:spcPct val="0"/>
              </a:spcAft>
              <a:buClrTx/>
              <a:buSzTx/>
              <a:buFontTx/>
              <a:buNone/>
              <a:defRPr/>
            </a:pPr>
            <a:r>
              <a:rPr lang="sv-SE" b="1">
                <a:latin typeface="Book Antiqua" pitchFamily="18" charset="0"/>
              </a:rPr>
              <a:t>Introduction</a:t>
            </a:r>
            <a:endParaRPr kumimoji="0" lang="en-US" b="1" i="0" u="none" strike="noStrike" kern="1200" cap="none" spc="0" normalizeH="0" baseline="0" noProof="0">
              <a:ln>
                <a:noFill/>
              </a:ln>
              <a:solidFill>
                <a:schemeClr val="tx1"/>
              </a:solidFill>
              <a:effectLst/>
              <a:uLnTx/>
              <a:uFillTx/>
              <a:latin typeface="Book Antiqua" pitchFamily="18" charset="0"/>
              <a:ea typeface="+mn-ea"/>
              <a:cs typeface="+mn-cs"/>
            </a:endParaRPr>
          </a:p>
        </p:txBody>
      </p:sp>
      <p:sp>
        <p:nvSpPr>
          <p:cNvPr id="11" name="Footer Placeholder 6"/>
          <p:cNvSpPr txBox="1"/>
          <p:nvPr/>
        </p:nvSpPr>
        <p:spPr>
          <a:xfrm>
            <a:off x="0" y="6492875"/>
            <a:ext cx="9144000" cy="365125"/>
          </a:xfrm>
          <a:prstGeom prst="rect">
            <a:avLst/>
          </a:prstGeom>
          <a:solidFill>
            <a:schemeClr val="accent1"/>
          </a:solidFill>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12" name="Picture 1" descr="C:\Users\Administrator\Desktop\Comp\Ubi-Cam\Ubi-Cam\ic_launcher-web.png"/>
          <p:cNvPicPr>
            <a:picLocks noChangeAspect="1" noChangeArrowheads="1"/>
          </p:cNvPicPr>
          <p:nvPr/>
        </p:nvPicPr>
        <p:blipFill>
          <a:blip r:embed="rId3"/>
          <a:stretch>
            <a:fillRect/>
          </a:stretch>
        </p:blipFill>
        <p:spPr bwMode="auto">
          <a:xfrm>
            <a:off x="76200" y="6475491"/>
            <a:ext cx="375082" cy="382509"/>
          </a:xfrm>
          <a:prstGeom prst="rect">
            <a:avLst/>
          </a:prstGeom>
          <a:noFill/>
        </p:spPr>
      </p:pic>
      <p:sp>
        <p:nvSpPr>
          <p:cNvPr id="13" name="Slide Number Placeholder 8"/>
          <p:cNvSpPr txBox="1"/>
          <p:nvPr/>
        </p:nvSpPr>
        <p:spPr>
          <a:xfrm>
            <a:off x="7010400" y="6492875"/>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ct val="0"/>
              </a:spcBef>
              <a:spcAft>
                <a:spcPct val="0"/>
              </a:spcAft>
              <a:buClrTx/>
              <a:buSzTx/>
              <a:buFontTx/>
              <a:buNone/>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ct val="0"/>
                </a:spcBef>
                <a:spcAft>
                  <a:spcPct val="0"/>
                </a:spcAft>
                <a:buClrTx/>
                <a:buSzTx/>
                <a:buFontTx/>
                <a:buNone/>
                <a:defRPr/>
              </a:pPr>
              <a:t>3</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7536969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41326"/>
            <a:ext cx="9144000" cy="6569074"/>
          </a:xfrm>
        </p:spPr>
        <p:txBody>
          <a:bodyPr>
            <a:noAutofit/>
          </a:bodyPr>
          <a:lstStyle/>
          <a:p>
            <a:pPr>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B</a:t>
            </a:r>
            <a:r>
              <a:rPr lang="en-US" sz="2200" cap="none" dirty="0">
                <a:latin typeface="Times New Roman" panose="02020603050405020304" pitchFamily="18" charset="0"/>
                <a:cs typeface="Times New Roman" panose="02020603050405020304" pitchFamily="18" charset="0"/>
              </a:rPr>
              <a:t>y advancing soft computing techniques in most areas of water and environmental engineering, researchers have attempted to accurately analyze time series of water quality components and their internal relation.</a:t>
            </a:r>
          </a:p>
          <a:p>
            <a:pPr marL="0" indent="0">
              <a:buNone/>
            </a:pPr>
            <a:r>
              <a:rPr lang="en-US" sz="2200" cap="none"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200" cap="none" dirty="0">
                <a:latin typeface="Times New Roman" panose="02020603050405020304" pitchFamily="18" charset="0"/>
                <a:cs typeface="Times New Roman" panose="02020603050405020304" pitchFamily="18" charset="0"/>
              </a:rPr>
              <a:t>Machine learning algorithms have proven themselves as a universal tool for different types of tasks, including water quality detection, giving advanced possibilities for dealing with analyzed data using data imputation, classification and regression. </a:t>
            </a:r>
          </a:p>
          <a:p>
            <a:pPr marL="0" indent="0">
              <a:buNone/>
            </a:pPr>
            <a:endParaRPr lang="en-US" sz="2200"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cap="none" dirty="0">
                <a:latin typeface="Times New Roman" panose="02020603050405020304" pitchFamily="18" charset="0"/>
                <a:cs typeface="Times New Roman" panose="02020603050405020304" pitchFamily="18" charset="0"/>
              </a:rPr>
              <a:t>The results shows high accuracy in predicting the quality of water,  based on the algorithms with real datasets providing an alternative to the traditional laboratory approaches.</a:t>
            </a:r>
          </a:p>
          <a:p>
            <a:pPr marL="0" indent="0">
              <a:buNone/>
            </a:pPr>
            <a:endParaRPr lang="en-US" sz="2200" dirty="0"/>
          </a:p>
          <a:p>
            <a:pPr marL="0" indent="0">
              <a:buNone/>
            </a:pPr>
            <a:endParaRPr lang="en-US" sz="2200" dirty="0">
              <a:solidFill>
                <a:srgbClr val="222222"/>
              </a:solidFill>
            </a:endParaRPr>
          </a:p>
          <a:p>
            <a:pPr marL="0" indent="0">
              <a:buNone/>
            </a:pPr>
            <a:endParaRPr lang="en-US" sz="2200" dirty="0">
              <a:solidFill>
                <a:srgbClr val="222222"/>
              </a:solidFill>
              <a:latin typeface="Arial" pitchFamily="34" charset="0"/>
            </a:endParaRPr>
          </a:p>
        </p:txBody>
      </p:sp>
      <p:sp>
        <p:nvSpPr>
          <p:cNvPr id="10" name="Slide Number Placeholder 9"/>
          <p:cNvSpPr>
            <a:spLocks noGrp="1"/>
          </p:cNvSpPr>
          <p:nvPr>
            <p:ph type="sldNum" sz="quarter" idx="12"/>
          </p:nvPr>
        </p:nvSpPr>
        <p:spPr/>
        <p:txBody>
          <a:bodyPr/>
          <a:lstStyle/>
          <a:p>
            <a:fld id="{DFFA8894-9BB9-4840-9552-2631AF7E8A18}" type="slidenum">
              <a:rPr lang="en-US" smtClean="0"/>
              <a:pPr/>
              <a:t>4</a:t>
            </a:fld>
            <a:endParaRPr lang="en-US"/>
          </a:p>
        </p:txBody>
      </p:sp>
      <p:sp>
        <p:nvSpPr>
          <p:cNvPr id="5" name="Title 1"/>
          <p:cNvSpPr txBox="1"/>
          <p:nvPr/>
        </p:nvSpPr>
        <p:spPr>
          <a:xfrm>
            <a:off x="0" y="0"/>
            <a:ext cx="9144000" cy="304800"/>
          </a:xfrm>
          <a:prstGeom prst="rect">
            <a:avLst/>
          </a:prstGeom>
          <a:solidFill>
            <a:schemeClr val="tx2">
              <a:lumMod val="60000"/>
              <a:lumOff val="40000"/>
            </a:schemeClr>
          </a:solidFill>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ct val="0"/>
              </a:spcBef>
              <a:spcAft>
                <a:spcPct val="0"/>
              </a:spcAft>
              <a:buClrTx/>
              <a:buSzTx/>
              <a:buFontTx/>
              <a:buNone/>
              <a:defRPr/>
            </a:pPr>
            <a:r>
              <a:rPr lang="sv-SE" b="1">
                <a:latin typeface="Book Antiqua" pitchFamily="18" charset="0"/>
              </a:rPr>
              <a:t>Introduction</a:t>
            </a:r>
            <a:endParaRPr kumimoji="0" lang="en-US" b="1" i="0" u="none" strike="noStrike" kern="1200" cap="none" spc="0" normalizeH="0" baseline="0" noProof="0">
              <a:ln>
                <a:noFill/>
              </a:ln>
              <a:solidFill>
                <a:schemeClr val="tx1"/>
              </a:solidFill>
              <a:effectLst/>
              <a:uLnTx/>
              <a:uFillTx/>
              <a:latin typeface="Book Antiqua" pitchFamily="18" charset="0"/>
              <a:ea typeface="+mn-ea"/>
              <a:cs typeface="+mn-cs"/>
            </a:endParaRPr>
          </a:p>
        </p:txBody>
      </p:sp>
      <p:sp>
        <p:nvSpPr>
          <p:cNvPr id="11" name="Footer Placeholder 6"/>
          <p:cNvSpPr txBox="1"/>
          <p:nvPr/>
        </p:nvSpPr>
        <p:spPr>
          <a:xfrm>
            <a:off x="0" y="6492875"/>
            <a:ext cx="9144000" cy="365125"/>
          </a:xfrm>
          <a:prstGeom prst="rect">
            <a:avLst/>
          </a:prstGeom>
          <a:solidFill>
            <a:schemeClr val="accent1"/>
          </a:solidFill>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12" name="Picture 1" descr="C:\Users\Administrator\Desktop\Comp\Ubi-Cam\Ubi-Cam\ic_launcher-web.png"/>
          <p:cNvPicPr>
            <a:picLocks noChangeAspect="1" noChangeArrowheads="1"/>
          </p:cNvPicPr>
          <p:nvPr/>
        </p:nvPicPr>
        <p:blipFill>
          <a:blip r:embed="rId3"/>
          <a:stretch>
            <a:fillRect/>
          </a:stretch>
        </p:blipFill>
        <p:spPr bwMode="auto">
          <a:xfrm>
            <a:off x="76200" y="6475491"/>
            <a:ext cx="375082" cy="382509"/>
          </a:xfrm>
          <a:prstGeom prst="rect">
            <a:avLst/>
          </a:prstGeom>
          <a:noFill/>
        </p:spPr>
      </p:pic>
      <p:sp>
        <p:nvSpPr>
          <p:cNvPr id="13" name="Slide Number Placeholder 8"/>
          <p:cNvSpPr txBox="1"/>
          <p:nvPr/>
        </p:nvSpPr>
        <p:spPr>
          <a:xfrm>
            <a:off x="7010400" y="6492875"/>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ct val="0"/>
              </a:spcBef>
              <a:spcAft>
                <a:spcPct val="0"/>
              </a:spcAft>
              <a:buClrTx/>
              <a:buSzTx/>
              <a:buFontTx/>
              <a:buNone/>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ct val="0"/>
                </a:spcBef>
                <a:spcAft>
                  <a:spcPct val="0"/>
                </a:spcAft>
                <a:buClrTx/>
                <a:buSzTx/>
                <a:buFontTx/>
                <a:buNone/>
                <a:defRPr/>
              </a:pPr>
              <a:t>4</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TextBox 5">
            <a:extLst>
              <a:ext uri="{FF2B5EF4-FFF2-40B4-BE49-F238E27FC236}">
                <a16:creationId xmlns:a16="http://schemas.microsoft.com/office/drawing/2014/main" id="{9B917168-49D2-44FC-9F1F-B4BBF8864E84}"/>
              </a:ext>
            </a:extLst>
          </p:cNvPr>
          <p:cNvSpPr txBox="1"/>
          <p:nvPr/>
        </p:nvSpPr>
        <p:spPr>
          <a:xfrm>
            <a:off x="2771800" y="441325"/>
            <a:ext cx="5976664" cy="646331"/>
          </a:xfrm>
          <a:prstGeom prst="rect">
            <a:avLst/>
          </a:prstGeom>
          <a:noFill/>
        </p:spPr>
        <p:txBody>
          <a:bodyPr wrap="square" rtlCol="0">
            <a:spAutoFit/>
          </a:bodyPr>
          <a:lstStyle/>
          <a:p>
            <a:r>
              <a:rPr lang="en-US" sz="3600" b="1" u="sng" dirty="0">
                <a:latin typeface="Times New Roman" panose="02020603050405020304" pitchFamily="18" charset="0"/>
                <a:cs typeface="Times New Roman" panose="02020603050405020304" pitchFamily="18" charset="0"/>
              </a:rPr>
              <a:t>INTRODUCTION</a:t>
            </a:r>
            <a:endParaRPr lang="en-IN" sz="3600" dirty="0"/>
          </a:p>
        </p:txBody>
      </p:sp>
    </p:spTree>
    <p:extLst>
      <p:ext uri="{BB962C8B-B14F-4D97-AF65-F5344CB8AC3E}">
        <p14:creationId xmlns:p14="http://schemas.microsoft.com/office/powerpoint/2010/main" val="175827685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741" y="389318"/>
            <a:ext cx="8229600" cy="639762"/>
          </a:xfrm>
        </p:spPr>
        <p:txBody>
          <a:bodyPr>
            <a:normAutofit/>
          </a:bodyPr>
          <a:lstStyle/>
          <a:p>
            <a:r>
              <a:rPr lang="en-US" sz="3200" b="1" u="sng" dirty="0">
                <a:latin typeface="Times New Roman" panose="02020603050405020304" pitchFamily="18" charset="0"/>
                <a:cs typeface="Times New Roman" panose="02020603050405020304" pitchFamily="18" charset="0"/>
              </a:rPr>
              <a:t>OBJECTIVE</a:t>
            </a:r>
            <a:endParaRPr lang="en-US" sz="32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838200"/>
            <a:ext cx="8229600" cy="5508290"/>
          </a:xfrm>
        </p:spPr>
        <p:txBody>
          <a:bodyPr>
            <a:noAutofit/>
          </a:bodyPr>
          <a:lstStyle/>
          <a:p>
            <a:pPr marL="0" indent="0" algn="just">
              <a:spcBef>
                <a:spcPct val="0"/>
              </a:spcBef>
              <a:spcAft>
                <a:spcPts val="600"/>
              </a:spcAft>
              <a:buNone/>
            </a:pPr>
            <a:endParaRPr lang="en-US" sz="2200" dirty="0"/>
          </a:p>
          <a:p>
            <a:pPr algn="just">
              <a:spcBef>
                <a:spcPct val="0"/>
              </a:spcBef>
              <a:spcAft>
                <a:spcPts val="600"/>
              </a:spcAft>
              <a:buFont typeface="Wingdings" pitchFamily="2" charset="2"/>
              <a:buChar char="Ø"/>
            </a:pPr>
            <a:endParaRPr lang="en-US" sz="2200" dirty="0"/>
          </a:p>
        </p:txBody>
      </p:sp>
      <p:sp>
        <p:nvSpPr>
          <p:cNvPr id="4" name="Title 1"/>
          <p:cNvSpPr txBox="1"/>
          <p:nvPr/>
        </p:nvSpPr>
        <p:spPr>
          <a:xfrm>
            <a:off x="0" y="0"/>
            <a:ext cx="9144000" cy="304800"/>
          </a:xfrm>
          <a:prstGeom prst="rect">
            <a:avLst/>
          </a:prstGeom>
          <a:solidFill>
            <a:schemeClr val="accent1"/>
          </a:solidFill>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ct val="0"/>
              </a:spcBef>
              <a:spcAft>
                <a:spcPct val="0"/>
              </a:spcAft>
              <a:buClrTx/>
              <a:buSzTx/>
              <a:buFontTx/>
              <a:buNone/>
              <a:defRPr/>
            </a:pPr>
            <a:r>
              <a:rPr kumimoji="0" lang="sv-SE"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Objective</a:t>
            </a:r>
            <a:endParaRPr kumimoji="0" lang="en-US"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1" name="Footer Placeholder 6"/>
          <p:cNvSpPr txBox="1"/>
          <p:nvPr/>
        </p:nvSpPr>
        <p:spPr>
          <a:xfrm>
            <a:off x="0" y="6492875"/>
            <a:ext cx="9144000" cy="365125"/>
          </a:xfrm>
          <a:prstGeom prst="rect">
            <a:avLst/>
          </a:prstGeom>
          <a:solidFill>
            <a:schemeClr val="accent1"/>
          </a:solidFill>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12" name="Picture 1" descr="C:\Users\Administrator\Desktop\Comp\Ubi-Cam\Ubi-Cam\ic_launcher-web.png"/>
          <p:cNvPicPr>
            <a:picLocks noChangeAspect="1" noChangeArrowheads="1"/>
          </p:cNvPicPr>
          <p:nvPr/>
        </p:nvPicPr>
        <p:blipFill>
          <a:blip r:embed="rId3"/>
          <a:stretch>
            <a:fillRect/>
          </a:stretch>
        </p:blipFill>
        <p:spPr bwMode="auto">
          <a:xfrm>
            <a:off x="76200" y="6475491"/>
            <a:ext cx="375082" cy="382509"/>
          </a:xfrm>
          <a:prstGeom prst="rect">
            <a:avLst/>
          </a:prstGeom>
          <a:noFill/>
        </p:spPr>
      </p:pic>
      <p:sp>
        <p:nvSpPr>
          <p:cNvPr id="13" name="Slide Number Placeholder 8"/>
          <p:cNvSpPr txBox="1"/>
          <p:nvPr/>
        </p:nvSpPr>
        <p:spPr>
          <a:xfrm>
            <a:off x="7010400" y="6492875"/>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ct val="0"/>
              </a:spcBef>
              <a:spcAft>
                <a:spcPct val="0"/>
              </a:spcAft>
              <a:buClrTx/>
              <a:buSzTx/>
              <a:buFontTx/>
              <a:buNone/>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ct val="0"/>
                </a:spcBef>
                <a:spcAft>
                  <a:spcPct val="0"/>
                </a:spcAft>
                <a:buClrTx/>
                <a:buSzTx/>
                <a:buFontTx/>
                <a:buNone/>
                <a:defRPr/>
              </a:pPr>
              <a:t>5</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0" name="TextBox 9">
            <a:extLst>
              <a:ext uri="{FF2B5EF4-FFF2-40B4-BE49-F238E27FC236}">
                <a16:creationId xmlns:a16="http://schemas.microsoft.com/office/drawing/2014/main" id="{A290609D-15EA-4E47-BF10-FBB1E92F679A}"/>
              </a:ext>
            </a:extLst>
          </p:cNvPr>
          <p:cNvSpPr txBox="1"/>
          <p:nvPr/>
        </p:nvSpPr>
        <p:spPr>
          <a:xfrm>
            <a:off x="381000" y="910483"/>
            <a:ext cx="8499259" cy="4154984"/>
          </a:xfrm>
          <a:prstGeom prst="rect">
            <a:avLst/>
          </a:prstGeom>
          <a:noFill/>
        </p:spPr>
        <p:txBody>
          <a:bodyPr wrap="square">
            <a:spAutoFit/>
          </a:bodyPr>
          <a:lstStyle/>
          <a:p>
            <a:pPr>
              <a:buFont typeface="Wingdings" panose="05000000000000000000" pitchFamily="2" charset="2"/>
              <a:buChar char="Ø"/>
            </a:pPr>
            <a:endParaRPr lang="en-US" sz="2200"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cap="none" dirty="0">
                <a:latin typeface="Times New Roman" panose="02020603050405020304" pitchFamily="18" charset="0"/>
                <a:cs typeface="Times New Roman" panose="02020603050405020304" pitchFamily="18" charset="0"/>
              </a:rPr>
              <a:t>The goal of our mini project </a:t>
            </a:r>
            <a:r>
              <a:rPr lang="en-US" sz="2200" dirty="0">
                <a:latin typeface="Times New Roman" panose="02020603050405020304" pitchFamily="18" charset="0"/>
                <a:cs typeface="Times New Roman" panose="02020603050405020304" pitchFamily="18" charset="0"/>
              </a:rPr>
              <a:t>i</a:t>
            </a:r>
            <a:r>
              <a:rPr lang="en-US" sz="2200" cap="none" dirty="0">
                <a:latin typeface="Times New Roman" panose="02020603050405020304" pitchFamily="18" charset="0"/>
                <a:cs typeface="Times New Roman" panose="02020603050405020304" pitchFamily="18" charset="0"/>
              </a:rPr>
              <a:t>s to analyze Indian water quality data to develop an accurate machine learning model to predict water quality efficiently and accurately.</a:t>
            </a:r>
          </a:p>
          <a:p>
            <a:pPr>
              <a:buFont typeface="Wingdings" panose="05000000000000000000" pitchFamily="2" charset="2"/>
              <a:buChar char="Ø"/>
            </a:pPr>
            <a:endParaRPr lang="en-US" sz="2200"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cap="none" dirty="0">
                <a:latin typeface="Times New Roman" panose="02020603050405020304" pitchFamily="18" charset="0"/>
                <a:cs typeface="Times New Roman" panose="02020603050405020304" pitchFamily="18" charset="0"/>
              </a:rPr>
              <a:t>A water quality index (WQI) is a numeric expression used to evaluate the quality of a given water body. </a:t>
            </a:r>
          </a:p>
          <a:p>
            <a:pPr>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cap="none" dirty="0">
                <a:latin typeface="Times New Roman" panose="02020603050405020304" pitchFamily="18" charset="0"/>
                <a:cs typeface="Times New Roman" panose="02020603050405020304" pitchFamily="18" charset="0"/>
              </a:rPr>
              <a:t>The WQI values ranges between 0 and 100, with 100 representing the highest quality.</a:t>
            </a:r>
          </a:p>
          <a:p>
            <a:pPr>
              <a:buFont typeface="Wingdings" panose="05000000000000000000" pitchFamily="2" charset="2"/>
              <a:buChar char="Ø"/>
            </a:pPr>
            <a:endParaRPr lang="en-US" sz="2200"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cap="none" dirty="0">
                <a:latin typeface="Times New Roman" panose="02020603050405020304" pitchFamily="18" charset="0"/>
                <a:cs typeface="Times New Roman" panose="02020603050405020304" pitchFamily="18" charset="0"/>
              </a:rPr>
              <a:t>The formulation of the WQI involves a series of steps that include </a:t>
            </a:r>
            <a:r>
              <a:rPr lang="en-US" sz="2200" dirty="0">
                <a:latin typeface="Times New Roman" panose="02020603050405020304" pitchFamily="18" charset="0"/>
                <a:cs typeface="Times New Roman" panose="02020603050405020304" pitchFamily="18" charset="0"/>
              </a:rPr>
              <a:t>:</a:t>
            </a:r>
            <a:endParaRPr lang="en-US" cap="none"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0DA63AD-8DA2-43AA-900F-0CBB04A37643}"/>
              </a:ext>
            </a:extLst>
          </p:cNvPr>
          <p:cNvSpPr txBox="1"/>
          <p:nvPr/>
        </p:nvSpPr>
        <p:spPr>
          <a:xfrm>
            <a:off x="1043608" y="4958213"/>
            <a:ext cx="7953910" cy="1237070"/>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Developing mathematical equations called Indices based on observed water quality parameters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Applying a suitable averaging formula to arrive at a single numeric value.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01919901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741" y="304800"/>
            <a:ext cx="8229599" cy="603920"/>
          </a:xfrm>
        </p:spPr>
        <p:txBody>
          <a:bodyPr>
            <a:normAutofit/>
          </a:bodyPr>
          <a:lstStyle/>
          <a:p>
            <a:r>
              <a:rPr lang="en-US" sz="3200" b="1" u="sng" dirty="0">
                <a:latin typeface="Times New Roman" panose="02020603050405020304" pitchFamily="18" charset="0"/>
                <a:cs typeface="Times New Roman" panose="02020603050405020304" pitchFamily="18" charset="0"/>
              </a:rPr>
              <a:t>OBJECTIVE</a:t>
            </a:r>
            <a:endParaRPr lang="en-US" sz="30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838200"/>
            <a:ext cx="8229600" cy="5508290"/>
          </a:xfrm>
        </p:spPr>
        <p:txBody>
          <a:bodyPr>
            <a:noAutofit/>
          </a:bodyPr>
          <a:lstStyle/>
          <a:p>
            <a:pPr marL="0" indent="0" algn="just">
              <a:spcBef>
                <a:spcPct val="0"/>
              </a:spcBef>
              <a:spcAft>
                <a:spcPts val="600"/>
              </a:spcAft>
              <a:buNone/>
            </a:pPr>
            <a:endParaRPr lang="en-US" sz="2200" dirty="0"/>
          </a:p>
          <a:p>
            <a:pPr algn="just">
              <a:spcBef>
                <a:spcPct val="0"/>
              </a:spcBef>
              <a:spcAft>
                <a:spcPts val="600"/>
              </a:spcAft>
              <a:buFont typeface="Wingdings" pitchFamily="2" charset="2"/>
              <a:buChar char="Ø"/>
            </a:pPr>
            <a:endParaRPr lang="en-US" sz="2200" dirty="0"/>
          </a:p>
        </p:txBody>
      </p:sp>
      <p:sp>
        <p:nvSpPr>
          <p:cNvPr id="4" name="Title 1"/>
          <p:cNvSpPr txBox="1"/>
          <p:nvPr/>
        </p:nvSpPr>
        <p:spPr>
          <a:xfrm>
            <a:off x="0" y="0"/>
            <a:ext cx="9144000" cy="304800"/>
          </a:xfrm>
          <a:prstGeom prst="rect">
            <a:avLst/>
          </a:prstGeom>
          <a:solidFill>
            <a:schemeClr val="accent1"/>
          </a:solidFill>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ct val="0"/>
              </a:spcBef>
              <a:spcAft>
                <a:spcPct val="0"/>
              </a:spcAft>
              <a:buClrTx/>
              <a:buSzTx/>
              <a:buFontTx/>
              <a:buNone/>
              <a:defRPr/>
            </a:pPr>
            <a:r>
              <a:rPr lang="en-US" b="1" dirty="0">
                <a:latin typeface="Times New Roman" panose="02020603050405020304" pitchFamily="18" charset="0"/>
                <a:cs typeface="Times New Roman" panose="02020603050405020304" pitchFamily="18" charset="0"/>
              </a:rPr>
              <a:t>Objective</a:t>
            </a:r>
            <a:endParaRPr kumimoji="0" lang="en-US"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1" name="Footer Placeholder 6"/>
          <p:cNvSpPr txBox="1"/>
          <p:nvPr/>
        </p:nvSpPr>
        <p:spPr>
          <a:xfrm>
            <a:off x="0" y="6492875"/>
            <a:ext cx="9144000" cy="365125"/>
          </a:xfrm>
          <a:prstGeom prst="rect">
            <a:avLst/>
          </a:prstGeom>
          <a:solidFill>
            <a:schemeClr val="accent1"/>
          </a:solidFill>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12" name="Picture 1" descr="C:\Users\Administrator\Desktop\Comp\Ubi-Cam\Ubi-Cam\ic_launcher-web.png"/>
          <p:cNvPicPr>
            <a:picLocks noChangeAspect="1" noChangeArrowheads="1"/>
          </p:cNvPicPr>
          <p:nvPr/>
        </p:nvPicPr>
        <p:blipFill>
          <a:blip r:embed="rId3"/>
          <a:stretch>
            <a:fillRect/>
          </a:stretch>
        </p:blipFill>
        <p:spPr bwMode="auto">
          <a:xfrm>
            <a:off x="76200" y="6475491"/>
            <a:ext cx="375082" cy="382509"/>
          </a:xfrm>
          <a:prstGeom prst="rect">
            <a:avLst/>
          </a:prstGeom>
          <a:noFill/>
        </p:spPr>
      </p:pic>
      <p:sp>
        <p:nvSpPr>
          <p:cNvPr id="13" name="Slide Number Placeholder 8"/>
          <p:cNvSpPr txBox="1"/>
          <p:nvPr/>
        </p:nvSpPr>
        <p:spPr>
          <a:xfrm>
            <a:off x="7010400" y="6492875"/>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ct val="0"/>
              </a:spcBef>
              <a:spcAft>
                <a:spcPct val="0"/>
              </a:spcAft>
              <a:buClrTx/>
              <a:buSzTx/>
              <a:buFontTx/>
              <a:buNone/>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ct val="0"/>
                </a:spcBef>
                <a:spcAft>
                  <a:spcPct val="0"/>
                </a:spcAft>
                <a:buClrTx/>
                <a:buSzTx/>
                <a:buFontTx/>
                <a:buNone/>
                <a:defRPr/>
              </a:pPr>
              <a:t>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0" name="TextBox 9">
            <a:extLst>
              <a:ext uri="{FF2B5EF4-FFF2-40B4-BE49-F238E27FC236}">
                <a16:creationId xmlns:a16="http://schemas.microsoft.com/office/drawing/2014/main" id="{F12C1B7B-E0AB-4F92-ADF7-1F22599983C7}"/>
              </a:ext>
            </a:extLst>
          </p:cNvPr>
          <p:cNvSpPr txBox="1"/>
          <p:nvPr/>
        </p:nvSpPr>
        <p:spPr>
          <a:xfrm>
            <a:off x="533400" y="908720"/>
            <a:ext cx="8503096" cy="4493538"/>
          </a:xfrm>
          <a:prstGeom prst="rect">
            <a:avLst/>
          </a:prstGeom>
          <a:noFill/>
        </p:spPr>
        <p:txBody>
          <a:bodyPr wrap="square">
            <a:spAutoFit/>
          </a:bodyPr>
          <a:lstStyle/>
          <a:p>
            <a:pPr>
              <a:buFont typeface="Wingdings" panose="05000000000000000000" pitchFamily="2" charset="2"/>
              <a:buChar char="Ø"/>
            </a:pPr>
            <a:endParaRPr lang="en-US" sz="2200"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cap="none" dirty="0">
                <a:latin typeface="Times New Roman" panose="02020603050405020304" pitchFamily="18" charset="0"/>
                <a:cs typeface="Times New Roman" panose="02020603050405020304" pitchFamily="18" charset="0"/>
              </a:rPr>
              <a:t>Normally water quality must be defined based on a set of chemical variables that are closely related to the water’s intended use.</a:t>
            </a:r>
          </a:p>
          <a:p>
            <a:pPr>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cap="none" dirty="0">
                <a:latin typeface="Times New Roman" panose="02020603050405020304" pitchFamily="18" charset="0"/>
                <a:cs typeface="Times New Roman" panose="02020603050405020304" pitchFamily="18" charset="0"/>
              </a:rPr>
              <a:t> For each variable, acceptable and unacceptable values must be defined.</a:t>
            </a:r>
          </a:p>
          <a:p>
            <a:pPr>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cap="none" dirty="0">
                <a:latin typeface="Times New Roman" panose="02020603050405020304" pitchFamily="18" charset="0"/>
                <a:cs typeface="Times New Roman" panose="02020603050405020304" pitchFamily="18" charset="0"/>
              </a:rPr>
              <a:t> Water whose variables meet the pre-established standards for a given use is considered as “</a:t>
            </a:r>
            <a:r>
              <a:rPr lang="en-US" sz="2200" dirty="0">
                <a:latin typeface="Times New Roman" panose="02020603050405020304" pitchFamily="18" charset="0"/>
                <a:cs typeface="Times New Roman" panose="02020603050405020304" pitchFamily="18" charset="0"/>
              </a:rPr>
              <a:t>accep</a:t>
            </a:r>
            <a:r>
              <a:rPr lang="en-US" sz="2200" cap="none" dirty="0">
                <a:latin typeface="Times New Roman" panose="02020603050405020304" pitchFamily="18" charset="0"/>
                <a:cs typeface="Times New Roman" panose="02020603050405020304" pitchFamily="18" charset="0"/>
              </a:rPr>
              <a:t>table”. If the water fails to meet these standards, it must be treated before use.</a:t>
            </a:r>
          </a:p>
          <a:p>
            <a:pPr>
              <a:buFont typeface="Wingdings" panose="05000000000000000000" pitchFamily="2" charset="2"/>
              <a:buChar char="Ø"/>
            </a:pPr>
            <a:endParaRPr lang="en-US" sz="2200"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cap="none" dirty="0">
                <a:latin typeface="Times New Roman" panose="02020603050405020304" pitchFamily="18" charset="0"/>
                <a:cs typeface="Times New Roman" panose="02020603050405020304" pitchFamily="18" charset="0"/>
              </a:rPr>
              <a:t>Finally the objective is to validate the performance of predictive models using different evaluation metrics and identify the best predictive model for </a:t>
            </a:r>
            <a:r>
              <a:rPr lang="en-US" sz="2200" dirty="0">
                <a:latin typeface="Times New Roman" panose="02020603050405020304" pitchFamily="18" charset="0"/>
                <a:cs typeface="Times New Roman" panose="02020603050405020304" pitchFamily="18" charset="0"/>
              </a:rPr>
              <a:t>our</a:t>
            </a:r>
            <a:r>
              <a:rPr lang="en-US" sz="2200" cap="none" dirty="0">
                <a:latin typeface="Times New Roman" panose="02020603050405020304" pitchFamily="18" charset="0"/>
                <a:cs typeface="Times New Roman" panose="02020603050405020304" pitchFamily="18" charset="0"/>
              </a:rPr>
              <a:t> project (Water </a:t>
            </a:r>
            <a:r>
              <a:rPr lang="en-US" sz="2200" dirty="0">
                <a:latin typeface="Times New Roman" panose="02020603050405020304" pitchFamily="18" charset="0"/>
                <a:cs typeface="Times New Roman" panose="02020603050405020304" pitchFamily="18" charset="0"/>
              </a:rPr>
              <a:t>Q</a:t>
            </a:r>
            <a:r>
              <a:rPr lang="en-US" sz="2200" cap="none" dirty="0">
                <a:latin typeface="Times New Roman" panose="02020603050405020304" pitchFamily="18" charset="0"/>
                <a:cs typeface="Times New Roman" panose="02020603050405020304" pitchFamily="18" charset="0"/>
              </a:rPr>
              <a:t>uality </a:t>
            </a:r>
            <a:r>
              <a:rPr lang="en-US" sz="2200" dirty="0">
                <a:latin typeface="Times New Roman" panose="02020603050405020304" pitchFamily="18" charset="0"/>
                <a:cs typeface="Times New Roman" panose="02020603050405020304" pitchFamily="18" charset="0"/>
              </a:rPr>
              <a:t>D</a:t>
            </a:r>
            <a:r>
              <a:rPr lang="en-US" sz="2200" cap="none" dirty="0">
                <a:latin typeface="Times New Roman" panose="02020603050405020304" pitchFamily="18" charset="0"/>
                <a:cs typeface="Times New Roman" panose="02020603050405020304" pitchFamily="18" charset="0"/>
              </a:rPr>
              <a:t>etection).</a:t>
            </a:r>
          </a:p>
        </p:txBody>
      </p:sp>
    </p:spTree>
    <p:extLst>
      <p:ext uri="{BB962C8B-B14F-4D97-AF65-F5344CB8AC3E}">
        <p14:creationId xmlns:p14="http://schemas.microsoft.com/office/powerpoint/2010/main" val="343965066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441325"/>
            <a:ext cx="8892480" cy="6569075"/>
          </a:xfrm>
        </p:spPr>
        <p:txBody>
          <a:bodyPr>
            <a:noAutofit/>
          </a:bodyPr>
          <a:lstStyle/>
          <a:p>
            <a:pPr>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lgn="ctr">
              <a:buNone/>
            </a:pPr>
            <a:r>
              <a:rPr lang="en-US" sz="2200" b="1" dirty="0">
                <a:solidFill>
                  <a:srgbClr val="222222"/>
                </a:solidFill>
                <a:latin typeface="Times New Roman" panose="02020603050405020304" pitchFamily="18" charset="0"/>
                <a:cs typeface="Times New Roman" panose="02020603050405020304" pitchFamily="18" charset="0"/>
              </a:rPr>
              <a:t>[1] A survey of Machine Learning methods applied to Anomaly detection of drinking-water quality data </a:t>
            </a:r>
          </a:p>
          <a:p>
            <a:pPr marL="0" indent="0" algn="ctr">
              <a:buNone/>
            </a:pPr>
            <a:r>
              <a:rPr lang="en-US" sz="2200" b="1" dirty="0">
                <a:solidFill>
                  <a:srgbClr val="222222"/>
                </a:solidFill>
                <a:latin typeface="Times New Roman" panose="02020603050405020304" pitchFamily="18" charset="0"/>
                <a:cs typeface="Times New Roman" panose="02020603050405020304" pitchFamily="18" charset="0"/>
              </a:rPr>
              <a:t>(Published Year: 19 Jul 2019)</a:t>
            </a:r>
          </a:p>
          <a:p>
            <a:pPr marL="0" indent="0">
              <a:buNone/>
            </a:pPr>
            <a:r>
              <a:rPr lang="en-US" sz="2200" b="1" dirty="0">
                <a:solidFill>
                  <a:srgbClr val="222222"/>
                </a:solidFill>
                <a:latin typeface="Times New Roman" panose="02020603050405020304" pitchFamily="18" charset="0"/>
                <a:cs typeface="Times New Roman" panose="02020603050405020304" pitchFamily="18" charset="0"/>
              </a:rPr>
              <a:t>Description:</a:t>
            </a:r>
          </a:p>
          <a:p>
            <a:pPr>
              <a:buFont typeface="Wingdings" panose="05000000000000000000" pitchFamily="2" charset="2"/>
              <a:buChar char="Ø"/>
            </a:pPr>
            <a:r>
              <a:rPr lang="en-US" sz="2200" dirty="0">
                <a:solidFill>
                  <a:srgbClr val="222222"/>
                </a:solidFill>
                <a:latin typeface="Times New Roman" panose="02020603050405020304" pitchFamily="18" charset="0"/>
                <a:cs typeface="Times New Roman" panose="02020603050405020304" pitchFamily="18" charset="0"/>
              </a:rPr>
              <a:t>Support Vector Machine (SVM), Logistic Regression (LR) and Artificial Neural Networks (ANN) are the traditional ML methods that have gained most attention recently in Water Quality Detection and Anomaly detection.</a:t>
            </a:r>
          </a:p>
          <a:p>
            <a:pPr>
              <a:buFont typeface="Wingdings" panose="05000000000000000000" pitchFamily="2" charset="2"/>
              <a:buChar char="Ø"/>
            </a:pPr>
            <a:r>
              <a:rPr lang="en-US" sz="2200" dirty="0">
                <a:solidFill>
                  <a:srgbClr val="222222"/>
                </a:solidFill>
                <a:latin typeface="Times New Roman" panose="02020603050405020304" pitchFamily="18" charset="0"/>
                <a:cs typeface="Times New Roman" panose="02020603050405020304" pitchFamily="18" charset="0"/>
              </a:rPr>
              <a:t>Apart from these traditional ML methods, statistical methods are also trusted for Anomaly detection of Water Quality data. Multivariate techniques such as Principal Component Analysis and Linear Discriminant Analysis have also been applied in their area of study.</a:t>
            </a:r>
          </a:p>
          <a:p>
            <a:pPr marL="0" indent="0">
              <a:buNone/>
            </a:pPr>
            <a:endParaRPr lang="en-US" sz="2200" dirty="0">
              <a:solidFill>
                <a:srgbClr val="222222"/>
              </a:solidFill>
            </a:endParaRPr>
          </a:p>
          <a:p>
            <a:pPr marL="0" indent="0">
              <a:buNone/>
            </a:pPr>
            <a:endParaRPr lang="en-US" sz="2200" dirty="0">
              <a:solidFill>
                <a:srgbClr val="222222"/>
              </a:solidFill>
              <a:latin typeface="Arial" pitchFamily="34" charset="0"/>
            </a:endParaRPr>
          </a:p>
        </p:txBody>
      </p:sp>
      <p:sp>
        <p:nvSpPr>
          <p:cNvPr id="10" name="Slide Number Placeholder 9"/>
          <p:cNvSpPr>
            <a:spLocks noGrp="1"/>
          </p:cNvSpPr>
          <p:nvPr>
            <p:ph type="sldNum" sz="quarter" idx="12"/>
          </p:nvPr>
        </p:nvSpPr>
        <p:spPr/>
        <p:txBody>
          <a:bodyPr/>
          <a:lstStyle/>
          <a:p>
            <a:fld id="{DFFA8894-9BB9-4840-9552-2631AF7E8A18}" type="slidenum">
              <a:rPr lang="en-US" smtClean="0"/>
              <a:pPr/>
              <a:t>7</a:t>
            </a:fld>
            <a:endParaRPr lang="en-US"/>
          </a:p>
        </p:txBody>
      </p:sp>
      <p:sp>
        <p:nvSpPr>
          <p:cNvPr id="5" name="Title 1"/>
          <p:cNvSpPr txBox="1"/>
          <p:nvPr/>
        </p:nvSpPr>
        <p:spPr>
          <a:xfrm>
            <a:off x="0" y="0"/>
            <a:ext cx="9144000" cy="304800"/>
          </a:xfrm>
          <a:prstGeom prst="rect">
            <a:avLst/>
          </a:prstGeom>
          <a:solidFill>
            <a:schemeClr val="tx2">
              <a:lumMod val="60000"/>
              <a:lumOff val="40000"/>
            </a:schemeClr>
          </a:solidFill>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ct val="0"/>
              </a:spcBef>
              <a:spcAft>
                <a:spcPct val="0"/>
              </a:spcAft>
              <a:buClrTx/>
              <a:buSzTx/>
              <a:buFontTx/>
              <a:buNone/>
              <a:defRPr/>
            </a:pPr>
            <a:r>
              <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rPr>
              <a:t>Literature Survey</a:t>
            </a:r>
          </a:p>
        </p:txBody>
      </p:sp>
      <p:sp>
        <p:nvSpPr>
          <p:cNvPr id="11" name="Footer Placeholder 6"/>
          <p:cNvSpPr txBox="1"/>
          <p:nvPr/>
        </p:nvSpPr>
        <p:spPr>
          <a:xfrm>
            <a:off x="0" y="6492875"/>
            <a:ext cx="9144000" cy="365125"/>
          </a:xfrm>
          <a:prstGeom prst="rect">
            <a:avLst/>
          </a:prstGeom>
          <a:solidFill>
            <a:schemeClr val="accent1"/>
          </a:solidFill>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12" name="Picture 1" descr="C:\Users\Administrator\Desktop\Comp\Ubi-Cam\Ubi-Cam\ic_launcher-web.png"/>
          <p:cNvPicPr>
            <a:picLocks noChangeAspect="1" noChangeArrowheads="1"/>
          </p:cNvPicPr>
          <p:nvPr/>
        </p:nvPicPr>
        <p:blipFill>
          <a:blip r:embed="rId3"/>
          <a:stretch>
            <a:fillRect/>
          </a:stretch>
        </p:blipFill>
        <p:spPr bwMode="auto">
          <a:xfrm>
            <a:off x="76200" y="6475491"/>
            <a:ext cx="375082" cy="382509"/>
          </a:xfrm>
          <a:prstGeom prst="rect">
            <a:avLst/>
          </a:prstGeom>
          <a:noFill/>
        </p:spPr>
      </p:pic>
      <p:sp>
        <p:nvSpPr>
          <p:cNvPr id="13" name="Slide Number Placeholder 8"/>
          <p:cNvSpPr txBox="1"/>
          <p:nvPr/>
        </p:nvSpPr>
        <p:spPr>
          <a:xfrm>
            <a:off x="7010400" y="6492875"/>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ct val="0"/>
              </a:spcBef>
              <a:spcAft>
                <a:spcPct val="0"/>
              </a:spcAft>
              <a:buClrTx/>
              <a:buSzTx/>
              <a:buFontTx/>
              <a:buNone/>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ct val="0"/>
                </a:spcBef>
                <a:spcAft>
                  <a:spcPct val="0"/>
                </a:spcAft>
                <a:buClrTx/>
                <a:buSzTx/>
                <a:buFontTx/>
                <a:buNone/>
                <a:defRPr/>
              </a:pPr>
              <a:t>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TextBox 5">
            <a:extLst>
              <a:ext uri="{FF2B5EF4-FFF2-40B4-BE49-F238E27FC236}">
                <a16:creationId xmlns:a16="http://schemas.microsoft.com/office/drawing/2014/main" id="{9B917168-49D2-44FC-9F1F-B4BBF8864E84}"/>
              </a:ext>
            </a:extLst>
          </p:cNvPr>
          <p:cNvSpPr txBox="1"/>
          <p:nvPr/>
        </p:nvSpPr>
        <p:spPr>
          <a:xfrm>
            <a:off x="1979712" y="441325"/>
            <a:ext cx="6768752" cy="646331"/>
          </a:xfrm>
          <a:prstGeom prst="rect">
            <a:avLst/>
          </a:prstGeom>
          <a:noFill/>
        </p:spPr>
        <p:txBody>
          <a:bodyPr wrap="square" rtlCol="0">
            <a:spAutoFit/>
          </a:bodyPr>
          <a:lstStyle/>
          <a:p>
            <a:r>
              <a:rPr lang="en-US" sz="3600" b="1" u="sng" dirty="0">
                <a:latin typeface="Times New Roman" panose="02020603050405020304" pitchFamily="18" charset="0"/>
                <a:cs typeface="Times New Roman" panose="02020603050405020304" pitchFamily="18" charset="0"/>
              </a:rPr>
              <a:t>LITERATURE SURVEY</a:t>
            </a:r>
            <a:endParaRPr lang="en-IN" sz="3600" dirty="0"/>
          </a:p>
        </p:txBody>
      </p:sp>
    </p:spTree>
    <p:extLst>
      <p:ext uri="{BB962C8B-B14F-4D97-AF65-F5344CB8AC3E}">
        <p14:creationId xmlns:p14="http://schemas.microsoft.com/office/powerpoint/2010/main" val="124083230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b="1" u="sng" dirty="0">
                <a:latin typeface="Times New Roman" panose="02020603050405020304" pitchFamily="18" charset="0"/>
                <a:cs typeface="Times New Roman" panose="02020603050405020304" pitchFamily="18" charset="0"/>
              </a:rPr>
              <a:t>LITERATURE SURVEY</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355726"/>
            <a:ext cx="9144000" cy="5365750"/>
          </a:xfrm>
        </p:spPr>
        <p:txBody>
          <a:bodyPr>
            <a:noAutofit/>
          </a:bodyPr>
          <a:lstStyle/>
          <a:p>
            <a:pPr>
              <a:buFont typeface="Wingdings" panose="05000000000000000000" pitchFamily="2" charset="2"/>
              <a:buChar char="Ø"/>
            </a:pPr>
            <a:r>
              <a:rPr lang="en-US" sz="2200" b="0" i="0" dirty="0">
                <a:effectLst/>
                <a:latin typeface="Times New Roman" panose="02020603050405020304" pitchFamily="18" charset="0"/>
                <a:cs typeface="Times New Roman" panose="02020603050405020304" pitchFamily="18" charset="0"/>
              </a:rPr>
              <a:t>Deep Learning is a type of Machine </a:t>
            </a:r>
            <a:r>
              <a:rPr lang="en-US" sz="2200" dirty="0">
                <a:latin typeface="Times New Roman" panose="02020603050405020304" pitchFamily="18" charset="0"/>
                <a:cs typeface="Times New Roman" panose="02020603050405020304" pitchFamily="18" charset="0"/>
              </a:rPr>
              <a:t>L</a:t>
            </a:r>
            <a:r>
              <a:rPr lang="en-US" sz="2200" b="0" i="0" dirty="0">
                <a:effectLst/>
                <a:latin typeface="Times New Roman" panose="02020603050405020304" pitchFamily="18" charset="0"/>
                <a:cs typeface="Times New Roman" panose="02020603050405020304" pitchFamily="18" charset="0"/>
              </a:rPr>
              <a:t>earning based on Artificial </a:t>
            </a:r>
            <a:r>
              <a:rPr lang="en-US" sz="2200" dirty="0">
                <a:latin typeface="Times New Roman" panose="02020603050405020304" pitchFamily="18" charset="0"/>
                <a:cs typeface="Times New Roman" panose="02020603050405020304" pitchFamily="18" charset="0"/>
              </a:rPr>
              <a:t>N</a:t>
            </a:r>
            <a:r>
              <a:rPr lang="en-US" sz="2200" b="0" i="0" dirty="0">
                <a:effectLst/>
                <a:latin typeface="Times New Roman" panose="02020603050405020304" pitchFamily="18" charset="0"/>
                <a:cs typeface="Times New Roman" panose="02020603050405020304" pitchFamily="18" charset="0"/>
              </a:rPr>
              <a:t>eural </a:t>
            </a:r>
            <a:r>
              <a:rPr lang="en-US" sz="2200" dirty="0">
                <a:latin typeface="Times New Roman" panose="02020603050405020304" pitchFamily="18" charset="0"/>
                <a:cs typeface="Times New Roman" panose="02020603050405020304" pitchFamily="18" charset="0"/>
              </a:rPr>
              <a:t>N</a:t>
            </a:r>
            <a:r>
              <a:rPr lang="en-US" sz="2200" b="0" i="0" dirty="0">
                <a:effectLst/>
                <a:latin typeface="Times New Roman" panose="02020603050405020304" pitchFamily="18" charset="0"/>
                <a:cs typeface="Times New Roman" panose="02020603050405020304" pitchFamily="18" charset="0"/>
              </a:rPr>
              <a:t>etworks in which multiple layers of processing are used to extract progressively higher-level features from data.</a:t>
            </a: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It plays an important role to investigate other novel Anomaly Detection techniques to improve performance and overcome the shortcomings of Traditional methods.</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ML techniques like SVM produces good results for Water Quality Detection tasks and good prospects by using hybrid DL model for Anomaly Detection tasks.</a:t>
            </a:r>
          </a:p>
          <a:p>
            <a:pPr marL="0" indent="0">
              <a:buNone/>
            </a:pPr>
            <a:r>
              <a:rPr lang="en-US" sz="2200" dirty="0">
                <a:solidFill>
                  <a:srgbClr val="222222"/>
                </a:solidFill>
                <a:latin typeface="Times New Roman" panose="02020603050405020304" pitchFamily="18" charset="0"/>
                <a:cs typeface="Times New Roman" panose="02020603050405020304" pitchFamily="18" charset="0"/>
              </a:rPr>
              <a:t>  </a:t>
            </a:r>
            <a:r>
              <a:rPr lang="en-US" sz="2200" b="1" dirty="0">
                <a:solidFill>
                  <a:srgbClr val="222222"/>
                </a:solidFill>
                <a:latin typeface="Times New Roman" panose="02020603050405020304" pitchFamily="18" charset="0"/>
                <a:cs typeface="Times New Roman" panose="02020603050405020304" pitchFamily="18" charset="0"/>
              </a:rPr>
              <a:t>Conclusion:</a:t>
            </a:r>
          </a:p>
          <a:p>
            <a:pPr marL="0" indent="0">
              <a:buNone/>
            </a:pPr>
            <a:r>
              <a:rPr lang="en-US" sz="2200" dirty="0">
                <a:latin typeface="Times New Roman" panose="02020603050405020304" pitchFamily="18" charset="0"/>
                <a:cs typeface="Times New Roman" panose="02020603050405020304" pitchFamily="18" charset="0"/>
              </a:rPr>
              <a:t>  This hybrid DL-SVM method, predicts Water Quality efficiently but if</a:t>
            </a:r>
          </a:p>
          <a:p>
            <a:pPr marL="0" indent="0">
              <a:buNone/>
            </a:pPr>
            <a:r>
              <a:rPr lang="en-US" sz="2200" dirty="0">
                <a:solidFill>
                  <a:srgbClr val="222222"/>
                </a:solidFill>
                <a:latin typeface="Times New Roman" panose="02020603050405020304" pitchFamily="18" charset="0"/>
                <a:cs typeface="Times New Roman" panose="02020603050405020304" pitchFamily="18" charset="0"/>
              </a:rPr>
              <a:t>  the dataset is too large the accuracy may be less.</a:t>
            </a:r>
          </a:p>
          <a:p>
            <a:pPr marL="0" indent="0">
              <a:buNone/>
            </a:pPr>
            <a:r>
              <a:rPr lang="en-US" sz="2400" dirty="0">
                <a:solidFill>
                  <a:srgbClr val="222222"/>
                </a:solidFill>
                <a:latin typeface="Aharoni" panose="02010803020104030203" pitchFamily="2" charset="-79"/>
                <a:cs typeface="Aharoni" panose="02010803020104030203" pitchFamily="2" charset="-79"/>
              </a:rPr>
              <a:t>   </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DFFA8894-9BB9-4840-9552-2631AF7E8A18}" type="slidenum">
              <a:rPr lang="en-US" smtClean="0"/>
              <a:pPr/>
              <a:t>8</a:t>
            </a:fld>
            <a:endParaRPr lang="en-US"/>
          </a:p>
        </p:txBody>
      </p:sp>
      <p:sp>
        <p:nvSpPr>
          <p:cNvPr id="5" name="Title 1"/>
          <p:cNvSpPr txBox="1"/>
          <p:nvPr/>
        </p:nvSpPr>
        <p:spPr>
          <a:xfrm>
            <a:off x="0" y="0"/>
            <a:ext cx="9144000" cy="304800"/>
          </a:xfrm>
          <a:prstGeom prst="rect">
            <a:avLst/>
          </a:prstGeom>
          <a:solidFill>
            <a:schemeClr val="tx2">
              <a:lumMod val="60000"/>
              <a:lumOff val="40000"/>
            </a:schemeClr>
          </a:solidFill>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defTabSz="914400" rtl="0" eaLnBrk="1" fontAlgn="auto" latinLnBrk="0" hangingPunct="1">
              <a:lnSpc>
                <a:spcPct val="100000"/>
              </a:lnSpc>
              <a:spcBef>
                <a:spcPct val="0"/>
              </a:spcBef>
              <a:spcAft>
                <a:spcPct val="0"/>
              </a:spcAft>
              <a:buClrTx/>
              <a:buSzTx/>
              <a:buFont typeface="Wingdings" panose="05000000000000000000" pitchFamily="2" charset="2"/>
              <a:buChar char="Ø"/>
              <a:defRPr/>
            </a:pPr>
            <a:r>
              <a:rPr kumimoji="0" lang="sv-SE" b="1" i="0" u="none" strike="noStrike" kern="1200" cap="none" spc="0" normalizeH="0" baseline="0" noProof="0" dirty="0">
                <a:ln>
                  <a:noFill/>
                </a:ln>
                <a:solidFill>
                  <a:schemeClr val="tx1"/>
                </a:solidFill>
                <a:effectLst/>
                <a:uLnTx/>
                <a:uFillTx/>
                <a:latin typeface="Book Antiqua" pitchFamily="18" charset="0"/>
                <a:ea typeface="+mn-ea"/>
                <a:cs typeface="+mn-cs"/>
              </a:rPr>
              <a:t>Literature Survey</a:t>
            </a:r>
            <a:endPar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11" name="Footer Placeholder 6"/>
          <p:cNvSpPr txBox="1"/>
          <p:nvPr/>
        </p:nvSpPr>
        <p:spPr>
          <a:xfrm>
            <a:off x="0" y="6492875"/>
            <a:ext cx="9144000" cy="365125"/>
          </a:xfrm>
          <a:prstGeom prst="rect">
            <a:avLst/>
          </a:prstGeom>
          <a:solidFill>
            <a:schemeClr val="accent1"/>
          </a:solidFill>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12" name="Picture 1" descr="C:\Users\Administrator\Desktop\Comp\Ubi-Cam\Ubi-Cam\ic_launcher-web.png"/>
          <p:cNvPicPr>
            <a:picLocks noChangeAspect="1" noChangeArrowheads="1"/>
          </p:cNvPicPr>
          <p:nvPr/>
        </p:nvPicPr>
        <p:blipFill>
          <a:blip r:embed="rId3"/>
          <a:stretch>
            <a:fillRect/>
          </a:stretch>
        </p:blipFill>
        <p:spPr bwMode="auto">
          <a:xfrm>
            <a:off x="76200" y="6475491"/>
            <a:ext cx="375082" cy="382509"/>
          </a:xfrm>
          <a:prstGeom prst="rect">
            <a:avLst/>
          </a:prstGeom>
          <a:noFill/>
        </p:spPr>
      </p:pic>
      <p:sp>
        <p:nvSpPr>
          <p:cNvPr id="13" name="Slide Number Placeholder 8"/>
          <p:cNvSpPr txBox="1"/>
          <p:nvPr/>
        </p:nvSpPr>
        <p:spPr>
          <a:xfrm>
            <a:off x="7010400" y="6492875"/>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ct val="0"/>
              </a:spcBef>
              <a:spcAft>
                <a:spcPct val="0"/>
              </a:spcAft>
              <a:buClrTx/>
              <a:buSzTx/>
              <a:buFontTx/>
              <a:buNone/>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ct val="0"/>
                </a:spcBef>
                <a:spcAft>
                  <a:spcPct val="0"/>
                </a:spcAft>
                <a:buClrTx/>
                <a:buSzTx/>
                <a:buFontTx/>
                <a:buNone/>
                <a:defRPr/>
              </a:pPr>
              <a:t>8</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11011261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441325"/>
            <a:ext cx="8892480" cy="6569075"/>
          </a:xfrm>
        </p:spPr>
        <p:txBody>
          <a:bodyPr>
            <a:noAutofit/>
          </a:bodyPr>
          <a:lstStyle/>
          <a:p>
            <a:pPr>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lgn="ctr">
              <a:buNone/>
            </a:pPr>
            <a:r>
              <a:rPr lang="en-US" sz="2200" b="1" dirty="0">
                <a:solidFill>
                  <a:srgbClr val="222222"/>
                </a:solidFill>
                <a:latin typeface="Times New Roman" panose="02020603050405020304" pitchFamily="18" charset="0"/>
                <a:cs typeface="Times New Roman" panose="02020603050405020304" pitchFamily="18" charset="0"/>
              </a:rPr>
              <a:t>[2] Efficient Water Quality Detection using Machine learning</a:t>
            </a:r>
          </a:p>
          <a:p>
            <a:pPr marL="0" indent="0" algn="ctr">
              <a:buNone/>
            </a:pPr>
            <a:r>
              <a:rPr lang="en-US" sz="2200" b="1" dirty="0">
                <a:solidFill>
                  <a:srgbClr val="222222"/>
                </a:solidFill>
                <a:latin typeface="Times New Roman" panose="02020603050405020304" pitchFamily="18" charset="0"/>
                <a:cs typeface="Times New Roman" panose="02020603050405020304" pitchFamily="18" charset="0"/>
              </a:rPr>
              <a:t> K-means Algorithm</a:t>
            </a:r>
          </a:p>
          <a:p>
            <a:pPr marL="0" indent="0" algn="ctr">
              <a:buNone/>
            </a:pPr>
            <a:r>
              <a:rPr lang="en-US" sz="2200" b="1" dirty="0">
                <a:solidFill>
                  <a:srgbClr val="222222"/>
                </a:solidFill>
                <a:latin typeface="Times New Roman" panose="02020603050405020304" pitchFamily="18" charset="0"/>
                <a:cs typeface="Times New Roman" panose="02020603050405020304" pitchFamily="18" charset="0"/>
              </a:rPr>
              <a:t>(Published Date: 24 October 2020)</a:t>
            </a:r>
          </a:p>
          <a:p>
            <a:pPr marL="0" indent="0">
              <a:buNone/>
            </a:pPr>
            <a:r>
              <a:rPr lang="en-US" sz="2200" b="1" dirty="0">
                <a:solidFill>
                  <a:srgbClr val="222222"/>
                </a:solidFill>
                <a:latin typeface="Times New Roman" panose="02020603050405020304" pitchFamily="18" charset="0"/>
                <a:cs typeface="Times New Roman" panose="02020603050405020304" pitchFamily="18" charset="0"/>
              </a:rPr>
              <a:t>Description:</a:t>
            </a:r>
          </a:p>
          <a:p>
            <a:pPr>
              <a:buFont typeface="Wingdings" panose="05000000000000000000" pitchFamily="2" charset="2"/>
              <a:buChar char="Ø"/>
            </a:pPr>
            <a:r>
              <a:rPr lang="en-US" sz="2200" dirty="0">
                <a:solidFill>
                  <a:srgbClr val="222222"/>
                </a:solidFill>
                <a:latin typeface="Times New Roman" panose="02020603050405020304" pitchFamily="18" charset="0"/>
                <a:cs typeface="Times New Roman" panose="02020603050405020304" pitchFamily="18" charset="0"/>
              </a:rPr>
              <a:t>Machine learning in Water Quality monitoring where the Water Quality parameters are analyzed and predicted based on the K Means algorithm.</a:t>
            </a:r>
          </a:p>
          <a:p>
            <a:pPr>
              <a:buFont typeface="Wingdings" panose="05000000000000000000" pitchFamily="2" charset="2"/>
              <a:buChar char="Ø"/>
            </a:pPr>
            <a:r>
              <a:rPr lang="en-US" sz="2200" dirty="0">
                <a:solidFill>
                  <a:srgbClr val="222222"/>
                </a:solidFill>
                <a:latin typeface="Times New Roman" panose="02020603050405020304" pitchFamily="18" charset="0"/>
                <a:cs typeface="Times New Roman" panose="02020603050405020304" pitchFamily="18" charset="0"/>
              </a:rPr>
              <a:t>K means is Unsupervised Learning model which analyses the data with the help of training data sets which produces an output of Hyperplane which separates the new inputs.</a:t>
            </a:r>
          </a:p>
          <a:p>
            <a:pPr>
              <a:buFont typeface="Wingdings" panose="05000000000000000000" pitchFamily="2" charset="2"/>
              <a:buChar char="Ø"/>
            </a:pPr>
            <a:r>
              <a:rPr lang="en-US" sz="2200" dirty="0">
                <a:solidFill>
                  <a:srgbClr val="222222"/>
                </a:solidFill>
                <a:latin typeface="Times New Roman" panose="02020603050405020304" pitchFamily="18" charset="0"/>
                <a:cs typeface="Times New Roman" panose="02020603050405020304" pitchFamily="18" charset="0"/>
              </a:rPr>
              <a:t> Various sorts of water are taken as preparing sets which incorporate Mud water, Lemon water, Saltwater, Tap water and Drinking water. </a:t>
            </a:r>
          </a:p>
          <a:p>
            <a:pPr marL="0" indent="0">
              <a:buNone/>
            </a:pPr>
            <a:endParaRPr lang="en-US" sz="2200" dirty="0">
              <a:solidFill>
                <a:srgbClr val="222222"/>
              </a:solidFill>
              <a:latin typeface="Arial" pitchFamily="34" charset="0"/>
            </a:endParaRPr>
          </a:p>
        </p:txBody>
      </p:sp>
      <p:sp>
        <p:nvSpPr>
          <p:cNvPr id="10" name="Slide Number Placeholder 9"/>
          <p:cNvSpPr>
            <a:spLocks noGrp="1"/>
          </p:cNvSpPr>
          <p:nvPr>
            <p:ph type="sldNum" sz="quarter" idx="12"/>
          </p:nvPr>
        </p:nvSpPr>
        <p:spPr/>
        <p:txBody>
          <a:bodyPr/>
          <a:lstStyle/>
          <a:p>
            <a:fld id="{DFFA8894-9BB9-4840-9552-2631AF7E8A18}" type="slidenum">
              <a:rPr lang="en-US" smtClean="0"/>
              <a:pPr/>
              <a:t>9</a:t>
            </a:fld>
            <a:endParaRPr lang="en-US"/>
          </a:p>
        </p:txBody>
      </p:sp>
      <p:sp>
        <p:nvSpPr>
          <p:cNvPr id="5" name="Title 1"/>
          <p:cNvSpPr txBox="1"/>
          <p:nvPr/>
        </p:nvSpPr>
        <p:spPr>
          <a:xfrm>
            <a:off x="0" y="0"/>
            <a:ext cx="9144000" cy="304800"/>
          </a:xfrm>
          <a:prstGeom prst="rect">
            <a:avLst/>
          </a:prstGeom>
          <a:solidFill>
            <a:schemeClr val="tx2">
              <a:lumMod val="60000"/>
              <a:lumOff val="40000"/>
            </a:schemeClr>
          </a:solidFill>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ct val="0"/>
              </a:spcBef>
              <a:spcAft>
                <a:spcPct val="0"/>
              </a:spcAft>
              <a:buClrTx/>
              <a:buSzTx/>
              <a:buFontTx/>
              <a:buNone/>
              <a:defRPr/>
            </a:pPr>
            <a:r>
              <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rPr>
              <a:t>Literature Survey</a:t>
            </a:r>
          </a:p>
        </p:txBody>
      </p:sp>
      <p:sp>
        <p:nvSpPr>
          <p:cNvPr id="11" name="Footer Placeholder 6"/>
          <p:cNvSpPr txBox="1"/>
          <p:nvPr/>
        </p:nvSpPr>
        <p:spPr>
          <a:xfrm>
            <a:off x="0" y="6492875"/>
            <a:ext cx="9144000" cy="365125"/>
          </a:xfrm>
          <a:prstGeom prst="rect">
            <a:avLst/>
          </a:prstGeom>
          <a:solidFill>
            <a:schemeClr val="accent1"/>
          </a:solidFill>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12" name="Picture 1" descr="C:\Users\Administrator\Desktop\Comp\Ubi-Cam\Ubi-Cam\ic_launcher-web.png"/>
          <p:cNvPicPr>
            <a:picLocks noChangeAspect="1" noChangeArrowheads="1"/>
          </p:cNvPicPr>
          <p:nvPr/>
        </p:nvPicPr>
        <p:blipFill>
          <a:blip r:embed="rId3"/>
          <a:stretch>
            <a:fillRect/>
          </a:stretch>
        </p:blipFill>
        <p:spPr bwMode="auto">
          <a:xfrm>
            <a:off x="76200" y="6475491"/>
            <a:ext cx="375082" cy="382509"/>
          </a:xfrm>
          <a:prstGeom prst="rect">
            <a:avLst/>
          </a:prstGeom>
          <a:noFill/>
        </p:spPr>
      </p:pic>
      <p:sp>
        <p:nvSpPr>
          <p:cNvPr id="13" name="Slide Number Placeholder 8"/>
          <p:cNvSpPr txBox="1"/>
          <p:nvPr/>
        </p:nvSpPr>
        <p:spPr>
          <a:xfrm>
            <a:off x="7010400" y="6492875"/>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ct val="0"/>
              </a:spcBef>
              <a:spcAft>
                <a:spcPct val="0"/>
              </a:spcAft>
              <a:buClrTx/>
              <a:buSzTx/>
              <a:buFontTx/>
              <a:buNone/>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ct val="0"/>
                </a:spcBef>
                <a:spcAft>
                  <a:spcPct val="0"/>
                </a:spcAft>
                <a:buClrTx/>
                <a:buSzTx/>
                <a:buFontTx/>
                <a:buNone/>
                <a:defRPr/>
              </a:pPr>
              <a:t>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TextBox 5">
            <a:extLst>
              <a:ext uri="{FF2B5EF4-FFF2-40B4-BE49-F238E27FC236}">
                <a16:creationId xmlns:a16="http://schemas.microsoft.com/office/drawing/2014/main" id="{9B917168-49D2-44FC-9F1F-B4BBF8864E84}"/>
              </a:ext>
            </a:extLst>
          </p:cNvPr>
          <p:cNvSpPr txBox="1"/>
          <p:nvPr/>
        </p:nvSpPr>
        <p:spPr>
          <a:xfrm>
            <a:off x="1979712" y="441325"/>
            <a:ext cx="6768752" cy="646331"/>
          </a:xfrm>
          <a:prstGeom prst="rect">
            <a:avLst/>
          </a:prstGeom>
          <a:noFill/>
        </p:spPr>
        <p:txBody>
          <a:bodyPr wrap="square" rtlCol="0">
            <a:spAutoFit/>
          </a:bodyPr>
          <a:lstStyle/>
          <a:p>
            <a:r>
              <a:rPr lang="en-US" sz="3600" b="1" u="sng" dirty="0">
                <a:latin typeface="Times New Roman" panose="02020603050405020304" pitchFamily="18" charset="0"/>
                <a:cs typeface="Times New Roman" panose="02020603050405020304" pitchFamily="18" charset="0"/>
              </a:rPr>
              <a:t>LITERATURE SURVEY</a:t>
            </a:r>
            <a:endParaRPr lang="en-IN" sz="3600" dirty="0"/>
          </a:p>
        </p:txBody>
      </p:sp>
    </p:spTree>
    <p:extLst>
      <p:ext uri="{BB962C8B-B14F-4D97-AF65-F5344CB8AC3E}">
        <p14:creationId xmlns:p14="http://schemas.microsoft.com/office/powerpoint/2010/main" val="327759445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3.1.19"/>
  <p:tag name="AS_OS" val="Unix 5.11.0.1022"/>
  <p:tag name="AS_RELEASE_DATE" val="2021.04.14"/>
  <p:tag name="AS_TITLE" val="Aspose.Slides for .NET Standard 2.0"/>
  <p:tag name="AS_VERSION" val="2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1092</TotalTime>
  <Words>2094</Words>
  <Application>Microsoft Office PowerPoint</Application>
  <PresentationFormat>On-screen Show (4:3)</PresentationFormat>
  <Paragraphs>271</Paragraphs>
  <Slides>21</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Aharoni</vt:lpstr>
      <vt:lpstr>Algerian</vt:lpstr>
      <vt:lpstr>Arial</vt:lpstr>
      <vt:lpstr>Book Antiqua</vt:lpstr>
      <vt:lpstr>Bookman Old Style</vt:lpstr>
      <vt:lpstr>Calibri</vt:lpstr>
      <vt:lpstr>FormataOTFCond-Md</vt:lpstr>
      <vt:lpstr>Symbol</vt:lpstr>
      <vt:lpstr>Times New Roman</vt:lpstr>
      <vt:lpstr>Wingdings</vt:lpstr>
      <vt:lpstr>Office Theme</vt:lpstr>
      <vt:lpstr>         Mini Project First Review Presentation on  Water Quality Detection using                     Machine Learning   </vt:lpstr>
      <vt:lpstr>PowerPoint Presentation</vt:lpstr>
      <vt:lpstr>INTRODUCTION</vt:lpstr>
      <vt:lpstr>PowerPoint Presentation</vt:lpstr>
      <vt:lpstr>OBJECTIVE</vt:lpstr>
      <vt:lpstr>OBJECTIVE</vt:lpstr>
      <vt:lpstr>PowerPoint Presentation</vt:lpstr>
      <vt:lpstr>LITERATURE SURVEY</vt:lpstr>
      <vt:lpstr>PowerPoint Presentation</vt:lpstr>
      <vt:lpstr>LITERATURE SURVEY</vt:lpstr>
      <vt:lpstr>LITERATURE SURVEY</vt:lpstr>
      <vt:lpstr>LITERATURE SURVEY</vt:lpstr>
      <vt:lpstr>PowerPoint Presentation</vt:lpstr>
      <vt:lpstr>LITERATURE SURVEY</vt:lpstr>
      <vt:lpstr>ARCHITECTURE DIAGRAM</vt:lpstr>
      <vt:lpstr>PowerPoint Presentation</vt:lpstr>
      <vt:lpstr>PowerPoint Presentation</vt:lpstr>
      <vt:lpstr>APPLICATIONS </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First Review Presentation on  “Mental Health Detection”</dc:title>
  <dc:creator>DEEPAK K</dc:creator>
  <cp:lastModifiedBy>TEJAS S</cp:lastModifiedBy>
  <cp:revision>87</cp:revision>
  <cp:lastPrinted>2022-01-11T02:25:29Z</cp:lastPrinted>
  <dcterms:created xsi:type="dcterms:W3CDTF">2022-01-11T02:25:29Z</dcterms:created>
  <dcterms:modified xsi:type="dcterms:W3CDTF">2022-02-10T09:00:13Z</dcterms:modified>
</cp:coreProperties>
</file>