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gL0UhcxxfmdDcxhWOmAqM0V0U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bg>
      <p:bgPr>
        <a:solidFill>
          <a:srgbClr val="69B9D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/>
          <p:nvPr/>
        </p:nvSpPr>
        <p:spPr>
          <a:xfrm>
            <a:off x="159205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1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B9D2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69B9D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bg>
      <p:bgPr>
        <a:solidFill>
          <a:srgbClr val="697C8A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 txBox="1"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230141" y="376655"/>
            <a:ext cx="8138160" cy="0"/>
          </a:xfrm>
          <a:prstGeom prst="straightConnector1">
            <a:avLst/>
          </a:prstGeom>
          <a:noFill/>
          <a:ln w="38100" cap="flat" cmpd="sng">
            <a:solidFill>
              <a:srgbClr val="2677C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7" name="Google Shape;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5282" y="253799"/>
            <a:ext cx="260579" cy="26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bg>
      <p:bgPr>
        <a:solidFill>
          <a:srgbClr val="F9EA4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8"/>
          <p:cNvSpPr txBox="1"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2" name="Google Shape;62;p18"/>
          <p:cNvCxnSpPr/>
          <p:nvPr/>
        </p:nvCxnSpPr>
        <p:spPr>
          <a:xfrm>
            <a:off x="230141" y="376655"/>
            <a:ext cx="8138160" cy="0"/>
          </a:xfrm>
          <a:prstGeom prst="straightConnector1">
            <a:avLst/>
          </a:prstGeom>
          <a:noFill/>
          <a:ln w="38100" cap="flat" cmpd="sng">
            <a:solidFill>
              <a:srgbClr val="2677C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5282" y="253799"/>
            <a:ext cx="260579" cy="26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 type="title">
  <p:cSld name="TITLE">
    <p:bg>
      <p:bgPr>
        <a:solidFill>
          <a:srgbClr val="69B9D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8" name="Google Shape;18;p9"/>
          <p:cNvCxnSpPr/>
          <p:nvPr/>
        </p:nvCxnSpPr>
        <p:spPr>
          <a:xfrm>
            <a:off x="230141" y="376655"/>
            <a:ext cx="8138160" cy="0"/>
          </a:xfrm>
          <a:prstGeom prst="straightConnector1">
            <a:avLst/>
          </a:prstGeom>
          <a:noFill/>
          <a:ln w="38100" cap="flat" cmpd="sng">
            <a:solidFill>
              <a:srgbClr val="2677C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5282" y="253799"/>
            <a:ext cx="260579" cy="26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solidFill>
          <a:srgbClr val="90E4D4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/>
          <p:nvPr/>
        </p:nvSpPr>
        <p:spPr>
          <a:xfrm>
            <a:off x="159205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0"/>
          <p:cNvSpPr/>
          <p:nvPr/>
        </p:nvSpPr>
        <p:spPr>
          <a:xfrm>
            <a:off x="1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E4D4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90E4D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solidFill>
          <a:srgbClr val="E16B6B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/>
          <p:nvPr/>
        </p:nvSpPr>
        <p:spPr>
          <a:xfrm>
            <a:off x="159205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11"/>
          <p:cNvSpPr/>
          <p:nvPr/>
        </p:nvSpPr>
        <p:spPr>
          <a:xfrm>
            <a:off x="1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6B6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16B6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solidFill>
          <a:srgbClr val="F9EA4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/>
          <p:nvPr/>
        </p:nvSpPr>
        <p:spPr>
          <a:xfrm>
            <a:off x="159205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2"/>
          <p:cNvSpPr/>
          <p:nvPr/>
        </p:nvSpPr>
        <p:spPr>
          <a:xfrm>
            <a:off x="1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125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FE1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solidFill>
          <a:srgbClr val="D3F36E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159205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3"/>
          <p:cNvSpPr/>
          <p:nvPr/>
        </p:nvSpPr>
        <p:spPr>
          <a:xfrm>
            <a:off x="1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F36E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D3F3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697C8A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159205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4"/>
          <p:cNvSpPr/>
          <p:nvPr/>
        </p:nvSpPr>
        <p:spPr>
          <a:xfrm>
            <a:off x="1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7C8A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697C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rgbClr val="90E4D4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5"/>
          <p:cNvSpPr txBox="1"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4" name="Google Shape;44;p15"/>
          <p:cNvCxnSpPr/>
          <p:nvPr/>
        </p:nvCxnSpPr>
        <p:spPr>
          <a:xfrm>
            <a:off x="230141" y="376655"/>
            <a:ext cx="8138160" cy="0"/>
          </a:xfrm>
          <a:prstGeom prst="straightConnector1">
            <a:avLst/>
          </a:prstGeom>
          <a:noFill/>
          <a:ln w="38100" cap="flat" cmpd="sng">
            <a:solidFill>
              <a:srgbClr val="2677C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5" name="Google Shape;4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5282" y="253799"/>
            <a:ext cx="260579" cy="26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bg>
      <p:bgPr>
        <a:solidFill>
          <a:srgbClr val="E16B6B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9" name="Google Shape;49;p16"/>
          <p:cNvCxnSpPr/>
          <p:nvPr/>
        </p:nvCxnSpPr>
        <p:spPr>
          <a:xfrm>
            <a:off x="230141" y="376655"/>
            <a:ext cx="8138160" cy="0"/>
          </a:xfrm>
          <a:prstGeom prst="straightConnector1">
            <a:avLst/>
          </a:prstGeom>
          <a:noFill/>
          <a:ln w="38100" cap="flat" cmpd="sng">
            <a:solidFill>
              <a:srgbClr val="2677C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0" name="Google Shape;5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65282" y="253799"/>
            <a:ext cx="260579" cy="260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42212"/>
            <a:ext cx="7300332" cy="350128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>
            <a:spLocks noGrp="1"/>
          </p:cNvSpPr>
          <p:nvPr>
            <p:ph type="title"/>
          </p:nvPr>
        </p:nvSpPr>
        <p:spPr>
          <a:xfrm>
            <a:off x="4740820" y="1456359"/>
            <a:ext cx="4403180" cy="127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lang="uk-UA" sz="32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ВЕБ-ПРОГРАМУВАННЯ</a:t>
            </a:r>
            <a:endParaRPr sz="32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uk-UA" dirty="0" err="1" smtClean="0">
                <a:latin typeface="Verdana"/>
                <a:ea typeface="Verdana"/>
                <a:cs typeface="Verdana"/>
                <a:sym typeface="Verdana"/>
              </a:rPr>
              <a:t>Лабораторе</a:t>
            </a:r>
            <a:r>
              <a:rPr lang="uk-UA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uk-UA" dirty="0">
                <a:latin typeface="Verdana"/>
                <a:ea typeface="Verdana"/>
                <a:cs typeface="Verdana"/>
                <a:sym typeface="Verdana"/>
              </a:rPr>
              <a:t>заняття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1623508" y="829185"/>
            <a:ext cx="6757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Основи побудови сучасних веб-сторінок.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282179" y="829185"/>
            <a:ext cx="12519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D63E3F"/>
                </a:solidFill>
                <a:latin typeface="Verdana"/>
                <a:ea typeface="Verdana"/>
                <a:cs typeface="Verdana"/>
                <a:sym typeface="Verdana"/>
              </a:rPr>
              <a:t>Тема 1.</a:t>
            </a:r>
            <a:endParaRPr sz="1800">
              <a:solidFill>
                <a:srgbClr val="D63E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71342" y="1356532"/>
            <a:ext cx="16643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>
                <a:solidFill>
                  <a:srgbClr val="D63E3F"/>
                </a:solidFill>
                <a:latin typeface="Verdana"/>
                <a:ea typeface="Verdana"/>
                <a:cs typeface="Verdana"/>
                <a:sym typeface="Verdana"/>
              </a:rPr>
              <a:t>Заняття </a:t>
            </a:r>
            <a:r>
              <a:rPr lang="uk-UA" sz="1800" dirty="0" smtClean="0">
                <a:solidFill>
                  <a:srgbClr val="D63E3F"/>
                </a:solidFill>
                <a:latin typeface="Verdana"/>
                <a:ea typeface="Verdana"/>
                <a:cs typeface="Verdana"/>
                <a:sym typeface="Verdana"/>
              </a:rPr>
              <a:t>10.</a:t>
            </a:r>
            <a:endParaRPr sz="1800" dirty="0">
              <a:solidFill>
                <a:srgbClr val="D63E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623508" y="1388729"/>
            <a:ext cx="6757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Побудова WEB-сторінок з використанням стилів CSS.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1135379" y="2100722"/>
            <a:ext cx="724598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63E3F"/>
              </a:buClr>
              <a:buSzPts val="1800"/>
              <a:buFont typeface="Calibri"/>
              <a:buAutoNum type="arabicPeriod"/>
            </a:pPr>
            <a:r>
              <a:rPr lang="uk-U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Постановка завдань, щодо створення WEB-сторінок з використанням стилів CSS.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63E3F"/>
              </a:buClr>
              <a:buSzPts val="1800"/>
              <a:buFont typeface="Calibri"/>
              <a:buAutoNum type="arabicPeriod"/>
            </a:pPr>
            <a:r>
              <a:rPr lang="uk-U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Виконання завдань , щодо створення WEB-сторінок з використанням стилів CSS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uk-UA">
                <a:latin typeface="Verdana"/>
                <a:ea typeface="Verdana"/>
                <a:cs typeface="Verdana"/>
                <a:sym typeface="Verdana"/>
              </a:rPr>
              <a:t>Завдання 1</a:t>
            </a:r>
            <a:endParaRPr/>
          </a:p>
        </p:txBody>
      </p:sp>
      <p:sp>
        <p:nvSpPr>
          <p:cNvPr id="90" name="Google Shape;90;p3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grpSp>
        <p:nvGrpSpPr>
          <p:cNvPr id="91" name="Google Shape;91;p3"/>
          <p:cNvGrpSpPr/>
          <p:nvPr/>
        </p:nvGrpSpPr>
        <p:grpSpPr>
          <a:xfrm>
            <a:off x="474576" y="1285639"/>
            <a:ext cx="7830399" cy="3796574"/>
            <a:chOff x="466109" y="1167521"/>
            <a:chExt cx="7830399" cy="3796574"/>
          </a:xfrm>
        </p:grpSpPr>
        <p:sp>
          <p:nvSpPr>
            <p:cNvPr id="92" name="Google Shape;92;p3"/>
            <p:cNvSpPr/>
            <p:nvPr/>
          </p:nvSpPr>
          <p:spPr>
            <a:xfrm>
              <a:off x="466109" y="1167521"/>
              <a:ext cx="7830399" cy="36410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76182" y="1191569"/>
              <a:ext cx="6248456" cy="11529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746186" y="1191568"/>
              <a:ext cx="1531140" cy="2978242"/>
            </a:xfrm>
            <a:prstGeom prst="rect">
              <a:avLst/>
            </a:prstGeom>
            <a:solidFill>
              <a:srgbClr val="6E7D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80328" y="2355768"/>
              <a:ext cx="1902420" cy="809463"/>
            </a:xfrm>
            <a:prstGeom prst="rect">
              <a:avLst/>
            </a:prstGeom>
            <a:solidFill>
              <a:srgbClr val="5BD1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247959" y="2355768"/>
              <a:ext cx="2476679" cy="1814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76182" y="4188628"/>
              <a:ext cx="7801144" cy="775467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98812" y="2356677"/>
              <a:ext cx="1838394" cy="809463"/>
            </a:xfrm>
            <a:prstGeom prst="rect">
              <a:avLst/>
            </a:prstGeom>
            <a:solidFill>
              <a:srgbClr val="E16B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76182" y="3184958"/>
              <a:ext cx="3750482" cy="987762"/>
            </a:xfrm>
            <a:prstGeom prst="rect">
              <a:avLst/>
            </a:prstGeom>
            <a:solidFill>
              <a:srgbClr val="31A4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3"/>
          <p:cNvSpPr txBox="1"/>
          <p:nvPr/>
        </p:nvSpPr>
        <p:spPr>
          <a:xfrm>
            <a:off x="207840" y="434381"/>
            <a:ext cx="819306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uk-UA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Зробити адаптивну розмітку html-сторінки, використовуючи технології (макет сторінки наведено нижче):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>
                <a:solidFill>
                  <a:srgbClr val="E16B6B"/>
                </a:solidFill>
                <a:latin typeface="Verdana"/>
                <a:ea typeface="Verdana"/>
                <a:cs typeface="Verdana"/>
                <a:sym typeface="Verdana"/>
              </a:rPr>
              <a:t>	1. </a:t>
            </a:r>
            <a:r>
              <a:rPr lang="uk-UA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float 		</a:t>
            </a:r>
            <a:r>
              <a:rPr lang="uk-UA" sz="1600">
                <a:solidFill>
                  <a:srgbClr val="E16B6B"/>
                </a:solidFill>
                <a:latin typeface="Verdana"/>
                <a:ea typeface="Verdana"/>
                <a:cs typeface="Verdana"/>
                <a:sym typeface="Verdana"/>
              </a:rPr>
              <a:t>2. </a:t>
            </a:r>
            <a:r>
              <a:rPr lang="uk-UA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flexbox 		</a:t>
            </a:r>
            <a:r>
              <a:rPr lang="uk-UA" sz="1600">
                <a:solidFill>
                  <a:srgbClr val="E16B6B"/>
                </a:solidFill>
                <a:latin typeface="Verdana"/>
                <a:ea typeface="Verdana"/>
                <a:cs typeface="Verdana"/>
                <a:sym typeface="Verdana"/>
              </a:rPr>
              <a:t>3. </a:t>
            </a:r>
            <a:r>
              <a:rPr lang="uk-UA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grid layout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uk-UA">
                <a:latin typeface="Verdana"/>
                <a:ea typeface="Verdana"/>
                <a:cs typeface="Verdana"/>
                <a:sym typeface="Verdana"/>
              </a:rPr>
              <a:t>Завдання 1 (продовження)</a:t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405998" y="1001757"/>
            <a:ext cx="7992110" cy="298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>
                <a:solidFill>
                  <a:srgbClr val="E16B6B"/>
                </a:solidFill>
                <a:latin typeface="Verdana"/>
                <a:ea typeface="Verdana"/>
                <a:cs typeface="Verdana"/>
                <a:sym typeface="Verdana"/>
              </a:rPr>
              <a:t>Вимоги до сторінки:</a:t>
            </a:r>
            <a:endParaRPr sz="1600" dirty="0">
              <a:solidFill>
                <a:srgbClr val="E16B6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15937" marR="0" lvl="0" indent="-285750" algn="just" rtl="0">
              <a:spcBef>
                <a:spcPts val="1200"/>
              </a:spcBef>
              <a:spcAft>
                <a:spcPts val="0"/>
              </a:spcAft>
              <a:buClr>
                <a:srgbClr val="31A475"/>
              </a:buClr>
              <a:buSzPts val="1600"/>
              <a:buFont typeface="Noto Sans Symbols"/>
              <a:buChar char="✔"/>
            </a:pPr>
            <a:r>
              <a:rPr lang="uk-UA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всі елементи знаходяться в головному блоці </a:t>
            </a:r>
            <a:r>
              <a:rPr lang="uk-UA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wrapper</a:t>
            </a:r>
            <a:r>
              <a:rPr lang="uk-UA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dirty="0"/>
          </a:p>
          <a:p>
            <a:pPr marL="515937" marR="0" lvl="0" indent="-285750" algn="just" rtl="0">
              <a:spcBef>
                <a:spcPts val="1200"/>
              </a:spcBef>
              <a:spcAft>
                <a:spcPts val="0"/>
              </a:spcAft>
              <a:buClr>
                <a:srgbClr val="31A475"/>
              </a:buClr>
              <a:buSzPts val="1600"/>
              <a:buFont typeface="Noto Sans Symbols"/>
              <a:buChar char="✔"/>
            </a:pPr>
            <a:r>
              <a:rPr lang="uk-UA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зовнішній відступ між блоками 3px;</a:t>
            </a:r>
            <a:endParaRPr dirty="0"/>
          </a:p>
          <a:p>
            <a:pPr marL="515937" marR="0" lvl="0" indent="-285750" algn="just" rtl="0">
              <a:spcBef>
                <a:spcPts val="1200"/>
              </a:spcBef>
              <a:spcAft>
                <a:spcPts val="0"/>
              </a:spcAft>
              <a:buClr>
                <a:srgbClr val="31A475"/>
              </a:buClr>
              <a:buSzPts val="1600"/>
              <a:buFont typeface="Noto Sans Symbols"/>
              <a:buChar char="✔"/>
            </a:pPr>
            <a:r>
              <a:rPr lang="uk-UA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блоки повинні повністю заповнювати весь вільний простір екрану;</a:t>
            </a:r>
            <a:endParaRPr dirty="0"/>
          </a:p>
          <a:p>
            <a:pPr marL="515937" marR="0" lvl="0" indent="-285750" algn="just" rtl="0">
              <a:spcBef>
                <a:spcPts val="1200"/>
              </a:spcBef>
              <a:spcAft>
                <a:spcPts val="0"/>
              </a:spcAft>
              <a:buClr>
                <a:srgbClr val="31A475"/>
              </a:buClr>
              <a:buSzPts val="1600"/>
              <a:buFont typeface="Noto Sans Symbols"/>
              <a:buChar char="✔"/>
            </a:pPr>
            <a:r>
              <a:rPr lang="uk-UA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колір блоків вибирати відповідно неведеного зразку;</a:t>
            </a:r>
            <a:endParaRPr dirty="0"/>
          </a:p>
          <a:p>
            <a:pPr marL="515937" marR="0" lvl="0" indent="-285750" algn="just" rtl="0">
              <a:spcBef>
                <a:spcPts val="1200"/>
              </a:spcBef>
              <a:spcAft>
                <a:spcPts val="0"/>
              </a:spcAft>
              <a:buClr>
                <a:srgbClr val="31A475"/>
              </a:buClr>
              <a:buSzPts val="1600"/>
              <a:buFont typeface="Noto Sans Symbols"/>
              <a:buChar char="✔"/>
            </a:pPr>
            <a:r>
              <a:rPr lang="uk-UA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рамка у блоків повинна бути 1px білого або світло-сірого кольору.</a:t>
            </a:r>
            <a:endParaRPr dirty="0"/>
          </a:p>
          <a:p>
            <a:pPr marL="515937" marR="0" lvl="0" indent="-285750" algn="just" rtl="0">
              <a:spcBef>
                <a:spcPts val="1200"/>
              </a:spcBef>
              <a:spcAft>
                <a:spcPts val="0"/>
              </a:spcAft>
              <a:buClr>
                <a:srgbClr val="31A475"/>
              </a:buClr>
              <a:buSzPts val="1600"/>
              <a:buFont typeface="Noto Sans Symbols"/>
              <a:buChar char="✔"/>
            </a:pPr>
            <a:r>
              <a:rPr lang="uk-UA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використовуючи правило </a:t>
            </a:r>
            <a:r>
              <a:rPr lang="uk-UA" sz="16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@</a:t>
            </a:r>
            <a:r>
              <a:rPr lang="uk-UA" sz="1600" dirty="0" err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media</a:t>
            </a:r>
            <a:r>
              <a:rPr lang="uk-UA" sz="16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uk-UA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зробити сторінки адаптивними під різні розміри екранів (&lt;500px, ≥500, ≥750, ≥950, ≥1200).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uk-UA" dirty="0">
                <a:latin typeface="Verdana"/>
                <a:ea typeface="Verdana"/>
                <a:cs typeface="Verdana"/>
                <a:sym typeface="Verdana"/>
              </a:rPr>
              <a:t>Додаткове </a:t>
            </a:r>
            <a:r>
              <a:rPr lang="uk-UA" dirty="0" smtClean="0">
                <a:latin typeface="Verdana"/>
                <a:ea typeface="Verdana"/>
                <a:cs typeface="Verdana"/>
                <a:sym typeface="Verdana"/>
              </a:rPr>
              <a:t>завдання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12130" y="1359335"/>
            <a:ext cx="798427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938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uk-U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Використовуючи платформу   Node.js та фреймворк Express.js, створити клієнт серверний веб-додаток, який при відповідних запитах повертатиме раніше створені веб-сторінки, посилання на веб-сторінки зробити окремими роутами.</a:t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9D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5121199" y="1713862"/>
            <a:ext cx="3586163" cy="165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Verdana"/>
              <a:buNone/>
            </a:pPr>
            <a:r>
              <a:rPr lang="uk-UA" sz="4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Дякую за увагу!</a:t>
            </a: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42212"/>
            <a:ext cx="7300332" cy="350128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leksVla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135</Words>
  <Application>Microsoft Office PowerPoint</Application>
  <PresentationFormat>Экран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Noto Sans Symbols</vt:lpstr>
      <vt:lpstr>Verdana</vt:lpstr>
      <vt:lpstr>OleksVlas</vt:lpstr>
      <vt:lpstr>ВЕБ-ПРОГРАМУВАННЯ</vt:lpstr>
      <vt:lpstr>Лабораторе заняття</vt:lpstr>
      <vt:lpstr>Завдання 1</vt:lpstr>
      <vt:lpstr>Завдання 1 (продовження)</vt:lpstr>
      <vt:lpstr>Додаткове завдання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ВЕБ-ТЕХНОЛОГІЇ ТА ВЕБ-ДИЗАЙН</dc:title>
  <dc:creator>VlasOlex</dc:creator>
  <cp:lastModifiedBy>л</cp:lastModifiedBy>
  <cp:revision>2</cp:revision>
  <dcterms:created xsi:type="dcterms:W3CDTF">2017-09-15T12:44:56Z</dcterms:created>
  <dcterms:modified xsi:type="dcterms:W3CDTF">2023-04-13T11:45:28Z</dcterms:modified>
</cp:coreProperties>
</file>