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2" r:id="rId1"/>
  </p:sldMasterIdLst>
  <p:notesMasterIdLst>
    <p:notesMasterId r:id="rId2"/>
  </p:notesMasterIdLst>
  <p:sldIdLst>
    <p:sldId id="256" r:id="rId3"/>
  </p:sldIdLst>
  <p:sldSz cx="21383625" cy="30275213"/>
  <p:notesSz cx="6858000" cy="9144000"/>
  <p:defaultTextStyle>
    <a:defPPr>
      <a:defRPr lang="ko-KR"/>
    </a:defPPr>
    <a:lvl1pPr marL="0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8908" autoAdjust="0"/>
    <p:restoredTop sz="98453" autoAdjust="0"/>
  </p:normalViewPr>
  <p:slideViewPr>
    <p:cSldViewPr snapToGrid="0" snapToObjects="1">
      <p:cViewPr>
        <p:scale>
          <a:sx n="30" d="100"/>
          <a:sy n="30" d="100"/>
        </p:scale>
        <p:origin x="468" y="-4476"/>
      </p:cViewPr>
      <p:guideLst>
        <p:guide orient="horz" pos="9534"/>
        <p:guide pos="67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4989318-EBD5-41FA-B3DD-C5817805B3B7}" type="datetime1">
              <a:rPr lang="ko-KR" altLang="en-US"/>
              <a:pPr lvl="0">
                <a:defRPr/>
              </a:pPr>
              <a:t>2022-06-06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F891537-26C2-4BED-A55B-542D3514EF2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1A8D-1DF5-411B-B441-CFA0522D95A4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90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1A8D-1DF5-411B-B441-CFA0522D95A4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51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1A8D-1DF5-411B-B441-CFA0522D95A4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10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1A8D-1DF5-411B-B441-CFA0522D95A4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25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1A8D-1DF5-411B-B441-CFA0522D95A4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12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1A8D-1DF5-411B-B441-CFA0522D95A4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1A8D-1DF5-411B-B441-CFA0522D95A4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94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1A8D-1DF5-411B-B441-CFA0522D95A4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87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1A8D-1DF5-411B-B441-CFA0522D95A4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3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1A8D-1DF5-411B-B441-CFA0522D95A4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42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1A8D-1DF5-411B-B441-CFA0522D95A4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23964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41A8D-1DF5-411B-B441-CFA0522D95A4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31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8.png"  /><Relationship Id="rId11" Type="http://schemas.openxmlformats.org/officeDocument/2006/relationships/image" Target="../media/image9.png"  /><Relationship Id="rId12" Type="http://schemas.openxmlformats.org/officeDocument/2006/relationships/image" Target="../media/image10.png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1.jpe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6.png"  /><Relationship Id="rId9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그림 27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573405"/>
            <a:ext cx="3331210" cy="3331210"/>
          </a:xfrm>
          <a:prstGeom prst="rect">
            <a:avLst/>
          </a:prstGeom>
        </p:spPr>
      </p:pic>
      <p:sp>
        <p:nvSpPr>
          <p:cNvPr id="1031" name="직사각형 1030"/>
          <p:cNvSpPr/>
          <p:nvPr/>
        </p:nvSpPr>
        <p:spPr>
          <a:xfrm>
            <a:off x="3392399" y="573405"/>
            <a:ext cx="14598826" cy="3011170"/>
          </a:xfrm>
          <a:prstGeom prst="rect">
            <a:avLst/>
          </a:prstGeom>
          <a:solidFill>
            <a:srgbClr val="3057b9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285750" lvl="0" indent="-285750" algn="ctr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4500">
                <a:ln w="9525">
                  <a:solidFill>
                    <a:schemeClr val="lt1">
                      <a:alpha val="30000"/>
                    </a:schemeClr>
                  </a:solidFill>
                </a:ln>
                <a:solidFill>
                  <a:schemeClr val="lt1"/>
                </a:solidFill>
                <a:latin typeface="돋움체"/>
                <a:ea typeface="돋움체"/>
              </a:rPr>
              <a:t>C++</a:t>
            </a:r>
            <a:r>
              <a:rPr lang="ko-KR" altLang="en-US" sz="4500">
                <a:ln w="9525">
                  <a:solidFill>
                    <a:schemeClr val="lt1">
                      <a:alpha val="30000"/>
                    </a:schemeClr>
                  </a:solidFill>
                </a:ln>
                <a:solidFill>
                  <a:schemeClr val="lt1"/>
                </a:solidFill>
                <a:latin typeface="돋움체"/>
                <a:ea typeface="돋움체"/>
              </a:rPr>
              <a:t>를 이용한 캐릭터가 추가된 지뢰 찾기 게임 구현</a:t>
            </a:r>
            <a:endParaRPr lang="ko-KR" altLang="en-US" sz="4500">
              <a:ln w="9525">
                <a:solidFill>
                  <a:schemeClr val="lt1">
                    <a:alpha val="30000"/>
                  </a:schemeClr>
                </a:solidFill>
              </a:ln>
              <a:solidFill>
                <a:schemeClr val="lt1"/>
              </a:solidFill>
              <a:latin typeface="돋움체"/>
              <a:ea typeface="돋움체"/>
            </a:endParaRPr>
          </a:p>
          <a:p>
            <a:pPr marL="285750" lvl="0" indent="-28575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2500" i="0" u="none" strike="noStrike" kern="1200" cap="none" spc="0" normalizeH="0" baseline="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effectLst/>
                <a:latin typeface="돋움체"/>
                <a:ea typeface="돋움체"/>
              </a:rPr>
              <a:t>20181115</a:t>
            </a:r>
            <a:r>
              <a:rPr kumimoji="0" lang="ko-KR" altLang="en-US" sz="2500" i="0" u="none" strike="noStrike" kern="1200" cap="none" spc="0" normalizeH="0" baseline="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effectLst/>
                <a:latin typeface="돋움체"/>
                <a:ea typeface="돋움체"/>
              </a:rPr>
              <a:t> 변상원</a:t>
            </a:r>
            <a:r>
              <a:rPr kumimoji="0" lang="en-US" altLang="ko-KR" sz="2500" i="0" u="none" strike="noStrike" kern="1200" cap="none" spc="0" normalizeH="0" baseline="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effectLst/>
                <a:latin typeface="돋움체"/>
                <a:ea typeface="돋움체"/>
              </a:rPr>
              <a:t>,</a:t>
            </a:r>
            <a:r>
              <a:rPr kumimoji="0" lang="ko-KR" altLang="en-US" sz="2500" i="0" u="none" strike="noStrike" kern="1200" cap="none" spc="0" normalizeH="0" baseline="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effectLst/>
                <a:latin typeface="돋움체"/>
                <a:ea typeface="돋움체"/>
              </a:rPr>
              <a:t> </a:t>
            </a:r>
            <a:r>
              <a:rPr kumimoji="0" lang="en-US" altLang="ko-KR" sz="2500" i="0" u="none" strike="noStrike" kern="1200" cap="none" spc="0" normalizeH="0" baseline="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effectLst/>
                <a:latin typeface="돋움체"/>
                <a:ea typeface="돋움체"/>
              </a:rPr>
              <a:t>20181114</a:t>
            </a:r>
            <a:r>
              <a:rPr kumimoji="0" lang="ko-KR" altLang="en-US" sz="2500" i="0" u="none" strike="noStrike" kern="1200" cap="none" spc="0" normalizeH="0" baseline="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effectLst/>
                <a:latin typeface="돋움체"/>
                <a:ea typeface="돋움체"/>
              </a:rPr>
              <a:t> 배우석</a:t>
            </a:r>
            <a:r>
              <a:rPr kumimoji="0" lang="en-US" altLang="ko-KR" sz="2500" i="0" u="none" strike="noStrike" kern="1200" cap="none" spc="0" normalizeH="0" baseline="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effectLst/>
                <a:latin typeface="돋움체"/>
                <a:ea typeface="돋움체"/>
              </a:rPr>
              <a:t>,</a:t>
            </a:r>
            <a:r>
              <a:rPr kumimoji="0" lang="ko-KR" altLang="en-US" sz="2500" i="0" u="none" strike="noStrike" kern="1200" cap="none" spc="0" normalizeH="0" baseline="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effectLst/>
                <a:latin typeface="돋움체"/>
                <a:ea typeface="돋움체"/>
              </a:rPr>
              <a:t> </a:t>
            </a:r>
            <a:r>
              <a:rPr kumimoji="0" lang="en-US" altLang="ko-KR" sz="2500" i="0" u="none" strike="noStrike" kern="1200" cap="none" spc="0" normalizeH="0" baseline="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effectLst/>
                <a:latin typeface="돋움체"/>
                <a:ea typeface="돋움체"/>
              </a:rPr>
              <a:t>20181132</a:t>
            </a:r>
            <a:r>
              <a:rPr kumimoji="0" lang="ko-KR" altLang="en-US" sz="2500" i="0" u="none" strike="noStrike" kern="1200" cap="none" spc="0" normalizeH="0" baseline="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effectLst/>
                <a:latin typeface="돋움체"/>
                <a:ea typeface="돋움체"/>
              </a:rPr>
              <a:t> 최준영</a:t>
            </a:r>
            <a:endParaRPr kumimoji="0" lang="ko-KR" altLang="en-US" sz="2500" i="0" u="none" strike="noStrike" kern="1200" cap="none" spc="0" normalizeH="0" baseline="0">
              <a:ln w="9525">
                <a:solidFill>
                  <a:schemeClr val="lt1"/>
                </a:solidFill>
              </a:ln>
              <a:solidFill>
                <a:schemeClr val="lt1"/>
              </a:solidFill>
              <a:latin typeface="돋움체"/>
              <a:ea typeface="돋움체"/>
            </a:endParaRPr>
          </a:p>
          <a:p>
            <a:pPr marL="285750" lvl="0" indent="-28575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돋움체"/>
                <a:ea typeface="돋움체"/>
              </a:rPr>
              <a:t>안동대학교 컴퓨터공학과</a:t>
            </a:r>
            <a:endParaRPr xmlns:mc="http://schemas.openxmlformats.org/markup-compatibility/2006" xmlns:hp="http://schemas.haansoft.com/office/presentation/8.0" kumimoji="0" lang="ko-KR" altLang="en-US" sz="2500" i="0" u="none" strike="noStrike" kern="1200" cap="none" spc="0" normalizeH="0" baseline="0" mc:Ignorable="hp" hp:hslEmbossed="0">
              <a:ln w="9525">
                <a:solidFill>
                  <a:schemeClr val="lt1"/>
                </a:solidFill>
              </a:ln>
              <a:solidFill>
                <a:schemeClr val="lt1"/>
              </a:solidFill>
              <a:latin typeface="돋움체"/>
              <a:ea typeface="돋움체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77597" y="6626861"/>
            <a:ext cx="19428430" cy="122935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2500"/>
              <a:t>윈도우</a:t>
            </a:r>
            <a:r>
              <a:rPr lang="ko-KR" altLang="en-US" sz="2500"/>
              <a:t>의</a:t>
            </a:r>
            <a:r>
              <a:rPr lang="en-US" altLang="ko-KR" sz="2500"/>
              <a:t> 기본 게임인 지뢰 찾기를 C++를 이용하여 구현하고 마우스를 이용하던 기존의 플레이 방식을 플레이어가 직접 조작하는 간단한 캐릭터를 추가하여 익숙한 게임을 색다른 느낌으로 플레이할 수 있게 하고 구현 과정에서 지뢰 찾기 게임의 작동 방식, 구현 방법을 알아</a:t>
            </a:r>
            <a:r>
              <a:rPr lang="ko-KR" altLang="en-US" sz="2500"/>
              <a:t>본다</a:t>
            </a:r>
            <a:r>
              <a:rPr lang="en-US" altLang="ko-KR" sz="2500"/>
              <a:t>.</a:t>
            </a:r>
            <a:r>
              <a:rPr lang="ko-KR" altLang="en-US" sz="2500"/>
              <a:t> </a:t>
            </a:r>
            <a:endParaRPr lang="ko-KR" altLang="en-US" sz="2500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>
          <a:xfrm>
            <a:off x="0" y="-9927"/>
            <a:ext cx="184731" cy="4770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 sz="2500"/>
          </a:p>
        </p:txBody>
      </p:sp>
      <p:pic>
        <p:nvPicPr>
          <p:cNvPr id="1037" name="_x753332456" descr="EMB0000561c408a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9828584" y="28864756"/>
            <a:ext cx="1476375" cy="1079500"/>
          </a:xfrm>
          <a:prstGeom prst="rect">
            <a:avLst/>
          </a:prstGeom>
          <a:noFill/>
        </p:spPr>
      </p:pic>
      <p:sp>
        <p:nvSpPr>
          <p:cNvPr id="20" name="Rectangle 23"/>
          <p:cNvSpPr>
            <a:spLocks noChangeArrowheads="1"/>
          </p:cNvSpPr>
          <p:nvPr/>
        </p:nvSpPr>
        <p:spPr>
          <a:xfrm>
            <a:off x="0" y="0"/>
            <a:ext cx="21383624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>
          <a:xfrm>
            <a:off x="0" y="0"/>
            <a:ext cx="21383624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67" name=""/>
          <p:cNvSpPr txBox="1"/>
          <p:nvPr/>
        </p:nvSpPr>
        <p:spPr>
          <a:xfrm>
            <a:off x="7394970" y="4893307"/>
            <a:ext cx="6593683" cy="825785"/>
          </a:xfrm>
          <a:prstGeom prst="rect">
            <a:avLst/>
          </a:prstGeom>
          <a:solidFill>
            <a:srgbClr val="3057b9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>
                <a:solidFill>
                  <a:schemeClr val="lt1"/>
                </a:solidFill>
              </a:rPr>
              <a:t>요약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088" name=""/>
          <p:cNvSpPr txBox="1"/>
          <p:nvPr/>
        </p:nvSpPr>
        <p:spPr>
          <a:xfrm>
            <a:off x="2128901" y="9247275"/>
            <a:ext cx="6593683" cy="825785"/>
          </a:xfrm>
          <a:prstGeom prst="rect">
            <a:avLst/>
          </a:prstGeom>
          <a:solidFill>
            <a:srgbClr val="3057b9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p>
            <a:pPr marL="0" lvl="0" indent="0" algn="ctr" defTabSz="247957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881" b="0" i="0" u="none" strike="noStrike" kern="1200" cap="none" spc="0" normalizeH="0" baseline="0" mc:Ignorable="hp" hp:hslEmbossed="0">
                <a:solidFill>
                  <a:schemeClr val="lt1"/>
                </a:solidFill>
                <a:latin typeface="Calibri"/>
                <a:ea typeface="맑은 고딕"/>
                <a:cs typeface="맑은 고딕"/>
              </a:rPr>
              <a:t>클래스간 관계</a:t>
            </a:r>
            <a:endParaRPr xmlns:mc="http://schemas.openxmlformats.org/markup-compatibility/2006" xmlns:hp="http://schemas.haansoft.com/office/presentation/8.0" kumimoji="0" lang="ko-KR" altLang="en-US" sz="4881" b="0" i="0" u="none" strike="noStrike" kern="1200" cap="none" spc="0" normalizeH="0" baseline="0" mc:Ignorable="hp" hp:hslEmbossed="0">
              <a:solidFill>
                <a:schemeClr val="lt1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1510" name=""/>
          <p:cNvGrpSpPr/>
          <p:nvPr/>
        </p:nvGrpSpPr>
        <p:grpSpPr>
          <a:xfrm rot="0">
            <a:off x="544669" y="11196857"/>
            <a:ext cx="9670892" cy="6311056"/>
            <a:chOff x="1750948" y="13089155"/>
            <a:chExt cx="6903903" cy="4425109"/>
          </a:xfrm>
        </p:grpSpPr>
        <p:sp>
          <p:nvSpPr>
            <p:cNvPr id="1494" name="직사각형 3"/>
            <p:cNvSpPr/>
            <p:nvPr/>
          </p:nvSpPr>
          <p:spPr>
            <a:xfrm>
              <a:off x="4486804" y="14879396"/>
              <a:ext cx="1413831" cy="91807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3500">
                  <a:solidFill>
                    <a:schemeClr val="tx1"/>
                  </a:solidFill>
                  <a:ea typeface="맑은 고딕"/>
                </a:rPr>
                <a:t>Player</a:t>
              </a:r>
              <a:endParaRPr lang="ko-KR" altLang="en-US" sz="3500">
                <a:solidFill>
                  <a:schemeClr val="tx1"/>
                </a:solidFill>
                <a:ea typeface="맑은 고딕"/>
              </a:endParaRPr>
            </a:p>
          </p:txBody>
        </p:sp>
        <p:sp>
          <p:nvSpPr>
            <p:cNvPr id="1495" name="직사각형 4"/>
            <p:cNvSpPr/>
            <p:nvPr/>
          </p:nvSpPr>
          <p:spPr>
            <a:xfrm>
              <a:off x="4486804" y="16596191"/>
              <a:ext cx="1413831" cy="91807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lvl="0" algn="ctr">
                <a:defRPr/>
              </a:pPr>
              <a:r>
                <a:rPr lang="ko-KR" altLang="en-US" sz="3500">
                  <a:solidFill>
                    <a:schemeClr val="tx1"/>
                  </a:solidFill>
                  <a:ea typeface="맑은 고딕"/>
                </a:rPr>
                <a:t>Score</a:t>
              </a:r>
              <a:endParaRPr lang="ko-KR" altLang="en-US" sz="3500">
                <a:solidFill>
                  <a:schemeClr val="tx1"/>
                </a:solidFill>
                <a:ea typeface="맑은 고딕"/>
              </a:endParaRPr>
            </a:p>
          </p:txBody>
        </p:sp>
        <p:sp>
          <p:nvSpPr>
            <p:cNvPr id="1496" name="직사각형 6"/>
            <p:cNvSpPr/>
            <p:nvPr/>
          </p:nvSpPr>
          <p:spPr>
            <a:xfrm>
              <a:off x="1750949" y="16596190"/>
              <a:ext cx="1413831" cy="91807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lvl="0" algn="ctr">
                <a:defRPr/>
              </a:pPr>
              <a:r>
                <a:rPr lang="ko-KR" altLang="en-US" sz="3500">
                  <a:solidFill>
                    <a:schemeClr val="tx1"/>
                  </a:solidFill>
                  <a:ea typeface="맑은 고딕"/>
                </a:rPr>
                <a:t>DefuseKit</a:t>
              </a:r>
              <a:endParaRPr lang="ko-KR" altLang="en-US" sz="3500">
                <a:solidFill>
                  <a:schemeClr val="tx1"/>
                </a:solidFill>
                <a:ea typeface="맑은 고딕"/>
              </a:endParaRPr>
            </a:p>
          </p:txBody>
        </p:sp>
        <p:sp>
          <p:nvSpPr>
            <p:cNvPr id="1497" name="직사각형 10"/>
            <p:cNvSpPr/>
            <p:nvPr/>
          </p:nvSpPr>
          <p:spPr>
            <a:xfrm>
              <a:off x="1750949" y="14879397"/>
              <a:ext cx="1413831" cy="91807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lvl="0" algn="ctr">
                <a:defRPr/>
              </a:pPr>
              <a:r>
                <a:rPr lang="ko-KR" altLang="en-US" sz="3500">
                  <a:solidFill>
                    <a:schemeClr val="tx1"/>
                  </a:solidFill>
                  <a:ea typeface="맑은 고딕"/>
                </a:rPr>
                <a:t>Mine</a:t>
              </a:r>
              <a:endParaRPr lang="ko-KR" altLang="en-US" sz="3500">
                <a:solidFill>
                  <a:schemeClr val="tx1"/>
                </a:solidFill>
                <a:ea typeface="맑은 고딕"/>
              </a:endParaRPr>
            </a:p>
          </p:txBody>
        </p:sp>
        <p:sp>
          <p:nvSpPr>
            <p:cNvPr id="1498" name="직사각형 12"/>
            <p:cNvSpPr/>
            <p:nvPr/>
          </p:nvSpPr>
          <p:spPr>
            <a:xfrm>
              <a:off x="1750948" y="13116697"/>
              <a:ext cx="1413831" cy="91807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lvl="0" algn="ctr">
                <a:defRPr/>
              </a:pPr>
              <a:r>
                <a:rPr lang="ko-KR" altLang="en-US" sz="3500">
                  <a:solidFill>
                    <a:schemeClr val="tx1"/>
                  </a:solidFill>
                  <a:ea typeface="맑은 고딕"/>
                </a:rPr>
                <a:t>Converter</a:t>
              </a:r>
              <a:endParaRPr lang="ko-KR" sz="3500">
                <a:solidFill>
                  <a:schemeClr val="tx1"/>
                </a:solidFill>
              </a:endParaRPr>
            </a:p>
          </p:txBody>
        </p:sp>
        <p:sp>
          <p:nvSpPr>
            <p:cNvPr id="1499" name="직사각형 13"/>
            <p:cNvSpPr/>
            <p:nvPr/>
          </p:nvSpPr>
          <p:spPr>
            <a:xfrm>
              <a:off x="7241020" y="13116698"/>
              <a:ext cx="1413831" cy="91807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lvl="0" algn="ctr">
                <a:defRPr/>
              </a:pPr>
              <a:r>
                <a:rPr lang="ko-KR" altLang="en-US" sz="3500">
                  <a:solidFill>
                    <a:schemeClr val="tx1"/>
                  </a:solidFill>
                  <a:ea typeface="맑은 고딕"/>
                </a:rPr>
                <a:t>Timer</a:t>
              </a:r>
              <a:endParaRPr lang="ko-KR" altLang="en-US" sz="3500">
                <a:solidFill>
                  <a:schemeClr val="tx1"/>
                </a:solidFill>
                <a:ea typeface="맑은 고딕"/>
              </a:endParaRPr>
            </a:p>
          </p:txBody>
        </p:sp>
        <p:sp>
          <p:nvSpPr>
            <p:cNvPr id="1500" name="직사각형 14"/>
            <p:cNvSpPr/>
            <p:nvPr/>
          </p:nvSpPr>
          <p:spPr>
            <a:xfrm>
              <a:off x="4486803" y="13089155"/>
              <a:ext cx="1413831" cy="91807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lvl="0" algn="ctr">
                <a:defRPr/>
              </a:pPr>
              <a:r>
                <a:rPr lang="ko-KR" altLang="en-US" sz="3500">
                  <a:solidFill>
                    <a:schemeClr val="tx1"/>
                  </a:solidFill>
                  <a:ea typeface="맑은 고딕"/>
                </a:rPr>
                <a:t>main</a:t>
              </a:r>
              <a:endParaRPr lang="ko-KR" sz="3500">
                <a:solidFill>
                  <a:schemeClr val="tx1"/>
                </a:solidFill>
              </a:endParaRPr>
            </a:p>
          </p:txBody>
        </p:sp>
        <p:cxnSp>
          <p:nvCxnSpPr>
            <p:cNvPr id="1501" name="직선 화살표 연결선 15"/>
            <p:cNvCxnSpPr/>
            <p:nvPr/>
          </p:nvCxnSpPr>
          <p:spPr>
            <a:xfrm flipH="1">
              <a:off x="2477716" y="14067476"/>
              <a:ext cx="12854" cy="804231"/>
            </a:xfrm>
            <a:prstGeom prst="straightConnector1">
              <a:avLst/>
            </a:prstGeom>
            <a:ln>
              <a:solidFill>
                <a:schemeClr val="dk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2" name="직선 화살표 연결선 16"/>
            <p:cNvCxnSpPr/>
            <p:nvPr/>
          </p:nvCxnSpPr>
          <p:spPr>
            <a:xfrm flipH="1">
              <a:off x="2450173" y="15802632"/>
              <a:ext cx="12854" cy="804231"/>
            </a:xfrm>
            <a:prstGeom prst="straightConnector1">
              <a:avLst/>
            </a:prstGeom>
            <a:ln>
              <a:solidFill>
                <a:schemeClr val="dk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3" name="직선 화살표 연결선 17"/>
            <p:cNvCxnSpPr/>
            <p:nvPr/>
          </p:nvCxnSpPr>
          <p:spPr>
            <a:xfrm flipV="1">
              <a:off x="3145174" y="14028745"/>
              <a:ext cx="1359263" cy="838008"/>
            </a:xfrm>
            <a:prstGeom prst="straightConnector1">
              <a:avLst/>
            </a:prstGeom>
            <a:ln>
              <a:solidFill>
                <a:schemeClr val="dk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4" name="직선 화살표 연결선 22"/>
            <p:cNvCxnSpPr/>
            <p:nvPr/>
          </p:nvCxnSpPr>
          <p:spPr>
            <a:xfrm flipH="1" flipV="1">
              <a:off x="5896270" y="13568598"/>
              <a:ext cx="1357986" cy="30659"/>
            </a:xfrm>
            <a:prstGeom prst="straightConnector1">
              <a:avLst/>
            </a:prstGeom>
            <a:ln>
              <a:solidFill>
                <a:schemeClr val="dk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5" name="직선 화살표 연결선 23"/>
            <p:cNvCxnSpPr/>
            <p:nvPr/>
          </p:nvCxnSpPr>
          <p:spPr>
            <a:xfrm>
              <a:off x="3160763" y="15380318"/>
              <a:ext cx="1327530" cy="5509"/>
            </a:xfrm>
            <a:prstGeom prst="straightConnector1">
              <a:avLst/>
            </a:prstGeom>
            <a:ln>
              <a:solidFill>
                <a:schemeClr val="dk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6" name="직선 화살표 연결선 24"/>
            <p:cNvCxnSpPr/>
            <p:nvPr/>
          </p:nvCxnSpPr>
          <p:spPr>
            <a:xfrm>
              <a:off x="3145172" y="14033523"/>
              <a:ext cx="1324204" cy="855989"/>
            </a:xfrm>
            <a:prstGeom prst="straightConnector1">
              <a:avLst/>
            </a:prstGeom>
            <a:ln>
              <a:solidFill>
                <a:schemeClr val="dk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7" name="직선 화살표 연결선 25"/>
            <p:cNvCxnSpPr/>
            <p:nvPr/>
          </p:nvCxnSpPr>
          <p:spPr>
            <a:xfrm flipV="1">
              <a:off x="3179677" y="15800067"/>
              <a:ext cx="1317794" cy="795986"/>
            </a:xfrm>
            <a:prstGeom prst="straightConnector1">
              <a:avLst/>
            </a:prstGeom>
            <a:ln>
              <a:solidFill>
                <a:schemeClr val="dk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8" name="직선 화살표 연결선 26"/>
            <p:cNvCxnSpPr/>
            <p:nvPr/>
          </p:nvCxnSpPr>
          <p:spPr>
            <a:xfrm flipH="1" flipV="1">
              <a:off x="5195209" y="15783369"/>
              <a:ext cx="3673" cy="881696"/>
            </a:xfrm>
            <a:prstGeom prst="straightConnector1">
              <a:avLst/>
            </a:prstGeom>
            <a:ln>
              <a:solidFill>
                <a:schemeClr val="dk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9" name="직선 화살표 연결선 27"/>
            <p:cNvCxnSpPr/>
            <p:nvPr/>
          </p:nvCxnSpPr>
          <p:spPr>
            <a:xfrm flipH="1" flipV="1">
              <a:off x="5194654" y="13994791"/>
              <a:ext cx="3673" cy="907575"/>
            </a:xfrm>
            <a:prstGeom prst="straightConnector1">
              <a:avLst/>
            </a:prstGeom>
            <a:ln>
              <a:solidFill>
                <a:schemeClr val="dk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11" name="그림 6" descr="텍스트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3495" y="20731702"/>
            <a:ext cx="3588588" cy="4571503"/>
          </a:xfrm>
          <a:prstGeom prst="rect">
            <a:avLst/>
          </a:prstGeom>
        </p:spPr>
      </p:pic>
      <p:sp>
        <p:nvSpPr>
          <p:cNvPr id="1512" name=""/>
          <p:cNvSpPr txBox="1"/>
          <p:nvPr/>
        </p:nvSpPr>
        <p:spPr>
          <a:xfrm>
            <a:off x="12165408" y="9247275"/>
            <a:ext cx="6593683" cy="825785"/>
          </a:xfrm>
          <a:prstGeom prst="rect">
            <a:avLst/>
          </a:prstGeom>
          <a:solidFill>
            <a:srgbClr val="3057b9">
              <a:alpha val="100000"/>
            </a:srgbClr>
          </a:solidFill>
        </p:spPr>
        <p:txBody>
          <a:bodyPr wrap="square">
            <a:spAutoFit/>
          </a:bodyPr>
          <a:p>
            <a:pPr marL="0" lvl="0" indent="0" algn="ctr" defTabSz="247957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881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게임 설명</a:t>
            </a:r>
            <a:endParaRPr xmlns:mc="http://schemas.openxmlformats.org/markup-compatibility/2006" xmlns:hp="http://schemas.haansoft.com/office/presentation/8.0" kumimoji="0" lang="ko-KR" altLang="en-US" sz="4881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14" name=""/>
          <p:cNvSpPr txBox="1"/>
          <p:nvPr/>
        </p:nvSpPr>
        <p:spPr>
          <a:xfrm>
            <a:off x="7394970" y="18379032"/>
            <a:ext cx="6593683" cy="825785"/>
          </a:xfrm>
          <a:prstGeom prst="rect">
            <a:avLst/>
          </a:prstGeom>
          <a:solidFill>
            <a:srgbClr val="3057b9">
              <a:alpha val="100000"/>
            </a:srgbClr>
          </a:solidFill>
        </p:spPr>
        <p:txBody>
          <a:bodyPr wrap="square">
            <a:spAutoFit/>
          </a:bodyPr>
          <a:p>
            <a:pPr marL="0" lvl="0" indent="0" algn="ctr" defTabSz="247957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881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화면 별 사진</a:t>
            </a:r>
            <a:endParaRPr xmlns:mc="http://schemas.openxmlformats.org/markup-compatibility/2006" xmlns:hp="http://schemas.haansoft.com/office/presentation/8.0" kumimoji="0" lang="ko-KR" altLang="en-US" sz="4881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15" name="직사각형 1"/>
          <p:cNvSpPr/>
          <p:nvPr/>
        </p:nvSpPr>
        <p:spPr>
          <a:xfrm>
            <a:off x="10882313" y="10542675"/>
            <a:ext cx="9794240" cy="179768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 marL="357000" lvl="0" indent="-357000" defTabSz="2479578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타이틀 화면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57000" lvl="0" indent="-357000">
              <a:lnSpc>
                <a:spcPct val="150000"/>
              </a:lnSpc>
              <a:buFont typeface="Wingdings"/>
              <a:buChar char="Ø"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Enter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키를 누르면 난이도 선택 화면으로 이동한다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57000" lvl="0" indent="-357000" defTabSz="2479578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난이도 선택 화면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57000" lvl="0" indent="-357000" defTabSz="2479578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Ø"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좌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우 방향키를 이용하여 난이도를 변경하며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Enter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키로 선택한다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57000" lvl="0" indent="-357000" defTabSz="2479578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게임 플레이 화면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57000" lvl="0" indent="-357000" defTabSz="2479578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Ø"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W,A,S,D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로 플레이어를 조작할 수 있고 방향키를 이용하여 시점을 조작할 수 있다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57000" lvl="0" indent="-357000">
              <a:lnSpc>
                <a:spcPct val="150000"/>
              </a:lnSpc>
              <a:buFont typeface="Wingdings"/>
              <a:buChar char="Ø"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Space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키를 누르면 현재 시점에 해체 키트를 사용한다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57000" lvl="0" indent="-357000">
              <a:lnSpc>
                <a:spcPct val="150000"/>
              </a:lnSpc>
              <a:buFont typeface="Wingdings"/>
              <a:buChar char="Ø"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지뢰를 모두 해체하게 되면 게임 승리가 된다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57000" lvl="0" indent="-357000">
              <a:lnSpc>
                <a:spcPct val="150000"/>
              </a:lnSpc>
              <a:buFont typeface="Wingdings"/>
              <a:buChar char="Ø"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지뢰를 밟거나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해체 키트를 모두 소진시 게임 오버가 된다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57000" lvl="0" indent="-357000">
              <a:lnSpc>
                <a:spcPct val="150000"/>
              </a:lnSpc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게임 오버 화면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57000" lvl="0" indent="-357000" defTabSz="2479578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Ø"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게임 오버 화면에서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R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키를 누르면 해당 난이도를 다시 시작한다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357000" lvl="0" indent="-357000" defTabSz="2479578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lvl="0" indent="0" defTabSz="2479578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16" name=""/>
          <p:cNvSpPr txBox="1"/>
          <p:nvPr/>
        </p:nvSpPr>
        <p:spPr>
          <a:xfrm>
            <a:off x="783495" y="19992326"/>
            <a:ext cx="2690811" cy="47239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500"/>
              <a:t>타이틀 화면</a:t>
            </a:r>
            <a:endParaRPr lang="ko-KR" altLang="en-US" sz="2500"/>
          </a:p>
        </p:txBody>
      </p:sp>
      <p:sp>
        <p:nvSpPr>
          <p:cNvPr id="1517" name=""/>
          <p:cNvSpPr txBox="1"/>
          <p:nvPr/>
        </p:nvSpPr>
        <p:spPr>
          <a:xfrm>
            <a:off x="4621212" y="19992326"/>
            <a:ext cx="2690811" cy="47239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247957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난이도 선택 화면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1518" name="그림 27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8052414" y="573405"/>
            <a:ext cx="3331210" cy="3331210"/>
          </a:xfrm>
          <a:prstGeom prst="rect">
            <a:avLst/>
          </a:prstGeom>
        </p:spPr>
      </p:pic>
      <p:pic>
        <p:nvPicPr>
          <p:cNvPr id="1519" name="그림 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604324" y="20660034"/>
            <a:ext cx="1823881" cy="2321586"/>
          </a:xfrm>
          <a:prstGeom prst="rect">
            <a:avLst/>
          </a:prstGeom>
        </p:spPr>
      </p:pic>
      <p:pic>
        <p:nvPicPr>
          <p:cNvPr id="1520" name="그림 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428205" y="20660034"/>
            <a:ext cx="1963475" cy="2510896"/>
          </a:xfrm>
          <a:prstGeom prst="rect">
            <a:avLst/>
          </a:prstGeom>
        </p:spPr>
      </p:pic>
      <p:pic>
        <p:nvPicPr>
          <p:cNvPr id="1521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21212" y="22981620"/>
            <a:ext cx="1862778" cy="2393256"/>
          </a:xfrm>
          <a:prstGeom prst="rect">
            <a:avLst/>
          </a:prstGeom>
        </p:spPr>
      </p:pic>
      <p:pic>
        <p:nvPicPr>
          <p:cNvPr id="1522" name="그림 7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498002" y="22981618"/>
            <a:ext cx="1823881" cy="2321586"/>
          </a:xfrm>
          <a:prstGeom prst="rect">
            <a:avLst/>
          </a:prstGeom>
        </p:spPr>
      </p:pic>
      <p:sp>
        <p:nvSpPr>
          <p:cNvPr id="1523" name=""/>
          <p:cNvSpPr txBox="1"/>
          <p:nvPr/>
        </p:nvSpPr>
        <p:spPr>
          <a:xfrm>
            <a:off x="8722584" y="19992326"/>
            <a:ext cx="2690811" cy="47239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247957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게임 플레이 화면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1524" name="그림 7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8722584" y="20576426"/>
            <a:ext cx="3700732" cy="4726778"/>
          </a:xfrm>
          <a:prstGeom prst="rect">
            <a:avLst/>
          </a:prstGeom>
        </p:spPr>
      </p:pic>
      <p:sp>
        <p:nvSpPr>
          <p:cNvPr id="1525" name=""/>
          <p:cNvSpPr txBox="1"/>
          <p:nvPr/>
        </p:nvSpPr>
        <p:spPr>
          <a:xfrm>
            <a:off x="12643248" y="19992326"/>
            <a:ext cx="2690811" cy="47239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247957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게임 오버 화면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1526" name="그림 4" descr="텍스트이(가) 표시된 사진  자동 생성된 설명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2643248" y="20576426"/>
            <a:ext cx="3793577" cy="4798452"/>
          </a:xfrm>
          <a:prstGeom prst="rect">
            <a:avLst/>
          </a:prstGeom>
        </p:spPr>
      </p:pic>
      <p:sp>
        <p:nvSpPr>
          <p:cNvPr id="1527" name=""/>
          <p:cNvSpPr txBox="1"/>
          <p:nvPr/>
        </p:nvSpPr>
        <p:spPr>
          <a:xfrm>
            <a:off x="16707009" y="19992326"/>
            <a:ext cx="2690811" cy="47239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247957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게임 승리 화면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1528" name="그림 6" descr="텍스트이(가) 표시된 사진  자동 생성된 설명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6707007" y="20563488"/>
            <a:ext cx="3772665" cy="4811392"/>
          </a:xfrm>
          <a:prstGeom prst="rect">
            <a:avLst/>
          </a:prstGeom>
        </p:spPr>
      </p:pic>
      <p:sp>
        <p:nvSpPr>
          <p:cNvPr id="1529" name=""/>
          <p:cNvSpPr txBox="1"/>
          <p:nvPr/>
        </p:nvSpPr>
        <p:spPr>
          <a:xfrm>
            <a:off x="7394970" y="26240332"/>
            <a:ext cx="6593683" cy="825785"/>
          </a:xfrm>
          <a:prstGeom prst="rect">
            <a:avLst/>
          </a:prstGeom>
          <a:solidFill>
            <a:srgbClr val="3057b9">
              <a:alpha val="100000"/>
            </a:srgbClr>
          </a:solidFill>
        </p:spPr>
        <p:txBody>
          <a:bodyPr wrap="square">
            <a:spAutoFit/>
          </a:bodyPr>
          <a:p>
            <a:pPr marL="0" lvl="0" indent="0" algn="ctr" defTabSz="247957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881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결론</a:t>
            </a:r>
            <a:endParaRPr xmlns:mc="http://schemas.openxmlformats.org/markup-compatibility/2006" xmlns:hp="http://schemas.haansoft.com/office/presentation/8.0" kumimoji="0" lang="ko-KR" altLang="en-US" sz="4881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30" name=""/>
          <p:cNvSpPr txBox="1"/>
          <p:nvPr/>
        </p:nvSpPr>
        <p:spPr>
          <a:xfrm>
            <a:off x="489027" y="27701878"/>
            <a:ext cx="20405568" cy="82676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000"/>
              <a:t>본 논문에서는 지뢰 찾기를 직접 </a:t>
            </a:r>
            <a:r>
              <a:rPr lang="en-US" altLang="ko-KR" sz="3000"/>
              <a:t>C++</a:t>
            </a:r>
            <a:r>
              <a:rPr lang="ko-KR" altLang="en-US" sz="3000"/>
              <a:t>과 </a:t>
            </a:r>
            <a:r>
              <a:rPr lang="en-US" altLang="ko-KR" sz="3000"/>
              <a:t>C++</a:t>
            </a:r>
            <a:r>
              <a:rPr lang="ko-KR" altLang="en-US" sz="3000"/>
              <a:t>의 라이브러리인 </a:t>
            </a:r>
            <a:r>
              <a:rPr lang="en-US" altLang="ko-KR" sz="3000"/>
              <a:t>raylib</a:t>
            </a:r>
            <a:r>
              <a:rPr lang="ko-KR" altLang="en-US" sz="3000"/>
              <a:t>을 이용하여 지뢰 찾기 게임을 구현하고 캐릭터를 추가하여 기존의 게임 플레이 방식을 변경해보며 지뢰 찾기 게임의 작동 방식과 구현 방식을 알 수 있었다</a:t>
            </a:r>
            <a:r>
              <a:rPr lang="en-US" altLang="ko-KR" sz="3000"/>
              <a:t>.</a:t>
            </a:r>
            <a:endParaRPr lang="en-US" altLang="ko-KR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173</ep:Words>
  <ep:PresentationFormat>사용자 지정</ep:PresentationFormat>
  <ep:Paragraphs>26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테마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강봉구</dc:creator>
  <cp:lastModifiedBy>chy45</cp:lastModifiedBy>
  <dcterms:modified xsi:type="dcterms:W3CDTF">2022-06-06T11:48:03.576</dcterms:modified>
  <cp:revision>77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