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60" r:id="rId6"/>
    <p:sldId id="298" r:id="rId7"/>
    <p:sldId id="299" r:id="rId8"/>
    <p:sldId id="300" r:id="rId9"/>
    <p:sldId id="296" r:id="rId10"/>
    <p:sldId id="287" r:id="rId11"/>
    <p:sldId id="288" r:id="rId12"/>
    <p:sldId id="289" r:id="rId13"/>
    <p:sldId id="291" r:id="rId14"/>
    <p:sldId id="261" r:id="rId15"/>
    <p:sldId id="264" r:id="rId16"/>
    <p:sldId id="267" r:id="rId17"/>
    <p:sldId id="258" r:id="rId18"/>
    <p:sldId id="265" r:id="rId19"/>
    <p:sldId id="262" r:id="rId20"/>
    <p:sldId id="269" r:id="rId21"/>
    <p:sldId id="292" r:id="rId22"/>
    <p:sldId id="294" r:id="rId23"/>
    <p:sldId id="293" r:id="rId24"/>
    <p:sldId id="25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B7ADB-6A02-4005-19C5-60FDC6A2D7E2}" v="1242" dt="2022-06-10T13:12:21.853"/>
    <p1510:client id="{27F03748-3D6D-B96C-1271-873BC8B341F0}" v="1" dt="2022-06-10T13:12:58.898"/>
    <p1510:client id="{A0EDAE10-59DD-455A-9AF3-49D7BCAF2A23}" v="196" dt="2022-06-10T13:09:36.162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11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9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0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54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6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8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1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96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8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5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76" y="913632"/>
            <a:ext cx="879987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ea typeface="맑은 고딕"/>
              </a:rPr>
              <a:t> C++</a:t>
            </a:r>
            <a:r>
              <a:rPr lang="ko-KR" altLang="en-US" sz="4400" b="1" spc="-150" dirty="0" err="1">
                <a:solidFill>
                  <a:schemeClr val="bg1"/>
                </a:solidFill>
                <a:ea typeface="맑은 고딕"/>
              </a:rPr>
              <a:t>를</a:t>
            </a:r>
            <a:r>
              <a:rPr lang="ko-KR" altLang="en-US" sz="4400" b="1" spc="-150" dirty="0">
                <a:solidFill>
                  <a:schemeClr val="bg1"/>
                </a:solidFill>
                <a:ea typeface="맑은 고딕"/>
              </a:rPr>
              <a:t> 이용한</a:t>
            </a:r>
          </a:p>
          <a:p>
            <a:pPr algn="ctr"/>
            <a:r>
              <a:rPr lang="ko-KR" altLang="en-US" sz="4000" b="1" spc="-150" dirty="0">
                <a:solidFill>
                  <a:schemeClr val="bg1"/>
                </a:solidFill>
                <a:ea typeface="맑은 고딕"/>
              </a:rPr>
              <a:t>캐릭터가 추가된 지뢰 </a:t>
            </a:r>
            <a:r>
              <a:rPr lang="ko-KR" altLang="en-US" sz="4000" b="1" spc="-150">
                <a:solidFill>
                  <a:schemeClr val="bg1"/>
                </a:solidFill>
                <a:ea typeface="맑은 고딕"/>
              </a:rPr>
              <a:t>찾기 게임구현</a:t>
            </a:r>
            <a:endParaRPr lang="ko-KR" altLang="en-US" sz="4000" b="1" spc="-15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7627" y="3045519"/>
            <a:ext cx="273630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20181114 </a:t>
            </a:r>
            <a:r>
              <a:rPr lang="ko-KR" altLang="en-US" sz="1600" b="1" err="1">
                <a:solidFill>
                  <a:schemeClr val="bg1"/>
                </a:solidFill>
                <a:ea typeface="맑은 고딕"/>
              </a:rPr>
              <a:t>배우석</a:t>
            </a:r>
            <a:endParaRPr lang="ko-KR" err="1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20181115 </a:t>
            </a:r>
            <a:r>
              <a:rPr lang="ko-KR" altLang="en-US" sz="1600" b="1" err="1">
                <a:solidFill>
                  <a:schemeClr val="bg1"/>
                </a:solidFill>
                <a:ea typeface="맑은 고딕"/>
              </a:rPr>
              <a:t>변상원</a:t>
            </a:r>
            <a:endParaRPr lang="ko-KR" altLang="en-US" sz="1600" b="1">
              <a:solidFill>
                <a:schemeClr val="bg1"/>
              </a:solidFill>
              <a:ea typeface="맑은 고딕"/>
            </a:endParaRPr>
          </a:p>
          <a:p>
            <a:pPr algn="ctr"/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20181132 최준영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469615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 b="1">
                <a:solidFill>
                  <a:schemeClr val="tx2">
                    <a:lumMod val="50000"/>
                  </a:schemeClr>
                </a:solidFill>
                <a:ea typeface="맑은 고딕"/>
              </a:rPr>
              <a:t>C++프로그래밍</a:t>
            </a:r>
            <a:endParaRPr lang="ko-KR"/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4FA99156-B709-9241-0D5F-048B0DAA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60" y="3996311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539" y="284936"/>
            <a:ext cx="132720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b="1" spc="-15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Converter</a:t>
            </a: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B9C10E9-4065-F1A7-9015-FF456000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1" y="1055321"/>
            <a:ext cx="5397603" cy="5323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17858" y="1486365"/>
            <a:ext cx="68454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b="1" spc="-150">
                <a:ea typeface="맑은 고딕"/>
              </a:rPr>
              <a:t>플레이어 및 지뢰 등의 오브젝트의 위치를 상대 값으로 조절하기 위해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ko-KR" altLang="en-US" b="1" spc="-150">
                <a:ea typeface="맑은 고딕"/>
              </a:rPr>
              <a:t>위치 값을 절대적인 값으로 바꾸는 컨버터를 생성.</a:t>
            </a:r>
            <a:endParaRPr lang="ko-KR" altLang="en-US" b="1" spc="-150">
              <a:ea typeface="맑은 고딕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AB919-C186-3F2B-8E81-6F7BED6FC6EE}"/>
              </a:ext>
            </a:extLst>
          </p:cNvPr>
          <p:cNvSpPr txBox="1"/>
          <p:nvPr/>
        </p:nvSpPr>
        <p:spPr>
          <a:xfrm>
            <a:off x="5884784" y="3078524"/>
            <a:ext cx="22709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상대 값 -&gt; 절대 값 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FE8D7696-55EF-A648-8E66-5C431FD50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2405"/>
              </p:ext>
            </p:extLst>
          </p:nvPr>
        </p:nvGraphicFramePr>
        <p:xfrm>
          <a:off x="5941711" y="3702656"/>
          <a:ext cx="2015001" cy="136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67">
                  <a:extLst>
                    <a:ext uri="{9D8B030D-6E8A-4147-A177-3AD203B41FA5}">
                      <a16:colId xmlns:a16="http://schemas.microsoft.com/office/drawing/2014/main" val="1138686464"/>
                    </a:ext>
                  </a:extLst>
                </a:gridCol>
                <a:gridCol w="671667">
                  <a:extLst>
                    <a:ext uri="{9D8B030D-6E8A-4147-A177-3AD203B41FA5}">
                      <a16:colId xmlns:a16="http://schemas.microsoft.com/office/drawing/2014/main" val="2425870026"/>
                    </a:ext>
                  </a:extLst>
                </a:gridCol>
                <a:gridCol w="671667">
                  <a:extLst>
                    <a:ext uri="{9D8B030D-6E8A-4147-A177-3AD203B41FA5}">
                      <a16:colId xmlns:a16="http://schemas.microsoft.com/office/drawing/2014/main" val="416224518"/>
                    </a:ext>
                  </a:extLst>
                </a:gridCol>
              </a:tblGrid>
              <a:tr h="4368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07874"/>
                  </a:ext>
                </a:extLst>
              </a:tr>
              <a:tr h="4641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29925"/>
                  </a:ext>
                </a:extLst>
              </a:tr>
              <a:tr h="4641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89531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436B120-4BA2-5EEA-87C2-80F74848C661}"/>
              </a:ext>
            </a:extLst>
          </p:cNvPr>
          <p:cNvSpPr txBox="1"/>
          <p:nvPr/>
        </p:nvSpPr>
        <p:spPr>
          <a:xfrm>
            <a:off x="7857415" y="5004353"/>
            <a:ext cx="665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DAC1B-A68E-817B-B66C-599CBCD7DDA1}"/>
              </a:ext>
            </a:extLst>
          </p:cNvPr>
          <p:cNvSpPr txBox="1"/>
          <p:nvPr/>
        </p:nvSpPr>
        <p:spPr>
          <a:xfrm>
            <a:off x="5727940" y="3443258"/>
            <a:ext cx="500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(0,0)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63AA7-C5E2-B87D-B279-A2BDD3DF2A08}"/>
              </a:ext>
            </a:extLst>
          </p:cNvPr>
          <p:cNvSpPr txBox="1"/>
          <p:nvPr/>
        </p:nvSpPr>
        <p:spPr>
          <a:xfrm>
            <a:off x="5727940" y="5096357"/>
            <a:ext cx="500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(0,3)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22AFF9-3878-55AB-9E70-3EDBECB03486}"/>
              </a:ext>
            </a:extLst>
          </p:cNvPr>
          <p:cNvSpPr txBox="1"/>
          <p:nvPr/>
        </p:nvSpPr>
        <p:spPr>
          <a:xfrm>
            <a:off x="7683319" y="3443257"/>
            <a:ext cx="500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>
                <a:ea typeface="맑은 고딕"/>
              </a:rPr>
              <a:t>(3,0)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D1A31A-5E31-C05B-5CD0-1A8EEFCC7099}"/>
              </a:ext>
            </a:extLst>
          </p:cNvPr>
          <p:cNvCxnSpPr/>
          <p:nvPr/>
        </p:nvCxnSpPr>
        <p:spPr>
          <a:xfrm>
            <a:off x="6958130" y="5229175"/>
            <a:ext cx="7558" cy="35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06F71C-8ED1-6427-6146-587382BA4361}"/>
              </a:ext>
            </a:extLst>
          </p:cNvPr>
          <p:cNvCxnSpPr>
            <a:cxnSpLocks/>
          </p:cNvCxnSpPr>
          <p:nvPr/>
        </p:nvCxnSpPr>
        <p:spPr>
          <a:xfrm flipV="1">
            <a:off x="8110576" y="4358230"/>
            <a:ext cx="328731" cy="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9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7435" y="1070729"/>
            <a:ext cx="71287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b="1" spc="-150">
                <a:ea typeface="맑은 고딕"/>
              </a:rPr>
              <a:t>직접 조작하는 플레이어를 나타내는 클래스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1156" y="237705"/>
            <a:ext cx="132720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b="1" spc="-150">
                <a:solidFill>
                  <a:schemeClr val="bg1"/>
                </a:solidFill>
                <a:latin typeface="Malgun Gothic"/>
                <a:ea typeface="+mn-lt"/>
              </a:rPr>
              <a:t>Player</a:t>
            </a:r>
            <a:endParaRPr lang="ko-KR" spc="-15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469495DA-DDBD-9F06-C6C9-3732B782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0" y="74310"/>
            <a:ext cx="484281" cy="4842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298212-B858-318C-3305-F3AC2B585EA4}"/>
              </a:ext>
            </a:extLst>
          </p:cNvPr>
          <p:cNvSpPr txBox="1"/>
          <p:nvPr/>
        </p:nvSpPr>
        <p:spPr>
          <a:xfrm>
            <a:off x="3805482" y="1873666"/>
            <a:ext cx="45405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err="1">
                <a:ea typeface="맑은 고딕"/>
              </a:rPr>
              <a:t>drawPlayer</a:t>
            </a:r>
            <a:r>
              <a:rPr lang="en-US" altLang="ko-KR" spc="-150">
                <a:ea typeface="맑은 고딕"/>
              </a:rPr>
              <a:t> : </a:t>
            </a:r>
            <a:r>
              <a:rPr lang="ko-KR" spc="-150">
                <a:ea typeface="맑은 고딕"/>
              </a:rPr>
              <a:t> </a:t>
            </a:r>
            <a:r>
              <a:rPr lang="ko-KR" altLang="en-US" spc="-150">
                <a:ea typeface="맑은 고딕"/>
              </a:rPr>
              <a:t>플레이어를 화면상에 표현</a:t>
            </a:r>
            <a:endParaRPr lang="ko-KR"/>
          </a:p>
        </p:txBody>
      </p:sp>
      <p:pic>
        <p:nvPicPr>
          <p:cNvPr id="28" name="그림 28">
            <a:extLst>
              <a:ext uri="{FF2B5EF4-FFF2-40B4-BE49-F238E27FC236}">
                <a16:creationId xmlns:a16="http://schemas.microsoft.com/office/drawing/2014/main" id="{92897495-24BD-26C0-690D-EDC22414C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5" y="1070325"/>
            <a:ext cx="3583919" cy="53502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86ADC13-378E-D297-28B7-DFC94C505409}"/>
              </a:ext>
            </a:extLst>
          </p:cNvPr>
          <p:cNvSpPr txBox="1"/>
          <p:nvPr/>
        </p:nvSpPr>
        <p:spPr>
          <a:xfrm>
            <a:off x="3805482" y="2308195"/>
            <a:ext cx="45405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dirty="0" err="1">
                <a:ea typeface="+mn-lt"/>
                <a:cs typeface="+mn-lt"/>
              </a:rPr>
              <a:t>movePlayer</a:t>
            </a:r>
            <a:r>
              <a:rPr lang="en-US" altLang="ko-KR" spc="-150">
                <a:ea typeface="+mn-lt"/>
                <a:cs typeface="+mn-lt"/>
              </a:rPr>
              <a:t> : </a:t>
            </a:r>
            <a:r>
              <a:rPr lang="en-US" altLang="ko-KR" spc="-150" err="1">
                <a:ea typeface="+mn-lt"/>
                <a:cs typeface="+mn-lt"/>
              </a:rPr>
              <a:t>플레이어를</a:t>
            </a:r>
            <a:r>
              <a:rPr lang="en-US" altLang="ko-KR" spc="-150">
                <a:ea typeface="+mn-lt"/>
                <a:cs typeface="+mn-lt"/>
              </a:rPr>
              <a:t> </a:t>
            </a:r>
            <a:r>
              <a:rPr lang="en-US" altLang="ko-KR" spc="-150" err="1">
                <a:ea typeface="+mn-lt"/>
                <a:cs typeface="+mn-lt"/>
              </a:rPr>
              <a:t>움직임</a:t>
            </a:r>
            <a:r>
              <a:rPr lang="en-US" altLang="ko-KR" spc="-150">
                <a:ea typeface="+mn-lt"/>
                <a:cs typeface="+mn-lt"/>
              </a:rPr>
              <a:t>. (W,A,S,D)</a:t>
            </a:r>
            <a:endParaRPr lang="ko-KR" altLang="en-US" b="1" spc="-150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EFA907-CB01-9349-59E3-E17B70EAE35B}"/>
              </a:ext>
            </a:extLst>
          </p:cNvPr>
          <p:cNvSpPr txBox="1"/>
          <p:nvPr/>
        </p:nvSpPr>
        <p:spPr>
          <a:xfrm>
            <a:off x="3805482" y="2752171"/>
            <a:ext cx="45405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dirty="0" err="1">
                <a:ea typeface="맑은 고딕"/>
              </a:rPr>
              <a:t>drawFocus</a:t>
            </a:r>
            <a:r>
              <a:rPr lang="en-US" altLang="ko-KR" spc="-150">
                <a:ea typeface="맑은 고딕"/>
              </a:rPr>
              <a:t> : </a:t>
            </a:r>
            <a:r>
              <a:rPr lang="en-US" altLang="ko-KR" spc="-150" err="1">
                <a:ea typeface="맑은 고딕"/>
              </a:rPr>
              <a:t>지뢰를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해체할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곳을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선택하는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시점</a:t>
            </a:r>
            <a:r>
              <a:rPr lang="en-US" altLang="ko-KR" spc="-150">
                <a:ea typeface="맑은 고딕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29F22F-98C8-1B8C-FBFB-06735B38A23D}"/>
              </a:ext>
            </a:extLst>
          </p:cNvPr>
          <p:cNvSpPr txBox="1"/>
          <p:nvPr/>
        </p:nvSpPr>
        <p:spPr>
          <a:xfrm>
            <a:off x="3805482" y="3177253"/>
            <a:ext cx="45405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dirty="0" err="1">
                <a:ea typeface="맑은 고딕"/>
              </a:rPr>
              <a:t>choiceFocus</a:t>
            </a:r>
            <a:r>
              <a:rPr lang="en-US" altLang="ko-KR" spc="-150">
                <a:ea typeface="맑은 고딕"/>
              </a:rPr>
              <a:t> : </a:t>
            </a:r>
            <a:r>
              <a:rPr lang="en-US" altLang="ko-KR" spc="-150" err="1">
                <a:ea typeface="맑은 고딕"/>
              </a:rPr>
              <a:t>시점을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움직임</a:t>
            </a:r>
            <a:r>
              <a:rPr lang="en-US" altLang="ko-KR" spc="-150">
                <a:ea typeface="맑은 고딕"/>
              </a:rPr>
              <a:t>. (</a:t>
            </a:r>
            <a:r>
              <a:rPr lang="en-US" altLang="ko-KR" spc="-150" err="1">
                <a:ea typeface="맑은 고딕"/>
              </a:rPr>
              <a:t>방향키</a:t>
            </a:r>
            <a:r>
              <a:rPr lang="en-US" altLang="ko-KR" spc="-150">
                <a:ea typeface="맑은 고딕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7A7AA-F4DA-497D-352B-F53B987C9906}"/>
              </a:ext>
            </a:extLst>
          </p:cNvPr>
          <p:cNvSpPr txBox="1"/>
          <p:nvPr/>
        </p:nvSpPr>
        <p:spPr>
          <a:xfrm>
            <a:off x="3796035" y="3630674"/>
            <a:ext cx="48522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dirty="0" err="1">
                <a:ea typeface="맑은 고딕"/>
              </a:rPr>
              <a:t>defuseMine</a:t>
            </a:r>
            <a:r>
              <a:rPr lang="en-US" altLang="ko-KR" spc="-150">
                <a:ea typeface="맑은 고딕"/>
              </a:rPr>
              <a:t> : </a:t>
            </a:r>
            <a:r>
              <a:rPr lang="en-US" altLang="ko-KR" spc="-150" err="1">
                <a:ea typeface="맑은 고딕"/>
              </a:rPr>
              <a:t>시점칸의</a:t>
            </a:r>
            <a:r>
              <a:rPr lang="en-US" altLang="ko-KR" spc="-150">
                <a:ea typeface="맑은 고딕"/>
              </a:rPr>
              <a:t> </a:t>
            </a:r>
            <a:r>
              <a:rPr lang="en-US" altLang="ko-KR" spc="-150" err="1">
                <a:ea typeface="맑은 고딕"/>
              </a:rPr>
              <a:t>지뢰를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해체하는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작업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수행</a:t>
            </a:r>
            <a:r>
              <a:rPr lang="en-US" altLang="ko-KR" spc="-150">
                <a:ea typeface="맑은 고딕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1E6BCD-36B0-DAC6-571C-32ACFC3B156C}"/>
              </a:ext>
            </a:extLst>
          </p:cNvPr>
          <p:cNvSpPr txBox="1"/>
          <p:nvPr/>
        </p:nvSpPr>
        <p:spPr>
          <a:xfrm>
            <a:off x="3805481" y="4102988"/>
            <a:ext cx="47294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dirty="0" err="1">
                <a:ea typeface="맑은 고딕"/>
              </a:rPr>
              <a:t>isStepOnMine</a:t>
            </a:r>
            <a:r>
              <a:rPr lang="en-US" altLang="ko-KR" spc="-150">
                <a:ea typeface="맑은 고딕"/>
              </a:rPr>
              <a:t> : </a:t>
            </a:r>
            <a:r>
              <a:rPr lang="en-US" altLang="ko-KR" spc="-150" err="1">
                <a:ea typeface="맑은 고딕"/>
              </a:rPr>
              <a:t>플레이어가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지뢰를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밟음을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나타냄</a:t>
            </a:r>
            <a:r>
              <a:rPr lang="en-US" altLang="ko-KR" spc="-150">
                <a:ea typeface="맑은 고딕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E624B9-8236-2955-860D-090C747EFB56}"/>
              </a:ext>
            </a:extLst>
          </p:cNvPr>
          <p:cNvSpPr txBox="1"/>
          <p:nvPr/>
        </p:nvSpPr>
        <p:spPr>
          <a:xfrm>
            <a:off x="3805481" y="4565856"/>
            <a:ext cx="5041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dirty="0" err="1">
                <a:ea typeface="맑은 고딕"/>
              </a:rPr>
              <a:t>checkMine</a:t>
            </a:r>
            <a:r>
              <a:rPr lang="en-US" altLang="ko-KR" spc="-150">
                <a:ea typeface="맑은 고딕"/>
              </a:rPr>
              <a:t> : </a:t>
            </a:r>
            <a:r>
              <a:rPr lang="en-US" altLang="ko-KR" spc="-150" err="1">
                <a:ea typeface="맑은 고딕"/>
              </a:rPr>
              <a:t>플레이어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주변</a:t>
            </a:r>
            <a:r>
              <a:rPr lang="en-US" altLang="ko-KR" spc="-150">
                <a:ea typeface="맑은 고딕"/>
              </a:rPr>
              <a:t> 8칸에 </a:t>
            </a:r>
            <a:r>
              <a:rPr lang="en-US" altLang="ko-KR" spc="-150" err="1">
                <a:ea typeface="맑은 고딕"/>
              </a:rPr>
              <a:t>지뢰개수를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나타냄</a:t>
            </a:r>
            <a:r>
              <a:rPr lang="en-US" altLang="ko-KR" spc="-150">
                <a:ea typeface="맑은 고딕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4FC17-B067-0A97-580F-C60D005C5AA2}"/>
              </a:ext>
            </a:extLst>
          </p:cNvPr>
          <p:cNvSpPr txBox="1"/>
          <p:nvPr/>
        </p:nvSpPr>
        <p:spPr>
          <a:xfrm>
            <a:off x="3796034" y="5009831"/>
            <a:ext cx="5041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dirty="0" err="1">
                <a:ea typeface="맑은 고딕"/>
              </a:rPr>
              <a:t>getScore</a:t>
            </a:r>
            <a:r>
              <a:rPr lang="en-US" altLang="ko-KR" spc="-150">
                <a:ea typeface="맑은 고딕"/>
              </a:rPr>
              <a:t> : </a:t>
            </a:r>
            <a:r>
              <a:rPr lang="en-US" altLang="ko-KR" spc="-150" err="1">
                <a:ea typeface="맑은 고딕"/>
              </a:rPr>
              <a:t>현재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점수를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나타냄</a:t>
            </a:r>
            <a:r>
              <a:rPr lang="en-US" altLang="ko-KR" spc="-150">
                <a:ea typeface="맑은 고딕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2CB827-E668-3944-A2C4-43DEBC7BFEB5}"/>
              </a:ext>
            </a:extLst>
          </p:cNvPr>
          <p:cNvSpPr txBox="1"/>
          <p:nvPr/>
        </p:nvSpPr>
        <p:spPr>
          <a:xfrm>
            <a:off x="3758249" y="5444360"/>
            <a:ext cx="5041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dirty="0" err="1">
                <a:ea typeface="맑은 고딕"/>
              </a:rPr>
              <a:t>getRelativePlayerPos</a:t>
            </a:r>
            <a:r>
              <a:rPr lang="en-US" altLang="ko-KR" spc="-150">
                <a:ea typeface="맑은 고딕"/>
              </a:rPr>
              <a:t> : </a:t>
            </a:r>
            <a:r>
              <a:rPr lang="en-US" altLang="ko-KR" spc="-150" err="1">
                <a:ea typeface="맑은 고딕"/>
              </a:rPr>
              <a:t>플레이어의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상대위치</a:t>
            </a:r>
            <a:r>
              <a:rPr lang="en-US" altLang="ko-KR" spc="-150">
                <a:ea typeface="맑은 고딕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26E82A-FE6E-EC19-22D1-7200BF398717}"/>
              </a:ext>
            </a:extLst>
          </p:cNvPr>
          <p:cNvSpPr txBox="1"/>
          <p:nvPr/>
        </p:nvSpPr>
        <p:spPr>
          <a:xfrm>
            <a:off x="3796033" y="5945012"/>
            <a:ext cx="5041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pc="-150" dirty="0" err="1">
                <a:ea typeface="맑은 고딕"/>
              </a:rPr>
              <a:t>getRelativePlayerFoucsPos</a:t>
            </a:r>
            <a:r>
              <a:rPr lang="en-US" altLang="ko-KR" spc="-150">
                <a:ea typeface="맑은 고딕"/>
              </a:rPr>
              <a:t> : </a:t>
            </a:r>
            <a:r>
              <a:rPr lang="en-US" altLang="ko-KR" spc="-150" err="1">
                <a:ea typeface="맑은 고딕"/>
              </a:rPr>
              <a:t>시점의</a:t>
            </a:r>
            <a:r>
              <a:rPr lang="en-US" altLang="ko-KR" spc="-150">
                <a:ea typeface="맑은 고딕"/>
              </a:rPr>
              <a:t> </a:t>
            </a:r>
            <a:r>
              <a:rPr lang="en-US" altLang="ko-KR" spc="-150" err="1">
                <a:ea typeface="맑은 고딕"/>
              </a:rPr>
              <a:t>상대위치</a:t>
            </a:r>
            <a:r>
              <a:rPr lang="en-US" altLang="ko-KR" spc="-150">
                <a:ea typeface="맑은 고딕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0527" y="810311"/>
            <a:ext cx="3886991" cy="5676362"/>
          </a:xfrm>
          <a:prstGeom prst="rect">
            <a:avLst/>
          </a:prstGeom>
          <a:noFill/>
        </p:spPr>
        <p:txBody>
          <a:bodyPr wrap="square" lIns="91440" tIns="91440" rIns="91440" bIns="45720" rtlCol="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mineNumState</a:t>
            </a:r>
            <a:r>
              <a:rPr lang="ko-KR" altLang="en-US" sz="1300" b="1">
                <a:ea typeface="맑은 고딕"/>
              </a:rPr>
              <a:t> : 마인번호의 상태 (</a:t>
            </a:r>
            <a:r>
              <a:rPr lang="ko-KR" altLang="en-US" sz="1300" b="1" err="1">
                <a:ea typeface="맑은 고딕"/>
              </a:rPr>
              <a:t>true</a:t>
            </a:r>
            <a:r>
              <a:rPr lang="ko-KR" altLang="en-US" sz="1300" b="1">
                <a:ea typeface="맑은 고딕"/>
              </a:rPr>
              <a:t>/</a:t>
            </a:r>
            <a:r>
              <a:rPr lang="ko-KR" altLang="en-US" sz="1300" b="1" err="1">
                <a:ea typeface="맑은 고딕"/>
              </a:rPr>
              <a:t>false</a:t>
            </a:r>
            <a:r>
              <a:rPr lang="ko-KR" altLang="en-US" sz="1300" b="1">
                <a:ea typeface="맑은 고딕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mineRelativeValue</a:t>
            </a:r>
            <a:r>
              <a:rPr lang="ko-KR" altLang="en-US" sz="1300" b="1">
                <a:ea typeface="맑은 고딕"/>
              </a:rPr>
              <a:t> :  마인의 상대좌표 값</a:t>
            </a:r>
          </a:p>
          <a:p>
            <a:pPr>
              <a:lnSpc>
                <a:spcPct val="200000"/>
              </a:lnSpc>
            </a:pPr>
            <a:r>
              <a:rPr lang="ko-KR" altLang="en-US" sz="1300" b="1">
                <a:ea typeface="맑은 고딕"/>
              </a:rPr>
              <a:t>mineAbsoluteValue : 마인의 절대좌표 값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Mine</a:t>
            </a:r>
            <a:r>
              <a:rPr lang="ko-KR" altLang="en-US" sz="1300" b="1">
                <a:ea typeface="맑은 고딕"/>
              </a:rPr>
              <a:t> : 생성자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setMineState</a:t>
            </a:r>
            <a:r>
              <a:rPr lang="ko-KR" altLang="en-US" sz="1300" b="1">
                <a:ea typeface="맑은 고딕"/>
              </a:rPr>
              <a:t> : 해당 위치의 마인 상태를 설정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landMine</a:t>
            </a:r>
            <a:r>
              <a:rPr lang="ko-KR" altLang="en-US" sz="1300" b="1">
                <a:ea typeface="맑은 고딕"/>
              </a:rPr>
              <a:t> : 마인을 </a:t>
            </a:r>
            <a:r>
              <a:rPr lang="ko-KR" altLang="en-US" sz="1300" b="1" err="1">
                <a:ea typeface="맑은 고딕"/>
              </a:rPr>
              <a:t>랜덤한</a:t>
            </a:r>
            <a:r>
              <a:rPr lang="ko-KR" altLang="en-US" sz="1300" b="1">
                <a:ea typeface="맑은 고딕"/>
              </a:rPr>
              <a:t> 위치로 이동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drawMine</a:t>
            </a:r>
            <a:r>
              <a:rPr lang="ko-KR" altLang="en-US" sz="1300" b="1">
                <a:ea typeface="맑은 고딕"/>
              </a:rPr>
              <a:t> : 마인의 위치를 디스플레이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drawDefusedArea</a:t>
            </a:r>
            <a:r>
              <a:rPr lang="ko-KR" altLang="en-US" sz="1300" b="1">
                <a:ea typeface="맑은 고딕"/>
              </a:rPr>
              <a:t> : 해체된 구역 표시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checkMinePos</a:t>
            </a:r>
            <a:r>
              <a:rPr lang="ko-KR" altLang="en-US" sz="1300" b="1">
                <a:ea typeface="맑은 고딕"/>
              </a:rPr>
              <a:t> : 해당 위치의 마인여부 체크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getMineNumber</a:t>
            </a:r>
            <a:r>
              <a:rPr lang="ko-KR" altLang="en-US" sz="1300" b="1">
                <a:ea typeface="맑은 고딕"/>
              </a:rPr>
              <a:t> :  남은 지뢰 수 반환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mineNum</a:t>
            </a:r>
            <a:r>
              <a:rPr lang="ko-KR" altLang="en-US" sz="1300" b="1">
                <a:ea typeface="맑은 고딕"/>
              </a:rPr>
              <a:t> : 시작 시 전체 마인 수</a:t>
            </a:r>
          </a:p>
          <a:p>
            <a:pPr>
              <a:lnSpc>
                <a:spcPct val="200000"/>
              </a:lnSpc>
            </a:pPr>
            <a:r>
              <a:rPr lang="ko-KR" altLang="en-US" sz="1300" b="1">
                <a:ea typeface="맑은 고딕"/>
              </a:rPr>
              <a:t>*</a:t>
            </a:r>
            <a:r>
              <a:rPr lang="ko-KR" altLang="en-US" sz="1300" b="1" err="1">
                <a:ea typeface="맑은 고딕"/>
              </a:rPr>
              <a:t>mapArray</a:t>
            </a:r>
            <a:r>
              <a:rPr lang="ko-KR" altLang="en-US" sz="1300" b="1">
                <a:ea typeface="맑은 고딕"/>
              </a:rPr>
              <a:t> :  </a:t>
            </a:r>
            <a:r>
              <a:rPr lang="ko-KR" altLang="en-US" sz="1300" b="1" err="1">
                <a:ea typeface="맑은 고딕"/>
              </a:rPr>
              <a:t>맵의</a:t>
            </a:r>
            <a:r>
              <a:rPr lang="ko-KR" altLang="en-US" sz="1300" b="1">
                <a:ea typeface="맑은 고딕"/>
              </a:rPr>
              <a:t> 크기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mineNumMapping</a:t>
            </a:r>
            <a:r>
              <a:rPr lang="ko-KR" altLang="en-US" sz="1300" b="1">
                <a:ea typeface="맑은 고딕"/>
              </a:rPr>
              <a:t> : 해당 위치의 마인 번호 매핑</a:t>
            </a:r>
          </a:p>
          <a:p>
            <a:pPr>
              <a:lnSpc>
                <a:spcPct val="200000"/>
              </a:lnSpc>
            </a:pPr>
            <a:r>
              <a:rPr lang="ko-KR" altLang="en-US" sz="1300" b="1" err="1">
                <a:ea typeface="맑은 고딕"/>
              </a:rPr>
              <a:t>mineState</a:t>
            </a:r>
            <a:r>
              <a:rPr lang="ko-KR" altLang="en-US" sz="1300" b="1">
                <a:ea typeface="맑은 고딕"/>
              </a:rPr>
              <a:t> : </a:t>
            </a:r>
            <a:r>
              <a:rPr lang="ko-KR" altLang="en-US" sz="1300" b="1">
                <a:latin typeface="맑은 고딕"/>
                <a:ea typeface="맑은 고딕"/>
              </a:rPr>
              <a:t>해당 위치의 </a:t>
            </a:r>
            <a:r>
              <a:rPr lang="ko-KR" altLang="en-US" sz="1300" b="1">
                <a:latin typeface="Malgun Gothic"/>
                <a:ea typeface="Malgun Gothic"/>
              </a:rPr>
              <a:t>마인의</a:t>
            </a:r>
            <a:r>
              <a:rPr lang="ko-KR" sz="1300" b="1">
                <a:latin typeface="Malgun Gothic"/>
                <a:ea typeface="Malgun Gothic"/>
              </a:rPr>
              <a:t> 상태 (</a:t>
            </a:r>
            <a:r>
              <a:rPr lang="ko-KR" sz="1300" b="1" err="1">
                <a:latin typeface="Malgun Gothic"/>
                <a:ea typeface="Malgun Gothic"/>
              </a:rPr>
              <a:t>true</a:t>
            </a:r>
            <a:r>
              <a:rPr lang="ko-KR" sz="1300" b="1">
                <a:latin typeface="Malgun Gothic"/>
                <a:ea typeface="Malgun Gothic"/>
              </a:rPr>
              <a:t>/</a:t>
            </a:r>
            <a:r>
              <a:rPr lang="ko-KR" sz="1300" b="1" err="1">
                <a:latin typeface="Malgun Gothic"/>
                <a:ea typeface="Malgun Gothic"/>
              </a:rPr>
              <a:t>false</a:t>
            </a:r>
            <a:r>
              <a:rPr lang="ko-KR" sz="1300" b="1">
                <a:latin typeface="Malgun Gothic"/>
                <a:ea typeface="Malgun Gothic"/>
              </a:rPr>
              <a:t>)</a:t>
            </a:r>
            <a:endParaRPr lang="ko-KR" sz="1300">
              <a:ea typeface="+mn-lt"/>
              <a:cs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6700" y="271681"/>
            <a:ext cx="662362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 err="1">
                <a:solidFill>
                  <a:schemeClr val="bg1"/>
                </a:solidFill>
                <a:ea typeface="맑은 고딕"/>
              </a:rPr>
              <a:t>Mine</a:t>
            </a:r>
            <a:endParaRPr lang="ko-KR" altLang="en-US" b="1" spc="-15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FF9AD26-941D-CDC9-2A59-9F494803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3" y="1009291"/>
            <a:ext cx="3265194" cy="5279365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9CFB6FCB-A406-B315-B2AA-D4F1A32A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21" y="116894"/>
            <a:ext cx="508266" cy="5800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0E994D-9625-15CD-A253-A7C6D8E97B85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9077" y="271681"/>
            <a:ext cx="1072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 err="1">
                <a:solidFill>
                  <a:schemeClr val="bg1"/>
                </a:solidFill>
                <a:ea typeface="맑은 고딕"/>
              </a:rPr>
              <a:t>DefuseKit</a:t>
            </a:r>
          </a:p>
        </p:txBody>
      </p:sp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7FE00DB-71C0-206E-0DFF-DCD59192B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" y="1008264"/>
            <a:ext cx="3321169" cy="52469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C9908-B51E-79B9-EE5B-36CF3BD06CEC}"/>
              </a:ext>
            </a:extLst>
          </p:cNvPr>
          <p:cNvSpPr txBox="1"/>
          <p:nvPr/>
        </p:nvSpPr>
        <p:spPr>
          <a:xfrm>
            <a:off x="5004048" y="1008100"/>
            <a:ext cx="3688584" cy="3374322"/>
          </a:xfrm>
          <a:prstGeom prst="rect">
            <a:avLst/>
          </a:prstGeom>
          <a:noFill/>
        </p:spPr>
        <p:txBody>
          <a:bodyPr wrap="square" lIns="91440" tIns="91440" rIns="91440" bIns="45720" rtlCol="0" anchor="t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dirty="0" err="1">
                <a:ea typeface="+mn-lt"/>
                <a:cs typeface="+mn-lt"/>
              </a:rPr>
              <a:t>DefuseKit</a:t>
            </a:r>
            <a:r>
              <a:rPr lang="ko-KR" altLang="en-US" b="1" dirty="0">
                <a:ea typeface="+mn-lt"/>
                <a:cs typeface="+mn-lt"/>
              </a:rPr>
              <a:t> : 생성자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ea typeface="+mn-lt"/>
                <a:cs typeface="+mn-lt"/>
              </a:rPr>
              <a:t>setDefuseKit</a:t>
            </a:r>
            <a:r>
              <a:rPr lang="ko-KR" altLang="en-US" b="1" dirty="0">
                <a:ea typeface="+mn-lt"/>
                <a:cs typeface="+mn-lt"/>
              </a:rPr>
              <a:t> : 해체 키트 수 설정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ea typeface="+mn-lt"/>
                <a:cs typeface="+mn-lt"/>
              </a:rPr>
              <a:t>getDefuseKit</a:t>
            </a:r>
            <a:r>
              <a:rPr lang="ko-KR" altLang="en-US" b="1" dirty="0">
                <a:ea typeface="+mn-lt"/>
                <a:cs typeface="+mn-lt"/>
              </a:rPr>
              <a:t> : 해체 키트 수 반환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ea typeface="+mn-lt"/>
                <a:cs typeface="+mn-lt"/>
              </a:rPr>
              <a:t>defuseBomb</a:t>
            </a:r>
            <a:r>
              <a:rPr lang="ko-KR" altLang="en-US" b="1" dirty="0">
                <a:ea typeface="+mn-lt"/>
                <a:cs typeface="+mn-lt"/>
              </a:rPr>
              <a:t> :  해체 키트 사용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>
                <a:ea typeface="맑은 고딕"/>
              </a:rPr>
              <a:t>defuseKitNumber</a:t>
            </a:r>
            <a:r>
              <a:rPr lang="ko-KR" altLang="en-US" b="1" dirty="0">
                <a:ea typeface="맑은 고딕"/>
              </a:rPr>
              <a:t> :  남은 해체 키트 수</a:t>
            </a:r>
          </a:p>
        </p:txBody>
      </p:sp>
      <p:pic>
        <p:nvPicPr>
          <p:cNvPr id="23" name="그림 23">
            <a:extLst>
              <a:ext uri="{FF2B5EF4-FFF2-40B4-BE49-F238E27FC236}">
                <a16:creationId xmlns:a16="http://schemas.microsoft.com/office/drawing/2014/main" id="{7DF8B71C-9F57-6047-D9E3-FE80A8343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38" y="224611"/>
            <a:ext cx="352674" cy="3287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3931" y="228549"/>
            <a:ext cx="2339103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ea typeface="맑은 고딕"/>
              </a:rPr>
              <a:t>카메라 및 레벨 별 설정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5115335-0B23-642A-B440-4993CF5C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4356168"/>
            <a:ext cx="7936301" cy="923368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F4A1CBC-0B52-B292-8AB7-16D590735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9" y="2028120"/>
            <a:ext cx="7936302" cy="1525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A0ED5-3B71-B7B6-1540-8E6635EF6E05}"/>
              </a:ext>
            </a:extLst>
          </p:cNvPr>
          <p:cNvSpPr txBox="1"/>
          <p:nvPr/>
        </p:nvSpPr>
        <p:spPr>
          <a:xfrm>
            <a:off x="603849" y="16562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카메라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62762-600B-A54E-B493-E7E707AFEB3C}"/>
              </a:ext>
            </a:extLst>
          </p:cNvPr>
          <p:cNvSpPr txBox="1"/>
          <p:nvPr/>
        </p:nvSpPr>
        <p:spPr>
          <a:xfrm>
            <a:off x="603849" y="38905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레벨 별 설정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FBA57-54FE-3D56-F56E-864486524BBF}"/>
              </a:ext>
            </a:extLst>
          </p:cNvPr>
          <p:cNvSpPr txBox="1"/>
          <p:nvPr/>
        </p:nvSpPr>
        <p:spPr>
          <a:xfrm>
            <a:off x="4166558" y="1155940"/>
            <a:ext cx="73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main</a:t>
            </a:r>
            <a:endParaRPr 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B1597-D6BB-57B3-7959-330298052DE5}"/>
              </a:ext>
            </a:extLst>
          </p:cNvPr>
          <p:cNvSpPr txBox="1"/>
          <p:nvPr/>
        </p:nvSpPr>
        <p:spPr>
          <a:xfrm>
            <a:off x="603849" y="5434642"/>
            <a:ext cx="7487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텍스처, 폭탄 수, 해체 키트 수, 시간, 맵 크기, 카메라 시야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879" y="269739"/>
            <a:ext cx="3711272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sz="2000" b="1" err="1">
                <a:solidFill>
                  <a:schemeClr val="bg1"/>
                </a:solidFill>
                <a:ea typeface="맑은 고딕"/>
              </a:rPr>
              <a:t>텍스쳐</a:t>
            </a:r>
            <a:r>
              <a:rPr lang="ko-KR" sz="2000" b="1">
                <a:solidFill>
                  <a:schemeClr val="bg1"/>
                </a:solidFill>
                <a:ea typeface="맑은 고딕"/>
              </a:rPr>
              <a:t> 및 사운드 할당 및 </a:t>
            </a: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반환</a:t>
            </a:r>
            <a:endParaRPr lang="ko-KR" sz="2000" b="1" spc="-15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7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5C385F8-D893-BD1E-4FB1-09B78269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38207"/>
            <a:ext cx="4019910" cy="5230160"/>
          </a:xfrm>
          <a:prstGeom prst="rect">
            <a:avLst/>
          </a:prstGeom>
        </p:spPr>
      </p:pic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D94CABE-9955-4781-649B-07B98C81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98" y="1035652"/>
            <a:ext cx="3717984" cy="51662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C3912B-1955-96D5-5E49-50CB0E650038}"/>
              </a:ext>
            </a:extLst>
          </p:cNvPr>
          <p:cNvSpPr txBox="1"/>
          <p:nvPr/>
        </p:nvSpPr>
        <p:spPr>
          <a:xfrm>
            <a:off x="422694" y="707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할당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A2330-D871-EA0F-70D4-AD44ACCDC743}"/>
              </a:ext>
            </a:extLst>
          </p:cNvPr>
          <p:cNvSpPr txBox="1"/>
          <p:nvPr/>
        </p:nvSpPr>
        <p:spPr>
          <a:xfrm>
            <a:off x="4942935" y="6642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반환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2213" y="271681"/>
            <a:ext cx="1351652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ea typeface="맑은 고딕"/>
              </a:rPr>
              <a:t>GAME_TITLE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44A0940-444C-88B9-3742-D00EE8D6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07" y="1367535"/>
            <a:ext cx="3588588" cy="45715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048" y="271681"/>
            <a:ext cx="1527982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ea typeface="맑은 고딕"/>
              </a:rPr>
              <a:t>GAME_SELECT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97842450-FF0C-E08E-81A5-54437C6A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7" y="3049683"/>
            <a:ext cx="1863306" cy="237176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6DC4B1AD-9E09-EA7F-5F1F-D17A3CF16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35" y="3049686"/>
            <a:ext cx="1854680" cy="237176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A9776BA8-EA88-975D-A600-E8895AF5C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879" y="3049685"/>
            <a:ext cx="1846053" cy="2371768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714EE595-6E50-70DC-8D54-1CF0889B1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95" y="3049685"/>
            <a:ext cx="1863306" cy="23717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161368-EC4F-682A-576E-F868EC0BCEA0}"/>
              </a:ext>
            </a:extLst>
          </p:cNvPr>
          <p:cNvSpPr txBox="1"/>
          <p:nvPr/>
        </p:nvSpPr>
        <p:spPr>
          <a:xfrm>
            <a:off x="491706" y="672861"/>
            <a:ext cx="14147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</p:txBody>
      </p:sp>
      <p:pic>
        <p:nvPicPr>
          <p:cNvPr id="21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6228BB-089C-7B6F-15E2-C8AEA2A9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211" y="1647473"/>
            <a:ext cx="7936301" cy="9233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770" y="271681"/>
            <a:ext cx="1396537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ea typeface="맑은 고딕"/>
              </a:rPr>
              <a:t>GAME_OVER</a:t>
            </a:r>
            <a:endParaRPr lang="ko-KR" altLang="en-US" b="1" spc="-150">
              <a:solidFill>
                <a:schemeClr val="bg1"/>
              </a:solidFill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A8595A7-8390-33AF-FC96-F14143D8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56" y="1281271"/>
            <a:ext cx="3881887" cy="49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0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3B3F3D-D16D-73E9-04A7-835F97E91970}"/>
              </a:ext>
            </a:extLst>
          </p:cNvPr>
          <p:cNvSpPr/>
          <p:nvPr/>
        </p:nvSpPr>
        <p:spPr>
          <a:xfrm>
            <a:off x="221066" y="271681"/>
            <a:ext cx="129394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ea typeface="맑은 고딕"/>
              </a:rPr>
              <a:t>GAME_WIN</a:t>
            </a:r>
            <a:endParaRPr lang="ko-KR" altLang="en-US" b="1" spc="-150">
              <a:solidFill>
                <a:schemeClr val="bg1"/>
              </a:solidFill>
            </a:endParaRPr>
          </a:p>
        </p:txBody>
      </p:sp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92DB873-D254-1C54-05FC-F75A982D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94" y="1212260"/>
            <a:ext cx="3726611" cy="47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3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341054" y="326104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2547" y="2036126"/>
            <a:ext cx="84969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/>
                <a:ea typeface="HY헤드라인M"/>
              </a:rPr>
              <a:t>01    02    03    04   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6563" y="297223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93380" y="297223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21572" y="297223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49764" y="297223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7042" y="3608742"/>
            <a:ext cx="1368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 dirty="0" err="1">
                <a:ea typeface="맑은 고딕"/>
              </a:rPr>
              <a:t>Rayblib</a:t>
            </a:r>
            <a:endParaRPr lang="en-US" altLang="ko-KR" sz="1200" b="1" spc="-150" dirty="0">
              <a:ea typeface="맑은 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9246" y="326104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797438" y="326104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525630" y="326104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069246" y="3551713"/>
            <a:ext cx="136815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 dirty="0">
                <a:ea typeface="맑은 고딕"/>
              </a:rPr>
              <a:t>-  S c o r e</a:t>
            </a:r>
          </a:p>
          <a:p>
            <a:r>
              <a:rPr lang="en-US" altLang="ko-KR" sz="1200" b="1" spc="-150" dirty="0">
                <a:ea typeface="맑은 고딕"/>
              </a:rPr>
              <a:t>-  T </a:t>
            </a:r>
            <a:r>
              <a:rPr lang="en-US" altLang="ko-KR" sz="1200" b="1" spc="-150" dirty="0" err="1">
                <a:ea typeface="맑은 고딕"/>
              </a:rPr>
              <a:t>i</a:t>
            </a:r>
            <a:r>
              <a:rPr lang="en-US" altLang="ko-KR" sz="1200" b="1" spc="-150" dirty="0">
                <a:ea typeface="맑은 고딕"/>
              </a:rPr>
              <a:t> m e r</a:t>
            </a:r>
          </a:p>
          <a:p>
            <a:r>
              <a:rPr lang="en-US" altLang="ko-KR" sz="1200" b="1" spc="-150" dirty="0">
                <a:ea typeface="맑은 고딕"/>
              </a:rPr>
              <a:t>- C o n v e r t e r</a:t>
            </a:r>
          </a:p>
          <a:p>
            <a:r>
              <a:rPr lang="en-US" altLang="ko-KR" sz="1200" b="1" spc="-150" dirty="0">
                <a:ea typeface="맑은 고딕"/>
              </a:rPr>
              <a:t>- P l a y e r</a:t>
            </a:r>
          </a:p>
          <a:p>
            <a:r>
              <a:rPr lang="en-US" altLang="ko-KR" sz="1200" b="1" spc="-150" dirty="0">
                <a:ea typeface="맑은 고딕"/>
              </a:rPr>
              <a:t>- M </a:t>
            </a:r>
            <a:r>
              <a:rPr lang="en-US" altLang="ko-KR" sz="1200" b="1" spc="-150" dirty="0" err="1">
                <a:ea typeface="맑은 고딕"/>
              </a:rPr>
              <a:t>i</a:t>
            </a:r>
            <a:r>
              <a:rPr lang="en-US" altLang="ko-KR" sz="1200" b="1" spc="-150" dirty="0">
                <a:ea typeface="맑은 고딕"/>
              </a:rPr>
              <a:t> n e</a:t>
            </a:r>
          </a:p>
          <a:p>
            <a:r>
              <a:rPr lang="en-US" altLang="ko-KR" sz="1200" b="1" spc="-150" dirty="0">
                <a:ea typeface="맑은 고딕"/>
              </a:rPr>
              <a:t>- D e f u s e K </a:t>
            </a:r>
            <a:r>
              <a:rPr lang="en-US" altLang="ko-KR" sz="1200" b="1" spc="-150" dirty="0" err="1">
                <a:ea typeface="맑은 고딕"/>
              </a:rPr>
              <a:t>i</a:t>
            </a:r>
            <a:r>
              <a:rPr lang="en-US" altLang="ko-KR" sz="1200" b="1" spc="-150" dirty="0">
                <a:ea typeface="맑은 고딕"/>
              </a:rPr>
              <a:t> 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97438" y="3318798"/>
            <a:ext cx="1368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>
                <a:ea typeface="맑은 고딕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9" y="3551712"/>
            <a:ext cx="136815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>
                <a:ea typeface="맑은 고딕"/>
              </a:rPr>
              <a:t>- GAME_TITLE</a:t>
            </a:r>
          </a:p>
          <a:p>
            <a:r>
              <a:rPr lang="en-US" sz="1200" b="1" spc="-150">
                <a:latin typeface="Malgun Gothic"/>
                <a:ea typeface="Malgun Gothic"/>
              </a:rPr>
              <a:t>- GAME_SELECT</a:t>
            </a:r>
            <a:endParaRPr lang="en-US"/>
          </a:p>
          <a:p>
            <a:r>
              <a:rPr lang="en-US" sz="1200" b="1" spc="-150">
                <a:latin typeface="Malgun Gothic"/>
                <a:ea typeface="Malgun Gothic"/>
              </a:rPr>
              <a:t>- GAME_OVER</a:t>
            </a:r>
            <a:endParaRPr lang="en-US"/>
          </a:p>
          <a:p>
            <a:r>
              <a:rPr lang="en-US" sz="1200" b="1" spc="-150">
                <a:latin typeface="Malgun Gothic"/>
                <a:ea typeface="Malgun Gothic"/>
              </a:rPr>
              <a:t>- GAME_WIN</a:t>
            </a:r>
            <a:endParaRPr lang="en-US"/>
          </a:p>
          <a:p>
            <a:r>
              <a:rPr lang="en-US" sz="1200" b="1" spc="-150">
                <a:latin typeface="Malgun Gothic"/>
                <a:ea typeface="Malgun Gothic"/>
              </a:rPr>
              <a:t>- GAME_PLAY</a:t>
            </a:r>
            <a:endParaRPr lang="en-US"/>
          </a:p>
          <a:p>
            <a:endParaRPr lang="en-US" sz="1200" b="1" spc="-150"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C9257-223F-DD25-0ADD-254FA6B83E21}"/>
              </a:ext>
            </a:extLst>
          </p:cNvPr>
          <p:cNvSpPr txBox="1"/>
          <p:nvPr/>
        </p:nvSpPr>
        <p:spPr>
          <a:xfrm>
            <a:off x="4785903" y="3551712"/>
            <a:ext cx="136815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>
                <a:ea typeface="맑은 고딕"/>
              </a:rPr>
              <a:t>-  </a:t>
            </a:r>
            <a:r>
              <a:rPr lang="en-US" altLang="ko-KR" sz="1200" b="1" spc="-150" err="1">
                <a:ea typeface="맑은 고딕"/>
              </a:rPr>
              <a:t>카메라</a:t>
            </a:r>
            <a:r>
              <a:rPr lang="en-US" altLang="ko-KR" sz="1200" b="1" spc="-150">
                <a:ea typeface="맑은 고딕"/>
              </a:rPr>
              <a:t> 및 </a:t>
            </a:r>
            <a:r>
              <a:rPr lang="en-US" altLang="ko-KR" sz="1200" b="1" spc="-150" err="1">
                <a:ea typeface="맑은 고딕"/>
              </a:rPr>
              <a:t>레벨</a:t>
            </a:r>
            <a:r>
              <a:rPr lang="en-US" altLang="ko-KR" sz="1200" b="1" spc="-150">
                <a:ea typeface="맑은 고딕"/>
              </a:rPr>
              <a:t> 별 </a:t>
            </a:r>
            <a:r>
              <a:rPr lang="en-US" altLang="ko-KR" sz="1200" b="1" spc="-150" err="1">
                <a:ea typeface="맑은 고딕"/>
              </a:rPr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06A7B-B37F-083D-E812-D5F621043D47}"/>
              </a:ext>
            </a:extLst>
          </p:cNvPr>
          <p:cNvSpPr txBox="1"/>
          <p:nvPr/>
        </p:nvSpPr>
        <p:spPr>
          <a:xfrm>
            <a:off x="4794529" y="4000286"/>
            <a:ext cx="136815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>
                <a:ea typeface="맑은 고딕"/>
              </a:rPr>
              <a:t>-  </a:t>
            </a:r>
            <a:r>
              <a:rPr lang="en-US" altLang="ko-KR" sz="1200" b="1" spc="-150" err="1">
                <a:ea typeface="맑은 고딕"/>
              </a:rPr>
              <a:t>텍스쳐</a:t>
            </a:r>
            <a:r>
              <a:rPr lang="en-US" altLang="ko-KR" sz="1200" b="1" spc="-150">
                <a:ea typeface="맑은 고딕"/>
              </a:rPr>
              <a:t> 및 </a:t>
            </a:r>
            <a:r>
              <a:rPr lang="en-US" altLang="ko-KR" sz="1200" b="1" spc="-150" err="1">
                <a:ea typeface="맑은 고딕"/>
              </a:rPr>
              <a:t>사운드</a:t>
            </a:r>
            <a:r>
              <a:rPr lang="en-US" altLang="ko-KR" sz="1200" b="1" spc="-150">
                <a:ea typeface="맑은 고딕"/>
              </a:rPr>
              <a:t> </a:t>
            </a:r>
            <a:r>
              <a:rPr lang="en-US" altLang="ko-KR" sz="1200" b="1" spc="-150" err="1">
                <a:ea typeface="맑은 고딕"/>
              </a:rPr>
              <a:t>할당</a:t>
            </a:r>
            <a:r>
              <a:rPr lang="en-US" altLang="ko-KR" sz="1200" b="1" spc="-150">
                <a:ea typeface="맑은 고딕"/>
              </a:rPr>
              <a:t> 및 </a:t>
            </a:r>
            <a:r>
              <a:rPr lang="en-US" altLang="ko-KR" sz="1200" b="1" spc="-150" err="1">
                <a:ea typeface="맑은 고딕"/>
              </a:rPr>
              <a:t>반환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2C2B1-4129-9538-4A7A-8324E5B87D25}"/>
              </a:ext>
            </a:extLst>
          </p:cNvPr>
          <p:cNvSpPr txBox="1"/>
          <p:nvPr/>
        </p:nvSpPr>
        <p:spPr>
          <a:xfrm>
            <a:off x="6548600" y="3318798"/>
            <a:ext cx="1368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>
                <a:ea typeface="맑은 고딕"/>
              </a:rPr>
              <a:t>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ABBB0-1199-9793-4868-5610158BE62C}"/>
              </a:ext>
            </a:extLst>
          </p:cNvPr>
          <p:cNvSpPr txBox="1"/>
          <p:nvPr/>
        </p:nvSpPr>
        <p:spPr>
          <a:xfrm>
            <a:off x="3023205" y="3353305"/>
            <a:ext cx="1368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 dirty="0" err="1">
                <a:ea typeface="맑은 고딕"/>
              </a:rPr>
              <a:t>클래스</a:t>
            </a:r>
            <a:endParaRPr lang="en-US" altLang="ko-KR" sz="1200" b="1" spc="-150" dirty="0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2A112-CF29-8A49-E073-1D1D8ABFDB0E}"/>
              </a:ext>
            </a:extLst>
          </p:cNvPr>
          <p:cNvSpPr txBox="1"/>
          <p:nvPr/>
        </p:nvSpPr>
        <p:spPr>
          <a:xfrm>
            <a:off x="1341163" y="3865244"/>
            <a:ext cx="1368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 dirty="0" err="1">
                <a:ea typeface="맑은 고딕"/>
              </a:rPr>
              <a:t>클래스</a:t>
            </a:r>
            <a:r>
              <a:rPr lang="en-US" altLang="ko-KR" sz="1200" b="1" spc="-150" dirty="0">
                <a:ea typeface="맑은 고딕"/>
              </a:rPr>
              <a:t> </a:t>
            </a:r>
            <a:r>
              <a:rPr lang="en-US" altLang="ko-KR" sz="1200" b="1" spc="-150" dirty="0" err="1">
                <a:ea typeface="맑은 고딕"/>
              </a:rPr>
              <a:t>관계도</a:t>
            </a:r>
            <a:endParaRPr lang="en-US" altLang="ko-KR" sz="1200" b="1" spc="-150" dirty="0"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7B5B7-34BD-977A-7366-57E9CBE9FDA6}"/>
              </a:ext>
            </a:extLst>
          </p:cNvPr>
          <p:cNvSpPr txBox="1"/>
          <p:nvPr/>
        </p:nvSpPr>
        <p:spPr>
          <a:xfrm>
            <a:off x="1388577" y="3352239"/>
            <a:ext cx="1368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spc="-150" dirty="0" err="1">
                <a:ea typeface="맑은 고딕"/>
              </a:rPr>
              <a:t>게임</a:t>
            </a:r>
            <a:r>
              <a:rPr lang="en-US" altLang="ko-KR" sz="1200" b="1" spc="-150" dirty="0">
                <a:ea typeface="맑은 고딕"/>
              </a:rPr>
              <a:t> </a:t>
            </a:r>
            <a:r>
              <a:rPr lang="en-US" altLang="ko-KR" sz="1200" b="1" spc="-150" dirty="0" err="1">
                <a:ea typeface="맑은 고딕"/>
              </a:rPr>
              <a:t>설명</a:t>
            </a:r>
            <a:endParaRPr lang="en-US" altLang="ko-KR" sz="1200" b="1" spc="-150" dirty="0"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3B3F3D-D16D-73E9-04A7-835F97E91970}"/>
              </a:ext>
            </a:extLst>
          </p:cNvPr>
          <p:cNvSpPr/>
          <p:nvPr/>
        </p:nvSpPr>
        <p:spPr>
          <a:xfrm>
            <a:off x="200292" y="271681"/>
            <a:ext cx="133549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ea typeface="맑은 고딕"/>
              </a:rPr>
              <a:t>GAME_PLAY</a:t>
            </a:r>
            <a:endParaRPr lang="ko-KR" altLang="en-US" b="1" spc="-150">
              <a:solidFill>
                <a:schemeClr val="bg1"/>
              </a:solidFill>
            </a:endParaRPr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FEFE927B-02F6-D18D-2F08-222C39A0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15" y="1168250"/>
            <a:ext cx="3700732" cy="4726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9E5AC-F8B6-31E3-2481-E9B246FBA037}"/>
              </a:ext>
            </a:extLst>
          </p:cNvPr>
          <p:cNvSpPr txBox="1"/>
          <p:nvPr/>
        </p:nvSpPr>
        <p:spPr>
          <a:xfrm>
            <a:off x="422940" y="12487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남은 지뢰와</a:t>
            </a:r>
            <a:endParaRPr lang="ko-KR"/>
          </a:p>
          <a:p>
            <a:pPr algn="ctr"/>
            <a:r>
              <a:rPr lang="ko-KR" altLang="en-US">
                <a:ea typeface="맑은 고딕"/>
              </a:rPr>
              <a:t>해체 키트 개수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18380-8941-7852-826F-A1C4586627DB}"/>
              </a:ext>
            </a:extLst>
          </p:cNvPr>
          <p:cNvSpPr txBox="1"/>
          <p:nvPr/>
        </p:nvSpPr>
        <p:spPr>
          <a:xfrm>
            <a:off x="5784867" y="14283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현재 점수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139EC-5939-89CA-96B1-FCC08E8D0B20}"/>
              </a:ext>
            </a:extLst>
          </p:cNvPr>
          <p:cNvSpPr txBox="1"/>
          <p:nvPr/>
        </p:nvSpPr>
        <p:spPr>
          <a:xfrm>
            <a:off x="363097" y="552155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일시 정지</a:t>
            </a:r>
          </a:p>
          <a:p>
            <a:pPr algn="ctr"/>
            <a:r>
              <a:rPr lang="ko-KR" altLang="en-US">
                <a:ea typeface="맑은 고딕"/>
              </a:rPr>
              <a:t>(마우스 클릭)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807-9FDD-C92B-9BAB-18685756C1B1}"/>
              </a:ext>
            </a:extLst>
          </p:cNvPr>
          <p:cNvSpPr txBox="1"/>
          <p:nvPr/>
        </p:nvSpPr>
        <p:spPr>
          <a:xfrm>
            <a:off x="3163746" y="59524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주변 지뢰 확인</a:t>
            </a:r>
          </a:p>
          <a:p>
            <a:pPr algn="ctr"/>
            <a:r>
              <a:rPr lang="ko-KR" altLang="en-US">
                <a:ea typeface="맑은 고딕"/>
              </a:rPr>
              <a:t>(스페이스바)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DAD8F-5351-50E8-4D2A-8E93465D02E6}"/>
              </a:ext>
            </a:extLst>
          </p:cNvPr>
          <p:cNvSpPr txBox="1"/>
          <p:nvPr/>
        </p:nvSpPr>
        <p:spPr>
          <a:xfrm>
            <a:off x="6215735" y="547368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난이도 선택화면으로</a:t>
            </a:r>
          </a:p>
          <a:p>
            <a:pPr algn="ctr"/>
            <a:r>
              <a:rPr lang="ko-KR" altLang="en-US">
                <a:ea typeface="맑은 고딕"/>
              </a:rPr>
              <a:t>돌아가기</a:t>
            </a:r>
          </a:p>
          <a:p>
            <a:pPr algn="ctr"/>
            <a:r>
              <a:rPr lang="ko-KR" altLang="en-US">
                <a:ea typeface="맑은 고딕"/>
              </a:rPr>
              <a:t>(마우스 클릭)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ED656-D0E6-D238-8857-03832BF90F13}"/>
              </a:ext>
            </a:extLst>
          </p:cNvPr>
          <p:cNvSpPr txBox="1"/>
          <p:nvPr/>
        </p:nvSpPr>
        <p:spPr>
          <a:xfrm>
            <a:off x="3942272" y="1131461"/>
            <a:ext cx="1181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남은 시간</a:t>
            </a:r>
          </a:p>
        </p:txBody>
      </p:sp>
    </p:spTree>
    <p:extLst>
      <p:ext uri="{BB962C8B-B14F-4D97-AF65-F5344CB8AC3E}">
        <p14:creationId xmlns:p14="http://schemas.microsoft.com/office/powerpoint/2010/main" val="49326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253" y="210125"/>
            <a:ext cx="896400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2000" b="1" spc="-150" dirty="0" err="1">
                <a:solidFill>
                  <a:schemeClr val="bg1"/>
                </a:solidFill>
                <a:ea typeface="맑은 고딕"/>
              </a:rPr>
              <a:t>변경점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  <a:ea typeface="맑은 고딕"/>
              </a:rPr>
              <a:t>C++ 프로그래밍</a:t>
            </a:r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0FE025-B072-6A51-2958-57F1DCD53698}"/>
              </a:ext>
            </a:extLst>
          </p:cNvPr>
          <p:cNvGrpSpPr/>
          <p:nvPr/>
        </p:nvGrpSpPr>
        <p:grpSpPr>
          <a:xfrm>
            <a:off x="2798309" y="1175656"/>
            <a:ext cx="1816554" cy="1081768"/>
            <a:chOff x="818469" y="1481817"/>
            <a:chExt cx="1816554" cy="108176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1CED514-2E7A-8570-F013-626B0F377ADF}"/>
                </a:ext>
              </a:extLst>
            </p:cNvPr>
            <p:cNvSpPr/>
            <p:nvPr/>
          </p:nvSpPr>
          <p:spPr>
            <a:xfrm>
              <a:off x="1502229" y="1481817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ea typeface="맑은 고딕"/>
                </a:rPr>
                <a:t>W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2EC8D0F-B7C8-F182-FCA2-52DD79BAD263}"/>
                </a:ext>
              </a:extLst>
            </p:cNvPr>
            <p:cNvSpPr/>
            <p:nvPr/>
          </p:nvSpPr>
          <p:spPr>
            <a:xfrm>
              <a:off x="1502228" y="2094138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ea typeface="맑은 고딕"/>
                </a:rPr>
                <a:t>S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F6BFF6F-90F0-DBD0-FB6F-0A82D720A036}"/>
                </a:ext>
              </a:extLst>
            </p:cNvPr>
            <p:cNvSpPr/>
            <p:nvPr/>
          </p:nvSpPr>
          <p:spPr>
            <a:xfrm>
              <a:off x="818469" y="2094138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ea typeface="맑은 고딕"/>
                </a:rPr>
                <a:t>A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D358A0-5821-FFD3-D1C6-7A8BF6AC6FF8}"/>
                </a:ext>
              </a:extLst>
            </p:cNvPr>
            <p:cNvSpPr/>
            <p:nvPr/>
          </p:nvSpPr>
          <p:spPr>
            <a:xfrm>
              <a:off x="2165576" y="2094138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ea typeface="맑은 고딕"/>
                </a:rPr>
                <a:t>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61041B-DE79-B031-0C7C-3D69146ABD0D}"/>
              </a:ext>
            </a:extLst>
          </p:cNvPr>
          <p:cNvSpPr txBox="1"/>
          <p:nvPr/>
        </p:nvSpPr>
        <p:spPr>
          <a:xfrm>
            <a:off x="5057775" y="1536927"/>
            <a:ext cx="3661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조작을 마우스에서 키보드로 변경</a:t>
            </a:r>
          </a:p>
        </p:txBody>
      </p:sp>
      <p:pic>
        <p:nvPicPr>
          <p:cNvPr id="16" name="그림 16">
            <a:extLst>
              <a:ext uri="{FF2B5EF4-FFF2-40B4-BE49-F238E27FC236}">
                <a16:creationId xmlns:a16="http://schemas.microsoft.com/office/drawing/2014/main" id="{784065A2-37A1-6C70-0E32-D42F4ABB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2" y="1099457"/>
            <a:ext cx="825954" cy="1117827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46FF9AA-373D-AEE3-3944-A07E152F660F}"/>
              </a:ext>
            </a:extLst>
          </p:cNvPr>
          <p:cNvSpPr/>
          <p:nvPr/>
        </p:nvSpPr>
        <p:spPr>
          <a:xfrm>
            <a:off x="1939671" y="1451773"/>
            <a:ext cx="581705" cy="4082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8" descr="텍스트, 명함, 벡터그래픽이(가) 표시된 사진&#10;&#10;자동 생성된 설명">
            <a:extLst>
              <a:ext uri="{FF2B5EF4-FFF2-40B4-BE49-F238E27FC236}">
                <a16:creationId xmlns:a16="http://schemas.microsoft.com/office/drawing/2014/main" id="{1C533900-510E-0FC4-2C70-0FE7693B1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0" y="3098346"/>
            <a:ext cx="1018495" cy="1018495"/>
          </a:xfrm>
          <a:prstGeom prst="rect">
            <a:avLst/>
          </a:prstGeom>
        </p:spPr>
      </p:pic>
      <p:pic>
        <p:nvPicPr>
          <p:cNvPr id="19" name="그림 23">
            <a:extLst>
              <a:ext uri="{FF2B5EF4-FFF2-40B4-BE49-F238E27FC236}">
                <a16:creationId xmlns:a16="http://schemas.microsoft.com/office/drawing/2014/main" id="{DDAC586F-C3D5-E602-4C1A-491B3D150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732" y="3153549"/>
            <a:ext cx="1036433" cy="961469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583A63B-F14B-806D-8856-D022749D3462}"/>
              </a:ext>
            </a:extLst>
          </p:cNvPr>
          <p:cNvSpPr/>
          <p:nvPr/>
        </p:nvSpPr>
        <p:spPr>
          <a:xfrm>
            <a:off x="1939670" y="3400995"/>
            <a:ext cx="581705" cy="4082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EEDC19-C185-7E75-D39B-88E80CA98152}"/>
              </a:ext>
            </a:extLst>
          </p:cNvPr>
          <p:cNvSpPr txBox="1"/>
          <p:nvPr/>
        </p:nvSpPr>
        <p:spPr>
          <a:xfrm>
            <a:off x="5067980" y="3282042"/>
            <a:ext cx="32942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깃발로 표시하지 않고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해체 키트로 지뢰를 해체</a:t>
            </a:r>
            <a:endParaRPr lang="ko-KR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070962C-2840-8C7A-35BF-B7874583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14325"/>
              </p:ext>
            </p:extLst>
          </p:nvPr>
        </p:nvGraphicFramePr>
        <p:xfrm>
          <a:off x="1246909" y="4547550"/>
          <a:ext cx="2198256" cy="1793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52">
                  <a:extLst>
                    <a:ext uri="{9D8B030D-6E8A-4147-A177-3AD203B41FA5}">
                      <a16:colId xmlns:a16="http://schemas.microsoft.com/office/drawing/2014/main" val="3039021891"/>
                    </a:ext>
                  </a:extLst>
                </a:gridCol>
                <a:gridCol w="732752">
                  <a:extLst>
                    <a:ext uri="{9D8B030D-6E8A-4147-A177-3AD203B41FA5}">
                      <a16:colId xmlns:a16="http://schemas.microsoft.com/office/drawing/2014/main" val="3465040330"/>
                    </a:ext>
                  </a:extLst>
                </a:gridCol>
                <a:gridCol w="732752">
                  <a:extLst>
                    <a:ext uri="{9D8B030D-6E8A-4147-A177-3AD203B41FA5}">
                      <a16:colId xmlns:a16="http://schemas.microsoft.com/office/drawing/2014/main" val="2910384302"/>
                    </a:ext>
                  </a:extLst>
                </a:gridCol>
              </a:tblGrid>
              <a:tr h="5979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69531"/>
                  </a:ext>
                </a:extLst>
              </a:tr>
              <a:tr h="5979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57828"/>
                  </a:ext>
                </a:extLst>
              </a:tr>
              <a:tr h="5979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20189"/>
                  </a:ext>
                </a:extLst>
              </a:tr>
            </a:tbl>
          </a:graphicData>
        </a:graphic>
      </p:graphicFrame>
      <p:pic>
        <p:nvPicPr>
          <p:cNvPr id="21" name="그림 6">
            <a:extLst>
              <a:ext uri="{FF2B5EF4-FFF2-40B4-BE49-F238E27FC236}">
                <a16:creationId xmlns:a16="http://schemas.microsoft.com/office/drawing/2014/main" id="{95E7FE07-85C2-DF6E-97B5-3554CE34F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6792" y="5108441"/>
            <a:ext cx="651115" cy="6715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35F3F6-4A4C-4FB9-A9CB-09C2836414B8}"/>
              </a:ext>
            </a:extLst>
          </p:cNvPr>
          <p:cNvSpPr txBox="1"/>
          <p:nvPr/>
        </p:nvSpPr>
        <p:spPr>
          <a:xfrm>
            <a:off x="4358952" y="5164630"/>
            <a:ext cx="4150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플레이어 주변 8칸의 지뢰 수를 표시</a:t>
            </a:r>
          </a:p>
        </p:txBody>
      </p:sp>
    </p:spTree>
    <p:extLst>
      <p:ext uri="{BB962C8B-B14F-4D97-AF65-F5344CB8AC3E}">
        <p14:creationId xmlns:p14="http://schemas.microsoft.com/office/powerpoint/2010/main" val="338482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156" y="237705"/>
            <a:ext cx="132720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게임설명</a:t>
            </a:r>
          </a:p>
        </p:txBody>
      </p:sp>
      <p:pic>
        <p:nvPicPr>
          <p:cNvPr id="20" name="그림 6">
            <a:extLst>
              <a:ext uri="{FF2B5EF4-FFF2-40B4-BE49-F238E27FC236}">
                <a16:creationId xmlns:a16="http://schemas.microsoft.com/office/drawing/2014/main" id="{9385D877-A4EE-DEC8-1768-B4B2171B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3" y="1257695"/>
            <a:ext cx="1494611" cy="151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A6CA-03B5-DE06-32C2-54E612DFF40D}"/>
              </a:ext>
            </a:extLst>
          </p:cNvPr>
          <p:cNvSpPr txBox="1"/>
          <p:nvPr/>
        </p:nvSpPr>
        <p:spPr>
          <a:xfrm>
            <a:off x="5193009" y="18312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W,A,S,D로</a:t>
            </a:r>
            <a:r>
              <a:rPr lang="ko-KR" altLang="en-US" dirty="0">
                <a:ea typeface="맑은 고딕"/>
              </a:rPr>
              <a:t> 조작</a:t>
            </a:r>
            <a:endParaRPr 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BDEEA4-6461-AC2A-0DE6-7F163965184C}"/>
              </a:ext>
            </a:extLst>
          </p:cNvPr>
          <p:cNvGrpSpPr/>
          <p:nvPr/>
        </p:nvGrpSpPr>
        <p:grpSpPr>
          <a:xfrm>
            <a:off x="2651614" y="1469046"/>
            <a:ext cx="1816554" cy="1081768"/>
            <a:chOff x="818469" y="1481817"/>
            <a:chExt cx="1816554" cy="108176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445F9E3-1593-7D38-5962-8C9EB7C0FC13}"/>
                </a:ext>
              </a:extLst>
            </p:cNvPr>
            <p:cNvSpPr/>
            <p:nvPr/>
          </p:nvSpPr>
          <p:spPr>
            <a:xfrm>
              <a:off x="1502229" y="1481817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ea typeface="맑은 고딕"/>
                </a:rPr>
                <a:t>W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9338DD2-8C5D-CAF2-C078-D5AAB51CC770}"/>
                </a:ext>
              </a:extLst>
            </p:cNvPr>
            <p:cNvSpPr/>
            <p:nvPr/>
          </p:nvSpPr>
          <p:spPr>
            <a:xfrm>
              <a:off x="1502228" y="2094138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ea typeface="맑은 고딕"/>
                </a:rPr>
                <a:t>S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2D7CBB9-EDAA-E95A-0902-5C45A39244D1}"/>
                </a:ext>
              </a:extLst>
            </p:cNvPr>
            <p:cNvSpPr/>
            <p:nvPr/>
          </p:nvSpPr>
          <p:spPr>
            <a:xfrm>
              <a:off x="818469" y="2094138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ea typeface="맑은 고딕"/>
                </a:rPr>
                <a:t>A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CC30931-E5CF-04A8-EC23-561B30F31BA2}"/>
                </a:ext>
              </a:extLst>
            </p:cNvPr>
            <p:cNvSpPr/>
            <p:nvPr/>
          </p:nvSpPr>
          <p:spPr>
            <a:xfrm>
              <a:off x="2165576" y="2094138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ea typeface="맑은 고딕"/>
                </a:rPr>
                <a:t>D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E49635-5855-FE62-FDA0-107690CF07E7}"/>
              </a:ext>
            </a:extLst>
          </p:cNvPr>
          <p:cNvSpPr/>
          <p:nvPr/>
        </p:nvSpPr>
        <p:spPr>
          <a:xfrm>
            <a:off x="765260" y="4145361"/>
            <a:ext cx="916844" cy="9168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7FDC6-BE8F-E108-3985-F74B725A16FA}"/>
              </a:ext>
            </a:extLst>
          </p:cNvPr>
          <p:cNvSpPr txBox="1"/>
          <p:nvPr/>
        </p:nvSpPr>
        <p:spPr>
          <a:xfrm>
            <a:off x="5193009" y="4410635"/>
            <a:ext cx="30854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방향키로 조작</a:t>
            </a:r>
            <a:endParaRPr lang="ko-KR" dirty="0"/>
          </a:p>
          <a:p>
            <a:pPr algn="ctr"/>
            <a:r>
              <a:rPr lang="ko-KR" altLang="en-US" dirty="0" err="1">
                <a:ea typeface="맑은 고딕"/>
              </a:rPr>
              <a:t>E키로</a:t>
            </a:r>
            <a:r>
              <a:rPr lang="ko-KR" altLang="en-US" dirty="0">
                <a:ea typeface="맑은 고딕"/>
              </a:rPr>
              <a:t> 지뢰 해체 키트 사용</a:t>
            </a:r>
            <a:endParaRPr lang="ko-KR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1768D-40B2-881F-78A8-41DD26CB3139}"/>
              </a:ext>
            </a:extLst>
          </p:cNvPr>
          <p:cNvGrpSpPr/>
          <p:nvPr/>
        </p:nvGrpSpPr>
        <p:grpSpPr>
          <a:xfrm>
            <a:off x="2651613" y="4060661"/>
            <a:ext cx="1816554" cy="1081768"/>
            <a:chOff x="818469" y="1481817"/>
            <a:chExt cx="1816554" cy="1081768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E39306D-8C48-6573-1AD2-F522A66DE393}"/>
                </a:ext>
              </a:extLst>
            </p:cNvPr>
            <p:cNvSpPr/>
            <p:nvPr/>
          </p:nvSpPr>
          <p:spPr>
            <a:xfrm>
              <a:off x="1502229" y="1481817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ea typeface="맑은 고딕"/>
                </a:rPr>
                <a:t>↑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D4C4C77-D484-5DB7-EB2A-8D09657798AB}"/>
                </a:ext>
              </a:extLst>
            </p:cNvPr>
            <p:cNvSpPr/>
            <p:nvPr/>
          </p:nvSpPr>
          <p:spPr>
            <a:xfrm>
              <a:off x="1502228" y="2094138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ea typeface="맑은 고딕"/>
                </a:rPr>
                <a:t>↓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0B0FDFC-E451-64A3-2ECA-7668339BD60D}"/>
                </a:ext>
              </a:extLst>
            </p:cNvPr>
            <p:cNvSpPr/>
            <p:nvPr/>
          </p:nvSpPr>
          <p:spPr>
            <a:xfrm>
              <a:off x="818469" y="2094138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ea typeface="맑은 고딕"/>
                </a:rPr>
                <a:t>←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D8D1325-AF47-ECC9-5C4B-4756F603B341}"/>
                </a:ext>
              </a:extLst>
            </p:cNvPr>
            <p:cNvSpPr/>
            <p:nvPr/>
          </p:nvSpPr>
          <p:spPr>
            <a:xfrm>
              <a:off x="2165576" y="2094138"/>
              <a:ext cx="469447" cy="469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ea typeface="맑은 고딕"/>
                </a:rPr>
                <a:t>→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031597C-8DD7-4227-F316-BBFD414576D7}"/>
              </a:ext>
            </a:extLst>
          </p:cNvPr>
          <p:cNvSpPr txBox="1"/>
          <p:nvPr/>
        </p:nvSpPr>
        <p:spPr>
          <a:xfrm>
            <a:off x="765413" y="3063637"/>
            <a:ext cx="152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플레이어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F9246-C4CF-C10F-8604-6B417238982A}"/>
              </a:ext>
            </a:extLst>
          </p:cNvPr>
          <p:cNvSpPr txBox="1"/>
          <p:nvPr/>
        </p:nvSpPr>
        <p:spPr>
          <a:xfrm>
            <a:off x="924333" y="5410760"/>
            <a:ext cx="152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27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156" y="237705"/>
            <a:ext cx="132720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게임설명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CA6CA-03B5-DE06-32C2-54E612DFF40D}"/>
              </a:ext>
            </a:extLst>
          </p:cNvPr>
          <p:cNvSpPr txBox="1"/>
          <p:nvPr/>
        </p:nvSpPr>
        <p:spPr>
          <a:xfrm>
            <a:off x="4667350" y="2283556"/>
            <a:ext cx="3244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플레이어가 밟으면 게임 오버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7FDC6-BE8F-E108-3985-F74B725A16FA}"/>
              </a:ext>
            </a:extLst>
          </p:cNvPr>
          <p:cNvSpPr txBox="1"/>
          <p:nvPr/>
        </p:nvSpPr>
        <p:spPr>
          <a:xfrm>
            <a:off x="1660100" y="4801823"/>
            <a:ext cx="3085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남은 시간을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1597C-8DD7-4227-F316-BBFD414576D7}"/>
              </a:ext>
            </a:extLst>
          </p:cNvPr>
          <p:cNvSpPr txBox="1"/>
          <p:nvPr/>
        </p:nvSpPr>
        <p:spPr>
          <a:xfrm>
            <a:off x="899883" y="3100311"/>
            <a:ext cx="152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지뢰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F9246-C4CF-C10F-8604-6B417238982A}"/>
              </a:ext>
            </a:extLst>
          </p:cNvPr>
          <p:cNvSpPr txBox="1"/>
          <p:nvPr/>
        </p:nvSpPr>
        <p:spPr>
          <a:xfrm>
            <a:off x="899884" y="5594129"/>
            <a:ext cx="152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타이머</a:t>
            </a:r>
            <a:endParaRPr lang="ko-KR" altLang="en-US" dirty="0"/>
          </a:p>
        </p:txBody>
      </p:sp>
      <p:pic>
        <p:nvPicPr>
          <p:cNvPr id="5" name="그림 10">
            <a:extLst>
              <a:ext uri="{FF2B5EF4-FFF2-40B4-BE49-F238E27FC236}">
                <a16:creationId xmlns:a16="http://schemas.microsoft.com/office/drawing/2014/main" id="{90968A8F-DDDD-5503-7D4F-7A744F49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1" y="1693868"/>
            <a:ext cx="1253966" cy="1411349"/>
          </a:xfrm>
          <a:prstGeom prst="rect">
            <a:avLst/>
          </a:prstGeom>
        </p:spPr>
      </p:pic>
      <p:pic>
        <p:nvPicPr>
          <p:cNvPr id="2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DA56436-2D30-F2BD-79E2-365F7DD76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094" y="1962810"/>
            <a:ext cx="875004" cy="1007938"/>
          </a:xfrm>
          <a:prstGeom prst="rect">
            <a:avLst/>
          </a:prstGeom>
        </p:spPr>
      </p:pic>
      <p:sp>
        <p:nvSpPr>
          <p:cNvPr id="11" name="폭발: 8pt 10">
            <a:extLst>
              <a:ext uri="{FF2B5EF4-FFF2-40B4-BE49-F238E27FC236}">
                <a16:creationId xmlns:a16="http://schemas.microsoft.com/office/drawing/2014/main" id="{F1E5DE11-DA78-887E-AD16-924DB5AC8D88}"/>
              </a:ext>
            </a:extLst>
          </p:cNvPr>
          <p:cNvSpPr/>
          <p:nvPr/>
        </p:nvSpPr>
        <p:spPr>
          <a:xfrm>
            <a:off x="2990137" y="1957159"/>
            <a:ext cx="819048" cy="929068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6">
            <a:extLst>
              <a:ext uri="{FF2B5EF4-FFF2-40B4-BE49-F238E27FC236}">
                <a16:creationId xmlns:a16="http://schemas.microsoft.com/office/drawing/2014/main" id="{F96632F6-1A31-E798-436E-443E574F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595" y="2052295"/>
            <a:ext cx="797810" cy="818219"/>
          </a:xfrm>
          <a:prstGeom prst="rect">
            <a:avLst/>
          </a:prstGeom>
        </p:spPr>
      </p:pic>
      <p:pic>
        <p:nvPicPr>
          <p:cNvPr id="12" name="그림 5">
            <a:extLst>
              <a:ext uri="{FF2B5EF4-FFF2-40B4-BE49-F238E27FC236}">
                <a16:creationId xmlns:a16="http://schemas.microsoft.com/office/drawing/2014/main" id="{56C90224-2EE2-406E-CFD6-BC8F89FC6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11" y="4514676"/>
            <a:ext cx="842684" cy="806009"/>
          </a:xfrm>
          <a:prstGeom prst="rect">
            <a:avLst/>
          </a:prstGeom>
        </p:spPr>
      </p:pic>
      <p:pic>
        <p:nvPicPr>
          <p:cNvPr id="13" name="그림 17">
            <a:extLst>
              <a:ext uri="{FF2B5EF4-FFF2-40B4-BE49-F238E27FC236}">
                <a16:creationId xmlns:a16="http://schemas.microsoft.com/office/drawing/2014/main" id="{73BAFD3C-4BD6-2F6A-F038-620F5F69B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961" y="4516471"/>
            <a:ext cx="901244" cy="8044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62FF7A-B488-AFFB-08A0-4FE50585AA28}"/>
              </a:ext>
            </a:extLst>
          </p:cNvPr>
          <p:cNvSpPr txBox="1"/>
          <p:nvPr/>
        </p:nvSpPr>
        <p:spPr>
          <a:xfrm>
            <a:off x="5865362" y="48018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현재까지 획득한 점수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53E39C-880B-BEB4-FF46-3E6E91F5254E}"/>
              </a:ext>
            </a:extLst>
          </p:cNvPr>
          <p:cNvSpPr txBox="1"/>
          <p:nvPr/>
        </p:nvSpPr>
        <p:spPr>
          <a:xfrm>
            <a:off x="4838495" y="55964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스코어</a:t>
            </a:r>
          </a:p>
        </p:txBody>
      </p:sp>
    </p:spTree>
    <p:extLst>
      <p:ext uri="{BB962C8B-B14F-4D97-AF65-F5344CB8AC3E}">
        <p14:creationId xmlns:p14="http://schemas.microsoft.com/office/powerpoint/2010/main" val="28015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10125"/>
            <a:ext cx="825867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2000" b="1" spc="-150" dirty="0" err="1">
                <a:solidFill>
                  <a:schemeClr val="bg1"/>
                </a:solidFill>
                <a:ea typeface="맑은 고딕"/>
              </a:rPr>
              <a:t>RaylIb</a:t>
            </a:r>
            <a:endParaRPr lang="en-US" altLang="ko-KR" sz="1600" b="1" spc="-15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  <a:ea typeface="맑은 고딕"/>
              </a:rPr>
              <a:t>C++ 프로그래밍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026" name="Picture 2" descr="Raylib official logo">
            <a:extLst>
              <a:ext uri="{FF2B5EF4-FFF2-40B4-BE49-F238E27FC236}">
                <a16:creationId xmlns:a16="http://schemas.microsoft.com/office/drawing/2014/main" id="{58A67186-862D-2B9D-3096-32E918223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39" y="11706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68E11F-2765-12C0-9F28-5289F67C2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082212"/>
            <a:ext cx="4621700" cy="5296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33D3D1-8B72-7241-A0C7-56587D1C8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75" y="4213196"/>
            <a:ext cx="3029106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6" y="271681"/>
            <a:ext cx="1027846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  <a:ea typeface="맑은 고딕"/>
              </a:rPr>
              <a:t>클래스 관계도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  <a:ea typeface="맑은 고딕"/>
              </a:rPr>
              <a:t>C++ 프로그래밍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E68A6B-4C45-D250-5644-A4AE33548AD5}"/>
              </a:ext>
            </a:extLst>
          </p:cNvPr>
          <p:cNvSpPr/>
          <p:nvPr/>
        </p:nvSpPr>
        <p:spPr>
          <a:xfrm>
            <a:off x="3866920" y="3568546"/>
            <a:ext cx="1413831" cy="91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Player</a:t>
            </a:r>
          </a:p>
          <a:p>
            <a:pPr algn="ctr"/>
            <a:r>
              <a:rPr lang="ko-KR" altLang="en-US" dirty="0">
                <a:ea typeface="맑은 고딕"/>
              </a:rPr>
              <a:t>(플레이어)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AEC822-AD76-7F16-097F-73BB0FA46653}"/>
              </a:ext>
            </a:extLst>
          </p:cNvPr>
          <p:cNvSpPr/>
          <p:nvPr/>
        </p:nvSpPr>
        <p:spPr>
          <a:xfrm>
            <a:off x="3866920" y="5285341"/>
            <a:ext cx="1413831" cy="91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Score</a:t>
            </a:r>
          </a:p>
          <a:p>
            <a:pPr algn="ctr"/>
            <a:r>
              <a:rPr lang="ko-KR" altLang="en-US" dirty="0">
                <a:ea typeface="맑은 고딕"/>
              </a:rPr>
              <a:t>(획득 점수)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625937-3866-2E61-60F2-6755747A0427}"/>
              </a:ext>
            </a:extLst>
          </p:cNvPr>
          <p:cNvSpPr/>
          <p:nvPr/>
        </p:nvSpPr>
        <p:spPr>
          <a:xfrm>
            <a:off x="1131065" y="5285340"/>
            <a:ext cx="1413831" cy="91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DefuseKit</a:t>
            </a:r>
          </a:p>
          <a:p>
            <a:pPr algn="ctr"/>
            <a:r>
              <a:rPr lang="ko-KR" altLang="en-US" dirty="0">
                <a:ea typeface="맑은 고딕"/>
              </a:rPr>
              <a:t>(지뢰 해체)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E2DD2-7418-27A4-4C10-D4E8AD8D96F5}"/>
              </a:ext>
            </a:extLst>
          </p:cNvPr>
          <p:cNvSpPr/>
          <p:nvPr/>
        </p:nvSpPr>
        <p:spPr>
          <a:xfrm>
            <a:off x="1131065" y="3568547"/>
            <a:ext cx="1413831" cy="91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Mine</a:t>
            </a:r>
          </a:p>
          <a:p>
            <a:pPr algn="ctr"/>
            <a:r>
              <a:rPr lang="ko-KR" altLang="en-US" dirty="0">
                <a:ea typeface="맑은 고딕"/>
              </a:rPr>
              <a:t>(지뢰)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8907F6-40F2-0CB8-8EF6-1E202AE26BFD}"/>
              </a:ext>
            </a:extLst>
          </p:cNvPr>
          <p:cNvSpPr/>
          <p:nvPr/>
        </p:nvSpPr>
        <p:spPr>
          <a:xfrm>
            <a:off x="1131064" y="1805847"/>
            <a:ext cx="1413831" cy="91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Converter</a:t>
            </a:r>
            <a:endParaRPr lang="ko-KR" dirty="0" err="1"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>
                <a:ea typeface="맑은 고딕"/>
              </a:rPr>
              <a:t>(좌표 계산)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5D1BF5-DE88-43A4-6DFD-B920FEDF1970}"/>
              </a:ext>
            </a:extLst>
          </p:cNvPr>
          <p:cNvSpPr/>
          <p:nvPr/>
        </p:nvSpPr>
        <p:spPr>
          <a:xfrm>
            <a:off x="6599105" y="1778305"/>
            <a:ext cx="1413831" cy="91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Timer</a:t>
            </a:r>
          </a:p>
          <a:p>
            <a:pPr algn="ctr"/>
            <a:r>
              <a:rPr lang="ko-KR" altLang="en-US" dirty="0">
                <a:ea typeface="맑은 고딕"/>
              </a:rPr>
              <a:t>(타이머)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9A56E8-8A7A-42AA-36F3-3ECA0CC930DE}"/>
              </a:ext>
            </a:extLst>
          </p:cNvPr>
          <p:cNvSpPr/>
          <p:nvPr/>
        </p:nvSpPr>
        <p:spPr>
          <a:xfrm>
            <a:off x="3871527" y="1778305"/>
            <a:ext cx="1413831" cy="91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Main</a:t>
            </a:r>
            <a:endParaRPr lang="ko-KR" dirty="0" err="1"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>
                <a:ea typeface="맑은 고딕"/>
              </a:rPr>
              <a:t>(게임 실행)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C7D7BD-44A0-614E-447C-634838A9B873}"/>
              </a:ext>
            </a:extLst>
          </p:cNvPr>
          <p:cNvCxnSpPr/>
          <p:nvPr/>
        </p:nvCxnSpPr>
        <p:spPr>
          <a:xfrm flipH="1">
            <a:off x="1857832" y="2756626"/>
            <a:ext cx="12854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6E02D1-ECE3-24E0-0147-D076279D06C9}"/>
              </a:ext>
            </a:extLst>
          </p:cNvPr>
          <p:cNvCxnSpPr>
            <a:cxnSpLocks/>
          </p:cNvCxnSpPr>
          <p:nvPr/>
        </p:nvCxnSpPr>
        <p:spPr>
          <a:xfrm flipH="1">
            <a:off x="1830289" y="4491782"/>
            <a:ext cx="12854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92D1AD3-1105-F5CD-F288-CB4BADD2F032}"/>
              </a:ext>
            </a:extLst>
          </p:cNvPr>
          <p:cNvCxnSpPr>
            <a:cxnSpLocks/>
          </p:cNvCxnSpPr>
          <p:nvPr/>
        </p:nvCxnSpPr>
        <p:spPr>
          <a:xfrm flipV="1">
            <a:off x="2554108" y="2717895"/>
            <a:ext cx="1330445" cy="84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AC31D6-4A32-4661-F3DB-454F06179802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5285358" y="2237341"/>
            <a:ext cx="1313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F736A1-8F64-C454-553C-3AA32140FF96}"/>
              </a:ext>
            </a:extLst>
          </p:cNvPr>
          <p:cNvCxnSpPr>
            <a:cxnSpLocks/>
          </p:cNvCxnSpPr>
          <p:nvPr/>
        </p:nvCxnSpPr>
        <p:spPr>
          <a:xfrm>
            <a:off x="2540879" y="4069468"/>
            <a:ext cx="1327530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936BF07-D607-97B1-CB8D-CE51A890B6B5}"/>
              </a:ext>
            </a:extLst>
          </p:cNvPr>
          <p:cNvCxnSpPr>
            <a:cxnSpLocks/>
          </p:cNvCxnSpPr>
          <p:nvPr/>
        </p:nvCxnSpPr>
        <p:spPr>
          <a:xfrm>
            <a:off x="2525288" y="2722673"/>
            <a:ext cx="1324204" cy="85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29DD0E-8780-1123-5911-679E7B977926}"/>
              </a:ext>
            </a:extLst>
          </p:cNvPr>
          <p:cNvCxnSpPr>
            <a:cxnSpLocks/>
          </p:cNvCxnSpPr>
          <p:nvPr/>
        </p:nvCxnSpPr>
        <p:spPr>
          <a:xfrm flipV="1">
            <a:off x="2559793" y="4489217"/>
            <a:ext cx="1317794" cy="79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43102B8-D8FC-9DBA-4574-DD06CAF26B7B}"/>
              </a:ext>
            </a:extLst>
          </p:cNvPr>
          <p:cNvCxnSpPr>
            <a:cxnSpLocks/>
          </p:cNvCxnSpPr>
          <p:nvPr/>
        </p:nvCxnSpPr>
        <p:spPr>
          <a:xfrm flipH="1" flipV="1">
            <a:off x="4575325" y="4472519"/>
            <a:ext cx="3673" cy="88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284A66-F7F2-1CAF-48E2-BFC8D522D3AD}"/>
              </a:ext>
            </a:extLst>
          </p:cNvPr>
          <p:cNvCxnSpPr>
            <a:cxnSpLocks/>
          </p:cNvCxnSpPr>
          <p:nvPr/>
        </p:nvCxnSpPr>
        <p:spPr>
          <a:xfrm flipH="1" flipV="1">
            <a:off x="4574770" y="2683941"/>
            <a:ext cx="3673" cy="90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8478D19-8808-496F-EE81-68959699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93" y="2971282"/>
            <a:ext cx="2406774" cy="3232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•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631" y="271681"/>
            <a:ext cx="69006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 err="1">
                <a:solidFill>
                  <a:schemeClr val="bg1"/>
                </a:solidFill>
                <a:ea typeface="맑은 고딕"/>
              </a:rPr>
              <a:t>Score</a:t>
            </a:r>
            <a:endParaRPr lang="ko-KR" altLang="en-US" b="1" spc="-150" err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ABC3BA6-F418-74B2-1CAD-4ADFBA5B80F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3" y="1151797"/>
            <a:ext cx="4226937" cy="504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2D2BE21-FE42-73D9-B498-B501D472E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600908"/>
            <a:ext cx="3493867" cy="1656184"/>
          </a:xfrm>
          <a:prstGeom prst="rect">
            <a:avLst/>
          </a:prstGeom>
        </p:spPr>
      </p:pic>
      <p:pic>
        <p:nvPicPr>
          <p:cNvPr id="16" name="그림 17">
            <a:extLst>
              <a:ext uri="{FF2B5EF4-FFF2-40B4-BE49-F238E27FC236}">
                <a16:creationId xmlns:a16="http://schemas.microsoft.com/office/drawing/2014/main" id="{5C94AD04-E650-0DF0-A17F-1F81507A1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32" y="176737"/>
            <a:ext cx="424485" cy="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7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8804" y="271681"/>
            <a:ext cx="71846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b="1" spc="-150" err="1">
                <a:solidFill>
                  <a:schemeClr val="bg1"/>
                </a:solidFill>
                <a:ea typeface="맑은 고딕"/>
              </a:rPr>
              <a:t>Timer</a:t>
            </a:r>
            <a:endParaRPr lang="ko-KR" altLang="en-US" b="1" spc="-150" err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200">
                <a:solidFill>
                  <a:schemeClr val="bg1"/>
                </a:solidFill>
                <a:latin typeface="Malgun Gothic"/>
                <a:ea typeface="Malgun Gothic"/>
              </a:rPr>
              <a:t>C++ 프로그래밍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956CD-BB47-2B97-20D8-437C3D4815D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4" y="1151797"/>
            <a:ext cx="4247971" cy="50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CE518B-AA5C-5C09-5513-FE9BEBA40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260950"/>
            <a:ext cx="3581085" cy="2336099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B19BF687-59E6-E641-EDF9-7EB241BB5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32" y="26051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E57105C07157745A42B9AA5DCF7E477" ma:contentTypeVersion="7" ma:contentTypeDescription="새 문서를 만듭니다." ma:contentTypeScope="" ma:versionID="af1e2c8def71f9587ee8e7ccf12a188f">
  <xsd:schema xmlns:xsd="http://www.w3.org/2001/XMLSchema" xmlns:xs="http://www.w3.org/2001/XMLSchema" xmlns:p="http://schemas.microsoft.com/office/2006/metadata/properties" xmlns:ns3="2382379e-788d-4ab0-9ad7-1c9cd091914c" targetNamespace="http://schemas.microsoft.com/office/2006/metadata/properties" ma:root="true" ma:fieldsID="199d90a0ac7d473b351c807b02b2e85b" ns3:_="">
    <xsd:import namespace="2382379e-788d-4ab0-9ad7-1c9cd09191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2379e-788d-4ab0-9ad7-1c9cd09191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820EFC-7084-4B65-B5D3-7CCDFFA8AA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FB0DED-8275-4415-804C-33F119BF4DE8}">
  <ds:schemaRefs>
    <ds:schemaRef ds:uri="2382379e-788d-4ab0-9ad7-1c9cd09191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7A08F2-7C22-4693-AA0D-7DD5EEEF54FD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2382379e-788d-4ab0-9ad7-1c9cd091914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849</Words>
  <Application>Microsoft Office PowerPoint</Application>
  <PresentationFormat>화면 슬라이드 쇼(4:3)</PresentationFormat>
  <Paragraphs>222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HY헤드라인M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변상원</cp:lastModifiedBy>
  <cp:revision>2</cp:revision>
  <dcterms:created xsi:type="dcterms:W3CDTF">2016-11-03T20:47:04Z</dcterms:created>
  <dcterms:modified xsi:type="dcterms:W3CDTF">2022-06-11T07:53:12Z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0x0101008E57105C07157745A42B9AA5DCF7E477</vt:lpwstr>
  </property>
</Properties>
</file>