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3"/>
  </p:notesMasterIdLst>
  <p:sldIdLst>
    <p:sldId id="256" r:id="rId2"/>
  </p:sldIdLst>
  <p:sldSz cx="21383625" cy="30275213"/>
  <p:notesSz cx="6858000" cy="9144000"/>
  <p:defaultTextStyle>
    <a:defPPr>
      <a:defRPr lang="ko-KR"/>
    </a:defPPr>
    <a:lvl1pPr marL="0" algn="l" defTabSz="2479578" rtl="0" eaLnBrk="1" latinLnBrk="1" hangingPunct="1">
      <a:defRPr sz="4881" kern="1200">
        <a:solidFill>
          <a:schemeClr val="tx1"/>
        </a:solidFill>
        <a:latin typeface="+mn-lt"/>
        <a:ea typeface="+mn-ea"/>
        <a:cs typeface="+mn-cs"/>
      </a:defRPr>
    </a:lvl1pPr>
    <a:lvl2pPr marL="1239789" algn="l" defTabSz="2479578" rtl="0" eaLnBrk="1" latinLnBrk="1" hangingPunct="1">
      <a:defRPr sz="4881" kern="1200">
        <a:solidFill>
          <a:schemeClr val="tx1"/>
        </a:solidFill>
        <a:latin typeface="+mn-lt"/>
        <a:ea typeface="+mn-ea"/>
        <a:cs typeface="+mn-cs"/>
      </a:defRPr>
    </a:lvl2pPr>
    <a:lvl3pPr marL="2479578" algn="l" defTabSz="2479578" rtl="0" eaLnBrk="1" latinLnBrk="1" hangingPunct="1">
      <a:defRPr sz="4881" kern="1200">
        <a:solidFill>
          <a:schemeClr val="tx1"/>
        </a:solidFill>
        <a:latin typeface="+mn-lt"/>
        <a:ea typeface="+mn-ea"/>
        <a:cs typeface="+mn-cs"/>
      </a:defRPr>
    </a:lvl3pPr>
    <a:lvl4pPr marL="3719368" algn="l" defTabSz="2479578" rtl="0" eaLnBrk="1" latinLnBrk="1" hangingPunct="1">
      <a:defRPr sz="4881" kern="1200">
        <a:solidFill>
          <a:schemeClr val="tx1"/>
        </a:solidFill>
        <a:latin typeface="+mn-lt"/>
        <a:ea typeface="+mn-ea"/>
        <a:cs typeface="+mn-cs"/>
      </a:defRPr>
    </a:lvl4pPr>
    <a:lvl5pPr marL="4959157" algn="l" defTabSz="2479578" rtl="0" eaLnBrk="1" latinLnBrk="1" hangingPunct="1">
      <a:defRPr sz="4881" kern="1200">
        <a:solidFill>
          <a:schemeClr val="tx1"/>
        </a:solidFill>
        <a:latin typeface="+mn-lt"/>
        <a:ea typeface="+mn-ea"/>
        <a:cs typeface="+mn-cs"/>
      </a:defRPr>
    </a:lvl5pPr>
    <a:lvl6pPr marL="6198946" algn="l" defTabSz="2479578" rtl="0" eaLnBrk="1" latinLnBrk="1" hangingPunct="1">
      <a:defRPr sz="4881" kern="1200">
        <a:solidFill>
          <a:schemeClr val="tx1"/>
        </a:solidFill>
        <a:latin typeface="+mn-lt"/>
        <a:ea typeface="+mn-ea"/>
        <a:cs typeface="+mn-cs"/>
      </a:defRPr>
    </a:lvl6pPr>
    <a:lvl7pPr marL="7438735" algn="l" defTabSz="2479578" rtl="0" eaLnBrk="1" latinLnBrk="1" hangingPunct="1">
      <a:defRPr sz="4881" kern="1200">
        <a:solidFill>
          <a:schemeClr val="tx1"/>
        </a:solidFill>
        <a:latin typeface="+mn-lt"/>
        <a:ea typeface="+mn-ea"/>
        <a:cs typeface="+mn-cs"/>
      </a:defRPr>
    </a:lvl7pPr>
    <a:lvl8pPr marL="8678525" algn="l" defTabSz="2479578" rtl="0" eaLnBrk="1" latinLnBrk="1" hangingPunct="1">
      <a:defRPr sz="4881" kern="1200">
        <a:solidFill>
          <a:schemeClr val="tx1"/>
        </a:solidFill>
        <a:latin typeface="+mn-lt"/>
        <a:ea typeface="+mn-ea"/>
        <a:cs typeface="+mn-cs"/>
      </a:defRPr>
    </a:lvl8pPr>
    <a:lvl9pPr marL="9918314" algn="l" defTabSz="2479578" rtl="0" eaLnBrk="1" latinLnBrk="1"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08" autoAdjust="0"/>
    <p:restoredTop sz="98453" autoAdjust="0"/>
  </p:normalViewPr>
  <p:slideViewPr>
    <p:cSldViewPr snapToGrid="0" snapToObjects="1">
      <p:cViewPr>
        <p:scale>
          <a:sx n="33" d="100"/>
          <a:sy n="33" d="100"/>
        </p:scale>
        <p:origin x="3006" y="-1200"/>
      </p:cViewPr>
      <p:guideLst>
        <p:guide orient="horz" pos="9533"/>
        <p:guide pos="673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44989318-EBD5-41FA-B3DD-C5817805B3B7}" type="datetime1">
              <a:rPr lang="ko-KR" altLang="en-US"/>
              <a:pPr lvl="0">
                <a:defRPr/>
              </a:pPr>
              <a:t>2022-06-13</a:t>
            </a:fld>
            <a:endParaRPr lang="ko-KR" altLang="en-US"/>
          </a:p>
        </p:txBody>
      </p:sp>
      <p:sp>
        <p:nvSpPr>
          <p:cNvPr id="4" name="슬라이드 이미지 개체 틀 3"/>
          <p:cNvSpPr>
            <a:spLocks noGrp="1" noRot="1" noChangeAspect="1" noTextEdi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7F891537-26C2-4BED-A55B-542D3514EF2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ko-KR" altLang="en-US"/>
              <a:t>마스터 제목 스타일 편집</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43390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224051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365210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7802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ko-KR" altLang="en-US"/>
              <a:t>마스터 제목 스타일 편집</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417512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345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ko-KR" altLang="en-US"/>
              <a:t>마스터 텍스트 스타일을 편집합니다</a:t>
            </a:r>
          </a:p>
        </p:txBody>
      </p:sp>
      <p:sp>
        <p:nvSpPr>
          <p:cNvPr id="4" name="Content Placeholder 3"/>
          <p:cNvSpPr>
            <a:spLocks noGrp="1"/>
          </p:cNvSpPr>
          <p:nvPr>
            <p:ph sz="half" idx="2"/>
          </p:nvPr>
        </p:nvSpPr>
        <p:spPr>
          <a:xfrm>
            <a:off x="1472912" y="11058863"/>
            <a:ext cx="9046274" cy="16265921"/>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ko-KR" altLang="en-US"/>
              <a:t>마스터 텍스트 스타일을 편집합니다</a:t>
            </a:r>
          </a:p>
        </p:txBody>
      </p:sp>
      <p:sp>
        <p:nvSpPr>
          <p:cNvPr id="6" name="Content Placeholder 5"/>
          <p:cNvSpPr>
            <a:spLocks noGrp="1"/>
          </p:cNvSpPr>
          <p:nvPr>
            <p:ph sz="quarter" idx="4"/>
          </p:nvPr>
        </p:nvSpPr>
        <p:spPr>
          <a:xfrm>
            <a:off x="10825461" y="11058863"/>
            <a:ext cx="9090826" cy="16265921"/>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114894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48987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22813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ko-KR" altLang="en-US"/>
              <a:t>마스터 제목 스타일 편집</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54642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E3041A8D-1DF5-411B-B441-CFA0522D95A4}" type="datetimeFigureOut">
              <a:rPr lang="ko-KR" altLang="en-US" smtClean="0"/>
              <a:t>2022-06-13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290623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E3041A8D-1DF5-411B-B441-CFA0522D95A4}" type="datetimeFigureOut">
              <a:rPr lang="ko-KR" altLang="en-US" smtClean="0"/>
              <a:t>2022-06-13</a:t>
            </a:fld>
            <a:endParaRPr lang="ko-KR"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E8E37DF-72EB-4382-BA6C-4A884D09772F}" type="slidenum">
              <a:rPr lang="ko-KR" altLang="en-US" smtClean="0"/>
              <a:t>‹#›</a:t>
            </a:fld>
            <a:endParaRPr lang="ko-KR" altLang="en-US"/>
          </a:p>
        </p:txBody>
      </p:sp>
    </p:spTree>
    <p:extLst>
      <p:ext uri="{BB962C8B-B14F-4D97-AF65-F5344CB8AC3E}">
        <p14:creationId xmlns:p14="http://schemas.microsoft.com/office/powerpoint/2010/main" val="1329317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1"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1"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1"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1"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1"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1" hangingPunct="1">
        <a:defRPr sz="4209" kern="1200">
          <a:solidFill>
            <a:schemeClr val="tx1"/>
          </a:solidFill>
          <a:latin typeface="+mn-lt"/>
          <a:ea typeface="+mn-ea"/>
          <a:cs typeface="+mn-cs"/>
        </a:defRPr>
      </a:lvl1pPr>
      <a:lvl2pPr marL="1069162" algn="l" defTabSz="2138324" rtl="0" eaLnBrk="1" latinLnBrk="1" hangingPunct="1">
        <a:defRPr sz="4209" kern="1200">
          <a:solidFill>
            <a:schemeClr val="tx1"/>
          </a:solidFill>
          <a:latin typeface="+mn-lt"/>
          <a:ea typeface="+mn-ea"/>
          <a:cs typeface="+mn-cs"/>
        </a:defRPr>
      </a:lvl2pPr>
      <a:lvl3pPr marL="2138324" algn="l" defTabSz="2138324" rtl="0" eaLnBrk="1" latinLnBrk="1" hangingPunct="1">
        <a:defRPr sz="4209" kern="1200">
          <a:solidFill>
            <a:schemeClr val="tx1"/>
          </a:solidFill>
          <a:latin typeface="+mn-lt"/>
          <a:ea typeface="+mn-ea"/>
          <a:cs typeface="+mn-cs"/>
        </a:defRPr>
      </a:lvl3pPr>
      <a:lvl4pPr marL="3207487" algn="l" defTabSz="2138324" rtl="0" eaLnBrk="1" latinLnBrk="1" hangingPunct="1">
        <a:defRPr sz="4209" kern="1200">
          <a:solidFill>
            <a:schemeClr val="tx1"/>
          </a:solidFill>
          <a:latin typeface="+mn-lt"/>
          <a:ea typeface="+mn-ea"/>
          <a:cs typeface="+mn-cs"/>
        </a:defRPr>
      </a:lvl4pPr>
      <a:lvl5pPr marL="4276649" algn="l" defTabSz="2138324" rtl="0" eaLnBrk="1" latinLnBrk="1" hangingPunct="1">
        <a:defRPr sz="4209" kern="1200">
          <a:solidFill>
            <a:schemeClr val="tx1"/>
          </a:solidFill>
          <a:latin typeface="+mn-lt"/>
          <a:ea typeface="+mn-ea"/>
          <a:cs typeface="+mn-cs"/>
        </a:defRPr>
      </a:lvl5pPr>
      <a:lvl6pPr marL="5345811" algn="l" defTabSz="2138324" rtl="0" eaLnBrk="1" latinLnBrk="1" hangingPunct="1">
        <a:defRPr sz="4209" kern="1200">
          <a:solidFill>
            <a:schemeClr val="tx1"/>
          </a:solidFill>
          <a:latin typeface="+mn-lt"/>
          <a:ea typeface="+mn-ea"/>
          <a:cs typeface="+mn-cs"/>
        </a:defRPr>
      </a:lvl6pPr>
      <a:lvl7pPr marL="6414973" algn="l" defTabSz="2138324" rtl="0" eaLnBrk="1" latinLnBrk="1" hangingPunct="1">
        <a:defRPr sz="4209" kern="1200">
          <a:solidFill>
            <a:schemeClr val="tx1"/>
          </a:solidFill>
          <a:latin typeface="+mn-lt"/>
          <a:ea typeface="+mn-ea"/>
          <a:cs typeface="+mn-cs"/>
        </a:defRPr>
      </a:lvl7pPr>
      <a:lvl8pPr marL="7484135" algn="l" defTabSz="2138324" rtl="0" eaLnBrk="1" latinLnBrk="1" hangingPunct="1">
        <a:defRPr sz="4209" kern="1200">
          <a:solidFill>
            <a:schemeClr val="tx1"/>
          </a:solidFill>
          <a:latin typeface="+mn-lt"/>
          <a:ea typeface="+mn-ea"/>
          <a:cs typeface="+mn-cs"/>
        </a:defRPr>
      </a:lvl8pPr>
      <a:lvl9pPr marL="8553298" algn="l" defTabSz="2138324" rtl="0" eaLnBrk="1" latinLnBrk="1"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그림 271"/>
          <p:cNvPicPr>
            <a:picLocks noChangeAspect="1"/>
          </p:cNvPicPr>
          <p:nvPr/>
        </p:nvPicPr>
        <p:blipFill rotWithShape="1">
          <a:blip r:embed="rId2"/>
          <a:stretch>
            <a:fillRect/>
          </a:stretch>
        </p:blipFill>
        <p:spPr>
          <a:xfrm>
            <a:off x="0" y="573405"/>
            <a:ext cx="3331210" cy="3331210"/>
          </a:xfrm>
          <a:prstGeom prst="rect">
            <a:avLst/>
          </a:prstGeom>
        </p:spPr>
      </p:pic>
      <p:sp>
        <p:nvSpPr>
          <p:cNvPr id="1031" name="직사각형 1030"/>
          <p:cNvSpPr/>
          <p:nvPr/>
        </p:nvSpPr>
        <p:spPr>
          <a:xfrm>
            <a:off x="3392399" y="573405"/>
            <a:ext cx="14598826" cy="3011170"/>
          </a:xfrm>
          <a:prstGeom prst="rect">
            <a:avLst/>
          </a:prstGeom>
          <a:solidFill>
            <a:srgbClr val="3057B9"/>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285750" lvl="0" indent="-285750" algn="ctr">
              <a:lnSpc>
                <a:spcPct val="150000"/>
              </a:lnSpc>
              <a:buFont typeface="Arial"/>
              <a:buChar char="•"/>
              <a:defRPr/>
            </a:pPr>
            <a:r>
              <a:rPr lang="en-US" altLang="ko-KR" sz="4500">
                <a:ln w="9525">
                  <a:solidFill>
                    <a:schemeClr val="lt1">
                      <a:alpha val="30000"/>
                    </a:schemeClr>
                  </a:solidFill>
                </a:ln>
                <a:solidFill>
                  <a:schemeClr val="lt1"/>
                </a:solidFill>
                <a:latin typeface="돋움체"/>
                <a:ea typeface="돋움체"/>
              </a:rPr>
              <a:t>p5.js를 이용한 2D 슈팅 게임 구현</a:t>
            </a:r>
          </a:p>
          <a:p>
            <a:pPr marL="285750" lvl="0" indent="-285750" algn="ctr" defTabSz="914400" rtl="0" eaLnBrk="1" latinLnBrk="1" hangingPunct="1">
              <a:lnSpc>
                <a:spcPct val="150000"/>
              </a:lnSpc>
              <a:spcBef>
                <a:spcPct val="0"/>
              </a:spcBef>
              <a:spcAft>
                <a:spcPts val="0"/>
              </a:spcAft>
              <a:buFont typeface="Arial"/>
              <a:buChar char="•"/>
              <a:defRPr/>
            </a:pPr>
            <a:r>
              <a:rPr kumimoji="0" lang="en-US" altLang="ko-KR" sz="2500" i="0" u="none" strike="noStrike" kern="1200" cap="none" spc="0" normalizeH="0" baseline="0">
                <a:ln w="9525">
                  <a:solidFill>
                    <a:schemeClr val="lt1"/>
                  </a:solidFill>
                </a:ln>
                <a:solidFill>
                  <a:schemeClr val="lt1"/>
                </a:solidFill>
                <a:effectLst/>
                <a:latin typeface="돋움체"/>
                <a:ea typeface="돋움체"/>
              </a:rPr>
              <a:t>20181115</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변상원</a:t>
            </a:r>
            <a:r>
              <a:rPr kumimoji="0" lang="en-US" altLang="ko-KR" sz="2500" i="0" u="none" strike="noStrike" kern="1200" cap="none" spc="0" normalizeH="0" baseline="0">
                <a:ln w="9525">
                  <a:solidFill>
                    <a:schemeClr val="lt1"/>
                  </a:solidFill>
                </a:ln>
                <a:solidFill>
                  <a:schemeClr val="lt1"/>
                </a:solidFill>
                <a:effectLst/>
                <a:latin typeface="돋움체"/>
                <a:ea typeface="돋움체"/>
              </a:rPr>
              <a:t>,</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a:t>
            </a:r>
            <a:r>
              <a:rPr kumimoji="0" lang="en-US" altLang="ko-KR" sz="2500" i="0" u="none" strike="noStrike" kern="1200" cap="none" spc="0" normalizeH="0" baseline="0">
                <a:ln w="9525">
                  <a:solidFill>
                    <a:schemeClr val="lt1"/>
                  </a:solidFill>
                </a:ln>
                <a:solidFill>
                  <a:schemeClr val="lt1"/>
                </a:solidFill>
                <a:effectLst/>
                <a:latin typeface="돋움체"/>
                <a:ea typeface="돋움체"/>
              </a:rPr>
              <a:t>20181114</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배우석</a:t>
            </a:r>
            <a:r>
              <a:rPr kumimoji="0" lang="en-US" altLang="ko-KR" sz="2500" i="0" u="none" strike="noStrike" kern="1200" cap="none" spc="0" normalizeH="0" baseline="0">
                <a:ln w="9525">
                  <a:solidFill>
                    <a:schemeClr val="lt1"/>
                  </a:solidFill>
                </a:ln>
                <a:solidFill>
                  <a:schemeClr val="lt1"/>
                </a:solidFill>
                <a:effectLst/>
                <a:latin typeface="돋움체"/>
                <a:ea typeface="돋움체"/>
              </a:rPr>
              <a:t>,</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a:t>
            </a:r>
            <a:r>
              <a:rPr kumimoji="0" lang="en-US" altLang="ko-KR" sz="2500" i="0" u="none" strike="noStrike" kern="1200" cap="none" spc="0" normalizeH="0" baseline="0">
                <a:ln w="9525">
                  <a:solidFill>
                    <a:schemeClr val="lt1"/>
                  </a:solidFill>
                </a:ln>
                <a:solidFill>
                  <a:schemeClr val="lt1"/>
                </a:solidFill>
                <a:effectLst/>
                <a:latin typeface="돋움체"/>
                <a:ea typeface="돋움체"/>
              </a:rPr>
              <a:t>20181132</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최준영</a:t>
            </a:r>
            <a:r>
              <a:rPr kumimoji="0" lang="en-US" altLang="ko-KR" sz="2500" i="0" u="none" strike="noStrike" kern="1200" cap="none" spc="0" normalizeH="0" baseline="0">
                <a:ln w="9525">
                  <a:solidFill>
                    <a:schemeClr val="lt1"/>
                  </a:solidFill>
                </a:ln>
                <a:solidFill>
                  <a:schemeClr val="lt1"/>
                </a:solidFill>
                <a:effectLst/>
                <a:latin typeface="돋움체"/>
                <a:ea typeface="돋움체"/>
              </a:rPr>
              <a:t>,</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a:t>
            </a:r>
            <a:r>
              <a:rPr kumimoji="0" lang="en-US" altLang="ko-KR" sz="2500" i="0" u="none" strike="noStrike" kern="1200" cap="none" spc="0" normalizeH="0" baseline="0">
                <a:ln w="9525">
                  <a:solidFill>
                    <a:schemeClr val="lt1"/>
                  </a:solidFill>
                </a:ln>
                <a:solidFill>
                  <a:schemeClr val="lt1"/>
                </a:solidFill>
                <a:effectLst/>
                <a:latin typeface="돋움체"/>
                <a:ea typeface="돋움체"/>
              </a:rPr>
              <a:t>20181111</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김성현</a:t>
            </a:r>
            <a:r>
              <a:rPr kumimoji="0" lang="en-US" altLang="ko-KR" sz="2500" i="0" u="none" strike="noStrike" kern="1200" cap="none" spc="0" normalizeH="0" baseline="0">
                <a:ln w="9525">
                  <a:solidFill>
                    <a:schemeClr val="lt1"/>
                  </a:solidFill>
                </a:ln>
                <a:solidFill>
                  <a:schemeClr val="lt1"/>
                </a:solidFill>
                <a:effectLst/>
                <a:latin typeface="돋움체"/>
                <a:ea typeface="돋움체"/>
              </a:rPr>
              <a:t>,</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a:t>
            </a:r>
            <a:r>
              <a:rPr kumimoji="0" lang="en-US" altLang="ko-KR" sz="2500" i="0" u="none" strike="noStrike" kern="1200" cap="none" spc="0" normalizeH="0" baseline="0">
                <a:ln w="9525">
                  <a:solidFill>
                    <a:schemeClr val="lt1"/>
                  </a:solidFill>
                </a:ln>
                <a:solidFill>
                  <a:schemeClr val="lt1"/>
                </a:solidFill>
                <a:effectLst/>
                <a:latin typeface="돋움체"/>
                <a:ea typeface="돋움체"/>
              </a:rPr>
              <a:t>20171123</a:t>
            </a:r>
            <a:r>
              <a:rPr kumimoji="0" lang="ko-KR" altLang="en-US" sz="2500" i="0" u="none" strike="noStrike" kern="1200" cap="none" spc="0" normalizeH="0" baseline="0">
                <a:ln w="9525">
                  <a:solidFill>
                    <a:schemeClr val="lt1"/>
                  </a:solidFill>
                </a:ln>
                <a:solidFill>
                  <a:schemeClr val="lt1"/>
                </a:solidFill>
                <a:effectLst/>
                <a:latin typeface="돋움체"/>
                <a:ea typeface="돋움체"/>
              </a:rPr>
              <a:t> 유의근</a:t>
            </a:r>
          </a:p>
          <a:p>
            <a:pPr marL="285750" lvl="0" indent="-285750" algn="ctr" defTabSz="914400" rtl="0" eaLnBrk="1" latinLnBrk="1" hangingPunct="1">
              <a:lnSpc>
                <a:spcPct val="150000"/>
              </a:lnSpc>
              <a:spcBef>
                <a:spcPct val="0"/>
              </a:spcBef>
              <a:spcAft>
                <a:spcPts val="0"/>
              </a:spcAft>
              <a:buFont typeface="Arial"/>
              <a:buChar char="•"/>
              <a:defRPr/>
            </a:pPr>
            <a:r>
              <a:rPr kumimoji="0" lang="ko-KR" altLang="en-US" sz="2500" i="0" u="none" strike="noStrike" kern="1200" cap="none" spc="0" normalizeH="0" baseline="0">
                <a:ln w="9525">
                  <a:solidFill>
                    <a:schemeClr val="lt1"/>
                  </a:solidFill>
                </a:ln>
                <a:solidFill>
                  <a:schemeClr val="lt1"/>
                </a:solidFill>
                <a:latin typeface="돋움체"/>
                <a:ea typeface="돋움체"/>
              </a:rPr>
              <a:t>안동대학교 컴퓨터공학과</a:t>
            </a:r>
          </a:p>
        </p:txBody>
      </p:sp>
      <p:sp>
        <p:nvSpPr>
          <p:cNvPr id="2" name="직사각형 1"/>
          <p:cNvSpPr/>
          <p:nvPr/>
        </p:nvSpPr>
        <p:spPr>
          <a:xfrm>
            <a:off x="977596" y="5896611"/>
            <a:ext cx="19428430" cy="1229359"/>
          </a:xfrm>
          <a:prstGeom prst="rect">
            <a:avLst/>
          </a:prstGeom>
        </p:spPr>
        <p:txBody>
          <a:bodyPr vert="horz" wrap="square" lIns="91440" tIns="45720" rIns="91440" bIns="45720" anchor="t">
            <a:spAutoFit/>
          </a:bodyPr>
          <a:lstStyle/>
          <a:p>
            <a:pPr lvl="0">
              <a:lnSpc>
                <a:spcPct val="150000"/>
              </a:lnSpc>
              <a:defRPr/>
            </a:pPr>
            <a:r>
              <a:rPr lang="en-US" altLang="ko-KR" sz="2500"/>
              <a:t>이전 terrain 팀프로젝트 때 만들었던 3D 슈팅 게임에서 영감을 얻어 이번에는 슈팅 게임 장르 중 하나인 2D 종스크롤 게임(Shoot’em up 계열)을 이번 과제의 주제로 결정했다.</a:t>
            </a:r>
            <a:r>
              <a:rPr lang="ko-KR" altLang="en-US" sz="2500"/>
              <a:t> </a:t>
            </a:r>
            <a:r>
              <a:rPr lang="en-US" altLang="ko-KR" sz="2500"/>
              <a:t>슈팅 게임을 p5.js로 구현함으로 해당 장르의 메커니즘과 알고리즘을 구현해보아 게임을 제작하는데 있어 필요한 실전 경험들을 쌓는 것이 목적이</a:t>
            </a:r>
            <a:r>
              <a:rPr lang="ko-KR" altLang="en-US" sz="2500"/>
              <a:t>며 </a:t>
            </a:r>
            <a:r>
              <a:rPr lang="en-US" altLang="ko-KR" sz="2500"/>
              <a:t>여타 게임 장르에 비해 비교적 쉽게 제작이 가능하기 때문에 선택했다. 기존의 2D 슈팅 게임의 동작방식, 독특한 포인트와 알고리즘 관련의 참고 문헌을 기반으로 게임의 기본적인 틀을 이해하고 독자적인 기능을 추가하는 것이 게임 제작 경험을 쌓는데 있어 좋은 에피소드가 될 것이라고 생각했다.</a:t>
            </a:r>
          </a:p>
        </p:txBody>
      </p:sp>
      <p:sp>
        <p:nvSpPr>
          <p:cNvPr id="8" name="Rectangle 10"/>
          <p:cNvSpPr>
            <a:spLocks noChangeArrowheads="1"/>
          </p:cNvSpPr>
          <p:nvPr/>
        </p:nvSpPr>
        <p:spPr>
          <a:xfrm>
            <a:off x="0" y="-9927"/>
            <a:ext cx="184731" cy="477054"/>
          </a:xfrm>
          <a:prstGeom prst="rect">
            <a:avLst/>
          </a:prstGeom>
          <a:noFill/>
          <a:ln>
            <a:noFill/>
          </a:ln>
          <a:effectLst/>
        </p:spPr>
        <p:txBody>
          <a:bodyPr vert="horz" wrap="none" lIns="91440" tIns="45720" rIns="91440" bIns="45720" anchor="ctr" anchorCtr="0">
            <a:prstTxWarp prst="textNoShape">
              <a:avLst/>
            </a:prstTxWarp>
            <a:spAutoFit/>
          </a:bodyPr>
          <a:lstStyle/>
          <a:p>
            <a:pPr lvl="0">
              <a:defRPr/>
            </a:pPr>
            <a:endParaRPr lang="ko-KR" altLang="en-US" sz="2500"/>
          </a:p>
        </p:txBody>
      </p:sp>
      <p:pic>
        <p:nvPicPr>
          <p:cNvPr id="1037" name="_x753332456" descr="EMB0000561c408a"/>
          <p:cNvPicPr>
            <a:picLocks noChangeAspect="1" noChangeArrowheads="1"/>
          </p:cNvPicPr>
          <p:nvPr/>
        </p:nvPicPr>
        <p:blipFill rotWithShape="1">
          <a:blip r:embed="rId3"/>
          <a:srcRect/>
          <a:stretch>
            <a:fillRect/>
          </a:stretch>
        </p:blipFill>
        <p:spPr>
          <a:xfrm>
            <a:off x="29828584" y="28864756"/>
            <a:ext cx="1476375" cy="1079500"/>
          </a:xfrm>
          <a:prstGeom prst="rect">
            <a:avLst/>
          </a:prstGeom>
          <a:noFill/>
        </p:spPr>
      </p:pic>
      <p:sp>
        <p:nvSpPr>
          <p:cNvPr id="20" name="Rectangle 23"/>
          <p:cNvSpPr>
            <a:spLocks noChangeArrowheads="1"/>
          </p:cNvSpPr>
          <p:nvPr/>
        </p:nvSpPr>
        <p:spPr>
          <a:xfrm>
            <a:off x="0" y="0"/>
            <a:ext cx="21383624" cy="457200"/>
          </a:xfrm>
          <a:prstGeom prst="rect">
            <a:avLst/>
          </a:prstGeom>
          <a:noFill/>
          <a:ln>
            <a:noFill/>
          </a:ln>
          <a:effectLst/>
        </p:spPr>
        <p:txBody>
          <a:bodyPr vert="horz" wrap="none" lIns="91440" tIns="45720" rIns="91440" bIns="45720" anchor="ctr" anchorCtr="0">
            <a:prstTxWarp prst="textNoShape">
              <a:avLst/>
            </a:prstTxWarp>
            <a:spAutoFit/>
          </a:bodyPr>
          <a:lstStyle/>
          <a:p>
            <a:pPr lvl="0">
              <a:defRPr/>
            </a:pPr>
            <a:endParaRPr lang="ko-KR" altLang="en-US"/>
          </a:p>
        </p:txBody>
      </p:sp>
      <p:sp>
        <p:nvSpPr>
          <p:cNvPr id="21" name="Rectangle 25"/>
          <p:cNvSpPr>
            <a:spLocks noChangeArrowheads="1"/>
          </p:cNvSpPr>
          <p:nvPr/>
        </p:nvSpPr>
        <p:spPr>
          <a:xfrm>
            <a:off x="0" y="0"/>
            <a:ext cx="21383624" cy="457200"/>
          </a:xfrm>
          <a:prstGeom prst="rect">
            <a:avLst/>
          </a:prstGeom>
          <a:noFill/>
          <a:ln>
            <a:noFill/>
          </a:ln>
          <a:effectLst/>
        </p:spPr>
        <p:txBody>
          <a:bodyPr vert="horz" wrap="none" lIns="91440" tIns="45720" rIns="91440" bIns="45720" anchor="ctr" anchorCtr="0">
            <a:prstTxWarp prst="textNoShape">
              <a:avLst/>
            </a:prstTxWarp>
            <a:spAutoFit/>
          </a:bodyPr>
          <a:lstStyle/>
          <a:p>
            <a:pPr lvl="0">
              <a:defRPr/>
            </a:pPr>
            <a:endParaRPr lang="ko-KR" altLang="en-US"/>
          </a:p>
        </p:txBody>
      </p:sp>
      <p:sp>
        <p:nvSpPr>
          <p:cNvPr id="1067" name="TextBox 1066"/>
          <p:cNvSpPr txBox="1"/>
          <p:nvPr/>
        </p:nvSpPr>
        <p:spPr>
          <a:xfrm>
            <a:off x="7276108" y="4893307"/>
            <a:ext cx="6593683" cy="825785"/>
          </a:xfrm>
          <a:prstGeom prst="rect">
            <a:avLst/>
          </a:prstGeom>
          <a:solidFill>
            <a:srgbClr val="3057B9"/>
          </a:solidFill>
        </p:spPr>
        <p:txBody>
          <a:bodyPr wrap="square">
            <a:spAutoFit/>
          </a:bodyPr>
          <a:lstStyle/>
          <a:p>
            <a:pPr lvl="0" algn="ctr">
              <a:defRPr/>
            </a:pPr>
            <a:r>
              <a:rPr lang="ko-KR" altLang="en-US">
                <a:solidFill>
                  <a:schemeClr val="lt1"/>
                </a:solidFill>
              </a:rPr>
              <a:t>요약</a:t>
            </a:r>
          </a:p>
        </p:txBody>
      </p:sp>
      <p:sp>
        <p:nvSpPr>
          <p:cNvPr id="1512" name="TextBox 1511"/>
          <p:cNvSpPr txBox="1"/>
          <p:nvPr/>
        </p:nvSpPr>
        <p:spPr>
          <a:xfrm>
            <a:off x="7312023" y="9319881"/>
            <a:ext cx="6593683" cy="825785"/>
          </a:xfrm>
          <a:prstGeom prst="rect">
            <a:avLst/>
          </a:prstGeom>
          <a:solidFill>
            <a:srgbClr val="3057B9">
              <a:alpha val="100000"/>
            </a:srgbClr>
          </a:solidFill>
        </p:spPr>
        <p:txBody>
          <a:bodyPr wrap="square">
            <a:spAutoFit/>
          </a:bodyPr>
          <a:lstStyle/>
          <a:p>
            <a:pPr marL="0" lvl="0" indent="0" algn="ctr" defTabSz="2479578" rtl="0" eaLnBrk="1" latinLnBrk="1" hangingPunct="1">
              <a:lnSpc>
                <a:spcPct val="100000"/>
              </a:lnSpc>
              <a:spcBef>
                <a:spcPct val="0"/>
              </a:spcBef>
              <a:spcAft>
                <a:spcPts val="0"/>
              </a:spcAft>
              <a:buNone/>
              <a:defRPr/>
            </a:pPr>
            <a:r>
              <a:rPr kumimoji="0" lang="ko-KR" altLang="en-US" sz="4881" b="0" i="0" u="none" strike="noStrike" kern="1200" cap="none" spc="0" normalizeH="0" baseline="0">
                <a:solidFill>
                  <a:srgbClr val="FFFFFF"/>
                </a:solidFill>
                <a:latin typeface="Calibri"/>
                <a:ea typeface="맑은 고딕"/>
                <a:cs typeface="맑은 고딕"/>
              </a:rPr>
              <a:t>게임 설명</a:t>
            </a:r>
          </a:p>
        </p:txBody>
      </p:sp>
      <p:sp>
        <p:nvSpPr>
          <p:cNvPr id="1514" name="TextBox 1513"/>
          <p:cNvSpPr txBox="1"/>
          <p:nvPr/>
        </p:nvSpPr>
        <p:spPr>
          <a:xfrm>
            <a:off x="7595321" y="18427078"/>
            <a:ext cx="6593683" cy="825785"/>
          </a:xfrm>
          <a:prstGeom prst="rect">
            <a:avLst/>
          </a:prstGeom>
          <a:solidFill>
            <a:srgbClr val="3057B9">
              <a:alpha val="100000"/>
            </a:srgbClr>
          </a:solidFill>
        </p:spPr>
        <p:txBody>
          <a:bodyPr wrap="square">
            <a:spAutoFit/>
          </a:bodyPr>
          <a:lstStyle/>
          <a:p>
            <a:pPr marL="0" lvl="0" indent="0" algn="ctr" defTabSz="2479578" rtl="0" eaLnBrk="1" latinLnBrk="1" hangingPunct="1">
              <a:lnSpc>
                <a:spcPct val="100000"/>
              </a:lnSpc>
              <a:spcBef>
                <a:spcPct val="0"/>
              </a:spcBef>
              <a:spcAft>
                <a:spcPts val="0"/>
              </a:spcAft>
              <a:buNone/>
              <a:defRPr/>
            </a:pPr>
            <a:r>
              <a:rPr kumimoji="0" lang="ko-KR" altLang="en-US" sz="4881" b="0" i="0" u="none" strike="noStrike" kern="1200" cap="none" spc="0" normalizeH="0" baseline="0" dirty="0">
                <a:solidFill>
                  <a:srgbClr val="FFFFFF"/>
                </a:solidFill>
                <a:latin typeface="Calibri"/>
                <a:ea typeface="맑은 고딕"/>
                <a:cs typeface="맑은 고딕"/>
              </a:rPr>
              <a:t>화면 별 사진</a:t>
            </a:r>
          </a:p>
        </p:txBody>
      </p:sp>
      <p:sp>
        <p:nvSpPr>
          <p:cNvPr id="1515" name="직사각형 1"/>
          <p:cNvSpPr/>
          <p:nvPr/>
        </p:nvSpPr>
        <p:spPr>
          <a:xfrm>
            <a:off x="10569970" y="10410322"/>
            <a:ext cx="10061180" cy="7017306"/>
          </a:xfrm>
          <a:prstGeom prst="rect">
            <a:avLst/>
          </a:prstGeom>
        </p:spPr>
        <p:txBody>
          <a:bodyPr vert="horz" wrap="square" lIns="91440" tIns="45720" rIns="91440" bIns="45720" anchor="t">
            <a:spAutoFit/>
          </a:bodyPr>
          <a:lstStyle/>
          <a:p>
            <a:pPr marL="462500" lvl="0" indent="-462500">
              <a:lnSpc>
                <a:spcPct val="150000"/>
              </a:lnSpc>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아이템</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화면에 아이템이 떠돌아다니며 각 아이템은 플레이어에게 이로운</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효과를 나타낸다</a:t>
            </a:r>
            <a:r>
              <a:rPr kumimoji="0" lang="en-US" altLang="ko-KR" sz="2500" b="0" i="0" u="none" strike="noStrike" kern="1200" cap="none" spc="0" normalizeH="0" baseline="0" dirty="0">
                <a:solidFill>
                  <a:srgbClr val="000000"/>
                </a:solidFill>
                <a:latin typeface="Calibri"/>
                <a:ea typeface="맑은 고딕"/>
                <a:cs typeface="맑은 고딕"/>
              </a:rPr>
              <a:t>.</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체력을 회복하는 하트</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화면상의 적의 총알을 모두 없애는 폭탄</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이동속도를 올려주는 신발</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적의 총알을 잠시 멈추게 하는 시계</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플 </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레이어 기체의 공격력을 올려주는 검 아이템이 있다</a:t>
            </a:r>
            <a:r>
              <a:rPr kumimoji="0" lang="en-US" altLang="ko-KR" sz="2500" b="0" i="0" u="none" strike="noStrike" kern="1200" cap="none" spc="0" normalizeH="0" baseline="0" dirty="0">
                <a:solidFill>
                  <a:srgbClr val="000000"/>
                </a:solidFill>
                <a:latin typeface="Calibri"/>
                <a:ea typeface="맑은 고딕"/>
                <a:cs typeface="맑은 고딕"/>
              </a:rPr>
              <a:t>.</a:t>
            </a:r>
          </a:p>
          <a:p>
            <a:pPr marL="357000" lvl="0" indent="-357000">
              <a:lnSpc>
                <a:spcPct val="150000"/>
              </a:lnSpc>
              <a:buFont typeface="Wingdings"/>
              <a:buChar char="l"/>
              <a:defRPr/>
            </a:pPr>
            <a:r>
              <a:rPr kumimoji="0" lang="ko-KR" altLang="en-US" sz="2500" b="0" i="0" u="none" strike="noStrike" kern="1200" cap="none" spc="0" normalizeH="0" baseline="0" dirty="0">
                <a:solidFill>
                  <a:srgbClr val="000000"/>
                </a:solidFill>
                <a:latin typeface="Calibri"/>
                <a:ea typeface="맑은 고딕"/>
                <a:cs typeface="맑은 고딕"/>
              </a:rPr>
              <a:t>게임 오버</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승리 화면</a:t>
            </a:r>
          </a:p>
          <a:p>
            <a:pPr marL="357000" lvl="0" indent="-357000" defTabSz="2479578" rtl="0" eaLnBrk="1" latinLnBrk="1" hangingPunct="1">
              <a:lnSpc>
                <a:spcPct val="150000"/>
              </a:lnSpc>
              <a:spcBef>
                <a:spcPct val="0"/>
              </a:spcBef>
              <a:spcAft>
                <a:spcPts val="0"/>
              </a:spcAft>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게임 오버 화면에서 </a:t>
            </a:r>
            <a:r>
              <a:rPr kumimoji="0" lang="en-US" altLang="ko-KR" sz="2500" b="0" i="0" u="none" strike="noStrike" kern="1200" cap="none" spc="0" normalizeH="0" baseline="0" dirty="0">
                <a:solidFill>
                  <a:srgbClr val="000000"/>
                </a:solidFill>
                <a:latin typeface="Calibri"/>
                <a:ea typeface="맑은 고딕"/>
                <a:cs typeface="맑은 고딕"/>
              </a:rPr>
              <a:t>Enter</a:t>
            </a:r>
            <a:r>
              <a:rPr kumimoji="0" lang="ko-KR" altLang="en-US" sz="2500" b="0" i="0" u="none" strike="noStrike" kern="1200" cap="none" spc="0" normalizeH="0" baseline="0" dirty="0">
                <a:solidFill>
                  <a:srgbClr val="000000"/>
                </a:solidFill>
                <a:latin typeface="Calibri"/>
                <a:ea typeface="맑은 고딕"/>
                <a:cs typeface="맑은 고딕"/>
              </a:rPr>
              <a:t>키를 누르면 진행 중이던 스테이지를 다시 시작한다</a:t>
            </a:r>
            <a:r>
              <a:rPr kumimoji="0" lang="en-US" altLang="ko-KR" sz="2500" b="0" i="0" u="none" strike="noStrike" kern="1200" cap="none" spc="0" normalizeH="0" baseline="0" dirty="0">
                <a:solidFill>
                  <a:srgbClr val="000000"/>
                </a:solidFill>
                <a:latin typeface="Calibri"/>
                <a:ea typeface="맑은 고딕"/>
                <a:cs typeface="맑은 고딕"/>
              </a:rPr>
              <a:t>.</a:t>
            </a:r>
          </a:p>
          <a:p>
            <a:pPr marL="357000" lvl="0" indent="-357000" defTabSz="2479578" rtl="0" eaLnBrk="1" latinLnBrk="1" hangingPunct="1">
              <a:lnSpc>
                <a:spcPct val="150000"/>
              </a:lnSpc>
              <a:spcBef>
                <a:spcPct val="0"/>
              </a:spcBef>
              <a:spcAft>
                <a:spcPts val="0"/>
              </a:spcAft>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모든 스테이지를 클리어하면 현재 기록을 등록할 수 있는 게임 승리 화면이 나오며 데이터베이스에 기록이 등록된다</a:t>
            </a:r>
            <a:r>
              <a:rPr kumimoji="0" lang="en-US" altLang="ko-KR" sz="2500" b="0" i="0" u="none" strike="noStrike" kern="1200" cap="none" spc="0" normalizeH="0" baseline="0" dirty="0" smtClean="0">
                <a:solidFill>
                  <a:srgbClr val="000000"/>
                </a:solidFill>
                <a:latin typeface="Calibri"/>
                <a:ea typeface="맑은 고딕"/>
                <a:cs typeface="맑은 고딕"/>
              </a:rPr>
              <a:t>.</a:t>
            </a:r>
            <a:endParaRPr kumimoji="0" lang="ko-KR" altLang="en-US" sz="2500" b="0" i="0" u="none" strike="noStrike" kern="1200" cap="none" spc="0" normalizeH="0" baseline="0" dirty="0">
              <a:solidFill>
                <a:srgbClr val="000000"/>
              </a:solidFill>
              <a:latin typeface="Calibri"/>
              <a:ea typeface="맑은 고딕"/>
              <a:cs typeface="맑은 고딕"/>
            </a:endParaRPr>
          </a:p>
          <a:p>
            <a:pPr marL="0" lvl="0" indent="0" defTabSz="2479578" rtl="0" eaLnBrk="1" latinLnBrk="1" hangingPunct="1">
              <a:lnSpc>
                <a:spcPct val="150000"/>
              </a:lnSpc>
              <a:spcBef>
                <a:spcPct val="0"/>
              </a:spcBef>
              <a:spcAft>
                <a:spcPts val="0"/>
              </a:spcAft>
              <a:buFont typeface="Wingdings"/>
              <a:buNone/>
              <a:defRPr/>
            </a:pPr>
            <a:endParaRPr kumimoji="0" lang="ko-KR" altLang="en-US" sz="2500" b="0" i="0" u="none" strike="noStrike" kern="1200" cap="none" spc="0" normalizeH="0" baseline="0" dirty="0">
              <a:solidFill>
                <a:srgbClr val="000000"/>
              </a:solidFill>
              <a:latin typeface="Calibri"/>
              <a:ea typeface="맑은 고딕"/>
              <a:cs typeface="맑은 고딕"/>
            </a:endParaRPr>
          </a:p>
        </p:txBody>
      </p:sp>
      <p:sp>
        <p:nvSpPr>
          <p:cNvPr id="1516" name="TextBox 1515"/>
          <p:cNvSpPr txBox="1"/>
          <p:nvPr/>
        </p:nvSpPr>
        <p:spPr>
          <a:xfrm>
            <a:off x="783495" y="19401980"/>
            <a:ext cx="2690811" cy="477054"/>
          </a:xfrm>
          <a:prstGeom prst="rect">
            <a:avLst/>
          </a:prstGeom>
        </p:spPr>
        <p:txBody>
          <a:bodyPr wrap="square">
            <a:spAutoFit/>
          </a:bodyPr>
          <a:lstStyle/>
          <a:p>
            <a:pPr lvl="0">
              <a:defRPr/>
            </a:pPr>
            <a:r>
              <a:rPr lang="ko-KR" altLang="en-US" sz="2500" dirty="0" smtClean="0"/>
              <a:t>타이틀 화면</a:t>
            </a:r>
            <a:endParaRPr lang="ko-KR" altLang="en-US" sz="2500" dirty="0"/>
          </a:p>
        </p:txBody>
      </p:sp>
      <p:sp>
        <p:nvSpPr>
          <p:cNvPr id="1517" name="TextBox 1516"/>
          <p:cNvSpPr txBox="1"/>
          <p:nvPr/>
        </p:nvSpPr>
        <p:spPr>
          <a:xfrm>
            <a:off x="5885451" y="19401980"/>
            <a:ext cx="2690811" cy="477054"/>
          </a:xfrm>
          <a:prstGeom prst="rect">
            <a:avLst/>
          </a:prstGeom>
        </p:spPr>
        <p:txBody>
          <a:bodyPr wrap="square">
            <a:spAutoFit/>
          </a:bodyPr>
          <a:lstStyle/>
          <a:p>
            <a:pPr lvl="0">
              <a:spcBef>
                <a:spcPct val="0"/>
              </a:spcBef>
              <a:defRPr/>
            </a:pPr>
            <a:r>
              <a:rPr lang="ko-KR" altLang="en-US" sz="2500" dirty="0">
                <a:solidFill>
                  <a:srgbClr val="000000"/>
                </a:solidFill>
                <a:ea typeface="맑은 고딕"/>
                <a:cs typeface="맑은 고딕"/>
              </a:rPr>
              <a:t>게임 플레이 화면</a:t>
            </a:r>
            <a:endParaRPr lang="ko-KR" altLang="en-US" sz="2500" dirty="0">
              <a:solidFill>
                <a:srgbClr val="000000"/>
              </a:solidFill>
              <a:ea typeface="맑은 고딕"/>
              <a:cs typeface="맑은 고딕"/>
            </a:endParaRPr>
          </a:p>
        </p:txBody>
      </p:sp>
      <p:pic>
        <p:nvPicPr>
          <p:cNvPr id="1518" name="그림 271"/>
          <p:cNvPicPr>
            <a:picLocks noChangeAspect="1"/>
          </p:cNvPicPr>
          <p:nvPr/>
        </p:nvPicPr>
        <p:blipFill rotWithShape="1">
          <a:blip r:embed="rId2"/>
          <a:stretch>
            <a:fillRect/>
          </a:stretch>
        </p:blipFill>
        <p:spPr>
          <a:xfrm>
            <a:off x="18052414" y="573405"/>
            <a:ext cx="3331210" cy="3331210"/>
          </a:xfrm>
          <a:prstGeom prst="rect">
            <a:avLst/>
          </a:prstGeom>
        </p:spPr>
      </p:pic>
      <p:sp>
        <p:nvSpPr>
          <p:cNvPr id="1525" name="TextBox 1524"/>
          <p:cNvSpPr txBox="1"/>
          <p:nvPr/>
        </p:nvSpPr>
        <p:spPr>
          <a:xfrm>
            <a:off x="12190477" y="19523733"/>
            <a:ext cx="3091512" cy="477054"/>
          </a:xfrm>
          <a:prstGeom prst="rect">
            <a:avLst/>
          </a:prstGeom>
        </p:spPr>
        <p:txBody>
          <a:bodyPr wrap="square">
            <a:spAutoFit/>
          </a:bodyPr>
          <a:lstStyle/>
          <a:p>
            <a:pPr marL="0" lvl="0" indent="0" algn="l" defTabSz="2479578" rtl="0" eaLnBrk="1" latinLnBrk="1" hangingPunct="1">
              <a:lnSpc>
                <a:spcPct val="100000"/>
              </a:lnSpc>
              <a:spcBef>
                <a:spcPct val="0"/>
              </a:spcBef>
              <a:spcAft>
                <a:spcPts val="0"/>
              </a:spcAft>
              <a:buNone/>
              <a:defRPr/>
            </a:pPr>
            <a:r>
              <a:rPr lang="ko-KR" altLang="en-US" sz="2500" dirty="0" smtClean="0">
                <a:solidFill>
                  <a:srgbClr val="000000"/>
                </a:solidFill>
                <a:latin typeface="Calibri"/>
                <a:ea typeface="맑은 고딕"/>
                <a:cs typeface="맑은 고딕"/>
              </a:rPr>
              <a:t>게임 오버</a:t>
            </a:r>
            <a:r>
              <a:rPr kumimoji="0" lang="ko-KR" altLang="en-US" sz="2500" b="0" i="0" u="none" strike="noStrike" kern="1200" cap="none" spc="0" normalizeH="0" baseline="0" dirty="0" smtClean="0">
                <a:solidFill>
                  <a:srgbClr val="000000"/>
                </a:solidFill>
                <a:latin typeface="Calibri"/>
                <a:ea typeface="맑은 고딕"/>
                <a:cs typeface="맑은 고딕"/>
              </a:rPr>
              <a:t> </a:t>
            </a:r>
            <a:r>
              <a:rPr kumimoji="0" lang="ko-KR" altLang="en-US" sz="2500" b="0" i="0" u="none" strike="noStrike" kern="1200" cap="none" spc="0" normalizeH="0" baseline="0" dirty="0">
                <a:solidFill>
                  <a:srgbClr val="000000"/>
                </a:solidFill>
                <a:latin typeface="Calibri"/>
                <a:ea typeface="맑은 고딕"/>
                <a:cs typeface="맑은 고딕"/>
              </a:rPr>
              <a:t>화면</a:t>
            </a:r>
          </a:p>
        </p:txBody>
      </p:sp>
      <p:sp>
        <p:nvSpPr>
          <p:cNvPr id="1527" name="TextBox 1526"/>
          <p:cNvSpPr txBox="1"/>
          <p:nvPr/>
        </p:nvSpPr>
        <p:spPr>
          <a:xfrm>
            <a:off x="17370596" y="19401980"/>
            <a:ext cx="2690811" cy="477054"/>
          </a:xfrm>
          <a:prstGeom prst="rect">
            <a:avLst/>
          </a:prstGeom>
        </p:spPr>
        <p:txBody>
          <a:bodyPr wrap="square">
            <a:spAutoFit/>
          </a:bodyPr>
          <a:lstStyle/>
          <a:p>
            <a:pPr marL="0" lvl="0" indent="0" algn="l" defTabSz="2479578" rtl="0" eaLnBrk="1" latinLnBrk="1" hangingPunct="1">
              <a:lnSpc>
                <a:spcPct val="100000"/>
              </a:lnSpc>
              <a:spcBef>
                <a:spcPct val="0"/>
              </a:spcBef>
              <a:spcAft>
                <a:spcPts val="0"/>
              </a:spcAft>
              <a:buNone/>
              <a:defRPr/>
            </a:pPr>
            <a:r>
              <a:rPr lang="ko-KR" altLang="en-US" sz="2500" dirty="0" smtClean="0">
                <a:solidFill>
                  <a:srgbClr val="000000"/>
                </a:solidFill>
                <a:latin typeface="Calibri"/>
                <a:ea typeface="맑은 고딕"/>
                <a:cs typeface="맑은 고딕"/>
              </a:rPr>
              <a:t>승리</a:t>
            </a:r>
            <a:r>
              <a:rPr kumimoji="0" lang="ko-KR" altLang="en-US" sz="2500" b="0" i="0" u="none" strike="noStrike" kern="1200" cap="none" spc="0" normalizeH="0" baseline="0" dirty="0" smtClean="0">
                <a:solidFill>
                  <a:srgbClr val="000000"/>
                </a:solidFill>
                <a:latin typeface="Calibri"/>
                <a:ea typeface="맑은 고딕"/>
                <a:cs typeface="맑은 고딕"/>
              </a:rPr>
              <a:t> </a:t>
            </a:r>
            <a:r>
              <a:rPr kumimoji="0" lang="ko-KR" altLang="en-US" sz="2500" b="0" i="0" u="none" strike="noStrike" kern="1200" cap="none" spc="0" normalizeH="0" baseline="0" dirty="0">
                <a:solidFill>
                  <a:srgbClr val="000000"/>
                </a:solidFill>
                <a:latin typeface="Calibri"/>
                <a:ea typeface="맑은 고딕"/>
                <a:cs typeface="맑은 고딕"/>
              </a:rPr>
              <a:t>화면</a:t>
            </a:r>
          </a:p>
        </p:txBody>
      </p:sp>
      <p:sp>
        <p:nvSpPr>
          <p:cNvPr id="1529" name="TextBox 1528"/>
          <p:cNvSpPr txBox="1"/>
          <p:nvPr/>
        </p:nvSpPr>
        <p:spPr>
          <a:xfrm>
            <a:off x="7579519" y="26288005"/>
            <a:ext cx="6593683" cy="825785"/>
          </a:xfrm>
          <a:prstGeom prst="rect">
            <a:avLst/>
          </a:prstGeom>
          <a:solidFill>
            <a:srgbClr val="3057B9">
              <a:alpha val="100000"/>
            </a:srgbClr>
          </a:solidFill>
        </p:spPr>
        <p:txBody>
          <a:bodyPr wrap="square">
            <a:spAutoFit/>
          </a:bodyPr>
          <a:lstStyle/>
          <a:p>
            <a:pPr marL="0" lvl="0" indent="0" algn="ctr" defTabSz="2479578" rtl="0" eaLnBrk="1" latinLnBrk="1" hangingPunct="1">
              <a:lnSpc>
                <a:spcPct val="100000"/>
              </a:lnSpc>
              <a:spcBef>
                <a:spcPct val="0"/>
              </a:spcBef>
              <a:spcAft>
                <a:spcPts val="0"/>
              </a:spcAft>
              <a:buNone/>
              <a:defRPr/>
            </a:pPr>
            <a:r>
              <a:rPr kumimoji="0" lang="ko-KR" altLang="en-US" sz="4881" b="0" i="0" u="none" strike="noStrike" kern="1200" cap="none" spc="0" normalizeH="0" baseline="0">
                <a:solidFill>
                  <a:srgbClr val="FFFFFF"/>
                </a:solidFill>
                <a:latin typeface="Calibri"/>
                <a:ea typeface="맑은 고딕"/>
                <a:cs typeface="맑은 고딕"/>
              </a:rPr>
              <a:t>결론</a:t>
            </a:r>
          </a:p>
        </p:txBody>
      </p:sp>
      <p:sp>
        <p:nvSpPr>
          <p:cNvPr id="1530" name="TextBox 1529"/>
          <p:cNvSpPr txBox="1"/>
          <p:nvPr/>
        </p:nvSpPr>
        <p:spPr>
          <a:xfrm>
            <a:off x="489027" y="27701878"/>
            <a:ext cx="20405568" cy="826769"/>
          </a:xfrm>
          <a:prstGeom prst="rect">
            <a:avLst/>
          </a:prstGeom>
        </p:spPr>
        <p:txBody>
          <a:bodyPr wrap="square">
            <a:spAutoFit/>
          </a:bodyPr>
          <a:lstStyle/>
          <a:p>
            <a:pPr lvl="0">
              <a:defRPr/>
            </a:pPr>
            <a:r>
              <a:rPr lang="ko-KR" altLang="en-US" sz="3000"/>
              <a:t>본 논문에서는 </a:t>
            </a:r>
            <a:r>
              <a:rPr lang="en-US" altLang="ko-KR" sz="3000"/>
              <a:t>p5.js</a:t>
            </a:r>
            <a:r>
              <a:rPr lang="ko-KR" altLang="en-US" sz="3000"/>
              <a:t>로 </a:t>
            </a:r>
            <a:r>
              <a:rPr lang="en-US" altLang="ko-KR" sz="3000"/>
              <a:t>2D</a:t>
            </a:r>
            <a:r>
              <a:rPr lang="ko-KR" altLang="en-US" sz="3000"/>
              <a:t> 슈팅게임을 구현해보았다</a:t>
            </a:r>
            <a:r>
              <a:rPr lang="en-US" altLang="ko-KR" sz="3000"/>
              <a:t>.</a:t>
            </a:r>
            <a:r>
              <a:rPr lang="ko-KR" altLang="en-US" sz="3000"/>
              <a:t> 게임에서 적 기체와 플레이어 기체</a:t>
            </a:r>
            <a:r>
              <a:rPr lang="en-US" altLang="ko-KR" sz="3000"/>
              <a:t>,</a:t>
            </a:r>
            <a:r>
              <a:rPr lang="ko-KR" altLang="en-US" sz="3000"/>
              <a:t> 아이템등은 서로에게 작용하며 게임이 진행된다</a:t>
            </a:r>
            <a:r>
              <a:rPr lang="en-US" altLang="ko-KR" sz="3000"/>
              <a:t>.</a:t>
            </a:r>
            <a:r>
              <a:rPr lang="ko-KR" altLang="en-US" sz="3000"/>
              <a:t> 스테이지를 나누고 각 스테이지를 클리어 할 때 마다 난이도가 높은 적 기체가 나타나는 진행 방식도 알맞게 구현하였다</a:t>
            </a:r>
            <a:r>
              <a:rPr lang="en-US" altLang="ko-KR" sz="3000"/>
              <a:t>.</a:t>
            </a:r>
            <a:r>
              <a:rPr lang="ko-KR" altLang="en-US" sz="3000"/>
              <a:t> 게임 승리 시 해당 플레이어의 기록을 데이터베이스에 남길 수 있게 한다</a:t>
            </a:r>
            <a:r>
              <a:rPr lang="en-US" altLang="ko-KR" sz="3000"/>
              <a:t>.</a:t>
            </a:r>
            <a:r>
              <a:rPr lang="ko-KR" altLang="en-US" sz="3000"/>
              <a:t> 게임에 필요한 여러 리소스들을 사용하는 방법도 알 수 있었다</a:t>
            </a:r>
            <a:r>
              <a:rPr lang="en-US" altLang="ko-KR" sz="3000"/>
              <a:t>.</a:t>
            </a:r>
          </a:p>
        </p:txBody>
      </p:sp>
      <p:sp>
        <p:nvSpPr>
          <p:cNvPr id="1533" name="TextBox 1532"/>
          <p:cNvSpPr txBox="1"/>
          <p:nvPr/>
        </p:nvSpPr>
        <p:spPr>
          <a:xfrm>
            <a:off x="783494" y="10302875"/>
            <a:ext cx="9732106" cy="8748549"/>
          </a:xfrm>
          <a:prstGeom prst="rect">
            <a:avLst/>
          </a:prstGeom>
        </p:spPr>
        <p:txBody>
          <a:bodyPr wrap="square">
            <a:spAutoFit/>
          </a:bodyPr>
          <a:lstStyle/>
          <a:p>
            <a:pPr marL="357000" lvl="0" indent="-357000" defTabSz="2479578" rtl="0" eaLnBrk="1" latinLnBrk="1" hangingPunct="1">
              <a:lnSpc>
                <a:spcPct val="150000"/>
              </a:lnSpc>
              <a:spcBef>
                <a:spcPct val="0"/>
              </a:spcBef>
              <a:spcAft>
                <a:spcPts val="0"/>
              </a:spcAft>
              <a:buFont typeface="Wingdings"/>
              <a:buChar char="l"/>
              <a:defRPr/>
            </a:pPr>
            <a:r>
              <a:rPr kumimoji="0" lang="ko-KR" altLang="en-US" sz="2500" b="0" i="0" u="none" strike="noStrike" kern="1200" cap="none" spc="0" normalizeH="0" baseline="0" dirty="0" smtClean="0">
                <a:solidFill>
                  <a:srgbClr val="000000"/>
                </a:solidFill>
                <a:latin typeface="Calibri"/>
                <a:ea typeface="맑은 고딕"/>
                <a:cs typeface="맑은 고딕"/>
              </a:rPr>
              <a:t>타이틀 </a:t>
            </a:r>
            <a:r>
              <a:rPr kumimoji="0" lang="ko-KR" altLang="en-US" sz="2500" b="0" i="0" u="none" strike="noStrike" kern="1200" cap="none" spc="0" normalizeH="0" baseline="0" dirty="0">
                <a:solidFill>
                  <a:srgbClr val="000000"/>
                </a:solidFill>
                <a:latin typeface="Calibri"/>
                <a:ea typeface="맑은 고딕"/>
                <a:cs typeface="맑은 고딕"/>
              </a:rPr>
              <a:t>화면</a:t>
            </a:r>
          </a:p>
          <a:p>
            <a:pPr marL="357000" lvl="0" indent="-357000" defTabSz="2479578" rtl="0" eaLnBrk="1" latinLnBrk="1" hangingPunct="1">
              <a:lnSpc>
                <a:spcPct val="150000"/>
              </a:lnSpc>
              <a:spcBef>
                <a:spcPct val="0"/>
              </a:spcBef>
              <a:spcAft>
                <a:spcPts val="0"/>
              </a:spcAft>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시작</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기록 확인</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나가기 항목이 있다</a:t>
            </a:r>
            <a:r>
              <a:rPr kumimoji="0" lang="en-US" altLang="ko-KR" sz="2500" b="0" i="0" u="none" strike="noStrike" kern="1200" cap="none" spc="0" normalizeH="0" baseline="0" dirty="0">
                <a:solidFill>
                  <a:srgbClr val="000000"/>
                </a:solidFill>
                <a:latin typeface="Calibri"/>
                <a:ea typeface="맑은 고딕"/>
                <a:cs typeface="맑은 고딕"/>
              </a:rPr>
              <a:t>.</a:t>
            </a:r>
          </a:p>
          <a:p>
            <a:pPr marL="357000" lvl="0" indent="-357000">
              <a:lnSpc>
                <a:spcPct val="150000"/>
              </a:lnSpc>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시작 항목에서 </a:t>
            </a:r>
            <a:r>
              <a:rPr kumimoji="0" lang="en-US" altLang="ko-KR" sz="2500" b="0" i="0" u="none" strike="noStrike" kern="1200" cap="none" spc="0" normalizeH="0" baseline="0" dirty="0">
                <a:solidFill>
                  <a:srgbClr val="000000"/>
                </a:solidFill>
                <a:latin typeface="Calibri"/>
                <a:ea typeface="맑은 고딕"/>
                <a:cs typeface="맑은 고딕"/>
              </a:rPr>
              <a:t>Enter</a:t>
            </a:r>
            <a:r>
              <a:rPr kumimoji="0" lang="ko-KR" altLang="en-US" sz="2500" b="0" i="0" u="none" strike="noStrike" kern="1200" cap="none" spc="0" normalizeH="0" baseline="0" dirty="0">
                <a:solidFill>
                  <a:srgbClr val="000000"/>
                </a:solidFill>
                <a:latin typeface="Calibri"/>
                <a:ea typeface="맑은 고딕"/>
                <a:cs typeface="맑은 고딕"/>
              </a:rPr>
              <a:t> 키를 누르면 플레이어 닉네임을 입력하며 입력 후 </a:t>
            </a:r>
            <a:r>
              <a:rPr kumimoji="0" lang="en-US" altLang="ko-KR" sz="2500" b="0" i="0" u="none" strike="noStrike" kern="1200" cap="none" spc="0" normalizeH="0" baseline="0" dirty="0">
                <a:solidFill>
                  <a:srgbClr val="000000"/>
                </a:solidFill>
                <a:latin typeface="Calibri"/>
                <a:ea typeface="맑은 고딕"/>
                <a:cs typeface="맑은 고딕"/>
              </a:rPr>
              <a:t>Enter</a:t>
            </a:r>
            <a:r>
              <a:rPr kumimoji="0" lang="ko-KR" altLang="en-US" sz="2500" b="0" i="0" u="none" strike="noStrike" kern="1200" cap="none" spc="0" normalizeH="0" baseline="0" dirty="0">
                <a:solidFill>
                  <a:srgbClr val="000000"/>
                </a:solidFill>
                <a:latin typeface="Calibri"/>
                <a:ea typeface="맑은 고딕"/>
                <a:cs typeface="맑은 고딕"/>
              </a:rPr>
              <a:t>키를 한 번 더 누르면 플레이 화면으로 이동한다</a:t>
            </a:r>
            <a:r>
              <a:rPr kumimoji="0" lang="en-US" altLang="ko-KR" sz="2500" b="0" i="0" u="none" strike="noStrike" kern="1200" cap="none" spc="0" normalizeH="0" baseline="0" dirty="0">
                <a:solidFill>
                  <a:srgbClr val="000000"/>
                </a:solidFill>
                <a:latin typeface="Calibri"/>
                <a:ea typeface="맑은 고딕"/>
                <a:cs typeface="맑은 고딕"/>
              </a:rPr>
              <a:t>.</a:t>
            </a:r>
          </a:p>
          <a:p>
            <a:pPr marL="357000" lvl="0" indent="-357000" defTabSz="2479578" rtl="0" eaLnBrk="1" latinLnBrk="1" hangingPunct="1">
              <a:lnSpc>
                <a:spcPct val="150000"/>
              </a:lnSpc>
              <a:spcBef>
                <a:spcPct val="0"/>
              </a:spcBef>
              <a:spcAft>
                <a:spcPts val="0"/>
              </a:spcAft>
              <a:buFont typeface="Wingdings"/>
              <a:buChar char="l"/>
              <a:defRPr/>
            </a:pPr>
            <a:r>
              <a:rPr kumimoji="0" lang="ko-KR" altLang="en-US" sz="2500" b="0" i="0" u="none" strike="noStrike" kern="1200" cap="none" spc="0" normalizeH="0" baseline="0" dirty="0">
                <a:solidFill>
                  <a:srgbClr val="000000"/>
                </a:solidFill>
                <a:latin typeface="Calibri"/>
                <a:ea typeface="맑은 고딕"/>
                <a:cs typeface="맑은 고딕"/>
              </a:rPr>
              <a:t>게임 플레이 화면</a:t>
            </a:r>
          </a:p>
          <a:p>
            <a:pPr marL="357000" lvl="0" indent="-357000" defTabSz="2479578" rtl="0" eaLnBrk="1" latinLnBrk="1" hangingPunct="1">
              <a:lnSpc>
                <a:spcPct val="150000"/>
              </a:lnSpc>
              <a:spcBef>
                <a:spcPct val="0"/>
              </a:spcBef>
              <a:spcAft>
                <a:spcPts val="0"/>
              </a:spcAft>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플레이어 기체</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방향키로 조작</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스페이스바로 공격한다</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a:t>
            </a:r>
            <a:r>
              <a:rPr kumimoji="0" lang="en-US" altLang="ko-KR" sz="2500" b="0" i="0" u="none" strike="noStrike" kern="1200" cap="none" spc="0" normalizeH="0" baseline="0" dirty="0">
                <a:solidFill>
                  <a:srgbClr val="000000"/>
                </a:solidFill>
                <a:latin typeface="Calibri"/>
                <a:ea typeface="맑은 고딕"/>
                <a:cs typeface="맑은 고딕"/>
              </a:rPr>
              <a:t>F</a:t>
            </a:r>
            <a:r>
              <a:rPr kumimoji="0" lang="ko-KR" altLang="en-US" sz="2500" b="0" i="0" u="none" strike="noStrike" kern="1200" cap="none" spc="0" normalizeH="0" baseline="0" dirty="0">
                <a:solidFill>
                  <a:srgbClr val="000000"/>
                </a:solidFill>
                <a:latin typeface="Calibri"/>
                <a:ea typeface="맑은 고딕"/>
                <a:cs typeface="맑은 고딕"/>
              </a:rPr>
              <a:t>키를 누를    </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시 폭탄 아이템을 사용한다</a:t>
            </a:r>
            <a:r>
              <a:rPr kumimoji="0" lang="en-US" altLang="ko-KR" sz="2500" b="0" i="0" u="none" strike="noStrike" kern="1200" cap="none" spc="0" normalizeH="0" baseline="0" dirty="0">
                <a:solidFill>
                  <a:srgbClr val="000000"/>
                </a:solidFill>
                <a:latin typeface="Calibri"/>
                <a:ea typeface="맑은 고딕"/>
                <a:cs typeface="맑은 고딕"/>
              </a:rPr>
              <a:t>.</a:t>
            </a:r>
          </a:p>
          <a:p>
            <a:pPr marL="357000" lvl="0" indent="-357000" defTabSz="2479578" rtl="0" eaLnBrk="1" latinLnBrk="1" hangingPunct="1">
              <a:lnSpc>
                <a:spcPct val="150000"/>
              </a:lnSpc>
              <a:spcBef>
                <a:spcPct val="0"/>
              </a:spcBef>
              <a:spcAft>
                <a:spcPts val="0"/>
              </a:spcAft>
              <a:buFont typeface="Wingdings"/>
              <a:buChar char="Ø"/>
              <a:defRPr/>
            </a:pPr>
            <a:r>
              <a:rPr kumimoji="0" lang="ko-KR" altLang="en-US" sz="2500" b="0" i="0" u="none" strike="noStrike" kern="1200" cap="none" spc="0" normalizeH="0" baseline="0" dirty="0">
                <a:solidFill>
                  <a:srgbClr val="000000"/>
                </a:solidFill>
                <a:latin typeface="Calibri"/>
                <a:ea typeface="맑은 고딕"/>
                <a:cs typeface="맑은 고딕"/>
              </a:rPr>
              <a:t>적 기체</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본 게임에서는 총 </a:t>
            </a:r>
            <a:r>
              <a:rPr kumimoji="0" lang="en-US" altLang="ko-KR" sz="2500" b="0" i="0" u="none" strike="noStrike" kern="1200" cap="none" spc="0" normalizeH="0" baseline="0" dirty="0">
                <a:solidFill>
                  <a:srgbClr val="000000"/>
                </a:solidFill>
                <a:latin typeface="Calibri"/>
                <a:ea typeface="맑은 고딕"/>
                <a:cs typeface="맑은 고딕"/>
              </a:rPr>
              <a:t>3</a:t>
            </a:r>
            <a:r>
              <a:rPr kumimoji="0" lang="ko-KR" altLang="en-US" sz="2500" b="0" i="0" u="none" strike="noStrike" kern="1200" cap="none" spc="0" normalizeH="0" baseline="0" dirty="0">
                <a:solidFill>
                  <a:srgbClr val="000000"/>
                </a:solidFill>
                <a:latin typeface="Calibri"/>
                <a:ea typeface="맑은 고딕"/>
                <a:cs typeface="맑은 고딕"/>
              </a:rPr>
              <a:t>종류의 적 기체가 존재한다</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a:t>
            </a:r>
            <a:endParaRPr kumimoji="0" lang="en-US" altLang="ko-KR" sz="2500" b="0" i="0" u="none" strike="noStrike" kern="1200" cap="none" spc="0" normalizeH="0" baseline="0" dirty="0" smtClean="0">
              <a:solidFill>
                <a:srgbClr val="000000"/>
              </a:solidFill>
              <a:latin typeface="Calibri"/>
              <a:ea typeface="맑은 고딕"/>
              <a:cs typeface="맑은 고딕"/>
            </a:endParaRPr>
          </a:p>
          <a:p>
            <a:pPr marL="0" lvl="0" indent="0" defTabSz="2479578" rtl="0" eaLnBrk="1" latinLnBrk="1" hangingPunct="1">
              <a:lnSpc>
                <a:spcPct val="150000"/>
              </a:lnSpc>
              <a:spcBef>
                <a:spcPct val="0"/>
              </a:spcBef>
              <a:spcAft>
                <a:spcPts val="0"/>
              </a:spcAft>
              <a:buFont typeface="Wingdings"/>
              <a:buNone/>
              <a:defRPr/>
            </a:pPr>
            <a:r>
              <a:rPr lang="en-US" altLang="ko-KR" sz="2500" dirty="0">
                <a:solidFill>
                  <a:srgbClr val="000000"/>
                </a:solidFill>
                <a:latin typeface="Calibri"/>
                <a:ea typeface="맑은 고딕"/>
                <a:cs typeface="맑은 고딕"/>
              </a:rPr>
              <a:t> </a:t>
            </a:r>
            <a:r>
              <a:rPr lang="en-US" altLang="ko-KR" sz="2500" dirty="0" smtClean="0">
                <a:solidFill>
                  <a:srgbClr val="000000"/>
                </a:solidFill>
                <a:latin typeface="Calibri"/>
                <a:ea typeface="맑은 고딕"/>
                <a:cs typeface="맑은 고딕"/>
              </a:rPr>
              <a:t>    </a:t>
            </a:r>
            <a:r>
              <a:rPr kumimoji="0" lang="en-US" altLang="ko-KR" sz="2500" b="0" i="0" u="none" strike="noStrike" kern="1200" cap="none" spc="0" normalizeH="0" baseline="0" dirty="0" smtClean="0">
                <a:solidFill>
                  <a:srgbClr val="000000"/>
                </a:solidFill>
                <a:latin typeface="Calibri"/>
                <a:ea typeface="맑은 고딕"/>
                <a:cs typeface="맑은 고딕"/>
              </a:rPr>
              <a:t>(</a:t>
            </a:r>
            <a:r>
              <a:rPr lang="ko-KR" altLang="en-US" sz="2500" dirty="0" smtClean="0">
                <a:solidFill>
                  <a:srgbClr val="000000"/>
                </a:solidFill>
                <a:latin typeface="Calibri"/>
                <a:ea typeface="맑은 고딕"/>
                <a:cs typeface="맑은 고딕"/>
              </a:rPr>
              <a:t>독수리</a:t>
            </a:r>
            <a:r>
              <a:rPr kumimoji="0" lang="en-US" altLang="ko-KR" sz="2500" b="0" i="0" u="none" strike="noStrike" kern="1200" cap="none" spc="0" normalizeH="0" baseline="0" dirty="0" smtClean="0">
                <a:solidFill>
                  <a:srgbClr val="000000"/>
                </a:solidFill>
                <a:latin typeface="Calibri"/>
                <a:ea typeface="맑은 고딕"/>
                <a:cs typeface="맑은 고딕"/>
              </a:rPr>
              <a:t>,</a:t>
            </a:r>
            <a:r>
              <a:rPr kumimoji="0" lang="ko-KR" altLang="en-US" sz="2500" b="0" i="0" u="none" strike="noStrike" kern="1200" cap="none" spc="0" normalizeH="0" baseline="0" dirty="0" smtClean="0">
                <a:solidFill>
                  <a:srgbClr val="000000"/>
                </a:solidFill>
                <a:latin typeface="Calibri"/>
                <a:ea typeface="맑은 고딕"/>
                <a:cs typeface="맑은 고딕"/>
              </a:rPr>
              <a:t> 헬리콥터</a:t>
            </a:r>
            <a:r>
              <a:rPr kumimoji="0" lang="en-US" altLang="ko-KR" sz="2500" b="0" i="0" u="none" strike="noStrike" kern="1200" cap="none" spc="0" normalizeH="0" baseline="0" dirty="0">
                <a:solidFill>
                  <a:srgbClr val="000000"/>
                </a:solidFill>
                <a:latin typeface="Calibri"/>
                <a:ea typeface="맑은 고딕"/>
                <a:cs typeface="맑은 고딕"/>
              </a:rPr>
              <a:t>,</a:t>
            </a:r>
            <a:r>
              <a:rPr kumimoji="0" lang="ko-KR" altLang="en-US" sz="2500" b="0" i="0" u="none" strike="noStrike" kern="1200" cap="none" spc="0" normalizeH="0" baseline="0" dirty="0">
                <a:solidFill>
                  <a:srgbClr val="000000"/>
                </a:solidFill>
                <a:latin typeface="Calibri"/>
                <a:ea typeface="맑은 고딕"/>
                <a:cs typeface="맑은 고딕"/>
              </a:rPr>
              <a:t> 태양</a:t>
            </a:r>
            <a:r>
              <a:rPr kumimoji="0" lang="en-US" altLang="ko-KR" sz="2500" b="0" i="0" u="none" strike="noStrike" kern="1200" cap="none" spc="0" normalizeH="0" baseline="0" dirty="0">
                <a:solidFill>
                  <a:srgbClr val="000000"/>
                </a:solidFill>
                <a:latin typeface="Calibri"/>
                <a:ea typeface="맑은 고딕"/>
                <a:cs typeface="맑은 고딕"/>
              </a:rPr>
              <a:t>)</a:t>
            </a:r>
          </a:p>
          <a:p>
            <a:pPr marL="0" lvl="0" indent="0" defTabSz="2479578" rtl="0" eaLnBrk="1" latinLnBrk="1" hangingPunct="1">
              <a:lnSpc>
                <a:spcPct val="150000"/>
              </a:lnSpc>
              <a:spcBef>
                <a:spcPct val="0"/>
              </a:spcBef>
              <a:spcAft>
                <a:spcPts val="0"/>
              </a:spcAft>
              <a:buFont typeface="Wingdings"/>
              <a:buNone/>
              <a:defRPr/>
            </a:pPr>
            <a:r>
              <a:rPr kumimoji="0" lang="ko-KR" altLang="en-US" sz="2500" b="0" i="0" u="none" strike="noStrike" kern="1200" cap="none" spc="0" normalizeH="0" baseline="0" dirty="0">
                <a:solidFill>
                  <a:srgbClr val="000000"/>
                </a:solidFill>
                <a:latin typeface="Calibri"/>
                <a:ea typeface="맑은 고딕"/>
                <a:cs typeface="맑은 고딕"/>
              </a:rPr>
              <a:t>     적은 </a:t>
            </a:r>
            <a:r>
              <a:rPr kumimoji="0" lang="ko-KR" altLang="en-US" sz="2500" b="0" i="0" u="none" strike="noStrike" kern="1200" cap="none" spc="0" normalizeH="0" baseline="0" dirty="0" smtClean="0">
                <a:solidFill>
                  <a:srgbClr val="000000"/>
                </a:solidFill>
                <a:latin typeface="Calibri"/>
                <a:ea typeface="맑은 고딕"/>
                <a:cs typeface="맑은 고딕"/>
              </a:rPr>
              <a:t>고유의 </a:t>
            </a:r>
            <a:r>
              <a:rPr kumimoji="0" lang="ko-KR" altLang="en-US" sz="2500" b="0" i="0" u="none" strike="noStrike" kern="1200" cap="none" spc="0" normalizeH="0" baseline="0" dirty="0">
                <a:solidFill>
                  <a:srgbClr val="000000"/>
                </a:solidFill>
                <a:latin typeface="Calibri"/>
                <a:ea typeface="맑은 고딕"/>
                <a:cs typeface="맑은 고딕"/>
              </a:rPr>
              <a:t>패턴을 가지고 있으며 플레이어 </a:t>
            </a:r>
            <a:r>
              <a:rPr kumimoji="0" lang="ko-KR" altLang="en-US" sz="2500" b="0" i="0" u="none" strike="noStrike" kern="1200" cap="none" spc="0" normalizeH="0" baseline="0" dirty="0" smtClean="0">
                <a:solidFill>
                  <a:srgbClr val="000000"/>
                </a:solidFill>
                <a:latin typeface="Calibri"/>
                <a:ea typeface="맑은 고딕"/>
                <a:cs typeface="맑은 고딕"/>
              </a:rPr>
              <a:t>기체가 </a:t>
            </a:r>
            <a:r>
              <a:rPr kumimoji="0" lang="ko-KR" altLang="en-US" sz="2500" b="0" i="0" u="none" strike="noStrike" kern="1200" cap="none" spc="0" normalizeH="0" baseline="0" dirty="0">
                <a:solidFill>
                  <a:srgbClr val="000000"/>
                </a:solidFill>
                <a:latin typeface="Calibri"/>
                <a:ea typeface="맑은 고딕"/>
                <a:cs typeface="맑은 고딕"/>
              </a:rPr>
              <a:t>직접 적 </a:t>
            </a:r>
            <a:endParaRPr kumimoji="0" lang="en-US" altLang="ko-KR" sz="2500" b="0" i="0" u="none" strike="noStrike" kern="1200" cap="none" spc="0" normalizeH="0" baseline="0" dirty="0" smtClean="0">
              <a:solidFill>
                <a:srgbClr val="000000"/>
              </a:solidFill>
              <a:latin typeface="Calibri"/>
              <a:ea typeface="맑은 고딕"/>
              <a:cs typeface="맑은 고딕"/>
            </a:endParaRPr>
          </a:p>
          <a:p>
            <a:pPr marL="0" lvl="0" indent="0" defTabSz="2479578" rtl="0" eaLnBrk="1" latinLnBrk="1" hangingPunct="1">
              <a:lnSpc>
                <a:spcPct val="150000"/>
              </a:lnSpc>
              <a:spcBef>
                <a:spcPct val="0"/>
              </a:spcBef>
              <a:spcAft>
                <a:spcPts val="0"/>
              </a:spcAft>
              <a:buFont typeface="Wingdings"/>
              <a:buNone/>
              <a:defRPr/>
            </a:pPr>
            <a:r>
              <a:rPr lang="en-US" altLang="ko-KR" sz="2500" dirty="0">
                <a:solidFill>
                  <a:srgbClr val="000000"/>
                </a:solidFill>
                <a:latin typeface="Calibri"/>
                <a:ea typeface="맑은 고딕"/>
                <a:cs typeface="맑은 고딕"/>
              </a:rPr>
              <a:t> </a:t>
            </a:r>
            <a:r>
              <a:rPr lang="en-US" altLang="ko-KR" sz="2500" dirty="0" smtClean="0">
                <a:solidFill>
                  <a:srgbClr val="000000"/>
                </a:solidFill>
                <a:latin typeface="Calibri"/>
                <a:ea typeface="맑은 고딕"/>
                <a:cs typeface="맑은 고딕"/>
              </a:rPr>
              <a:t>    </a:t>
            </a:r>
            <a:r>
              <a:rPr kumimoji="0" lang="ko-KR" altLang="en-US" sz="2500" b="0" i="0" u="none" strike="noStrike" kern="1200" cap="none" spc="0" normalizeH="0" baseline="0" dirty="0" smtClean="0">
                <a:solidFill>
                  <a:srgbClr val="000000"/>
                </a:solidFill>
                <a:latin typeface="Calibri"/>
                <a:ea typeface="맑은 고딕"/>
                <a:cs typeface="맑은 고딕"/>
              </a:rPr>
              <a:t>기체와 </a:t>
            </a:r>
            <a:r>
              <a:rPr kumimoji="0" lang="ko-KR" altLang="en-US" sz="2500" b="0" i="0" u="none" strike="noStrike" kern="1200" cap="none" spc="0" normalizeH="0" baseline="0" dirty="0">
                <a:solidFill>
                  <a:srgbClr val="000000"/>
                </a:solidFill>
                <a:latin typeface="Calibri"/>
                <a:ea typeface="맑은 고딕"/>
                <a:cs typeface="맑은 고딕"/>
              </a:rPr>
              <a:t>부딪히거나 쏜 총알에 맞으면 </a:t>
            </a:r>
            <a:r>
              <a:rPr lang="ko-KR" altLang="en-US" sz="2500" dirty="0">
                <a:solidFill>
                  <a:srgbClr val="000000"/>
                </a:solidFill>
                <a:latin typeface="Calibri"/>
                <a:ea typeface="맑은 고딕"/>
                <a:cs typeface="맑은 고딕"/>
              </a:rPr>
              <a:t>체</a:t>
            </a:r>
            <a:r>
              <a:rPr kumimoji="0" lang="ko-KR" altLang="en-US" sz="2500" b="0" i="0" u="none" strike="noStrike" kern="1200" cap="none" spc="0" normalizeH="0" baseline="0" dirty="0" smtClean="0">
                <a:solidFill>
                  <a:srgbClr val="000000"/>
                </a:solidFill>
                <a:latin typeface="Calibri"/>
                <a:ea typeface="맑은 고딕"/>
                <a:cs typeface="맑은 고딕"/>
              </a:rPr>
              <a:t>력을 </a:t>
            </a:r>
            <a:r>
              <a:rPr kumimoji="0" lang="ko-KR" altLang="en-US" sz="2500" b="0" i="0" u="none" strike="noStrike" kern="1200" cap="none" spc="0" normalizeH="0" baseline="0" dirty="0">
                <a:solidFill>
                  <a:srgbClr val="000000"/>
                </a:solidFill>
                <a:latin typeface="Calibri"/>
                <a:ea typeface="맑은 고딕"/>
                <a:cs typeface="맑은 고딕"/>
              </a:rPr>
              <a:t>한 칸 잃는다</a:t>
            </a:r>
            <a:r>
              <a:rPr kumimoji="0" lang="en-US" altLang="ko-KR" sz="2500" b="0" i="0" u="none" strike="noStrike" kern="1200" cap="none" spc="0" normalizeH="0" baseline="0" dirty="0">
                <a:solidFill>
                  <a:srgbClr val="000000"/>
                </a:solidFill>
                <a:latin typeface="Calibri"/>
                <a:ea typeface="맑은 고딕"/>
                <a:cs typeface="맑은 고딕"/>
              </a:rPr>
              <a:t>.</a:t>
            </a:r>
          </a:p>
          <a:p>
            <a:pPr marL="357000" lvl="0" indent="-357000" defTabSz="2479578" rtl="0" eaLnBrk="1" latinLnBrk="1" hangingPunct="1">
              <a:lnSpc>
                <a:spcPct val="150000"/>
              </a:lnSpc>
              <a:spcBef>
                <a:spcPct val="0"/>
              </a:spcBef>
              <a:spcAft>
                <a:spcPts val="0"/>
              </a:spcAft>
              <a:buFont typeface="Wingdings"/>
              <a:buChar char="Ø"/>
              <a:defRPr/>
            </a:pPr>
            <a:endParaRPr kumimoji="0" lang="en-US" altLang="ko-KR" sz="2500" b="0" i="0" u="none" strike="noStrike" kern="1200" cap="none" spc="0" normalizeH="0" baseline="0" dirty="0">
              <a:solidFill>
                <a:srgbClr val="000000"/>
              </a:solidFill>
              <a:latin typeface="Calibri"/>
              <a:ea typeface="맑은 고딕"/>
              <a:cs typeface="맑은 고딕"/>
            </a:endParaRPr>
          </a:p>
          <a:p>
            <a:pPr marL="0" lvl="0" indent="0" defTabSz="2479578" rtl="0" eaLnBrk="1" latinLnBrk="1" hangingPunct="1">
              <a:lnSpc>
                <a:spcPct val="150000"/>
              </a:lnSpc>
              <a:spcBef>
                <a:spcPct val="0"/>
              </a:spcBef>
              <a:spcAft>
                <a:spcPts val="0"/>
              </a:spcAft>
              <a:buFont typeface="Wingdings"/>
              <a:buNone/>
              <a:defRPr/>
            </a:pPr>
            <a:endParaRPr kumimoji="0" lang="en-US" altLang="ko-KR" sz="2500" b="0" i="0" u="none" strike="noStrike" kern="1200" cap="none" spc="0" normalizeH="0" baseline="0" dirty="0">
              <a:solidFill>
                <a:srgbClr val="000000"/>
              </a:solidFill>
              <a:latin typeface="Calibri"/>
              <a:ea typeface="맑은 고딕"/>
              <a:cs typeface="맑은 고딕"/>
            </a:endParaRPr>
          </a:p>
        </p:txBody>
      </p:sp>
      <p:pic>
        <p:nvPicPr>
          <p:cNvPr id="5" name="그림 4"/>
          <p:cNvPicPr>
            <a:picLocks noChangeAspect="1"/>
          </p:cNvPicPr>
          <p:nvPr/>
        </p:nvPicPr>
        <p:blipFill>
          <a:blip r:embed="rId4"/>
          <a:stretch>
            <a:fillRect/>
          </a:stretch>
        </p:blipFill>
        <p:spPr>
          <a:xfrm>
            <a:off x="637733" y="22749912"/>
            <a:ext cx="2780640" cy="2784998"/>
          </a:xfrm>
          <a:prstGeom prst="rect">
            <a:avLst/>
          </a:prstGeom>
        </p:spPr>
      </p:pic>
      <p:pic>
        <p:nvPicPr>
          <p:cNvPr id="6" name="그림 5"/>
          <p:cNvPicPr>
            <a:picLocks noChangeAspect="1"/>
          </p:cNvPicPr>
          <p:nvPr/>
        </p:nvPicPr>
        <p:blipFill>
          <a:blip r:embed="rId5"/>
          <a:stretch>
            <a:fillRect/>
          </a:stretch>
        </p:blipFill>
        <p:spPr>
          <a:xfrm>
            <a:off x="611760" y="19962206"/>
            <a:ext cx="2802459" cy="2784998"/>
          </a:xfrm>
          <a:prstGeom prst="rect">
            <a:avLst/>
          </a:prstGeom>
        </p:spPr>
      </p:pic>
      <p:pic>
        <p:nvPicPr>
          <p:cNvPr id="7" name="그림 6"/>
          <p:cNvPicPr>
            <a:picLocks noChangeAspect="1"/>
          </p:cNvPicPr>
          <p:nvPr/>
        </p:nvPicPr>
        <p:blipFill>
          <a:blip r:embed="rId6"/>
          <a:stretch>
            <a:fillRect/>
          </a:stretch>
        </p:blipFill>
        <p:spPr>
          <a:xfrm>
            <a:off x="4283423" y="19962206"/>
            <a:ext cx="2793958" cy="2807137"/>
          </a:xfrm>
          <a:prstGeom prst="rect">
            <a:avLst/>
          </a:prstGeom>
        </p:spPr>
      </p:pic>
      <p:pic>
        <p:nvPicPr>
          <p:cNvPr id="9" name="그림 8"/>
          <p:cNvPicPr>
            <a:picLocks noChangeAspect="1"/>
          </p:cNvPicPr>
          <p:nvPr/>
        </p:nvPicPr>
        <p:blipFill>
          <a:blip r:embed="rId7"/>
          <a:stretch>
            <a:fillRect/>
          </a:stretch>
        </p:blipFill>
        <p:spPr>
          <a:xfrm>
            <a:off x="7077381" y="19962206"/>
            <a:ext cx="2772886" cy="2781606"/>
          </a:xfrm>
          <a:prstGeom prst="rect">
            <a:avLst/>
          </a:prstGeom>
        </p:spPr>
      </p:pic>
      <p:pic>
        <p:nvPicPr>
          <p:cNvPr id="10" name="그림 9"/>
          <p:cNvPicPr>
            <a:picLocks noChangeAspect="1"/>
          </p:cNvPicPr>
          <p:nvPr/>
        </p:nvPicPr>
        <p:blipFill>
          <a:blip r:embed="rId8"/>
          <a:stretch>
            <a:fillRect/>
          </a:stretch>
        </p:blipFill>
        <p:spPr>
          <a:xfrm>
            <a:off x="4283423" y="22752458"/>
            <a:ext cx="2793958" cy="2802730"/>
          </a:xfrm>
          <a:prstGeom prst="rect">
            <a:avLst/>
          </a:prstGeom>
        </p:spPr>
      </p:pic>
      <p:pic>
        <p:nvPicPr>
          <p:cNvPr id="11" name="그림 10"/>
          <p:cNvPicPr>
            <a:picLocks noChangeAspect="1"/>
          </p:cNvPicPr>
          <p:nvPr/>
        </p:nvPicPr>
        <p:blipFill>
          <a:blip r:embed="rId9"/>
          <a:stretch>
            <a:fillRect/>
          </a:stretch>
        </p:blipFill>
        <p:spPr>
          <a:xfrm>
            <a:off x="7077382" y="22771719"/>
            <a:ext cx="2772886" cy="2764207"/>
          </a:xfrm>
          <a:prstGeom prst="rect">
            <a:avLst/>
          </a:prstGeom>
        </p:spPr>
      </p:pic>
      <p:pic>
        <p:nvPicPr>
          <p:cNvPr id="12" name="그림 11"/>
          <p:cNvPicPr>
            <a:picLocks noChangeAspect="1"/>
          </p:cNvPicPr>
          <p:nvPr/>
        </p:nvPicPr>
        <p:blipFill>
          <a:blip r:embed="rId10"/>
          <a:stretch>
            <a:fillRect/>
          </a:stretch>
        </p:blipFill>
        <p:spPr>
          <a:xfrm>
            <a:off x="10515600" y="19962206"/>
            <a:ext cx="5613774" cy="5592982"/>
          </a:xfrm>
          <a:prstGeom prst="rect">
            <a:avLst/>
          </a:prstGeom>
        </p:spPr>
      </p:pic>
      <p:pic>
        <p:nvPicPr>
          <p:cNvPr id="13" name="그림 12"/>
          <p:cNvPicPr>
            <a:picLocks noChangeAspect="1"/>
          </p:cNvPicPr>
          <p:nvPr/>
        </p:nvPicPr>
        <p:blipFill>
          <a:blip r:embed="rId11"/>
          <a:stretch>
            <a:fillRect/>
          </a:stretch>
        </p:blipFill>
        <p:spPr>
          <a:xfrm>
            <a:off x="16802167" y="19879034"/>
            <a:ext cx="2795698" cy="2778334"/>
          </a:xfrm>
          <a:prstGeom prst="rect">
            <a:avLst/>
          </a:prstGeom>
        </p:spPr>
      </p:pic>
      <p:pic>
        <p:nvPicPr>
          <p:cNvPr id="14" name="그림 13"/>
          <p:cNvPicPr>
            <a:picLocks noChangeAspect="1"/>
          </p:cNvPicPr>
          <p:nvPr/>
        </p:nvPicPr>
        <p:blipFill>
          <a:blip r:embed="rId12"/>
          <a:stretch>
            <a:fillRect/>
          </a:stretch>
        </p:blipFill>
        <p:spPr>
          <a:xfrm>
            <a:off x="16830688" y="22657368"/>
            <a:ext cx="2778334" cy="2778334"/>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366</Words>
  <Application>Microsoft Office PowerPoint</Application>
  <PresentationFormat>사용자 지정</PresentationFormat>
  <Paragraphs>34</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돋움체</vt:lpstr>
      <vt:lpstr>맑은 고딕</vt:lpstr>
      <vt:lpstr>Arial</vt:lpstr>
      <vt:lpstr>Calibri</vt:lpstr>
      <vt:lpstr>Calibri Light</vt:lpstr>
      <vt:lpstr>Wingdings</vt:lpstr>
      <vt:lpstr>Office 테마</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강봉구</dc:creator>
  <cp:lastModifiedBy>Windows 사용자</cp:lastModifiedBy>
  <cp:revision>97</cp:revision>
  <dcterms:modified xsi:type="dcterms:W3CDTF">2022-06-12T16:22:21Z</dcterms:modified>
  <cp:version/>
</cp:coreProperties>
</file>