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9"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337027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5886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79e68258a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279e68258ac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3218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79e68258a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279e68258ac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0130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79e68258ac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279e68258ac_0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018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79e68258a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279e68258ac_0_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0391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79e68258ac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279e68258ac_0_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245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79e68258a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279e68258ac_0_1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9030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79e68258a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279e68258ac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7186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79e68258a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279e68258a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1995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79e68258a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279e68258ac_0_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3608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79e68258a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279e68258ac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610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6230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f001e89df4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2f001e89df4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6248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79e68258a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279e68258ac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6524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79e68258a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g279e68258ac_0_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2084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79e68258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279e68258ac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6727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79e68258a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279e68258ac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815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79e68258a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79e68258ac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6737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79e68258a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79e68258ac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9193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79e68258a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g279e68258ac_0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100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79e68258a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g279e68258ac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4494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79e68258a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279e68258ac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4825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600200"/>
            <a:ext cx="9144000" cy="2077948"/>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50000"/>
              </a:lnSpc>
              <a:spcBef>
                <a:spcPts val="0"/>
              </a:spcBef>
              <a:spcAft>
                <a:spcPts val="0"/>
              </a:spcAft>
              <a:buClr>
                <a:schemeClr val="dk1"/>
              </a:buClr>
              <a:buSzPct val="100000"/>
              <a:buFont typeface="Times New Roman"/>
              <a:buNone/>
            </a:pPr>
            <a:r>
              <a:rPr lang="en-US" sz="4000">
                <a:latin typeface="Times New Roman"/>
                <a:ea typeface="Times New Roman"/>
                <a:cs typeface="Times New Roman"/>
                <a:sym typeface="Times New Roman"/>
              </a:rPr>
              <a:t/>
            </a:r>
            <a:br>
              <a:rPr lang="en-US" sz="4000">
                <a:latin typeface="Times New Roman"/>
                <a:ea typeface="Times New Roman"/>
                <a:cs typeface="Times New Roman"/>
                <a:sym typeface="Times New Roman"/>
              </a:rPr>
            </a:br>
            <a:r>
              <a:rPr lang="en-US" sz="2700">
                <a:latin typeface="Times New Roman"/>
                <a:ea typeface="Times New Roman"/>
                <a:cs typeface="Times New Roman"/>
                <a:sym typeface="Times New Roman"/>
              </a:rPr>
              <a:t>ZEROTH REVIEW</a:t>
            </a:r>
            <a:r>
              <a:rPr lang="en-US" sz="4000">
                <a:latin typeface="Times New Roman"/>
                <a:ea typeface="Times New Roman"/>
                <a:cs typeface="Times New Roman"/>
                <a:sym typeface="Times New Roman"/>
              </a:rPr>
              <a:t/>
            </a:r>
            <a:br>
              <a:rPr lang="en-US" sz="4000">
                <a:latin typeface="Times New Roman"/>
                <a:ea typeface="Times New Roman"/>
                <a:cs typeface="Times New Roman"/>
                <a:sym typeface="Times New Roman"/>
              </a:rPr>
            </a:br>
            <a:r>
              <a:rPr lang="en-US" sz="4000">
                <a:latin typeface="Times New Roman"/>
                <a:ea typeface="Times New Roman"/>
                <a:cs typeface="Times New Roman"/>
                <a:sym typeface="Times New Roman"/>
              </a:rPr>
              <a:t>AI-Based Personal Finance Advisor: </a:t>
            </a:r>
            <a:r>
              <a:rPr lang="en-US" sz="4800">
                <a:latin typeface="Times New Roman"/>
                <a:ea typeface="Times New Roman"/>
                <a:cs typeface="Times New Roman"/>
                <a:sym typeface="Times New Roman"/>
              </a:rPr>
              <a:t/>
            </a:r>
            <a:br>
              <a:rPr lang="en-US" sz="4800">
                <a:latin typeface="Times New Roman"/>
                <a:ea typeface="Times New Roman"/>
                <a:cs typeface="Times New Roman"/>
                <a:sym typeface="Times New Roman"/>
              </a:rPr>
            </a:br>
            <a:r>
              <a:rPr lang="en-US" sz="2400">
                <a:latin typeface="Times New Roman"/>
                <a:ea typeface="Times New Roman"/>
                <a:cs typeface="Times New Roman"/>
                <a:sym typeface="Times New Roman"/>
              </a:rPr>
              <a:t>Project Category:</a:t>
            </a:r>
            <a:r>
              <a:rPr lang="en-US" sz="1800">
                <a:latin typeface="Times New Roman"/>
                <a:ea typeface="Times New Roman"/>
                <a:cs typeface="Times New Roman"/>
                <a:sym typeface="Times New Roman"/>
              </a:rPr>
              <a:t> RESEARCH</a:t>
            </a:r>
            <a:endParaRPr sz="4800">
              <a:latin typeface="Times New Roman"/>
              <a:ea typeface="Times New Roman"/>
              <a:cs typeface="Times New Roman"/>
              <a:sym typeface="Times New Roman"/>
            </a:endParaRPr>
          </a:p>
        </p:txBody>
      </p:sp>
      <p:sp>
        <p:nvSpPr>
          <p:cNvPr id="85" name="Google Shape;85;p13"/>
          <p:cNvSpPr txBox="1">
            <a:spLocks noGrp="1"/>
          </p:cNvSpPr>
          <p:nvPr>
            <p:ph type="subTitle" idx="1"/>
          </p:nvPr>
        </p:nvSpPr>
        <p:spPr>
          <a:xfrm>
            <a:off x="50" y="4325425"/>
            <a:ext cx="12192000" cy="25326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Guide Name                                                                   Student Name &amp; Registration Number:</a:t>
            </a:r>
            <a:endParaRPr/>
          </a:p>
          <a:p>
            <a:pPr marL="0" lvl="0" indent="0" algn="ctr"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Mrs. Vijayalakshmi V                                             Rachit Sood [RA2111028010110]</a:t>
            </a:r>
            <a:endParaRPr>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Papai Mondal [RA2111028010116]</a:t>
            </a:r>
            <a:endParaRPr>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Asmi Shrivastava [RA2111028010119] </a:t>
            </a:r>
            <a:endParaRPr>
              <a:latin typeface="Times New Roman"/>
              <a:ea typeface="Times New Roman"/>
              <a:cs typeface="Times New Roman"/>
              <a:sym typeface="Times New Roman"/>
            </a:endParaRPr>
          </a:p>
        </p:txBody>
      </p:sp>
      <p:pic>
        <p:nvPicPr>
          <p:cNvPr id="86" name="Google Shape;86;p13"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2717400" y="236950"/>
            <a:ext cx="67572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Objectives</a:t>
            </a:r>
            <a:endParaRPr/>
          </a:p>
        </p:txBody>
      </p:sp>
      <p:sp>
        <p:nvSpPr>
          <p:cNvPr id="149" name="Google Shape;149;p2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61950" algn="just" rtl="0">
              <a:lnSpc>
                <a:spcPct val="115000"/>
              </a:lnSpc>
              <a:spcBef>
                <a:spcPts val="120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Implementation of Advanced Analytics for Financial Insights:</a:t>
            </a:r>
            <a:endParaRPr sz="2100" b="1">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Objective: </a:t>
            </a:r>
            <a:r>
              <a:rPr lang="en-US" sz="2100">
                <a:solidFill>
                  <a:srgbClr val="172B4D"/>
                </a:solidFill>
                <a:highlight>
                  <a:srgbClr val="FFFFFF"/>
                </a:highlight>
                <a:latin typeface="Arial"/>
                <a:ea typeface="Arial"/>
                <a:cs typeface="Arial"/>
                <a:sym typeface="Arial"/>
              </a:rPr>
              <a:t>Use Amazon Redshift and AWS Glue to perform advanced analytics on user financial data, providing deeper insights and trends.</a:t>
            </a:r>
            <a:endParaRPr sz="2100">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Expected Outcome: </a:t>
            </a:r>
            <a:r>
              <a:rPr lang="en-US" sz="2100">
                <a:solidFill>
                  <a:srgbClr val="172B4D"/>
                </a:solidFill>
                <a:highlight>
                  <a:srgbClr val="FFFFFF"/>
                </a:highlight>
                <a:latin typeface="Arial"/>
                <a:ea typeface="Arial"/>
                <a:cs typeface="Arial"/>
                <a:sym typeface="Arial"/>
              </a:rPr>
              <a:t>More accurate and insightful financial advice, helping users make better-informed decisions.</a:t>
            </a:r>
            <a:endParaRPr sz="2100">
              <a:solidFill>
                <a:srgbClr val="172B4D"/>
              </a:solidFill>
              <a:highlight>
                <a:srgbClr val="FFFFFF"/>
              </a:highlight>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endParaRPr sz="2100">
              <a:solidFill>
                <a:srgbClr val="172B4D"/>
              </a:solidFill>
              <a:highlight>
                <a:srgbClr val="FFFFFF"/>
              </a:highlight>
              <a:latin typeface="Arial"/>
              <a:ea typeface="Arial"/>
              <a:cs typeface="Arial"/>
              <a:sym typeface="Arial"/>
            </a:endParaRPr>
          </a:p>
          <a:p>
            <a:pPr marL="457200" lvl="0" indent="-361950" algn="just" rtl="0">
              <a:lnSpc>
                <a:spcPct val="115000"/>
              </a:lnSpc>
              <a:spcBef>
                <a:spcPts val="120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Assessment of AI Model Performance and Improvement:</a:t>
            </a:r>
            <a:endParaRPr sz="2100" b="1">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Objective: </a:t>
            </a:r>
            <a:r>
              <a:rPr lang="en-US" sz="2100">
                <a:solidFill>
                  <a:srgbClr val="172B4D"/>
                </a:solidFill>
                <a:highlight>
                  <a:srgbClr val="FFFFFF"/>
                </a:highlight>
                <a:latin typeface="Arial"/>
                <a:ea typeface="Arial"/>
                <a:cs typeface="Arial"/>
                <a:sym typeface="Arial"/>
              </a:rPr>
              <a:t>Leverage AWS SageMaker for training, testing, and refining AI models to improve the accuracy of financial recommendations.</a:t>
            </a:r>
            <a:endParaRPr sz="2100">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Expected Outcome: </a:t>
            </a:r>
            <a:r>
              <a:rPr lang="en-US" sz="2100">
                <a:solidFill>
                  <a:srgbClr val="172B4D"/>
                </a:solidFill>
                <a:highlight>
                  <a:srgbClr val="FFFFFF"/>
                </a:highlight>
                <a:latin typeface="Arial"/>
                <a:ea typeface="Arial"/>
                <a:cs typeface="Arial"/>
                <a:sym typeface="Arial"/>
              </a:rPr>
              <a:t>Continuous enhancement of AI models leading to more precise and personalized financial advice.</a:t>
            </a:r>
            <a:endParaRPr sz="2100">
              <a:solidFill>
                <a:srgbClr val="172B4D"/>
              </a:solidFill>
              <a:highlight>
                <a:srgbClr val="FFFFFF"/>
              </a:highlight>
              <a:latin typeface="Arial"/>
              <a:ea typeface="Arial"/>
              <a:cs typeface="Arial"/>
              <a:sym typeface="Arial"/>
            </a:endParaRPr>
          </a:p>
          <a:p>
            <a:pPr marL="228600" lvl="0" indent="-50800" algn="just" rtl="0">
              <a:lnSpc>
                <a:spcPct val="90000"/>
              </a:lnSpc>
              <a:spcBef>
                <a:spcPts val="1200"/>
              </a:spcBef>
              <a:spcAft>
                <a:spcPts val="0"/>
              </a:spcAft>
              <a:buClr>
                <a:schemeClr val="dk1"/>
              </a:buClr>
              <a:buSzPts val="2800"/>
              <a:buNone/>
            </a:pPr>
            <a:endParaRPr sz="2100"/>
          </a:p>
        </p:txBody>
      </p:sp>
      <p:pic>
        <p:nvPicPr>
          <p:cNvPr id="150" name="Google Shape;150;p22"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2717400" y="236950"/>
            <a:ext cx="67572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Objectives</a:t>
            </a:r>
            <a:endParaRPr/>
          </a:p>
        </p:txBody>
      </p:sp>
      <p:sp>
        <p:nvSpPr>
          <p:cNvPr id="156" name="Google Shape;156;p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61950" algn="just" rtl="0">
              <a:lnSpc>
                <a:spcPct val="115000"/>
              </a:lnSpc>
              <a:spcBef>
                <a:spcPts val="120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Exploration of Market Trends and User Preferences:</a:t>
            </a:r>
            <a:endParaRPr sz="2100" b="1">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Objective:</a:t>
            </a:r>
            <a:r>
              <a:rPr lang="en-US" sz="2100">
                <a:solidFill>
                  <a:srgbClr val="172B4D"/>
                </a:solidFill>
                <a:highlight>
                  <a:srgbClr val="FFFFFF"/>
                </a:highlight>
                <a:latin typeface="Arial"/>
                <a:ea typeface="Arial"/>
                <a:cs typeface="Arial"/>
                <a:sym typeface="Arial"/>
              </a:rPr>
              <a:t> Use AWS QuickSight for visualizing market trends and user preferences based on collected data.</a:t>
            </a:r>
            <a:endParaRPr sz="2100">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Expected Outcome:</a:t>
            </a:r>
            <a:r>
              <a:rPr lang="en-US" sz="2100">
                <a:solidFill>
                  <a:srgbClr val="172B4D"/>
                </a:solidFill>
                <a:highlight>
                  <a:srgbClr val="FFFFFF"/>
                </a:highlight>
                <a:latin typeface="Arial"/>
                <a:ea typeface="Arial"/>
                <a:cs typeface="Arial"/>
                <a:sym typeface="Arial"/>
              </a:rPr>
              <a:t> Data-driven decisions in app development and feature enhancements, aligning the product with user needs and market demands.</a:t>
            </a:r>
            <a:endParaRPr sz="2100">
              <a:solidFill>
                <a:srgbClr val="172B4D"/>
              </a:solidFill>
              <a:highlight>
                <a:srgbClr val="FFFFFF"/>
              </a:highlight>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endParaRPr sz="2100">
              <a:solidFill>
                <a:srgbClr val="172B4D"/>
              </a:solidFill>
              <a:highlight>
                <a:srgbClr val="FFFFFF"/>
              </a:highlight>
              <a:latin typeface="Arial"/>
              <a:ea typeface="Arial"/>
              <a:cs typeface="Arial"/>
              <a:sym typeface="Arial"/>
            </a:endParaRPr>
          </a:p>
          <a:p>
            <a:pPr marL="457200" lvl="0" indent="-361950" algn="just" rtl="0">
              <a:lnSpc>
                <a:spcPct val="115000"/>
              </a:lnSpc>
              <a:spcBef>
                <a:spcPts val="120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Implementation of Real-Time Notifications and Alerts:</a:t>
            </a:r>
            <a:endParaRPr sz="2100" b="1">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Objective: </a:t>
            </a:r>
            <a:r>
              <a:rPr lang="en-US" sz="2100">
                <a:solidFill>
                  <a:srgbClr val="172B4D"/>
                </a:solidFill>
                <a:highlight>
                  <a:srgbClr val="FFFFFF"/>
                </a:highlight>
                <a:latin typeface="Arial"/>
                <a:ea typeface="Arial"/>
                <a:cs typeface="Arial"/>
                <a:sym typeface="Arial"/>
              </a:rPr>
              <a:t>Utilize Amazon SNS and AWS Lambda to create a system for real-time notifications and alerts for users regarding their financial activities.</a:t>
            </a:r>
            <a:endParaRPr sz="2100">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Expected Outcome:</a:t>
            </a:r>
            <a:r>
              <a:rPr lang="en-US" sz="2100">
                <a:solidFill>
                  <a:srgbClr val="172B4D"/>
                </a:solidFill>
                <a:highlight>
                  <a:srgbClr val="FFFFFF"/>
                </a:highlight>
                <a:latin typeface="Arial"/>
                <a:ea typeface="Arial"/>
                <a:cs typeface="Arial"/>
                <a:sym typeface="Arial"/>
              </a:rPr>
              <a:t> Proactive user engagement and timely financial advice, enhancing the overall user experience.</a:t>
            </a:r>
            <a:endParaRPr sz="2100"/>
          </a:p>
        </p:txBody>
      </p:sp>
      <p:pic>
        <p:nvPicPr>
          <p:cNvPr id="157" name="Google Shape;157;p23"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2717400" y="236950"/>
            <a:ext cx="6757200" cy="1325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Literature Review</a:t>
            </a:r>
            <a:endParaRPr/>
          </a:p>
        </p:txBody>
      </p:sp>
      <p:pic>
        <p:nvPicPr>
          <p:cNvPr id="163" name="Google Shape;163;p24" descr="SRM Institute of Science and Technology - Wikipedia"/>
          <p:cNvPicPr preferRelativeResize="0"/>
          <p:nvPr/>
        </p:nvPicPr>
        <p:blipFill rotWithShape="1">
          <a:blip r:embed="rId3">
            <a:alphaModFix/>
          </a:blip>
          <a:srcRect/>
          <a:stretch/>
        </p:blipFill>
        <p:spPr>
          <a:xfrm>
            <a:off x="10530986" y="-6"/>
            <a:ext cx="1661019" cy="1655763"/>
          </a:xfrm>
          <a:prstGeom prst="rect">
            <a:avLst/>
          </a:prstGeom>
          <a:noFill/>
          <a:ln>
            <a:noFill/>
          </a:ln>
        </p:spPr>
      </p:pic>
      <p:pic>
        <p:nvPicPr>
          <p:cNvPr id="164" name="Google Shape;164;p24"/>
          <p:cNvPicPr preferRelativeResize="0"/>
          <p:nvPr/>
        </p:nvPicPr>
        <p:blipFill>
          <a:blip r:embed="rId4">
            <a:alphaModFix/>
          </a:blip>
          <a:stretch>
            <a:fillRect/>
          </a:stretch>
        </p:blipFill>
        <p:spPr>
          <a:xfrm>
            <a:off x="152400" y="1655750"/>
            <a:ext cx="11936050" cy="52022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2717400" y="236950"/>
            <a:ext cx="67572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Literature Review</a:t>
            </a:r>
            <a:endParaRPr/>
          </a:p>
        </p:txBody>
      </p:sp>
      <p:pic>
        <p:nvPicPr>
          <p:cNvPr id="170" name="Google Shape;170;p25"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pic>
        <p:nvPicPr>
          <p:cNvPr id="171" name="Google Shape;171;p25"/>
          <p:cNvPicPr preferRelativeResize="0"/>
          <p:nvPr/>
        </p:nvPicPr>
        <p:blipFill>
          <a:blip r:embed="rId4">
            <a:alphaModFix/>
          </a:blip>
          <a:stretch>
            <a:fillRect/>
          </a:stretch>
        </p:blipFill>
        <p:spPr>
          <a:xfrm>
            <a:off x="152400" y="1880073"/>
            <a:ext cx="11887198" cy="4410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2717400" y="236950"/>
            <a:ext cx="67572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Literature Review</a:t>
            </a:r>
            <a:endParaRPr/>
          </a:p>
        </p:txBody>
      </p:sp>
      <p:pic>
        <p:nvPicPr>
          <p:cNvPr id="177" name="Google Shape;177;p26"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pic>
        <p:nvPicPr>
          <p:cNvPr id="178" name="Google Shape;178;p26"/>
          <p:cNvPicPr preferRelativeResize="0"/>
          <p:nvPr/>
        </p:nvPicPr>
        <p:blipFill>
          <a:blip r:embed="rId4">
            <a:alphaModFix/>
          </a:blip>
          <a:stretch>
            <a:fillRect/>
          </a:stretch>
        </p:blipFill>
        <p:spPr>
          <a:xfrm>
            <a:off x="152400" y="1727675"/>
            <a:ext cx="11877675" cy="484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2717400" y="236950"/>
            <a:ext cx="67572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Literature Review</a:t>
            </a:r>
            <a:endParaRPr/>
          </a:p>
        </p:txBody>
      </p:sp>
      <p:pic>
        <p:nvPicPr>
          <p:cNvPr id="184" name="Google Shape;184;p27"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pic>
        <p:nvPicPr>
          <p:cNvPr id="185" name="Google Shape;185;p27"/>
          <p:cNvPicPr preferRelativeResize="0"/>
          <p:nvPr/>
        </p:nvPicPr>
        <p:blipFill>
          <a:blip r:embed="rId4">
            <a:alphaModFix/>
          </a:blip>
          <a:stretch>
            <a:fillRect/>
          </a:stretch>
        </p:blipFill>
        <p:spPr>
          <a:xfrm>
            <a:off x="152400" y="1727675"/>
            <a:ext cx="11852574" cy="4870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2717400" y="236950"/>
            <a:ext cx="6757200" cy="1325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Literature Review</a:t>
            </a:r>
            <a:endParaRPr/>
          </a:p>
        </p:txBody>
      </p:sp>
      <p:sp>
        <p:nvSpPr>
          <p:cNvPr id="191" name="Google Shape;191;p28"/>
          <p:cNvSpPr txBox="1">
            <a:spLocks noGrp="1"/>
          </p:cNvSpPr>
          <p:nvPr>
            <p:ph type="body" idx="1"/>
          </p:nvPr>
        </p:nvSpPr>
        <p:spPr>
          <a:xfrm rot="10800000">
            <a:off x="13771600" y="6721825"/>
            <a:ext cx="862500" cy="55500"/>
          </a:xfrm>
          <a:prstGeom prst="rect">
            <a:avLst/>
          </a:prstGeom>
          <a:noFill/>
          <a:ln>
            <a:noFill/>
          </a:ln>
        </p:spPr>
        <p:txBody>
          <a:bodyPr spcFirstLastPara="1" wrap="square" lIns="91425" tIns="45700" rIns="91425" bIns="45700" anchor="t" anchorCtr="0">
            <a:normAutofit fontScale="25000" lnSpcReduction="20000"/>
          </a:bodyPr>
          <a:lstStyle/>
          <a:p>
            <a:pPr marL="228600" lvl="0" indent="-50800" algn="l" rtl="0">
              <a:lnSpc>
                <a:spcPct val="90000"/>
              </a:lnSpc>
              <a:spcBef>
                <a:spcPts val="0"/>
              </a:spcBef>
              <a:spcAft>
                <a:spcPts val="0"/>
              </a:spcAft>
              <a:buClr>
                <a:schemeClr val="dk1"/>
              </a:buClr>
              <a:buSzPct val="100000"/>
              <a:buNone/>
            </a:pPr>
            <a:endParaRPr/>
          </a:p>
        </p:txBody>
      </p:sp>
      <p:pic>
        <p:nvPicPr>
          <p:cNvPr id="192" name="Google Shape;192;p28"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pic>
        <p:nvPicPr>
          <p:cNvPr id="193" name="Google Shape;193;p28"/>
          <p:cNvPicPr preferRelativeResize="0"/>
          <p:nvPr/>
        </p:nvPicPr>
        <p:blipFill>
          <a:blip r:embed="rId4">
            <a:alphaModFix/>
          </a:blip>
          <a:stretch>
            <a:fillRect/>
          </a:stretch>
        </p:blipFill>
        <p:spPr>
          <a:xfrm>
            <a:off x="176200" y="1965075"/>
            <a:ext cx="11839575" cy="4239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txBox="1">
            <a:spLocks noGrp="1"/>
          </p:cNvSpPr>
          <p:nvPr>
            <p:ph type="title"/>
          </p:nvPr>
        </p:nvSpPr>
        <p:spPr>
          <a:xfrm>
            <a:off x="2717400" y="236950"/>
            <a:ext cx="6757200" cy="1325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Literature Review</a:t>
            </a:r>
            <a:endParaRPr/>
          </a:p>
        </p:txBody>
      </p:sp>
      <p:sp>
        <p:nvSpPr>
          <p:cNvPr id="199" name="Google Shape;199;p29"/>
          <p:cNvSpPr txBox="1">
            <a:spLocks noGrp="1"/>
          </p:cNvSpPr>
          <p:nvPr>
            <p:ph type="body" idx="1"/>
          </p:nvPr>
        </p:nvSpPr>
        <p:spPr>
          <a:xfrm flipH="1">
            <a:off x="13576875" y="6318275"/>
            <a:ext cx="1655400" cy="403500"/>
          </a:xfrm>
          <a:prstGeom prst="rect">
            <a:avLst/>
          </a:prstGeom>
          <a:noFill/>
          <a:ln>
            <a:noFill/>
          </a:ln>
        </p:spPr>
        <p:txBody>
          <a:bodyPr spcFirstLastPara="1" wrap="square" lIns="91425" tIns="45700" rIns="91425" bIns="45700" anchor="t" anchorCtr="0">
            <a:normAutofit fontScale="92500" lnSpcReduction="20000"/>
          </a:bodyPr>
          <a:lstStyle/>
          <a:p>
            <a:pPr marL="228600" lvl="0" indent="-50800" algn="l" rtl="0">
              <a:lnSpc>
                <a:spcPct val="90000"/>
              </a:lnSpc>
              <a:spcBef>
                <a:spcPts val="0"/>
              </a:spcBef>
              <a:spcAft>
                <a:spcPts val="0"/>
              </a:spcAft>
              <a:buClr>
                <a:schemeClr val="dk1"/>
              </a:buClr>
              <a:buSzPts val="2800"/>
              <a:buNone/>
            </a:pPr>
            <a:endParaRPr/>
          </a:p>
        </p:txBody>
      </p:sp>
      <p:pic>
        <p:nvPicPr>
          <p:cNvPr id="200" name="Google Shape;200;p29"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pic>
        <p:nvPicPr>
          <p:cNvPr id="201" name="Google Shape;201;p29"/>
          <p:cNvPicPr preferRelativeResize="0"/>
          <p:nvPr/>
        </p:nvPicPr>
        <p:blipFill>
          <a:blip r:embed="rId4">
            <a:alphaModFix/>
          </a:blip>
          <a:stretch>
            <a:fillRect/>
          </a:stretch>
        </p:blipFill>
        <p:spPr>
          <a:xfrm>
            <a:off x="152400" y="1880082"/>
            <a:ext cx="11887200" cy="44695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2717400" y="236950"/>
            <a:ext cx="6757200" cy="1325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Literature Review</a:t>
            </a:r>
            <a:endParaRPr/>
          </a:p>
        </p:txBody>
      </p:sp>
      <p:sp>
        <p:nvSpPr>
          <p:cNvPr id="207" name="Google Shape;207;p30"/>
          <p:cNvSpPr txBox="1">
            <a:spLocks noGrp="1"/>
          </p:cNvSpPr>
          <p:nvPr>
            <p:ph type="body" idx="1"/>
          </p:nvPr>
        </p:nvSpPr>
        <p:spPr>
          <a:xfrm rot="10800000">
            <a:off x="13243000" y="6610275"/>
            <a:ext cx="1502400" cy="361800"/>
          </a:xfrm>
          <a:prstGeom prst="rect">
            <a:avLst/>
          </a:prstGeom>
          <a:noFill/>
          <a:ln>
            <a:noFill/>
          </a:ln>
        </p:spPr>
        <p:txBody>
          <a:bodyPr spcFirstLastPara="1" wrap="square" lIns="91425" tIns="45700" rIns="91425" bIns="45700" anchor="t" anchorCtr="0">
            <a:normAutofit fontScale="85000" lnSpcReduction="20000"/>
          </a:bodyPr>
          <a:lstStyle/>
          <a:p>
            <a:pPr marL="228600" lvl="0" indent="-50800" algn="l" rtl="0">
              <a:lnSpc>
                <a:spcPct val="90000"/>
              </a:lnSpc>
              <a:spcBef>
                <a:spcPts val="0"/>
              </a:spcBef>
              <a:spcAft>
                <a:spcPts val="0"/>
              </a:spcAft>
              <a:buClr>
                <a:schemeClr val="dk1"/>
              </a:buClr>
              <a:buSzPct val="100000"/>
              <a:buNone/>
            </a:pPr>
            <a:endParaRPr/>
          </a:p>
        </p:txBody>
      </p:sp>
      <p:pic>
        <p:nvPicPr>
          <p:cNvPr id="208" name="Google Shape;208;p30"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pic>
        <p:nvPicPr>
          <p:cNvPr id="209" name="Google Shape;209;p30"/>
          <p:cNvPicPr preferRelativeResize="0"/>
          <p:nvPr/>
        </p:nvPicPr>
        <p:blipFill>
          <a:blip r:embed="rId4">
            <a:alphaModFix/>
          </a:blip>
          <a:stretch>
            <a:fillRect/>
          </a:stretch>
        </p:blipFill>
        <p:spPr>
          <a:xfrm>
            <a:off x="152400" y="1880074"/>
            <a:ext cx="11877675" cy="4632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a:xfrm>
            <a:off x="2717400" y="236950"/>
            <a:ext cx="6757200" cy="1325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Literature Review</a:t>
            </a:r>
            <a:endParaRPr/>
          </a:p>
        </p:txBody>
      </p:sp>
      <p:sp>
        <p:nvSpPr>
          <p:cNvPr id="215" name="Google Shape;215;p31"/>
          <p:cNvSpPr txBox="1">
            <a:spLocks noGrp="1"/>
          </p:cNvSpPr>
          <p:nvPr>
            <p:ph type="body" idx="1"/>
          </p:nvPr>
        </p:nvSpPr>
        <p:spPr>
          <a:xfrm flipH="1">
            <a:off x="13813250" y="6568650"/>
            <a:ext cx="361800" cy="180900"/>
          </a:xfrm>
          <a:prstGeom prst="rect">
            <a:avLst/>
          </a:prstGeom>
          <a:noFill/>
          <a:ln>
            <a:noFill/>
          </a:ln>
        </p:spPr>
        <p:txBody>
          <a:bodyPr spcFirstLastPara="1" wrap="square" lIns="91425" tIns="45700" rIns="91425" bIns="45700" anchor="t" anchorCtr="0">
            <a:normAutofit fontScale="25000" lnSpcReduction="20000"/>
          </a:bodyPr>
          <a:lstStyle/>
          <a:p>
            <a:pPr marL="228600" lvl="0" indent="-50800" algn="l" rtl="0">
              <a:lnSpc>
                <a:spcPct val="90000"/>
              </a:lnSpc>
              <a:spcBef>
                <a:spcPts val="0"/>
              </a:spcBef>
              <a:spcAft>
                <a:spcPts val="0"/>
              </a:spcAft>
              <a:buClr>
                <a:schemeClr val="dk1"/>
              </a:buClr>
              <a:buSzPct val="100000"/>
              <a:buNone/>
            </a:pPr>
            <a:endParaRPr/>
          </a:p>
        </p:txBody>
      </p:sp>
      <p:pic>
        <p:nvPicPr>
          <p:cNvPr id="216" name="Google Shape;216;p31"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pic>
        <p:nvPicPr>
          <p:cNvPr id="217" name="Google Shape;217;p31"/>
          <p:cNvPicPr preferRelativeResize="0"/>
          <p:nvPr/>
        </p:nvPicPr>
        <p:blipFill rotWithShape="1">
          <a:blip r:embed="rId4">
            <a:alphaModFix/>
          </a:blip>
          <a:srcRect t="2066"/>
          <a:stretch/>
        </p:blipFill>
        <p:spPr>
          <a:xfrm>
            <a:off x="152400" y="2012400"/>
            <a:ext cx="11887199" cy="2316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2717400" y="236950"/>
            <a:ext cx="67572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Abstract</a:t>
            </a:r>
            <a:endParaRPr/>
          </a:p>
        </p:txBody>
      </p:sp>
      <p:sp>
        <p:nvSpPr>
          <p:cNvPr id="92" name="Google Shape;9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1200"/>
              </a:spcAft>
              <a:buClr>
                <a:schemeClr val="dk1"/>
              </a:buClr>
              <a:buSzPts val="1100"/>
              <a:buFont typeface="Arial"/>
              <a:buNone/>
            </a:pPr>
            <a:r>
              <a:rPr lang="en-US" sz="2100">
                <a:solidFill>
                  <a:srgbClr val="172B4D"/>
                </a:solidFill>
                <a:highlight>
                  <a:srgbClr val="FFFFFF"/>
                </a:highlight>
                <a:latin typeface="Arial"/>
                <a:ea typeface="Arial"/>
                <a:cs typeface="Arial"/>
                <a:sym typeface="Arial"/>
              </a:rPr>
              <a:t>The creation of an AI-powered personal finance advisor seeks to offer consumers support for management and planning. The system evaluates users' goals, spending patterns, and financial information using machine learning and artificial intelligence technology The software that employs model learning and machine learning along with artificial intelligence analyzes the customers' objectives, their purchasing habits, and the financial information to provide tailored recommendations. AWS Lambda , Amazon S3 , DynamoDB these are just few of the services that this project makes use of. These services give the application's efficiency, security, and scalability. The AI-based personal finance advisor democratizes access to high-quality financial advice by providing users with real-time insights and practical assistance to help them make informed financial decisions.</a:t>
            </a:r>
            <a:endParaRPr sz="3700"/>
          </a:p>
        </p:txBody>
      </p:sp>
      <p:pic>
        <p:nvPicPr>
          <p:cNvPr id="93" name="Google Shape;93;p14"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title"/>
          </p:nvPr>
        </p:nvSpPr>
        <p:spPr>
          <a:xfrm>
            <a:off x="2446075" y="236950"/>
            <a:ext cx="6757200" cy="1325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Justification of </a:t>
            </a:r>
            <a:r>
              <a:rPr lang="en-US" dirty="0" smtClean="0"/>
              <a:t>SDG</a:t>
            </a:r>
            <a:endParaRPr dirty="0"/>
          </a:p>
        </p:txBody>
      </p:sp>
      <p:sp>
        <p:nvSpPr>
          <p:cNvPr id="223" name="Google Shape;223;p32"/>
          <p:cNvSpPr txBox="1">
            <a:spLocks noGrp="1"/>
          </p:cNvSpPr>
          <p:nvPr>
            <p:ph type="body" idx="1"/>
          </p:nvPr>
        </p:nvSpPr>
        <p:spPr>
          <a:xfrm flipH="1">
            <a:off x="13813250" y="6568650"/>
            <a:ext cx="361800" cy="180900"/>
          </a:xfrm>
          <a:prstGeom prst="rect">
            <a:avLst/>
          </a:prstGeom>
          <a:noFill/>
          <a:ln>
            <a:noFill/>
          </a:ln>
        </p:spPr>
        <p:txBody>
          <a:bodyPr spcFirstLastPara="1" wrap="square" lIns="91425" tIns="45700" rIns="91425" bIns="45700" anchor="t" anchorCtr="0">
            <a:normAutofit fontScale="25000" lnSpcReduction="20000"/>
          </a:bodyPr>
          <a:lstStyle/>
          <a:p>
            <a:pPr marL="228600" lvl="0" indent="-50800" algn="l" rtl="0">
              <a:lnSpc>
                <a:spcPct val="90000"/>
              </a:lnSpc>
              <a:spcBef>
                <a:spcPts val="0"/>
              </a:spcBef>
              <a:spcAft>
                <a:spcPts val="0"/>
              </a:spcAft>
              <a:buClr>
                <a:schemeClr val="dk1"/>
              </a:buClr>
              <a:buSzPct val="100000"/>
              <a:buNone/>
            </a:pPr>
            <a:endParaRPr/>
          </a:p>
        </p:txBody>
      </p:sp>
      <p:pic>
        <p:nvPicPr>
          <p:cNvPr id="224" name="Google Shape;224;p32"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
        <p:nvSpPr>
          <p:cNvPr id="225" name="Google Shape;225;p32"/>
          <p:cNvSpPr txBox="1">
            <a:spLocks noGrp="1"/>
          </p:cNvSpPr>
          <p:nvPr>
            <p:ph type="body" idx="1"/>
          </p:nvPr>
        </p:nvSpPr>
        <p:spPr>
          <a:xfrm>
            <a:off x="873101" y="1646577"/>
            <a:ext cx="10515600" cy="4796103"/>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Ø"/>
            </a:pPr>
            <a:r>
              <a:rPr lang="en-IN" sz="2000" dirty="0">
                <a:latin typeface="+mn-lt"/>
              </a:rPr>
              <a:t>The most prominent Sustainable Development Goal (SDG) for </a:t>
            </a:r>
            <a:r>
              <a:rPr lang="en-IN" sz="2000" dirty="0" smtClean="0">
                <a:latin typeface="+mn-lt"/>
              </a:rPr>
              <a:t>our </a:t>
            </a:r>
            <a:r>
              <a:rPr lang="en-IN" sz="2000" dirty="0">
                <a:latin typeface="+mn-lt"/>
              </a:rPr>
              <a:t>project is </a:t>
            </a:r>
            <a:endParaRPr lang="en-IN" sz="2000" dirty="0" smtClean="0">
              <a:latin typeface="+mn-lt"/>
            </a:endParaRPr>
          </a:p>
          <a:p>
            <a:pPr marL="114300" indent="0">
              <a:buNone/>
            </a:pPr>
            <a:r>
              <a:rPr lang="en-IN" sz="2000" b="1" dirty="0" smtClean="0">
                <a:latin typeface="+mn-lt"/>
              </a:rPr>
              <a:t>     SDG </a:t>
            </a:r>
            <a:r>
              <a:rPr lang="en-IN" sz="2000" b="1" dirty="0">
                <a:latin typeface="+mn-lt"/>
              </a:rPr>
              <a:t>8: Decent Work and Economic Growth</a:t>
            </a:r>
            <a:r>
              <a:rPr lang="en-IN" sz="2000" dirty="0">
                <a:latin typeface="+mn-lt"/>
              </a:rPr>
              <a:t>.</a:t>
            </a:r>
          </a:p>
          <a:p>
            <a:pPr>
              <a:buFont typeface="Wingdings" panose="05000000000000000000" pitchFamily="2" charset="2"/>
              <a:buChar char="Ø"/>
            </a:pPr>
            <a:r>
              <a:rPr lang="en-IN" sz="2000" dirty="0" smtClean="0">
                <a:latin typeface="+mn-lt"/>
              </a:rPr>
              <a:t>Our </a:t>
            </a:r>
            <a:r>
              <a:rPr lang="en-IN" sz="2000" dirty="0">
                <a:latin typeface="+mn-lt"/>
              </a:rPr>
              <a:t>project promotes financial literacy and empowers individuals to make informed financial decisions, which can lead to improved economic stability and growth. By providing personalized financial advice, the project helps users manage their finances better, potentially increasing savings, investments, and overall financial well-being, thereby contributing to sustained economic growth</a:t>
            </a:r>
            <a:r>
              <a:rPr lang="en-IN" sz="2000" dirty="0" smtClean="0">
                <a:latin typeface="+mn-lt"/>
              </a:rPr>
              <a:t>.</a:t>
            </a:r>
          </a:p>
          <a:p>
            <a:pPr>
              <a:buFont typeface="Wingdings" panose="05000000000000000000" pitchFamily="2" charset="2"/>
              <a:buChar char="Ø"/>
            </a:pPr>
            <a:r>
              <a:rPr lang="en-US" sz="2000" b="1" dirty="0" smtClean="0">
                <a:latin typeface="+mn-lt"/>
              </a:rPr>
              <a:t>SDG Keywords Mapping:</a:t>
            </a:r>
          </a:p>
          <a:p>
            <a:pPr lvl="1">
              <a:buFont typeface="Wingdings" panose="05000000000000000000" pitchFamily="2" charset="2"/>
              <a:buChar char="§"/>
            </a:pPr>
            <a:r>
              <a:rPr lang="en-US" sz="1800" dirty="0" smtClean="0">
                <a:latin typeface="+mn-lt"/>
              </a:rPr>
              <a:t>Economic productivity</a:t>
            </a:r>
          </a:p>
          <a:p>
            <a:pPr lvl="1">
              <a:buFont typeface="Wingdings" panose="05000000000000000000" pitchFamily="2" charset="2"/>
              <a:buChar char="§"/>
            </a:pPr>
            <a:r>
              <a:rPr lang="en-US" sz="1800" dirty="0" smtClean="0">
                <a:latin typeface="+mn-lt"/>
              </a:rPr>
              <a:t>Economic growth</a:t>
            </a:r>
          </a:p>
          <a:p>
            <a:pPr lvl="1">
              <a:buFont typeface="Wingdings" panose="05000000000000000000" pitchFamily="2" charset="2"/>
              <a:buChar char="§"/>
            </a:pPr>
            <a:r>
              <a:rPr lang="en-US" sz="1800" dirty="0" smtClean="0">
                <a:latin typeface="+mn-lt"/>
              </a:rPr>
              <a:t>Financial services</a:t>
            </a:r>
          </a:p>
          <a:p>
            <a:pPr lvl="1">
              <a:buFont typeface="Wingdings" panose="05000000000000000000" pitchFamily="2" charset="2"/>
              <a:buChar char="§"/>
            </a:pPr>
            <a:r>
              <a:rPr lang="en-US" sz="1800" dirty="0" smtClean="0">
                <a:latin typeface="+mn-lt"/>
              </a:rPr>
              <a:t>Poverty</a:t>
            </a:r>
            <a:r>
              <a:rPr lang="en-US" sz="1800" dirty="0">
                <a:latin typeface="+mn-lt"/>
              </a:rPr>
              <a:t> eradication</a:t>
            </a:r>
            <a:endParaRPr lang="en-US" sz="1800" dirty="0" smtClean="0">
              <a:latin typeface="+mn-lt"/>
            </a:endParaRPr>
          </a:p>
          <a:p>
            <a:pPr marL="114300" indent="0">
              <a:buNone/>
            </a:pPr>
            <a:endParaRPr lang="en-IN" sz="2000" dirty="0">
              <a:latin typeface="+mn-lt"/>
            </a:endParaRPr>
          </a:p>
          <a:p>
            <a:pPr marL="457200" lvl="0" indent="0" algn="just" rtl="0">
              <a:lnSpc>
                <a:spcPct val="107916"/>
              </a:lnSpc>
              <a:spcBef>
                <a:spcPts val="800"/>
              </a:spcBef>
              <a:spcAft>
                <a:spcPts val="0"/>
              </a:spcAft>
              <a:buNone/>
            </a:pPr>
            <a:endParaRPr sz="2000" dirty="0">
              <a:latin typeface="+mn-lt"/>
              <a:ea typeface="Arial"/>
              <a:cs typeface="Arial"/>
              <a:sym typeface="Arial"/>
            </a:endParaRPr>
          </a:p>
          <a:p>
            <a:pPr marL="457200" lvl="0" indent="0" algn="just" rtl="0">
              <a:lnSpc>
                <a:spcPct val="107916"/>
              </a:lnSpc>
              <a:spcBef>
                <a:spcPts val="800"/>
              </a:spcBef>
              <a:spcAft>
                <a:spcPts val="0"/>
              </a:spcAft>
              <a:buNone/>
            </a:pPr>
            <a:endParaRPr sz="2000" dirty="0">
              <a:latin typeface="+mn-lt"/>
              <a:ea typeface="Arial"/>
              <a:cs typeface="Arial"/>
              <a:sym typeface="Arial"/>
            </a:endParaRPr>
          </a:p>
          <a:p>
            <a:pPr marL="457200" lvl="0" indent="0" algn="just" rtl="0">
              <a:lnSpc>
                <a:spcPct val="107916"/>
              </a:lnSpc>
              <a:spcBef>
                <a:spcPts val="800"/>
              </a:spcBef>
              <a:spcAft>
                <a:spcPts val="800"/>
              </a:spcAft>
              <a:buNone/>
            </a:pPr>
            <a:endParaRPr sz="2000" b="1" dirty="0">
              <a:solidFill>
                <a:srgbClr val="172B4D"/>
              </a:solidFill>
              <a:highlight>
                <a:srgbClr val="FFFFFF"/>
              </a:highlight>
              <a:latin typeface="+mn-lt"/>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2717400" y="236950"/>
            <a:ext cx="67572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Project Timeline</a:t>
            </a:r>
            <a:endParaRPr/>
          </a:p>
        </p:txBody>
      </p:sp>
      <p:sp>
        <p:nvSpPr>
          <p:cNvPr id="247" name="Google Shape;247;p35"/>
          <p:cNvSpPr txBox="1">
            <a:spLocks noGrp="1"/>
          </p:cNvSpPr>
          <p:nvPr>
            <p:ph type="body" idx="1"/>
          </p:nvPr>
        </p:nvSpPr>
        <p:spPr>
          <a:xfrm flipH="1">
            <a:off x="13340400" y="6429550"/>
            <a:ext cx="1279800" cy="166800"/>
          </a:xfrm>
          <a:prstGeom prst="rect">
            <a:avLst/>
          </a:prstGeom>
          <a:noFill/>
          <a:ln>
            <a:noFill/>
          </a:ln>
        </p:spPr>
        <p:txBody>
          <a:bodyPr spcFirstLastPara="1" wrap="square" lIns="91425" tIns="45700" rIns="91425" bIns="45700" anchor="t" anchorCtr="0">
            <a:normAutofit fontScale="25000" lnSpcReduction="20000"/>
          </a:bodyPr>
          <a:lstStyle/>
          <a:p>
            <a:pPr marL="228600" lvl="0" indent="-50800" algn="l" rtl="0">
              <a:lnSpc>
                <a:spcPct val="90000"/>
              </a:lnSpc>
              <a:spcBef>
                <a:spcPts val="0"/>
              </a:spcBef>
              <a:spcAft>
                <a:spcPts val="0"/>
              </a:spcAft>
              <a:buClr>
                <a:schemeClr val="dk1"/>
              </a:buClr>
              <a:buSzPct val="100000"/>
              <a:buNone/>
            </a:pPr>
            <a:endParaRPr/>
          </a:p>
        </p:txBody>
      </p:sp>
      <p:pic>
        <p:nvPicPr>
          <p:cNvPr id="248" name="Google Shape;248;p35"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3554" y="1348595"/>
            <a:ext cx="8774052" cy="500334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2717400" y="169013"/>
            <a:ext cx="67572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Conclusion</a:t>
            </a:r>
            <a:endParaRPr/>
          </a:p>
        </p:txBody>
      </p:sp>
      <p:pic>
        <p:nvPicPr>
          <p:cNvPr id="256" name="Google Shape;256;p36" descr="SRM Institute of Science and Technology - Wikipedia"/>
          <p:cNvPicPr preferRelativeResize="0"/>
          <p:nvPr/>
        </p:nvPicPr>
        <p:blipFill rotWithShape="1">
          <a:blip r:embed="rId3">
            <a:alphaModFix/>
          </a:blip>
          <a:srcRect/>
          <a:stretch/>
        </p:blipFill>
        <p:spPr>
          <a:xfrm>
            <a:off x="10545750" y="71925"/>
            <a:ext cx="1565550" cy="1560600"/>
          </a:xfrm>
          <a:prstGeom prst="rect">
            <a:avLst/>
          </a:prstGeom>
          <a:noFill/>
          <a:ln>
            <a:noFill/>
          </a:ln>
        </p:spPr>
      </p:pic>
      <p:sp>
        <p:nvSpPr>
          <p:cNvPr id="257" name="Google Shape;257;p36"/>
          <p:cNvSpPr txBox="1">
            <a:spLocks noGrp="1"/>
          </p:cNvSpPr>
          <p:nvPr>
            <p:ph type="body" idx="1"/>
          </p:nvPr>
        </p:nvSpPr>
        <p:spPr>
          <a:xfrm>
            <a:off x="350475" y="1863350"/>
            <a:ext cx="10968600" cy="4351200"/>
          </a:xfrm>
          <a:prstGeom prst="rect">
            <a:avLst/>
          </a:prstGeom>
          <a:noFill/>
          <a:ln>
            <a:noFill/>
          </a:ln>
        </p:spPr>
        <p:txBody>
          <a:bodyPr spcFirstLastPara="1" wrap="square" lIns="91425" tIns="45700" rIns="91425" bIns="45700" anchor="t" anchorCtr="0">
            <a:noAutofit/>
          </a:bodyPr>
          <a:lstStyle/>
          <a:p>
            <a:pPr marL="457200" lvl="0" indent="0" algn="just" rtl="0">
              <a:lnSpc>
                <a:spcPct val="107916"/>
              </a:lnSpc>
              <a:spcBef>
                <a:spcPts val="0"/>
              </a:spcBef>
              <a:spcAft>
                <a:spcPts val="0"/>
              </a:spcAft>
              <a:buNone/>
            </a:pPr>
            <a:r>
              <a:rPr lang="en-US" sz="2000" dirty="0">
                <a:latin typeface="Arial"/>
                <a:ea typeface="Arial"/>
                <a:cs typeface="Arial"/>
                <a:sym typeface="Arial"/>
              </a:rPr>
              <a:t>  In summary, AI-powered personal financial advisors are changing the way we manage our finances by making financial advice more accessible and cost-effective. These systems use advanced technology to provide personalized investment strategies and ongoing support. However, challenges remain, including ensuring that these systems are fair and trustworthy. Future research and improvements can help address these issues and make AI-powered financial advisors more effective and trustworthy for users. In the future, the development of AI-powered personal financial advisors has the potential to grow even more. </a:t>
            </a:r>
            <a:endParaRPr sz="2000" dirty="0">
              <a:latin typeface="Arial"/>
              <a:ea typeface="Arial"/>
              <a:cs typeface="Arial"/>
              <a:sym typeface="Arial"/>
            </a:endParaRPr>
          </a:p>
          <a:p>
            <a:pPr marL="457200" lvl="0" indent="0" algn="just" rtl="0">
              <a:lnSpc>
                <a:spcPct val="107916"/>
              </a:lnSpc>
              <a:spcBef>
                <a:spcPts val="800"/>
              </a:spcBef>
              <a:spcAft>
                <a:spcPts val="0"/>
              </a:spcAft>
              <a:buNone/>
            </a:pPr>
            <a:r>
              <a:rPr lang="en-US" sz="2000" dirty="0">
                <a:latin typeface="Arial"/>
                <a:ea typeface="Arial"/>
                <a:cs typeface="Arial"/>
                <a:sym typeface="Arial"/>
              </a:rPr>
              <a:t> As technology advances, we can expect these systems to become even more sophisticated, offering greater personalization and more accurate financial forecasting. Additionally, addressing regulatory and ethical concerns will be important to ensure that these tools are both effective and trustworthy. By focusing on these areas, we can improve the value and credibility of AI-powered financial advisors, making them an even more valuable resource for managing personal finances.</a:t>
            </a:r>
            <a:endParaRPr sz="2000" dirty="0">
              <a:latin typeface="Arial"/>
              <a:ea typeface="Arial"/>
              <a:cs typeface="Arial"/>
              <a:sym typeface="Arial"/>
            </a:endParaRPr>
          </a:p>
          <a:p>
            <a:pPr marL="457200" lvl="0" indent="0" algn="just" rtl="0">
              <a:lnSpc>
                <a:spcPct val="107916"/>
              </a:lnSpc>
              <a:spcBef>
                <a:spcPts val="800"/>
              </a:spcBef>
              <a:spcAft>
                <a:spcPts val="0"/>
              </a:spcAft>
              <a:buNone/>
            </a:pPr>
            <a:endParaRPr sz="2000" dirty="0">
              <a:latin typeface="Arial"/>
              <a:ea typeface="Arial"/>
              <a:cs typeface="Arial"/>
              <a:sym typeface="Arial"/>
            </a:endParaRPr>
          </a:p>
          <a:p>
            <a:pPr marL="457200" lvl="0" indent="0" algn="just" rtl="0">
              <a:lnSpc>
                <a:spcPct val="107916"/>
              </a:lnSpc>
              <a:spcBef>
                <a:spcPts val="800"/>
              </a:spcBef>
              <a:spcAft>
                <a:spcPts val="800"/>
              </a:spcAft>
              <a:buNone/>
            </a:pPr>
            <a:endParaRPr sz="2000" b="1" dirty="0">
              <a:solidFill>
                <a:srgbClr val="172B4D"/>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2717400" y="223025"/>
            <a:ext cx="6757200" cy="1325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Introduction</a:t>
            </a:r>
            <a:endParaRPr/>
          </a:p>
        </p:txBody>
      </p:sp>
      <p:sp>
        <p:nvSpPr>
          <p:cNvPr id="99" name="Google Shape;99;p15"/>
          <p:cNvSpPr txBox="1">
            <a:spLocks noGrp="1"/>
          </p:cNvSpPr>
          <p:nvPr>
            <p:ph type="body" idx="1"/>
          </p:nvPr>
        </p:nvSpPr>
        <p:spPr>
          <a:xfrm>
            <a:off x="838200" y="1474900"/>
            <a:ext cx="10515600" cy="49524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2100">
                <a:solidFill>
                  <a:srgbClr val="172B4D"/>
                </a:solidFill>
                <a:highlight>
                  <a:srgbClr val="FFFFFF"/>
                </a:highlight>
                <a:latin typeface="Arial"/>
                <a:ea typeface="Arial"/>
                <a:cs typeface="Arial"/>
                <a:sym typeface="Arial"/>
              </a:rPr>
              <a:t>Effectively managing personal money has grown more difficult in the fast-paced world of today. Financial stress and uncertainty are caused by the fact that many people find it difficult to maintain track of their spending, savings, and investments. Although beneficial, traditional financial advising services can be costly and unavailable to a large number of people. The goal of this project is to create a personal finance advisor powered by artificial intelligence and cloud computing that can offer thorough financial advice.</a:t>
            </a:r>
            <a:endParaRPr sz="2100">
              <a:solidFill>
                <a:srgbClr val="172B4D"/>
              </a:solidFill>
              <a:highlight>
                <a:srgbClr val="FFFFFF"/>
              </a:highlight>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endParaRPr sz="2100">
              <a:solidFill>
                <a:srgbClr val="172B4D"/>
              </a:solidFill>
              <a:highlight>
                <a:srgbClr val="FFFFFF"/>
              </a:highlight>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2100">
                <a:solidFill>
                  <a:srgbClr val="172B4D"/>
                </a:solidFill>
                <a:highlight>
                  <a:srgbClr val="FFFFFF"/>
                </a:highlight>
                <a:latin typeface="Arial"/>
                <a:ea typeface="Arial"/>
                <a:cs typeface="Arial"/>
                <a:sym typeface="Arial"/>
              </a:rPr>
              <a:t>To provide personalized advise, the AI-powered personal finance advisor examines a user's income, spending patterns, long-term objectives, and financial habits. The system makes recommendations for appropriate investment opportunities, suggests budget adjustments, and recognizes spending patterns using sophisticated machine learning algorithms. Through ongoing learning from user input, the adviser is able to adjust to evolving financial situations and provide up-to-date recommendations.</a:t>
            </a:r>
            <a:endParaRPr sz="2100">
              <a:solidFill>
                <a:srgbClr val="172B4D"/>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a:p>
        </p:txBody>
      </p:sp>
      <p:pic>
        <p:nvPicPr>
          <p:cNvPr id="100" name="Google Shape;100;p15" descr="SRM Institute of Science and Technology - Wikipedia"/>
          <p:cNvPicPr preferRelativeResize="0"/>
          <p:nvPr/>
        </p:nvPicPr>
        <p:blipFill rotWithShape="1">
          <a:blip r:embed="rId3">
            <a:alphaModFix/>
          </a:blip>
          <a:srcRect/>
          <a:stretch/>
        </p:blipFill>
        <p:spPr>
          <a:xfrm>
            <a:off x="10638341" y="0"/>
            <a:ext cx="1553659" cy="1548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2717400" y="236950"/>
            <a:ext cx="67572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Introduction </a:t>
            </a:r>
            <a:endParaRPr/>
          </a:p>
        </p:txBody>
      </p:sp>
      <p:sp>
        <p:nvSpPr>
          <p:cNvPr id="106" name="Google Shape;106;p16"/>
          <p:cNvSpPr txBox="1">
            <a:spLocks noGrp="1"/>
          </p:cNvSpPr>
          <p:nvPr>
            <p:ph type="body" idx="1"/>
          </p:nvPr>
        </p:nvSpPr>
        <p:spPr>
          <a:xfrm>
            <a:off x="838200" y="1727675"/>
            <a:ext cx="10515600" cy="4351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2100">
                <a:solidFill>
                  <a:srgbClr val="172B4D"/>
                </a:solidFill>
                <a:highlight>
                  <a:srgbClr val="FFFFFF"/>
                </a:highlight>
                <a:latin typeface="Arial"/>
                <a:ea typeface="Arial"/>
                <a:cs typeface="Arial"/>
                <a:sym typeface="Arial"/>
              </a:rPr>
              <a:t>Several AWS services are used to guarantee the application's resilience and effectiveness. Serverless computing, made possible by AWS Lambda, enables an application to grow easily and manage several user requests at once. User data is securely and scalably stored via Amazon S3, and dependable and effective database management is guaranteed by Amazon RDS. Furthermore, sensitive financial data is protected by AWS security measures, upholding consumer confidence and adhering to data protection laws.</a:t>
            </a:r>
            <a:endParaRPr sz="2100">
              <a:solidFill>
                <a:srgbClr val="172B4D"/>
              </a:solidFill>
              <a:highlight>
                <a:srgbClr val="FFFFFF"/>
              </a:highlight>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endParaRPr sz="2100">
              <a:solidFill>
                <a:srgbClr val="172B4D"/>
              </a:solidFill>
              <a:highlight>
                <a:srgbClr val="FFFFFF"/>
              </a:highlight>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2100">
                <a:solidFill>
                  <a:srgbClr val="172B4D"/>
                </a:solidFill>
                <a:highlight>
                  <a:srgbClr val="FFFFFF"/>
                </a:highlight>
                <a:latin typeface="Arial"/>
                <a:ea typeface="Arial"/>
                <a:cs typeface="Arial"/>
                <a:sym typeface="Arial"/>
              </a:rPr>
              <a:t>The goal of this initiative is to make high-quality financial advice accessible to everyone, irrespective of their level of financial knowledge or experience. The AI-based personal finance advisor claims to transform personal finance management and assist customers in achieving financial well-being by utilizing cloud computing and artificial intelligence.</a:t>
            </a:r>
            <a:endParaRPr sz="2100">
              <a:solidFill>
                <a:srgbClr val="172B4D"/>
              </a:solidFill>
              <a:highlight>
                <a:srgbClr val="FFFFFF"/>
              </a:highlight>
              <a:latin typeface="Arial"/>
              <a:ea typeface="Arial"/>
              <a:cs typeface="Arial"/>
              <a:sym typeface="Arial"/>
            </a:endParaRPr>
          </a:p>
          <a:p>
            <a:pPr marL="228600" lvl="0" indent="-50800" algn="just" rtl="0">
              <a:lnSpc>
                <a:spcPct val="90000"/>
              </a:lnSpc>
              <a:spcBef>
                <a:spcPts val="0"/>
              </a:spcBef>
              <a:spcAft>
                <a:spcPts val="0"/>
              </a:spcAft>
              <a:buClr>
                <a:schemeClr val="dk1"/>
              </a:buClr>
              <a:buSzPts val="2800"/>
              <a:buNone/>
            </a:pPr>
            <a:endParaRPr/>
          </a:p>
        </p:txBody>
      </p:sp>
      <p:pic>
        <p:nvPicPr>
          <p:cNvPr id="107" name="Google Shape;107;p16"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717400" y="236950"/>
            <a:ext cx="67572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Problem Statement </a:t>
            </a:r>
            <a:endParaRPr/>
          </a:p>
        </p:txBody>
      </p:sp>
      <p:sp>
        <p:nvSpPr>
          <p:cNvPr id="113" name="Google Shape;113;p1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r>
              <a:rPr lang="en-US" sz="2100">
                <a:latin typeface="Arial"/>
                <a:ea typeface="Arial"/>
                <a:cs typeface="Arial"/>
                <a:sym typeface="Arial"/>
              </a:rPr>
              <a:t>Traditional financial advisory services are often expensive and inaccessible to many individuals. There is a need for a cost-effective, easily accessible solution that provides personalized financial advice. This project aims to develop an AI-based personal financial advisor that uses advanced algorithms to offer tailored investment recommendations and financial planning services.</a:t>
            </a:r>
            <a:endParaRPr sz="2100">
              <a:latin typeface="Arial"/>
              <a:ea typeface="Arial"/>
              <a:cs typeface="Arial"/>
              <a:sym typeface="Arial"/>
            </a:endParaRPr>
          </a:p>
          <a:p>
            <a:pPr marL="228600" lvl="0" indent="-50800" algn="just" rtl="0">
              <a:lnSpc>
                <a:spcPct val="90000"/>
              </a:lnSpc>
              <a:spcBef>
                <a:spcPts val="0"/>
              </a:spcBef>
              <a:spcAft>
                <a:spcPts val="0"/>
              </a:spcAft>
              <a:buClr>
                <a:schemeClr val="dk1"/>
              </a:buClr>
              <a:buSzPts val="2800"/>
              <a:buNone/>
            </a:pPr>
            <a:endParaRPr sz="2100">
              <a:latin typeface="Arial"/>
              <a:ea typeface="Arial"/>
              <a:cs typeface="Arial"/>
              <a:sym typeface="Arial"/>
            </a:endParaRPr>
          </a:p>
          <a:p>
            <a:pPr marL="228600" lvl="0" indent="-50800" algn="just" rtl="0">
              <a:lnSpc>
                <a:spcPct val="90000"/>
              </a:lnSpc>
              <a:spcBef>
                <a:spcPts val="0"/>
              </a:spcBef>
              <a:spcAft>
                <a:spcPts val="0"/>
              </a:spcAft>
              <a:buClr>
                <a:schemeClr val="dk1"/>
              </a:buClr>
              <a:buSzPts val="2800"/>
              <a:buNone/>
            </a:pPr>
            <a:r>
              <a:rPr lang="en-US" sz="3600" b="1">
                <a:latin typeface="Arial"/>
                <a:ea typeface="Arial"/>
                <a:cs typeface="Arial"/>
                <a:sym typeface="Arial"/>
              </a:rPr>
              <a:t>“</a:t>
            </a:r>
            <a:endParaRPr sz="3600" b="1">
              <a:latin typeface="Arial"/>
              <a:ea typeface="Arial"/>
              <a:cs typeface="Arial"/>
              <a:sym typeface="Arial"/>
            </a:endParaRPr>
          </a:p>
          <a:p>
            <a:pPr marL="228600" lvl="0" indent="-50800" algn="just" rtl="0">
              <a:lnSpc>
                <a:spcPct val="90000"/>
              </a:lnSpc>
              <a:spcBef>
                <a:spcPts val="0"/>
              </a:spcBef>
              <a:spcAft>
                <a:spcPts val="0"/>
              </a:spcAft>
              <a:buClr>
                <a:schemeClr val="dk1"/>
              </a:buClr>
              <a:buSzPts val="2800"/>
              <a:buNone/>
            </a:pPr>
            <a:r>
              <a:rPr lang="en-US" sz="2100">
                <a:latin typeface="Arial"/>
                <a:ea typeface="Arial"/>
                <a:cs typeface="Arial"/>
                <a:sym typeface="Arial"/>
              </a:rPr>
              <a:t>People struggle with balancing their finances and do not feel safe around money. How might we build an intuitive and trustworthy solution that is also a financial safety net ?</a:t>
            </a:r>
            <a:endParaRPr sz="2100">
              <a:latin typeface="Arial"/>
              <a:ea typeface="Arial"/>
              <a:cs typeface="Arial"/>
              <a:sym typeface="Arial"/>
            </a:endParaRPr>
          </a:p>
          <a:p>
            <a:pPr marL="228600" lvl="0" indent="-50800" algn="just" rtl="0">
              <a:lnSpc>
                <a:spcPct val="90000"/>
              </a:lnSpc>
              <a:spcBef>
                <a:spcPts val="0"/>
              </a:spcBef>
              <a:spcAft>
                <a:spcPts val="0"/>
              </a:spcAft>
              <a:buClr>
                <a:schemeClr val="dk1"/>
              </a:buClr>
              <a:buSzPts val="2800"/>
              <a:buNone/>
            </a:pPr>
            <a:r>
              <a:rPr lang="en-US" sz="2100">
                <a:latin typeface="Arial"/>
                <a:ea typeface="Arial"/>
                <a:cs typeface="Arial"/>
                <a:sym typeface="Arial"/>
              </a:rPr>
              <a:t>        </a:t>
            </a:r>
            <a:r>
              <a:rPr lang="en-US" sz="3600">
                <a:latin typeface="Arial"/>
                <a:ea typeface="Arial"/>
                <a:cs typeface="Arial"/>
                <a:sym typeface="Arial"/>
              </a:rPr>
              <a:t> </a:t>
            </a:r>
            <a:r>
              <a:rPr lang="en-US" sz="3600" b="1">
                <a:latin typeface="Arial"/>
                <a:ea typeface="Arial"/>
                <a:cs typeface="Arial"/>
                <a:sym typeface="Arial"/>
              </a:rPr>
              <a:t>”</a:t>
            </a:r>
            <a:endParaRPr sz="3600" b="1">
              <a:latin typeface="Arial"/>
              <a:ea typeface="Arial"/>
              <a:cs typeface="Arial"/>
              <a:sym typeface="Arial"/>
            </a:endParaRPr>
          </a:p>
        </p:txBody>
      </p:sp>
      <p:pic>
        <p:nvPicPr>
          <p:cNvPr id="114" name="Google Shape;114;p17"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717400" y="236950"/>
            <a:ext cx="67572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Objectives</a:t>
            </a:r>
            <a:endParaRPr/>
          </a:p>
        </p:txBody>
      </p:sp>
      <p:sp>
        <p:nvSpPr>
          <p:cNvPr id="120" name="Google Shape;120;p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61950" algn="just" rtl="0">
              <a:lnSpc>
                <a:spcPct val="115000"/>
              </a:lnSpc>
              <a:spcBef>
                <a:spcPts val="120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Integration of AWS AI and ML Services for Decision-Making:</a:t>
            </a:r>
            <a:endParaRPr sz="2100" b="1">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Objective</a:t>
            </a:r>
            <a:r>
              <a:rPr lang="en-US" sz="2100">
                <a:solidFill>
                  <a:srgbClr val="172B4D"/>
                </a:solidFill>
                <a:highlight>
                  <a:srgbClr val="FFFFFF"/>
                </a:highlight>
                <a:latin typeface="Arial"/>
                <a:ea typeface="Arial"/>
                <a:cs typeface="Arial"/>
                <a:sym typeface="Arial"/>
              </a:rPr>
              <a:t>: Utilize AWS SageMaker and AWS Lambda to implement and evaluate AI-driven decision-making processes in personal finance.</a:t>
            </a:r>
            <a:endParaRPr sz="2100">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Expected Outcome:</a:t>
            </a:r>
            <a:r>
              <a:rPr lang="en-US" sz="2100">
                <a:solidFill>
                  <a:srgbClr val="172B4D"/>
                </a:solidFill>
                <a:highlight>
                  <a:srgbClr val="FFFFFF"/>
                </a:highlight>
                <a:latin typeface="Arial"/>
                <a:ea typeface="Arial"/>
                <a:cs typeface="Arial"/>
                <a:sym typeface="Arial"/>
              </a:rPr>
              <a:t> Enhanced accuracy and efficiency in financial recommendations through the deployment of advanced AI models on AWS.</a:t>
            </a:r>
            <a:endParaRPr sz="2100">
              <a:solidFill>
                <a:srgbClr val="172B4D"/>
              </a:solidFill>
              <a:highlight>
                <a:srgbClr val="FFFFFF"/>
              </a:highlight>
              <a:latin typeface="Arial"/>
              <a:ea typeface="Arial"/>
              <a:cs typeface="Arial"/>
              <a:sym typeface="Arial"/>
            </a:endParaRPr>
          </a:p>
          <a:p>
            <a:pPr marL="0" lvl="0" indent="0" algn="just" rtl="0">
              <a:lnSpc>
                <a:spcPct val="100000"/>
              </a:lnSpc>
              <a:spcBef>
                <a:spcPts val="1200"/>
              </a:spcBef>
              <a:spcAft>
                <a:spcPts val="0"/>
              </a:spcAft>
              <a:buClr>
                <a:schemeClr val="dk1"/>
              </a:buClr>
              <a:buSzPts val="1100"/>
              <a:buFont typeface="Arial"/>
              <a:buNone/>
            </a:pPr>
            <a:endParaRPr sz="2100">
              <a:solidFill>
                <a:srgbClr val="172B4D"/>
              </a:solidFill>
              <a:highlight>
                <a:srgbClr val="FFFFFF"/>
              </a:highlight>
              <a:latin typeface="Arial"/>
              <a:ea typeface="Arial"/>
              <a:cs typeface="Arial"/>
              <a:sym typeface="Arial"/>
            </a:endParaRPr>
          </a:p>
          <a:p>
            <a:pPr marL="457200" lvl="0" indent="-361950" algn="just" rtl="0">
              <a:lnSpc>
                <a:spcPct val="115000"/>
              </a:lnSpc>
              <a:spcBef>
                <a:spcPts val="120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Real-Time Financial Data Processing Using AWS:</a:t>
            </a:r>
            <a:endParaRPr sz="2100" b="1">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Objective:</a:t>
            </a:r>
            <a:r>
              <a:rPr lang="en-US" sz="2100">
                <a:solidFill>
                  <a:srgbClr val="172B4D"/>
                </a:solidFill>
                <a:highlight>
                  <a:srgbClr val="FFFFFF"/>
                </a:highlight>
                <a:latin typeface="Arial"/>
                <a:ea typeface="Arial"/>
                <a:cs typeface="Arial"/>
                <a:sym typeface="Arial"/>
              </a:rPr>
              <a:t> Leverage AWS services like Amazon Kinesis and AWS Lambda for real-time data ingestion, processing, and analysis of financial transactions.</a:t>
            </a:r>
            <a:endParaRPr sz="2100">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Expected Outcome: </a:t>
            </a:r>
            <a:r>
              <a:rPr lang="en-US" sz="2100">
                <a:solidFill>
                  <a:srgbClr val="172B4D"/>
                </a:solidFill>
                <a:highlight>
                  <a:srgbClr val="FFFFFF"/>
                </a:highlight>
                <a:latin typeface="Arial"/>
                <a:ea typeface="Arial"/>
                <a:cs typeface="Arial"/>
                <a:sym typeface="Arial"/>
              </a:rPr>
              <a:t>Improved responsiveness and up-to-date financial insights for users, ensuring accurate budget tracking and expense management.</a:t>
            </a:r>
            <a:endParaRPr sz="2100">
              <a:solidFill>
                <a:srgbClr val="172B4D"/>
              </a:solidFill>
              <a:highlight>
                <a:srgbClr val="FFFFFF"/>
              </a:highlight>
              <a:latin typeface="Arial"/>
              <a:ea typeface="Arial"/>
              <a:cs typeface="Arial"/>
              <a:sym typeface="Arial"/>
            </a:endParaRPr>
          </a:p>
          <a:p>
            <a:pPr marL="0" lvl="0" indent="0" algn="just" rtl="0">
              <a:lnSpc>
                <a:spcPct val="100000"/>
              </a:lnSpc>
              <a:spcBef>
                <a:spcPts val="1200"/>
              </a:spcBef>
              <a:spcAft>
                <a:spcPts val="0"/>
              </a:spcAft>
              <a:buClr>
                <a:schemeClr val="dk1"/>
              </a:buClr>
              <a:buSzPts val="1100"/>
              <a:buFont typeface="Arial"/>
              <a:buNone/>
            </a:pPr>
            <a:endParaRPr sz="2100">
              <a:solidFill>
                <a:srgbClr val="172B4D"/>
              </a:solidFill>
              <a:highlight>
                <a:srgbClr val="FFFFFF"/>
              </a:highlight>
              <a:latin typeface="Arial"/>
              <a:ea typeface="Arial"/>
              <a:cs typeface="Arial"/>
              <a:sym typeface="Arial"/>
            </a:endParaRPr>
          </a:p>
          <a:p>
            <a:pPr marL="457200" lvl="0" indent="0" algn="just" rtl="0">
              <a:lnSpc>
                <a:spcPct val="115000"/>
              </a:lnSpc>
              <a:spcBef>
                <a:spcPts val="1200"/>
              </a:spcBef>
              <a:spcAft>
                <a:spcPts val="1200"/>
              </a:spcAft>
              <a:buNone/>
            </a:pPr>
            <a:endParaRPr sz="2100"/>
          </a:p>
        </p:txBody>
      </p:sp>
      <p:pic>
        <p:nvPicPr>
          <p:cNvPr id="121" name="Google Shape;121;p18"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2717400" y="236950"/>
            <a:ext cx="67572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 </a:t>
            </a:r>
            <a:endParaRPr/>
          </a:p>
        </p:txBody>
      </p:sp>
      <p:sp>
        <p:nvSpPr>
          <p:cNvPr id="127" name="Google Shape;127;p1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42900" algn="just" rtl="0">
              <a:lnSpc>
                <a:spcPct val="115000"/>
              </a:lnSpc>
              <a:spcBef>
                <a:spcPts val="1200"/>
              </a:spcBef>
              <a:spcAft>
                <a:spcPts val="0"/>
              </a:spcAft>
              <a:buSzPts val="1800"/>
              <a:buChar char="➢"/>
            </a:pPr>
            <a:r>
              <a:rPr lang="en-US" sz="2100" b="1">
                <a:solidFill>
                  <a:srgbClr val="172B4D"/>
                </a:solidFill>
                <a:highlight>
                  <a:srgbClr val="FFFFFF"/>
                </a:highlight>
                <a:latin typeface="Arial"/>
                <a:ea typeface="Arial"/>
                <a:cs typeface="Arial"/>
                <a:sym typeface="Arial"/>
              </a:rPr>
              <a:t>Scalability and Performance Analysis with AWS Infrastructure:</a:t>
            </a:r>
            <a:endParaRPr sz="2100" b="1">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Objective:</a:t>
            </a:r>
            <a:r>
              <a:rPr lang="en-US" sz="2100">
                <a:solidFill>
                  <a:srgbClr val="172B4D"/>
                </a:solidFill>
                <a:highlight>
                  <a:srgbClr val="FFFFFF"/>
                </a:highlight>
                <a:latin typeface="Arial"/>
                <a:ea typeface="Arial"/>
                <a:cs typeface="Arial"/>
                <a:sym typeface="Arial"/>
              </a:rPr>
              <a:t> Assess the scalability and performance of the personal finance app using AWS EC2 and AWS Auto Scaling.</a:t>
            </a:r>
            <a:endParaRPr sz="2100">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Expected Outcome:</a:t>
            </a:r>
            <a:r>
              <a:rPr lang="en-US" sz="2100">
                <a:solidFill>
                  <a:srgbClr val="172B4D"/>
                </a:solidFill>
                <a:highlight>
                  <a:srgbClr val="FFFFFF"/>
                </a:highlight>
                <a:latin typeface="Arial"/>
                <a:ea typeface="Arial"/>
                <a:cs typeface="Arial"/>
                <a:sym typeface="Arial"/>
              </a:rPr>
              <a:t> A robust and scalable architecture capable of handling increased user load without compromising performance.</a:t>
            </a:r>
            <a:endParaRPr sz="2100">
              <a:solidFill>
                <a:srgbClr val="172B4D"/>
              </a:solidFill>
              <a:highlight>
                <a:srgbClr val="FFFFFF"/>
              </a:highlight>
              <a:latin typeface="Arial"/>
              <a:ea typeface="Arial"/>
              <a:cs typeface="Arial"/>
              <a:sym typeface="Arial"/>
            </a:endParaRPr>
          </a:p>
          <a:p>
            <a:pPr marL="457200" lvl="0" indent="0" algn="just" rtl="0">
              <a:lnSpc>
                <a:spcPct val="115000"/>
              </a:lnSpc>
              <a:spcBef>
                <a:spcPts val="1200"/>
              </a:spcBef>
              <a:spcAft>
                <a:spcPts val="0"/>
              </a:spcAft>
              <a:buClr>
                <a:schemeClr val="dk1"/>
              </a:buClr>
              <a:buSzPts val="1100"/>
              <a:buFont typeface="Arial"/>
              <a:buNone/>
            </a:pPr>
            <a:endParaRPr sz="2100">
              <a:solidFill>
                <a:srgbClr val="172B4D"/>
              </a:solidFill>
              <a:highlight>
                <a:srgbClr val="FFFFFF"/>
              </a:highlight>
              <a:latin typeface="Arial"/>
              <a:ea typeface="Arial"/>
              <a:cs typeface="Arial"/>
              <a:sym typeface="Arial"/>
            </a:endParaRPr>
          </a:p>
          <a:p>
            <a:pPr marL="457200" lvl="0" indent="-342900" algn="just" rtl="0">
              <a:lnSpc>
                <a:spcPct val="115000"/>
              </a:lnSpc>
              <a:spcBef>
                <a:spcPts val="1200"/>
              </a:spcBef>
              <a:spcAft>
                <a:spcPts val="0"/>
              </a:spcAft>
              <a:buSzPts val="1800"/>
              <a:buChar char="➢"/>
            </a:pPr>
            <a:r>
              <a:rPr lang="en-US" sz="2100" b="1">
                <a:solidFill>
                  <a:srgbClr val="172B4D"/>
                </a:solidFill>
                <a:highlight>
                  <a:srgbClr val="FFFFFF"/>
                </a:highlight>
                <a:latin typeface="Arial"/>
                <a:ea typeface="Arial"/>
                <a:cs typeface="Arial"/>
                <a:sym typeface="Arial"/>
              </a:rPr>
              <a:t>Enhanced Data Security and Privacy Compliance:</a:t>
            </a:r>
            <a:endParaRPr sz="2100" b="1">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Objective: </a:t>
            </a:r>
            <a:r>
              <a:rPr lang="en-US" sz="2100">
                <a:solidFill>
                  <a:srgbClr val="172B4D"/>
                </a:solidFill>
                <a:highlight>
                  <a:srgbClr val="FFFFFF"/>
                </a:highlight>
                <a:latin typeface="Arial"/>
                <a:ea typeface="Arial"/>
                <a:cs typeface="Arial"/>
                <a:sym typeface="Arial"/>
              </a:rPr>
              <a:t>Implement AWS IAM, AWS KMS, and AWS CloudTrail to secure user data and ensure compliance with privacy regulations.</a:t>
            </a:r>
            <a:endParaRPr sz="2100">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ts val="2100"/>
              <a:buChar char="○"/>
            </a:pPr>
            <a:r>
              <a:rPr lang="en-US" sz="2100" b="1">
                <a:solidFill>
                  <a:srgbClr val="172B4D"/>
                </a:solidFill>
                <a:highlight>
                  <a:srgbClr val="FFFFFF"/>
                </a:highlight>
                <a:latin typeface="Arial"/>
                <a:ea typeface="Arial"/>
                <a:cs typeface="Arial"/>
                <a:sym typeface="Arial"/>
              </a:rPr>
              <a:t>Expected Outcome: </a:t>
            </a:r>
            <a:r>
              <a:rPr lang="en-US" sz="2100">
                <a:solidFill>
                  <a:srgbClr val="172B4D"/>
                </a:solidFill>
                <a:highlight>
                  <a:srgbClr val="FFFFFF"/>
                </a:highlight>
                <a:latin typeface="Arial"/>
                <a:ea typeface="Arial"/>
                <a:cs typeface="Arial"/>
                <a:sym typeface="Arial"/>
              </a:rPr>
              <a:t>A secure personal finance platform that protects user data and builds trust through stringent security measures and compliance.</a:t>
            </a:r>
            <a:endParaRPr sz="2100">
              <a:solidFill>
                <a:srgbClr val="172B4D"/>
              </a:solidFill>
              <a:highlight>
                <a:srgbClr val="FFFFFF"/>
              </a:highlight>
              <a:latin typeface="Arial"/>
              <a:ea typeface="Arial"/>
              <a:cs typeface="Arial"/>
              <a:sym typeface="Arial"/>
            </a:endParaRPr>
          </a:p>
          <a:p>
            <a:pPr marL="228600" lvl="0" indent="-50800" algn="just" rtl="0">
              <a:lnSpc>
                <a:spcPct val="90000"/>
              </a:lnSpc>
              <a:spcBef>
                <a:spcPts val="1200"/>
              </a:spcBef>
              <a:spcAft>
                <a:spcPts val="0"/>
              </a:spcAft>
              <a:buClr>
                <a:schemeClr val="dk1"/>
              </a:buClr>
              <a:buSzPts val="2800"/>
              <a:buNone/>
            </a:pPr>
            <a:endParaRPr sz="2100"/>
          </a:p>
        </p:txBody>
      </p:sp>
      <p:pic>
        <p:nvPicPr>
          <p:cNvPr id="128" name="Google Shape;128;p19"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
        <p:nvSpPr>
          <p:cNvPr id="129" name="Google Shape;129;p19"/>
          <p:cNvSpPr txBox="1">
            <a:spLocks noGrp="1"/>
          </p:cNvSpPr>
          <p:nvPr>
            <p:ph type="title"/>
          </p:nvPr>
        </p:nvSpPr>
        <p:spPr>
          <a:xfrm>
            <a:off x="2717400" y="236950"/>
            <a:ext cx="67572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Objectives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2717400" y="236950"/>
            <a:ext cx="6757200" cy="1325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Objectives</a:t>
            </a:r>
            <a:endParaRPr/>
          </a:p>
        </p:txBody>
      </p:sp>
      <p:sp>
        <p:nvSpPr>
          <p:cNvPr id="135" name="Google Shape;135;p2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15000"/>
              </a:lnSpc>
              <a:spcBef>
                <a:spcPts val="1200"/>
              </a:spcBef>
              <a:spcAft>
                <a:spcPts val="0"/>
              </a:spcAft>
              <a:buNone/>
            </a:pPr>
            <a:endParaRPr sz="1200">
              <a:solidFill>
                <a:srgbClr val="172B4D"/>
              </a:solidFill>
              <a:highlight>
                <a:srgbClr val="FFFFFF"/>
              </a:highlight>
              <a:latin typeface="Arial"/>
              <a:ea typeface="Arial"/>
              <a:cs typeface="Arial"/>
              <a:sym typeface="Arial"/>
            </a:endParaRPr>
          </a:p>
          <a:p>
            <a:pPr marL="457200" lvl="0" indent="-361950" algn="just" rtl="0">
              <a:lnSpc>
                <a:spcPct val="115000"/>
              </a:lnSpc>
              <a:spcBef>
                <a:spcPts val="1200"/>
              </a:spcBef>
              <a:spcAft>
                <a:spcPts val="0"/>
              </a:spcAft>
              <a:buClr>
                <a:srgbClr val="172B4D"/>
              </a:buClr>
              <a:buSzPct val="100000"/>
              <a:buChar char="➢"/>
            </a:pPr>
            <a:r>
              <a:rPr lang="en-US" sz="8400" b="1">
                <a:solidFill>
                  <a:srgbClr val="172B4D"/>
                </a:solidFill>
                <a:highlight>
                  <a:srgbClr val="FFFFFF"/>
                </a:highlight>
                <a:latin typeface="Arial"/>
                <a:ea typeface="Arial"/>
                <a:cs typeface="Arial"/>
                <a:sym typeface="Arial"/>
              </a:rPr>
              <a:t>User Experience Improvement through AWS Integration:</a:t>
            </a:r>
            <a:endParaRPr sz="8400" b="1">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ct val="100000"/>
              <a:buChar char="○"/>
            </a:pPr>
            <a:r>
              <a:rPr lang="en-US" sz="8400" b="1">
                <a:solidFill>
                  <a:srgbClr val="172B4D"/>
                </a:solidFill>
                <a:highlight>
                  <a:srgbClr val="FFFFFF"/>
                </a:highlight>
                <a:latin typeface="Arial"/>
                <a:ea typeface="Arial"/>
                <a:cs typeface="Arial"/>
                <a:sym typeface="Arial"/>
              </a:rPr>
              <a:t>Objective:</a:t>
            </a:r>
            <a:r>
              <a:rPr lang="en-US" sz="8400">
                <a:solidFill>
                  <a:srgbClr val="172B4D"/>
                </a:solidFill>
                <a:highlight>
                  <a:srgbClr val="FFFFFF"/>
                </a:highlight>
                <a:latin typeface="Arial"/>
                <a:ea typeface="Arial"/>
                <a:cs typeface="Arial"/>
                <a:sym typeface="Arial"/>
              </a:rPr>
              <a:t> Use AWS API Gateway and AWS AppSync to create seamless and responsive user interfaces for the personal finance app.</a:t>
            </a:r>
            <a:endParaRPr sz="8400">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ct val="100000"/>
              <a:buChar char="○"/>
            </a:pPr>
            <a:r>
              <a:rPr lang="en-US" sz="8400" b="1">
                <a:solidFill>
                  <a:srgbClr val="172B4D"/>
                </a:solidFill>
                <a:highlight>
                  <a:srgbClr val="FFFFFF"/>
                </a:highlight>
                <a:latin typeface="Arial"/>
                <a:ea typeface="Arial"/>
                <a:cs typeface="Arial"/>
                <a:sym typeface="Arial"/>
              </a:rPr>
              <a:t>Expected Outcome: </a:t>
            </a:r>
            <a:r>
              <a:rPr lang="en-US" sz="8400">
                <a:solidFill>
                  <a:srgbClr val="172B4D"/>
                </a:solidFill>
                <a:highlight>
                  <a:srgbClr val="FFFFFF"/>
                </a:highlight>
                <a:latin typeface="Arial"/>
                <a:ea typeface="Arial"/>
                <a:cs typeface="Arial"/>
                <a:sym typeface="Arial"/>
              </a:rPr>
              <a:t>A user-friendly and efficient interface that enhances user engagement and satisfaction.</a:t>
            </a:r>
            <a:endParaRPr sz="8400">
              <a:solidFill>
                <a:srgbClr val="172B4D"/>
              </a:solidFill>
              <a:highlight>
                <a:srgbClr val="FFFFFF"/>
              </a:highlight>
              <a:latin typeface="Arial"/>
              <a:ea typeface="Arial"/>
              <a:cs typeface="Arial"/>
              <a:sym typeface="Arial"/>
            </a:endParaRPr>
          </a:p>
          <a:p>
            <a:pPr marL="0" lvl="0" indent="0" algn="just" rtl="0">
              <a:lnSpc>
                <a:spcPct val="115000"/>
              </a:lnSpc>
              <a:spcBef>
                <a:spcPts val="1200"/>
              </a:spcBef>
              <a:spcAft>
                <a:spcPts val="0"/>
              </a:spcAft>
              <a:buClr>
                <a:schemeClr val="dk1"/>
              </a:buClr>
              <a:buSzPts val="275"/>
              <a:buFont typeface="Arial"/>
              <a:buNone/>
            </a:pPr>
            <a:endParaRPr sz="8400">
              <a:solidFill>
                <a:srgbClr val="172B4D"/>
              </a:solidFill>
              <a:highlight>
                <a:srgbClr val="FFFFFF"/>
              </a:highlight>
              <a:latin typeface="Arial"/>
              <a:ea typeface="Arial"/>
              <a:cs typeface="Arial"/>
              <a:sym typeface="Arial"/>
            </a:endParaRPr>
          </a:p>
          <a:p>
            <a:pPr marL="457200" lvl="0" indent="-361950" algn="just" rtl="0">
              <a:lnSpc>
                <a:spcPct val="115000"/>
              </a:lnSpc>
              <a:spcBef>
                <a:spcPts val="1200"/>
              </a:spcBef>
              <a:spcAft>
                <a:spcPts val="0"/>
              </a:spcAft>
              <a:buClr>
                <a:srgbClr val="172B4D"/>
              </a:buClr>
              <a:buSzPct val="100000"/>
              <a:buChar char="➢"/>
            </a:pPr>
            <a:r>
              <a:rPr lang="en-US" sz="8400" b="1">
                <a:solidFill>
                  <a:srgbClr val="172B4D"/>
                </a:solidFill>
                <a:highlight>
                  <a:srgbClr val="FFFFFF"/>
                </a:highlight>
                <a:latin typeface="Arial"/>
                <a:ea typeface="Arial"/>
                <a:cs typeface="Arial"/>
                <a:sym typeface="Arial"/>
              </a:rPr>
              <a:t>Cost Optimization and Efficiency Analysis:</a:t>
            </a:r>
            <a:endParaRPr sz="8400" b="1">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ct val="100000"/>
              <a:buChar char="○"/>
            </a:pPr>
            <a:r>
              <a:rPr lang="en-US" sz="8400" b="1">
                <a:solidFill>
                  <a:srgbClr val="172B4D"/>
                </a:solidFill>
                <a:highlight>
                  <a:srgbClr val="FFFFFF"/>
                </a:highlight>
                <a:latin typeface="Arial"/>
                <a:ea typeface="Arial"/>
                <a:cs typeface="Arial"/>
                <a:sym typeface="Arial"/>
              </a:rPr>
              <a:t>Objective: </a:t>
            </a:r>
            <a:r>
              <a:rPr lang="en-US" sz="8400">
                <a:solidFill>
                  <a:srgbClr val="172B4D"/>
                </a:solidFill>
                <a:highlight>
                  <a:srgbClr val="FFFFFF"/>
                </a:highlight>
                <a:latin typeface="Arial"/>
                <a:ea typeface="Arial"/>
                <a:cs typeface="Arial"/>
                <a:sym typeface="Arial"/>
              </a:rPr>
              <a:t>Utilize AWS Cost Explorer and AWS Trusted Advisor to optimize the cost-effectiveness of running the personal finance app on AWS.</a:t>
            </a:r>
            <a:endParaRPr sz="8400">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ct val="100000"/>
              <a:buChar char="○"/>
            </a:pPr>
            <a:r>
              <a:rPr lang="en-US" sz="8400" b="1">
                <a:solidFill>
                  <a:srgbClr val="172B4D"/>
                </a:solidFill>
                <a:highlight>
                  <a:srgbClr val="FFFFFF"/>
                </a:highlight>
                <a:latin typeface="Arial"/>
                <a:ea typeface="Arial"/>
                <a:cs typeface="Arial"/>
                <a:sym typeface="Arial"/>
              </a:rPr>
              <a:t>Expected Outcome: </a:t>
            </a:r>
            <a:r>
              <a:rPr lang="en-US" sz="8400">
                <a:solidFill>
                  <a:srgbClr val="172B4D"/>
                </a:solidFill>
                <a:highlight>
                  <a:srgbClr val="FFFFFF"/>
                </a:highlight>
                <a:latin typeface="Arial"/>
                <a:ea typeface="Arial"/>
                <a:cs typeface="Arial"/>
                <a:sym typeface="Arial"/>
              </a:rPr>
              <a:t>Reduced operational costs while maintaining high service quality, making the app more affordable and accessible.</a:t>
            </a:r>
            <a:endParaRPr sz="8400">
              <a:solidFill>
                <a:srgbClr val="172B4D"/>
              </a:solidFill>
              <a:highlight>
                <a:srgbClr val="FFFFFF"/>
              </a:highlight>
              <a:latin typeface="Arial"/>
              <a:ea typeface="Arial"/>
              <a:cs typeface="Arial"/>
              <a:sym typeface="Arial"/>
            </a:endParaRPr>
          </a:p>
          <a:p>
            <a:pPr marL="457200" lvl="0" indent="0" algn="just" rtl="0">
              <a:lnSpc>
                <a:spcPct val="115000"/>
              </a:lnSpc>
              <a:spcBef>
                <a:spcPts val="1200"/>
              </a:spcBef>
              <a:spcAft>
                <a:spcPts val="0"/>
              </a:spcAft>
              <a:buNone/>
            </a:pPr>
            <a:endParaRPr sz="2100" b="1">
              <a:solidFill>
                <a:srgbClr val="172B4D"/>
              </a:solidFill>
              <a:highlight>
                <a:srgbClr val="FFFFFF"/>
              </a:highlight>
              <a:latin typeface="Arial"/>
              <a:ea typeface="Arial"/>
              <a:cs typeface="Arial"/>
              <a:sym typeface="Arial"/>
            </a:endParaRPr>
          </a:p>
          <a:p>
            <a:pPr marL="228600" lvl="0" indent="-50800" algn="l" rtl="0">
              <a:lnSpc>
                <a:spcPct val="90000"/>
              </a:lnSpc>
              <a:spcBef>
                <a:spcPts val="1200"/>
              </a:spcBef>
              <a:spcAft>
                <a:spcPts val="0"/>
              </a:spcAft>
              <a:buClr>
                <a:schemeClr val="dk1"/>
              </a:buClr>
              <a:buSzPct val="100000"/>
              <a:buNone/>
            </a:pPr>
            <a:endParaRPr/>
          </a:p>
        </p:txBody>
      </p:sp>
      <p:pic>
        <p:nvPicPr>
          <p:cNvPr id="136" name="Google Shape;136;p20"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2717400" y="236950"/>
            <a:ext cx="67572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Objectives</a:t>
            </a:r>
            <a:endParaRPr/>
          </a:p>
        </p:txBody>
      </p:sp>
      <p:sp>
        <p:nvSpPr>
          <p:cNvPr id="142" name="Google Shape;142;p2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61950" algn="just" rtl="0">
              <a:lnSpc>
                <a:spcPct val="115000"/>
              </a:lnSpc>
              <a:spcBef>
                <a:spcPts val="1200"/>
              </a:spcBef>
              <a:spcAft>
                <a:spcPts val="0"/>
              </a:spcAft>
              <a:buClr>
                <a:srgbClr val="172B4D"/>
              </a:buClr>
              <a:buSzPts val="2100"/>
              <a:buChar char="➢"/>
            </a:pPr>
            <a:r>
              <a:rPr lang="en-US" sz="2100" b="1" dirty="0">
                <a:solidFill>
                  <a:srgbClr val="172B4D"/>
                </a:solidFill>
                <a:highlight>
                  <a:srgbClr val="FFFFFF"/>
                </a:highlight>
                <a:latin typeface="Arial"/>
                <a:ea typeface="Arial"/>
                <a:cs typeface="Arial"/>
                <a:sym typeface="Arial"/>
              </a:rPr>
              <a:t>Development of Personalized Financial Education Content:</a:t>
            </a:r>
            <a:endParaRPr sz="2100" b="1" dirty="0">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ts val="2100"/>
              <a:buChar char="○"/>
            </a:pPr>
            <a:r>
              <a:rPr lang="en-US" sz="2100" b="1" dirty="0">
                <a:solidFill>
                  <a:srgbClr val="172B4D"/>
                </a:solidFill>
                <a:highlight>
                  <a:srgbClr val="FFFFFF"/>
                </a:highlight>
                <a:latin typeface="Arial"/>
                <a:ea typeface="Arial"/>
                <a:cs typeface="Arial"/>
                <a:sym typeface="Arial"/>
              </a:rPr>
              <a:t>Objective:</a:t>
            </a:r>
            <a:r>
              <a:rPr lang="en-US" sz="2100" dirty="0">
                <a:solidFill>
                  <a:srgbClr val="172B4D"/>
                </a:solidFill>
                <a:highlight>
                  <a:srgbClr val="FFFFFF"/>
                </a:highlight>
                <a:latin typeface="Arial"/>
                <a:ea typeface="Arial"/>
                <a:cs typeface="Arial"/>
                <a:sym typeface="Arial"/>
              </a:rPr>
              <a:t> Deploy Amazon Personalize and AWS Comprehend to generate and recommend personalized financial education content.</a:t>
            </a:r>
            <a:endParaRPr sz="2100" dirty="0">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ts val="2100"/>
              <a:buChar char="○"/>
            </a:pPr>
            <a:r>
              <a:rPr lang="en-US" sz="2100" b="1" dirty="0">
                <a:solidFill>
                  <a:srgbClr val="172B4D"/>
                </a:solidFill>
                <a:highlight>
                  <a:srgbClr val="FFFFFF"/>
                </a:highlight>
                <a:latin typeface="Arial"/>
                <a:ea typeface="Arial"/>
                <a:cs typeface="Arial"/>
                <a:sym typeface="Arial"/>
              </a:rPr>
              <a:t>Expected Outcome: </a:t>
            </a:r>
            <a:r>
              <a:rPr lang="en-US" sz="2100" dirty="0">
                <a:solidFill>
                  <a:srgbClr val="172B4D"/>
                </a:solidFill>
                <a:highlight>
                  <a:srgbClr val="FFFFFF"/>
                </a:highlight>
                <a:latin typeface="Arial"/>
                <a:ea typeface="Arial"/>
                <a:cs typeface="Arial"/>
                <a:sym typeface="Arial"/>
              </a:rPr>
              <a:t>Increased user engagement and financial literacy through tailored educational resources.</a:t>
            </a:r>
            <a:endParaRPr sz="2100" dirty="0">
              <a:solidFill>
                <a:srgbClr val="172B4D"/>
              </a:solidFill>
              <a:highlight>
                <a:srgbClr val="FFFFFF"/>
              </a:highlight>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endParaRPr sz="2100" dirty="0">
              <a:solidFill>
                <a:srgbClr val="172B4D"/>
              </a:solidFill>
              <a:highlight>
                <a:srgbClr val="FFFFFF"/>
              </a:highlight>
              <a:latin typeface="Arial"/>
              <a:ea typeface="Arial"/>
              <a:cs typeface="Arial"/>
              <a:sym typeface="Arial"/>
            </a:endParaRPr>
          </a:p>
          <a:p>
            <a:pPr marL="457200" lvl="0" indent="-361950" algn="just" rtl="0">
              <a:lnSpc>
                <a:spcPct val="115000"/>
              </a:lnSpc>
              <a:spcBef>
                <a:spcPts val="1200"/>
              </a:spcBef>
              <a:spcAft>
                <a:spcPts val="0"/>
              </a:spcAft>
              <a:buClr>
                <a:srgbClr val="172B4D"/>
              </a:buClr>
              <a:buSzPts val="2100"/>
              <a:buChar char="➢"/>
            </a:pPr>
            <a:r>
              <a:rPr lang="en-US" sz="2100" b="1" dirty="0">
                <a:solidFill>
                  <a:srgbClr val="172B4D"/>
                </a:solidFill>
                <a:highlight>
                  <a:srgbClr val="FFFFFF"/>
                </a:highlight>
                <a:latin typeface="Arial"/>
                <a:ea typeface="Arial"/>
                <a:cs typeface="Arial"/>
                <a:sym typeface="Arial"/>
              </a:rPr>
              <a:t>Evaluation of User Feedback and Engagement:</a:t>
            </a:r>
            <a:endParaRPr sz="2100" b="1" dirty="0">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ts val="2100"/>
              <a:buChar char="○"/>
            </a:pPr>
            <a:r>
              <a:rPr lang="en-US" sz="2100" b="1" dirty="0">
                <a:solidFill>
                  <a:srgbClr val="172B4D"/>
                </a:solidFill>
                <a:highlight>
                  <a:srgbClr val="FFFFFF"/>
                </a:highlight>
                <a:latin typeface="Arial"/>
                <a:ea typeface="Arial"/>
                <a:cs typeface="Arial"/>
                <a:sym typeface="Arial"/>
              </a:rPr>
              <a:t>Objective:</a:t>
            </a:r>
            <a:r>
              <a:rPr lang="en-US" sz="2100" dirty="0">
                <a:solidFill>
                  <a:srgbClr val="172B4D"/>
                </a:solidFill>
                <a:highlight>
                  <a:srgbClr val="FFFFFF"/>
                </a:highlight>
                <a:latin typeface="Arial"/>
                <a:ea typeface="Arial"/>
                <a:cs typeface="Arial"/>
                <a:sym typeface="Arial"/>
              </a:rPr>
              <a:t> Implement AWS </a:t>
            </a:r>
            <a:r>
              <a:rPr lang="en-US" sz="2100" dirty="0" err="1">
                <a:solidFill>
                  <a:srgbClr val="172B4D"/>
                </a:solidFill>
                <a:highlight>
                  <a:srgbClr val="FFFFFF"/>
                </a:highlight>
                <a:latin typeface="Arial"/>
                <a:ea typeface="Arial"/>
                <a:cs typeface="Arial"/>
                <a:sym typeface="Arial"/>
              </a:rPr>
              <a:t>CloudWatch</a:t>
            </a:r>
            <a:r>
              <a:rPr lang="en-US" sz="2100" dirty="0">
                <a:solidFill>
                  <a:srgbClr val="172B4D"/>
                </a:solidFill>
                <a:highlight>
                  <a:srgbClr val="FFFFFF"/>
                </a:highlight>
                <a:latin typeface="Arial"/>
                <a:ea typeface="Arial"/>
                <a:cs typeface="Arial"/>
                <a:sym typeface="Arial"/>
              </a:rPr>
              <a:t> and Amazon SNS to monitor user activity and gather feedback in real-time.</a:t>
            </a:r>
            <a:endParaRPr sz="2100" dirty="0">
              <a:solidFill>
                <a:srgbClr val="172B4D"/>
              </a:solidFill>
              <a:highlight>
                <a:srgbClr val="FFFFFF"/>
              </a:highlight>
              <a:latin typeface="Arial"/>
              <a:ea typeface="Arial"/>
              <a:cs typeface="Arial"/>
              <a:sym typeface="Arial"/>
            </a:endParaRPr>
          </a:p>
          <a:p>
            <a:pPr marL="914400" lvl="1" indent="-361950" algn="just" rtl="0">
              <a:lnSpc>
                <a:spcPct val="115000"/>
              </a:lnSpc>
              <a:spcBef>
                <a:spcPts val="0"/>
              </a:spcBef>
              <a:spcAft>
                <a:spcPts val="0"/>
              </a:spcAft>
              <a:buClr>
                <a:srgbClr val="172B4D"/>
              </a:buClr>
              <a:buSzPts val="2100"/>
              <a:buChar char="○"/>
            </a:pPr>
            <a:r>
              <a:rPr lang="en-US" sz="2100" b="1" dirty="0">
                <a:solidFill>
                  <a:srgbClr val="172B4D"/>
                </a:solidFill>
                <a:highlight>
                  <a:srgbClr val="FFFFFF"/>
                </a:highlight>
                <a:latin typeface="Arial"/>
                <a:ea typeface="Arial"/>
                <a:cs typeface="Arial"/>
                <a:sym typeface="Arial"/>
              </a:rPr>
              <a:t>Expected Outcome: </a:t>
            </a:r>
            <a:r>
              <a:rPr lang="en-US" sz="2100" dirty="0">
                <a:solidFill>
                  <a:srgbClr val="172B4D"/>
                </a:solidFill>
                <a:highlight>
                  <a:srgbClr val="FFFFFF"/>
                </a:highlight>
                <a:latin typeface="Arial"/>
                <a:ea typeface="Arial"/>
                <a:cs typeface="Arial"/>
                <a:sym typeface="Arial"/>
              </a:rPr>
              <a:t>Continuous improvement of the app based on real-time user feedback and usage patterns.</a:t>
            </a:r>
            <a:endParaRPr sz="2100" dirty="0"/>
          </a:p>
        </p:txBody>
      </p:sp>
      <p:pic>
        <p:nvPicPr>
          <p:cNvPr id="143" name="Google Shape;143;p21"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1393</Words>
  <Application>Microsoft Office PowerPoint</Application>
  <PresentationFormat>Widescreen</PresentationFormat>
  <Paragraphs>95</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Wingdings</vt:lpstr>
      <vt:lpstr>Office Theme</vt:lpstr>
      <vt:lpstr> ZEROTH REVIEW AI-Based Personal Finance Advisor:  Project Category: RESEARCH</vt:lpstr>
      <vt:lpstr>Abstract</vt:lpstr>
      <vt:lpstr>Introduction</vt:lpstr>
      <vt:lpstr>Introduction </vt:lpstr>
      <vt:lpstr>Problem Statement </vt:lpstr>
      <vt:lpstr>Objectives</vt:lpstr>
      <vt:lpstr> </vt:lpstr>
      <vt:lpstr>Objectives</vt:lpstr>
      <vt:lpstr>Objectives</vt:lpstr>
      <vt:lpstr>Objectives</vt:lpstr>
      <vt:lpstr>Objectives</vt:lpstr>
      <vt:lpstr>Literature Review</vt:lpstr>
      <vt:lpstr>Literature Review</vt:lpstr>
      <vt:lpstr>Literature Review</vt:lpstr>
      <vt:lpstr>Literature Review</vt:lpstr>
      <vt:lpstr>Literature Review</vt:lpstr>
      <vt:lpstr>Literature Review</vt:lpstr>
      <vt:lpstr>Literature Review</vt:lpstr>
      <vt:lpstr>Literature Review</vt:lpstr>
      <vt:lpstr>Justification of SDG</vt:lpstr>
      <vt:lpstr>Project Timeline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ZEROTH REVIEW AI-Based Personal Finance Advisor:  Project Category: RESEARCH</dc:title>
  <cp:lastModifiedBy>Papai Mondal</cp:lastModifiedBy>
  <cp:revision>3</cp:revision>
  <dcterms:modified xsi:type="dcterms:W3CDTF">2024-08-29T13:01:16Z</dcterms:modified>
</cp:coreProperties>
</file>