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73" r:id="rId4"/>
    <p:sldId id="260" r:id="rId5"/>
    <p:sldId id="258" r:id="rId6"/>
    <p:sldId id="279" r:id="rId7"/>
    <p:sldId id="257" r:id="rId8"/>
    <p:sldId id="280" r:id="rId9"/>
    <p:sldId id="281" r:id="rId10"/>
    <p:sldId id="278" r:id="rId11"/>
    <p:sldId id="274" r:id="rId12"/>
    <p:sldId id="261" r:id="rId13"/>
    <p:sldId id="275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B9C1DF4-5DFB-4137-8CA4-869773B3631B}">
          <p14:sldIdLst>
            <p14:sldId id="256"/>
            <p14:sldId id="259"/>
            <p14:sldId id="273"/>
            <p14:sldId id="260"/>
            <p14:sldId id="258"/>
            <p14:sldId id="279"/>
            <p14:sldId id="257"/>
            <p14:sldId id="280"/>
            <p14:sldId id="281"/>
            <p14:sldId id="278"/>
            <p14:sldId id="274"/>
            <p14:sldId id="261"/>
            <p14:sldId id="275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8k4vfTcigBOvi1GPtpHoS9j9j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36427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7179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756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065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068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164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6629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8159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8875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530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124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31/08/2024</a:t>
            </a:r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First Review </a:t>
            </a: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31/08/2024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First Review 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31/08/2024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First Review 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139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31/08/2024</a:t>
            </a:r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First Review </a:t>
            </a:r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31/08/2024</a:t>
            </a: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First Review </a:t>
            </a:r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31/08/2024</a:t>
            </a:r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First Review 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31/08/2024</a:t>
            </a: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First Review </a:t>
            </a: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31/08/2024</a:t>
            </a: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First Review </a:t>
            </a:r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31/08/2024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First Review 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31/08/2024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First Review 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31/08/2024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First Review 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31/08/2024</a:t>
            </a:r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/>
              <a:t>First Review </a:t>
            </a:r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abstract/document/10638924" TargetMode="External"/><Relationship Id="rId13" Type="http://schemas.openxmlformats.org/officeDocument/2006/relationships/image" Target="../media/image1.jpg"/><Relationship Id="rId3" Type="http://schemas.openxmlformats.org/officeDocument/2006/relationships/hyperlink" Target="https://ieeexplore.ieee.org/abstract/document/10147688" TargetMode="External"/><Relationship Id="rId7" Type="http://schemas.openxmlformats.org/officeDocument/2006/relationships/hyperlink" Target="https://ieeexplore.ieee.org/abstract/document/10616904" TargetMode="External"/><Relationship Id="rId12" Type="http://schemas.openxmlformats.org/officeDocument/2006/relationships/hyperlink" Target="https://link.springer.com/article/10.1186/s40854-022-00442-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bstract/document/10117925" TargetMode="External"/><Relationship Id="rId11" Type="http://schemas.openxmlformats.org/officeDocument/2006/relationships/hyperlink" Target="https://ieeexplore.ieee.org/abstract/document/10563564" TargetMode="External"/><Relationship Id="rId5" Type="http://schemas.openxmlformats.org/officeDocument/2006/relationships/hyperlink" Target="https://ieeexplore.ieee.org/abstract/document/10563756" TargetMode="External"/><Relationship Id="rId10" Type="http://schemas.openxmlformats.org/officeDocument/2006/relationships/hyperlink" Target="https://ieeexplore.ieee.org/abstract/document/10165876" TargetMode="External"/><Relationship Id="rId4" Type="http://schemas.openxmlformats.org/officeDocument/2006/relationships/hyperlink" Target="https://ieeexplore.ieee.org/abstract/document/10189903" TargetMode="External"/><Relationship Id="rId9" Type="http://schemas.openxmlformats.org/officeDocument/2006/relationships/hyperlink" Target="https://ieeexplore.ieee.org/abstract/document/1030794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85800" y="25409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based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dvisor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Cloud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1735931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2286000" y="413803"/>
            <a:ext cx="652302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SRM INSTITUTE OF SCIENCE AND TECHNOLOGY 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SCHOOL OF COMPUTING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DEPARTMENT OF COMPUTING TECHNOLOGIES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18CSP107L / 18CSP108L MINOR PROJECT / INTERNSHIP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153909" y="4744016"/>
            <a:ext cx="8809021" cy="169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sz="1800" dirty="0">
                <a:solidFill>
                  <a:schemeClr val="tx1"/>
                </a:solidFill>
              </a:rPr>
              <a:t> Guide Name                                                                  Student Name &amp; Registration </a:t>
            </a:r>
            <a:r>
              <a:rPr lang="en-IN" sz="1800" dirty="0" smtClean="0">
                <a:solidFill>
                  <a:schemeClr val="tx1"/>
                </a:solidFill>
              </a:rPr>
              <a:t>Number:</a:t>
            </a:r>
          </a:p>
          <a:p>
            <a:r>
              <a:rPr lang="en-IN" sz="1800" dirty="0" err="1" smtClean="0">
                <a:solidFill>
                  <a:schemeClr val="tx1"/>
                </a:solidFill>
              </a:rPr>
              <a:t>Mrs.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</a:rPr>
              <a:t>Vijayalakshmi</a:t>
            </a:r>
            <a:r>
              <a:rPr lang="en-IN" sz="1800" dirty="0" smtClean="0">
                <a:solidFill>
                  <a:schemeClr val="tx1"/>
                </a:solidFill>
              </a:rPr>
              <a:t> V                                           </a:t>
            </a:r>
            <a:r>
              <a:rPr lang="en-IN" sz="1800" dirty="0" err="1" smtClean="0">
                <a:solidFill>
                  <a:schemeClr val="tx1"/>
                </a:solidFill>
              </a:rPr>
              <a:t>Rachit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</a:rPr>
              <a:t>Sood</a:t>
            </a:r>
            <a:r>
              <a:rPr lang="en-IN" sz="1800" dirty="0" smtClean="0">
                <a:solidFill>
                  <a:schemeClr val="tx1"/>
                </a:solidFill>
              </a:rPr>
              <a:t> [RA2111028010110]</a:t>
            </a:r>
          </a:p>
          <a:p>
            <a:r>
              <a:rPr lang="en-IN" sz="1800" dirty="0" smtClean="0">
                <a:solidFill>
                  <a:schemeClr val="tx1"/>
                </a:solidFill>
              </a:rPr>
              <a:t>   Assistant </a:t>
            </a:r>
            <a:r>
              <a:rPr lang="en-IN" sz="1800" dirty="0">
                <a:solidFill>
                  <a:schemeClr val="tx1"/>
                </a:solidFill>
              </a:rPr>
              <a:t>Professor                                         </a:t>
            </a:r>
            <a:r>
              <a:rPr lang="en-IN" sz="1800" dirty="0" smtClean="0">
                <a:solidFill>
                  <a:schemeClr val="tx1"/>
                </a:solidFill>
              </a:rPr>
              <a:t>      </a:t>
            </a:r>
            <a:r>
              <a:rPr lang="en-IN" sz="1800" dirty="0">
                <a:solidFill>
                  <a:schemeClr val="tx1"/>
                </a:solidFill>
              </a:rPr>
              <a:t>Papai Mondal [RA2111028010116]</a:t>
            </a:r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>
                <a:solidFill>
                  <a:schemeClr val="tx1"/>
                </a:solidFill>
              </a:rPr>
              <a:t>      </a:t>
            </a:r>
            <a:r>
              <a:rPr lang="en-IN" sz="1800" dirty="0" smtClean="0">
                <a:solidFill>
                  <a:schemeClr val="tx1"/>
                </a:solidFill>
              </a:rPr>
              <a:t>    NWC</a:t>
            </a:r>
            <a:r>
              <a:rPr lang="en-IN" sz="1800" dirty="0">
                <a:solidFill>
                  <a:schemeClr val="tx1"/>
                </a:solidFill>
              </a:rPr>
              <a:t>                                                                      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</a:rPr>
              <a:t>Asmi</a:t>
            </a:r>
            <a:r>
              <a:rPr lang="en-IN" sz="1800" dirty="0" smtClean="0">
                <a:solidFill>
                  <a:schemeClr val="tx1"/>
                </a:solidFill>
              </a:rPr>
              <a:t> </a:t>
            </a:r>
            <a:r>
              <a:rPr lang="en-IN" sz="1800" dirty="0" err="1">
                <a:solidFill>
                  <a:schemeClr val="tx1"/>
                </a:solidFill>
              </a:rPr>
              <a:t>Shrivastava</a:t>
            </a:r>
            <a:r>
              <a:rPr lang="en-IN" sz="1800" dirty="0">
                <a:solidFill>
                  <a:schemeClr val="tx1"/>
                </a:solidFill>
              </a:rPr>
              <a:t> [RA2111028010119] </a:t>
            </a:r>
            <a:endParaRPr lang="en-IN" sz="1800" dirty="0">
              <a:solidFill>
                <a:schemeClr val="tx1"/>
              </a:solidFill>
            </a:endParaRPr>
          </a:p>
          <a:p>
            <a:r>
              <a:rPr lang="en-IN" sz="1800" dirty="0"/>
              <a:t/>
            </a:r>
            <a:br>
              <a:rPr lang="en-IN" sz="1800" dirty="0"/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8477" y="1599490"/>
            <a:ext cx="191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31/8/2024</a:t>
            </a:r>
            <a:endParaRPr lang="en-IN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3700462" y="2203682"/>
            <a:ext cx="1928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First Review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sz="3200" dirty="0"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A833EF-C631-EC77-83B4-4DEF77F4738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B48CB4E-8B1E-341C-FD9F-6ABCB3845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75205"/>
            <a:ext cx="9144000" cy="48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Existing Systems</a:t>
            </a:r>
            <a:endParaRPr sz="3200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financial advisory systems often lack personalization, offering generic advice that may not align with individual financial goals or risk tolerance.</a:t>
            </a:r>
          </a:p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existing systems struggle with real-time data integration, leading to outdated or inaccurate financial recommendations and investment insights.</a:t>
            </a:r>
          </a:p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privacy concerns are prevalent, with inadequate measures to protect sensitive financial information and prevent unauthorized access.</a:t>
            </a:r>
          </a:p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managing multiple financial aspects—such as stocks, investments, and fixed deposits—can overwhelm users, leading to fragmented advice and poor financial decisions.</a:t>
            </a:r>
          </a:p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basic banking services is often limited or non-existent, resulting in disjointed financial management and an incomplete view of one's financial health.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A833EF-C631-EC77-83B4-4DEF77F4738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</p:spTree>
    <p:extLst>
      <p:ext uri="{BB962C8B-B14F-4D97-AF65-F5344CB8AC3E}">
        <p14:creationId xmlns:p14="http://schemas.microsoft.com/office/powerpoint/2010/main" val="11305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Proposed System / Methodology</a:t>
            </a:r>
            <a:endParaRPr sz="3200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30836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often rely on manual inputs and static data analysis, leading to slower decision-making and a lack of real-time insights. The AI-based financial advisor will automate data collection and analysis, providing real-time financial insights and recommendations.</a:t>
            </a:r>
          </a:p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platforms may offer limited integration across various financial services. The new system will seamlessly integrate stocks, investments, fixed deposits, and basic banking into a unified platform, allowing users to manage all aspects of their finances from a single interface.</a:t>
            </a:r>
          </a:p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financial advisory tools often lack personalized recommendations. The AI-driven approach will use machine learning to analyze individual financial patterns and goals, delivering tailored investment strategies and personalized financial advice.</a:t>
            </a:r>
          </a:p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 might not leverage advanced predictive analytics. The AI-based system will utilize advanced algorithms to forecast market trends and potential risks, enabling proactive adjustments to investment portfolios and financial plans.</a:t>
            </a:r>
          </a:p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current systems provide generic financial consulting. The new system will include advanced AI algorithms for in-depth financial consulting, offering actionable insights and strategies based on real-time data and user-specific financial situations.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A833EF-C631-EC77-83B4-4DEF77F4738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</p:spTree>
    <p:extLst>
      <p:ext uri="{BB962C8B-B14F-4D97-AF65-F5344CB8AC3E}">
        <p14:creationId xmlns:p14="http://schemas.microsoft.com/office/powerpoint/2010/main" val="25879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  <a:endParaRPr sz="3200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88950" indent="-285750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Page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responsive webpage, which is the entry point in the website.</a:t>
            </a:r>
          </a:p>
          <a:p>
            <a:pPr marL="488950" indent="-285750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Detection with LSTM: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stock tickers with graph followers.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8950" indent="-285750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SIP Analysis: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and recommend best SIP installments for growth.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8950" indent="-285750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 Analysis: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advice for fixed deposits and liquidation of FDs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8950" indent="-285750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Prediction: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asset analysis and future detection of assets.</a:t>
            </a:r>
          </a:p>
          <a:p>
            <a:pPr marL="488950" indent="-285750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Forex &amp; Cognitive Budget: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Forex risk prediction and suggestive investment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8950" indent="-285750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Consultation System (NLP):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Consultations and best practices to reduce risk and mutual fund gains.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8950" indent="-285750">
              <a:lnSpc>
                <a:spcPct val="150000"/>
              </a:lnSpc>
              <a:spcBef>
                <a:spcPts val="640"/>
              </a:spcBef>
              <a:buSzPts val="3200"/>
            </a:pP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8950" indent="-285750">
              <a:lnSpc>
                <a:spcPct val="150000"/>
              </a:lnSpc>
              <a:spcBef>
                <a:spcPts val="640"/>
              </a:spcBef>
              <a:buSzPts val="3200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8950" indent="-285750">
              <a:lnSpc>
                <a:spcPct val="150000"/>
              </a:lnSpc>
              <a:spcBef>
                <a:spcPts val="640"/>
              </a:spcBef>
              <a:buSzPts val="3200"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A833EF-C631-EC77-83B4-4DEF77F4738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</p:spTree>
    <p:extLst>
      <p:ext uri="{BB962C8B-B14F-4D97-AF65-F5344CB8AC3E}">
        <p14:creationId xmlns:p14="http://schemas.microsoft.com/office/powerpoint/2010/main" val="30020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https://ieeexplore.ieee.org/abstract/document/10147688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https://ieeexplore.ieee.org/abstract/document/10189903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https://ieeexplore.ieee.org/abstract/document/10563756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https://ieeexplore.ieee.org/abstract/document/10117925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https://ieeexplore.ieee.org/abstract/document/10616904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https://ieeexplore.ieee.org/abstract/document/10638924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https://ieeexplore.ieee.org/abstract/document/10307949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https://ieeexplore.ieee.org/abstract/document/10165876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https://ieeexplore.ieee.org/abstract/document/10563564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https://link.springer.com/article/10.1186/s40854-022-00442-6</a:t>
            </a: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14A1442-F128-D5F4-5B8F-1A02CFA8A9D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76A9386-C9BD-0221-1CA7-5626DFABBBF3}"/>
              </a:ext>
            </a:extLst>
          </p:cNvPr>
          <p:cNvSpPr txBox="1"/>
          <p:nvPr/>
        </p:nvSpPr>
        <p:spPr>
          <a:xfrm>
            <a:off x="3844413" y="457200"/>
            <a:ext cx="31266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17212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Abstract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AI algorithms deployed on cloud infrastructure to provide comprehensive financial advisory services, including portfolio management and investment strategies.</a:t>
            </a:r>
          </a:p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and optimizes stock investments, fixed deposits, and other financial assets with real-time analytics and predictive insights.</a:t>
            </a:r>
          </a:p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personalized financial consulting based on user data and market trends, ensuring tailored advice for individual financial goals.</a:t>
            </a:r>
          </a:p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basic banking functions to streamline transactions, account management, and financial planning within a unified platform.</a:t>
            </a:r>
          </a:p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secure, scalable, and accessible financial solutions through cloud-based technology, enhancing user experience and system reliability.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B2EAC2-BEB7-A9A6-10E9-ADF3B7CDB89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</p:spTree>
    <p:extLst>
      <p:ext uri="{BB962C8B-B14F-4D97-AF65-F5344CB8AC3E}">
        <p14:creationId xmlns:p14="http://schemas.microsoft.com/office/powerpoint/2010/main" val="10660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Introduction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Harnessing advanced AI algorithms, this cloud-based financial advisor offers seamless management of stocks, investments, and fixed deposits.</a:t>
            </a:r>
          </a:p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real-time financial consulting and personalized advice, leveraging data-driven insights to optimize investment strategies.</a:t>
            </a:r>
          </a:p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with basic banking services, it simplifies financial transactions and account management for users.</a:t>
            </a:r>
          </a:p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ensures high security and scalability, handling large volumes of financial data with robust cloud infrastructure.</a:t>
            </a:r>
          </a:p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benefit from automated recommendations and analytics, enhancing decision-making and financial planning efficiency.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B2EAC2-BEB7-A9A6-10E9-ADF3B7CDB89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</p:spTree>
    <p:extLst>
      <p:ext uri="{BB962C8B-B14F-4D97-AF65-F5344CB8AC3E}">
        <p14:creationId xmlns:p14="http://schemas.microsoft.com/office/powerpoint/2010/main" val="255265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dirty="0"/>
              <a:t>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financial advisory services lack real-time, personalized recommendations, leading to suboptimal investment decisions and missed opportunities.</a:t>
            </a:r>
          </a:p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financial management methods are often inefficient, relying on manual updates and static data analysis that can delay critical financial decisions.</a:t>
            </a:r>
          </a:p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diverse financial assets, such as stocks, investments, and fixed deposits, requires integrated solutions that seamlessly track and optimize each category.</a:t>
            </a:r>
          </a:p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banking needs are often disconnected from investment strategies, causing inefficiencies in financial planning and resource allocation.</a:t>
            </a:r>
          </a:p>
          <a:p>
            <a:pPr marL="488950" indent="-285750" algn="just">
              <a:lnSpc>
                <a:spcPct val="150000"/>
              </a:lnSpc>
              <a:spcBef>
                <a:spcPts val="64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consistent, expert financial consulting is limited, making it challenging for individuals to receive tailored advice and guidance on complex financial matters.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90DF04E-F42E-2266-B7D2-B21B4974349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</p:spTree>
    <p:extLst>
      <p:ext uri="{BB962C8B-B14F-4D97-AF65-F5344CB8AC3E}">
        <p14:creationId xmlns:p14="http://schemas.microsoft.com/office/powerpoint/2010/main" val="36268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analysis and recommendations for stock investments to optimize portfolio performance.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and track fixed deposits, ensuring optimal interest rates and timely renewals.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personalized investment strategies based on user financial goals and risk tolerance.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basic banking operations through integrated cloud-based services for seamless user experience.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SzPts val="32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expert financial consulting to guide users in making informed decisions on investments and savings.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9BBFD56-B756-4DA0-79DA-0A5C17F0ED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B116A3C-ACE4-A8B3-276E-2E4604D06079}"/>
              </a:ext>
            </a:extLst>
          </p:cNvPr>
          <p:cNvSpPr txBox="1"/>
          <p:nvPr/>
        </p:nvSpPr>
        <p:spPr>
          <a:xfrm>
            <a:off x="4001729" y="457200"/>
            <a:ext cx="3500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81910" y="2038938"/>
          <a:ext cx="8047154" cy="4022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06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176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624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b="1" spc="-5" dirty="0">
                          <a:latin typeface="Calibri"/>
                          <a:cs typeface="Calibri"/>
                        </a:rPr>
                        <a:t>S.</a:t>
                      </a:r>
                      <a:r>
                        <a:rPr sz="9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No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b="1" spc="-5" dirty="0">
                          <a:latin typeface="Calibri"/>
                          <a:cs typeface="Calibri"/>
                        </a:rPr>
                        <a:t>Title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00" i="1" spc="-5" dirty="0">
                          <a:latin typeface="Calibri"/>
                          <a:cs typeface="Calibri"/>
                        </a:rPr>
                        <a:t>(Name</a:t>
                      </a:r>
                      <a:r>
                        <a:rPr sz="9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5" dirty="0">
                          <a:latin typeface="Calibri"/>
                          <a:cs typeface="Calibri"/>
                        </a:rPr>
                        <a:t>journal,</a:t>
                      </a:r>
                      <a:r>
                        <a:rPr sz="9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5" dirty="0">
                          <a:latin typeface="Calibri"/>
                          <a:cs typeface="Calibri"/>
                        </a:rPr>
                        <a:t>author</a:t>
                      </a:r>
                      <a:r>
                        <a:rPr sz="9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5" dirty="0">
                          <a:latin typeface="Calibri"/>
                          <a:cs typeface="Calibri"/>
                        </a:rPr>
                        <a:t>publication</a:t>
                      </a:r>
                      <a:r>
                        <a:rPr sz="900" i="1" spc="-10" dirty="0">
                          <a:latin typeface="Calibri"/>
                          <a:cs typeface="Calibri"/>
                        </a:rPr>
                        <a:t> details)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b="1" spc="-5" dirty="0">
                          <a:latin typeface="Calibri"/>
                          <a:cs typeface="Calibri"/>
                        </a:rPr>
                        <a:t>Methodology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00" i="1" spc="-5" dirty="0">
                          <a:latin typeface="Calibri"/>
                          <a:cs typeface="Calibri"/>
                        </a:rPr>
                        <a:t>(Provide</a:t>
                      </a:r>
                      <a:r>
                        <a:rPr sz="9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5" dirty="0">
                          <a:latin typeface="Calibri"/>
                          <a:cs typeface="Calibri"/>
                        </a:rPr>
                        <a:t>Summary of</a:t>
                      </a:r>
                      <a:r>
                        <a:rPr sz="9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15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900" i="1" spc="-10" dirty="0">
                          <a:latin typeface="Calibri"/>
                          <a:cs typeface="Calibri"/>
                        </a:rPr>
                        <a:t> studies</a:t>
                      </a:r>
                      <a:r>
                        <a:rPr sz="900" i="1" spc="-5" dirty="0">
                          <a:latin typeface="Calibri"/>
                          <a:cs typeface="Calibri"/>
                        </a:rPr>
                        <a:t> and</a:t>
                      </a:r>
                      <a:r>
                        <a:rPr sz="9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5" dirty="0">
                          <a:latin typeface="Calibri"/>
                          <a:cs typeface="Calibri"/>
                        </a:rPr>
                        <a:t>their</a:t>
                      </a:r>
                      <a:r>
                        <a:rPr sz="9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5" dirty="0">
                          <a:latin typeface="Calibri"/>
                          <a:cs typeface="Calibri"/>
                        </a:rPr>
                        <a:t>findings)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Calibri"/>
                          <a:cs typeface="Calibri"/>
                        </a:rPr>
                        <a:t>Identification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of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gaps</a:t>
                      </a:r>
                      <a:r>
                        <a:rPr sz="9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limitations.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1073150" marR="215900" indent="-843280">
                        <a:lnSpc>
                          <a:spcPct val="101699"/>
                        </a:lnSpc>
                        <a:spcBef>
                          <a:spcPts val="5"/>
                        </a:spcBef>
                      </a:pPr>
                      <a:r>
                        <a:rPr sz="900" i="1" spc="-5" dirty="0">
                          <a:latin typeface="Calibri"/>
                          <a:cs typeface="Calibri"/>
                        </a:rPr>
                        <a:t>(Identify the </a:t>
                      </a:r>
                      <a:r>
                        <a:rPr sz="900" i="1" spc="-10" dirty="0">
                          <a:latin typeface="Calibri"/>
                          <a:cs typeface="Calibri"/>
                        </a:rPr>
                        <a:t>limitations</a:t>
                      </a:r>
                      <a:r>
                        <a:rPr sz="900" i="1" spc="-5" dirty="0">
                          <a:latin typeface="Calibri"/>
                          <a:cs typeface="Calibri"/>
                        </a:rPr>
                        <a:t> of the </a:t>
                      </a:r>
                      <a:r>
                        <a:rPr sz="900" i="1" spc="-10" dirty="0">
                          <a:latin typeface="Calibri"/>
                          <a:cs typeface="Calibri"/>
                        </a:rPr>
                        <a:t>Research </a:t>
                      </a:r>
                      <a:r>
                        <a:rPr sz="900" i="1" spc="-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i="1" spc="-10" dirty="0">
                          <a:latin typeface="Calibri"/>
                          <a:cs typeface="Calibri"/>
                        </a:rPr>
                        <a:t>Paper)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2228">
                <a:tc>
                  <a:txBody>
                    <a:bodyPr/>
                    <a:lstStyle/>
                    <a:p>
                      <a:pPr marL="59690">
                        <a:lnSpc>
                          <a:spcPts val="1315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97790">
                        <a:lnSpc>
                          <a:spcPts val="1150"/>
                        </a:lnSpc>
                      </a:pPr>
                      <a:r>
                        <a:rPr sz="900" spc="-13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Pangavhane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,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S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Kolse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,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3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vhad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,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14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Gadeka</a:t>
                      </a:r>
                      <a:r>
                        <a:rPr sz="900" spc="-6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r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,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N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K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. 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Darwante</a:t>
                      </a:r>
                      <a:r>
                        <a:rPr sz="900" spc="1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900" spc="2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S.</a:t>
                      </a:r>
                      <a:r>
                        <a:rPr sz="900" spc="1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V.</a:t>
                      </a:r>
                      <a:r>
                        <a:rPr sz="900" spc="2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Chaudhari,</a:t>
                      </a:r>
                      <a:r>
                        <a:rPr sz="900" spc="1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"Transforming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Finance Through Automation Using AI-Driven 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Personal Finance Advisors," </a:t>
                      </a:r>
                      <a:r>
                        <a:rPr sz="900" i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2023 4th International </a:t>
                      </a:r>
                      <a:r>
                        <a:rPr sz="900" i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Conference on Computation, Automation and </a:t>
                      </a:r>
                      <a:r>
                        <a:rPr sz="900" i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Knowledge Management (ICCAKM)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, Dubai, United 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Arab</a:t>
                      </a:r>
                      <a:r>
                        <a:rPr sz="900" spc="-1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Emirates, 2023,</a:t>
                      </a:r>
                      <a:r>
                        <a:rPr sz="900" spc="-1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pp. 1-5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 indent="-228600">
                        <a:lnSpc>
                          <a:spcPts val="1315"/>
                        </a:lnSpc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Highlights complexity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of modern finance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indent="-228600">
                        <a:lnSpc>
                          <a:spcPct val="100000"/>
                        </a:lnSpc>
                        <a:spcBef>
                          <a:spcPts val="130"/>
                        </a:spcBef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Integration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AI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decision-making.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547370" indent="-228600">
                        <a:lnSpc>
                          <a:spcPct val="109800"/>
                        </a:lnSpc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discusses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overall well-being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with AI-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powered advisors.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indent="-229235">
                        <a:lnSpc>
                          <a:spcPts val="1315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May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lack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privacy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concerns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248285" indent="-228600">
                        <a:lnSpc>
                          <a:spcPct val="109800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Doesn’t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provide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transparent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deployment framework.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264795" indent="-228600">
                        <a:lnSpc>
                          <a:spcPct val="109800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Can struggle with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widespread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adoption.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2864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Manchuna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Shanmuganathan,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69850" marR="98425">
                        <a:lnSpc>
                          <a:spcPct val="101699"/>
                        </a:lnSpc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Behavioural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finance in an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era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of artificial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intelligence: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Longitudinal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case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study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of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robo-advisors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investment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decisions, Journal of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Behavioral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Experimental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Finance,Volume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27,2020,100297,ISSN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2214-6350,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 indent="-228600"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Behavioural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finance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AI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indent="-228600">
                        <a:lnSpc>
                          <a:spcPct val="100000"/>
                        </a:lnSpc>
                        <a:spcBef>
                          <a:spcPts val="130"/>
                        </a:spcBef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Development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of AI with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respect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finance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490855" indent="-228600">
                        <a:lnSpc>
                          <a:spcPct val="109800"/>
                        </a:lnSpc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Robo-Advisors for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decision making in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Finance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indent="-229235"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May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lack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understanding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AI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algorithms.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450215" indent="-228600">
                        <a:lnSpc>
                          <a:spcPct val="109800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capture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less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market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that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behaviour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finance.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257810" indent="-228600">
                        <a:lnSpc>
                          <a:spcPct val="109800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Doesn’t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provide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solution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large databases.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31686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0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131445">
                        <a:lnSpc>
                          <a:spcPct val="101699"/>
                        </a:lnSpc>
                        <a:spcBef>
                          <a:spcPts val="10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Artificial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Intelligence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in Financial Services: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Customer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Chatbot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Advisor Adoption by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Kanchan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Patil,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Mugdha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Kulkarni.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Journal of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Innovative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Technology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and Exploring Engineering (IJITEE) ISSN: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2278-3075,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Volume-9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Issue-1,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November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2019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8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 indent="-228600"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Chatbot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advisor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financial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sectors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78740" indent="-228600">
                        <a:lnSpc>
                          <a:spcPct val="101699"/>
                        </a:lnSpc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Impact of AI on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customer engagement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using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financial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services.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150495" indent="-228600">
                        <a:lnSpc>
                          <a:spcPct val="101699"/>
                        </a:lnSpc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15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factors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include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usefulness,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ease of use, </a:t>
                      </a:r>
                      <a:r>
                        <a:rPr sz="900" spc="-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privacy,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and risk.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0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6415" marR="184150" indent="-228600">
                        <a:lnSpc>
                          <a:spcPct val="101699"/>
                        </a:lnSpc>
                        <a:spcBef>
                          <a:spcPts val="10"/>
                        </a:spcBef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Long-term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adoption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trends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changes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tech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considered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314960" indent="-228600">
                        <a:lnSpc>
                          <a:spcPct val="101699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Limited geographic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scope,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focused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only in Pune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does’nt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generalize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findings.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295275" indent="-228600">
                        <a:lnSpc>
                          <a:spcPct val="101699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Security and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privacy risks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fully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explored.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8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Google Shape;96;p2">
            <a:extLst>
              <a:ext uri="{FF2B5EF4-FFF2-40B4-BE49-F238E27FC236}">
                <a16:creationId xmlns:a16="http://schemas.microsoft.com/office/drawing/2014/main" xmlns="" id="{0D8CC575-853B-CED3-1056-DDA1138F86F7}"/>
              </a:ext>
            </a:extLst>
          </p:cNvPr>
          <p:cNvSpPr txBox="1">
            <a:spLocks/>
          </p:cNvSpPr>
          <p:nvPr/>
        </p:nvSpPr>
        <p:spPr>
          <a:xfrm>
            <a:off x="1125793" y="24212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4400"/>
            </a:pPr>
            <a:r>
              <a:rPr lang="en-US" sz="4000" b="1" dirty="0"/>
              <a:t>Literature Review</a:t>
            </a:r>
          </a:p>
        </p:txBody>
      </p:sp>
      <p:pic>
        <p:nvPicPr>
          <p:cNvPr id="6" name="Google Shape;107;p5">
            <a:extLst>
              <a:ext uri="{FF2B5EF4-FFF2-40B4-BE49-F238E27FC236}">
                <a16:creationId xmlns:a16="http://schemas.microsoft.com/office/drawing/2014/main" xmlns="" id="{71EFBF30-F58C-6656-5DBD-3730CF2662E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3181" y="468630"/>
            <a:ext cx="2237740" cy="755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81910" y="974672"/>
          <a:ext cx="8047154" cy="5153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06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176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20826">
                <a:tc>
                  <a:txBody>
                    <a:bodyPr/>
                    <a:lstStyle/>
                    <a:p>
                      <a:pPr marL="59690">
                        <a:lnSpc>
                          <a:spcPts val="1315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4.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368300">
                        <a:lnSpc>
                          <a:spcPts val="1340"/>
                        </a:lnSpc>
                        <a:spcBef>
                          <a:spcPts val="2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Review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on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role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of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Robo-advisory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service in </a:t>
                      </a:r>
                      <a:r>
                        <a:rPr sz="900" spc="-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transforming Personal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Finance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 the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Digital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69850" marR="137795">
                        <a:lnSpc>
                          <a:spcPts val="1340"/>
                        </a:lnSpc>
                        <a:spcBef>
                          <a:spcPts val="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-Era-Priyanka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Rao Journal of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Informatics Education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Research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ISSN: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1526-4726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Vol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Issue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2(2024)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72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 marR="348615" indent="-228600">
                        <a:lnSpc>
                          <a:spcPts val="1340"/>
                        </a:lnSpc>
                        <a:spcBef>
                          <a:spcPts val="20"/>
                        </a:spcBef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Fintech innovation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 changing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personal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finance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 the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world.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459105" indent="-228600">
                        <a:lnSpc>
                          <a:spcPts val="1340"/>
                        </a:lnSpc>
                        <a:spcBef>
                          <a:spcPts val="5"/>
                        </a:spcBef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AI being used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to provide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user friendly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means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to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financial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advisory..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590550" indent="-228600">
                        <a:lnSpc>
                          <a:spcPts val="1340"/>
                        </a:lnSpc>
                        <a:spcBef>
                          <a:spcPts val="5"/>
                        </a:spcBef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It includes how AI has changed and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emphasized fintech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innovations.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72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indent="-229235">
                        <a:lnSpc>
                          <a:spcPts val="1315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cost-effective.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7050" indent="-229235">
                        <a:lnSpc>
                          <a:spcPct val="100000"/>
                        </a:lnSpc>
                        <a:spcBef>
                          <a:spcPts val="130"/>
                        </a:spcBef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There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are regulatory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issues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147320" indent="-228600">
                        <a:lnSpc>
                          <a:spcPct val="109800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proper management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collection.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6029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5.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705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175"/>
                        </a:lnSpc>
                        <a:spcBef>
                          <a:spcPts val="35"/>
                        </a:spcBef>
                      </a:pP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L.</a:t>
                      </a:r>
                      <a:r>
                        <a:rPr sz="900" spc="-1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Alsmadi,</a:t>
                      </a:r>
                      <a:r>
                        <a:rPr sz="900" spc="-1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E.</a:t>
                      </a:r>
                      <a:r>
                        <a:rPr sz="900" spc="-1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Al-Amayreh,</a:t>
                      </a:r>
                      <a:r>
                        <a:rPr sz="900" spc="-1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J.</a:t>
                      </a:r>
                      <a:r>
                        <a:rPr sz="900" spc="-1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Kasem</a:t>
                      </a:r>
                      <a:r>
                        <a:rPr sz="900" spc="-1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900" spc="-1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A.</a:t>
                      </a:r>
                      <a:r>
                        <a:rPr sz="900" spc="-1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S.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69850" marR="60325">
                        <a:lnSpc>
                          <a:spcPts val="1150"/>
                        </a:lnSpc>
                      </a:pP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Al-Gasaymeh, "Impact of Robo-advisors and Artificial 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Intelligence on Customer Service Performance at 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Personal Finance </a:t>
                      </a:r>
                      <a:r>
                        <a:rPr sz="900" spc="-1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Industry," </a:t>
                      </a:r>
                      <a:r>
                        <a:rPr sz="900" i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2023 International </a:t>
                      </a:r>
                      <a:r>
                        <a:rPr sz="900" i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Conference on Business Analytics for </a:t>
                      </a:r>
                      <a:r>
                        <a:rPr sz="900" i="1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Technology </a:t>
                      </a:r>
                      <a:r>
                        <a:rPr sz="900" i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900" i="1" spc="-26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r>
                        <a:rPr sz="900" i="1" spc="6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(ICBATS)</a:t>
                      </a:r>
                      <a:r>
                        <a:rPr sz="900" spc="-1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,</a:t>
                      </a:r>
                      <a:r>
                        <a:rPr sz="900" spc="7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Dubai,</a:t>
                      </a:r>
                      <a:r>
                        <a:rPr sz="900" spc="7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sz="900" spc="7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Arab</a:t>
                      </a:r>
                      <a:r>
                        <a:rPr sz="900" spc="7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Emirates, 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2023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80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 marR="793115" indent="-228600">
                        <a:lnSpc>
                          <a:spcPct val="101699"/>
                        </a:lnSpc>
                        <a:spcBef>
                          <a:spcPts val="45"/>
                        </a:spcBef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impact of the financial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sector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decision-making.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165100" indent="-228600">
                        <a:lnSpc>
                          <a:spcPct val="101699"/>
                        </a:lnSpc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It deals with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customer satisfaction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order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to implement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AI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64135" indent="-228600">
                        <a:lnSpc>
                          <a:spcPct val="101699"/>
                        </a:lnSpc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Sample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of 166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employees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used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for data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analysis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88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indent="-229235">
                        <a:lnSpc>
                          <a:spcPct val="100000"/>
                        </a:lnSpc>
                        <a:spcBef>
                          <a:spcPts val="65"/>
                        </a:spcBef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15" dirty="0">
                          <a:latin typeface="Calibri"/>
                          <a:cs typeface="Calibri"/>
                        </a:rPr>
                        <a:t>Very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research.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7050" indent="-229235">
                        <a:lnSpc>
                          <a:spcPct val="100000"/>
                        </a:lnSpc>
                        <a:spcBef>
                          <a:spcPts val="130"/>
                        </a:spcBef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Doesn’t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deal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performance.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311785" indent="-228600">
                        <a:lnSpc>
                          <a:spcPct val="109800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proper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goal other than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customer satisfaction.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705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94584">
                <a:tc>
                  <a:txBody>
                    <a:bodyPr/>
                    <a:lstStyle/>
                    <a:p>
                      <a:pPr marL="59690">
                        <a:lnSpc>
                          <a:spcPts val="132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6.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119380">
                        <a:lnSpc>
                          <a:spcPts val="1340"/>
                        </a:lnSpc>
                        <a:spcBef>
                          <a:spcPts val="2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FinAID,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Financial Advisor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Application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using AI by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Ashish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Shah,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Pratik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Raj,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Pushpam 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Kumar,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Supriya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70" dirty="0">
                          <a:latin typeface="Calibri"/>
                          <a:cs typeface="Calibri"/>
                        </a:rPr>
                        <a:t>P, </a:t>
                      </a:r>
                      <a:r>
                        <a:rPr sz="9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Asha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45" dirty="0">
                          <a:latin typeface="Calibri"/>
                          <a:cs typeface="Calibri"/>
                        </a:rPr>
                        <a:t>V,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International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Journal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Recent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Technology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and Engineering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(IJRTE)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ISSN: 2277-3878,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Volume-9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Issue-1,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May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2020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 marR="69215" indent="-228600">
                        <a:lnSpc>
                          <a:spcPts val="1340"/>
                        </a:lnSpc>
                        <a:spcBef>
                          <a:spcPts val="25"/>
                        </a:spcBef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Highlights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the high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costs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of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traditional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financial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advisors,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which can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range from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$1K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$3k.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88900" indent="-228600">
                        <a:lnSpc>
                          <a:spcPts val="1340"/>
                        </a:lnSpc>
                        <a:spcBef>
                          <a:spcPts val="10"/>
                        </a:spcBef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Emphasize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the need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new service designs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the financial 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sector.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97155" indent="-228600">
                        <a:lnSpc>
                          <a:spcPts val="1340"/>
                        </a:lnSpc>
                        <a:spcBef>
                          <a:spcPts val="5"/>
                        </a:spcBef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tells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the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role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of financial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advisors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in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tracking </a:t>
                      </a:r>
                      <a:r>
                        <a:rPr sz="900" spc="-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market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fluctuations.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indent="-229235">
                        <a:lnSpc>
                          <a:spcPts val="1320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Limited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Scope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Plaid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API(not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available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India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etc.)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165100" indent="-228600">
                        <a:lnSpc>
                          <a:spcPct val="109800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Accuracy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predictions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AI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ML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models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may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limited.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288290" indent="-228600">
                        <a:lnSpc>
                          <a:spcPct val="109800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Concerns about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security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privacy are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not fully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addressed.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04997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7.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264160">
                        <a:lnSpc>
                          <a:spcPts val="1340"/>
                        </a:lnSpc>
                        <a:spcBef>
                          <a:spcPts val="45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Implementing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artificial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intelligence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empowered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financial advisory services: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literature review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critical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research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agenda Hui Zhu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,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Olli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Vigren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Inga-Lill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Soderberg, Journal of Business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Research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Volume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174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March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2024, 114494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88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 marR="277495" indent="-228600">
                        <a:lnSpc>
                          <a:spcPts val="1340"/>
                        </a:lnSpc>
                        <a:spcBef>
                          <a:spcPts val="45"/>
                        </a:spcBef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Assesses and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summarizes what we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know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about using service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robots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 financial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advisory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services.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236220" indent="-228600">
                        <a:lnSpc>
                          <a:spcPts val="1340"/>
                        </a:lnSpc>
                        <a:spcBef>
                          <a:spcPts val="5"/>
                        </a:spcBef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shows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framework for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robo-advisory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services with parts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customer features,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ethical,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legal,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and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frameworks.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107314" indent="-228600">
                        <a:lnSpc>
                          <a:spcPts val="1340"/>
                        </a:lnSpc>
                        <a:spcBef>
                          <a:spcPts val="10"/>
                        </a:spcBef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findings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compare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these parts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the original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framework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by Belanche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et al.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88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Some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important concepts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are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missing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earlier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framework,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like: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84455" indent="-228600">
                        <a:lnSpc>
                          <a:spcPct val="109800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“Organizational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challenges in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robo-advisors” (Rasiwala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Kohli,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2021).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160020" indent="-228600">
                        <a:lnSpc>
                          <a:spcPct val="109800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“How other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people’s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opinions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can influence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attitudes towards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robo-advisors”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(Belanche et al.,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2019).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62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81910" y="974672"/>
          <a:ext cx="8047154" cy="5216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06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176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346621">
                <a:tc>
                  <a:txBody>
                    <a:bodyPr/>
                    <a:lstStyle/>
                    <a:p>
                      <a:pPr marL="59690">
                        <a:lnSpc>
                          <a:spcPts val="1315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8.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295275">
                        <a:lnSpc>
                          <a:spcPts val="1150"/>
                        </a:lnSpc>
                        <a:spcBef>
                          <a:spcPts val="40"/>
                        </a:spcBef>
                      </a:pPr>
                      <a:r>
                        <a:rPr sz="900" spc="-5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V.</a:t>
                      </a:r>
                      <a:r>
                        <a:rPr sz="900" spc="-1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Pandey,</a:t>
                      </a:r>
                      <a:r>
                        <a:rPr sz="900" spc="-1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Wee-Keong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Ng</a:t>
                      </a:r>
                      <a:r>
                        <a:rPr sz="900" spc="-1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and Ee-Peng</a:t>
                      </a:r>
                      <a:r>
                        <a:rPr sz="900" spc="-1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Lim, 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"Financial advisor agent in 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a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multi-agent financial 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trading system," </a:t>
                      </a:r>
                      <a:r>
                        <a:rPr sz="900" i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Proceedings </a:t>
                      </a:r>
                      <a:r>
                        <a:rPr sz="900" i="1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11th </a:t>
                      </a:r>
                      <a:r>
                        <a:rPr sz="900" i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International </a:t>
                      </a:r>
                      <a:r>
                        <a:rPr sz="900" i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Workshop on Database and Expert Systems </a:t>
                      </a:r>
                      <a:r>
                        <a:rPr sz="900" i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Applications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, London, UK, 2000, pp. 482-486, doi: </a:t>
                      </a:r>
                      <a:r>
                        <a:rPr sz="900" spc="-26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10.1109/DEXA.2000.875070.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34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 marR="243840" indent="-228600">
                        <a:lnSpc>
                          <a:spcPts val="1340"/>
                        </a:lnSpc>
                        <a:spcBef>
                          <a:spcPts val="20"/>
                        </a:spcBef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shows advancements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in financial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systems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Multi-Agent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Financial 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Trading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System(MAFTS).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80010" indent="-228600" algn="just">
                        <a:lnSpc>
                          <a:spcPts val="1340"/>
                        </a:lnSpc>
                        <a:spcBef>
                          <a:spcPts val="10"/>
                        </a:spcBef>
                        <a:buFont typeface="Arial MT"/>
                        <a:buChar char="●"/>
                        <a:tabLst>
                          <a:tab pos="523875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monitored stock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prices and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analyzed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market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data,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according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user-defined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criteria.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132715" indent="-228600" algn="just">
                        <a:lnSpc>
                          <a:spcPts val="1340"/>
                        </a:lnSpc>
                        <a:spcBef>
                          <a:spcPts val="5"/>
                        </a:spcBef>
                        <a:buFont typeface="Arial MT"/>
                        <a:buChar char="●"/>
                        <a:tabLst>
                          <a:tab pos="523875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Paper compares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MAFTS with other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systems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like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the Quo 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Vadis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system,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which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integrates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data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mining and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soft-computing.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72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indent="-229235">
                        <a:lnSpc>
                          <a:spcPts val="1315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Current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agents have limited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571500">
                        <a:lnSpc>
                          <a:spcPct val="1098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capabilities and don’t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incorporate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NN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fuzzy.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364490" indent="-228600">
                        <a:lnSpc>
                          <a:spcPct val="109800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Focuses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mainly on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technical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analysis.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178435" indent="-228600">
                        <a:lnSpc>
                          <a:spcPct val="109800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Depends on specific, possibly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costly data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sources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like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Routers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85986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9.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51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Galena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Pisoni,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Natalia Díaz-Rodríguez,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69850" marR="217170">
                        <a:lnSpc>
                          <a:spcPct val="101699"/>
                        </a:lnSpc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Responsible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and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human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centric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AI-based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insurance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advisors,Information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Processing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&amp;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Management,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Volume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60,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Issue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3,2023,103273,ISSN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0306-4573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51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 marR="283845" indent="-228600">
                        <a:lnSpc>
                          <a:spcPct val="101699"/>
                        </a:lnSpc>
                        <a:spcBef>
                          <a:spcPts val="35"/>
                        </a:spcBef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takes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review from existing literature to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understand specifications.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177800" indent="-228600">
                        <a:lnSpc>
                          <a:spcPct val="101699"/>
                        </a:lnSpc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covers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types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develop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systems.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246379" indent="-228600">
                        <a:lnSpc>
                          <a:spcPct val="101699"/>
                        </a:lnSpc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emphasizes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being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transparent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and user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friendly.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0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6415" marR="386080" indent="-228600">
                        <a:lnSpc>
                          <a:spcPts val="1450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Lack of clear guidelines and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regulatory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frameworks.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7050" indent="-229235">
                        <a:lnSpc>
                          <a:spcPct val="100000"/>
                        </a:lnSpc>
                        <a:spcBef>
                          <a:spcPts val="55"/>
                        </a:spcBef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privacy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security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also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challenge.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222885" indent="-228600">
                        <a:lnSpc>
                          <a:spcPct val="109800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limited strategies to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build user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trust.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07705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10.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0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115570">
                        <a:lnSpc>
                          <a:spcPct val="101699"/>
                        </a:lnSpc>
                        <a:spcBef>
                          <a:spcPts val="10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Zhan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L.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tina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an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3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3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(2021)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"Wh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d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u 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choose?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Comparing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perceptions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of human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vs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69850" marR="329565">
                        <a:lnSpc>
                          <a:spcPct val="101699"/>
                        </a:lnSpc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robo-advisor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 the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context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of financial services",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Journal of Services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Marketing,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Vol.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35 No. 5, pp.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634-646.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8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 marR="376555" indent="-228600">
                        <a:lnSpc>
                          <a:spcPct val="101699"/>
                        </a:lnSpc>
                        <a:spcBef>
                          <a:spcPts val="10"/>
                        </a:spcBef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Case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study to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find out which is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better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human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AI financial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advisor.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72390" indent="-228600">
                        <a:lnSpc>
                          <a:spcPct val="101699"/>
                        </a:lnSpc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It helps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identify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differences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consumers’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perceptions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trust.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330200" indent="-228600">
                        <a:lnSpc>
                          <a:spcPct val="101699"/>
                        </a:lnSpc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It helps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know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that users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prefer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highly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expert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humans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over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robo-advisors.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8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indent="-229235"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doesn’t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consider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potential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variations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AI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83185" indent="-228600">
                        <a:lnSpc>
                          <a:spcPct val="109800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study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doesn’t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represent diversity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users.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597535" indent="-228600">
                        <a:lnSpc>
                          <a:spcPct val="109800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captures immediate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perceptions rather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than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long-term.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0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0602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11.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256540" algn="just">
                        <a:lnSpc>
                          <a:spcPct val="101699"/>
                        </a:lnSpc>
                        <a:spcBef>
                          <a:spcPts val="30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Driggs,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R.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(2023). Man vs. Machine: The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Future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Financial Advising. Finance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Undergraduate Honors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Theses,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University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of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Arkansas,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Fayetteville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25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 marR="249554" indent="-228600">
                        <a:lnSpc>
                          <a:spcPct val="101699"/>
                        </a:lnSpc>
                        <a:spcBef>
                          <a:spcPts val="30"/>
                        </a:spcBef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Concluded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many advisors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lack succession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plans,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impacting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future client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base.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214629" indent="-228600">
                        <a:lnSpc>
                          <a:spcPct val="101699"/>
                        </a:lnSpc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Analysed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Technologies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like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GPT-4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showing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its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significant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progress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in finance.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238760" indent="-228600">
                        <a:lnSpc>
                          <a:spcPct val="101699"/>
                        </a:lnSpc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survey finds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that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only 15% of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participants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would trust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an AI with assets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wouldn’t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prefer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an AI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over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human 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advisor.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25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indent="-229235">
                        <a:lnSpc>
                          <a:spcPct val="100000"/>
                        </a:lnSpc>
                        <a:spcBef>
                          <a:spcPts val="50"/>
                        </a:spcBef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research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assumes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AI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will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284480">
                        <a:lnSpc>
                          <a:spcPct val="109800"/>
                        </a:lnSpc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reach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higher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proficiency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than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human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financial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advisors.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102870" indent="-228600">
                        <a:lnSpc>
                          <a:spcPct val="109800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Survey included only 100 people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that was over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social-media.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74295" indent="-228600">
                        <a:lnSpc>
                          <a:spcPct val="109800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focuses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current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AI capabilities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only and doesn’t fully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explore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future advancements.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4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81910" y="974672"/>
          <a:ext cx="8047154" cy="4799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14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606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176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20826">
                <a:tc>
                  <a:txBody>
                    <a:bodyPr/>
                    <a:lstStyle/>
                    <a:p>
                      <a:pPr marL="59690">
                        <a:lnSpc>
                          <a:spcPts val="1315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12.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182245">
                        <a:lnSpc>
                          <a:spcPts val="1340"/>
                        </a:lnSpc>
                        <a:spcBef>
                          <a:spcPts val="2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Bhatia,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A.,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Chandani,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A.,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Atiq,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R.,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Mehta,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M. and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Divekar,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R.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(2021), "Artificial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intelligence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 financial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services: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qualitative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research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discover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69850" marR="405130">
                        <a:lnSpc>
                          <a:spcPts val="1340"/>
                        </a:lnSpc>
                        <a:spcBef>
                          <a:spcPts val="10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robo-advisory services",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Qualitative Research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Financial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Markets,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Vol.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13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No.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5,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pp.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632-654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72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 marR="244475" indent="-228600">
                        <a:lnSpc>
                          <a:spcPts val="1340"/>
                        </a:lnSpc>
                        <a:spcBef>
                          <a:spcPts val="20"/>
                        </a:spcBef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conducted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5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focused group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discussions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active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indian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stock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market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investors.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111760" indent="-228600">
                        <a:lnSpc>
                          <a:spcPts val="1340"/>
                        </a:lnSpc>
                        <a:spcBef>
                          <a:spcPts val="5"/>
                        </a:spcBef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They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analyzed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discussions and helped them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know about 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factors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of their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perceptions.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353695" indent="-228600">
                        <a:lnSpc>
                          <a:spcPts val="1340"/>
                        </a:lnSpc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It included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cost-effectiveness,trust,data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security.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72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indent="-229235">
                        <a:lnSpc>
                          <a:spcPts val="1315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generalized study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it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includes</a:t>
                      </a:r>
                      <a:r>
                        <a:rPr sz="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people.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7050" indent="-229235">
                        <a:lnSpc>
                          <a:spcPct val="100000"/>
                        </a:lnSpc>
                        <a:spcBef>
                          <a:spcPts val="125"/>
                        </a:spcBef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Lacks future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developments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of AI.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97155" indent="-228600">
                        <a:lnSpc>
                          <a:spcPct val="109800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More detailed programming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backend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needed.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07705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13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705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161290">
                        <a:lnSpc>
                          <a:spcPts val="1150"/>
                        </a:lnSpc>
                        <a:spcBef>
                          <a:spcPts val="114"/>
                        </a:spcBef>
                      </a:pP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M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-</a:t>
                      </a:r>
                      <a:r>
                        <a:rPr sz="900" spc="-13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Da</a:t>
                      </a:r>
                      <a:r>
                        <a:rPr sz="900" spc="-7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,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J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-</a:t>
                      </a:r>
                      <a:r>
                        <a:rPr sz="900" spc="-114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Li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an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d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3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-C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Chen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,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"Artificia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l 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Intelligence for Conversational </a:t>
                      </a:r>
                      <a:r>
                        <a:rPr sz="900" spc="-1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Robo-Advisor," </a:t>
                      </a:r>
                      <a:r>
                        <a:rPr sz="900" i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2018 </a:t>
                      </a:r>
                      <a:r>
                        <a:rPr sz="900" i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IEEE/ACM International Conference on Advances in </a:t>
                      </a:r>
                      <a:r>
                        <a:rPr sz="900" i="1" spc="-26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Social Networks Analysis and Mining (ASONAM)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, 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Barcelona, Spain, 2018, pp. 1057-1064, doi: </a:t>
                      </a:r>
                      <a:r>
                        <a:rPr sz="90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10.1109/ASONAM.2018.8508269.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48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 marR="78740" indent="-228600">
                        <a:lnSpc>
                          <a:spcPct val="101699"/>
                        </a:lnSpc>
                        <a:spcBef>
                          <a:spcPts val="45"/>
                        </a:spcBef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uses LSTM models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to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predict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performance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investment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targets.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194945" indent="-228600">
                        <a:lnSpc>
                          <a:spcPct val="101699"/>
                        </a:lnSpc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Models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are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compared to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determine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which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provides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best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investment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portfolio.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158750" indent="-228600">
                        <a:lnSpc>
                          <a:spcPct val="101699"/>
                        </a:lnSpc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integrates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AIML and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generative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model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develop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robo-advisor.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88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6415" marR="271145" indent="-228600">
                        <a:lnSpc>
                          <a:spcPts val="1450"/>
                        </a:lnSpc>
                        <a:spcBef>
                          <a:spcPts val="5"/>
                        </a:spcBef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Limited investigation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on deep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learning.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7050" indent="-229235">
                        <a:lnSpc>
                          <a:spcPct val="100000"/>
                        </a:lnSpc>
                        <a:spcBef>
                          <a:spcPts val="60"/>
                        </a:spcBef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Research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constrained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only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to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0" dirty="0">
                          <a:latin typeface="Calibri"/>
                          <a:cs typeface="Calibri"/>
                        </a:rPr>
                        <a:t>Taiwan..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268605" indent="-228600">
                        <a:lnSpc>
                          <a:spcPct val="109800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lacks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in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providing detail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evaluation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of user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experience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effectiveness.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4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24902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14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923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123189">
                        <a:lnSpc>
                          <a:spcPct val="101699"/>
                        </a:lnSpc>
                        <a:spcBef>
                          <a:spcPts val="60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Can LLMs be Good Financial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Advisors?: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An Initial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Study in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Personal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Decision Making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for Optimized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Outcomes,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Kausik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Lakkaraju,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Sai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Krishna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Revanth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Vuruma,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Vishal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Pallagani, Bharath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Muppasani,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Biplav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Srivastava,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University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of South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Carolina,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cited: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arXiv:2307.07422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[cs.CL]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51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 marR="129539" indent="-228600">
                        <a:lnSpc>
                          <a:spcPct val="101699"/>
                        </a:lnSpc>
                        <a:spcBef>
                          <a:spcPts val="60"/>
                        </a:spcBef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study tested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the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chatbots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 multiple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languages,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revealing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varying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levels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effectiveness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in handling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linguistic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contexts.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68580" indent="-228600">
                        <a:lnSpc>
                          <a:spcPct val="101699"/>
                        </a:lnSpc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Chatbots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showed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limitations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 making good </a:t>
                      </a:r>
                      <a:r>
                        <a:rPr sz="900" spc="-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recommendations for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complex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financial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decisions.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129539" indent="-228600">
                        <a:lnSpc>
                          <a:spcPct val="101699"/>
                        </a:lnSpc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Concluded they’ve critical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gaps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providing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reliable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financial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information.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51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6415" marR="92075" indent="-228600">
                        <a:lnSpc>
                          <a:spcPts val="1450"/>
                        </a:lnSpc>
                        <a:spcBef>
                          <a:spcPts val="25"/>
                        </a:spcBef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The paper did not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dive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deep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into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why chatbots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failed.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7050" indent="-229235">
                        <a:lnSpc>
                          <a:spcPct val="100000"/>
                        </a:lnSpc>
                        <a:spcBef>
                          <a:spcPts val="55"/>
                        </a:spcBef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research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was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done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only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with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203835">
                        <a:lnSpc>
                          <a:spcPct val="109800"/>
                        </a:lnSpc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ChatGPT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Bard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small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set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questions.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435609" indent="-228600">
                        <a:lnSpc>
                          <a:spcPct val="109800"/>
                        </a:lnSpc>
                        <a:buFont typeface="Arial MT"/>
                        <a:buChar char="●"/>
                        <a:tabLst>
                          <a:tab pos="526415" algn="l"/>
                          <a:tab pos="527050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Covered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narrow range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financial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scenarios.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31686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15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88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335280">
                        <a:lnSpc>
                          <a:spcPct val="101699"/>
                        </a:lnSpc>
                        <a:spcBef>
                          <a:spcPts val="20"/>
                        </a:spcBef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Robo-advisors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Automated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Personal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Financial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Planners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SWOT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Analysis,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Krzysztof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Waliszewski,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Marta </a:t>
                      </a:r>
                      <a:r>
                        <a:rPr sz="900" spc="-40" dirty="0">
                          <a:latin typeface="Calibri"/>
                          <a:cs typeface="Calibri"/>
                        </a:rPr>
                        <a:t>Zi</a:t>
                      </a:r>
                      <a:r>
                        <a:rPr sz="900" spc="-40" dirty="0">
                          <a:latin typeface="Arial MT"/>
                          <a:cs typeface="Arial MT"/>
                        </a:rPr>
                        <a:t>ę</a:t>
                      </a:r>
                      <a:r>
                        <a:rPr sz="900" spc="-40" dirty="0">
                          <a:latin typeface="Calibri"/>
                          <a:cs typeface="Calibri"/>
                        </a:rPr>
                        <a:t>ba-Szklarska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69850" marR="1162050">
                        <a:lnSpc>
                          <a:spcPct val="101699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DOI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10.18778/2391-6478.3.27.0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9 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License: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CC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BY-NC-ND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4.0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72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3875" marR="82550" indent="-228600">
                        <a:lnSpc>
                          <a:spcPct val="101699"/>
                        </a:lnSpc>
                        <a:spcBef>
                          <a:spcPts val="20"/>
                        </a:spcBef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15" dirty="0">
                          <a:latin typeface="Calibri"/>
                          <a:cs typeface="Calibri"/>
                        </a:rPr>
                        <a:t>SWOT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analysis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revealed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Robo-Advisors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have strengths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reducing costs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and making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investment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services accessible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wider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audience.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3875" marR="97790" indent="-228600">
                        <a:lnSpc>
                          <a:spcPct val="101699"/>
                        </a:lnSpc>
                        <a:buFont typeface="Arial MT"/>
                        <a:buChar char="●"/>
                        <a:tabLst>
                          <a:tab pos="523240" algn="l"/>
                          <a:tab pos="523875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Concluded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that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Robo-Advisors are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not seen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as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threat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but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rather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as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complement to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traditional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financial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advisors.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172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indent="-229235" algn="just">
                        <a:lnSpc>
                          <a:spcPct val="100000"/>
                        </a:lnSpc>
                        <a:spcBef>
                          <a:spcPts val="45"/>
                        </a:spcBef>
                        <a:buFont typeface="Arial MT"/>
                        <a:buChar char="●"/>
                        <a:tabLst>
                          <a:tab pos="527050" algn="l"/>
                        </a:tabLst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Poor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evaluation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risk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tolerance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algn="just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lack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personalisation.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526415" marR="88265" indent="-228600" algn="just">
                        <a:lnSpc>
                          <a:spcPct val="109800"/>
                        </a:lnSpc>
                        <a:buFont typeface="Arial MT"/>
                        <a:buChar char="●"/>
                        <a:tabLst>
                          <a:tab pos="527050" algn="l"/>
                        </a:tabLst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The lack of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direct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human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contact </a:t>
                      </a:r>
                      <a:r>
                        <a:rPr sz="9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Robo-Advice platforms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can be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 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 drawback.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88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2466</Words>
  <Application>Microsoft Office PowerPoint</Application>
  <PresentationFormat>On-screen Show (4:3)</PresentationFormat>
  <Paragraphs>226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MT</vt:lpstr>
      <vt:lpstr>Calibri</vt:lpstr>
      <vt:lpstr>Times New Roman</vt:lpstr>
      <vt:lpstr>Office Theme</vt:lpstr>
      <vt:lpstr>AI based Financial Advisor using Cloud</vt:lpstr>
      <vt:lpstr>Abstract</vt:lpstr>
      <vt:lpstr>     Introduction</vt:lpstr>
      <vt:lpstr>      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Diagram</vt:lpstr>
      <vt:lpstr>               Existing Systems</vt:lpstr>
      <vt:lpstr>               Proposed System / Methodology</vt:lpstr>
      <vt:lpstr>List of Modules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Project&gt;</dc:title>
  <dc:creator>Kevin</dc:creator>
  <cp:lastModifiedBy>Papai Mondal</cp:lastModifiedBy>
  <cp:revision>24</cp:revision>
  <dcterms:created xsi:type="dcterms:W3CDTF">2020-05-13T07:00:09Z</dcterms:created>
  <dcterms:modified xsi:type="dcterms:W3CDTF">2024-08-31T05:33:40Z</dcterms:modified>
</cp:coreProperties>
</file>