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77" r:id="rId11"/>
    <p:sldId id="275" r:id="rId12"/>
    <p:sldId id="276" r:id="rId13"/>
    <p:sldId id="265" r:id="rId14"/>
    <p:sldId id="266" r:id="rId15"/>
    <p:sldId id="267" r:id="rId16"/>
    <p:sldId id="268" r:id="rId17"/>
    <p:sldId id="269" r:id="rId18"/>
    <p:sldId id="273" r:id="rId19"/>
    <p:sldId id="270" r:id="rId20"/>
    <p:sldId id="274" r:id="rId21"/>
    <p:sldId id="271" r:id="rId22"/>
    <p:sldId id="272" r:id="rId23"/>
  </p:sldIdLst>
  <p:sldSz cx="9144000" cy="5143500" type="screen16x9"/>
  <p:notesSz cx="6858000" cy="9144000"/>
  <p:embeddedFontLst>
    <p:embeddedFont>
      <p:font typeface="Raleway" panose="020B0604020202020204" charset="0"/>
      <p:regular r:id="rId25"/>
      <p:bold r:id="rId26"/>
      <p:italic r:id="rId27"/>
      <p:boldItalic r:id="rId28"/>
    </p:embeddedFont>
    <p:embeddedFont>
      <p:font typeface="Lato" panose="020B060402020202020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8" d="100"/>
          <a:sy n="148" d="100"/>
        </p:scale>
        <p:origin x="528" y="8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51919256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19448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f8a6cdeca1_1_6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f8a6cdeca1_1_6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59590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056b7eb9cf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3056b7eb9cf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40621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056b7eb9cf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3056b7eb9cf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51593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f8a6cdeca1_1_6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f8a6cdeca1_1_6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19975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f8a6cdeca1_1_6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2f8a6cdeca1_1_6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82098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f8a6cdeca1_1_6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2f8a6cdeca1_1_6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43982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3056b7eb9cf_1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3056b7eb9cf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48654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f8a6cdeca1_1_5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f8a6cdeca1_1_5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5845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f8a6cdeca1_1_5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f8a6cdeca1_1_5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13401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f8a576545c_0_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f8a576545c_0_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48571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f8a6cdeca1_1_5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f8a6cdeca1_1_5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98100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f8a6cdeca1_1_5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f8a6cdeca1_1_5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98557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f8a6cdeca1_1_5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f8a6cdeca1_1_5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0572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f8a6cdeca1_1_5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f8a6cdeca1_1_5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2732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056b7eb9cf_1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056b7eb9cf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06641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f8a6cdeca1_1_5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f8a6cdeca1_1_5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7517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2.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86" name="Google Shape;86;p13"/>
          <p:cNvPicPr preferRelativeResize="0"/>
          <p:nvPr/>
        </p:nvPicPr>
        <p:blipFill rotWithShape="1">
          <a:blip r:embed="rId3">
            <a:alphaModFix/>
          </a:blip>
          <a:srcRect/>
          <a:stretch/>
        </p:blipFill>
        <p:spPr>
          <a:xfrm>
            <a:off x="416000" y="194983"/>
            <a:ext cx="1486268" cy="611084"/>
          </a:xfrm>
          <a:prstGeom prst="rect">
            <a:avLst/>
          </a:prstGeom>
          <a:noFill/>
          <a:ln>
            <a:noFill/>
          </a:ln>
        </p:spPr>
      </p:pic>
      <p:sp>
        <p:nvSpPr>
          <p:cNvPr id="87" name="Google Shape;87;p13"/>
          <p:cNvSpPr/>
          <p:nvPr/>
        </p:nvSpPr>
        <p:spPr>
          <a:xfrm>
            <a:off x="2036900" y="194975"/>
            <a:ext cx="6616500" cy="14166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GB" sz="1800" b="1" i="0" u="none" strike="noStrike" cap="none">
                <a:solidFill>
                  <a:srgbClr val="000000"/>
                </a:solidFill>
                <a:latin typeface="Times New Roman"/>
                <a:ea typeface="Times New Roman"/>
                <a:cs typeface="Times New Roman"/>
                <a:sym typeface="Times New Roman"/>
              </a:rPr>
              <a:t>SRM INSTITUTE OF SCIENCE AND TECHNOLOGY </a:t>
            </a:r>
            <a:endParaRPr sz="1800" b="0" i="0" u="none" strike="noStrike" cap="none">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800"/>
              <a:buFont typeface="Arial"/>
              <a:buNone/>
            </a:pPr>
            <a:r>
              <a:rPr lang="en-GB" sz="1800" b="1" i="0" u="none" strike="noStrike" cap="none">
                <a:solidFill>
                  <a:srgbClr val="000000"/>
                </a:solidFill>
                <a:latin typeface="Times New Roman"/>
                <a:ea typeface="Times New Roman"/>
                <a:cs typeface="Times New Roman"/>
                <a:sym typeface="Times New Roman"/>
              </a:rPr>
              <a:t>SCHOOL OF COMPUTING</a:t>
            </a:r>
            <a:endParaRPr sz="1800" b="0" i="0" u="none" strike="noStrike" cap="none">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800"/>
              <a:buFont typeface="Arial"/>
              <a:buNone/>
            </a:pPr>
            <a:r>
              <a:rPr lang="en-GB" sz="1800" b="1" i="0" u="none" strike="noStrike" cap="none">
                <a:solidFill>
                  <a:srgbClr val="000000"/>
                </a:solidFill>
                <a:latin typeface="Times New Roman"/>
                <a:ea typeface="Times New Roman"/>
                <a:cs typeface="Times New Roman"/>
                <a:sym typeface="Times New Roman"/>
              </a:rPr>
              <a:t>DEPARTMENT OF </a:t>
            </a:r>
            <a:r>
              <a:rPr lang="en-GB" sz="1800" b="1">
                <a:latin typeface="Times New Roman"/>
                <a:ea typeface="Times New Roman"/>
                <a:cs typeface="Times New Roman"/>
                <a:sym typeface="Times New Roman"/>
              </a:rPr>
              <a:t>NETWORKING AND COMMUNICATIONS</a:t>
            </a:r>
            <a:endParaRPr sz="1800" b="0" i="0" u="none" strike="noStrike" cap="none">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800"/>
              <a:buFont typeface="Arial"/>
              <a:buNone/>
            </a:pPr>
            <a:r>
              <a:rPr lang="en-GB" sz="1800" b="1" i="0" u="none" strike="noStrike" cap="none">
                <a:solidFill>
                  <a:srgbClr val="000000"/>
                </a:solidFill>
                <a:latin typeface="Times New Roman"/>
                <a:ea typeface="Times New Roman"/>
                <a:cs typeface="Times New Roman"/>
                <a:sym typeface="Times New Roman"/>
              </a:rPr>
              <a:t>18CSP107L / 18CSP108L MINOR PROJECT / INTERNSHIP</a:t>
            </a:r>
            <a:endParaRPr sz="1800" b="0" i="0" u="none" strike="noStrike" cap="none">
              <a:solidFill>
                <a:srgbClr val="000000"/>
              </a:solidFill>
              <a:latin typeface="Times New Roman"/>
              <a:ea typeface="Times New Roman"/>
              <a:cs typeface="Times New Roman"/>
              <a:sym typeface="Times New Roman"/>
            </a:endParaRPr>
          </a:p>
        </p:txBody>
      </p:sp>
      <p:sp>
        <p:nvSpPr>
          <p:cNvPr id="88" name="Google Shape;88;p13"/>
          <p:cNvSpPr txBox="1"/>
          <p:nvPr/>
        </p:nvSpPr>
        <p:spPr>
          <a:xfrm>
            <a:off x="-343425" y="3530425"/>
            <a:ext cx="9144000" cy="1785900"/>
          </a:xfrm>
          <a:prstGeom prst="rect">
            <a:avLst/>
          </a:prstGeom>
          <a:noFill/>
          <a:ln>
            <a:noFill/>
          </a:ln>
        </p:spPr>
        <p:txBody>
          <a:bodyPr spcFirstLastPara="1" wrap="square" lIns="91425" tIns="45700" rIns="91425" bIns="45700" anchor="t" anchorCtr="0">
            <a:noAutofit/>
          </a:bodyPr>
          <a:lstStyle/>
          <a:p>
            <a:pPr marL="457200" marR="0" lvl="0" indent="-431800" algn="ctr" rtl="0">
              <a:lnSpc>
                <a:spcPct val="100000"/>
              </a:lnSpc>
              <a:spcBef>
                <a:spcPts val="640"/>
              </a:spcBef>
              <a:spcAft>
                <a:spcPts val="0"/>
              </a:spcAft>
              <a:buClr>
                <a:srgbClr val="888888"/>
              </a:buClr>
              <a:buSzPts val="3200"/>
              <a:buFont typeface="Arial"/>
              <a:buNone/>
            </a:pPr>
            <a:r>
              <a:rPr lang="en-GB" i="0" u="none" strike="noStrike" cap="none" dirty="0">
                <a:solidFill>
                  <a:srgbClr val="000000"/>
                </a:solidFill>
                <a:latin typeface="Lato"/>
                <a:ea typeface="Lato"/>
                <a:cs typeface="Lato"/>
                <a:sym typeface="Lato"/>
              </a:rPr>
              <a:t> </a:t>
            </a:r>
            <a:r>
              <a:rPr lang="en-GB" b="1" i="0" u="none" strike="noStrike" cap="none" dirty="0">
                <a:solidFill>
                  <a:srgbClr val="000000"/>
                </a:solidFill>
                <a:latin typeface="Lato"/>
                <a:ea typeface="Lato"/>
                <a:cs typeface="Lato"/>
                <a:sym typeface="Lato"/>
              </a:rPr>
              <a:t>Guide Name:</a:t>
            </a:r>
            <a:r>
              <a:rPr lang="en-GB" i="0" u="none" strike="noStrike" cap="none" dirty="0">
                <a:solidFill>
                  <a:srgbClr val="000000"/>
                </a:solidFill>
                <a:latin typeface="Lato"/>
                <a:ea typeface="Lato"/>
                <a:cs typeface="Lato"/>
                <a:sym typeface="Lato"/>
              </a:rPr>
              <a:t>                                                                        </a:t>
            </a:r>
            <a:r>
              <a:rPr lang="en-GB" b="1" i="0" u="none" strike="noStrike" cap="none" dirty="0">
                <a:solidFill>
                  <a:srgbClr val="000000"/>
                </a:solidFill>
                <a:latin typeface="Lato"/>
                <a:ea typeface="Lato"/>
                <a:cs typeface="Lato"/>
                <a:sym typeface="Lato"/>
              </a:rPr>
              <a:t>Student Name &amp; Registration Number:</a:t>
            </a:r>
            <a:endParaRPr b="1" dirty="0">
              <a:latin typeface="Lato"/>
              <a:ea typeface="Lato"/>
              <a:cs typeface="Lato"/>
              <a:sym typeface="Lato"/>
            </a:endParaRPr>
          </a:p>
          <a:p>
            <a:pPr marL="457200" marR="0" lvl="0" indent="-431800" algn="ctr" rtl="0">
              <a:lnSpc>
                <a:spcPct val="100000"/>
              </a:lnSpc>
              <a:spcBef>
                <a:spcPts val="640"/>
              </a:spcBef>
              <a:spcAft>
                <a:spcPts val="0"/>
              </a:spcAft>
              <a:buClr>
                <a:srgbClr val="888888"/>
              </a:buClr>
              <a:buSzPts val="3200"/>
              <a:buFont typeface="Arial"/>
              <a:buNone/>
            </a:pPr>
            <a:r>
              <a:rPr lang="en-GB" i="0" u="none" strike="noStrike" cap="none" dirty="0">
                <a:solidFill>
                  <a:srgbClr val="000000"/>
                </a:solidFill>
                <a:latin typeface="Lato"/>
                <a:ea typeface="Lato"/>
                <a:cs typeface="Lato"/>
                <a:sym typeface="Lato"/>
              </a:rPr>
              <a:t>Mrs. Vijayalakshmi V                                                  </a:t>
            </a:r>
            <a:r>
              <a:rPr lang="en-GB" i="0" u="none" strike="noStrike" cap="none" dirty="0" smtClean="0">
                <a:solidFill>
                  <a:srgbClr val="000000"/>
                </a:solidFill>
                <a:latin typeface="Lato"/>
                <a:ea typeface="Lato"/>
                <a:cs typeface="Lato"/>
                <a:sym typeface="Lato"/>
              </a:rPr>
              <a:t> Rachit </a:t>
            </a:r>
            <a:r>
              <a:rPr lang="en-GB" i="0" u="none" strike="noStrike" cap="none" dirty="0">
                <a:solidFill>
                  <a:srgbClr val="000000"/>
                </a:solidFill>
                <a:latin typeface="Lato"/>
                <a:ea typeface="Lato"/>
                <a:cs typeface="Lato"/>
                <a:sym typeface="Lato"/>
              </a:rPr>
              <a:t>Sood [RA2111028010110]</a:t>
            </a:r>
            <a:endParaRPr dirty="0">
              <a:latin typeface="Lato"/>
              <a:ea typeface="Lato"/>
              <a:cs typeface="Lato"/>
              <a:sym typeface="Lato"/>
            </a:endParaRPr>
          </a:p>
          <a:p>
            <a:pPr marL="457200" marR="0" lvl="0" indent="-431800" algn="ctr" rtl="0">
              <a:lnSpc>
                <a:spcPct val="100000"/>
              </a:lnSpc>
              <a:spcBef>
                <a:spcPts val="640"/>
              </a:spcBef>
              <a:spcAft>
                <a:spcPts val="0"/>
              </a:spcAft>
              <a:buClr>
                <a:srgbClr val="888888"/>
              </a:buClr>
              <a:buSzPts val="3200"/>
              <a:buFont typeface="Arial"/>
              <a:buNone/>
            </a:pPr>
            <a:r>
              <a:rPr lang="en-GB" i="0" u="none" strike="noStrike" cap="none" dirty="0">
                <a:solidFill>
                  <a:srgbClr val="000000"/>
                </a:solidFill>
                <a:latin typeface="Lato"/>
                <a:ea typeface="Lato"/>
                <a:cs typeface="Lato"/>
                <a:sym typeface="Lato"/>
              </a:rPr>
              <a:t>    Assistant Professor                                                     </a:t>
            </a:r>
            <a:r>
              <a:rPr lang="en-GB" i="0" u="none" strike="noStrike" cap="none" dirty="0" smtClean="0">
                <a:solidFill>
                  <a:srgbClr val="000000"/>
                </a:solidFill>
                <a:latin typeface="Lato"/>
                <a:ea typeface="Lato"/>
                <a:cs typeface="Lato"/>
                <a:sym typeface="Lato"/>
              </a:rPr>
              <a:t> Papai </a:t>
            </a:r>
            <a:r>
              <a:rPr lang="en-GB" i="0" u="none" strike="noStrike" cap="none" dirty="0">
                <a:solidFill>
                  <a:srgbClr val="000000"/>
                </a:solidFill>
                <a:latin typeface="Lato"/>
                <a:ea typeface="Lato"/>
                <a:cs typeface="Lato"/>
                <a:sym typeface="Lato"/>
              </a:rPr>
              <a:t>Mondal [RA2111028010116]</a:t>
            </a:r>
            <a:endParaRPr i="0" u="none" strike="noStrike" cap="none" dirty="0">
              <a:solidFill>
                <a:srgbClr val="000000"/>
              </a:solidFill>
              <a:latin typeface="Lato"/>
              <a:ea typeface="Lato"/>
              <a:cs typeface="Lato"/>
              <a:sym typeface="Lato"/>
            </a:endParaRPr>
          </a:p>
          <a:p>
            <a:pPr marL="457200" marR="0" lvl="0" indent="-431800" algn="ctr" rtl="0">
              <a:lnSpc>
                <a:spcPct val="100000"/>
              </a:lnSpc>
              <a:spcBef>
                <a:spcPts val="640"/>
              </a:spcBef>
              <a:spcAft>
                <a:spcPts val="0"/>
              </a:spcAft>
              <a:buClr>
                <a:srgbClr val="888888"/>
              </a:buClr>
              <a:buSzPts val="3200"/>
              <a:buFont typeface="Arial"/>
              <a:buNone/>
            </a:pPr>
            <a:r>
              <a:rPr lang="en-GB" i="0" u="none" strike="noStrike" cap="none" dirty="0">
                <a:solidFill>
                  <a:srgbClr val="000000"/>
                </a:solidFill>
                <a:latin typeface="Lato"/>
                <a:ea typeface="Lato"/>
                <a:cs typeface="Lato"/>
                <a:sym typeface="Lato"/>
              </a:rPr>
              <a:t>            </a:t>
            </a:r>
            <a:r>
              <a:rPr lang="en-GB" i="0" u="none" strike="noStrike" cap="none" dirty="0" smtClean="0">
                <a:solidFill>
                  <a:srgbClr val="000000"/>
                </a:solidFill>
                <a:latin typeface="Lato"/>
                <a:ea typeface="Lato"/>
                <a:cs typeface="Lato"/>
                <a:sym typeface="Lato"/>
              </a:rPr>
              <a:t> NWC </a:t>
            </a:r>
            <a:r>
              <a:rPr lang="en-GB" i="0" u="none" strike="noStrike" cap="none" dirty="0">
                <a:solidFill>
                  <a:srgbClr val="000000"/>
                </a:solidFill>
                <a:latin typeface="Lato"/>
                <a:ea typeface="Lato"/>
                <a:cs typeface="Lato"/>
                <a:sym typeface="Lato"/>
              </a:rPr>
              <a:t>                                                                 </a:t>
            </a:r>
            <a:r>
              <a:rPr lang="en-GB" dirty="0">
                <a:latin typeface="Lato"/>
                <a:ea typeface="Lato"/>
                <a:cs typeface="Lato"/>
                <a:sym typeface="Lato"/>
              </a:rPr>
              <a:t>                   </a:t>
            </a:r>
            <a:r>
              <a:rPr lang="en-GB" i="0" u="none" strike="noStrike" cap="none" dirty="0">
                <a:solidFill>
                  <a:srgbClr val="000000"/>
                </a:solidFill>
                <a:latin typeface="Lato"/>
                <a:ea typeface="Lato"/>
                <a:cs typeface="Lato"/>
                <a:sym typeface="Lato"/>
              </a:rPr>
              <a:t>Asmi Shrivastava [RA2111028010119] </a:t>
            </a:r>
            <a:endParaRPr i="0" u="none" strike="noStrike" cap="none" dirty="0">
              <a:solidFill>
                <a:srgbClr val="000000"/>
              </a:solidFill>
              <a:latin typeface="Lato"/>
              <a:ea typeface="Lato"/>
              <a:cs typeface="Lato"/>
              <a:sym typeface="Lato"/>
            </a:endParaRPr>
          </a:p>
          <a:p>
            <a:pPr marL="457200" marR="0" lvl="0" indent="-431800" algn="ctr" rtl="0">
              <a:lnSpc>
                <a:spcPct val="100000"/>
              </a:lnSpc>
              <a:spcBef>
                <a:spcPts val="640"/>
              </a:spcBef>
              <a:spcAft>
                <a:spcPts val="0"/>
              </a:spcAft>
              <a:buClr>
                <a:srgbClr val="888888"/>
              </a:buClr>
              <a:buSzPts val="3200"/>
              <a:buFont typeface="Arial"/>
              <a:buNone/>
            </a:pPr>
            <a:r>
              <a:rPr lang="en-GB" i="0" u="none" strike="noStrike" cap="none" dirty="0">
                <a:solidFill>
                  <a:srgbClr val="888888"/>
                </a:solidFill>
                <a:latin typeface="Lato"/>
                <a:ea typeface="Lato"/>
                <a:cs typeface="Lato"/>
                <a:sym typeface="Lato"/>
              </a:rPr>
              <a:t/>
            </a:r>
            <a:br>
              <a:rPr lang="en-GB" i="0" u="none" strike="noStrike" cap="none" dirty="0">
                <a:solidFill>
                  <a:srgbClr val="888888"/>
                </a:solidFill>
                <a:latin typeface="Lato"/>
                <a:ea typeface="Lato"/>
                <a:cs typeface="Lato"/>
                <a:sym typeface="Lato"/>
              </a:rPr>
            </a:br>
            <a:endParaRPr i="0" u="none" strike="noStrike" cap="none" dirty="0">
              <a:solidFill>
                <a:srgbClr val="888888"/>
              </a:solidFill>
              <a:latin typeface="Lato"/>
              <a:ea typeface="Lato"/>
              <a:cs typeface="Lato"/>
              <a:sym typeface="Lato"/>
            </a:endParaRPr>
          </a:p>
        </p:txBody>
      </p:sp>
      <p:sp>
        <p:nvSpPr>
          <p:cNvPr id="89" name="Google Shape;89;p13"/>
          <p:cNvSpPr txBox="1"/>
          <p:nvPr/>
        </p:nvSpPr>
        <p:spPr>
          <a:xfrm>
            <a:off x="597764" y="1326800"/>
            <a:ext cx="14862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GB" sz="1600"/>
              <a:t>28</a:t>
            </a:r>
            <a:r>
              <a:rPr lang="en-GB" sz="1600" b="0" i="0" u="none" strike="noStrike" cap="none">
                <a:solidFill>
                  <a:srgbClr val="000000"/>
                </a:solidFill>
                <a:latin typeface="Arial"/>
                <a:ea typeface="Arial"/>
                <a:cs typeface="Arial"/>
                <a:sym typeface="Arial"/>
              </a:rPr>
              <a:t>/</a:t>
            </a:r>
            <a:r>
              <a:rPr lang="en-GB" sz="1600"/>
              <a:t>09</a:t>
            </a:r>
            <a:r>
              <a:rPr lang="en-GB" sz="1600" b="0" i="0" u="none" strike="noStrike" cap="none">
                <a:solidFill>
                  <a:srgbClr val="000000"/>
                </a:solidFill>
                <a:latin typeface="Arial"/>
                <a:ea typeface="Arial"/>
                <a:cs typeface="Arial"/>
                <a:sym typeface="Arial"/>
              </a:rPr>
              <a:t>/2024</a:t>
            </a:r>
            <a:endParaRPr sz="1600" b="0" i="0" u="none" strike="noStrike" cap="none">
              <a:solidFill>
                <a:srgbClr val="000000"/>
              </a:solidFill>
              <a:latin typeface="Arial"/>
              <a:ea typeface="Arial"/>
              <a:cs typeface="Arial"/>
              <a:sym typeface="Arial"/>
            </a:endParaRPr>
          </a:p>
        </p:txBody>
      </p:sp>
      <p:sp>
        <p:nvSpPr>
          <p:cNvPr id="90" name="Google Shape;90;p13"/>
          <p:cNvSpPr txBox="1"/>
          <p:nvPr/>
        </p:nvSpPr>
        <p:spPr>
          <a:xfrm>
            <a:off x="493160" y="2204254"/>
            <a:ext cx="8160240" cy="7695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GB" sz="2200" dirty="0">
                <a:latin typeface="Lato"/>
                <a:ea typeface="Lato"/>
                <a:cs typeface="Lato"/>
                <a:sym typeface="Lato"/>
              </a:rPr>
              <a:t>AI-based Financial Advisor for Stock </a:t>
            </a:r>
            <a:r>
              <a:rPr lang="en-GB" sz="2200" dirty="0" smtClean="0">
                <a:latin typeface="Lato"/>
                <a:ea typeface="Lato"/>
                <a:cs typeface="Lato"/>
                <a:sym typeface="Lato"/>
              </a:rPr>
              <a:t>Market Predictions with Cloud-Integration</a:t>
            </a:r>
            <a:endParaRPr sz="2200" i="0" u="none" strike="noStrike" cap="none" dirty="0">
              <a:solidFill>
                <a:srgbClr val="000000"/>
              </a:solidFill>
              <a:latin typeface="Lato"/>
              <a:ea typeface="Lato"/>
              <a:cs typeface="Lato"/>
              <a:sym typeface="Lato"/>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450" y="661104"/>
            <a:ext cx="7688700" cy="535200"/>
          </a:xfrm>
        </p:spPr>
        <p:txBody>
          <a:bodyPr>
            <a:normAutofit fontScale="90000"/>
          </a:bodyPr>
          <a:lstStyle/>
          <a:p>
            <a:r>
              <a:rPr lang="en-US" dirty="0" smtClean="0"/>
              <a:t>Methodology</a:t>
            </a:r>
            <a:endParaRPr lang="en-IN" dirty="0"/>
          </a:p>
        </p:txBody>
      </p:sp>
      <p:sp>
        <p:nvSpPr>
          <p:cNvPr id="3" name="Text Placeholder 2"/>
          <p:cNvSpPr>
            <a:spLocks noGrp="1"/>
          </p:cNvSpPr>
          <p:nvPr>
            <p:ph type="body" idx="1"/>
          </p:nvPr>
        </p:nvSpPr>
        <p:spPr>
          <a:xfrm>
            <a:off x="729450" y="1422971"/>
            <a:ext cx="7688700" cy="2917004"/>
          </a:xfrm>
        </p:spPr>
        <p:txBody>
          <a:bodyPr/>
          <a:lstStyle/>
          <a:p>
            <a:pPr marL="146050" indent="0" algn="just">
              <a:buNone/>
            </a:pPr>
            <a:r>
              <a:rPr lang="en-US" dirty="0"/>
              <a:t>This research develops an AI-based personal finance </a:t>
            </a:r>
            <a:r>
              <a:rPr lang="en-US" dirty="0" smtClean="0"/>
              <a:t>advisor </a:t>
            </a:r>
            <a:r>
              <a:rPr lang="en-US" dirty="0"/>
              <a:t>to provide real-time stock market predictions. First, historical stock market data is collected and preprocessed to ensure data quality. Various models, including traditional time series models (e.g., ARIMA, Holt-Winters) and machine learning models (e.g., Random Forest, Gradient Boosting), are trained using cloud-based platforms to leverage scalability. The models are then evaluated using accuracy metrics like SMAPE and RMSE to select the best-performing model. The </a:t>
            </a:r>
            <a:r>
              <a:rPr lang="en-US" dirty="0" smtClean="0"/>
              <a:t>model </a:t>
            </a:r>
            <a:r>
              <a:rPr lang="en-US" dirty="0"/>
              <a:t>is deployed on </a:t>
            </a:r>
            <a:r>
              <a:rPr lang="en-US" b="1" dirty="0" err="1"/>
              <a:t>Streamlit</a:t>
            </a:r>
            <a:r>
              <a:rPr lang="en-US" b="1" dirty="0"/>
              <a:t> Cloud</a:t>
            </a:r>
            <a:r>
              <a:rPr lang="en-US" dirty="0"/>
              <a:t> for real-time user interaction, allowing users to input stock symbols and receive </a:t>
            </a:r>
            <a:r>
              <a:rPr lang="en-US" dirty="0" smtClean="0"/>
              <a:t>predictions. The results are cumulated to create a comparative study of all the algorithms implemented.</a:t>
            </a:r>
            <a:endParaRPr lang="en-IN" dirty="0"/>
          </a:p>
        </p:txBody>
      </p:sp>
    </p:spTree>
    <p:extLst>
      <p:ext uri="{BB962C8B-B14F-4D97-AF65-F5344CB8AC3E}">
        <p14:creationId xmlns:p14="http://schemas.microsoft.com/office/powerpoint/2010/main" val="2335059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450" y="655967"/>
            <a:ext cx="7688700" cy="535200"/>
          </a:xfrm>
        </p:spPr>
        <p:txBody>
          <a:bodyPr>
            <a:normAutofit fontScale="90000"/>
          </a:bodyPr>
          <a:lstStyle/>
          <a:p>
            <a:r>
              <a:rPr lang="en-US" sz="3100" dirty="0" smtClean="0"/>
              <a:t>Modules</a:t>
            </a:r>
            <a:endParaRPr lang="en-IN" dirty="0"/>
          </a:p>
        </p:txBody>
      </p:sp>
      <p:sp>
        <p:nvSpPr>
          <p:cNvPr id="3" name="Text Placeholder 2"/>
          <p:cNvSpPr>
            <a:spLocks noGrp="1"/>
          </p:cNvSpPr>
          <p:nvPr>
            <p:ph type="body" idx="1"/>
          </p:nvPr>
        </p:nvSpPr>
        <p:spPr>
          <a:xfrm>
            <a:off x="570216" y="1489753"/>
            <a:ext cx="7847934" cy="3390472"/>
          </a:xfrm>
        </p:spPr>
        <p:txBody>
          <a:bodyPr>
            <a:normAutofit fontScale="92500" lnSpcReduction="20000"/>
          </a:bodyPr>
          <a:lstStyle/>
          <a:p>
            <a:pPr marL="146050" indent="0" algn="just">
              <a:buNone/>
            </a:pPr>
            <a:r>
              <a:rPr lang="en-US" dirty="0"/>
              <a:t>The methodology involves the development and deployment of an AI-driven financial advisory system that predicts stock market trends and provides investment recommendations using various forecasting models and cloud computing for scalability. The system comprises several </a:t>
            </a:r>
            <a:r>
              <a:rPr lang="en-US" dirty="0" smtClean="0"/>
              <a:t>modules:</a:t>
            </a:r>
            <a:endParaRPr lang="en-US" dirty="0"/>
          </a:p>
          <a:p>
            <a:pPr marL="146050" indent="0" algn="just">
              <a:buNone/>
            </a:pPr>
            <a:r>
              <a:rPr lang="en-US" b="1" dirty="0"/>
              <a:t>1. Data Collection:</a:t>
            </a:r>
          </a:p>
          <a:p>
            <a:pPr algn="just"/>
            <a:r>
              <a:rPr lang="en-US" dirty="0" smtClean="0"/>
              <a:t>Gathered </a:t>
            </a:r>
            <a:r>
              <a:rPr lang="en-US" dirty="0"/>
              <a:t>historical stock market data, including stock prices, volumes, and relevant financial </a:t>
            </a:r>
            <a:r>
              <a:rPr lang="en-US" dirty="0" smtClean="0"/>
              <a:t>indicators </a:t>
            </a:r>
            <a:r>
              <a:rPr lang="en-US" dirty="0"/>
              <a:t>using </a:t>
            </a:r>
            <a:r>
              <a:rPr lang="en-US" dirty="0" smtClean="0"/>
              <a:t> </a:t>
            </a:r>
            <a:r>
              <a:rPr lang="en-US" dirty="0"/>
              <a:t>Yahoo </a:t>
            </a:r>
            <a:r>
              <a:rPr lang="en-US" dirty="0" smtClean="0"/>
              <a:t>Finance dataset.</a:t>
            </a:r>
          </a:p>
          <a:p>
            <a:pPr marL="146050" indent="0" algn="just">
              <a:buNone/>
            </a:pPr>
            <a:r>
              <a:rPr lang="en-US" b="1" dirty="0"/>
              <a:t>2. Data Preprocessing:</a:t>
            </a:r>
          </a:p>
          <a:p>
            <a:pPr algn="just"/>
            <a:r>
              <a:rPr lang="en-US" dirty="0" smtClean="0"/>
              <a:t>Cleaned </a:t>
            </a:r>
            <a:r>
              <a:rPr lang="en-US" dirty="0"/>
              <a:t>and </a:t>
            </a:r>
            <a:r>
              <a:rPr lang="en-US" dirty="0" smtClean="0"/>
              <a:t>preprocessed </a:t>
            </a:r>
            <a:r>
              <a:rPr lang="en-US" dirty="0"/>
              <a:t>the raw data by handling missing values, outliers, and normalizing the data. </a:t>
            </a:r>
            <a:endParaRPr lang="en-US" dirty="0" smtClean="0"/>
          </a:p>
          <a:p>
            <a:pPr algn="just"/>
            <a:r>
              <a:rPr lang="en-US" dirty="0" smtClean="0"/>
              <a:t>Extracted </a:t>
            </a:r>
            <a:r>
              <a:rPr lang="en-US" dirty="0"/>
              <a:t>useful features such as moving averages, volatility, and other technical indicators that influence stock prices</a:t>
            </a:r>
            <a:r>
              <a:rPr lang="en-US" dirty="0" smtClean="0"/>
              <a:t>.</a:t>
            </a:r>
          </a:p>
          <a:p>
            <a:pPr marL="146050" indent="0" algn="just">
              <a:buNone/>
            </a:pPr>
            <a:r>
              <a:rPr lang="en-US" b="1" dirty="0"/>
              <a:t>3. Model Development:</a:t>
            </a:r>
          </a:p>
          <a:p>
            <a:pPr algn="just"/>
            <a:r>
              <a:rPr lang="en-US" dirty="0" smtClean="0"/>
              <a:t>Trained </a:t>
            </a:r>
            <a:r>
              <a:rPr lang="en-US" dirty="0"/>
              <a:t>a variety of time series forecasting models, including </a:t>
            </a:r>
            <a:r>
              <a:rPr lang="en-US" b="1" dirty="0"/>
              <a:t>ARIMA</a:t>
            </a:r>
            <a:r>
              <a:rPr lang="en-US" dirty="0"/>
              <a:t>, </a:t>
            </a:r>
            <a:r>
              <a:rPr lang="en-US" b="1" dirty="0"/>
              <a:t>Holt-Winters</a:t>
            </a:r>
            <a:r>
              <a:rPr lang="en-US" dirty="0"/>
              <a:t>, and </a:t>
            </a:r>
            <a:r>
              <a:rPr lang="en-US" b="1" dirty="0"/>
              <a:t>Simple Exponential Smoothing (SES)</a:t>
            </a:r>
            <a:r>
              <a:rPr lang="en-US" dirty="0"/>
              <a:t>, to capture historical trends.</a:t>
            </a:r>
          </a:p>
          <a:p>
            <a:pPr algn="just"/>
            <a:r>
              <a:rPr lang="en-US" dirty="0" smtClean="0"/>
              <a:t>Implemented </a:t>
            </a:r>
            <a:r>
              <a:rPr lang="en-US" dirty="0"/>
              <a:t>machine learning models like </a:t>
            </a:r>
            <a:r>
              <a:rPr lang="en-US" b="1" dirty="0"/>
              <a:t>Random Forest</a:t>
            </a:r>
            <a:r>
              <a:rPr lang="en-US" dirty="0"/>
              <a:t> and </a:t>
            </a:r>
            <a:r>
              <a:rPr lang="en-US" b="1" dirty="0"/>
              <a:t>Gradient Boosting</a:t>
            </a:r>
            <a:r>
              <a:rPr lang="en-US" dirty="0"/>
              <a:t> to analyze non-linear patterns and make predictions.</a:t>
            </a:r>
          </a:p>
          <a:p>
            <a:pPr marL="146050" indent="0" algn="just">
              <a:buNone/>
            </a:pPr>
            <a:endParaRPr lang="en-US" dirty="0"/>
          </a:p>
          <a:p>
            <a:pPr marL="146050" indent="0" algn="just">
              <a:buNone/>
            </a:pPr>
            <a:r>
              <a:rPr lang="en-US" dirty="0" smtClean="0"/>
              <a:t>                 </a:t>
            </a:r>
          </a:p>
          <a:p>
            <a:pPr marL="146050" indent="0" algn="just">
              <a:buNone/>
            </a:pPr>
            <a:endParaRPr lang="en-US" dirty="0"/>
          </a:p>
          <a:p>
            <a:pPr marL="146050" indent="0" algn="just">
              <a:buNone/>
            </a:pPr>
            <a:endParaRPr lang="en-IN" dirty="0"/>
          </a:p>
        </p:txBody>
      </p:sp>
    </p:spTree>
    <p:extLst>
      <p:ext uri="{BB962C8B-B14F-4D97-AF65-F5344CB8AC3E}">
        <p14:creationId xmlns:p14="http://schemas.microsoft.com/office/powerpoint/2010/main" val="1426700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7734" y="1330503"/>
            <a:ext cx="7688700" cy="3715392"/>
          </a:xfrm>
        </p:spPr>
        <p:txBody>
          <a:bodyPr>
            <a:normAutofit/>
          </a:bodyPr>
          <a:lstStyle/>
          <a:p>
            <a:pPr marL="146050" indent="0" algn="just">
              <a:buNone/>
            </a:pPr>
            <a:r>
              <a:rPr lang="en-US" b="1" dirty="0" smtClean="0"/>
              <a:t>4. Model </a:t>
            </a:r>
            <a:r>
              <a:rPr lang="en-US" b="1" dirty="0"/>
              <a:t>Evaluation and Selection:</a:t>
            </a:r>
          </a:p>
          <a:p>
            <a:pPr algn="just"/>
            <a:r>
              <a:rPr lang="en-US" dirty="0" smtClean="0"/>
              <a:t>Evaluated </a:t>
            </a:r>
            <a:r>
              <a:rPr lang="en-US" dirty="0"/>
              <a:t>the accuracy of each model using metrics such as </a:t>
            </a:r>
            <a:r>
              <a:rPr lang="en-US" b="1" dirty="0"/>
              <a:t>SMAPE (Symmetric Mean Absolute Percentage Error)</a:t>
            </a:r>
            <a:r>
              <a:rPr lang="en-US" dirty="0"/>
              <a:t> and </a:t>
            </a:r>
            <a:r>
              <a:rPr lang="en-US" b="1" dirty="0"/>
              <a:t>RMSE (Root Mean Square Error)</a:t>
            </a:r>
            <a:r>
              <a:rPr lang="en-US" dirty="0"/>
              <a:t>.</a:t>
            </a:r>
          </a:p>
          <a:p>
            <a:pPr algn="just"/>
            <a:r>
              <a:rPr lang="en-US" dirty="0" smtClean="0"/>
              <a:t>Compared </a:t>
            </a:r>
            <a:r>
              <a:rPr lang="en-US" dirty="0"/>
              <a:t>traditional models with machine learning models to determine the most accurate model for predicting stock prices.</a:t>
            </a:r>
          </a:p>
          <a:p>
            <a:pPr marL="146050" indent="0" algn="just">
              <a:buNone/>
            </a:pPr>
            <a:r>
              <a:rPr lang="en-US" b="1" dirty="0" smtClean="0"/>
              <a:t>5</a:t>
            </a:r>
            <a:r>
              <a:rPr lang="en-US" b="1" dirty="0"/>
              <a:t>. Cloud-Based Deployment:</a:t>
            </a:r>
          </a:p>
          <a:p>
            <a:pPr algn="just"/>
            <a:r>
              <a:rPr lang="en-US" dirty="0" smtClean="0"/>
              <a:t>Deployed </a:t>
            </a:r>
            <a:r>
              <a:rPr lang="en-US" dirty="0"/>
              <a:t>the selected model on </a:t>
            </a:r>
            <a:r>
              <a:rPr lang="en-US" b="1" dirty="0" err="1"/>
              <a:t>Streamlit</a:t>
            </a:r>
            <a:r>
              <a:rPr lang="en-US" b="1" dirty="0"/>
              <a:t> Cloud</a:t>
            </a:r>
            <a:r>
              <a:rPr lang="en-US" dirty="0"/>
              <a:t>, providing a user-friendly interface for interacting with the AI-based </a:t>
            </a:r>
            <a:r>
              <a:rPr lang="en-US" dirty="0" smtClean="0"/>
              <a:t>advisor while also handling the large dataset.</a:t>
            </a:r>
            <a:endParaRPr lang="en-US" dirty="0"/>
          </a:p>
          <a:p>
            <a:pPr algn="just"/>
            <a:r>
              <a:rPr lang="en-US" dirty="0" smtClean="0"/>
              <a:t>Integrated </a:t>
            </a:r>
            <a:r>
              <a:rPr lang="en-US" dirty="0"/>
              <a:t>real-time data feeds to enable continuous updates and predictions.</a:t>
            </a:r>
          </a:p>
          <a:p>
            <a:pPr marL="146050" indent="0" algn="just">
              <a:buNone/>
            </a:pPr>
            <a:r>
              <a:rPr lang="en-US" b="1" dirty="0"/>
              <a:t>7. Bias Mitigation </a:t>
            </a:r>
            <a:r>
              <a:rPr lang="en-US" b="1" dirty="0" smtClean="0"/>
              <a:t>:</a:t>
            </a:r>
            <a:endParaRPr lang="en-US" b="1" dirty="0"/>
          </a:p>
          <a:p>
            <a:pPr algn="just"/>
            <a:r>
              <a:rPr lang="en-US" dirty="0" smtClean="0"/>
              <a:t>Ensured </a:t>
            </a:r>
            <a:r>
              <a:rPr lang="en-US" dirty="0"/>
              <a:t>that the system offers clear explanations for investment advice, helping users make informed </a:t>
            </a:r>
            <a:r>
              <a:rPr lang="en-US" dirty="0" smtClean="0"/>
              <a:t>decisions by a comparative study of all the algorithms that are implemented.</a:t>
            </a:r>
            <a:endParaRPr lang="en-US" dirty="0"/>
          </a:p>
          <a:p>
            <a:pPr marL="146050" indent="0" algn="just">
              <a:buNone/>
            </a:pPr>
            <a:endParaRPr lang="en-IN" dirty="0"/>
          </a:p>
        </p:txBody>
      </p:sp>
    </p:spTree>
    <p:extLst>
      <p:ext uri="{BB962C8B-B14F-4D97-AF65-F5344CB8AC3E}">
        <p14:creationId xmlns:p14="http://schemas.microsoft.com/office/powerpoint/2010/main" val="37370164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729450" y="5579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240"/>
              <a:t>Architecture</a:t>
            </a:r>
            <a:endParaRPr sz="3240"/>
          </a:p>
        </p:txBody>
      </p:sp>
      <p:pic>
        <p:nvPicPr>
          <p:cNvPr id="145" name="Google Shape;145;p22"/>
          <p:cNvPicPr preferRelativeResize="0"/>
          <p:nvPr/>
        </p:nvPicPr>
        <p:blipFill>
          <a:blip r:embed="rId3">
            <a:alphaModFix/>
          </a:blip>
          <a:stretch>
            <a:fillRect/>
          </a:stretch>
        </p:blipFill>
        <p:spPr>
          <a:xfrm>
            <a:off x="436900" y="1392875"/>
            <a:ext cx="8251376" cy="3557825"/>
          </a:xfrm>
          <a:prstGeom prst="rect">
            <a:avLst/>
          </a:prstGeom>
          <a:noFill/>
          <a:ln w="9525" cap="flat" cmpd="sng">
            <a:solidFill>
              <a:schemeClr val="dk2"/>
            </a:solidFill>
            <a:prstDash val="solid"/>
            <a:round/>
            <a:headEnd type="none" w="sm" len="sm"/>
            <a:tailEnd type="none" w="sm" len="sm"/>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3"/>
          <p:cNvSpPr txBox="1">
            <a:spLocks noGrp="1"/>
          </p:cNvSpPr>
          <p:nvPr>
            <p:ph type="title"/>
          </p:nvPr>
        </p:nvSpPr>
        <p:spPr>
          <a:xfrm>
            <a:off x="727650" y="57807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240"/>
              <a:t>User Story</a:t>
            </a:r>
            <a:endParaRPr sz="3240"/>
          </a:p>
        </p:txBody>
      </p:sp>
      <p:sp>
        <p:nvSpPr>
          <p:cNvPr id="151" name="Google Shape;151;p23"/>
          <p:cNvSpPr txBox="1">
            <a:spLocks noGrp="1"/>
          </p:cNvSpPr>
          <p:nvPr>
            <p:ph type="body" idx="1"/>
          </p:nvPr>
        </p:nvSpPr>
        <p:spPr>
          <a:xfrm>
            <a:off x="729450" y="1478425"/>
            <a:ext cx="7688700" cy="2861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dirty="0"/>
          </a:p>
        </p:txBody>
      </p:sp>
      <p:pic>
        <p:nvPicPr>
          <p:cNvPr id="2" name="Picture 1"/>
          <p:cNvPicPr>
            <a:picLocks noChangeAspect="1"/>
          </p:cNvPicPr>
          <p:nvPr/>
        </p:nvPicPr>
        <p:blipFill>
          <a:blip r:embed="rId3"/>
          <a:stretch>
            <a:fillRect/>
          </a:stretch>
        </p:blipFill>
        <p:spPr>
          <a:xfrm>
            <a:off x="286406" y="1340069"/>
            <a:ext cx="8571187" cy="3678620"/>
          </a:xfrm>
          <a:prstGeom prst="rect">
            <a:avLst/>
          </a:prstGeom>
          <a:ln>
            <a:solidFill>
              <a:schemeClr val="accent1"/>
            </a:solid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4"/>
          <p:cNvSpPr txBox="1">
            <a:spLocks noGrp="1"/>
          </p:cNvSpPr>
          <p:nvPr>
            <p:ph type="title"/>
          </p:nvPr>
        </p:nvSpPr>
        <p:spPr>
          <a:xfrm>
            <a:off x="727650" y="5780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rgbClr val="000000"/>
              </a:buClr>
              <a:buSzPct val="30555"/>
              <a:buFont typeface="Arial"/>
              <a:buNone/>
            </a:pPr>
            <a:r>
              <a:rPr lang="en-GB" sz="3240" b="0" dirty="0" smtClean="0">
                <a:solidFill>
                  <a:srgbClr val="000000"/>
                </a:solidFill>
                <a:latin typeface="Arial"/>
                <a:ea typeface="Arial"/>
                <a:cs typeface="Arial"/>
                <a:sym typeface="Arial"/>
              </a:rPr>
              <a:t>Implementation</a:t>
            </a:r>
            <a:endParaRPr sz="3240" b="0" dirty="0">
              <a:solidFill>
                <a:srgbClr val="000000"/>
              </a:solidFill>
              <a:latin typeface="Arial"/>
              <a:ea typeface="Arial"/>
              <a:cs typeface="Arial"/>
              <a:sym typeface="Arial"/>
            </a:endParaRPr>
          </a:p>
          <a:p>
            <a:pPr marL="0" lvl="0" indent="0" algn="l" rtl="0">
              <a:spcBef>
                <a:spcPts val="0"/>
              </a:spcBef>
              <a:spcAft>
                <a:spcPts val="0"/>
              </a:spcAft>
              <a:buNone/>
            </a:pPr>
            <a:endParaRPr dirty="0"/>
          </a:p>
        </p:txBody>
      </p:sp>
      <p:sp>
        <p:nvSpPr>
          <p:cNvPr id="158" name="Google Shape;158;p24"/>
          <p:cNvSpPr txBox="1">
            <a:spLocks noGrp="1"/>
          </p:cNvSpPr>
          <p:nvPr>
            <p:ph type="body" idx="1"/>
          </p:nvPr>
        </p:nvSpPr>
        <p:spPr>
          <a:xfrm>
            <a:off x="727650" y="1613075"/>
            <a:ext cx="7688700" cy="30300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GB" sz="1500" dirty="0"/>
              <a:t>For sprint 2, we have implemented the following:</a:t>
            </a:r>
            <a:endParaRPr sz="1500" dirty="0"/>
          </a:p>
          <a:p>
            <a:pPr marL="0" lvl="0" indent="0" algn="just" rtl="0">
              <a:spcBef>
                <a:spcPts val="1200"/>
              </a:spcBef>
              <a:spcAft>
                <a:spcPts val="0"/>
              </a:spcAft>
              <a:buNone/>
            </a:pPr>
            <a:r>
              <a:rPr lang="en-GB" sz="1500" dirty="0"/>
              <a:t>Step 1: We have successfully created a homepage for the system and created hyperlinks to the stock predictions page.</a:t>
            </a:r>
            <a:endParaRPr sz="1500" dirty="0"/>
          </a:p>
          <a:p>
            <a:pPr marL="0" lvl="0" indent="0" algn="just" rtl="0">
              <a:spcBef>
                <a:spcPts val="1200"/>
              </a:spcBef>
              <a:spcAft>
                <a:spcPts val="0"/>
              </a:spcAft>
              <a:buNone/>
            </a:pPr>
            <a:r>
              <a:rPr lang="en-GB" sz="1500" dirty="0"/>
              <a:t>Step 2: In the predictions page, we have implemented AI models like the ARIMA along with options to choosing stocks, start and end date, intervals and </a:t>
            </a:r>
            <a:r>
              <a:rPr lang="en-GB" sz="1500" dirty="0" smtClean="0"/>
              <a:t>periods. </a:t>
            </a:r>
            <a:endParaRPr sz="1500" dirty="0"/>
          </a:p>
          <a:p>
            <a:pPr marL="0" lvl="0" indent="0" algn="just" rtl="0">
              <a:spcBef>
                <a:spcPts val="1200"/>
              </a:spcBef>
              <a:spcAft>
                <a:spcPts val="0"/>
              </a:spcAft>
              <a:buNone/>
            </a:pPr>
            <a:r>
              <a:rPr lang="en-GB" sz="1500" dirty="0"/>
              <a:t>Step 3: After selecting our necessary required conditions the prediction system provides us with a visualization in the form of a graph of current and upcoming trends.</a:t>
            </a:r>
            <a:endParaRPr sz="1500" dirty="0"/>
          </a:p>
          <a:p>
            <a:pPr marL="0" lvl="0" indent="0" algn="just" rtl="0">
              <a:spcBef>
                <a:spcPts val="1200"/>
              </a:spcBef>
              <a:spcAft>
                <a:spcPts val="1200"/>
              </a:spcAft>
              <a:buNone/>
            </a:pPr>
            <a:endParaRPr sz="15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64" name="Google Shape;164;p25"/>
          <p:cNvPicPr preferRelativeResize="0"/>
          <p:nvPr/>
        </p:nvPicPr>
        <p:blipFill>
          <a:blip r:embed="rId3">
            <a:alphaModFix/>
          </a:blip>
          <a:stretch>
            <a:fillRect/>
          </a:stretch>
        </p:blipFill>
        <p:spPr>
          <a:xfrm>
            <a:off x="517700" y="811150"/>
            <a:ext cx="8119174" cy="39998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70" name="Google Shape;170;p26"/>
          <p:cNvPicPr preferRelativeResize="0"/>
          <p:nvPr/>
        </p:nvPicPr>
        <p:blipFill>
          <a:blip r:embed="rId3">
            <a:alphaModFix/>
          </a:blip>
          <a:stretch>
            <a:fillRect/>
          </a:stretch>
        </p:blipFill>
        <p:spPr>
          <a:xfrm>
            <a:off x="524425" y="797675"/>
            <a:ext cx="8112450" cy="3999801"/>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5125" y="638723"/>
            <a:ext cx="4387404" cy="4249536"/>
          </a:xfrm>
          <a:prstGeom prst="rect">
            <a:avLst/>
          </a:prstGeom>
          <a:ln>
            <a:solidFill>
              <a:schemeClr val="accent1"/>
            </a:solidFill>
          </a:ln>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757" y="638723"/>
            <a:ext cx="4076539" cy="4249536"/>
          </a:xfrm>
          <a:prstGeom prst="rect">
            <a:avLst/>
          </a:prstGeom>
          <a:ln>
            <a:solidFill>
              <a:schemeClr val="accent1"/>
            </a:solidFill>
          </a:ln>
        </p:spPr>
      </p:pic>
    </p:spTree>
    <p:extLst>
      <p:ext uri="{BB962C8B-B14F-4D97-AF65-F5344CB8AC3E}">
        <p14:creationId xmlns:p14="http://schemas.microsoft.com/office/powerpoint/2010/main" val="28539768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pic>
        <p:nvPicPr>
          <p:cNvPr id="175" name="Google Shape;175;p27"/>
          <p:cNvPicPr preferRelativeResize="0"/>
          <p:nvPr/>
        </p:nvPicPr>
        <p:blipFill>
          <a:blip r:embed="rId3">
            <a:alphaModFix/>
          </a:blip>
          <a:stretch>
            <a:fillRect/>
          </a:stretch>
        </p:blipFill>
        <p:spPr>
          <a:xfrm>
            <a:off x="436900" y="522175"/>
            <a:ext cx="3884550" cy="4449526"/>
          </a:xfrm>
          <a:prstGeom prst="rect">
            <a:avLst/>
          </a:prstGeom>
          <a:noFill/>
          <a:ln>
            <a:noFill/>
          </a:ln>
        </p:spPr>
      </p:pic>
      <p:pic>
        <p:nvPicPr>
          <p:cNvPr id="176" name="Google Shape;176;p27"/>
          <p:cNvPicPr preferRelativeResize="0"/>
          <p:nvPr/>
        </p:nvPicPr>
        <p:blipFill>
          <a:blip r:embed="rId4">
            <a:alphaModFix/>
          </a:blip>
          <a:stretch>
            <a:fillRect/>
          </a:stretch>
        </p:blipFill>
        <p:spPr>
          <a:xfrm>
            <a:off x="4631150" y="522175"/>
            <a:ext cx="4088925" cy="44495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ctrTitle"/>
          </p:nvPr>
        </p:nvSpPr>
        <p:spPr>
          <a:xfrm>
            <a:off x="637175" y="549750"/>
            <a:ext cx="7688100" cy="90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3400"/>
              <a:t>Table of Contents</a:t>
            </a:r>
            <a:endParaRPr sz="3400"/>
          </a:p>
        </p:txBody>
      </p:sp>
      <p:sp>
        <p:nvSpPr>
          <p:cNvPr id="96" name="Google Shape;96;p14"/>
          <p:cNvSpPr txBox="1">
            <a:spLocks noGrp="1"/>
          </p:cNvSpPr>
          <p:nvPr>
            <p:ph type="subTitle" idx="1"/>
          </p:nvPr>
        </p:nvSpPr>
        <p:spPr>
          <a:xfrm>
            <a:off x="729625" y="1400050"/>
            <a:ext cx="7688100" cy="3229200"/>
          </a:xfrm>
          <a:prstGeom prst="rect">
            <a:avLst/>
          </a:prstGeom>
        </p:spPr>
        <p:txBody>
          <a:bodyPr spcFirstLastPara="1" wrap="square" lIns="91425" tIns="91425" rIns="91425" bIns="91425" anchor="t" anchorCtr="0">
            <a:normAutofit lnSpcReduction="10000"/>
          </a:bodyPr>
          <a:lstStyle/>
          <a:p>
            <a:pPr marL="457200" lvl="0" indent="-342900" algn="l" rtl="0">
              <a:lnSpc>
                <a:spcPct val="115000"/>
              </a:lnSpc>
              <a:spcBef>
                <a:spcPts val="0"/>
              </a:spcBef>
              <a:spcAft>
                <a:spcPts val="0"/>
              </a:spcAft>
              <a:buSzPts val="1800"/>
              <a:buChar char="●"/>
            </a:pPr>
            <a:r>
              <a:rPr lang="en-GB" sz="1800" dirty="0"/>
              <a:t>Abstract</a:t>
            </a:r>
            <a:endParaRPr sz="1800" dirty="0"/>
          </a:p>
          <a:p>
            <a:pPr marL="457200" lvl="0" indent="-342900" algn="l" rtl="0">
              <a:lnSpc>
                <a:spcPct val="115000"/>
              </a:lnSpc>
              <a:spcBef>
                <a:spcPts val="0"/>
              </a:spcBef>
              <a:spcAft>
                <a:spcPts val="0"/>
              </a:spcAft>
              <a:buSzPts val="1800"/>
              <a:buChar char="●"/>
            </a:pPr>
            <a:r>
              <a:rPr lang="en-GB" sz="1800" dirty="0"/>
              <a:t>Introduction</a:t>
            </a:r>
            <a:endParaRPr sz="1800" dirty="0"/>
          </a:p>
          <a:p>
            <a:pPr marL="457200" lvl="0" indent="-342900" algn="l" rtl="0">
              <a:lnSpc>
                <a:spcPct val="115000"/>
              </a:lnSpc>
              <a:spcBef>
                <a:spcPts val="0"/>
              </a:spcBef>
              <a:spcAft>
                <a:spcPts val="0"/>
              </a:spcAft>
              <a:buSzPts val="1800"/>
              <a:buChar char="●"/>
            </a:pPr>
            <a:r>
              <a:rPr lang="en-GB" sz="1800" dirty="0"/>
              <a:t>Problem Statement</a:t>
            </a:r>
            <a:endParaRPr sz="1800" dirty="0"/>
          </a:p>
          <a:p>
            <a:pPr marL="457200" lvl="0" indent="-342900" algn="l" rtl="0">
              <a:lnSpc>
                <a:spcPct val="115000"/>
              </a:lnSpc>
              <a:spcBef>
                <a:spcPts val="0"/>
              </a:spcBef>
              <a:spcAft>
                <a:spcPts val="0"/>
              </a:spcAft>
              <a:buSzPts val="1800"/>
              <a:buChar char="●"/>
            </a:pPr>
            <a:r>
              <a:rPr lang="en-GB" sz="1800" dirty="0"/>
              <a:t>Literature Survey</a:t>
            </a:r>
            <a:endParaRPr sz="1800" dirty="0"/>
          </a:p>
          <a:p>
            <a:pPr marL="457200" lvl="0" indent="-342900" algn="l" rtl="0">
              <a:lnSpc>
                <a:spcPct val="115000"/>
              </a:lnSpc>
              <a:spcBef>
                <a:spcPts val="0"/>
              </a:spcBef>
              <a:spcAft>
                <a:spcPts val="0"/>
              </a:spcAft>
              <a:buSzPts val="1800"/>
              <a:buChar char="●"/>
            </a:pPr>
            <a:r>
              <a:rPr lang="en-GB" sz="1800" dirty="0"/>
              <a:t>Objectives</a:t>
            </a:r>
            <a:endParaRPr sz="1800" dirty="0"/>
          </a:p>
          <a:p>
            <a:pPr marL="457200" lvl="0" indent="-342900" algn="l" rtl="0">
              <a:lnSpc>
                <a:spcPct val="115000"/>
              </a:lnSpc>
              <a:spcBef>
                <a:spcPts val="0"/>
              </a:spcBef>
              <a:spcAft>
                <a:spcPts val="0"/>
              </a:spcAft>
              <a:buSzPts val="1800"/>
              <a:buChar char="●"/>
            </a:pPr>
            <a:r>
              <a:rPr lang="en-GB" sz="1800" dirty="0"/>
              <a:t>Architecture Diagram</a:t>
            </a:r>
            <a:endParaRPr sz="1800" dirty="0"/>
          </a:p>
          <a:p>
            <a:pPr marL="457200" lvl="0" indent="-342900" algn="l" rtl="0">
              <a:lnSpc>
                <a:spcPct val="115000"/>
              </a:lnSpc>
              <a:spcBef>
                <a:spcPts val="0"/>
              </a:spcBef>
              <a:spcAft>
                <a:spcPts val="0"/>
              </a:spcAft>
              <a:buSzPts val="1800"/>
              <a:buChar char="●"/>
            </a:pPr>
            <a:r>
              <a:rPr lang="en-GB" sz="1800" dirty="0"/>
              <a:t>User Story</a:t>
            </a:r>
            <a:endParaRPr sz="1800" dirty="0"/>
          </a:p>
          <a:p>
            <a:pPr marL="457200" lvl="0" indent="-342900" algn="l" rtl="0">
              <a:lnSpc>
                <a:spcPct val="115000"/>
              </a:lnSpc>
              <a:spcBef>
                <a:spcPts val="0"/>
              </a:spcBef>
              <a:spcAft>
                <a:spcPts val="0"/>
              </a:spcAft>
              <a:buSzPts val="1800"/>
              <a:buChar char="●"/>
            </a:pPr>
            <a:r>
              <a:rPr lang="en-GB" sz="1800" dirty="0"/>
              <a:t>Implementation and Result</a:t>
            </a:r>
            <a:endParaRPr sz="1800" dirty="0"/>
          </a:p>
          <a:p>
            <a:pPr marL="457200" lvl="0" indent="-342900" algn="l" rtl="0">
              <a:lnSpc>
                <a:spcPct val="115000"/>
              </a:lnSpc>
              <a:spcBef>
                <a:spcPts val="0"/>
              </a:spcBef>
              <a:spcAft>
                <a:spcPts val="0"/>
              </a:spcAft>
              <a:buSzPts val="1800"/>
              <a:buChar char="●"/>
            </a:pPr>
            <a:r>
              <a:rPr lang="en-GB" sz="1800" dirty="0"/>
              <a:t>Conclusion</a:t>
            </a:r>
            <a:endParaRPr sz="1800" dirty="0"/>
          </a:p>
          <a:p>
            <a:pPr marL="457200" lvl="0" indent="-342900" algn="l" rtl="0">
              <a:lnSpc>
                <a:spcPct val="115000"/>
              </a:lnSpc>
              <a:spcBef>
                <a:spcPts val="0"/>
              </a:spcBef>
              <a:spcAft>
                <a:spcPts val="0"/>
              </a:spcAft>
              <a:buSzPts val="1800"/>
              <a:buChar char="●"/>
            </a:pPr>
            <a:r>
              <a:rPr lang="en-GB" sz="1800" dirty="0"/>
              <a:t>References </a:t>
            </a:r>
            <a:endParaRPr sz="1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5695" y="1597612"/>
            <a:ext cx="7688700" cy="2261100"/>
          </a:xfrm>
        </p:spPr>
        <p:txBody>
          <a:bodyPr/>
          <a:lstStyle/>
          <a:p>
            <a:pPr marL="146050" indent="0" algn="just">
              <a:buNone/>
            </a:pPr>
            <a:r>
              <a:rPr lang="en-IN" dirty="0" smtClean="0"/>
              <a:t>For Sprint 2, in </a:t>
            </a:r>
            <a:r>
              <a:rPr lang="en-IN" dirty="0"/>
              <a:t>terms of forecasting accuracy, the </a:t>
            </a:r>
            <a:r>
              <a:rPr lang="en-IN" b="1" dirty="0"/>
              <a:t>ARIMA</a:t>
            </a:r>
            <a:r>
              <a:rPr lang="en-IN" dirty="0"/>
              <a:t> model demonstrates significant improvements over both the </a:t>
            </a:r>
            <a:r>
              <a:rPr lang="en-IN" b="1" dirty="0"/>
              <a:t>Simple Exponential Smoothing (SES)</a:t>
            </a:r>
            <a:r>
              <a:rPr lang="en-IN" dirty="0"/>
              <a:t> and </a:t>
            </a:r>
            <a:r>
              <a:rPr lang="en-IN" b="1" dirty="0"/>
              <a:t>Holt-Winters</a:t>
            </a:r>
            <a:r>
              <a:rPr lang="en-IN" dirty="0"/>
              <a:t> models. When compared to SES, ARIMA shows a </a:t>
            </a:r>
            <a:r>
              <a:rPr lang="en-IN" b="1" dirty="0"/>
              <a:t>35.71%</a:t>
            </a:r>
            <a:r>
              <a:rPr lang="en-IN" dirty="0"/>
              <a:t> improvement in accuracy for high predictions and a </a:t>
            </a:r>
            <a:r>
              <a:rPr lang="en-IN" b="1" dirty="0"/>
              <a:t>30%</a:t>
            </a:r>
            <a:r>
              <a:rPr lang="en-IN" dirty="0"/>
              <a:t> improvement for low predictions. Similarly, ARIMA outperforms the Holt-Winters model with a </a:t>
            </a:r>
            <a:r>
              <a:rPr lang="en-IN" b="1" dirty="0"/>
              <a:t>40%</a:t>
            </a:r>
            <a:r>
              <a:rPr lang="en-IN" dirty="0"/>
              <a:t> improvement for high predictions and a </a:t>
            </a:r>
            <a:r>
              <a:rPr lang="en-IN" b="1" dirty="0"/>
              <a:t>43.24%</a:t>
            </a:r>
            <a:r>
              <a:rPr lang="en-IN" dirty="0"/>
              <a:t> improvement for low predictions.</a:t>
            </a:r>
          </a:p>
          <a:p>
            <a:pPr marL="146050" indent="0" algn="just">
              <a:buNone/>
            </a:pPr>
            <a:endParaRPr lang="en-IN" dirty="0"/>
          </a:p>
        </p:txBody>
      </p:sp>
      <p:sp>
        <p:nvSpPr>
          <p:cNvPr id="4" name="Google Shape;157;p24"/>
          <p:cNvSpPr txBox="1">
            <a:spLocks noGrp="1"/>
          </p:cNvSpPr>
          <p:nvPr>
            <p:ph type="title"/>
          </p:nvPr>
        </p:nvSpPr>
        <p:spPr>
          <a:xfrm>
            <a:off x="727650" y="5780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rgbClr val="000000"/>
              </a:buClr>
              <a:buSzPct val="30555"/>
              <a:buFont typeface="Arial"/>
              <a:buNone/>
            </a:pPr>
            <a:r>
              <a:rPr lang="en-US" sz="3240" b="0" dirty="0" smtClean="0">
                <a:solidFill>
                  <a:srgbClr val="000000"/>
                </a:solidFill>
                <a:latin typeface="Arial"/>
                <a:ea typeface="Arial"/>
                <a:cs typeface="Arial"/>
                <a:sym typeface="Arial"/>
              </a:rPr>
              <a:t>Result</a:t>
            </a:r>
            <a:endParaRPr sz="3240" b="0" dirty="0">
              <a:solidFill>
                <a:srgbClr val="000000"/>
              </a:solidFill>
              <a:latin typeface="Arial"/>
              <a:ea typeface="Arial"/>
              <a:cs typeface="Arial"/>
              <a:sym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4764436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8"/>
          <p:cNvSpPr txBox="1">
            <a:spLocks noGrp="1"/>
          </p:cNvSpPr>
          <p:nvPr>
            <p:ph type="title"/>
          </p:nvPr>
        </p:nvSpPr>
        <p:spPr>
          <a:xfrm>
            <a:off x="727650" y="5646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240"/>
              <a:t>Conclusion</a:t>
            </a:r>
            <a:endParaRPr sz="3240"/>
          </a:p>
        </p:txBody>
      </p:sp>
      <p:sp>
        <p:nvSpPr>
          <p:cNvPr id="182" name="Google Shape;182;p28"/>
          <p:cNvSpPr txBox="1">
            <a:spLocks noGrp="1"/>
          </p:cNvSpPr>
          <p:nvPr>
            <p:ph type="body" idx="1"/>
          </p:nvPr>
        </p:nvSpPr>
        <p:spPr>
          <a:xfrm>
            <a:off x="727650" y="1564200"/>
            <a:ext cx="7688700" cy="28839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GB" sz="1400"/>
              <a:t>This research develops an AI-based personal finance advisor focused on stock market investments, utilizing cloud computing to enhance performance, scalability, and real-time decision-making. The system tackles key challenges like data security, algorithmic bias, and transparency, ensuring that users receive reliable and personalized financial advice. By integrating advanced AI models and cloud infrastructure, the solution makes investment guidance more accessible, affordable, and accurate. </a:t>
            </a:r>
            <a:endParaRPr sz="1400"/>
          </a:p>
          <a:p>
            <a:pPr marL="0" lvl="0" indent="0" algn="just" rtl="0">
              <a:spcBef>
                <a:spcPts val="1200"/>
              </a:spcBef>
              <a:spcAft>
                <a:spcPts val="1200"/>
              </a:spcAft>
              <a:buNone/>
            </a:pPr>
            <a:r>
              <a:rPr lang="en-GB" sz="1400"/>
              <a:t>Future improvements will focus on refining prediction models, expanding global market data, and continuously optimizing for fairness and compliance.</a:t>
            </a:r>
            <a:endParaRPr sz="1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9"/>
          <p:cNvSpPr txBox="1">
            <a:spLocks noGrp="1"/>
          </p:cNvSpPr>
          <p:nvPr>
            <p:ph type="title"/>
          </p:nvPr>
        </p:nvSpPr>
        <p:spPr>
          <a:xfrm>
            <a:off x="727650" y="5432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240"/>
              <a:t>References</a:t>
            </a:r>
            <a:endParaRPr sz="3240"/>
          </a:p>
        </p:txBody>
      </p:sp>
      <p:sp>
        <p:nvSpPr>
          <p:cNvPr id="188" name="Google Shape;188;p29"/>
          <p:cNvSpPr txBox="1">
            <a:spLocks noGrp="1"/>
          </p:cNvSpPr>
          <p:nvPr>
            <p:ph type="body" idx="1"/>
          </p:nvPr>
        </p:nvSpPr>
        <p:spPr>
          <a:xfrm>
            <a:off x="727650" y="1526825"/>
            <a:ext cx="7688700" cy="32841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GB" sz="1000">
                <a:highlight>
                  <a:srgbClr val="FFFFFF"/>
                </a:highlight>
                <a:latin typeface="Times New Roman"/>
                <a:ea typeface="Times New Roman"/>
                <a:cs typeface="Times New Roman"/>
                <a:sym typeface="Times New Roman"/>
              </a:rPr>
              <a:t>[1] Implementing artificial intelligence empowered financial advisory services: A literature review and critical research agenda Hui Zhu  , Olli Vigren , Inga-Lill Soderberg, Journal of Business Research Volume 174 , March 2024, 114494.</a:t>
            </a:r>
            <a:endParaRPr sz="1000">
              <a:highlight>
                <a:srgbClr val="FFFFFF"/>
              </a:highlight>
              <a:latin typeface="Times New Roman"/>
              <a:ea typeface="Times New Roman"/>
              <a:cs typeface="Times New Roman"/>
              <a:sym typeface="Times New Roman"/>
            </a:endParaRPr>
          </a:p>
          <a:p>
            <a:pPr marL="0" lvl="0" indent="0" algn="just" rtl="0">
              <a:spcBef>
                <a:spcPts val="1200"/>
              </a:spcBef>
              <a:spcAft>
                <a:spcPts val="0"/>
              </a:spcAft>
              <a:buNone/>
            </a:pPr>
            <a:r>
              <a:rPr lang="en-GB" sz="1000">
                <a:highlight>
                  <a:srgbClr val="FFFFFF"/>
                </a:highlight>
                <a:latin typeface="Times New Roman"/>
                <a:ea typeface="Times New Roman"/>
                <a:cs typeface="Times New Roman"/>
                <a:sym typeface="Times New Roman"/>
              </a:rPr>
              <a:t>[2] A Review on the role of Robo - advisory service in transforming Personal Finance in the Digital - Era Priyanka R Rao,Dr. K.S. Lakshmi, Journal of Informatics Education and Research Volume 4, 2024, 1526-4726.</a:t>
            </a:r>
            <a:endParaRPr sz="1000">
              <a:highlight>
                <a:srgbClr val="FFFFFF"/>
              </a:highlight>
              <a:latin typeface="Times New Roman"/>
              <a:ea typeface="Times New Roman"/>
              <a:cs typeface="Times New Roman"/>
              <a:sym typeface="Times New Roman"/>
            </a:endParaRPr>
          </a:p>
          <a:p>
            <a:pPr marL="0" lvl="0" indent="0" algn="just" rtl="0">
              <a:spcBef>
                <a:spcPts val="1200"/>
              </a:spcBef>
              <a:spcAft>
                <a:spcPts val="0"/>
              </a:spcAft>
              <a:buNone/>
            </a:pPr>
            <a:r>
              <a:rPr lang="en-GB" sz="1000">
                <a:highlight>
                  <a:srgbClr val="FFFFFF"/>
                </a:highlight>
                <a:latin typeface="Times New Roman"/>
                <a:ea typeface="Times New Roman"/>
                <a:cs typeface="Times New Roman"/>
                <a:sym typeface="Times New Roman"/>
              </a:rPr>
              <a:t>[3] Analysis of Financial Market using Generative Artificial Intelligence Yuning Liu1, Junliang Wang2, Academic Journal of Science and Technology ,Volume 11, 2024,  2771-3032.</a:t>
            </a:r>
            <a:endParaRPr sz="1000">
              <a:highlight>
                <a:srgbClr val="FFFFFF"/>
              </a:highlight>
              <a:latin typeface="Times New Roman"/>
              <a:ea typeface="Times New Roman"/>
              <a:cs typeface="Times New Roman"/>
              <a:sym typeface="Times New Roman"/>
            </a:endParaRPr>
          </a:p>
          <a:p>
            <a:pPr marL="0" lvl="0" indent="0" algn="just" rtl="0">
              <a:spcBef>
                <a:spcPts val="1200"/>
              </a:spcBef>
              <a:spcAft>
                <a:spcPts val="0"/>
              </a:spcAft>
              <a:buNone/>
            </a:pPr>
            <a:r>
              <a:rPr lang="en-GB" sz="1000">
                <a:highlight>
                  <a:srgbClr val="FFFFFF"/>
                </a:highlight>
                <a:latin typeface="Times New Roman"/>
                <a:ea typeface="Times New Roman"/>
                <a:cs typeface="Times New Roman"/>
                <a:sym typeface="Times New Roman"/>
              </a:rPr>
              <a:t>[4] Research on Generative Artificial Intelligence for Virtual Financial Robo‐Advisor Zengyi Huang1, Chang Che2, Haotian Zheng3, Chen Li4,Academic Journal of Science and Technology, Volume 10, 2024, 2771-3032.</a:t>
            </a:r>
            <a:endParaRPr sz="1000">
              <a:highlight>
                <a:srgbClr val="FFFFFF"/>
              </a:highlight>
              <a:latin typeface="Times New Roman"/>
              <a:ea typeface="Times New Roman"/>
              <a:cs typeface="Times New Roman"/>
              <a:sym typeface="Times New Roman"/>
            </a:endParaRPr>
          </a:p>
          <a:p>
            <a:pPr marL="0" lvl="0" indent="0" algn="just" rtl="0">
              <a:spcBef>
                <a:spcPts val="1200"/>
              </a:spcBef>
              <a:spcAft>
                <a:spcPts val="0"/>
              </a:spcAft>
              <a:buNone/>
            </a:pPr>
            <a:r>
              <a:rPr lang="en-GB" sz="1000">
                <a:highlight>
                  <a:srgbClr val="FFFFFF"/>
                </a:highlight>
                <a:latin typeface="Times New Roman"/>
                <a:ea typeface="Times New Roman"/>
                <a:cs typeface="Times New Roman"/>
                <a:sym typeface="Times New Roman"/>
              </a:rPr>
              <a:t>[5] Transforming Financial Decision-Making: The Interplay of AI, Cloud Computing and Advanced Data Management Technologies, Sergiu-Alexandru Ionescu, Vlad Diaconita, Journal of Computers Communications &amp; Control Volume 18,December 2023, ISSN 1841-9844, ISSN-L 1841-9836.</a:t>
            </a:r>
            <a:endParaRPr sz="1000">
              <a:highlight>
                <a:srgbClr val="FFFFFF"/>
              </a:highlight>
              <a:latin typeface="Times New Roman"/>
              <a:ea typeface="Times New Roman"/>
              <a:cs typeface="Times New Roman"/>
              <a:sym typeface="Times New Roman"/>
            </a:endParaRPr>
          </a:p>
          <a:p>
            <a:pPr marL="0" lvl="0" indent="0" algn="just" rtl="0">
              <a:spcBef>
                <a:spcPts val="1200"/>
              </a:spcBef>
              <a:spcAft>
                <a:spcPts val="1200"/>
              </a:spcAft>
              <a:buNone/>
            </a:pPr>
            <a:r>
              <a:rPr lang="en-GB" sz="1000">
                <a:highlight>
                  <a:srgbClr val="FFFFFF"/>
                </a:highlight>
                <a:latin typeface="Times New Roman"/>
                <a:ea typeface="Times New Roman"/>
                <a:cs typeface="Times New Roman"/>
                <a:sym typeface="Times New Roman"/>
              </a:rPr>
              <a:t>[6] Artificial intelligence in customer-facing financial services: a systematic literature review and agenda for future research, J. K. Hentzen, A. Hoffmann, Rebecca Dolan, Erol Pala, International Journal of Bank Marketing, 2021, 0265-2323.</a:t>
            </a:r>
            <a:endParaRPr sz="1000">
              <a:highlight>
                <a:srgbClr val="FFFFFF"/>
              </a:highlight>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5"/>
          <p:cNvSpPr txBox="1">
            <a:spLocks noGrp="1"/>
          </p:cNvSpPr>
          <p:nvPr>
            <p:ph type="title"/>
          </p:nvPr>
        </p:nvSpPr>
        <p:spPr>
          <a:xfrm>
            <a:off x="727650" y="5840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240"/>
              <a:t>Abstract</a:t>
            </a:r>
            <a:endParaRPr sz="3240"/>
          </a:p>
        </p:txBody>
      </p:sp>
      <p:sp>
        <p:nvSpPr>
          <p:cNvPr id="102" name="Google Shape;102;p15"/>
          <p:cNvSpPr txBox="1">
            <a:spLocks noGrp="1"/>
          </p:cNvSpPr>
          <p:nvPr>
            <p:ph type="body" idx="1"/>
          </p:nvPr>
        </p:nvSpPr>
        <p:spPr>
          <a:xfrm>
            <a:off x="727650" y="1505675"/>
            <a:ext cx="7688700" cy="3245080"/>
          </a:xfrm>
          <a:prstGeom prst="rect">
            <a:avLst/>
          </a:prstGeom>
        </p:spPr>
        <p:txBody>
          <a:bodyPr spcFirstLastPara="1" wrap="square" lIns="91425" tIns="91425" rIns="91425" bIns="91425" anchor="t" anchorCtr="0">
            <a:noAutofit/>
          </a:bodyPr>
          <a:lstStyle/>
          <a:p>
            <a:pPr marL="0" lvl="0" indent="0" algn="just" rtl="0">
              <a:spcBef>
                <a:spcPts val="0"/>
              </a:spcBef>
              <a:spcAft>
                <a:spcPts val="1200"/>
              </a:spcAft>
              <a:buNone/>
            </a:pPr>
            <a:r>
              <a:rPr lang="en-GB" sz="1500" dirty="0" smtClean="0"/>
              <a:t>The </a:t>
            </a:r>
            <a:r>
              <a:rPr lang="en-GB" sz="1500" dirty="0"/>
              <a:t>research aims to enhance AI-based personal finance advisors for stock market investments by addressing critical challenges identified in existing systems. </a:t>
            </a:r>
            <a:r>
              <a:rPr lang="en-GB" sz="1500" dirty="0" smtClean="0"/>
              <a:t>The </a:t>
            </a:r>
            <a:r>
              <a:rPr lang="en-GB" sz="1500" dirty="0"/>
              <a:t>objectives include improving algorithmic </a:t>
            </a:r>
            <a:r>
              <a:rPr lang="en-GB" sz="1500" dirty="0" smtClean="0"/>
              <a:t>flexibility, </a:t>
            </a:r>
            <a:r>
              <a:rPr lang="en-GB" sz="1500" dirty="0"/>
              <a:t>bolstering data </a:t>
            </a:r>
            <a:r>
              <a:rPr lang="en-GB" sz="1500" dirty="0" smtClean="0"/>
              <a:t>security, and </a:t>
            </a:r>
            <a:r>
              <a:rPr lang="en-GB" sz="1500" dirty="0"/>
              <a:t>mitigating algorithmic bias to ensure fair and equitable recommendations. The study also focuses on increasing transparency and </a:t>
            </a:r>
            <a:r>
              <a:rPr lang="en-GB" sz="1500" dirty="0" smtClean="0"/>
              <a:t>explainability </a:t>
            </a:r>
            <a:r>
              <a:rPr lang="en-GB" sz="1500" dirty="0"/>
              <a:t>of AI models, aligning them with regulatory standards to build investor trust, and integrating </a:t>
            </a:r>
            <a:r>
              <a:rPr lang="en-GB" sz="1500" dirty="0" smtClean="0"/>
              <a:t>behavioural </a:t>
            </a:r>
            <a:r>
              <a:rPr lang="en-GB" sz="1500" dirty="0"/>
              <a:t>finance insights to capture investor sentiments more accurately. Through these advancements, the research seeks to create a more reliable, secure, and user-centric AI-driven financial advisory system.</a:t>
            </a:r>
            <a:endParaRPr sz="15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6"/>
          <p:cNvSpPr txBox="1">
            <a:spLocks noGrp="1"/>
          </p:cNvSpPr>
          <p:nvPr>
            <p:ph type="title"/>
          </p:nvPr>
        </p:nvSpPr>
        <p:spPr>
          <a:xfrm>
            <a:off x="727650" y="5805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240"/>
              <a:t>Introduction</a:t>
            </a:r>
            <a:endParaRPr sz="3240"/>
          </a:p>
        </p:txBody>
      </p:sp>
      <p:sp>
        <p:nvSpPr>
          <p:cNvPr id="108" name="Google Shape;108;p16"/>
          <p:cNvSpPr txBox="1">
            <a:spLocks noGrp="1"/>
          </p:cNvSpPr>
          <p:nvPr>
            <p:ph type="body" idx="1"/>
          </p:nvPr>
        </p:nvSpPr>
        <p:spPr>
          <a:xfrm>
            <a:off x="729450" y="1480775"/>
            <a:ext cx="7688700" cy="3425100"/>
          </a:xfrm>
          <a:prstGeom prst="rect">
            <a:avLst/>
          </a:prstGeom>
        </p:spPr>
        <p:txBody>
          <a:bodyPr spcFirstLastPara="1" wrap="square" lIns="91425" tIns="91425" rIns="91425" bIns="91425" anchor="t" anchorCtr="0">
            <a:normAutofit/>
          </a:bodyPr>
          <a:lstStyle/>
          <a:p>
            <a:pPr marL="457200" lvl="0" indent="-311150" algn="just" rtl="0">
              <a:lnSpc>
                <a:spcPct val="115000"/>
              </a:lnSpc>
              <a:spcBef>
                <a:spcPts val="1000"/>
              </a:spcBef>
              <a:spcAft>
                <a:spcPts val="0"/>
              </a:spcAft>
              <a:buSzPts val="1300"/>
              <a:buChar char="●"/>
            </a:pPr>
            <a:r>
              <a:rPr lang="en-GB" dirty="0"/>
              <a:t>Investing in the stock market is complex, with constantly changing prices and global events affecting market conditions. Traditionally, financial consultants have provided advice, but their services are </a:t>
            </a:r>
            <a:r>
              <a:rPr lang="en-GB" b="1" dirty="0"/>
              <a:t>expensive and inaccessible</a:t>
            </a:r>
            <a:r>
              <a:rPr lang="en-GB" dirty="0"/>
              <a:t> for many.</a:t>
            </a:r>
            <a:endParaRPr dirty="0"/>
          </a:p>
          <a:p>
            <a:pPr marL="457200" lvl="0" indent="-311150" algn="just" rtl="0">
              <a:lnSpc>
                <a:spcPct val="115000"/>
              </a:lnSpc>
              <a:spcBef>
                <a:spcPts val="1200"/>
              </a:spcBef>
              <a:spcAft>
                <a:spcPts val="0"/>
              </a:spcAft>
              <a:buSzPts val="1300"/>
              <a:buChar char="●"/>
            </a:pPr>
            <a:r>
              <a:rPr lang="en-GB" dirty="0"/>
              <a:t>The integration of AI, has enhanced real-time analysis of large datasets, improving prediction accuracy and personalized advice. Combining AI with cloud computing offers </a:t>
            </a:r>
            <a:r>
              <a:rPr lang="en-GB" b="1" dirty="0"/>
              <a:t>scalability</a:t>
            </a:r>
            <a:r>
              <a:rPr lang="en-GB" dirty="0"/>
              <a:t> and provide </a:t>
            </a:r>
            <a:r>
              <a:rPr lang="en-GB" b="1" dirty="0"/>
              <a:t>secure, real-time</a:t>
            </a:r>
            <a:r>
              <a:rPr lang="en-GB" dirty="0"/>
              <a:t> financial advisory services.</a:t>
            </a:r>
            <a:endParaRPr dirty="0"/>
          </a:p>
          <a:p>
            <a:pPr marL="457200" lvl="0" indent="-311150" algn="just" rtl="0">
              <a:lnSpc>
                <a:spcPct val="115000"/>
              </a:lnSpc>
              <a:spcBef>
                <a:spcPts val="1000"/>
              </a:spcBef>
              <a:spcAft>
                <a:spcPts val="0"/>
              </a:spcAft>
              <a:buSzPts val="1300"/>
              <a:buChar char="●"/>
            </a:pPr>
            <a:r>
              <a:rPr lang="en-GB" dirty="0"/>
              <a:t>With advancements in technology, Artificial Intelligence (AI) and machine learning (ML) are transforming financial advisory services. Early systems </a:t>
            </a:r>
            <a:r>
              <a:rPr lang="en-GB" dirty="0" smtClean="0"/>
              <a:t>analysed </a:t>
            </a:r>
            <a:r>
              <a:rPr lang="en-GB" dirty="0"/>
              <a:t>stock trends but </a:t>
            </a:r>
            <a:r>
              <a:rPr lang="en-GB" b="1" dirty="0"/>
              <a:t>lacked accuracy</a:t>
            </a:r>
            <a:r>
              <a:rPr lang="en-GB" dirty="0"/>
              <a:t> and personalized recommendations</a:t>
            </a:r>
            <a:r>
              <a:rPr lang="en-GB" b="1" dirty="0"/>
              <a:t>.</a:t>
            </a:r>
            <a:endParaRPr b="1" dirty="0"/>
          </a:p>
          <a:p>
            <a:pPr lvl="0" algn="just">
              <a:spcBef>
                <a:spcPts val="1000"/>
              </a:spcBef>
              <a:spcAft>
                <a:spcPts val="1200"/>
              </a:spcAft>
            </a:pPr>
            <a:r>
              <a:rPr lang="en-GB" dirty="0"/>
              <a:t>With the use of AI for stock market investments we utilize cloud computing to address challenges like </a:t>
            </a:r>
            <a:r>
              <a:rPr lang="en-GB" b="1" dirty="0" smtClean="0"/>
              <a:t>bias</a:t>
            </a:r>
            <a:r>
              <a:rPr lang="en-GB" b="1" dirty="0"/>
              <a:t>, data security, and scalability</a:t>
            </a:r>
            <a:r>
              <a:rPr lang="en-GB" dirty="0"/>
              <a:t>.</a:t>
            </a:r>
            <a:endParaRP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7"/>
          <p:cNvSpPr txBox="1">
            <a:spLocks noGrp="1"/>
          </p:cNvSpPr>
          <p:nvPr>
            <p:ph type="title"/>
          </p:nvPr>
        </p:nvSpPr>
        <p:spPr>
          <a:xfrm>
            <a:off x="727650" y="5251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240"/>
              <a:t>Problem Statement</a:t>
            </a:r>
            <a:endParaRPr sz="3240"/>
          </a:p>
        </p:txBody>
      </p:sp>
      <p:sp>
        <p:nvSpPr>
          <p:cNvPr id="114" name="Google Shape;114;p17"/>
          <p:cNvSpPr txBox="1">
            <a:spLocks noGrp="1"/>
          </p:cNvSpPr>
          <p:nvPr>
            <p:ph type="body" idx="1"/>
          </p:nvPr>
        </p:nvSpPr>
        <p:spPr>
          <a:xfrm>
            <a:off x="623700" y="1459375"/>
            <a:ext cx="7896600" cy="3648300"/>
          </a:xfrm>
          <a:prstGeom prst="rect">
            <a:avLst/>
          </a:prstGeom>
        </p:spPr>
        <p:txBody>
          <a:bodyPr spcFirstLastPara="1" wrap="square" lIns="91425" tIns="91425" rIns="91425" bIns="91425" anchor="t" anchorCtr="0">
            <a:noAutofit/>
          </a:bodyPr>
          <a:lstStyle/>
          <a:p>
            <a:pPr marL="457200" lvl="0" indent="-317500" algn="just" rtl="0">
              <a:lnSpc>
                <a:spcPct val="115000"/>
              </a:lnSpc>
              <a:spcBef>
                <a:spcPts val="1000"/>
              </a:spcBef>
              <a:spcAft>
                <a:spcPts val="0"/>
              </a:spcAft>
              <a:buSzPts val="1400"/>
              <a:buChar char="●"/>
            </a:pPr>
            <a:r>
              <a:rPr lang="en-GB" sz="1400" dirty="0"/>
              <a:t>According to our research, stock market presents significant challenges due to </a:t>
            </a:r>
            <a:r>
              <a:rPr lang="en-GB" sz="1400" b="1" dirty="0"/>
              <a:t>unpredictable and volatile</a:t>
            </a:r>
            <a:r>
              <a:rPr lang="en-GB" sz="1400" dirty="0"/>
              <a:t> nature of stock prices.</a:t>
            </a:r>
            <a:endParaRPr sz="1400" dirty="0"/>
          </a:p>
          <a:p>
            <a:pPr marL="457200" lvl="0" indent="-317500" algn="just" rtl="0">
              <a:lnSpc>
                <a:spcPct val="115000"/>
              </a:lnSpc>
              <a:spcBef>
                <a:spcPts val="1200"/>
              </a:spcBef>
              <a:spcAft>
                <a:spcPts val="0"/>
              </a:spcAft>
              <a:buSzPts val="1400"/>
              <a:buChar char="●"/>
            </a:pPr>
            <a:r>
              <a:rPr lang="en-GB" sz="1400" dirty="0"/>
              <a:t>Although AI-based financial advisory systems have emerged to provide automated investment recommendations, they often face </a:t>
            </a:r>
            <a:r>
              <a:rPr lang="en-GB" sz="1400" b="1" dirty="0"/>
              <a:t>limitations in scalability, real-time data processing, and prediction accuracy.</a:t>
            </a:r>
            <a:endParaRPr sz="1400" b="1" dirty="0"/>
          </a:p>
          <a:p>
            <a:pPr marL="457200" lvl="0" indent="-317500" algn="just" rtl="0">
              <a:lnSpc>
                <a:spcPct val="115000"/>
              </a:lnSpc>
              <a:spcBef>
                <a:spcPts val="1000"/>
              </a:spcBef>
              <a:spcAft>
                <a:spcPts val="0"/>
              </a:spcAft>
              <a:buSzPts val="1400"/>
              <a:buChar char="●"/>
            </a:pPr>
            <a:r>
              <a:rPr lang="en-GB" sz="1400" dirty="0"/>
              <a:t>Moreover, issues such as </a:t>
            </a:r>
            <a:r>
              <a:rPr lang="en-GB" sz="1400" b="1" dirty="0"/>
              <a:t>data security, algorithmic bias, and transparency</a:t>
            </a:r>
            <a:r>
              <a:rPr lang="en-GB" sz="1400" dirty="0"/>
              <a:t> remain unresolved in many AI models, preventing widespread adoption.</a:t>
            </a:r>
            <a:endParaRPr sz="1400" dirty="0"/>
          </a:p>
          <a:p>
            <a:pPr marL="457200" lvl="0" indent="-317500" algn="just" rtl="0">
              <a:lnSpc>
                <a:spcPct val="115000"/>
              </a:lnSpc>
              <a:spcBef>
                <a:spcPts val="1000"/>
              </a:spcBef>
              <a:spcAft>
                <a:spcPts val="0"/>
              </a:spcAft>
              <a:buSzPts val="1400"/>
              <a:buChar char="●"/>
            </a:pPr>
            <a:r>
              <a:rPr lang="en-GB" sz="1400" dirty="0"/>
              <a:t>Our project focuses on using cloud computing to </a:t>
            </a:r>
            <a:r>
              <a:rPr lang="en-GB" sz="1400" b="1" dirty="0"/>
              <a:t>build a reliable, secure, and scalable AI financial advisor</a:t>
            </a:r>
            <a:r>
              <a:rPr lang="en-GB" sz="1400" dirty="0"/>
              <a:t> that addresses these challenges for stock market investments.</a:t>
            </a:r>
            <a:endParaRPr sz="1400" dirty="0"/>
          </a:p>
          <a:p>
            <a:pPr marL="457200" lvl="0" indent="0" algn="just" rtl="0">
              <a:lnSpc>
                <a:spcPct val="115000"/>
              </a:lnSpc>
              <a:spcBef>
                <a:spcPts val="1200"/>
              </a:spcBef>
              <a:spcAft>
                <a:spcPts val="1200"/>
              </a:spcAft>
              <a:buNone/>
            </a:pPr>
            <a:endParaRPr sz="1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title"/>
          </p:nvPr>
        </p:nvSpPr>
        <p:spPr>
          <a:xfrm>
            <a:off x="727650" y="5737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240"/>
              <a:t>Literature Survey</a:t>
            </a:r>
            <a:endParaRPr sz="3240"/>
          </a:p>
        </p:txBody>
      </p:sp>
      <p:pic>
        <p:nvPicPr>
          <p:cNvPr id="120" name="Google Shape;120;p18"/>
          <p:cNvPicPr preferRelativeResize="0"/>
          <p:nvPr/>
        </p:nvPicPr>
        <p:blipFill>
          <a:blip r:embed="rId3">
            <a:alphaModFix/>
          </a:blip>
          <a:stretch>
            <a:fillRect/>
          </a:stretch>
        </p:blipFill>
        <p:spPr>
          <a:xfrm>
            <a:off x="692725" y="1485650"/>
            <a:ext cx="7809499" cy="3332000"/>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26" name="Google Shape;126;p19"/>
          <p:cNvPicPr preferRelativeResize="0"/>
          <p:nvPr/>
        </p:nvPicPr>
        <p:blipFill>
          <a:blip r:embed="rId3">
            <a:alphaModFix/>
          </a:blip>
          <a:stretch>
            <a:fillRect/>
          </a:stretch>
        </p:blipFill>
        <p:spPr>
          <a:xfrm>
            <a:off x="448625" y="906375"/>
            <a:ext cx="8235376" cy="3889625"/>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32" name="Google Shape;132;p2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33" name="Google Shape;133;p20"/>
          <p:cNvPicPr preferRelativeResize="0"/>
          <p:nvPr/>
        </p:nvPicPr>
        <p:blipFill>
          <a:blip r:embed="rId3">
            <a:alphaModFix/>
          </a:blip>
          <a:stretch>
            <a:fillRect/>
          </a:stretch>
        </p:blipFill>
        <p:spPr>
          <a:xfrm>
            <a:off x="470550" y="851750"/>
            <a:ext cx="8186524" cy="3891850"/>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1"/>
          <p:cNvSpPr txBox="1">
            <a:spLocks noGrp="1"/>
          </p:cNvSpPr>
          <p:nvPr>
            <p:ph type="title"/>
          </p:nvPr>
        </p:nvSpPr>
        <p:spPr>
          <a:xfrm>
            <a:off x="727650" y="5432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3240" dirty="0" smtClean="0"/>
              <a:t>Objective</a:t>
            </a:r>
            <a:endParaRPr sz="3240" dirty="0"/>
          </a:p>
        </p:txBody>
      </p:sp>
      <p:sp>
        <p:nvSpPr>
          <p:cNvPr id="139" name="Google Shape;139;p21"/>
          <p:cNvSpPr txBox="1">
            <a:spLocks noGrp="1"/>
          </p:cNvSpPr>
          <p:nvPr>
            <p:ph type="body" idx="1"/>
          </p:nvPr>
        </p:nvSpPr>
        <p:spPr>
          <a:xfrm>
            <a:off x="729450" y="1533450"/>
            <a:ext cx="7688700" cy="2806500"/>
          </a:xfrm>
          <a:prstGeom prst="rect">
            <a:avLst/>
          </a:prstGeom>
        </p:spPr>
        <p:txBody>
          <a:bodyPr spcFirstLastPara="1" wrap="square" lIns="91425" tIns="91425" rIns="91425" bIns="91425" anchor="t" anchorCtr="0">
            <a:normAutofit/>
          </a:bodyPr>
          <a:lstStyle/>
          <a:p>
            <a:pPr marL="139700" lvl="0" indent="0" algn="just" rtl="0">
              <a:spcBef>
                <a:spcPts val="0"/>
              </a:spcBef>
              <a:spcAft>
                <a:spcPts val="0"/>
              </a:spcAft>
              <a:buSzPts val="1400"/>
              <a:buNone/>
            </a:pPr>
            <a:r>
              <a:rPr lang="en-GB" sz="1400" dirty="0" smtClean="0"/>
              <a:t>To develop cloud-based dashboards and to </a:t>
            </a:r>
            <a:r>
              <a:rPr lang="en-GB" sz="1400" dirty="0"/>
              <a:t>leverage the scalability of cloud computing to efficiently handle large-scale data processing and complex computations required for real-time stock market </a:t>
            </a:r>
            <a:r>
              <a:rPr lang="en-GB" sz="1400" dirty="0" smtClean="0"/>
              <a:t>analysis and to </a:t>
            </a:r>
            <a:r>
              <a:rPr lang="en-GB" sz="1400" dirty="0"/>
              <a:t>provide investment </a:t>
            </a:r>
            <a:r>
              <a:rPr lang="en-GB" sz="1400" dirty="0" smtClean="0"/>
              <a:t>recommendations.</a:t>
            </a:r>
            <a:endParaRPr sz="1400"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4169</TotalTime>
  <Words>1121</Words>
  <Application>Microsoft Office PowerPoint</Application>
  <PresentationFormat>On-screen Show (16:9)</PresentationFormat>
  <Paragraphs>78</Paragraphs>
  <Slides>22</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Times New Roman</vt:lpstr>
      <vt:lpstr>Arial</vt:lpstr>
      <vt:lpstr>Raleway</vt:lpstr>
      <vt:lpstr>Lato</vt:lpstr>
      <vt:lpstr>Streamline</vt:lpstr>
      <vt:lpstr>PowerPoint Presentation</vt:lpstr>
      <vt:lpstr>Table of Contents</vt:lpstr>
      <vt:lpstr>Abstract</vt:lpstr>
      <vt:lpstr>Introduction</vt:lpstr>
      <vt:lpstr>Problem Statement</vt:lpstr>
      <vt:lpstr>Literature Survey</vt:lpstr>
      <vt:lpstr>PowerPoint Presentation</vt:lpstr>
      <vt:lpstr>PowerPoint Presentation</vt:lpstr>
      <vt:lpstr>Objective</vt:lpstr>
      <vt:lpstr>Methodology</vt:lpstr>
      <vt:lpstr>Modules</vt:lpstr>
      <vt:lpstr>PowerPoint Presentation</vt:lpstr>
      <vt:lpstr>Architecture</vt:lpstr>
      <vt:lpstr>User Story</vt:lpstr>
      <vt:lpstr>Implementation </vt:lpstr>
      <vt:lpstr>PowerPoint Presentation</vt:lpstr>
      <vt:lpstr>PowerPoint Presentation</vt:lpstr>
      <vt:lpstr>PowerPoint Presentation</vt:lpstr>
      <vt:lpstr>PowerPoint Presentation</vt:lpstr>
      <vt:lpstr>Result </vt:lpstr>
      <vt:lpstr>Conclusion</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Papai Mondal</cp:lastModifiedBy>
  <cp:revision>18</cp:revision>
  <dcterms:modified xsi:type="dcterms:W3CDTF">2024-10-24T10:57:44Z</dcterms:modified>
</cp:coreProperties>
</file>