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4" r:id="rId9"/>
    <p:sldId id="277" r:id="rId10"/>
    <p:sldId id="265" r:id="rId11"/>
    <p:sldId id="275" r:id="rId12"/>
    <p:sldId id="282" r:id="rId13"/>
    <p:sldId id="279" r:id="rId14"/>
    <p:sldId id="280" r:id="rId15"/>
    <p:sldId id="276" r:id="rId16"/>
    <p:sldId id="281" r:id="rId17"/>
    <p:sldId id="285" r:id="rId18"/>
    <p:sldId id="286" r:id="rId19"/>
    <p:sldId id="266" r:id="rId20"/>
    <p:sldId id="278" r:id="rId21"/>
    <p:sldId id="267" r:id="rId22"/>
    <p:sldId id="268" r:id="rId23"/>
    <p:sldId id="269" r:id="rId24"/>
    <p:sldId id="273" r:id="rId25"/>
    <p:sldId id="270" r:id="rId26"/>
    <p:sldId id="274" r:id="rId27"/>
    <p:sldId id="283" r:id="rId28"/>
    <p:sldId id="271" r:id="rId29"/>
    <p:sldId id="272" r:id="rId30"/>
    <p:sldId id="284" r:id="rId31"/>
  </p:sldIdLst>
  <p:sldSz cx="9144000" cy="5143500" type="screen16x9"/>
  <p:notesSz cx="6858000" cy="9144000"/>
  <p:embeddedFontLs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5" autoAdjust="0"/>
    <p:restoredTop sz="94660"/>
  </p:normalViewPr>
  <p:slideViewPr>
    <p:cSldViewPr snapToGrid="0">
      <p:cViewPr varScale="1">
        <p:scale>
          <a:sx n="111" d="100"/>
          <a:sy n="111" d="100"/>
        </p:scale>
        <p:origin x="653"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9192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944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56b7eb9c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56b7eb9c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06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56b7eb9c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56b7eb9c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15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8a6cdeca1_1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8a6cdeca1_1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97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8a6cdeca1_1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8a6cdeca1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209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8a6cdeca1_1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8a6cdeca1_1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98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56b7eb9c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56b7eb9c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865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8a6cdeca1_1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8a6cdeca1_1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84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8a6cdeca1_1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8a6cdeca1_1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34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8a576545c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8a576545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85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8a6cdeca1_1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8a6cdeca1_1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81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8a6cdeca1_1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8a6cdeca1_1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85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8a6cdeca1_1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8a6cdeca1_1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5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a6cdeca1_1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8a6cdeca1_1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7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8a6cdeca1_1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8a6cdeca1_1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51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f8a6cdeca1_1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f8a6cdeca1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95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416000" y="194983"/>
            <a:ext cx="1486268" cy="611084"/>
          </a:xfrm>
          <a:prstGeom prst="rect">
            <a:avLst/>
          </a:prstGeom>
          <a:noFill/>
          <a:ln>
            <a:noFill/>
          </a:ln>
        </p:spPr>
      </p:pic>
      <p:sp>
        <p:nvSpPr>
          <p:cNvPr id="87" name="Google Shape;87;p13"/>
          <p:cNvSpPr/>
          <p:nvPr/>
        </p:nvSpPr>
        <p:spPr>
          <a:xfrm>
            <a:off x="2036900" y="194975"/>
            <a:ext cx="6616500" cy="1416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SRM INSTITUTE OF SCIENCE AND TECHNOLOGY </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SCHOOL OF COMPUTING</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DEPARTMENT OF </a:t>
            </a:r>
            <a:r>
              <a:rPr lang="en-GB" sz="1800" b="1">
                <a:latin typeface="Times New Roman"/>
                <a:ea typeface="Times New Roman"/>
                <a:cs typeface="Times New Roman"/>
                <a:sym typeface="Times New Roman"/>
              </a:rPr>
              <a:t>NETWORKING AND COMMUNICATIONS</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18CSP107L / 18CSP108L MINOR PROJECT / INTERNSHIP</a:t>
            </a:r>
            <a:endParaRPr sz="1800" b="0" i="0" u="none" strike="noStrike" cap="none">
              <a:solidFill>
                <a:srgbClr val="000000"/>
              </a:solidFill>
              <a:latin typeface="Times New Roman"/>
              <a:ea typeface="Times New Roman"/>
              <a:cs typeface="Times New Roman"/>
              <a:sym typeface="Times New Roman"/>
            </a:endParaRPr>
          </a:p>
        </p:txBody>
      </p:sp>
      <p:sp>
        <p:nvSpPr>
          <p:cNvPr id="88" name="Google Shape;88;p13"/>
          <p:cNvSpPr txBox="1"/>
          <p:nvPr/>
        </p:nvSpPr>
        <p:spPr>
          <a:xfrm>
            <a:off x="334" y="3530425"/>
            <a:ext cx="9144000" cy="1785900"/>
          </a:xfrm>
          <a:prstGeom prst="rect">
            <a:avLst/>
          </a:prstGeom>
          <a:noFill/>
          <a:ln>
            <a:noFill/>
          </a:ln>
        </p:spPr>
        <p:txBody>
          <a:bodyPr spcFirstLastPara="1" wrap="square" lIns="91425" tIns="45700" rIns="91425" bIns="45700" anchor="t" anchorCtr="0">
            <a:noAutofit/>
          </a:bodyPr>
          <a:lstStyle/>
          <a:p>
            <a:pPr marL="457200" marR="0" lvl="0" indent="-431800" algn="ctr" rtl="0">
              <a:lnSpc>
                <a:spcPct val="100000"/>
              </a:lnSpc>
              <a:spcBef>
                <a:spcPts val="640"/>
              </a:spcBef>
              <a:spcAft>
                <a:spcPts val="0"/>
              </a:spcAft>
              <a:buClr>
                <a:srgbClr val="888888"/>
              </a:buClr>
              <a:buSzPts val="3200"/>
              <a:buFont typeface="Arial"/>
              <a:buNone/>
            </a:pPr>
            <a:r>
              <a:rPr lang="en-GB" b="1" i="0" u="none" strike="noStrike" cap="none" dirty="0" smtClean="0">
                <a:solidFill>
                  <a:srgbClr val="000000"/>
                </a:solidFill>
                <a:latin typeface="Lato"/>
                <a:ea typeface="Lato"/>
                <a:cs typeface="Lato"/>
                <a:sym typeface="Lato"/>
              </a:rPr>
              <a:t>Guide </a:t>
            </a:r>
            <a:r>
              <a:rPr lang="en-GB" b="1" i="0" u="none" strike="noStrike" cap="none" dirty="0">
                <a:solidFill>
                  <a:srgbClr val="000000"/>
                </a:solidFill>
                <a:latin typeface="Lato"/>
                <a:ea typeface="Lato"/>
                <a:cs typeface="Lato"/>
                <a:sym typeface="Lato"/>
              </a:rPr>
              <a:t>Name:</a:t>
            </a:r>
            <a:r>
              <a:rPr lang="en-GB" i="0" u="none" strike="noStrike" cap="none" dirty="0">
                <a:solidFill>
                  <a:srgbClr val="000000"/>
                </a:solidFill>
                <a:latin typeface="Lato"/>
                <a:ea typeface="Lato"/>
                <a:cs typeface="Lato"/>
                <a:sym typeface="Lato"/>
              </a:rPr>
              <a:t>                                                                        </a:t>
            </a:r>
            <a:r>
              <a:rPr lang="en-GB" b="1" i="0" u="none" strike="noStrike" cap="none" dirty="0">
                <a:solidFill>
                  <a:srgbClr val="000000"/>
                </a:solidFill>
                <a:latin typeface="Lato"/>
                <a:ea typeface="Lato"/>
                <a:cs typeface="Lato"/>
                <a:sym typeface="Lato"/>
              </a:rPr>
              <a:t>Student Name &amp; Registration </a:t>
            </a:r>
            <a:r>
              <a:rPr lang="en-GB" b="1" i="0" u="none" strike="noStrike" cap="none" dirty="0" smtClean="0">
                <a:solidFill>
                  <a:srgbClr val="000000"/>
                </a:solidFill>
                <a:latin typeface="Lato"/>
                <a:ea typeface="Lato"/>
                <a:cs typeface="Lato"/>
                <a:sym typeface="Lato"/>
              </a:rPr>
              <a:t>Number:</a:t>
            </a:r>
            <a:endParaRPr lang="en-GB" b="1" dirty="0">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smtClean="0">
                <a:solidFill>
                  <a:srgbClr val="000000"/>
                </a:solidFill>
                <a:latin typeface="Lato"/>
                <a:ea typeface="Lato"/>
                <a:cs typeface="Lato"/>
                <a:sym typeface="Lato"/>
              </a:rPr>
              <a:t>Mrs</a:t>
            </a:r>
            <a:r>
              <a:rPr lang="en-GB" i="0" u="none" strike="noStrike" cap="none" dirty="0">
                <a:solidFill>
                  <a:srgbClr val="000000"/>
                </a:solidFill>
                <a:latin typeface="Lato"/>
                <a:ea typeface="Lato"/>
                <a:cs typeface="Lato"/>
                <a:sym typeface="Lato"/>
              </a:rPr>
              <a:t>. Vijayalakshmi V                                                  </a:t>
            </a:r>
            <a:r>
              <a:rPr lang="en-GB" i="0" u="none" strike="noStrike" cap="none" dirty="0" smtClean="0">
                <a:solidFill>
                  <a:srgbClr val="000000"/>
                </a:solidFill>
                <a:latin typeface="Lato"/>
                <a:ea typeface="Lato"/>
                <a:cs typeface="Lato"/>
                <a:sym typeface="Lato"/>
              </a:rPr>
              <a:t> Rachit </a:t>
            </a:r>
            <a:r>
              <a:rPr lang="en-GB" i="0" u="none" strike="noStrike" cap="none" dirty="0">
                <a:solidFill>
                  <a:srgbClr val="000000"/>
                </a:solidFill>
                <a:latin typeface="Lato"/>
                <a:ea typeface="Lato"/>
                <a:cs typeface="Lato"/>
                <a:sym typeface="Lato"/>
              </a:rPr>
              <a:t>Sood [RA2111028010110]</a:t>
            </a:r>
            <a:endParaRPr dirty="0">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000000"/>
                </a:solidFill>
                <a:latin typeface="Lato"/>
                <a:ea typeface="Lato"/>
                <a:cs typeface="Lato"/>
                <a:sym typeface="Lato"/>
              </a:rPr>
              <a:t>    Assistant Professor                                                     </a:t>
            </a:r>
            <a:r>
              <a:rPr lang="en-GB" i="0" u="none" strike="noStrike" cap="none" dirty="0" smtClean="0">
                <a:solidFill>
                  <a:srgbClr val="000000"/>
                </a:solidFill>
                <a:latin typeface="Lato"/>
                <a:ea typeface="Lato"/>
                <a:cs typeface="Lato"/>
                <a:sym typeface="Lato"/>
              </a:rPr>
              <a:t> Papai </a:t>
            </a:r>
            <a:r>
              <a:rPr lang="en-GB" i="0" u="none" strike="noStrike" cap="none" dirty="0">
                <a:solidFill>
                  <a:srgbClr val="000000"/>
                </a:solidFill>
                <a:latin typeface="Lato"/>
                <a:ea typeface="Lato"/>
                <a:cs typeface="Lato"/>
                <a:sym typeface="Lato"/>
              </a:rPr>
              <a:t>Mondal [</a:t>
            </a:r>
            <a:r>
              <a:rPr lang="en-GB" i="0" u="none" strike="noStrike" cap="none" dirty="0" smtClean="0">
                <a:solidFill>
                  <a:srgbClr val="000000"/>
                </a:solidFill>
                <a:latin typeface="Lato"/>
                <a:ea typeface="Lato"/>
                <a:cs typeface="Lato"/>
                <a:sym typeface="Lato"/>
              </a:rPr>
              <a:t>RA2111028010116]</a:t>
            </a: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smtClean="0">
                <a:solidFill>
                  <a:srgbClr val="000000"/>
                </a:solidFill>
                <a:latin typeface="Lato"/>
                <a:ea typeface="Lato"/>
                <a:cs typeface="Lato"/>
                <a:sym typeface="Lato"/>
              </a:rPr>
              <a:t>                                                                                                              </a:t>
            </a:r>
            <a:r>
              <a:rPr lang="en-GB" i="0" u="none" strike="noStrike" cap="none" dirty="0" err="1" smtClean="0">
                <a:solidFill>
                  <a:srgbClr val="000000"/>
                </a:solidFill>
                <a:latin typeface="Lato"/>
                <a:ea typeface="Lato"/>
                <a:cs typeface="Lato"/>
                <a:sym typeface="Lato"/>
              </a:rPr>
              <a:t>Asmi</a:t>
            </a:r>
            <a:r>
              <a:rPr lang="en-GB" i="0" u="none" strike="noStrike" cap="none" dirty="0" smtClean="0">
                <a:solidFill>
                  <a:srgbClr val="000000"/>
                </a:solidFill>
                <a:latin typeface="Lato"/>
                <a:ea typeface="Lato"/>
                <a:cs typeface="Lato"/>
                <a:sym typeface="Lato"/>
              </a:rPr>
              <a:t> </a:t>
            </a:r>
            <a:r>
              <a:rPr lang="en-GB" i="0" u="none" strike="noStrike" cap="none" dirty="0" err="1" smtClean="0">
                <a:solidFill>
                  <a:srgbClr val="000000"/>
                </a:solidFill>
                <a:latin typeface="Lato"/>
                <a:ea typeface="Lato"/>
                <a:cs typeface="Lato"/>
                <a:sym typeface="Lato"/>
              </a:rPr>
              <a:t>Shrivastava</a:t>
            </a:r>
            <a:r>
              <a:rPr lang="en-GB" i="0" u="none" strike="noStrike" cap="none" dirty="0" smtClean="0">
                <a:solidFill>
                  <a:srgbClr val="000000"/>
                </a:solidFill>
                <a:latin typeface="Lato"/>
                <a:ea typeface="Lato"/>
                <a:cs typeface="Lato"/>
                <a:sym typeface="Lato"/>
              </a:rPr>
              <a:t> [RA2111028010119] </a:t>
            </a:r>
            <a:endParaRPr i="0" u="none" strike="noStrike" cap="none" dirty="0" smtClean="0">
              <a:solidFill>
                <a:srgbClr val="000000"/>
              </a:solidFill>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888888"/>
                </a:solidFill>
                <a:latin typeface="Lato"/>
                <a:ea typeface="Lato"/>
                <a:cs typeface="Lato"/>
                <a:sym typeface="Lato"/>
              </a:rPr>
              <a:t/>
            </a:r>
            <a:br>
              <a:rPr lang="en-GB" i="0" u="none" strike="noStrike" cap="none" dirty="0">
                <a:solidFill>
                  <a:srgbClr val="888888"/>
                </a:solidFill>
                <a:latin typeface="Lato"/>
                <a:ea typeface="Lato"/>
                <a:cs typeface="Lato"/>
                <a:sym typeface="Lato"/>
              </a:rPr>
            </a:br>
            <a:endParaRPr i="0" u="none" strike="noStrike" cap="none" dirty="0">
              <a:solidFill>
                <a:srgbClr val="888888"/>
              </a:solidFill>
              <a:latin typeface="Lato"/>
              <a:ea typeface="Lato"/>
              <a:cs typeface="Lato"/>
              <a:sym typeface="Lato"/>
            </a:endParaRPr>
          </a:p>
        </p:txBody>
      </p:sp>
      <p:sp>
        <p:nvSpPr>
          <p:cNvPr id="89" name="Google Shape;89;p13"/>
          <p:cNvSpPr txBox="1"/>
          <p:nvPr/>
        </p:nvSpPr>
        <p:spPr>
          <a:xfrm>
            <a:off x="597764" y="1326800"/>
            <a:ext cx="1486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dirty="0" smtClean="0"/>
              <a:t>26</a:t>
            </a:r>
            <a:r>
              <a:rPr lang="en-GB" sz="1600" b="0" i="0" u="none" strike="noStrike" cap="none" dirty="0" smtClean="0">
                <a:solidFill>
                  <a:srgbClr val="000000"/>
                </a:solidFill>
                <a:latin typeface="Arial"/>
                <a:ea typeface="Arial"/>
                <a:cs typeface="Arial"/>
                <a:sym typeface="Arial"/>
              </a:rPr>
              <a:t>/</a:t>
            </a:r>
            <a:r>
              <a:rPr lang="en-GB" sz="1600" dirty="0" smtClean="0"/>
              <a:t>10</a:t>
            </a:r>
            <a:r>
              <a:rPr lang="en-GB" sz="1600" b="0" i="0" u="none" strike="noStrike" cap="none" dirty="0" smtClean="0">
                <a:solidFill>
                  <a:srgbClr val="000000"/>
                </a:solidFill>
                <a:latin typeface="Arial"/>
                <a:ea typeface="Arial"/>
                <a:cs typeface="Arial"/>
                <a:sym typeface="Arial"/>
              </a:rPr>
              <a:t>/2024</a:t>
            </a:r>
            <a:endParaRPr sz="1600" b="0" i="0" u="none" strike="noStrike" cap="none" dirty="0">
              <a:solidFill>
                <a:srgbClr val="000000"/>
              </a:solidFill>
              <a:latin typeface="Arial"/>
              <a:ea typeface="Arial"/>
              <a:cs typeface="Arial"/>
              <a:sym typeface="Arial"/>
            </a:endParaRPr>
          </a:p>
        </p:txBody>
      </p:sp>
      <p:sp>
        <p:nvSpPr>
          <p:cNvPr id="90" name="Google Shape;90;p13"/>
          <p:cNvSpPr txBox="1"/>
          <p:nvPr/>
        </p:nvSpPr>
        <p:spPr>
          <a:xfrm>
            <a:off x="493160" y="2204254"/>
            <a:ext cx="816024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200" dirty="0">
                <a:latin typeface="Lato"/>
                <a:ea typeface="Lato"/>
                <a:cs typeface="Lato"/>
                <a:sym typeface="Lato"/>
              </a:rPr>
              <a:t>AI-based Financial Advisor for Stock </a:t>
            </a:r>
            <a:r>
              <a:rPr lang="en-GB" sz="2200" dirty="0" smtClean="0">
                <a:latin typeface="Lato"/>
                <a:ea typeface="Lato"/>
                <a:cs typeface="Lato"/>
                <a:sym typeface="Lato"/>
              </a:rPr>
              <a:t>Market Predictions with Cloud-Integration</a:t>
            </a:r>
            <a:endParaRPr sz="2200" i="0" u="none" strike="noStrike" cap="none" dirty="0">
              <a:solidFill>
                <a:srgbClr val="000000"/>
              </a:solidFill>
              <a:latin typeface="Lato"/>
              <a:ea typeface="Lato"/>
              <a:cs typeface="Lato"/>
              <a:sym typeface="Lato"/>
            </a:endParaRPr>
          </a:p>
        </p:txBody>
      </p:sp>
      <p:sp>
        <p:nvSpPr>
          <p:cNvPr id="2" name="TextBox 1"/>
          <p:cNvSpPr txBox="1"/>
          <p:nvPr/>
        </p:nvSpPr>
        <p:spPr>
          <a:xfrm>
            <a:off x="1464067" y="4474396"/>
            <a:ext cx="2024009" cy="307777"/>
          </a:xfrm>
          <a:prstGeom prst="rect">
            <a:avLst/>
          </a:prstGeom>
          <a:noFill/>
        </p:spPr>
        <p:txBody>
          <a:bodyPr wrap="square" rtlCol="0">
            <a:spAutoFit/>
          </a:bodyPr>
          <a:lstStyle/>
          <a:p>
            <a:r>
              <a:rPr lang="en-GB" dirty="0">
                <a:latin typeface="Lato"/>
                <a:ea typeface="Lato"/>
                <a:cs typeface="Lato"/>
                <a:sym typeface="Lato"/>
              </a:rPr>
              <a:t>Department of NWC</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557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dirty="0"/>
              <a:t>Architecture</a:t>
            </a:r>
            <a:endParaRPr sz="3240" dirty="0"/>
          </a:p>
        </p:txBody>
      </p:sp>
      <p:pic>
        <p:nvPicPr>
          <p:cNvPr id="145" name="Google Shape;145;p22"/>
          <p:cNvPicPr preferRelativeResize="0"/>
          <p:nvPr/>
        </p:nvPicPr>
        <p:blipFill>
          <a:blip r:embed="rId3">
            <a:alphaModFix/>
          </a:blip>
          <a:stretch>
            <a:fillRect/>
          </a:stretch>
        </p:blipFill>
        <p:spPr>
          <a:xfrm>
            <a:off x="436900" y="1392875"/>
            <a:ext cx="8251376" cy="355782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55967"/>
            <a:ext cx="7688700" cy="535200"/>
          </a:xfrm>
        </p:spPr>
        <p:txBody>
          <a:bodyPr>
            <a:normAutofit fontScale="90000"/>
          </a:bodyPr>
          <a:lstStyle/>
          <a:p>
            <a:r>
              <a:rPr lang="en-US" sz="3100" dirty="0" smtClean="0"/>
              <a:t>Modules</a:t>
            </a:r>
            <a:endParaRPr lang="en-IN" dirty="0"/>
          </a:p>
        </p:txBody>
      </p:sp>
      <p:sp>
        <p:nvSpPr>
          <p:cNvPr id="3" name="Text Placeholder 2"/>
          <p:cNvSpPr>
            <a:spLocks noGrp="1"/>
          </p:cNvSpPr>
          <p:nvPr>
            <p:ph type="body" idx="1"/>
          </p:nvPr>
        </p:nvSpPr>
        <p:spPr>
          <a:xfrm>
            <a:off x="570216" y="1489753"/>
            <a:ext cx="7847934" cy="3390472"/>
          </a:xfrm>
        </p:spPr>
        <p:txBody>
          <a:bodyPr>
            <a:normAutofit/>
          </a:bodyPr>
          <a:lstStyle/>
          <a:p>
            <a:pPr marL="146050" indent="0" algn="just">
              <a:buNone/>
            </a:pPr>
            <a:r>
              <a:rPr lang="en-US" dirty="0"/>
              <a:t>The methodology involves the development and deployment of an AI-driven financial advisory system that predicts stock market trends and provides investment recommendations using various forecasting models and cloud computing for scalability. The system comprises several </a:t>
            </a:r>
            <a:r>
              <a:rPr lang="en-US" dirty="0" smtClean="0"/>
              <a:t>modules:</a:t>
            </a:r>
          </a:p>
          <a:p>
            <a:pPr marL="146050" indent="0" algn="just">
              <a:buNone/>
            </a:pPr>
            <a:endParaRPr lang="en-US" dirty="0"/>
          </a:p>
          <a:p>
            <a:pPr marL="146050" indent="0" algn="just">
              <a:buNone/>
            </a:pPr>
            <a:r>
              <a:rPr lang="en-US" b="1" dirty="0"/>
              <a:t>1. Data Collection:</a:t>
            </a:r>
          </a:p>
          <a:p>
            <a:pPr algn="just"/>
            <a:r>
              <a:rPr lang="en-US" dirty="0" smtClean="0"/>
              <a:t>Gathered </a:t>
            </a:r>
            <a:r>
              <a:rPr lang="en-US" dirty="0"/>
              <a:t>historical stock market data, including stock prices, volumes, and relevant financial </a:t>
            </a:r>
            <a:r>
              <a:rPr lang="en-US" dirty="0" smtClean="0"/>
              <a:t>indicators </a:t>
            </a:r>
            <a:r>
              <a:rPr lang="en-US" dirty="0"/>
              <a:t>using </a:t>
            </a:r>
            <a:r>
              <a:rPr lang="en-US" dirty="0" smtClean="0"/>
              <a:t> </a:t>
            </a:r>
            <a:r>
              <a:rPr lang="en-US" dirty="0"/>
              <a:t>Yahoo </a:t>
            </a:r>
            <a:r>
              <a:rPr lang="en-US" dirty="0" smtClean="0"/>
              <a:t>Finance dataset.</a:t>
            </a:r>
          </a:p>
          <a:p>
            <a:pPr algn="just"/>
            <a:r>
              <a:rPr lang="en-US" dirty="0"/>
              <a:t>Utilized the </a:t>
            </a:r>
            <a:r>
              <a:rPr lang="en-US" dirty="0" err="1"/>
              <a:t>yfinance</a:t>
            </a:r>
            <a:r>
              <a:rPr lang="en-US" dirty="0"/>
              <a:t> library to seamlessly access </a:t>
            </a:r>
            <a:r>
              <a:rPr lang="en-US" dirty="0" smtClean="0"/>
              <a:t>for </a:t>
            </a:r>
            <a:r>
              <a:rPr lang="en-US" dirty="0"/>
              <a:t>retrieving historical stock market data, including prices, trading volume, dividends, and splits</a:t>
            </a:r>
            <a:r>
              <a:rPr lang="en-US" dirty="0" smtClean="0"/>
              <a:t>.</a:t>
            </a:r>
          </a:p>
          <a:p>
            <a:pPr algn="just"/>
            <a:r>
              <a:rPr lang="en-US" dirty="0"/>
              <a:t>Stored the data in a structured format (CSV/Database) for easy access during model training and testing.</a:t>
            </a:r>
            <a:endParaRPr lang="en-US" dirty="0" smtClean="0"/>
          </a:p>
          <a:p>
            <a:pPr algn="just"/>
            <a:r>
              <a:rPr lang="en-US" dirty="0"/>
              <a:t>Implemented data retrieval scripts to automate the extraction of up-to-date stock data periodically.</a:t>
            </a:r>
            <a:endParaRPr lang="en-US" dirty="0" smtClean="0"/>
          </a:p>
          <a:p>
            <a:pPr algn="just"/>
            <a:endParaRPr lang="en-US" dirty="0" smtClean="0"/>
          </a:p>
          <a:p>
            <a:pPr marL="146050" indent="0" algn="just">
              <a:buNone/>
            </a:pPr>
            <a:r>
              <a:rPr lang="en-US" dirty="0" smtClean="0"/>
              <a:t>                 </a:t>
            </a:r>
          </a:p>
          <a:p>
            <a:pPr marL="146050" indent="0" algn="just">
              <a:buNone/>
            </a:pPr>
            <a:endParaRPr lang="en-US" dirty="0"/>
          </a:p>
          <a:p>
            <a:pPr marL="146050" indent="0" algn="just">
              <a:buNone/>
            </a:pPr>
            <a:endParaRPr lang="en-IN" dirty="0"/>
          </a:p>
        </p:txBody>
      </p:sp>
    </p:spTree>
    <p:extLst>
      <p:ext uri="{BB962C8B-B14F-4D97-AF65-F5344CB8AC3E}">
        <p14:creationId xmlns:p14="http://schemas.microsoft.com/office/powerpoint/2010/main" val="1426700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8902" y="1339957"/>
            <a:ext cx="7688700" cy="411788"/>
          </a:xfrm>
        </p:spPr>
        <p:txBody>
          <a:bodyPr/>
          <a:lstStyle/>
          <a:p>
            <a:r>
              <a:rPr lang="en-US" dirty="0" smtClean="0"/>
              <a:t>Dataset Attributes are attached in the figure: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486" y="1751745"/>
            <a:ext cx="6765531" cy="3143892"/>
          </a:xfrm>
          <a:prstGeom prst="rect">
            <a:avLst/>
          </a:prstGeom>
        </p:spPr>
      </p:pic>
    </p:spTree>
    <p:extLst>
      <p:ext uri="{BB962C8B-B14F-4D97-AF65-F5344CB8AC3E}">
        <p14:creationId xmlns:p14="http://schemas.microsoft.com/office/powerpoint/2010/main" val="3273707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2942" y="1381874"/>
            <a:ext cx="7688700" cy="3112213"/>
          </a:xfrm>
        </p:spPr>
        <p:txBody>
          <a:bodyPr>
            <a:normAutofit/>
          </a:bodyPr>
          <a:lstStyle/>
          <a:p>
            <a:pPr marL="146050" indent="0" algn="just">
              <a:buNone/>
            </a:pPr>
            <a:r>
              <a:rPr lang="en-US" b="1" dirty="0"/>
              <a:t>2. Data Preprocessing:</a:t>
            </a:r>
          </a:p>
          <a:p>
            <a:pPr algn="just"/>
            <a:r>
              <a:rPr lang="en-US" dirty="0" smtClean="0"/>
              <a:t>We cleaned </a:t>
            </a:r>
            <a:r>
              <a:rPr lang="en-US" dirty="0"/>
              <a:t>and preprocessed the raw data by handling missing values, outliers, and normalizing the data. </a:t>
            </a:r>
            <a:endParaRPr lang="en-US" dirty="0" smtClean="0"/>
          </a:p>
          <a:p>
            <a:pPr algn="just"/>
            <a:r>
              <a:rPr lang="en-US" dirty="0"/>
              <a:t>Removed incomplete weeks, months, and quarters to maintain data consistency based on the selected frequency (daily, weekly, monthly, quarterly).</a:t>
            </a:r>
          </a:p>
          <a:p>
            <a:pPr algn="just"/>
            <a:r>
              <a:rPr lang="en-US" dirty="0"/>
              <a:t>Extracted useful features such as moving averages, volatility, and other technical indicators that influence stock prices</a:t>
            </a:r>
            <a:r>
              <a:rPr lang="en-US" dirty="0" smtClean="0"/>
              <a:t>.</a:t>
            </a:r>
          </a:p>
          <a:p>
            <a:pPr algn="just"/>
            <a:r>
              <a:rPr lang="en-US" dirty="0" smtClean="0"/>
              <a:t>Lastly, we ensured that </a:t>
            </a:r>
            <a:r>
              <a:rPr lang="en-US" dirty="0"/>
              <a:t>the data aligns with the correct frequency (daily, weekly, monthly, quarterly) and fills or removes missing values.</a:t>
            </a:r>
            <a:endParaRPr lang="en-US" dirty="0" smtClean="0"/>
          </a:p>
          <a:p>
            <a:pPr algn="just"/>
            <a:r>
              <a:rPr lang="en-US" dirty="0"/>
              <a:t>This </a:t>
            </a:r>
            <a:r>
              <a:rPr lang="en-US" dirty="0" smtClean="0"/>
              <a:t>module also focused on calculating </a:t>
            </a:r>
            <a:r>
              <a:rPr lang="en-US" dirty="0"/>
              <a:t>the </a:t>
            </a:r>
            <a:r>
              <a:rPr lang="en-US" b="1" dirty="0"/>
              <a:t>Symmetric Mean Absolute Percentage Error (SMAPE)</a:t>
            </a:r>
            <a:r>
              <a:rPr lang="en-US" dirty="0"/>
              <a:t>, used to measure the accuracy of forecast models.</a:t>
            </a:r>
          </a:p>
          <a:p>
            <a:pPr marL="146050" indent="0" algn="just">
              <a:buNone/>
            </a:pPr>
            <a:endParaRPr lang="en-US" dirty="0"/>
          </a:p>
          <a:p>
            <a:endParaRPr lang="en-IN" dirty="0"/>
          </a:p>
        </p:txBody>
      </p:sp>
    </p:spTree>
    <p:extLst>
      <p:ext uri="{BB962C8B-B14F-4D97-AF65-F5344CB8AC3E}">
        <p14:creationId xmlns:p14="http://schemas.microsoft.com/office/powerpoint/2010/main" val="1556266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0749" y="1417834"/>
            <a:ext cx="7688700" cy="3107076"/>
          </a:xfrm>
        </p:spPr>
        <p:txBody>
          <a:bodyPr>
            <a:normAutofit lnSpcReduction="10000"/>
          </a:bodyPr>
          <a:lstStyle/>
          <a:p>
            <a:pPr marL="146050" indent="0" algn="just">
              <a:buNone/>
            </a:pPr>
            <a:r>
              <a:rPr lang="en-US" b="1" dirty="0"/>
              <a:t>3. Model Development:</a:t>
            </a:r>
          </a:p>
          <a:p>
            <a:pPr algn="just"/>
            <a:r>
              <a:rPr lang="en-US" dirty="0"/>
              <a:t>Trained a variety of time series forecasting models, including </a:t>
            </a:r>
            <a:r>
              <a:rPr lang="en-US" b="1" dirty="0"/>
              <a:t>ARIMA</a:t>
            </a:r>
            <a:r>
              <a:rPr lang="en-US" dirty="0"/>
              <a:t>, </a:t>
            </a:r>
            <a:r>
              <a:rPr lang="en-US" b="1" dirty="0"/>
              <a:t>Holt-Winters</a:t>
            </a:r>
            <a:r>
              <a:rPr lang="en-US" dirty="0"/>
              <a:t>, and </a:t>
            </a:r>
            <a:r>
              <a:rPr lang="en-US" b="1" dirty="0"/>
              <a:t>Simple Exponential Smoothing (SES)</a:t>
            </a:r>
            <a:r>
              <a:rPr lang="en-US" dirty="0"/>
              <a:t>, to capture historical trends</a:t>
            </a:r>
            <a:r>
              <a:rPr lang="en-US" dirty="0" smtClean="0"/>
              <a:t>.</a:t>
            </a:r>
          </a:p>
          <a:p>
            <a:pPr algn="just"/>
            <a:r>
              <a:rPr lang="en-US" dirty="0"/>
              <a:t>Fine-tuned model parameters (e.g., ARIMA's p, d, q values) to achieve optimal performance for different stock price intervals.</a:t>
            </a:r>
          </a:p>
          <a:p>
            <a:pPr algn="just"/>
            <a:r>
              <a:rPr lang="en-US" dirty="0"/>
              <a:t>Implemented machine learning model </a:t>
            </a:r>
            <a:r>
              <a:rPr lang="en-US" b="1" dirty="0"/>
              <a:t>Random Forest</a:t>
            </a:r>
            <a:r>
              <a:rPr lang="en-US" dirty="0"/>
              <a:t> to analyze non-linear patterns and make predictions</a:t>
            </a:r>
            <a:r>
              <a:rPr lang="en-US" dirty="0" smtClean="0"/>
              <a:t>.</a:t>
            </a:r>
          </a:p>
          <a:p>
            <a:pPr algn="just"/>
            <a:r>
              <a:rPr lang="en-US" dirty="0" smtClean="0"/>
              <a:t>We </a:t>
            </a:r>
            <a:r>
              <a:rPr lang="en-US" dirty="0"/>
              <a:t>fine-tuned </a:t>
            </a:r>
            <a:r>
              <a:rPr lang="en-US" dirty="0" err="1"/>
              <a:t>hyperparameters</a:t>
            </a:r>
            <a:r>
              <a:rPr lang="en-US" dirty="0"/>
              <a:t> such as the number of estimators and tree depth in the Random Forest model to optimize its performance</a:t>
            </a:r>
            <a:r>
              <a:rPr lang="en-US" dirty="0" smtClean="0"/>
              <a:t>. </a:t>
            </a:r>
          </a:p>
          <a:p>
            <a:pPr algn="just"/>
            <a:r>
              <a:rPr lang="en-US" dirty="0" smtClean="0"/>
              <a:t>Evaluated </a:t>
            </a:r>
            <a:r>
              <a:rPr lang="en-US" dirty="0"/>
              <a:t>model performance using </a:t>
            </a:r>
            <a:r>
              <a:rPr lang="en-US" b="1" dirty="0"/>
              <a:t>SMAPE</a:t>
            </a:r>
            <a:r>
              <a:rPr lang="en-US" dirty="0"/>
              <a:t> to ensure accuracy in both high and low stock price forecasts</a:t>
            </a:r>
            <a:r>
              <a:rPr lang="en-US" dirty="0" smtClean="0"/>
              <a:t>.</a:t>
            </a:r>
          </a:p>
          <a:p>
            <a:pPr algn="just"/>
            <a:r>
              <a:rPr lang="en-US" dirty="0"/>
              <a:t>Compared models by testing them on </a:t>
            </a:r>
            <a:r>
              <a:rPr lang="en-US" b="1" dirty="0"/>
              <a:t>different intervals</a:t>
            </a:r>
            <a:r>
              <a:rPr lang="en-US" dirty="0"/>
              <a:t> (daily, weekly, monthly) to determine the most effective forecasting approach.</a:t>
            </a:r>
          </a:p>
          <a:p>
            <a:endParaRPr lang="en-IN" dirty="0"/>
          </a:p>
        </p:txBody>
      </p:sp>
    </p:spTree>
    <p:extLst>
      <p:ext uri="{BB962C8B-B14F-4D97-AF65-F5344CB8AC3E}">
        <p14:creationId xmlns:p14="http://schemas.microsoft.com/office/powerpoint/2010/main" val="27051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734" y="1340778"/>
            <a:ext cx="7688700" cy="3802722"/>
          </a:xfrm>
        </p:spPr>
        <p:txBody>
          <a:bodyPr>
            <a:normAutofit/>
          </a:bodyPr>
          <a:lstStyle/>
          <a:p>
            <a:pPr marL="146050" indent="0" algn="just">
              <a:buNone/>
            </a:pPr>
            <a:r>
              <a:rPr lang="en-US" b="1" dirty="0" smtClean="0"/>
              <a:t>4. Model </a:t>
            </a:r>
            <a:r>
              <a:rPr lang="en-US" b="1" dirty="0"/>
              <a:t>Evaluation and Selection:</a:t>
            </a:r>
          </a:p>
          <a:p>
            <a:pPr algn="just"/>
            <a:r>
              <a:rPr lang="en-US" dirty="0" smtClean="0"/>
              <a:t>Evaluated </a:t>
            </a:r>
            <a:r>
              <a:rPr lang="en-US" dirty="0"/>
              <a:t>the accuracy of each model using metrics such as </a:t>
            </a:r>
            <a:r>
              <a:rPr lang="en-US" b="1" dirty="0"/>
              <a:t>SMAPE (Symmetric Mean Absolute Percentage Error)</a:t>
            </a:r>
            <a:r>
              <a:rPr lang="en-US" dirty="0"/>
              <a:t> and </a:t>
            </a:r>
            <a:r>
              <a:rPr lang="en-US" b="1" dirty="0"/>
              <a:t>RMSE (Root Mean Square Error)</a:t>
            </a:r>
            <a:r>
              <a:rPr lang="en-US" dirty="0"/>
              <a:t>.</a:t>
            </a:r>
          </a:p>
          <a:p>
            <a:pPr algn="just"/>
            <a:r>
              <a:rPr lang="en-US" dirty="0" smtClean="0"/>
              <a:t>Compared </a:t>
            </a:r>
            <a:r>
              <a:rPr lang="en-US" dirty="0"/>
              <a:t>traditional </a:t>
            </a:r>
            <a:r>
              <a:rPr lang="en-US" dirty="0" smtClean="0"/>
              <a:t>models(ARIMA) </a:t>
            </a:r>
            <a:r>
              <a:rPr lang="en-US" dirty="0"/>
              <a:t>with machine learning </a:t>
            </a:r>
            <a:r>
              <a:rPr lang="en-US" dirty="0" smtClean="0"/>
              <a:t>model(Random Forest) </a:t>
            </a:r>
            <a:r>
              <a:rPr lang="en-US" dirty="0"/>
              <a:t>to determine the most accurate model for predicting stock prices</a:t>
            </a:r>
            <a:r>
              <a:rPr lang="en-US" dirty="0" smtClean="0"/>
              <a:t>.</a:t>
            </a:r>
          </a:p>
          <a:p>
            <a:pPr algn="just"/>
            <a:r>
              <a:rPr lang="en-IN" dirty="0" smtClean="0"/>
              <a:t>SMAPE Analysis</a:t>
            </a:r>
            <a:r>
              <a:rPr lang="en-IN" dirty="0"/>
              <a:t>: </a:t>
            </a:r>
            <a:endParaRPr lang="en-IN" dirty="0" smtClean="0"/>
          </a:p>
          <a:p>
            <a:pPr lvl="1" algn="just"/>
            <a:r>
              <a:rPr lang="en-IN" dirty="0" smtClean="0"/>
              <a:t>Simple Exponential </a:t>
            </a:r>
            <a:r>
              <a:rPr lang="en-IN" dirty="0"/>
              <a:t>Smoothing</a:t>
            </a:r>
            <a:r>
              <a:rPr lang="en-IN" dirty="0" smtClean="0"/>
              <a:t>:</a:t>
            </a:r>
          </a:p>
          <a:p>
            <a:pPr lvl="2" algn="just"/>
            <a:r>
              <a:rPr lang="en-IN" dirty="0" smtClean="0"/>
              <a:t>SMAPE for High: 0.028</a:t>
            </a:r>
          </a:p>
          <a:p>
            <a:pPr lvl="2" algn="just"/>
            <a:r>
              <a:rPr lang="en-IN" dirty="0" smtClean="0"/>
              <a:t>SMAPE for Low: 0.03</a:t>
            </a:r>
          </a:p>
          <a:p>
            <a:pPr lvl="1" algn="just"/>
            <a:r>
              <a:rPr lang="en-IN" dirty="0" smtClean="0"/>
              <a:t>ARIMA Model:</a:t>
            </a:r>
          </a:p>
          <a:p>
            <a:pPr lvl="2" algn="just"/>
            <a:r>
              <a:rPr lang="en-IN" dirty="0" smtClean="0"/>
              <a:t>SMAPE for High: 0.018</a:t>
            </a:r>
          </a:p>
          <a:p>
            <a:pPr lvl="2" algn="just"/>
            <a:r>
              <a:rPr lang="en-IN" dirty="0" smtClean="0"/>
              <a:t>SMAPE for Low: 0.021</a:t>
            </a:r>
          </a:p>
          <a:p>
            <a:pPr lvl="1" algn="just"/>
            <a:r>
              <a:rPr lang="en-IN" dirty="0" smtClean="0"/>
              <a:t>Random Forest:</a:t>
            </a:r>
          </a:p>
          <a:p>
            <a:pPr lvl="2" algn="just"/>
            <a:r>
              <a:rPr lang="en-IN" dirty="0" smtClean="0"/>
              <a:t>SMAPE for High: 0.016</a:t>
            </a:r>
          </a:p>
          <a:p>
            <a:pPr lvl="2" algn="just"/>
            <a:r>
              <a:rPr lang="en-IN" dirty="0" smtClean="0"/>
              <a:t>SMAPE for Low: 0.019</a:t>
            </a:r>
            <a:endParaRPr lang="en-IN" dirty="0"/>
          </a:p>
          <a:p>
            <a:pPr algn="just"/>
            <a:endParaRPr lang="en-IN" dirty="0" smtClean="0"/>
          </a:p>
        </p:txBody>
      </p:sp>
    </p:spTree>
    <p:extLst>
      <p:ext uri="{BB962C8B-B14F-4D97-AF65-F5344CB8AC3E}">
        <p14:creationId xmlns:p14="http://schemas.microsoft.com/office/powerpoint/2010/main" val="3737016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9450" y="1448656"/>
            <a:ext cx="7688700" cy="2891319"/>
          </a:xfrm>
        </p:spPr>
        <p:txBody>
          <a:bodyPr/>
          <a:lstStyle/>
          <a:p>
            <a:pPr marL="146050" indent="0" algn="just">
              <a:buNone/>
            </a:pPr>
            <a:r>
              <a:rPr lang="en-US" b="1" dirty="0"/>
              <a:t>5. Cloud-Based Deployment:</a:t>
            </a:r>
          </a:p>
          <a:p>
            <a:pPr algn="just"/>
            <a:r>
              <a:rPr lang="en-US" dirty="0" smtClean="0"/>
              <a:t>We deployed </a:t>
            </a:r>
            <a:r>
              <a:rPr lang="en-US" dirty="0"/>
              <a:t>the selected model on </a:t>
            </a:r>
            <a:r>
              <a:rPr lang="en-US" b="1" dirty="0" err="1"/>
              <a:t>StreamLit</a:t>
            </a:r>
            <a:r>
              <a:rPr lang="en-US" b="1" dirty="0"/>
              <a:t> Cloud</a:t>
            </a:r>
            <a:r>
              <a:rPr lang="en-US" dirty="0"/>
              <a:t>, providing a user-friendly interface for interacting with the AI-based advisor while also handling the large dataset</a:t>
            </a:r>
            <a:r>
              <a:rPr lang="en-US" dirty="0" smtClean="0"/>
              <a:t>.</a:t>
            </a:r>
          </a:p>
          <a:p>
            <a:pPr algn="just"/>
            <a:r>
              <a:rPr lang="en-US" dirty="0"/>
              <a:t>Configured the deployment environment on </a:t>
            </a:r>
            <a:r>
              <a:rPr lang="en-US" dirty="0" err="1"/>
              <a:t>Streamlit</a:t>
            </a:r>
            <a:r>
              <a:rPr lang="en-US" dirty="0"/>
              <a:t> Cloud, ensuring compatibility with necessary libraries and frameworks</a:t>
            </a:r>
            <a:r>
              <a:rPr lang="en-US" dirty="0" smtClean="0"/>
              <a:t>.</a:t>
            </a:r>
          </a:p>
          <a:p>
            <a:pPr algn="just"/>
            <a:r>
              <a:rPr lang="en-US" dirty="0" smtClean="0"/>
              <a:t>We implemented </a:t>
            </a:r>
            <a:r>
              <a:rPr lang="en-US" dirty="0"/>
              <a:t>data preprocessing steps in the deployment pipeline to ensure that input data is formatted correctly before predictions</a:t>
            </a:r>
            <a:r>
              <a:rPr lang="en-US" dirty="0" smtClean="0"/>
              <a:t>.</a:t>
            </a:r>
          </a:p>
          <a:p>
            <a:pPr algn="just"/>
            <a:r>
              <a:rPr lang="en-US" dirty="0"/>
              <a:t>Managed dependencies using a requirements.txt file for seamless installation.</a:t>
            </a:r>
          </a:p>
          <a:p>
            <a:pPr algn="just"/>
            <a:r>
              <a:rPr lang="en-US" dirty="0" smtClean="0"/>
              <a:t>Lastly, we </a:t>
            </a:r>
            <a:r>
              <a:rPr lang="en-US" dirty="0"/>
              <a:t>c</a:t>
            </a:r>
            <a:r>
              <a:rPr lang="en-US" dirty="0" smtClean="0"/>
              <a:t>reated </a:t>
            </a:r>
            <a:r>
              <a:rPr lang="en-US" dirty="0"/>
              <a:t>user-friendly error messages to guide users in case of input errors or data unavailability.</a:t>
            </a:r>
          </a:p>
          <a:p>
            <a:endParaRPr lang="en-IN" dirty="0"/>
          </a:p>
        </p:txBody>
      </p:sp>
    </p:spTree>
    <p:extLst>
      <p:ext uri="{BB962C8B-B14F-4D97-AF65-F5344CB8AC3E}">
        <p14:creationId xmlns:p14="http://schemas.microsoft.com/office/powerpoint/2010/main" val="93512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86790"/>
            <a:ext cx="7688700" cy="535200"/>
          </a:xfrm>
        </p:spPr>
        <p:txBody>
          <a:bodyPr>
            <a:normAutofit fontScale="90000"/>
          </a:bodyPr>
          <a:lstStyle/>
          <a:p>
            <a:r>
              <a:rPr lang="en-US" dirty="0" smtClean="0"/>
              <a:t>Algorithms</a:t>
            </a:r>
            <a:endParaRPr lang="en-IN" dirty="0"/>
          </a:p>
        </p:txBody>
      </p:sp>
      <p:sp>
        <p:nvSpPr>
          <p:cNvPr id="3" name="Text Placeholder 2"/>
          <p:cNvSpPr>
            <a:spLocks noGrp="1"/>
          </p:cNvSpPr>
          <p:nvPr>
            <p:ph type="body" idx="1"/>
          </p:nvPr>
        </p:nvSpPr>
        <p:spPr>
          <a:xfrm>
            <a:off x="606160" y="1387011"/>
            <a:ext cx="7688700" cy="2947827"/>
          </a:xfrm>
        </p:spPr>
        <p:txBody>
          <a:bodyPr/>
          <a:lstStyle/>
          <a:p>
            <a:pPr algn="just">
              <a:buSzPct val="120000"/>
              <a:buFont typeface="Arial" panose="020B0604020202020204" pitchFamily="34" charset="0"/>
              <a:buChar char="•"/>
            </a:pPr>
            <a:r>
              <a:rPr lang="en-US" dirty="0" smtClean="0"/>
              <a:t>ARIMA </a:t>
            </a:r>
            <a:r>
              <a:rPr lang="en-US" dirty="0"/>
              <a:t>(</a:t>
            </a:r>
            <a:r>
              <a:rPr lang="en-US" dirty="0" err="1"/>
              <a:t>AutoRegressive</a:t>
            </a:r>
            <a:r>
              <a:rPr lang="en-US" dirty="0"/>
              <a:t> Integrated Moving Average) is used for time series forecasting of stock prices</a:t>
            </a:r>
            <a:r>
              <a:rPr lang="en-US" dirty="0" smtClean="0"/>
              <a:t>. For our project, this is how its working:</a:t>
            </a:r>
          </a:p>
          <a:p>
            <a:pPr lvl="1" algn="just"/>
            <a:r>
              <a:rPr lang="en-US" sz="1200" b="1" dirty="0"/>
              <a:t>Stationarity</a:t>
            </a:r>
            <a:r>
              <a:rPr lang="en-US" sz="1200" dirty="0"/>
              <a:t>: ARIMA requires the time series data to be stationary. This means that the mean and variance should be constant over time. </a:t>
            </a:r>
            <a:r>
              <a:rPr lang="en-US" sz="1200" dirty="0" smtClean="0"/>
              <a:t>We can </a:t>
            </a:r>
            <a:r>
              <a:rPr lang="en-US" sz="1200" dirty="0"/>
              <a:t>perform differencing to achieve </a:t>
            </a:r>
            <a:r>
              <a:rPr lang="en-US" sz="1200" dirty="0" err="1"/>
              <a:t>stationarity</a:t>
            </a:r>
            <a:r>
              <a:rPr lang="en-US" sz="1200" dirty="0" smtClean="0"/>
              <a:t>.</a:t>
            </a:r>
          </a:p>
          <a:p>
            <a:pPr lvl="1" algn="just"/>
            <a:r>
              <a:rPr lang="en-US" sz="1200" b="1" dirty="0"/>
              <a:t>Parameters</a:t>
            </a:r>
            <a:r>
              <a:rPr lang="en-US" sz="1200" dirty="0"/>
              <a:t>: ARIMA is characterized by three parameters:</a:t>
            </a:r>
          </a:p>
          <a:p>
            <a:pPr lvl="2" algn="just"/>
            <a:r>
              <a:rPr lang="en-US" sz="1200" b="1" dirty="0"/>
              <a:t>p</a:t>
            </a:r>
            <a:r>
              <a:rPr lang="en-US" sz="1200" dirty="0"/>
              <a:t>: The number of lag observations (autoregressive part).</a:t>
            </a:r>
          </a:p>
          <a:p>
            <a:pPr lvl="2" algn="just"/>
            <a:r>
              <a:rPr lang="en-US" sz="1200" b="1" dirty="0"/>
              <a:t>d</a:t>
            </a:r>
            <a:r>
              <a:rPr lang="en-US" sz="1200" dirty="0"/>
              <a:t>: The degree of differencing (integrated part).</a:t>
            </a:r>
          </a:p>
          <a:p>
            <a:pPr lvl="2" algn="just"/>
            <a:r>
              <a:rPr lang="en-US" sz="1200" b="1" dirty="0"/>
              <a:t>q</a:t>
            </a:r>
            <a:r>
              <a:rPr lang="en-US" sz="1200" dirty="0"/>
              <a:t>: The size of the moving average </a:t>
            </a:r>
            <a:r>
              <a:rPr lang="en-US" sz="1200" dirty="0" smtClean="0"/>
              <a:t>window.</a:t>
            </a:r>
          </a:p>
          <a:p>
            <a:pPr lvl="1" algn="just"/>
            <a:r>
              <a:rPr lang="en-US" sz="1200" b="1" dirty="0"/>
              <a:t>Forecasting</a:t>
            </a:r>
            <a:r>
              <a:rPr lang="en-US" sz="1200" dirty="0"/>
              <a:t>: Once the model is fitted, </a:t>
            </a:r>
            <a:r>
              <a:rPr lang="en-US" sz="1200" dirty="0" smtClean="0"/>
              <a:t>we </a:t>
            </a:r>
            <a:r>
              <a:rPr lang="en-US" sz="1200" dirty="0"/>
              <a:t>can use it to make predictions on future stock prices. ARIMA generates forecasts based on past values and the identified parameters</a:t>
            </a:r>
            <a:r>
              <a:rPr lang="en-US" sz="1200" dirty="0" smtClean="0"/>
              <a:t>.</a:t>
            </a:r>
          </a:p>
          <a:p>
            <a:pPr lvl="1" algn="just"/>
            <a:r>
              <a:rPr lang="en-US" sz="1200" b="1" dirty="0"/>
              <a:t>Evaluation</a:t>
            </a:r>
            <a:r>
              <a:rPr lang="en-US" sz="1200" dirty="0"/>
              <a:t>: Finally, </a:t>
            </a:r>
            <a:r>
              <a:rPr lang="en-US" sz="1200" dirty="0" smtClean="0"/>
              <a:t>we evaluated </a:t>
            </a:r>
            <a:r>
              <a:rPr lang="en-US" sz="1200" dirty="0"/>
              <a:t>the model's performance using metrics like </a:t>
            </a:r>
            <a:r>
              <a:rPr lang="en-US" sz="1200" dirty="0" smtClean="0"/>
              <a:t>Root </a:t>
            </a:r>
            <a:r>
              <a:rPr lang="en-US" sz="1200" dirty="0"/>
              <a:t>Mean Squared Error (RMSE) to determine its accuracy.</a:t>
            </a:r>
          </a:p>
          <a:p>
            <a:pPr lvl="1" algn="just"/>
            <a:endParaRPr lang="en-IN" dirty="0"/>
          </a:p>
        </p:txBody>
      </p:sp>
    </p:spTree>
    <p:extLst>
      <p:ext uri="{BB962C8B-B14F-4D97-AF65-F5344CB8AC3E}">
        <p14:creationId xmlns:p14="http://schemas.microsoft.com/office/powerpoint/2010/main" val="2955397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6160" y="1407560"/>
            <a:ext cx="7688700" cy="3359649"/>
          </a:xfrm>
        </p:spPr>
        <p:txBody>
          <a:bodyPr>
            <a:normAutofit/>
          </a:bodyPr>
          <a:lstStyle/>
          <a:p>
            <a:pPr algn="just"/>
            <a:r>
              <a:rPr lang="en-US" dirty="0" smtClean="0"/>
              <a:t>Random </a:t>
            </a:r>
            <a:r>
              <a:rPr lang="en-US" dirty="0"/>
              <a:t>Forest is used for predicting stock prices based on historical data</a:t>
            </a:r>
            <a:r>
              <a:rPr lang="en-US" dirty="0" smtClean="0"/>
              <a:t>. </a:t>
            </a:r>
            <a:r>
              <a:rPr lang="en-US" dirty="0"/>
              <a:t>For our project, this is </a:t>
            </a:r>
            <a:r>
              <a:rPr lang="en-US" dirty="0" smtClean="0"/>
              <a:t>        how </a:t>
            </a:r>
            <a:r>
              <a:rPr lang="en-US" dirty="0"/>
              <a:t>its working:</a:t>
            </a:r>
          </a:p>
          <a:p>
            <a:pPr lvl="1" algn="just"/>
            <a:r>
              <a:rPr lang="en-US" sz="1200" dirty="0"/>
              <a:t>Historical stock price data is collected, along with relevant features (e.g., </a:t>
            </a:r>
            <a:r>
              <a:rPr lang="en-US" sz="1200" dirty="0" smtClean="0"/>
              <a:t>trading </a:t>
            </a:r>
            <a:r>
              <a:rPr lang="en-US" sz="1200" dirty="0"/>
              <a:t>volumes). The data is then preprocessed, </a:t>
            </a:r>
            <a:r>
              <a:rPr lang="en-US" sz="1200" dirty="0" smtClean="0"/>
              <a:t>which involved normalization and </a:t>
            </a:r>
            <a:r>
              <a:rPr lang="en-US" sz="1200" dirty="0"/>
              <a:t>handling missing </a:t>
            </a:r>
            <a:r>
              <a:rPr lang="en-US" sz="1200" dirty="0" smtClean="0"/>
              <a:t>values.</a:t>
            </a:r>
          </a:p>
          <a:p>
            <a:pPr lvl="1" algn="just"/>
            <a:r>
              <a:rPr lang="en-IN" sz="1200" b="1" dirty="0"/>
              <a:t>Model Training</a:t>
            </a:r>
            <a:r>
              <a:rPr lang="en-IN" sz="1200" dirty="0" smtClean="0"/>
              <a:t>:</a:t>
            </a:r>
          </a:p>
          <a:p>
            <a:pPr lvl="2" algn="just"/>
            <a:r>
              <a:rPr lang="en-US" sz="1200" b="1" dirty="0"/>
              <a:t>Ensemble Learning</a:t>
            </a:r>
            <a:r>
              <a:rPr lang="en-US" sz="1200" dirty="0"/>
              <a:t>: Random Forest is an ensemble learning method that builds multiple decision trees during training. Each tree is trained on a random subset of the </a:t>
            </a:r>
            <a:r>
              <a:rPr lang="en-US" sz="1200" dirty="0" smtClean="0"/>
              <a:t>data.</a:t>
            </a:r>
          </a:p>
          <a:p>
            <a:pPr lvl="2" algn="just"/>
            <a:r>
              <a:rPr lang="en-US" sz="1200" b="1" dirty="0"/>
              <a:t>Bagging</a:t>
            </a:r>
            <a:r>
              <a:rPr lang="en-US" sz="1200" dirty="0"/>
              <a:t>: It uses the bootstrap aggregating (bagging) technique, which involves sampling with replacement to create different training datasets for each tree</a:t>
            </a:r>
            <a:r>
              <a:rPr lang="en-US" sz="1200" dirty="0" smtClean="0"/>
              <a:t>.</a:t>
            </a:r>
          </a:p>
          <a:p>
            <a:pPr lvl="1" algn="just"/>
            <a:r>
              <a:rPr lang="en-US" sz="1200" b="1" dirty="0" smtClean="0"/>
              <a:t>Prediction</a:t>
            </a:r>
            <a:r>
              <a:rPr lang="en-US" sz="1200" dirty="0"/>
              <a:t>: For predicting stock prices, each decision tree in the forest makes a prediction, and the final output is obtained by averaging the </a:t>
            </a:r>
            <a:r>
              <a:rPr lang="en-US" sz="1200" dirty="0" smtClean="0"/>
              <a:t>predictions.</a:t>
            </a:r>
          </a:p>
          <a:p>
            <a:pPr lvl="1" algn="just"/>
            <a:r>
              <a:rPr lang="en-US" sz="1200" b="1" dirty="0"/>
              <a:t>Evaluation</a:t>
            </a:r>
            <a:r>
              <a:rPr lang="en-US" sz="1200" dirty="0"/>
              <a:t>: The model's performance is evaluated using metrics </a:t>
            </a:r>
            <a:r>
              <a:rPr lang="en-US" sz="1200" dirty="0" smtClean="0"/>
              <a:t>like Root </a:t>
            </a:r>
            <a:r>
              <a:rPr lang="en-US" sz="1200" dirty="0"/>
              <a:t>Mean Squared Error (RMSE) on the test set to assess its accuracy.</a:t>
            </a:r>
            <a:endParaRPr lang="en-IN" sz="1200" dirty="0"/>
          </a:p>
        </p:txBody>
      </p:sp>
    </p:spTree>
    <p:extLst>
      <p:ext uri="{BB962C8B-B14F-4D97-AF65-F5344CB8AC3E}">
        <p14:creationId xmlns:p14="http://schemas.microsoft.com/office/powerpoint/2010/main" val="997298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User Story</a:t>
            </a:r>
            <a:endParaRPr sz="3240"/>
          </a:p>
        </p:txBody>
      </p:sp>
      <p:sp>
        <p:nvSpPr>
          <p:cNvPr id="151" name="Google Shape;151;p23"/>
          <p:cNvSpPr txBox="1">
            <a:spLocks noGrp="1"/>
          </p:cNvSpPr>
          <p:nvPr>
            <p:ph type="body" idx="1"/>
          </p:nvPr>
        </p:nvSpPr>
        <p:spPr>
          <a:xfrm>
            <a:off x="729450" y="1478425"/>
            <a:ext cx="7688700" cy="286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p:cNvPicPr>
            <a:picLocks noChangeAspect="1"/>
          </p:cNvPicPr>
          <p:nvPr/>
        </p:nvPicPr>
        <p:blipFill>
          <a:blip r:embed="rId3"/>
          <a:stretch>
            <a:fillRect/>
          </a:stretch>
        </p:blipFill>
        <p:spPr>
          <a:xfrm>
            <a:off x="540360" y="1381166"/>
            <a:ext cx="8063280" cy="3483648"/>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37175" y="549750"/>
            <a:ext cx="7688100" cy="9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400"/>
              <a:t>Table of Contents</a:t>
            </a:r>
            <a:endParaRPr sz="3400"/>
          </a:p>
        </p:txBody>
      </p:sp>
      <p:sp>
        <p:nvSpPr>
          <p:cNvPr id="96" name="Google Shape;96;p14"/>
          <p:cNvSpPr txBox="1">
            <a:spLocks noGrp="1"/>
          </p:cNvSpPr>
          <p:nvPr>
            <p:ph type="subTitle" idx="1"/>
          </p:nvPr>
        </p:nvSpPr>
        <p:spPr>
          <a:xfrm>
            <a:off x="729625" y="1400049"/>
            <a:ext cx="7688100" cy="3577779"/>
          </a:xfrm>
          <a:prstGeom prst="rect">
            <a:avLst/>
          </a:prstGeom>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GB" sz="1800" dirty="0"/>
              <a:t>Abstract</a:t>
            </a:r>
            <a:endParaRPr sz="1800" dirty="0"/>
          </a:p>
          <a:p>
            <a:pPr marL="457200" lvl="0" indent="-342900" algn="l" rtl="0">
              <a:lnSpc>
                <a:spcPct val="115000"/>
              </a:lnSpc>
              <a:spcBef>
                <a:spcPts val="0"/>
              </a:spcBef>
              <a:spcAft>
                <a:spcPts val="0"/>
              </a:spcAft>
              <a:buSzPts val="1800"/>
              <a:buChar char="●"/>
            </a:pPr>
            <a:r>
              <a:rPr lang="en-GB" sz="1800" dirty="0"/>
              <a:t>Introduction</a:t>
            </a:r>
            <a:endParaRPr sz="1800" dirty="0"/>
          </a:p>
          <a:p>
            <a:pPr marL="457200" lvl="0" indent="-342900" algn="l" rtl="0">
              <a:lnSpc>
                <a:spcPct val="115000"/>
              </a:lnSpc>
              <a:spcBef>
                <a:spcPts val="0"/>
              </a:spcBef>
              <a:spcAft>
                <a:spcPts val="0"/>
              </a:spcAft>
              <a:buSzPts val="1800"/>
              <a:buChar char="●"/>
            </a:pPr>
            <a:r>
              <a:rPr lang="en-GB" sz="1800" dirty="0"/>
              <a:t>Problem Statement</a:t>
            </a:r>
            <a:endParaRPr sz="1800" dirty="0"/>
          </a:p>
          <a:p>
            <a:pPr marL="457200" lvl="0" indent="-342900" algn="l" rtl="0">
              <a:lnSpc>
                <a:spcPct val="115000"/>
              </a:lnSpc>
              <a:spcBef>
                <a:spcPts val="0"/>
              </a:spcBef>
              <a:spcAft>
                <a:spcPts val="0"/>
              </a:spcAft>
              <a:buSzPts val="1800"/>
              <a:buChar char="●"/>
            </a:pPr>
            <a:r>
              <a:rPr lang="en-GB" sz="1800" dirty="0"/>
              <a:t>Literature Survey</a:t>
            </a:r>
            <a:endParaRPr sz="1800" dirty="0"/>
          </a:p>
          <a:p>
            <a:pPr marL="457200" lvl="0" indent="-342900" algn="l" rtl="0">
              <a:lnSpc>
                <a:spcPct val="115000"/>
              </a:lnSpc>
              <a:spcBef>
                <a:spcPts val="0"/>
              </a:spcBef>
              <a:spcAft>
                <a:spcPts val="0"/>
              </a:spcAft>
              <a:buSzPts val="1800"/>
              <a:buChar char="●"/>
            </a:pPr>
            <a:r>
              <a:rPr lang="en-GB" sz="1800" dirty="0" smtClean="0"/>
              <a:t>Objectives</a:t>
            </a:r>
          </a:p>
          <a:p>
            <a:pPr marL="457200" lvl="0" indent="-342900" algn="l" rtl="0">
              <a:lnSpc>
                <a:spcPct val="115000"/>
              </a:lnSpc>
              <a:spcBef>
                <a:spcPts val="0"/>
              </a:spcBef>
              <a:spcAft>
                <a:spcPts val="0"/>
              </a:spcAft>
              <a:buSzPts val="1800"/>
              <a:buChar char="●"/>
            </a:pPr>
            <a:r>
              <a:rPr lang="en-GB" sz="1800" dirty="0" smtClean="0"/>
              <a:t>Methodology</a:t>
            </a:r>
            <a:endParaRPr sz="1800" dirty="0"/>
          </a:p>
          <a:p>
            <a:pPr marL="457200" lvl="0" indent="-342900" algn="l" rtl="0">
              <a:lnSpc>
                <a:spcPct val="115000"/>
              </a:lnSpc>
              <a:spcBef>
                <a:spcPts val="0"/>
              </a:spcBef>
              <a:spcAft>
                <a:spcPts val="0"/>
              </a:spcAft>
              <a:buSzPts val="1800"/>
              <a:buChar char="●"/>
            </a:pPr>
            <a:r>
              <a:rPr lang="en-GB" sz="1800" dirty="0" smtClean="0"/>
              <a:t>User Story</a:t>
            </a:r>
          </a:p>
          <a:p>
            <a:pPr marL="457200" lvl="0" indent="-342900" algn="l" rtl="0">
              <a:lnSpc>
                <a:spcPct val="115000"/>
              </a:lnSpc>
              <a:spcBef>
                <a:spcPts val="0"/>
              </a:spcBef>
              <a:spcAft>
                <a:spcPts val="0"/>
              </a:spcAft>
              <a:buSzPts val="1800"/>
              <a:buChar char="●"/>
            </a:pPr>
            <a:r>
              <a:rPr lang="en-US" sz="1800" dirty="0" smtClean="0"/>
              <a:t>Functional Test Cases</a:t>
            </a:r>
            <a:endParaRPr sz="1800" dirty="0"/>
          </a:p>
          <a:p>
            <a:pPr marL="457200" lvl="0" indent="-342900" algn="l" rtl="0">
              <a:lnSpc>
                <a:spcPct val="115000"/>
              </a:lnSpc>
              <a:spcBef>
                <a:spcPts val="0"/>
              </a:spcBef>
              <a:spcAft>
                <a:spcPts val="0"/>
              </a:spcAft>
              <a:buSzPts val="1800"/>
              <a:buChar char="●"/>
            </a:pPr>
            <a:r>
              <a:rPr lang="en-GB" sz="1800" dirty="0"/>
              <a:t>Implementation and Result</a:t>
            </a:r>
            <a:endParaRPr sz="1800" dirty="0"/>
          </a:p>
          <a:p>
            <a:pPr marL="457200" lvl="0" indent="-342900" algn="l" rtl="0">
              <a:lnSpc>
                <a:spcPct val="115000"/>
              </a:lnSpc>
              <a:spcBef>
                <a:spcPts val="0"/>
              </a:spcBef>
              <a:spcAft>
                <a:spcPts val="0"/>
              </a:spcAft>
              <a:buSzPts val="1800"/>
              <a:buChar char="●"/>
            </a:pPr>
            <a:r>
              <a:rPr lang="en-GB" sz="1800" dirty="0"/>
              <a:t>Conclusion</a:t>
            </a:r>
            <a:endParaRPr sz="1800" dirty="0"/>
          </a:p>
          <a:p>
            <a:pPr marL="457200" lvl="0" indent="-342900" algn="l" rtl="0">
              <a:lnSpc>
                <a:spcPct val="115000"/>
              </a:lnSpc>
              <a:spcBef>
                <a:spcPts val="0"/>
              </a:spcBef>
              <a:spcAft>
                <a:spcPts val="0"/>
              </a:spcAft>
              <a:buSzPts val="1800"/>
              <a:buChar char="●"/>
            </a:pPr>
            <a:r>
              <a:rPr lang="en-GB" sz="1800" dirty="0"/>
              <a:t>References </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712475"/>
            <a:ext cx="7688700" cy="535200"/>
          </a:xfrm>
        </p:spPr>
        <p:txBody>
          <a:bodyPr>
            <a:normAutofit fontScale="90000"/>
          </a:bodyPr>
          <a:lstStyle/>
          <a:p>
            <a:r>
              <a:rPr lang="en-US" dirty="0" smtClean="0"/>
              <a:t>Functional Test Cases</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71" y="1285589"/>
            <a:ext cx="7900058" cy="3610047"/>
          </a:xfrm>
          <a:prstGeom prst="rect">
            <a:avLst/>
          </a:prstGeom>
          <a:ln>
            <a:solidFill>
              <a:schemeClr val="accent1"/>
            </a:solidFill>
          </a:ln>
        </p:spPr>
      </p:pic>
    </p:spTree>
    <p:extLst>
      <p:ext uri="{BB962C8B-B14F-4D97-AF65-F5344CB8AC3E}">
        <p14:creationId xmlns:p14="http://schemas.microsoft.com/office/powerpoint/2010/main" val="387351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0555"/>
              <a:buFont typeface="Arial"/>
              <a:buNone/>
            </a:pPr>
            <a:r>
              <a:rPr lang="en-GB" sz="3240" b="0" dirty="0" smtClean="0">
                <a:solidFill>
                  <a:srgbClr val="000000"/>
                </a:solidFill>
                <a:latin typeface="Arial"/>
                <a:ea typeface="Arial"/>
                <a:cs typeface="Arial"/>
                <a:sym typeface="Arial"/>
              </a:rPr>
              <a:t>Implementation</a:t>
            </a:r>
            <a:endParaRPr sz="324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158" name="Google Shape;158;p24"/>
          <p:cNvSpPr txBox="1">
            <a:spLocks noGrp="1"/>
          </p:cNvSpPr>
          <p:nvPr>
            <p:ph type="body" idx="1"/>
          </p:nvPr>
        </p:nvSpPr>
        <p:spPr>
          <a:xfrm>
            <a:off x="727650" y="1613075"/>
            <a:ext cx="7688700" cy="3030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dirty="0"/>
              <a:t>For sprint </a:t>
            </a:r>
            <a:r>
              <a:rPr lang="en-GB" sz="1500" dirty="0" smtClean="0"/>
              <a:t>3, </a:t>
            </a:r>
            <a:r>
              <a:rPr lang="en-GB" sz="1500" dirty="0"/>
              <a:t>we have implemented the following:</a:t>
            </a:r>
            <a:endParaRPr sz="1500" dirty="0"/>
          </a:p>
          <a:p>
            <a:pPr marL="0" lvl="0" indent="0" algn="just" rtl="0">
              <a:spcBef>
                <a:spcPts val="1200"/>
              </a:spcBef>
              <a:spcAft>
                <a:spcPts val="0"/>
              </a:spcAft>
              <a:buNone/>
            </a:pPr>
            <a:r>
              <a:rPr lang="en-GB" sz="1500" dirty="0"/>
              <a:t>Step 1: We have successfully created a homepage for the system and created hyperlinks to the stock predictions page.</a:t>
            </a:r>
            <a:endParaRPr sz="1500" dirty="0"/>
          </a:p>
          <a:p>
            <a:pPr marL="0" lvl="0" indent="0" algn="just" rtl="0">
              <a:spcBef>
                <a:spcPts val="1200"/>
              </a:spcBef>
              <a:spcAft>
                <a:spcPts val="0"/>
              </a:spcAft>
              <a:buNone/>
            </a:pPr>
            <a:r>
              <a:rPr lang="en-GB" sz="1500" dirty="0"/>
              <a:t>Step 2: In the predictions page, we have implemented AI models like the </a:t>
            </a:r>
            <a:r>
              <a:rPr lang="en-GB" sz="1500" dirty="0" smtClean="0"/>
              <a:t>ARIMA and Random Forest </a:t>
            </a:r>
            <a:r>
              <a:rPr lang="en-GB" sz="1500" dirty="0"/>
              <a:t>along with options to choosing stocks, start and end date, intervals and </a:t>
            </a:r>
            <a:r>
              <a:rPr lang="en-GB" sz="1500" dirty="0" smtClean="0"/>
              <a:t>periods. </a:t>
            </a:r>
            <a:endParaRPr sz="1500" dirty="0"/>
          </a:p>
          <a:p>
            <a:pPr marL="0" lvl="0" indent="0" algn="just" rtl="0">
              <a:spcBef>
                <a:spcPts val="1200"/>
              </a:spcBef>
              <a:spcAft>
                <a:spcPts val="0"/>
              </a:spcAft>
              <a:buNone/>
            </a:pPr>
            <a:r>
              <a:rPr lang="en-GB" sz="1500" dirty="0"/>
              <a:t>Step 3: After selecting our necessary required conditions the prediction system provides us with a visualization in the form of a graph of current and upcoming trends.</a:t>
            </a:r>
            <a:endParaRPr sz="1500" dirty="0"/>
          </a:p>
          <a:p>
            <a:pPr marL="0" lvl="0" indent="0" algn="just" rtl="0">
              <a:spcBef>
                <a:spcPts val="1200"/>
              </a:spcBef>
              <a:spcAft>
                <a:spcPts val="1200"/>
              </a:spcAft>
              <a:buNone/>
            </a:pPr>
            <a:endParaRPr sz="15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25"/>
          <p:cNvPicPr preferRelativeResize="0"/>
          <p:nvPr/>
        </p:nvPicPr>
        <p:blipFill>
          <a:blip r:embed="rId3">
            <a:alphaModFix/>
          </a:blip>
          <a:stretch>
            <a:fillRect/>
          </a:stretch>
        </p:blipFill>
        <p:spPr>
          <a:xfrm>
            <a:off x="517700" y="811150"/>
            <a:ext cx="8119174" cy="3999800"/>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26"/>
          <p:cNvPicPr preferRelativeResize="0"/>
          <p:nvPr/>
        </p:nvPicPr>
        <p:blipFill>
          <a:blip r:embed="rId3">
            <a:alphaModFix/>
          </a:blip>
          <a:stretch>
            <a:fillRect/>
          </a:stretch>
        </p:blipFill>
        <p:spPr>
          <a:xfrm>
            <a:off x="524425" y="797675"/>
            <a:ext cx="8112450" cy="3999801"/>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25" y="638723"/>
            <a:ext cx="4387404" cy="4249536"/>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57" y="638723"/>
            <a:ext cx="4076539" cy="4249536"/>
          </a:xfrm>
          <a:prstGeom prst="rect">
            <a:avLst/>
          </a:prstGeom>
          <a:ln>
            <a:solidFill>
              <a:schemeClr val="accent1"/>
            </a:solidFill>
          </a:ln>
        </p:spPr>
      </p:pic>
    </p:spTree>
    <p:extLst>
      <p:ext uri="{BB962C8B-B14F-4D97-AF65-F5344CB8AC3E}">
        <p14:creationId xmlns:p14="http://schemas.microsoft.com/office/powerpoint/2010/main" val="2853976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436900" y="522175"/>
            <a:ext cx="3884550" cy="4449526"/>
          </a:xfrm>
          <a:prstGeom prst="rect">
            <a:avLst/>
          </a:prstGeom>
          <a:noFill/>
          <a:ln>
            <a:noFill/>
          </a:ln>
        </p:spPr>
      </p:pic>
      <p:pic>
        <p:nvPicPr>
          <p:cNvPr id="176" name="Google Shape;176;p27"/>
          <p:cNvPicPr preferRelativeResize="0"/>
          <p:nvPr/>
        </p:nvPicPr>
        <p:blipFill>
          <a:blip r:embed="rId4">
            <a:alphaModFix/>
          </a:blip>
          <a:stretch>
            <a:fillRect/>
          </a:stretch>
        </p:blipFill>
        <p:spPr>
          <a:xfrm>
            <a:off x="4631150" y="522175"/>
            <a:ext cx="4088925" cy="4449524"/>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0558" y="1505145"/>
            <a:ext cx="7688700" cy="2261100"/>
          </a:xfrm>
        </p:spPr>
        <p:txBody>
          <a:bodyPr/>
          <a:lstStyle/>
          <a:p>
            <a:pPr marL="146050" indent="0" algn="just">
              <a:buNone/>
            </a:pPr>
            <a:r>
              <a:rPr lang="en-IN" dirty="0" smtClean="0"/>
              <a:t>For Sprint 3, in </a:t>
            </a:r>
            <a:r>
              <a:rPr lang="en-IN" dirty="0"/>
              <a:t>terms of forecasting accuracy, the </a:t>
            </a:r>
            <a:r>
              <a:rPr lang="en-IN" b="1" dirty="0"/>
              <a:t>ARIMA</a:t>
            </a:r>
            <a:r>
              <a:rPr lang="en-IN" dirty="0"/>
              <a:t> model demonstrates significant improvements over both the </a:t>
            </a:r>
            <a:r>
              <a:rPr lang="en-IN" b="1" dirty="0"/>
              <a:t>Simple Exponential Smoothing (SES)</a:t>
            </a:r>
            <a:r>
              <a:rPr lang="en-IN" dirty="0"/>
              <a:t> and </a:t>
            </a:r>
            <a:r>
              <a:rPr lang="en-IN" b="1" dirty="0"/>
              <a:t>Holt-Winters</a:t>
            </a:r>
            <a:r>
              <a:rPr lang="en-IN" dirty="0"/>
              <a:t> models. When compared to SES, ARIMA shows a </a:t>
            </a:r>
            <a:r>
              <a:rPr lang="en-IN" b="1" dirty="0"/>
              <a:t>35.71%</a:t>
            </a:r>
            <a:r>
              <a:rPr lang="en-IN" dirty="0"/>
              <a:t> improvement in accuracy for high predictions and a </a:t>
            </a:r>
            <a:r>
              <a:rPr lang="en-IN" b="1" dirty="0"/>
              <a:t>30%</a:t>
            </a:r>
            <a:r>
              <a:rPr lang="en-IN" dirty="0"/>
              <a:t> improvement for low predictions. Similarly, ARIMA outperforms the Holt-Winters model with a </a:t>
            </a:r>
            <a:r>
              <a:rPr lang="en-IN" b="1" dirty="0"/>
              <a:t>40%</a:t>
            </a:r>
            <a:r>
              <a:rPr lang="en-IN" dirty="0"/>
              <a:t> improvement for high predictions and a </a:t>
            </a:r>
            <a:r>
              <a:rPr lang="en-IN" b="1" dirty="0"/>
              <a:t>43.24%</a:t>
            </a:r>
            <a:r>
              <a:rPr lang="en-IN" dirty="0"/>
              <a:t> improvement for low predictions</a:t>
            </a:r>
            <a:r>
              <a:rPr lang="en-IN" dirty="0" smtClean="0"/>
              <a:t>. </a:t>
            </a:r>
          </a:p>
          <a:p>
            <a:pPr marL="146050" indent="0" algn="just">
              <a:buNone/>
            </a:pPr>
            <a:r>
              <a:rPr lang="en-IN" dirty="0" smtClean="0"/>
              <a:t>Lastly, a comparison between the earlier best model ARIMA and </a:t>
            </a:r>
            <a:r>
              <a:rPr lang="en-IN" b="1" dirty="0" smtClean="0"/>
              <a:t>Random Forest</a:t>
            </a:r>
            <a:r>
              <a:rPr lang="en-IN" dirty="0" smtClean="0"/>
              <a:t> model was made and it was concluded that it was the best model of them all with a improvement of </a:t>
            </a:r>
            <a:r>
              <a:rPr lang="en-IN" b="1" dirty="0"/>
              <a:t>11.11</a:t>
            </a:r>
            <a:r>
              <a:rPr lang="en-IN" b="1" dirty="0" smtClean="0"/>
              <a:t>%</a:t>
            </a:r>
            <a:r>
              <a:rPr lang="en-IN" dirty="0" smtClean="0"/>
              <a:t> over ARIMA.</a:t>
            </a:r>
            <a:endParaRPr lang="en-IN" dirty="0"/>
          </a:p>
          <a:p>
            <a:pPr marL="146050" indent="0" algn="just">
              <a:buNone/>
            </a:pPr>
            <a:endParaRPr lang="en-IN" dirty="0"/>
          </a:p>
        </p:txBody>
      </p:sp>
      <p:sp>
        <p:nvSpPr>
          <p:cNvPr id="4" name="Google Shape;157;p24"/>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0555"/>
              <a:buFont typeface="Arial"/>
              <a:buNone/>
            </a:pPr>
            <a:r>
              <a:rPr lang="en-US" sz="3240" b="0" dirty="0" smtClean="0">
                <a:solidFill>
                  <a:srgbClr val="000000"/>
                </a:solidFill>
                <a:latin typeface="Arial"/>
                <a:ea typeface="Arial"/>
                <a:cs typeface="Arial"/>
                <a:sym typeface="Arial"/>
              </a:rPr>
              <a:t>Result</a:t>
            </a:r>
            <a:endParaRPr sz="324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443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9450" y="1308313"/>
            <a:ext cx="7688700" cy="407471"/>
          </a:xfrm>
        </p:spPr>
        <p:txBody>
          <a:bodyPr>
            <a:normAutofit lnSpcReduction="10000"/>
          </a:bodyPr>
          <a:lstStyle/>
          <a:p>
            <a:pPr marL="146050" indent="0">
              <a:buNone/>
            </a:pPr>
            <a:r>
              <a:rPr lang="en-US" dirty="0" smtClean="0"/>
              <a:t>SMAPE Comparison between models from the SMAPE values acquired from the implementation: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076" y="1715784"/>
            <a:ext cx="5825447" cy="3234878"/>
          </a:xfrm>
          <a:prstGeom prst="rect">
            <a:avLst/>
          </a:prstGeom>
        </p:spPr>
      </p:pic>
    </p:spTree>
    <p:extLst>
      <p:ext uri="{BB962C8B-B14F-4D97-AF65-F5344CB8AC3E}">
        <p14:creationId xmlns:p14="http://schemas.microsoft.com/office/powerpoint/2010/main" val="20996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7650" y="564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Conclusion</a:t>
            </a:r>
            <a:endParaRPr sz="3240"/>
          </a:p>
        </p:txBody>
      </p:sp>
      <p:sp>
        <p:nvSpPr>
          <p:cNvPr id="182" name="Google Shape;182;p28"/>
          <p:cNvSpPr txBox="1">
            <a:spLocks noGrp="1"/>
          </p:cNvSpPr>
          <p:nvPr>
            <p:ph type="body" idx="1"/>
          </p:nvPr>
        </p:nvSpPr>
        <p:spPr>
          <a:xfrm>
            <a:off x="727650" y="1564200"/>
            <a:ext cx="7688700" cy="2883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a:t>This research develops an AI-based personal finance advisor focused on stock market investments, utilizing cloud computing to enhance performance, scalability, and real-time decision-making. The system tackles key challenges like data security, algorithmic bias, and transparency, ensuring that users receive reliable and personalized financial advice. By integrating advanced AI models and cloud infrastructure, the solution makes investment guidance more accessible, affordable, and accurate. </a:t>
            </a:r>
            <a:endParaRPr sz="1400"/>
          </a:p>
          <a:p>
            <a:pPr marL="0" lvl="0" indent="0" algn="just" rtl="0">
              <a:spcBef>
                <a:spcPts val="1200"/>
              </a:spcBef>
              <a:spcAft>
                <a:spcPts val="1200"/>
              </a:spcAft>
              <a:buNone/>
            </a:pPr>
            <a:r>
              <a:rPr lang="en-GB" sz="1400"/>
              <a:t>Future improvements will focus on refining prediction models, expanding global market data, and continuously optimizing for fairness and compliance.</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7650" y="543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References</a:t>
            </a:r>
            <a:endParaRPr sz="3240"/>
          </a:p>
        </p:txBody>
      </p:sp>
      <p:sp>
        <p:nvSpPr>
          <p:cNvPr id="188" name="Google Shape;188;p29"/>
          <p:cNvSpPr txBox="1">
            <a:spLocks noGrp="1"/>
          </p:cNvSpPr>
          <p:nvPr>
            <p:ph type="body" idx="1"/>
          </p:nvPr>
        </p:nvSpPr>
        <p:spPr>
          <a:xfrm>
            <a:off x="727650" y="1526825"/>
            <a:ext cx="76887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00" dirty="0">
                <a:highlight>
                  <a:srgbClr val="FFFFFF"/>
                </a:highlight>
                <a:latin typeface="Times New Roman"/>
                <a:ea typeface="Times New Roman"/>
                <a:cs typeface="Times New Roman"/>
                <a:sym typeface="Times New Roman"/>
              </a:rPr>
              <a:t>[1] Implementing artificial intelligence empowered financial advisory services: A literature review and critical research agenda </a:t>
            </a:r>
            <a:r>
              <a:rPr lang="en-GB" sz="1000" dirty="0" err="1">
                <a:highlight>
                  <a:srgbClr val="FFFFFF"/>
                </a:highlight>
                <a:latin typeface="Times New Roman"/>
                <a:ea typeface="Times New Roman"/>
                <a:cs typeface="Times New Roman"/>
                <a:sym typeface="Times New Roman"/>
              </a:rPr>
              <a:t>Hui</a:t>
            </a:r>
            <a:r>
              <a:rPr lang="en-GB" sz="1000" dirty="0">
                <a:highlight>
                  <a:srgbClr val="FFFFFF"/>
                </a:highlight>
                <a:latin typeface="Times New Roman"/>
                <a:ea typeface="Times New Roman"/>
                <a:cs typeface="Times New Roman"/>
                <a:sym typeface="Times New Roman"/>
              </a:rPr>
              <a:t> Zhu  , Olli </a:t>
            </a:r>
            <a:r>
              <a:rPr lang="en-GB" sz="1000" dirty="0" err="1">
                <a:highlight>
                  <a:srgbClr val="FFFFFF"/>
                </a:highlight>
                <a:latin typeface="Times New Roman"/>
                <a:ea typeface="Times New Roman"/>
                <a:cs typeface="Times New Roman"/>
                <a:sym typeface="Times New Roman"/>
              </a:rPr>
              <a:t>Vigren</a:t>
            </a:r>
            <a:r>
              <a:rPr lang="en-GB" sz="1000" dirty="0">
                <a:highlight>
                  <a:srgbClr val="FFFFFF"/>
                </a:highlight>
                <a:latin typeface="Times New Roman"/>
                <a:ea typeface="Times New Roman"/>
                <a:cs typeface="Times New Roman"/>
                <a:sym typeface="Times New Roman"/>
              </a:rPr>
              <a:t> , Inga-</a:t>
            </a:r>
            <a:r>
              <a:rPr lang="en-GB" sz="1000" dirty="0" err="1">
                <a:highlight>
                  <a:srgbClr val="FFFFFF"/>
                </a:highlight>
                <a:latin typeface="Times New Roman"/>
                <a:ea typeface="Times New Roman"/>
                <a:cs typeface="Times New Roman"/>
                <a:sym typeface="Times New Roman"/>
              </a:rPr>
              <a:t>Lill</a:t>
            </a:r>
            <a:r>
              <a:rPr lang="en-GB" sz="1000" dirty="0">
                <a:highlight>
                  <a:srgbClr val="FFFFFF"/>
                </a:highlight>
                <a:latin typeface="Times New Roman"/>
                <a:ea typeface="Times New Roman"/>
                <a:cs typeface="Times New Roman"/>
                <a:sym typeface="Times New Roman"/>
              </a:rPr>
              <a:t> </a:t>
            </a:r>
            <a:r>
              <a:rPr lang="en-GB" sz="1000" dirty="0" err="1">
                <a:highlight>
                  <a:srgbClr val="FFFFFF"/>
                </a:highlight>
                <a:latin typeface="Times New Roman"/>
                <a:ea typeface="Times New Roman"/>
                <a:cs typeface="Times New Roman"/>
                <a:sym typeface="Times New Roman"/>
              </a:rPr>
              <a:t>Soderberg</a:t>
            </a:r>
            <a:r>
              <a:rPr lang="en-GB" sz="1000" dirty="0">
                <a:highlight>
                  <a:srgbClr val="FFFFFF"/>
                </a:highlight>
                <a:latin typeface="Times New Roman"/>
                <a:ea typeface="Times New Roman"/>
                <a:cs typeface="Times New Roman"/>
                <a:sym typeface="Times New Roman"/>
              </a:rPr>
              <a:t>, Journal of Business Research Volume 174 , March 2024, 114494.</a:t>
            </a:r>
            <a:endParaRPr sz="1000" dirty="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dirty="0">
                <a:highlight>
                  <a:srgbClr val="FFFFFF"/>
                </a:highlight>
                <a:latin typeface="Times New Roman"/>
                <a:ea typeface="Times New Roman"/>
                <a:cs typeface="Times New Roman"/>
                <a:sym typeface="Times New Roman"/>
              </a:rPr>
              <a:t>[2] A Review on the role of </a:t>
            </a:r>
            <a:r>
              <a:rPr lang="en-GB" sz="1000" dirty="0" err="1">
                <a:highlight>
                  <a:srgbClr val="FFFFFF"/>
                </a:highlight>
                <a:latin typeface="Times New Roman"/>
                <a:ea typeface="Times New Roman"/>
                <a:cs typeface="Times New Roman"/>
                <a:sym typeface="Times New Roman"/>
              </a:rPr>
              <a:t>Robo</a:t>
            </a:r>
            <a:r>
              <a:rPr lang="en-GB" sz="1000" dirty="0">
                <a:highlight>
                  <a:srgbClr val="FFFFFF"/>
                </a:highlight>
                <a:latin typeface="Times New Roman"/>
                <a:ea typeface="Times New Roman"/>
                <a:cs typeface="Times New Roman"/>
                <a:sym typeface="Times New Roman"/>
              </a:rPr>
              <a:t> - advisory service in transforming Personal Finance in the Digital - Era </a:t>
            </a:r>
            <a:r>
              <a:rPr lang="en-GB" sz="1000" dirty="0" err="1">
                <a:highlight>
                  <a:srgbClr val="FFFFFF"/>
                </a:highlight>
                <a:latin typeface="Times New Roman"/>
                <a:ea typeface="Times New Roman"/>
                <a:cs typeface="Times New Roman"/>
                <a:sym typeface="Times New Roman"/>
              </a:rPr>
              <a:t>Priyanka</a:t>
            </a:r>
            <a:r>
              <a:rPr lang="en-GB" sz="1000" dirty="0">
                <a:highlight>
                  <a:srgbClr val="FFFFFF"/>
                </a:highlight>
                <a:latin typeface="Times New Roman"/>
                <a:ea typeface="Times New Roman"/>
                <a:cs typeface="Times New Roman"/>
                <a:sym typeface="Times New Roman"/>
              </a:rPr>
              <a:t> R </a:t>
            </a:r>
            <a:r>
              <a:rPr lang="en-GB" sz="1000" dirty="0" err="1">
                <a:highlight>
                  <a:srgbClr val="FFFFFF"/>
                </a:highlight>
                <a:latin typeface="Times New Roman"/>
                <a:ea typeface="Times New Roman"/>
                <a:cs typeface="Times New Roman"/>
                <a:sym typeface="Times New Roman"/>
              </a:rPr>
              <a:t>Rao,Dr</a:t>
            </a:r>
            <a:r>
              <a:rPr lang="en-GB" sz="1000" dirty="0">
                <a:highlight>
                  <a:srgbClr val="FFFFFF"/>
                </a:highlight>
                <a:latin typeface="Times New Roman"/>
                <a:ea typeface="Times New Roman"/>
                <a:cs typeface="Times New Roman"/>
                <a:sym typeface="Times New Roman"/>
              </a:rPr>
              <a:t>. K.S. Lakshmi, Journal of Informatics Education and Research Volume 4, 2024, 1526-4726.</a:t>
            </a:r>
            <a:endParaRPr sz="1000" dirty="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dirty="0">
                <a:highlight>
                  <a:srgbClr val="FFFFFF"/>
                </a:highlight>
                <a:latin typeface="Times New Roman"/>
                <a:ea typeface="Times New Roman"/>
                <a:cs typeface="Times New Roman"/>
                <a:sym typeface="Times New Roman"/>
              </a:rPr>
              <a:t>[3] Analysis of Financial Market using Generative Artificial Intelligence </a:t>
            </a:r>
            <a:r>
              <a:rPr lang="en-GB" sz="1000" dirty="0" err="1">
                <a:highlight>
                  <a:srgbClr val="FFFFFF"/>
                </a:highlight>
                <a:latin typeface="Times New Roman"/>
                <a:ea typeface="Times New Roman"/>
                <a:cs typeface="Times New Roman"/>
                <a:sym typeface="Times New Roman"/>
              </a:rPr>
              <a:t>Yuning</a:t>
            </a:r>
            <a:r>
              <a:rPr lang="en-GB" sz="1000" dirty="0">
                <a:highlight>
                  <a:srgbClr val="FFFFFF"/>
                </a:highlight>
                <a:latin typeface="Times New Roman"/>
                <a:ea typeface="Times New Roman"/>
                <a:cs typeface="Times New Roman"/>
                <a:sym typeface="Times New Roman"/>
              </a:rPr>
              <a:t> Liu1, </a:t>
            </a:r>
            <a:r>
              <a:rPr lang="en-GB" sz="1000" dirty="0" err="1">
                <a:highlight>
                  <a:srgbClr val="FFFFFF"/>
                </a:highlight>
                <a:latin typeface="Times New Roman"/>
                <a:ea typeface="Times New Roman"/>
                <a:cs typeface="Times New Roman"/>
                <a:sym typeface="Times New Roman"/>
              </a:rPr>
              <a:t>Junliang</a:t>
            </a:r>
            <a:r>
              <a:rPr lang="en-GB" sz="1000" dirty="0">
                <a:highlight>
                  <a:srgbClr val="FFFFFF"/>
                </a:highlight>
                <a:latin typeface="Times New Roman"/>
                <a:ea typeface="Times New Roman"/>
                <a:cs typeface="Times New Roman"/>
                <a:sym typeface="Times New Roman"/>
              </a:rPr>
              <a:t> Wang2, Academic Journal of Science and Technology ,Volume 11, 2024,  2771-3032.</a:t>
            </a:r>
            <a:endParaRPr sz="1000" dirty="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dirty="0">
                <a:highlight>
                  <a:srgbClr val="FFFFFF"/>
                </a:highlight>
                <a:latin typeface="Times New Roman"/>
                <a:ea typeface="Times New Roman"/>
                <a:cs typeface="Times New Roman"/>
                <a:sym typeface="Times New Roman"/>
              </a:rPr>
              <a:t>[4] Research on Generative Artificial Intelligence for Virtual Financial </a:t>
            </a:r>
            <a:r>
              <a:rPr lang="en-GB" sz="1000" dirty="0" err="1">
                <a:highlight>
                  <a:srgbClr val="FFFFFF"/>
                </a:highlight>
                <a:latin typeface="Times New Roman"/>
                <a:ea typeface="Times New Roman"/>
                <a:cs typeface="Times New Roman"/>
                <a:sym typeface="Times New Roman"/>
              </a:rPr>
              <a:t>Robo</a:t>
            </a:r>
            <a:r>
              <a:rPr lang="en-GB" sz="1000" dirty="0">
                <a:highlight>
                  <a:srgbClr val="FFFFFF"/>
                </a:highlight>
                <a:latin typeface="Times New Roman"/>
                <a:ea typeface="Times New Roman"/>
                <a:cs typeface="Times New Roman"/>
                <a:sym typeface="Times New Roman"/>
              </a:rPr>
              <a:t>‐Advisor </a:t>
            </a:r>
            <a:r>
              <a:rPr lang="en-GB" sz="1000" dirty="0" err="1">
                <a:highlight>
                  <a:srgbClr val="FFFFFF"/>
                </a:highlight>
                <a:latin typeface="Times New Roman"/>
                <a:ea typeface="Times New Roman"/>
                <a:cs typeface="Times New Roman"/>
                <a:sym typeface="Times New Roman"/>
              </a:rPr>
              <a:t>Zengyi</a:t>
            </a:r>
            <a:r>
              <a:rPr lang="en-GB" sz="1000" dirty="0">
                <a:highlight>
                  <a:srgbClr val="FFFFFF"/>
                </a:highlight>
                <a:latin typeface="Times New Roman"/>
                <a:ea typeface="Times New Roman"/>
                <a:cs typeface="Times New Roman"/>
                <a:sym typeface="Times New Roman"/>
              </a:rPr>
              <a:t> Huang1, Chang Che2, </a:t>
            </a:r>
            <a:r>
              <a:rPr lang="en-GB" sz="1000" dirty="0" err="1">
                <a:highlight>
                  <a:srgbClr val="FFFFFF"/>
                </a:highlight>
                <a:latin typeface="Times New Roman"/>
                <a:ea typeface="Times New Roman"/>
                <a:cs typeface="Times New Roman"/>
                <a:sym typeface="Times New Roman"/>
              </a:rPr>
              <a:t>Haotian</a:t>
            </a:r>
            <a:r>
              <a:rPr lang="en-GB" sz="1000" dirty="0">
                <a:highlight>
                  <a:srgbClr val="FFFFFF"/>
                </a:highlight>
                <a:latin typeface="Times New Roman"/>
                <a:ea typeface="Times New Roman"/>
                <a:cs typeface="Times New Roman"/>
                <a:sym typeface="Times New Roman"/>
              </a:rPr>
              <a:t> Zheng3, Chen Li4</a:t>
            </a:r>
            <a:r>
              <a:rPr lang="en-GB" sz="1000" dirty="0" smtClean="0">
                <a:highlight>
                  <a:srgbClr val="FFFFFF"/>
                </a:highlight>
                <a:latin typeface="Times New Roman"/>
                <a:ea typeface="Times New Roman"/>
                <a:cs typeface="Times New Roman"/>
                <a:sym typeface="Times New Roman"/>
              </a:rPr>
              <a:t>, Academic </a:t>
            </a:r>
            <a:r>
              <a:rPr lang="en-GB" sz="1000" dirty="0">
                <a:highlight>
                  <a:srgbClr val="FFFFFF"/>
                </a:highlight>
                <a:latin typeface="Times New Roman"/>
                <a:ea typeface="Times New Roman"/>
                <a:cs typeface="Times New Roman"/>
                <a:sym typeface="Times New Roman"/>
              </a:rPr>
              <a:t>Journal of Science and Technology, Volume 10, 2024, 2771-3032.</a:t>
            </a:r>
            <a:endParaRPr sz="1000" dirty="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dirty="0">
                <a:highlight>
                  <a:srgbClr val="FFFFFF"/>
                </a:highlight>
                <a:latin typeface="Times New Roman"/>
                <a:ea typeface="Times New Roman"/>
                <a:cs typeface="Times New Roman"/>
                <a:sym typeface="Times New Roman"/>
              </a:rPr>
              <a:t>[5] Transforming Financial Decision-Making: The Interplay of AI, Cloud Computing and Advanced Data Management Technologies, </a:t>
            </a:r>
            <a:r>
              <a:rPr lang="en-GB" sz="1000" dirty="0" err="1">
                <a:highlight>
                  <a:srgbClr val="FFFFFF"/>
                </a:highlight>
                <a:latin typeface="Times New Roman"/>
                <a:ea typeface="Times New Roman"/>
                <a:cs typeface="Times New Roman"/>
                <a:sym typeface="Times New Roman"/>
              </a:rPr>
              <a:t>Sergiu-Alexandru</a:t>
            </a:r>
            <a:r>
              <a:rPr lang="en-GB" sz="1000" dirty="0">
                <a:highlight>
                  <a:srgbClr val="FFFFFF"/>
                </a:highlight>
                <a:latin typeface="Times New Roman"/>
                <a:ea typeface="Times New Roman"/>
                <a:cs typeface="Times New Roman"/>
                <a:sym typeface="Times New Roman"/>
              </a:rPr>
              <a:t> </a:t>
            </a:r>
            <a:r>
              <a:rPr lang="en-GB" sz="1000" dirty="0" err="1">
                <a:highlight>
                  <a:srgbClr val="FFFFFF"/>
                </a:highlight>
                <a:latin typeface="Times New Roman"/>
                <a:ea typeface="Times New Roman"/>
                <a:cs typeface="Times New Roman"/>
                <a:sym typeface="Times New Roman"/>
              </a:rPr>
              <a:t>Ionescu</a:t>
            </a:r>
            <a:r>
              <a:rPr lang="en-GB" sz="1000" dirty="0">
                <a:highlight>
                  <a:srgbClr val="FFFFFF"/>
                </a:highlight>
                <a:latin typeface="Times New Roman"/>
                <a:ea typeface="Times New Roman"/>
                <a:cs typeface="Times New Roman"/>
                <a:sym typeface="Times New Roman"/>
              </a:rPr>
              <a:t>, </a:t>
            </a:r>
            <a:r>
              <a:rPr lang="en-GB" sz="1000" dirty="0" err="1">
                <a:highlight>
                  <a:srgbClr val="FFFFFF"/>
                </a:highlight>
                <a:latin typeface="Times New Roman"/>
                <a:ea typeface="Times New Roman"/>
                <a:cs typeface="Times New Roman"/>
                <a:sym typeface="Times New Roman"/>
              </a:rPr>
              <a:t>Vlad</a:t>
            </a:r>
            <a:r>
              <a:rPr lang="en-GB" sz="1000" dirty="0">
                <a:highlight>
                  <a:srgbClr val="FFFFFF"/>
                </a:highlight>
                <a:latin typeface="Times New Roman"/>
                <a:ea typeface="Times New Roman"/>
                <a:cs typeface="Times New Roman"/>
                <a:sym typeface="Times New Roman"/>
              </a:rPr>
              <a:t> </a:t>
            </a:r>
            <a:r>
              <a:rPr lang="en-GB" sz="1000" dirty="0" err="1">
                <a:highlight>
                  <a:srgbClr val="FFFFFF"/>
                </a:highlight>
                <a:latin typeface="Times New Roman"/>
                <a:ea typeface="Times New Roman"/>
                <a:cs typeface="Times New Roman"/>
                <a:sym typeface="Times New Roman"/>
              </a:rPr>
              <a:t>Diaconita</a:t>
            </a:r>
            <a:r>
              <a:rPr lang="en-GB" sz="1000" dirty="0">
                <a:highlight>
                  <a:srgbClr val="FFFFFF"/>
                </a:highlight>
                <a:latin typeface="Times New Roman"/>
                <a:ea typeface="Times New Roman"/>
                <a:cs typeface="Times New Roman"/>
                <a:sym typeface="Times New Roman"/>
              </a:rPr>
              <a:t>, Journal of Computers Communications &amp; Control Volume 18,December 2023, ISSN 1841-9844, ISSN-L 1841-9836.</a:t>
            </a:r>
            <a:endParaRPr sz="1000" dirty="0">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GB" sz="1000" dirty="0">
                <a:highlight>
                  <a:srgbClr val="FFFFFF"/>
                </a:highlight>
                <a:latin typeface="Times New Roman"/>
                <a:ea typeface="Times New Roman"/>
                <a:cs typeface="Times New Roman"/>
                <a:sym typeface="Times New Roman"/>
              </a:rPr>
              <a:t>[6] Artificial intelligence in customer-facing financial services: a systematic literature review and agenda for future research, J. K. </a:t>
            </a:r>
            <a:r>
              <a:rPr lang="en-GB" sz="1000" dirty="0" err="1">
                <a:highlight>
                  <a:srgbClr val="FFFFFF"/>
                </a:highlight>
                <a:latin typeface="Times New Roman"/>
                <a:ea typeface="Times New Roman"/>
                <a:cs typeface="Times New Roman"/>
                <a:sym typeface="Times New Roman"/>
              </a:rPr>
              <a:t>Hentzen</a:t>
            </a:r>
            <a:r>
              <a:rPr lang="en-GB" sz="1000" dirty="0">
                <a:highlight>
                  <a:srgbClr val="FFFFFF"/>
                </a:highlight>
                <a:latin typeface="Times New Roman"/>
                <a:ea typeface="Times New Roman"/>
                <a:cs typeface="Times New Roman"/>
                <a:sym typeface="Times New Roman"/>
              </a:rPr>
              <a:t>, A. Hoffmann, Rebecca Dolan, </a:t>
            </a:r>
            <a:r>
              <a:rPr lang="en-GB" sz="1000" dirty="0" err="1">
                <a:highlight>
                  <a:srgbClr val="FFFFFF"/>
                </a:highlight>
                <a:latin typeface="Times New Roman"/>
                <a:ea typeface="Times New Roman"/>
                <a:cs typeface="Times New Roman"/>
                <a:sym typeface="Times New Roman"/>
              </a:rPr>
              <a:t>Erol</a:t>
            </a:r>
            <a:r>
              <a:rPr lang="en-GB" sz="1000" dirty="0">
                <a:highlight>
                  <a:srgbClr val="FFFFFF"/>
                </a:highlight>
                <a:latin typeface="Times New Roman"/>
                <a:ea typeface="Times New Roman"/>
                <a:cs typeface="Times New Roman"/>
                <a:sym typeface="Times New Roman"/>
              </a:rPr>
              <a:t> Pala, International Journal of Bank Marketing, 2021, 0265-2323.</a:t>
            </a:r>
            <a:endParaRPr sz="1000" dirty="0">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7650" y="584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Abstract</a:t>
            </a:r>
            <a:endParaRPr sz="3240"/>
          </a:p>
        </p:txBody>
      </p:sp>
      <p:sp>
        <p:nvSpPr>
          <p:cNvPr id="102" name="Google Shape;102;p15"/>
          <p:cNvSpPr txBox="1">
            <a:spLocks noGrp="1"/>
          </p:cNvSpPr>
          <p:nvPr>
            <p:ph type="body" idx="1"/>
          </p:nvPr>
        </p:nvSpPr>
        <p:spPr>
          <a:xfrm>
            <a:off x="727650" y="1505675"/>
            <a:ext cx="7688700" cy="324508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500" dirty="0" smtClean="0"/>
              <a:t>The </a:t>
            </a:r>
            <a:r>
              <a:rPr lang="en-GB" sz="1500" dirty="0"/>
              <a:t>research aims to enhance AI-based personal finance advisors for stock market investments by addressing critical challenges identified in existing systems. </a:t>
            </a:r>
            <a:r>
              <a:rPr lang="en-GB" sz="1500" dirty="0" smtClean="0"/>
              <a:t>The </a:t>
            </a:r>
            <a:r>
              <a:rPr lang="en-GB" sz="1500" dirty="0"/>
              <a:t>objectives include improving algorithmic </a:t>
            </a:r>
            <a:r>
              <a:rPr lang="en-GB" sz="1500" dirty="0" smtClean="0"/>
              <a:t>flexibility, </a:t>
            </a:r>
            <a:r>
              <a:rPr lang="en-GB" sz="1500" dirty="0"/>
              <a:t>bolstering data </a:t>
            </a:r>
            <a:r>
              <a:rPr lang="en-GB" sz="1500" dirty="0" smtClean="0"/>
              <a:t>security, and </a:t>
            </a:r>
            <a:r>
              <a:rPr lang="en-GB" sz="1500" dirty="0"/>
              <a:t>mitigating algorithmic bias to ensure fair and equitable recommendations. The study also focuses on increasing transparency and </a:t>
            </a:r>
            <a:r>
              <a:rPr lang="en-GB" sz="1500" dirty="0" smtClean="0"/>
              <a:t>explainability </a:t>
            </a:r>
            <a:r>
              <a:rPr lang="en-GB" sz="1500" dirty="0"/>
              <a:t>of AI models, aligning them with regulatory standards to build investor trust, and integrating </a:t>
            </a:r>
            <a:r>
              <a:rPr lang="en-GB" sz="1500" dirty="0" smtClean="0"/>
              <a:t>behavioural </a:t>
            </a:r>
            <a:r>
              <a:rPr lang="en-GB" sz="1500" dirty="0"/>
              <a:t>finance insights to capture investor sentiments more accurately. Through these advancements, the research seeks to create a more reliable, secure, and user-centric AI-driven financial advisory system.</a:t>
            </a:r>
            <a:endParaRPr sz="1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8;p29"/>
          <p:cNvSpPr txBox="1">
            <a:spLocks noGrp="1"/>
          </p:cNvSpPr>
          <p:nvPr>
            <p:ph type="body" idx="1"/>
          </p:nvPr>
        </p:nvSpPr>
        <p:spPr>
          <a:xfrm>
            <a:off x="727650" y="1526825"/>
            <a:ext cx="7688700" cy="3284100"/>
          </a:xfrm>
          <a:prstGeom prst="rect">
            <a:avLst/>
          </a:prstGeom>
        </p:spPr>
        <p:txBody>
          <a:bodyPr spcFirstLastPara="1" wrap="square" lIns="91425" tIns="91425" rIns="91425" bIns="91425" anchor="t" anchorCtr="0">
            <a:noAutofit/>
          </a:bodyPr>
          <a:lstStyle/>
          <a:p>
            <a:pPr marL="0" lvl="0" indent="0" algn="just">
              <a:buNone/>
            </a:pP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[7] </a:t>
            </a:r>
            <a:r>
              <a:rPr lang="en-US" sz="1000" dirty="0" err="1" smtClean="0">
                <a:latin typeface="Times New Roman" panose="02020603050405020304" pitchFamily="18" charset="0"/>
                <a:cs typeface="Times New Roman" panose="02020603050405020304" pitchFamily="18" charset="0"/>
              </a:rPr>
              <a:t>Lui</a:t>
            </a:r>
            <a:r>
              <a:rPr lang="en-US" sz="1000" dirty="0">
                <a:latin typeface="Times New Roman" panose="02020603050405020304" pitchFamily="18" charset="0"/>
                <a:cs typeface="Times New Roman" panose="02020603050405020304" pitchFamily="18" charset="0"/>
              </a:rPr>
              <a:t>, Alison, and George William Lamb. "Artificial intelligence and augmented intelligence collaboration: regaining trust and confidence in the financial sector." Information &amp; Communications Technology Law 27.3 (2018): 267-283.</a:t>
            </a: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 </a:t>
            </a:r>
          </a:p>
          <a:p>
            <a:pPr marL="0" lvl="0" indent="0" algn="just">
              <a:buNone/>
            </a:pPr>
            <a:endPar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just">
              <a:buNone/>
            </a:pP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[8] </a:t>
            </a:r>
            <a:r>
              <a:rPr lang="en-US" sz="1000" dirty="0" err="1">
                <a:latin typeface="Times New Roman" panose="02020603050405020304" pitchFamily="18" charset="0"/>
                <a:cs typeface="Times New Roman" panose="02020603050405020304" pitchFamily="18" charset="0"/>
              </a:rPr>
              <a:t>Shanmuganathan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Manchuna</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Behavioural</a:t>
            </a:r>
            <a:r>
              <a:rPr lang="en-US" sz="1000" dirty="0">
                <a:latin typeface="Times New Roman" panose="02020603050405020304" pitchFamily="18" charset="0"/>
                <a:cs typeface="Times New Roman" panose="02020603050405020304" pitchFamily="18" charset="0"/>
              </a:rPr>
              <a:t> finance in an era of artificial intelligence: Longitudinal case study of </a:t>
            </a:r>
            <a:r>
              <a:rPr lang="en-US" sz="1000" dirty="0" err="1">
                <a:latin typeface="Times New Roman" panose="02020603050405020304" pitchFamily="18" charset="0"/>
                <a:cs typeface="Times New Roman" panose="02020603050405020304" pitchFamily="18" charset="0"/>
              </a:rPr>
              <a:t>robo</a:t>
            </a:r>
            <a:r>
              <a:rPr lang="en-US" sz="1000" dirty="0">
                <a:latin typeface="Times New Roman" panose="02020603050405020304" pitchFamily="18" charset="0"/>
                <a:cs typeface="Times New Roman" panose="02020603050405020304" pitchFamily="18" charset="0"/>
              </a:rPr>
              <a:t>-advisors in investment decisions." Journal of Behavioral and Experimental Finance 27 (2020): 100297</a:t>
            </a:r>
            <a:r>
              <a:rPr lang="en-US" sz="1000" dirty="0" smtClean="0">
                <a:latin typeface="Times New Roman" panose="02020603050405020304" pitchFamily="18" charset="0"/>
                <a:cs typeface="Times New Roman" panose="02020603050405020304" pitchFamily="18" charset="0"/>
              </a:rPr>
              <a:t>.</a:t>
            </a:r>
          </a:p>
          <a:p>
            <a:pPr marL="0" lvl="0" indent="0" algn="just">
              <a:buNone/>
            </a:pPr>
            <a:endParaRPr lang="en-US" sz="1000" dirty="0" smtClean="0">
              <a:latin typeface="Times New Roman" panose="02020603050405020304" pitchFamily="18" charset="0"/>
              <a:cs typeface="Times New Roman" panose="02020603050405020304" pitchFamily="18" charset="0"/>
            </a:endParaRPr>
          </a:p>
          <a:p>
            <a:pPr marL="0" lvl="0" indent="0" algn="just">
              <a:buNone/>
            </a:pP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a:t>
            </a:r>
            <a:r>
              <a:rPr lang="en-GB" sz="1000" dirty="0">
                <a:highlight>
                  <a:srgbClr val="FFFFFF"/>
                </a:highlight>
                <a:latin typeface="Times New Roman" panose="02020603050405020304" pitchFamily="18" charset="0"/>
                <a:ea typeface="Times New Roman"/>
                <a:cs typeface="Times New Roman" panose="02020603050405020304" pitchFamily="18" charset="0"/>
                <a:sym typeface="Times New Roman"/>
              </a:rPr>
              <a:t>9</a:t>
            </a: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GB" sz="1000" dirty="0">
                <a:highlight>
                  <a:srgbClr val="FFFFFF"/>
                </a:highlight>
                <a:latin typeface="Times New Roman" panose="02020603050405020304" pitchFamily="18" charset="0"/>
                <a:ea typeface="Times New Roman"/>
                <a:cs typeface="Times New Roman" panose="02020603050405020304" pitchFamily="18" charset="0"/>
                <a:sym typeface="Times New Roman"/>
              </a:rPr>
              <a:t>Analysis of Financial Market using Generative Artificial Intelligence </a:t>
            </a:r>
            <a:r>
              <a:rPr lang="en-GB" sz="1000" dirty="0" err="1">
                <a:highlight>
                  <a:srgbClr val="FFFFFF"/>
                </a:highlight>
                <a:latin typeface="Times New Roman" panose="02020603050405020304" pitchFamily="18" charset="0"/>
                <a:ea typeface="Times New Roman"/>
                <a:cs typeface="Times New Roman" panose="02020603050405020304" pitchFamily="18" charset="0"/>
                <a:sym typeface="Times New Roman"/>
              </a:rPr>
              <a:t>Yuning</a:t>
            </a:r>
            <a:r>
              <a:rPr lang="en-GB" sz="1000" dirty="0">
                <a:highlight>
                  <a:srgbClr val="FFFFFF"/>
                </a:highlight>
                <a:latin typeface="Times New Roman" panose="02020603050405020304" pitchFamily="18" charset="0"/>
                <a:ea typeface="Times New Roman"/>
                <a:cs typeface="Times New Roman" panose="02020603050405020304" pitchFamily="18" charset="0"/>
                <a:sym typeface="Times New Roman"/>
              </a:rPr>
              <a:t> Liu1, </a:t>
            </a:r>
            <a:r>
              <a:rPr lang="en-GB" sz="1000" dirty="0" err="1">
                <a:highlight>
                  <a:srgbClr val="FFFFFF"/>
                </a:highlight>
                <a:latin typeface="Times New Roman" panose="02020603050405020304" pitchFamily="18" charset="0"/>
                <a:ea typeface="Times New Roman"/>
                <a:cs typeface="Times New Roman" panose="02020603050405020304" pitchFamily="18" charset="0"/>
                <a:sym typeface="Times New Roman"/>
              </a:rPr>
              <a:t>Junliang</a:t>
            </a:r>
            <a:r>
              <a:rPr lang="en-GB" sz="1000" dirty="0">
                <a:highlight>
                  <a:srgbClr val="FFFFFF"/>
                </a:highlight>
                <a:latin typeface="Times New Roman" panose="02020603050405020304" pitchFamily="18" charset="0"/>
                <a:ea typeface="Times New Roman"/>
                <a:cs typeface="Times New Roman" panose="02020603050405020304" pitchFamily="18" charset="0"/>
                <a:sym typeface="Times New Roman"/>
              </a:rPr>
              <a:t> Wang2, Academic Journal of Science and Technology ,Volume 11, 2024,  2771-3032.</a:t>
            </a:r>
            <a:endParaRPr sz="10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1200"/>
              </a:spcBef>
              <a:buNone/>
            </a:pP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[10] </a:t>
            </a:r>
            <a:r>
              <a:rPr lang="en-IN" sz="1000" dirty="0">
                <a:latin typeface="Times New Roman" panose="02020603050405020304" pitchFamily="18" charset="0"/>
                <a:cs typeface="Times New Roman" panose="02020603050405020304" pitchFamily="18" charset="0"/>
              </a:rPr>
              <a:t>Bhatia, </a:t>
            </a:r>
            <a:r>
              <a:rPr lang="en-IN" sz="1000" dirty="0" err="1">
                <a:latin typeface="Times New Roman" panose="02020603050405020304" pitchFamily="18" charset="0"/>
                <a:cs typeface="Times New Roman" panose="02020603050405020304" pitchFamily="18" charset="0"/>
              </a:rPr>
              <a:t>Ankita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Arti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Chandani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Rizwana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Atiq</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Mita</a:t>
            </a:r>
            <a:r>
              <a:rPr lang="en-IN" sz="1000" dirty="0">
                <a:latin typeface="Times New Roman" panose="02020603050405020304" pitchFamily="18" charset="0"/>
                <a:cs typeface="Times New Roman" panose="02020603050405020304" pitchFamily="18" charset="0"/>
              </a:rPr>
              <a:t> Mehta, and Rajiv </a:t>
            </a:r>
            <a:r>
              <a:rPr lang="en-IN" sz="1000" dirty="0" err="1">
                <a:latin typeface="Times New Roman" panose="02020603050405020304" pitchFamily="18" charset="0"/>
                <a:cs typeface="Times New Roman" panose="02020603050405020304" pitchFamily="18" charset="0"/>
              </a:rPr>
              <a:t>Divekar</a:t>
            </a:r>
            <a:r>
              <a:rPr lang="en-IN" sz="1000" dirty="0">
                <a:latin typeface="Times New Roman" panose="02020603050405020304" pitchFamily="18" charset="0"/>
                <a:cs typeface="Times New Roman" panose="02020603050405020304" pitchFamily="18" charset="0"/>
              </a:rPr>
              <a:t>. "Artificial intelligence in financial services: a qualitative research to discover </a:t>
            </a:r>
            <a:r>
              <a:rPr lang="en-IN" sz="1000" dirty="0" err="1">
                <a:latin typeface="Times New Roman" panose="02020603050405020304" pitchFamily="18" charset="0"/>
                <a:cs typeface="Times New Roman" panose="02020603050405020304" pitchFamily="18" charset="0"/>
              </a:rPr>
              <a:t>robo</a:t>
            </a:r>
            <a:r>
              <a:rPr lang="en-IN" sz="1000" dirty="0">
                <a:latin typeface="Times New Roman" panose="02020603050405020304" pitchFamily="18" charset="0"/>
                <a:cs typeface="Times New Roman" panose="02020603050405020304" pitchFamily="18" charset="0"/>
              </a:rPr>
              <a:t>-advisory services." Qualitative Research in Financial Markets 13, no. 5 (2021): 632-654</a:t>
            </a:r>
            <a:r>
              <a:rPr lang="en-IN" sz="1000" dirty="0" smtClean="0">
                <a:latin typeface="Times New Roman" panose="02020603050405020304" pitchFamily="18" charset="0"/>
                <a:cs typeface="Times New Roman" panose="02020603050405020304" pitchFamily="18" charset="0"/>
              </a:rPr>
              <a:t>.</a:t>
            </a:r>
          </a:p>
          <a:p>
            <a:pPr marL="0" lvl="0" indent="0" algn="just">
              <a:spcBef>
                <a:spcPts val="1200"/>
              </a:spcBef>
              <a:buNone/>
            </a:pPr>
            <a:r>
              <a:rPr lang="en-GB" sz="1000" dirty="0" smtClean="0">
                <a:highlight>
                  <a:srgbClr val="FFFFFF"/>
                </a:highlight>
                <a:latin typeface="Times New Roman" panose="02020603050405020304" pitchFamily="18" charset="0"/>
                <a:ea typeface="Times New Roman"/>
                <a:cs typeface="Times New Roman" panose="02020603050405020304" pitchFamily="18" charset="0"/>
                <a:sym typeface="Times New Roman"/>
              </a:rPr>
              <a:t>[11] </a:t>
            </a:r>
            <a:r>
              <a:rPr lang="en-US" sz="1000" dirty="0" err="1">
                <a:latin typeface="Times New Roman" panose="02020603050405020304" pitchFamily="18" charset="0"/>
                <a:cs typeface="Times New Roman" panose="02020603050405020304" pitchFamily="18" charset="0"/>
              </a:rPr>
              <a:t>Dhashanamoorthi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Balaji</a:t>
            </a:r>
            <a:r>
              <a:rPr lang="en-US" sz="1000" dirty="0">
                <a:latin typeface="Times New Roman" panose="02020603050405020304" pitchFamily="18" charset="0"/>
                <a:cs typeface="Times New Roman" panose="02020603050405020304" pitchFamily="18" charset="0"/>
              </a:rPr>
              <a:t>. "Artificial Intelligence in combating cyber threats in Banking and Financial services." International Journal of Science and Research Archive 4.1 (2021): 210-216</a:t>
            </a:r>
            <a:r>
              <a:rPr lang="en-US" sz="1000" dirty="0" smtClean="0">
                <a:latin typeface="Times New Roman" panose="02020603050405020304" pitchFamily="18" charset="0"/>
                <a:cs typeface="Times New Roman" panose="02020603050405020304" pitchFamily="18" charset="0"/>
              </a:rPr>
              <a:t>.</a:t>
            </a:r>
          </a:p>
          <a:p>
            <a:pPr marL="0" lvl="0" indent="0" algn="just">
              <a:spcBef>
                <a:spcPts val="1200"/>
              </a:spcBef>
              <a:buNone/>
            </a:pPr>
            <a:r>
              <a:rPr lang="en-US" sz="1000" dirty="0" smtClean="0">
                <a:latin typeface="Times New Roman" panose="02020603050405020304" pitchFamily="18" charset="0"/>
                <a:cs typeface="Times New Roman" panose="02020603050405020304" pitchFamily="18" charset="0"/>
              </a:rPr>
              <a:t>[12] </a:t>
            </a:r>
            <a:r>
              <a:rPr lang="en-IN" sz="1000" dirty="0" err="1">
                <a:latin typeface="Times New Roman" panose="02020603050405020304" pitchFamily="18" charset="0"/>
                <a:cs typeface="Times New Roman" panose="02020603050405020304" pitchFamily="18" charset="0"/>
              </a:rPr>
              <a:t>Ranković</a:t>
            </a:r>
            <a:r>
              <a:rPr lang="en-IN" sz="1000" dirty="0">
                <a:latin typeface="Times New Roman" panose="02020603050405020304" pitchFamily="18" charset="0"/>
                <a:cs typeface="Times New Roman" panose="02020603050405020304" pitchFamily="18" charset="0"/>
              </a:rPr>
              <a:t>, Marko AU  - </a:t>
            </a:r>
            <a:r>
              <a:rPr lang="en-IN" sz="1000" dirty="0" err="1">
                <a:latin typeface="Times New Roman" panose="02020603050405020304" pitchFamily="18" charset="0"/>
                <a:cs typeface="Times New Roman" panose="02020603050405020304" pitchFamily="18" charset="0"/>
              </a:rPr>
              <a:t>Gurgu</a:t>
            </a:r>
            <a:r>
              <a:rPr lang="en-IN" sz="1000" dirty="0">
                <a:latin typeface="Times New Roman" panose="02020603050405020304" pitchFamily="18" charset="0"/>
                <a:cs typeface="Times New Roman" panose="02020603050405020304" pitchFamily="18" charset="0"/>
              </a:rPr>
              <a:t>, Elena AU  - Martins, </a:t>
            </a:r>
            <a:r>
              <a:rPr lang="en-IN" sz="1000" dirty="0" err="1">
                <a:latin typeface="Times New Roman" panose="02020603050405020304" pitchFamily="18" charset="0"/>
                <a:cs typeface="Times New Roman" panose="02020603050405020304" pitchFamily="18" charset="0"/>
              </a:rPr>
              <a:t>Oliva</a:t>
            </a:r>
            <a:r>
              <a:rPr lang="en-IN" sz="1000" dirty="0">
                <a:latin typeface="Times New Roman" panose="02020603050405020304" pitchFamily="18" charset="0"/>
                <a:cs typeface="Times New Roman" panose="02020603050405020304" pitchFamily="18" charset="0"/>
              </a:rPr>
              <a:t> AU  - </a:t>
            </a:r>
            <a:r>
              <a:rPr lang="en-IN" sz="1000" dirty="0" err="1">
                <a:latin typeface="Times New Roman" panose="02020603050405020304" pitchFamily="18" charset="0"/>
                <a:cs typeface="Times New Roman" panose="02020603050405020304" pitchFamily="18" charset="0"/>
              </a:rPr>
              <a:t>Vukasović</a:t>
            </a:r>
            <a:r>
              <a:rPr lang="en-IN" sz="1000" dirty="0">
                <a:latin typeface="Times New Roman" panose="02020603050405020304" pitchFamily="18" charset="0"/>
                <a:cs typeface="Times New Roman" panose="02020603050405020304" pitchFamily="18" charset="0"/>
              </a:rPr>
              <a:t>, Milan PY  - 2023/01/01 SP  - 20 EP  - 23 T1  - Artificial Intelligence and the Evolution of Finance: Opportunities, Challenges and Ethical Considerations VL  - 3 DO  - 10.18485/edtech.2023.3.1.2 JO  - </a:t>
            </a:r>
            <a:r>
              <a:rPr lang="en-IN" sz="1000" dirty="0" err="1">
                <a:latin typeface="Times New Roman" panose="02020603050405020304" pitchFamily="18" charset="0"/>
                <a:cs typeface="Times New Roman" panose="02020603050405020304" pitchFamily="18" charset="0"/>
              </a:rPr>
              <a:t>EdTech</a:t>
            </a:r>
            <a:r>
              <a:rPr lang="en-IN" sz="1000" dirty="0">
                <a:latin typeface="Times New Roman" panose="02020603050405020304" pitchFamily="18" charset="0"/>
                <a:cs typeface="Times New Roman" panose="02020603050405020304" pitchFamily="18" charset="0"/>
              </a:rPr>
              <a:t> Journal ER</a:t>
            </a:r>
            <a:endParaRPr lang="en-US" sz="1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8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7650" y="580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Introduction</a:t>
            </a:r>
            <a:endParaRPr sz="3240"/>
          </a:p>
        </p:txBody>
      </p:sp>
      <p:sp>
        <p:nvSpPr>
          <p:cNvPr id="108" name="Google Shape;108;p16"/>
          <p:cNvSpPr txBox="1">
            <a:spLocks noGrp="1"/>
          </p:cNvSpPr>
          <p:nvPr>
            <p:ph type="body" idx="1"/>
          </p:nvPr>
        </p:nvSpPr>
        <p:spPr>
          <a:xfrm>
            <a:off x="729450" y="1480775"/>
            <a:ext cx="7688700" cy="3425100"/>
          </a:xfrm>
          <a:prstGeom prst="rect">
            <a:avLst/>
          </a:prstGeom>
        </p:spPr>
        <p:txBody>
          <a:bodyPr spcFirstLastPara="1" wrap="square" lIns="91425" tIns="91425" rIns="91425" bIns="91425" anchor="t" anchorCtr="0">
            <a:normAutofit/>
          </a:bodyPr>
          <a:lstStyle/>
          <a:p>
            <a:pPr marL="457200" lvl="0" indent="-311150" algn="just" rtl="0">
              <a:lnSpc>
                <a:spcPct val="115000"/>
              </a:lnSpc>
              <a:spcBef>
                <a:spcPts val="1000"/>
              </a:spcBef>
              <a:spcAft>
                <a:spcPts val="0"/>
              </a:spcAft>
              <a:buSzPts val="1300"/>
              <a:buChar char="●"/>
            </a:pPr>
            <a:r>
              <a:rPr lang="en-GB" dirty="0"/>
              <a:t>Investing in the stock market is complex, with constantly changing prices and global events affecting market conditions. Traditionally, financial consultants have provided advice, but their services are </a:t>
            </a:r>
            <a:r>
              <a:rPr lang="en-GB" b="1" dirty="0"/>
              <a:t>expensive and inaccessible</a:t>
            </a:r>
            <a:r>
              <a:rPr lang="en-GB" dirty="0"/>
              <a:t> for many.</a:t>
            </a:r>
            <a:endParaRPr dirty="0"/>
          </a:p>
          <a:p>
            <a:pPr marL="457200" lvl="0" indent="-311150" algn="just" rtl="0">
              <a:lnSpc>
                <a:spcPct val="115000"/>
              </a:lnSpc>
              <a:spcBef>
                <a:spcPts val="1200"/>
              </a:spcBef>
              <a:spcAft>
                <a:spcPts val="0"/>
              </a:spcAft>
              <a:buSzPts val="1300"/>
              <a:buChar char="●"/>
            </a:pPr>
            <a:r>
              <a:rPr lang="en-GB" dirty="0"/>
              <a:t>The integration of AI, has enhanced real-time analysis of large datasets, improving prediction accuracy and personalized advice. Combining AI with cloud computing offers </a:t>
            </a:r>
            <a:r>
              <a:rPr lang="en-GB" b="1" dirty="0"/>
              <a:t>scalability</a:t>
            </a:r>
            <a:r>
              <a:rPr lang="en-GB" dirty="0"/>
              <a:t> and provide </a:t>
            </a:r>
            <a:r>
              <a:rPr lang="en-GB" b="1" dirty="0"/>
              <a:t>secure, real-time</a:t>
            </a:r>
            <a:r>
              <a:rPr lang="en-GB" dirty="0"/>
              <a:t> financial advisory services.</a:t>
            </a:r>
            <a:endParaRPr dirty="0"/>
          </a:p>
          <a:p>
            <a:pPr marL="457200" lvl="0" indent="-311150" algn="just" rtl="0">
              <a:lnSpc>
                <a:spcPct val="115000"/>
              </a:lnSpc>
              <a:spcBef>
                <a:spcPts val="1000"/>
              </a:spcBef>
              <a:spcAft>
                <a:spcPts val="0"/>
              </a:spcAft>
              <a:buSzPts val="1300"/>
              <a:buChar char="●"/>
            </a:pPr>
            <a:r>
              <a:rPr lang="en-GB" dirty="0"/>
              <a:t>With advancements in technology, Artificial Intelligence (AI) and machine learning (ML) are transforming financial advisory services. Early systems </a:t>
            </a:r>
            <a:r>
              <a:rPr lang="en-GB" dirty="0" smtClean="0"/>
              <a:t>analysed </a:t>
            </a:r>
            <a:r>
              <a:rPr lang="en-GB" dirty="0"/>
              <a:t>stock trends but </a:t>
            </a:r>
            <a:r>
              <a:rPr lang="en-GB" b="1" dirty="0"/>
              <a:t>lacked accuracy</a:t>
            </a:r>
            <a:r>
              <a:rPr lang="en-GB" dirty="0"/>
              <a:t> and personalized recommendations</a:t>
            </a:r>
            <a:r>
              <a:rPr lang="en-GB" b="1" dirty="0"/>
              <a:t>.</a:t>
            </a:r>
            <a:endParaRPr b="1" dirty="0"/>
          </a:p>
          <a:p>
            <a:pPr lvl="0" algn="just">
              <a:spcBef>
                <a:spcPts val="1000"/>
              </a:spcBef>
              <a:spcAft>
                <a:spcPts val="1200"/>
              </a:spcAft>
            </a:pPr>
            <a:r>
              <a:rPr lang="en-GB" dirty="0"/>
              <a:t>With the use of AI for stock market investments we utilize cloud computing to address challenges like </a:t>
            </a:r>
            <a:r>
              <a:rPr lang="en-GB" b="1" dirty="0" smtClean="0"/>
              <a:t>bias</a:t>
            </a:r>
            <a:r>
              <a:rPr lang="en-GB" b="1" dirty="0"/>
              <a:t>, data security, and scalability</a:t>
            </a:r>
            <a:r>
              <a:rPr lang="en-GB" dirty="0"/>
              <a:t>.</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7650" y="525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Problem Statement</a:t>
            </a:r>
            <a:endParaRPr sz="3240"/>
          </a:p>
        </p:txBody>
      </p:sp>
      <p:sp>
        <p:nvSpPr>
          <p:cNvPr id="114" name="Google Shape;114;p17"/>
          <p:cNvSpPr txBox="1">
            <a:spLocks noGrp="1"/>
          </p:cNvSpPr>
          <p:nvPr>
            <p:ph type="body" idx="1"/>
          </p:nvPr>
        </p:nvSpPr>
        <p:spPr>
          <a:xfrm>
            <a:off x="623700" y="1459375"/>
            <a:ext cx="7896600" cy="36483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SzPts val="1400"/>
              <a:buChar char="●"/>
            </a:pPr>
            <a:r>
              <a:rPr lang="en-GB" sz="1400" dirty="0"/>
              <a:t>According to our research, stock market presents significant challenges due to </a:t>
            </a:r>
            <a:r>
              <a:rPr lang="en-GB" sz="1400" b="1" dirty="0"/>
              <a:t>unpredictable and volatile</a:t>
            </a:r>
            <a:r>
              <a:rPr lang="en-GB" sz="1400" dirty="0"/>
              <a:t> nature of stock prices.</a:t>
            </a:r>
            <a:endParaRPr sz="1400" dirty="0"/>
          </a:p>
          <a:p>
            <a:pPr marL="457200" lvl="0" indent="-317500" algn="just" rtl="0">
              <a:lnSpc>
                <a:spcPct val="115000"/>
              </a:lnSpc>
              <a:spcBef>
                <a:spcPts val="1200"/>
              </a:spcBef>
              <a:spcAft>
                <a:spcPts val="0"/>
              </a:spcAft>
              <a:buSzPts val="1400"/>
              <a:buChar char="●"/>
            </a:pPr>
            <a:r>
              <a:rPr lang="en-GB" sz="1400" dirty="0"/>
              <a:t>Although AI-based financial advisory systems have emerged to provide automated investment recommendations, they often face </a:t>
            </a:r>
            <a:r>
              <a:rPr lang="en-GB" sz="1400" b="1" dirty="0"/>
              <a:t>limitations in scalability, real-time data processing, and prediction accuracy.</a:t>
            </a:r>
            <a:endParaRPr sz="1400" b="1" dirty="0"/>
          </a:p>
          <a:p>
            <a:pPr marL="457200" lvl="0" indent="-317500" algn="just" rtl="0">
              <a:lnSpc>
                <a:spcPct val="115000"/>
              </a:lnSpc>
              <a:spcBef>
                <a:spcPts val="1000"/>
              </a:spcBef>
              <a:spcAft>
                <a:spcPts val="0"/>
              </a:spcAft>
              <a:buSzPts val="1400"/>
              <a:buChar char="●"/>
            </a:pPr>
            <a:r>
              <a:rPr lang="en-GB" sz="1400" dirty="0"/>
              <a:t>Moreover, issues such as </a:t>
            </a:r>
            <a:r>
              <a:rPr lang="en-GB" sz="1400" b="1" dirty="0"/>
              <a:t>data security, algorithmic bias, and transparency</a:t>
            </a:r>
            <a:r>
              <a:rPr lang="en-GB" sz="1400" dirty="0"/>
              <a:t> remain unresolved in many AI models, preventing widespread adoption.</a:t>
            </a:r>
            <a:endParaRPr sz="1400" dirty="0"/>
          </a:p>
          <a:p>
            <a:pPr marL="457200" lvl="0" indent="-317500" algn="just" rtl="0">
              <a:lnSpc>
                <a:spcPct val="115000"/>
              </a:lnSpc>
              <a:spcBef>
                <a:spcPts val="1000"/>
              </a:spcBef>
              <a:spcAft>
                <a:spcPts val="0"/>
              </a:spcAft>
              <a:buSzPts val="1400"/>
              <a:buChar char="●"/>
            </a:pPr>
            <a:r>
              <a:rPr lang="en-GB" sz="1400" dirty="0"/>
              <a:t>Our project focuses on using cloud computing to </a:t>
            </a:r>
            <a:r>
              <a:rPr lang="en-GB" sz="1400" b="1" dirty="0"/>
              <a:t>build a reliable, secure, and scalable AI financial advisor</a:t>
            </a:r>
            <a:r>
              <a:rPr lang="en-GB" sz="1400" dirty="0"/>
              <a:t> that addresses these challenges for stock market investments.</a:t>
            </a:r>
            <a:endParaRPr sz="1400" dirty="0"/>
          </a:p>
          <a:p>
            <a:pPr marL="457200" lvl="0" indent="0" algn="just" rtl="0">
              <a:lnSpc>
                <a:spcPct val="115000"/>
              </a:lnSpc>
              <a:spcBef>
                <a:spcPts val="1200"/>
              </a:spcBef>
              <a:spcAft>
                <a:spcPts val="1200"/>
              </a:spcAft>
              <a:buNone/>
            </a:pPr>
            <a:endParaRP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73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Literature Survey</a:t>
            </a:r>
            <a:endParaRPr sz="324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571" y="1440120"/>
            <a:ext cx="6780858" cy="33134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49" y="1104945"/>
            <a:ext cx="7798101" cy="3798416"/>
          </a:xfrm>
          <a:prstGeom prst="rect">
            <a:avLst/>
          </a:prstGeom>
        </p:spPr>
      </p:pic>
      <p:pic>
        <p:nvPicPr>
          <p:cNvPr id="2" name="Picture 1"/>
          <p:cNvPicPr>
            <a:picLocks noChangeAspect="1"/>
          </p:cNvPicPr>
          <p:nvPr/>
        </p:nvPicPr>
        <p:blipFill>
          <a:blip r:embed="rId4"/>
          <a:stretch>
            <a:fillRect/>
          </a:stretch>
        </p:blipFill>
        <p:spPr>
          <a:xfrm>
            <a:off x="672949" y="838773"/>
            <a:ext cx="7745201" cy="36445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7650" y="543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dirty="0" smtClean="0"/>
              <a:t>Objective</a:t>
            </a:r>
            <a:endParaRPr sz="3240" dirty="0"/>
          </a:p>
        </p:txBody>
      </p:sp>
      <p:sp>
        <p:nvSpPr>
          <p:cNvPr id="139" name="Google Shape;139;p21"/>
          <p:cNvSpPr txBox="1">
            <a:spLocks noGrp="1"/>
          </p:cNvSpPr>
          <p:nvPr>
            <p:ph type="body" idx="1"/>
          </p:nvPr>
        </p:nvSpPr>
        <p:spPr>
          <a:xfrm>
            <a:off x="729450" y="1533450"/>
            <a:ext cx="7688700" cy="2806500"/>
          </a:xfrm>
          <a:prstGeom prst="rect">
            <a:avLst/>
          </a:prstGeom>
        </p:spPr>
        <p:txBody>
          <a:bodyPr spcFirstLastPara="1" wrap="square" lIns="91425" tIns="91425" rIns="91425" bIns="91425" anchor="t" anchorCtr="0">
            <a:normAutofit/>
          </a:bodyPr>
          <a:lstStyle/>
          <a:p>
            <a:pPr marL="139700" lvl="0" indent="0" algn="just" rtl="0">
              <a:spcBef>
                <a:spcPts val="0"/>
              </a:spcBef>
              <a:spcAft>
                <a:spcPts val="0"/>
              </a:spcAft>
              <a:buSzPts val="1400"/>
              <a:buNone/>
            </a:pPr>
            <a:r>
              <a:rPr lang="en-GB" sz="1400" dirty="0" smtClean="0"/>
              <a:t>To develop cloud-based dashboards and to </a:t>
            </a:r>
            <a:r>
              <a:rPr lang="en-GB" sz="1400" dirty="0"/>
              <a:t>leverage the scalability of cloud computing to efficiently handle large-scale data processing and complex computations required for real-time stock market </a:t>
            </a:r>
            <a:r>
              <a:rPr lang="en-GB" sz="1400" dirty="0" smtClean="0"/>
              <a:t>analysis and to </a:t>
            </a:r>
            <a:r>
              <a:rPr lang="en-GB" sz="1400" dirty="0"/>
              <a:t>provide investment </a:t>
            </a:r>
            <a:r>
              <a:rPr lang="en-GB" sz="1400" dirty="0" smtClean="0"/>
              <a:t>recommendations.</a:t>
            </a:r>
            <a:endParaRPr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61104"/>
            <a:ext cx="7688700" cy="535200"/>
          </a:xfrm>
        </p:spPr>
        <p:txBody>
          <a:bodyPr>
            <a:normAutofit fontScale="90000"/>
          </a:bodyPr>
          <a:lstStyle/>
          <a:p>
            <a:r>
              <a:rPr lang="en-US" dirty="0" smtClean="0"/>
              <a:t>Methodology</a:t>
            </a:r>
            <a:endParaRPr lang="en-IN" dirty="0"/>
          </a:p>
        </p:txBody>
      </p:sp>
      <p:sp>
        <p:nvSpPr>
          <p:cNvPr id="3" name="Text Placeholder 2"/>
          <p:cNvSpPr>
            <a:spLocks noGrp="1"/>
          </p:cNvSpPr>
          <p:nvPr>
            <p:ph type="body" idx="1"/>
          </p:nvPr>
        </p:nvSpPr>
        <p:spPr>
          <a:xfrm>
            <a:off x="626708" y="1422971"/>
            <a:ext cx="7688700" cy="2917004"/>
          </a:xfrm>
        </p:spPr>
        <p:txBody>
          <a:bodyPr/>
          <a:lstStyle/>
          <a:p>
            <a:pPr marL="146050" indent="0" algn="just">
              <a:buNone/>
            </a:pPr>
            <a:r>
              <a:rPr lang="en-US" dirty="0"/>
              <a:t>This research develops an AI-based personal finance </a:t>
            </a:r>
            <a:r>
              <a:rPr lang="en-US" dirty="0" smtClean="0"/>
              <a:t>advisor to </a:t>
            </a:r>
            <a:r>
              <a:rPr lang="en-US" dirty="0"/>
              <a:t>provide real-time stock market predictions. First, historical stock market data is collected and preprocessed to ensure data quality. Various models, including traditional time series models (e.g., ARIMA, Holt-Winters) and machine learning </a:t>
            </a:r>
            <a:r>
              <a:rPr lang="en-US" dirty="0" smtClean="0"/>
              <a:t>model (Random Forest), </a:t>
            </a:r>
            <a:r>
              <a:rPr lang="en-US" dirty="0"/>
              <a:t>are trained using cloud-based platforms to leverage scalability. The models are then evaluated using accuracy metrics like SMAPE and RMSE to select the best-performing model. The </a:t>
            </a:r>
            <a:r>
              <a:rPr lang="en-US" dirty="0" smtClean="0"/>
              <a:t>model </a:t>
            </a:r>
            <a:r>
              <a:rPr lang="en-US" dirty="0"/>
              <a:t>is deployed on </a:t>
            </a:r>
            <a:r>
              <a:rPr lang="en-US" b="1" dirty="0" err="1" smtClean="0"/>
              <a:t>StreamLit</a:t>
            </a:r>
            <a:r>
              <a:rPr lang="en-US" b="1" dirty="0" smtClean="0"/>
              <a:t> </a:t>
            </a:r>
            <a:r>
              <a:rPr lang="en-US" b="1" dirty="0"/>
              <a:t>Cloud</a:t>
            </a:r>
            <a:r>
              <a:rPr lang="en-US" dirty="0"/>
              <a:t> for real-time user interaction, allowing users to input stock symbols and receive </a:t>
            </a:r>
            <a:r>
              <a:rPr lang="en-US" dirty="0" smtClean="0"/>
              <a:t>predictions. The results are cumulated to create a comparative study of all the algorithms implemented.</a:t>
            </a:r>
            <a:endParaRPr lang="en-IN" dirty="0"/>
          </a:p>
        </p:txBody>
      </p:sp>
    </p:spTree>
    <p:extLst>
      <p:ext uri="{BB962C8B-B14F-4D97-AF65-F5344CB8AC3E}">
        <p14:creationId xmlns:p14="http://schemas.microsoft.com/office/powerpoint/2010/main" val="2335059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5342</TotalTime>
  <Words>1901</Words>
  <Application>Microsoft Office PowerPoint</Application>
  <PresentationFormat>On-screen Show (16:9)</PresentationFormat>
  <Paragraphs>130</Paragraphs>
  <Slides>30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vt:lpstr>
      <vt:lpstr>Arial</vt:lpstr>
      <vt:lpstr>Lato</vt:lpstr>
      <vt:lpstr>Raleway</vt:lpstr>
      <vt:lpstr>Streamline</vt:lpstr>
      <vt:lpstr>PowerPoint Presentation</vt:lpstr>
      <vt:lpstr>Table of Contents</vt:lpstr>
      <vt:lpstr>Abstract</vt:lpstr>
      <vt:lpstr>Introduction</vt:lpstr>
      <vt:lpstr>Problem Statement</vt:lpstr>
      <vt:lpstr>Literature Survey</vt:lpstr>
      <vt:lpstr>PowerPoint Presentation</vt:lpstr>
      <vt:lpstr>Objective</vt:lpstr>
      <vt:lpstr>Methodology</vt:lpstr>
      <vt:lpstr>Architecture</vt:lpstr>
      <vt:lpstr>Modules</vt:lpstr>
      <vt:lpstr>PowerPoint Presentation</vt:lpstr>
      <vt:lpstr>PowerPoint Presentation</vt:lpstr>
      <vt:lpstr>PowerPoint Presentation</vt:lpstr>
      <vt:lpstr>PowerPoint Presentation</vt:lpstr>
      <vt:lpstr>PowerPoint Presentation</vt:lpstr>
      <vt:lpstr>Algorithms</vt:lpstr>
      <vt:lpstr>PowerPoint Presentation</vt:lpstr>
      <vt:lpstr>User Story</vt:lpstr>
      <vt:lpstr>Functional Test Cases</vt:lpstr>
      <vt:lpstr>Implementation </vt:lpstr>
      <vt:lpstr>PowerPoint Presentation</vt:lpstr>
      <vt:lpstr>PowerPoint Presentation</vt:lpstr>
      <vt:lpstr>PowerPoint Presentation</vt:lpstr>
      <vt:lpstr>PowerPoint Presentation</vt:lpstr>
      <vt:lpstr>Result </vt:lpstr>
      <vt:lpstr>PowerPoint Presentation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Papai Mondal</cp:lastModifiedBy>
  <cp:revision>38</cp:revision>
  <dcterms:modified xsi:type="dcterms:W3CDTF">2024-10-26T06:16:27Z</dcterms:modified>
</cp:coreProperties>
</file>