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81" y="5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88522-D8A2-4839-92D3-30C93F8440F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A1929-0234-47D6-AC7F-5B37F8485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1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4454" y="53797"/>
            <a:ext cx="848309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COMMUNICATION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112E7-ED23-4F0F-AD03-B09C48FB34AE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COMMUNICATION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B48B2-7D32-430F-8E9A-6C473257CD51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801114" y="1783206"/>
            <a:ext cx="3981450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COMMUNICATION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20AB-B99A-40B4-90F5-53C24A90382A}" type="datetime1">
              <a:rPr lang="en-US" smtClean="0"/>
              <a:t>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COMMUNICATION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EB386-E48A-4D70-992F-033A90A62ED4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COMMUNICATION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B6C4E-F9DF-46D7-B041-67DA466C50C8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4454" y="53797"/>
            <a:ext cx="393509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26463" y="2406570"/>
            <a:ext cx="8413115" cy="375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COMMUNICATION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7CA2-6D0D-4AB7-AA59-EE11D51A5794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91088" y="6464680"/>
            <a:ext cx="309879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28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31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24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8145" y="196746"/>
            <a:ext cx="2155545" cy="7275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0149" y="2743200"/>
            <a:ext cx="7780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990099"/>
                </a:solidFill>
                <a:latin typeface="Times New Roman"/>
                <a:cs typeface="Times New Roman"/>
              </a:rPr>
              <a:t>18CSS202J</a:t>
            </a:r>
            <a:r>
              <a:rPr sz="3000" spc="-3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990099"/>
                </a:solidFill>
                <a:latin typeface="Times New Roman"/>
                <a:cs typeface="Times New Roman"/>
              </a:rPr>
              <a:t>-</a:t>
            </a:r>
            <a:r>
              <a:rPr sz="3000" spc="-1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990099"/>
                </a:solidFill>
                <a:latin typeface="Times New Roman"/>
                <a:cs typeface="Times New Roman"/>
              </a:rPr>
              <a:t>COMPUTER</a:t>
            </a:r>
            <a:r>
              <a:rPr sz="3000" spc="-4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990099"/>
                </a:solidFill>
                <a:latin typeface="Times New Roman"/>
                <a:cs typeface="Times New Roman"/>
              </a:rPr>
              <a:t>COMMUNICATIONS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97769" y="6542452"/>
            <a:ext cx="153035" cy="2095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200" dirty="0">
                <a:solidFill>
                  <a:srgbClr val="B9B9B9"/>
                </a:solidFill>
                <a:latin typeface="Palatino Linotype"/>
                <a:cs typeface="Palatino Linotype"/>
              </a:rPr>
              <a:t>1</a:t>
            </a:fld>
            <a:endParaRPr sz="1200">
              <a:latin typeface="Palatino Linotype"/>
              <a:cs typeface="Palatino Linotype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12F1BA-581D-DE19-BB43-A01B1E40E7E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81F1928-974D-4298-859F-D98E83D7C62B}" type="datetime1">
              <a:rPr lang="en-US" smtClean="0"/>
              <a:t>2/2/2023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B69507-5ECF-5984-FDF8-4E3C5C8CFF5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51CF9F-DAF6-75A0-109E-1EB4D71734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</a:t>
            </a:fld>
            <a:endParaRPr lang="en-IN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9700" y="252984"/>
            <a:ext cx="3229610" cy="787400"/>
            <a:chOff x="959700" y="252984"/>
            <a:chExt cx="3229610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700" y="457732"/>
              <a:ext cx="1720765" cy="272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9172" y="252984"/>
              <a:ext cx="575310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9671" y="252984"/>
              <a:ext cx="1479041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32308"/>
            <a:ext cx="3038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0000"/>
                </a:solidFill>
              </a:rPr>
              <a:t>IPv4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Header</a:t>
            </a:r>
            <a:r>
              <a:rPr sz="2800" spc="-5" dirty="0">
                <a:solidFill>
                  <a:srgbClr val="000000"/>
                </a:solidFill>
              </a:rPr>
              <a:t> - </a:t>
            </a:r>
            <a:r>
              <a:rPr sz="2800" spc="-20" dirty="0">
                <a:solidFill>
                  <a:srgbClr val="000000"/>
                </a:solidFill>
              </a:rPr>
              <a:t>Review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2060194" y="1092453"/>
            <a:ext cx="8665845" cy="409575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25" dirty="0">
                <a:latin typeface="Calibri"/>
                <a:cs typeface="Calibri"/>
              </a:rPr>
              <a:t>Version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(4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bits)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Indicates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IP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4.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5" dirty="0">
                <a:latin typeface="Calibri"/>
                <a:cs typeface="Calibri"/>
              </a:rPr>
              <a:t>Internet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Header</a:t>
            </a:r>
            <a:r>
              <a:rPr sz="2400" b="1" spc="-5" dirty="0">
                <a:latin typeface="Calibri"/>
                <a:cs typeface="Calibri"/>
              </a:rPr>
              <a:t> Length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(4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bits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Indicates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4-byte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IPv4 </a:t>
            </a:r>
            <a:r>
              <a:rPr sz="2400" spc="-40" dirty="0">
                <a:latin typeface="Calibri"/>
                <a:cs typeface="Calibri"/>
              </a:rPr>
              <a:t>header.</a:t>
            </a:r>
            <a:endParaRPr sz="2400">
              <a:latin typeface="Calibri"/>
              <a:cs typeface="Calibri"/>
            </a:endParaRPr>
          </a:p>
          <a:p>
            <a:pPr marL="698500" marR="480059" lvl="1" indent="-228600">
              <a:lnSpc>
                <a:spcPts val="2590"/>
              </a:lnSpc>
              <a:spcBef>
                <a:spcPts val="11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Because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IPv4 header </a:t>
            </a:r>
            <a:r>
              <a:rPr sz="2400" dirty="0">
                <a:latin typeface="Calibri"/>
                <a:cs typeface="Calibri"/>
              </a:rPr>
              <a:t>is a minimum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20 </a:t>
            </a:r>
            <a:r>
              <a:rPr sz="2400" spc="-10" dirty="0">
                <a:latin typeface="Calibri"/>
                <a:cs typeface="Calibri"/>
              </a:rPr>
              <a:t>bytes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size,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smallest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Header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Length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(IHL)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20" dirty="0">
                <a:latin typeface="Calibri"/>
                <a:cs typeface="Calibri"/>
              </a:rPr>
              <a:t>Type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Service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(4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bits)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11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Indicates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desired </a:t>
            </a:r>
            <a:r>
              <a:rPr sz="2400" dirty="0">
                <a:latin typeface="Calibri"/>
                <a:cs typeface="Calibri"/>
              </a:rPr>
              <a:t>service </a:t>
            </a:r>
            <a:r>
              <a:rPr sz="2400" spc="-10" dirty="0">
                <a:latin typeface="Calibri"/>
                <a:cs typeface="Calibri"/>
              </a:rPr>
              <a:t>expected by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packet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delivery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15" dirty="0">
                <a:latin typeface="Calibri"/>
                <a:cs typeface="Calibri"/>
              </a:rPr>
              <a:t> routers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across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IPv4 </a:t>
            </a:r>
            <a:r>
              <a:rPr sz="2400" spc="-10" dirty="0">
                <a:latin typeface="Calibri"/>
                <a:cs typeface="Calibri"/>
              </a:rPr>
              <a:t>internetwork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90348" y="244157"/>
            <a:ext cx="2017862" cy="491172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9DA08C-E3BA-CA6F-0ECC-6A971C5B0AB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81BCD39-C17A-495E-8466-C631D653C2FA}" type="datetime1">
              <a:rPr lang="en-US" smtClean="0"/>
              <a:t>2/2/2023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09EC81F-BCC4-693F-A50A-22FEEC42F42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03D586-307E-BA42-61C0-CFA128D4EF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10</a:t>
            </a:fld>
            <a:endParaRPr lang="en-IN" sz="14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908" y="1665554"/>
            <a:ext cx="831977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939165" marR="5080" indent="-927100">
              <a:lnSpc>
                <a:spcPts val="6480"/>
              </a:lnSpc>
              <a:spcBef>
                <a:spcPts val="915"/>
              </a:spcBef>
            </a:pPr>
            <a:r>
              <a:rPr sz="6000" spc="-65" dirty="0">
                <a:solidFill>
                  <a:srgbClr val="000000"/>
                </a:solidFill>
              </a:rPr>
              <a:t>Intermediate</a:t>
            </a:r>
            <a:r>
              <a:rPr sz="6000" spc="-120" dirty="0">
                <a:solidFill>
                  <a:srgbClr val="000000"/>
                </a:solidFill>
              </a:rPr>
              <a:t> </a:t>
            </a:r>
            <a:r>
              <a:rPr sz="6000" spc="-45" dirty="0">
                <a:solidFill>
                  <a:srgbClr val="000000"/>
                </a:solidFill>
              </a:rPr>
              <a:t>devices</a:t>
            </a:r>
            <a:r>
              <a:rPr sz="6000" spc="-120" dirty="0">
                <a:solidFill>
                  <a:srgbClr val="000000"/>
                </a:solidFill>
              </a:rPr>
              <a:t> </a:t>
            </a:r>
            <a:r>
              <a:rPr sz="6000" dirty="0">
                <a:solidFill>
                  <a:srgbClr val="000000"/>
                </a:solidFill>
              </a:rPr>
              <a:t>-</a:t>
            </a:r>
            <a:r>
              <a:rPr sz="6000" spc="-70" dirty="0">
                <a:solidFill>
                  <a:srgbClr val="000000"/>
                </a:solidFill>
              </a:rPr>
              <a:t> </a:t>
            </a:r>
            <a:r>
              <a:rPr sz="6000" spc="-40" dirty="0">
                <a:solidFill>
                  <a:srgbClr val="000000"/>
                </a:solidFill>
              </a:rPr>
              <a:t>Hub, </a:t>
            </a:r>
            <a:r>
              <a:rPr sz="6000" spc="-1345" dirty="0">
                <a:solidFill>
                  <a:srgbClr val="000000"/>
                </a:solidFill>
              </a:rPr>
              <a:t> </a:t>
            </a:r>
            <a:r>
              <a:rPr sz="6000" spc="-85" dirty="0">
                <a:solidFill>
                  <a:srgbClr val="000000"/>
                </a:solidFill>
              </a:rPr>
              <a:t>Repeaters</a:t>
            </a:r>
            <a:r>
              <a:rPr sz="6000" spc="-110" dirty="0">
                <a:solidFill>
                  <a:srgbClr val="000000"/>
                </a:solidFill>
              </a:rPr>
              <a:t> </a:t>
            </a:r>
            <a:r>
              <a:rPr sz="6000" spc="-35" dirty="0">
                <a:solidFill>
                  <a:srgbClr val="000000"/>
                </a:solidFill>
              </a:rPr>
              <a:t>and</a:t>
            </a:r>
            <a:r>
              <a:rPr sz="6000" spc="-100" dirty="0">
                <a:solidFill>
                  <a:srgbClr val="000000"/>
                </a:solidFill>
              </a:rPr>
              <a:t> </a:t>
            </a:r>
            <a:r>
              <a:rPr sz="6000" spc="-60" dirty="0">
                <a:solidFill>
                  <a:srgbClr val="000000"/>
                </a:solidFill>
              </a:rPr>
              <a:t>Switch</a:t>
            </a:r>
            <a:endParaRPr sz="6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49BEE-00BB-CD1C-CDCB-771016C41A8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6D4D5CA-F16F-4CB5-B942-1099DA6B0216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797C7-0BF7-4C34-196A-0AC46243887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4D429-16D4-3A74-5AC8-5F293A8B32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100</a:t>
            </a:fld>
            <a:endParaRPr lang="en-IN" sz="14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6424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2050" algn="l"/>
              </a:tabLst>
            </a:pPr>
            <a:r>
              <a:rPr spc="-20" dirty="0">
                <a:solidFill>
                  <a:srgbClr val="000000"/>
                </a:solidFill>
              </a:rPr>
              <a:t>Intermediate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devices	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Hubs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454" y="894714"/>
            <a:ext cx="7619365" cy="15551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 algn="just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hub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typically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expensive,</a:t>
            </a:r>
            <a:r>
              <a:rPr sz="2000" spc="-5" dirty="0">
                <a:latin typeface="Calibri"/>
                <a:cs typeface="Calibri"/>
              </a:rPr>
              <a:t> least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intelligent,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least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complicated. </a:t>
            </a:r>
            <a:r>
              <a:rPr sz="2000" spc="-5" dirty="0">
                <a:latin typeface="Calibri"/>
                <a:cs typeface="Calibri"/>
              </a:rPr>
              <a:t>Its job is very simple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anything that comes in one port is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others.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broadcasts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everything.</a:t>
            </a:r>
            <a:endParaRPr sz="2000">
              <a:latin typeface="Calibri"/>
              <a:cs typeface="Calibri"/>
            </a:endParaRPr>
          </a:p>
          <a:p>
            <a:pPr marL="241300" marR="6350" indent="-228600" algn="just">
              <a:lnSpc>
                <a:spcPts val="216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message </a:t>
            </a:r>
            <a:r>
              <a:rPr sz="2000" spc="-10" dirty="0">
                <a:latin typeface="Calibri"/>
                <a:cs typeface="Calibri"/>
              </a:rPr>
              <a:t>comes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computer </a:t>
            </a:r>
            <a:r>
              <a:rPr sz="2000" spc="-110" dirty="0">
                <a:latin typeface="Calibri"/>
                <a:cs typeface="Calibri"/>
              </a:rPr>
              <a:t>“A”, </a:t>
            </a:r>
            <a:r>
              <a:rPr sz="2000" spc="-10" dirty="0">
                <a:latin typeface="Calibri"/>
                <a:cs typeface="Calibri"/>
              </a:rPr>
              <a:t>that </a:t>
            </a:r>
            <a:r>
              <a:rPr sz="2000" spc="-5" dirty="0">
                <a:latin typeface="Calibri"/>
                <a:cs typeface="Calibri"/>
              </a:rPr>
              <a:t>message is sent out </a:t>
            </a:r>
            <a:r>
              <a:rPr sz="2000" dirty="0">
                <a:latin typeface="Calibri"/>
                <a:cs typeface="Calibri"/>
              </a:rPr>
              <a:t>all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ports,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regardless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80" dirty="0">
                <a:latin typeface="Calibri"/>
                <a:cs typeface="Calibri"/>
              </a:rPr>
              <a:t>“A”</a:t>
            </a:r>
            <a:r>
              <a:rPr sz="2000" spc="-5" dirty="0">
                <a:latin typeface="Calibri"/>
                <a:cs typeface="Calibri"/>
              </a:rPr>
              <a:t> is</a:t>
            </a:r>
            <a:r>
              <a:rPr sz="2000" dirty="0">
                <a:latin typeface="Calibri"/>
                <a:cs typeface="Calibri"/>
              </a:rPr>
              <a:t> on: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047" y="3069335"/>
            <a:ext cx="4343400" cy="34869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8250" y="5619446"/>
            <a:ext cx="1733336" cy="10522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0288" y="4273296"/>
            <a:ext cx="2154602" cy="118106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63361" y="6464680"/>
            <a:ext cx="106743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M.RAJALAKSHMI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101</a:t>
            </a:fld>
            <a:endParaRPr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F1E9115-EE3D-4FC8-725E-4A37615C5C2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33DB841-F134-4DF5-97B2-771E4B3CE2B4}" type="datetime1">
              <a:rPr lang="en-US" smtClean="0"/>
              <a:t>2/2/2023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5471D2-2F21-A906-3F9A-8236D9E3FE9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194" y="0"/>
            <a:ext cx="1166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Hu</a:t>
            </a:r>
            <a:r>
              <a:rPr spc="-25" dirty="0">
                <a:solidFill>
                  <a:srgbClr val="000000"/>
                </a:solidFill>
              </a:rPr>
              <a:t>b</a:t>
            </a:r>
            <a:r>
              <a:rPr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8726" y="750824"/>
            <a:ext cx="7141209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80" dirty="0">
                <a:latin typeface="Calibri"/>
                <a:cs typeface="Calibri"/>
              </a:rPr>
              <a:t>“A”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responds,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goes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hub: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8726" y="5038471"/>
            <a:ext cx="714375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Every </a:t>
            </a:r>
            <a:r>
              <a:rPr sz="2000" spc="-10" dirty="0">
                <a:latin typeface="Calibri"/>
                <a:cs typeface="Calibri"/>
              </a:rPr>
              <a:t>computer </a:t>
            </a:r>
            <a:r>
              <a:rPr sz="2000" spc="-5" dirty="0">
                <a:latin typeface="Calibri"/>
                <a:cs typeface="Calibri"/>
              </a:rPr>
              <a:t>connected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hub </a:t>
            </a:r>
            <a:r>
              <a:rPr sz="2000" spc="-10" dirty="0">
                <a:latin typeface="Calibri"/>
                <a:cs typeface="Calibri"/>
              </a:rPr>
              <a:t>“sees” </a:t>
            </a:r>
            <a:r>
              <a:rPr sz="2000" spc="-5" dirty="0">
                <a:latin typeface="Calibri"/>
                <a:cs typeface="Calibri"/>
              </a:rPr>
              <a:t>everything </a:t>
            </a:r>
            <a:r>
              <a:rPr sz="2000" spc="-10" dirty="0">
                <a:latin typeface="Calibri"/>
                <a:cs typeface="Calibri"/>
              </a:rPr>
              <a:t>that every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hub</a:t>
            </a:r>
            <a:r>
              <a:rPr sz="2000" spc="-5" dirty="0">
                <a:latin typeface="Calibri"/>
                <a:cs typeface="Calibri"/>
              </a:rPr>
              <a:t> sees.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computers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themselves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decide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targeted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recipient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message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message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paid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attention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9098" y="1655458"/>
            <a:ext cx="3784125" cy="288896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63361" y="6464680"/>
            <a:ext cx="106743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M.RAJALAKSHMI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102</a:t>
            </a:fld>
            <a:endParaRPr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1952F3-252B-83CE-A45B-7AF75A30AA6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2BA1DA4-F059-4E8A-AC01-E0D5585F7EE1}" type="datetime1">
              <a:rPr lang="en-US" smtClean="0"/>
              <a:t>2/2/2023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58D9B6-A911-472B-B612-49CB85EB6F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63361" y="6464680"/>
            <a:ext cx="106743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M.RAJALAKSHMI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29349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000000"/>
                </a:solidFill>
              </a:rPr>
              <a:t>Types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58755" cy="326897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5" dirty="0">
                <a:latin typeface="Calibri"/>
                <a:cs typeface="Calibri"/>
              </a:rPr>
              <a:t>Active Hub:- </a:t>
            </a:r>
            <a:r>
              <a:rPr sz="2800" spc="-10" dirty="0">
                <a:latin typeface="Calibri"/>
                <a:cs typeface="Calibri"/>
              </a:rPr>
              <a:t>These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hubs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spc="-10" dirty="0">
                <a:latin typeface="Calibri"/>
                <a:cs typeface="Calibri"/>
              </a:rPr>
              <a:t>own </a:t>
            </a:r>
            <a:r>
              <a:rPr sz="2800" spc="-15" dirty="0">
                <a:latin typeface="Calibri"/>
                <a:cs typeface="Calibri"/>
              </a:rPr>
              <a:t>power </a:t>
            </a:r>
            <a:r>
              <a:rPr sz="2800" spc="-5" dirty="0">
                <a:latin typeface="Calibri"/>
                <a:cs typeface="Calibri"/>
              </a:rPr>
              <a:t>supply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can </a:t>
            </a:r>
            <a:r>
              <a:rPr sz="2800" dirty="0">
                <a:latin typeface="Calibri"/>
                <a:cs typeface="Calibri"/>
              </a:rPr>
              <a:t>clean, </a:t>
            </a:r>
            <a:r>
              <a:rPr sz="2800" spc="-10" dirty="0">
                <a:latin typeface="Calibri"/>
                <a:cs typeface="Calibri"/>
              </a:rPr>
              <a:t>boost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relay </a:t>
            </a:r>
            <a:r>
              <a:rPr sz="2800" spc="-5" dirty="0">
                <a:latin typeface="Calibri"/>
                <a:cs typeface="Calibri"/>
              </a:rPr>
              <a:t>the signal along with the </a:t>
            </a:r>
            <a:r>
              <a:rPr sz="2800" spc="-10" dirty="0">
                <a:latin typeface="Calibri"/>
                <a:cs typeface="Calibri"/>
              </a:rPr>
              <a:t>network.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serves </a:t>
            </a:r>
            <a:r>
              <a:rPr sz="2800" spc="-5" dirty="0">
                <a:latin typeface="Calibri"/>
                <a:cs typeface="Calibri"/>
              </a:rPr>
              <a:t>both as a </a:t>
            </a:r>
            <a:r>
              <a:rPr sz="2800" spc="-15" dirty="0">
                <a:latin typeface="Calibri"/>
                <a:cs typeface="Calibri"/>
              </a:rPr>
              <a:t>repeater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well </a:t>
            </a:r>
            <a:r>
              <a:rPr sz="2800" spc="-5" dirty="0">
                <a:latin typeface="Calibri"/>
                <a:cs typeface="Calibri"/>
              </a:rPr>
              <a:t>as wiring </a:t>
            </a:r>
            <a:r>
              <a:rPr sz="2800" spc="-15" dirty="0">
                <a:latin typeface="Calibri"/>
                <a:cs typeface="Calibri"/>
              </a:rPr>
              <a:t>centre. </a:t>
            </a: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35" dirty="0">
                <a:latin typeface="Calibri"/>
                <a:cs typeface="Calibri"/>
              </a:rPr>
              <a:t>to 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extend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maximum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distance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nodes.</a:t>
            </a:r>
            <a:endParaRPr sz="2800">
              <a:latin typeface="Calibri"/>
              <a:cs typeface="Calibri"/>
            </a:endParaRPr>
          </a:p>
          <a:p>
            <a:pPr marL="241300" marR="6350" indent="-229235" algn="just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5" dirty="0">
                <a:latin typeface="Calibri"/>
                <a:cs typeface="Calibri"/>
              </a:rPr>
              <a:t>Passive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Hub </a:t>
            </a:r>
            <a:r>
              <a:rPr sz="2800" b="1" dirty="0">
                <a:latin typeface="Calibri"/>
                <a:cs typeface="Calibri"/>
              </a:rPr>
              <a:t>:- </a:t>
            </a:r>
            <a:r>
              <a:rPr sz="2800" dirty="0">
                <a:latin typeface="Calibri"/>
                <a:cs typeface="Calibri"/>
              </a:rPr>
              <a:t>These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hubs</a:t>
            </a:r>
            <a:r>
              <a:rPr sz="2800" spc="-5" dirty="0">
                <a:latin typeface="Calibri"/>
                <a:cs typeface="Calibri"/>
              </a:rPr>
              <a:t> which </a:t>
            </a:r>
            <a:r>
              <a:rPr sz="2800" spc="-10" dirty="0">
                <a:latin typeface="Calibri"/>
                <a:cs typeface="Calibri"/>
              </a:rPr>
              <a:t>collect</a:t>
            </a:r>
            <a:r>
              <a:rPr sz="2800" spc="-5" dirty="0">
                <a:latin typeface="Calibri"/>
                <a:cs typeface="Calibri"/>
              </a:rPr>
              <a:t> wiring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nodes </a:t>
            </a:r>
            <a:r>
              <a:rPr sz="2800" spc="-5" dirty="0">
                <a:latin typeface="Calibri"/>
                <a:cs typeface="Calibri"/>
              </a:rPr>
              <a:t> and </a:t>
            </a:r>
            <a:r>
              <a:rPr sz="2800" spc="-10" dirty="0">
                <a:latin typeface="Calibri"/>
                <a:cs typeface="Calibri"/>
              </a:rPr>
              <a:t>power </a:t>
            </a:r>
            <a:r>
              <a:rPr sz="2800" spc="-5" dirty="0">
                <a:latin typeface="Calibri"/>
                <a:cs typeface="Calibri"/>
              </a:rPr>
              <a:t>supply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active </a:t>
            </a:r>
            <a:r>
              <a:rPr sz="2800" dirty="0">
                <a:latin typeface="Calibri"/>
                <a:cs typeface="Calibri"/>
              </a:rPr>
              <a:t>hub. </a:t>
            </a:r>
            <a:r>
              <a:rPr sz="2800" spc="-5" dirty="0">
                <a:latin typeface="Calibri"/>
                <a:cs typeface="Calibri"/>
              </a:rPr>
              <a:t>These hubs </a:t>
            </a:r>
            <a:r>
              <a:rPr sz="2800" spc="-20" dirty="0">
                <a:latin typeface="Calibri"/>
                <a:cs typeface="Calibri"/>
              </a:rPr>
              <a:t>relay </a:t>
            </a:r>
            <a:r>
              <a:rPr sz="2800" spc="-5" dirty="0">
                <a:latin typeface="Calibri"/>
                <a:cs typeface="Calibri"/>
              </a:rPr>
              <a:t>signals </a:t>
            </a:r>
            <a:r>
              <a:rPr sz="2800" spc="-20" dirty="0">
                <a:latin typeface="Calibri"/>
                <a:cs typeface="Calibri"/>
              </a:rPr>
              <a:t>onto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 </a:t>
            </a:r>
            <a:r>
              <a:rPr sz="2800" spc="-5" dirty="0">
                <a:latin typeface="Calibri"/>
                <a:cs typeface="Calibri"/>
              </a:rPr>
              <a:t>without cleaning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boosting them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can’t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3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extend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distance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13C098-5DFC-B6CE-25F1-E3468A7E22C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CA1A3B3-5A9E-45F1-8825-9B6E9D03D16C}" type="datetime1">
              <a:rPr lang="en-US" smtClean="0"/>
              <a:t>2/2/2023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DD96D1-551A-DF39-63B0-4D34060FCA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63361" y="6464680"/>
            <a:ext cx="106743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M.RAJALAKSHMI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51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D</a:t>
            </a:r>
            <a:r>
              <a:rPr spc="-75" dirty="0">
                <a:solidFill>
                  <a:srgbClr val="000000"/>
                </a:solidFill>
              </a:rPr>
              <a:t>r</a:t>
            </a:r>
            <a:r>
              <a:rPr spc="-2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wbac</a:t>
            </a:r>
            <a:r>
              <a:rPr spc="-45" dirty="0">
                <a:solidFill>
                  <a:srgbClr val="000000"/>
                </a:solidFill>
              </a:rPr>
              <a:t>k</a:t>
            </a:r>
            <a:r>
              <a:rPr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1198"/>
            <a:ext cx="10360025" cy="126936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Hubs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cannot</a:t>
            </a:r>
            <a:r>
              <a:rPr sz="2400" spc="-10" dirty="0">
                <a:latin typeface="Calibri"/>
                <a:cs typeface="Calibri"/>
              </a:rPr>
              <a:t> filter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5" dirty="0">
                <a:latin typeface="Calibri"/>
                <a:cs typeface="Calibri"/>
              </a:rPr>
              <a:t>data packets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connected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devices.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They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intelligence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find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packets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leads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inefficiencies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wastage.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261578-072D-4C7E-F82C-2BF9156B8AE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E10B622-4A60-4F61-9B59-AF8A47C8718D}" type="datetime1">
              <a:rPr lang="en-US" smtClean="0"/>
              <a:t>2/2/2023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272C45-5056-9A65-A4D0-5D01634C8F2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266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epe</a:t>
            </a:r>
            <a:r>
              <a:rPr spc="-50" dirty="0">
                <a:solidFill>
                  <a:srgbClr val="000000"/>
                </a:solidFill>
              </a:rPr>
              <a:t>a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e</a:t>
            </a:r>
            <a:r>
              <a:rPr spc="-9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1198"/>
            <a:ext cx="10360025" cy="36258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repeater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layer.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10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Its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job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regenerate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becomes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too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weak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corrupted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extend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length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transmitted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0" dirty="0">
                <a:latin typeface="Calibri"/>
                <a:cs typeface="Calibri"/>
              </a:rPr>
              <a:t> network.</a:t>
            </a:r>
            <a:endParaRPr sz="2400">
              <a:latin typeface="Calibri"/>
              <a:cs typeface="Calibri"/>
            </a:endParaRPr>
          </a:p>
          <a:p>
            <a:pPr marL="241300" marR="5715" indent="-229235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They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amplify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becomes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weak,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copy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regenerate</a:t>
            </a:r>
            <a:r>
              <a:rPr sz="2400" dirty="0">
                <a:latin typeface="Calibri"/>
                <a:cs typeface="Calibri"/>
              </a:rPr>
              <a:t> 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original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strength.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port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device.</a:t>
            </a:r>
            <a:endParaRPr sz="2400">
              <a:latin typeface="Calibri"/>
              <a:cs typeface="Calibri"/>
            </a:endParaRPr>
          </a:p>
          <a:p>
            <a:pPr marL="12700" marR="5715">
              <a:lnSpc>
                <a:spcPts val="2590"/>
              </a:lnSpc>
              <a:spcBef>
                <a:spcPts val="1050"/>
              </a:spcBef>
            </a:pPr>
            <a:r>
              <a:rPr sz="2400" spc="-5" dirty="0">
                <a:latin typeface="Calibri"/>
                <a:cs typeface="Calibri"/>
              </a:rPr>
              <a:t>Because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functionality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repeaters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been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built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devices,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hubs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switches,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repeaters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rarely</a:t>
            </a:r>
            <a:r>
              <a:rPr sz="2400" spc="-5" dirty="0">
                <a:latin typeface="Calibri"/>
                <a:cs typeface="Calibri"/>
              </a:rPr>
              <a:t> used.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5843" y="504444"/>
            <a:ext cx="1778507" cy="11460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76107" y="117728"/>
            <a:ext cx="1445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the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n</a:t>
            </a:r>
            <a:r>
              <a:rPr sz="1400" b="1" spc="-10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R</a:t>
            </a:r>
            <a:r>
              <a:rPr sz="1400" b="1" spc="-5" dirty="0">
                <a:latin typeface="Calibri"/>
                <a:cs typeface="Calibri"/>
              </a:rPr>
              <a:t>ep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at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6456" y="362582"/>
            <a:ext cx="2138770" cy="10274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63361" y="6464680"/>
            <a:ext cx="106743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M.RAJALAKSHMI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105</a:t>
            </a:fld>
            <a:endParaRPr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ED02459-D8A0-623D-9935-78F64FCB328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BC637CA-C4FA-4482-B4CF-61C4B99E047B}" type="datetime1">
              <a:rPr lang="en-US" smtClean="0"/>
              <a:t>2/2/2023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57307EA-11B8-69D2-B1E1-0B5D0FA7930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17" y="0"/>
            <a:ext cx="18091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</a:rPr>
              <a:t>Switches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060194" y="943457"/>
            <a:ext cx="7082155" cy="17786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switch </a:t>
            </a:r>
            <a:r>
              <a:rPr sz="2000" spc="-5" dirty="0">
                <a:latin typeface="Calibri"/>
                <a:cs typeface="Calibri"/>
              </a:rPr>
              <a:t>does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essentially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dirty="0">
                <a:latin typeface="Calibri"/>
                <a:cs typeface="Calibri"/>
              </a:rPr>
              <a:t>a hub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does,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efficiently.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By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paying</a:t>
            </a:r>
            <a:r>
              <a:rPr sz="2000" spc="5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attention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traffic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comes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across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it,</a:t>
            </a:r>
            <a:r>
              <a:rPr sz="2000" spc="5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solidFill>
                  <a:srgbClr val="FF0066"/>
                </a:solidFill>
                <a:latin typeface="Calibri"/>
                <a:cs typeface="Calibri"/>
              </a:rPr>
              <a:t>“learn”</a:t>
            </a:r>
            <a:r>
              <a:rPr sz="2000" spc="1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particular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Initially,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Calibri"/>
                <a:cs typeface="Calibri"/>
              </a:rPr>
              <a:t>switch</a:t>
            </a:r>
            <a:r>
              <a:rPr sz="2000" spc="35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Calibri"/>
                <a:cs typeface="Calibri"/>
              </a:rPr>
              <a:t>knows</a:t>
            </a:r>
            <a:r>
              <a:rPr sz="2000" spc="34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Calibri"/>
                <a:cs typeface="Calibri"/>
              </a:rPr>
              <a:t>nothing</a:t>
            </a:r>
            <a:r>
              <a:rPr sz="2000" spc="36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simply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sends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incoming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messages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ports: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18119" y="4387596"/>
            <a:ext cx="2897505" cy="2407285"/>
            <a:chOff x="7818119" y="4387596"/>
            <a:chExt cx="2897505" cy="24072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5843" y="5228844"/>
              <a:ext cx="2741676" cy="15656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8119" y="4387596"/>
              <a:ext cx="2897117" cy="84124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0806" y="3242926"/>
            <a:ext cx="4156860" cy="341395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17154" y="4101845"/>
            <a:ext cx="1694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32-port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Ethernet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switch.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CA327B-B497-BBAA-DD5D-204184EB17F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6F2D4B0-9D25-47CA-BC73-0223133021AC}" type="datetime1">
              <a:rPr lang="en-US" smtClean="0"/>
              <a:t>2/2/2023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F0D4251-48DC-F7A6-EF04-08A08C5D083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7DF0C1E-C685-1F80-ED87-A8AB5A229E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106</a:t>
            </a:fld>
            <a:endParaRPr lang="en-IN" sz="14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63" y="98882"/>
            <a:ext cx="19869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000000"/>
                </a:solidFill>
              </a:rPr>
              <a:t>Switches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454" y="822706"/>
            <a:ext cx="7290434" cy="15551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 algn="just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20" dirty="0">
                <a:latin typeface="Calibri"/>
                <a:cs typeface="Calibri"/>
              </a:rPr>
              <a:t>Even </a:t>
            </a:r>
            <a:r>
              <a:rPr sz="2000" spc="-5" dirty="0">
                <a:latin typeface="Calibri"/>
                <a:cs typeface="Calibri"/>
              </a:rPr>
              <a:t>accepting that </a:t>
            </a:r>
            <a:r>
              <a:rPr sz="2000" spc="-15" dirty="0">
                <a:latin typeface="Calibri"/>
                <a:cs typeface="Calibri"/>
              </a:rPr>
              <a:t>first </a:t>
            </a:r>
            <a:r>
              <a:rPr sz="2000" dirty="0">
                <a:latin typeface="Calibri"/>
                <a:cs typeface="Calibri"/>
              </a:rPr>
              <a:t>message, </a:t>
            </a:r>
            <a:r>
              <a:rPr sz="2000" spc="-35" dirty="0">
                <a:latin typeface="Calibri"/>
                <a:cs typeface="Calibri"/>
              </a:rPr>
              <a:t>however,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switch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learned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something</a:t>
            </a:r>
            <a:r>
              <a:rPr sz="2000" dirty="0">
                <a:latin typeface="Calibri"/>
                <a:cs typeface="Calibri"/>
              </a:rPr>
              <a:t> –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Calibri"/>
                <a:cs typeface="Calibri"/>
              </a:rPr>
              <a:t>it</a:t>
            </a:r>
            <a:r>
              <a:rPr sz="200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Calibri"/>
                <a:cs typeface="Calibri"/>
              </a:rPr>
              <a:t>knows</a:t>
            </a:r>
            <a:r>
              <a:rPr sz="2000" spc="-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Calibri"/>
                <a:cs typeface="Calibri"/>
              </a:rPr>
              <a:t>on</a:t>
            </a:r>
            <a:r>
              <a:rPr sz="2000" spc="-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66"/>
                </a:solidFill>
                <a:latin typeface="Calibri"/>
                <a:cs typeface="Calibri"/>
              </a:rPr>
              <a:t>which</a:t>
            </a:r>
            <a:r>
              <a:rPr sz="2000" spc="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Calibri"/>
                <a:cs typeface="Calibri"/>
              </a:rPr>
              <a:t>connection</a:t>
            </a:r>
            <a:r>
              <a:rPr sz="2000" dirty="0">
                <a:solidFill>
                  <a:srgbClr val="FF0066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Calibri"/>
                <a:cs typeface="Calibri"/>
              </a:rPr>
              <a:t>sender</a:t>
            </a:r>
            <a:r>
              <a:rPr sz="200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Calibri"/>
                <a:cs typeface="Calibri"/>
              </a:rPr>
              <a:t>message</a:t>
            </a:r>
            <a:r>
              <a:rPr sz="2000" spc="1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Calibri"/>
                <a:cs typeface="Calibri"/>
              </a:rPr>
              <a:t>located.</a:t>
            </a:r>
            <a:endParaRPr sz="2000">
              <a:latin typeface="Calibri"/>
              <a:cs typeface="Calibri"/>
            </a:endParaRPr>
          </a:p>
          <a:p>
            <a:pPr marL="241300" indent="-228600" algn="just">
              <a:lnSpc>
                <a:spcPts val="228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Thus,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80" dirty="0">
                <a:latin typeface="Calibri"/>
                <a:cs typeface="Calibri"/>
              </a:rPr>
              <a:t>“A”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responds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message,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switches</a:t>
            </a:r>
            <a:endParaRPr sz="2000">
              <a:latin typeface="Calibri"/>
              <a:cs typeface="Calibri"/>
            </a:endParaRPr>
          </a:p>
          <a:p>
            <a:pPr marL="241300" algn="just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message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connection: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0288" y="2876269"/>
            <a:ext cx="4708626" cy="393174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10F21-B3E9-7370-0249-8C850D9AAF0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9647069-26F6-486C-A72F-DA35AA5BAC3B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47BDC-3F5F-7CB8-970A-9834A4FAE1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3BE77-7195-D323-B2EE-DDC1A208C6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107</a:t>
            </a:fld>
            <a:endParaRPr lang="en-IN" sz="14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194" y="0"/>
            <a:ext cx="19869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000000"/>
                </a:solidFill>
              </a:rPr>
              <a:t>Switches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894714"/>
            <a:ext cx="7082790" cy="15551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 algn="just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In addition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sending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response </a:t>
            </a:r>
            <a:r>
              <a:rPr sz="2000" spc="-10" dirty="0">
                <a:latin typeface="Calibri"/>
                <a:cs typeface="Calibri"/>
              </a:rPr>
              <a:t>through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5" dirty="0">
                <a:latin typeface="Calibri"/>
                <a:cs typeface="Calibri"/>
              </a:rPr>
              <a:t>originator,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switch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spc="-10" dirty="0">
                <a:latin typeface="Calibri"/>
                <a:cs typeface="Calibri"/>
              </a:rPr>
              <a:t>now </a:t>
            </a:r>
            <a:r>
              <a:rPr sz="2000" dirty="0">
                <a:latin typeface="Calibri"/>
                <a:cs typeface="Calibri"/>
              </a:rPr>
              <a:t>learned </a:t>
            </a:r>
            <a:r>
              <a:rPr sz="2000" spc="-5" dirty="0">
                <a:latin typeface="Calibri"/>
                <a:cs typeface="Calibri"/>
              </a:rPr>
              <a:t>something else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solidFill>
                  <a:srgbClr val="FF0066"/>
                </a:solidFill>
                <a:latin typeface="Calibri"/>
                <a:cs typeface="Calibri"/>
              </a:rPr>
              <a:t>it </a:t>
            </a:r>
            <a:r>
              <a:rPr sz="2000" spc="-10" dirty="0">
                <a:solidFill>
                  <a:srgbClr val="FF0066"/>
                </a:solidFill>
                <a:latin typeface="Calibri"/>
                <a:cs typeface="Calibri"/>
              </a:rPr>
              <a:t>now knows </a:t>
            </a:r>
            <a:r>
              <a:rPr sz="2000" spc="-5" dirty="0">
                <a:solidFill>
                  <a:srgbClr val="FF0066"/>
                </a:solidFill>
                <a:latin typeface="Calibri"/>
                <a:cs typeface="Calibri"/>
              </a:rPr>
              <a:t>on which </a:t>
            </a:r>
            <a:r>
              <a:rPr sz="200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Calibri"/>
                <a:cs typeface="Calibri"/>
              </a:rPr>
              <a:t>connection</a:t>
            </a:r>
            <a:r>
              <a:rPr sz="2000" spc="-3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66"/>
                </a:solidFill>
                <a:latin typeface="Calibri"/>
                <a:cs typeface="Calibri"/>
              </a:rPr>
              <a:t>machine </a:t>
            </a:r>
            <a:r>
              <a:rPr sz="2000" spc="-80" dirty="0">
                <a:solidFill>
                  <a:srgbClr val="FF0066"/>
                </a:solidFill>
                <a:latin typeface="Calibri"/>
                <a:cs typeface="Calibri"/>
              </a:rPr>
              <a:t>“A”</a:t>
            </a:r>
            <a:r>
              <a:rPr sz="2000" spc="-1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Calibri"/>
                <a:cs typeface="Calibri"/>
              </a:rPr>
              <a:t>is </a:t>
            </a:r>
            <a:r>
              <a:rPr sz="2000" spc="-10" dirty="0">
                <a:solidFill>
                  <a:srgbClr val="FF0066"/>
                </a:solidFill>
                <a:latin typeface="Calibri"/>
                <a:cs typeface="Calibri"/>
              </a:rPr>
              <a:t>located.</a:t>
            </a:r>
            <a:endParaRPr sz="20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16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means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subsequent </a:t>
            </a:r>
            <a:r>
              <a:rPr sz="2000" spc="-5" dirty="0">
                <a:latin typeface="Calibri"/>
                <a:cs typeface="Calibri"/>
              </a:rPr>
              <a:t>messages destined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spc="-85" dirty="0">
                <a:latin typeface="Calibri"/>
                <a:cs typeface="Calibri"/>
              </a:rPr>
              <a:t>“A” 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sent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port: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2456" y="2843148"/>
            <a:ext cx="4319876" cy="364906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4620A-DB6F-9554-3BDA-27F383C531E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3492C77-B18D-4A12-AB47-C54EEEC2A02D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1E677-B8E4-8636-685D-2C5DF94DA5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D721-B81B-13CB-B1DF-67FA1D4A43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108</a:t>
            </a:fld>
            <a:endParaRPr lang="en-IN" sz="14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87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000000"/>
                </a:solidFill>
              </a:rPr>
              <a:t>Switches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517" y="1130432"/>
            <a:ext cx="7729855" cy="556323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241935" algn="l"/>
              </a:tabLst>
            </a:pPr>
            <a:r>
              <a:rPr sz="2200" spc="-10" dirty="0">
                <a:latin typeface="Calibri"/>
                <a:cs typeface="Calibri"/>
              </a:rPr>
              <a:t>Switches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learn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location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devices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connected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320"/>
              </a:spcBef>
            </a:pP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almost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instantaneously.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switch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5" dirty="0">
                <a:latin typeface="Calibri"/>
                <a:cs typeface="Calibri"/>
              </a:rPr>
              <a:t> link</a:t>
            </a:r>
            <a:r>
              <a:rPr sz="2200" spc="-15" dirty="0">
                <a:latin typeface="Calibri"/>
                <a:cs typeface="Calibri"/>
              </a:rPr>
              <a:t> layer</a:t>
            </a:r>
            <a:r>
              <a:rPr sz="2200" spc="-10" dirty="0">
                <a:latin typeface="Calibri"/>
                <a:cs typeface="Calibri"/>
              </a:rPr>
              <a:t> device.</a:t>
            </a:r>
            <a:endParaRPr sz="22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200" spc="-10" dirty="0">
                <a:latin typeface="Calibri"/>
                <a:cs typeface="Calibri"/>
              </a:rPr>
              <a:t>The switch can </a:t>
            </a:r>
            <a:r>
              <a:rPr sz="2200" spc="-15" dirty="0">
                <a:latin typeface="Calibri"/>
                <a:cs typeface="Calibri"/>
              </a:rPr>
              <a:t>perform </a:t>
            </a:r>
            <a:r>
              <a:rPr sz="2200" spc="-10" dirty="0">
                <a:latin typeface="Calibri"/>
                <a:cs typeface="Calibri"/>
              </a:rPr>
              <a:t>error </a:t>
            </a:r>
            <a:r>
              <a:rPr sz="2200" spc="-5" dirty="0">
                <a:latin typeface="Calibri"/>
                <a:cs typeface="Calibri"/>
              </a:rPr>
              <a:t>checking </a:t>
            </a:r>
            <a:r>
              <a:rPr sz="2200" spc="-20" dirty="0">
                <a:latin typeface="Calibri"/>
                <a:cs typeface="Calibri"/>
              </a:rPr>
              <a:t>before </a:t>
            </a:r>
            <a:r>
              <a:rPr sz="2200" spc="-15" dirty="0">
                <a:latin typeface="Calibri"/>
                <a:cs typeface="Calibri"/>
              </a:rPr>
              <a:t>forwarding data, </a:t>
            </a:r>
            <a:r>
              <a:rPr sz="2200" spc="-10" dirty="0">
                <a:latin typeface="Calibri"/>
                <a:cs typeface="Calibri"/>
              </a:rPr>
              <a:t> that </a:t>
            </a:r>
            <a:r>
              <a:rPr sz="2200" spc="-20" dirty="0">
                <a:latin typeface="Calibri"/>
                <a:cs typeface="Calibri"/>
              </a:rPr>
              <a:t>makes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very </a:t>
            </a:r>
            <a:r>
              <a:rPr sz="2200" spc="-15" dirty="0">
                <a:latin typeface="Calibri"/>
                <a:cs typeface="Calibri"/>
              </a:rPr>
              <a:t>efficient </a:t>
            </a:r>
            <a:r>
              <a:rPr sz="2200" spc="-5" dirty="0">
                <a:latin typeface="Calibri"/>
                <a:cs typeface="Calibri"/>
              </a:rPr>
              <a:t>as it </a:t>
            </a:r>
            <a:r>
              <a:rPr sz="2200" spc="-10" dirty="0">
                <a:latin typeface="Calibri"/>
                <a:cs typeface="Calibri"/>
              </a:rPr>
              <a:t>does </a:t>
            </a:r>
            <a:r>
              <a:rPr sz="2200" spc="-5" dirty="0">
                <a:latin typeface="Calibri"/>
                <a:cs typeface="Calibri"/>
              </a:rPr>
              <a:t>not </a:t>
            </a:r>
            <a:r>
              <a:rPr sz="2200" spc="-15" dirty="0">
                <a:latin typeface="Calibri"/>
                <a:cs typeface="Calibri"/>
              </a:rPr>
              <a:t>forward </a:t>
            </a:r>
            <a:r>
              <a:rPr sz="2200" spc="-20" dirty="0">
                <a:latin typeface="Calibri"/>
                <a:cs typeface="Calibri"/>
              </a:rPr>
              <a:t>packets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15" dirty="0">
                <a:latin typeface="Calibri"/>
                <a:cs typeface="Calibri"/>
              </a:rPr>
              <a:t>errors </a:t>
            </a:r>
            <a:r>
              <a:rPr sz="2200" spc="-10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forward </a:t>
            </a:r>
            <a:r>
              <a:rPr sz="2200" spc="-10" dirty="0">
                <a:latin typeface="Calibri"/>
                <a:cs typeface="Calibri"/>
              </a:rPr>
              <a:t>good </a:t>
            </a:r>
            <a:r>
              <a:rPr sz="2200" spc="-20" dirty="0">
                <a:latin typeface="Calibri"/>
                <a:cs typeface="Calibri"/>
              </a:rPr>
              <a:t>packets </a:t>
            </a:r>
            <a:r>
              <a:rPr sz="2200" spc="-5" dirty="0">
                <a:latin typeface="Calibri"/>
                <a:cs typeface="Calibri"/>
              </a:rPr>
              <a:t>selectively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correct </a:t>
            </a:r>
            <a:r>
              <a:rPr sz="2200" spc="-5" dirty="0">
                <a:latin typeface="Calibri"/>
                <a:cs typeface="Calibri"/>
              </a:rPr>
              <a:t>port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only.</a:t>
            </a:r>
            <a:endParaRPr sz="22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15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 </a:t>
            </a:r>
            <a:r>
              <a:rPr sz="2200" spc="-5" dirty="0">
                <a:latin typeface="Calibri"/>
                <a:cs typeface="Calibri"/>
              </a:rPr>
              <a:t>result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most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traffic </a:t>
            </a:r>
            <a:r>
              <a:rPr sz="2200" spc="-5" dirty="0">
                <a:latin typeface="Calibri"/>
                <a:cs typeface="Calibri"/>
              </a:rPr>
              <a:t>only goes </a:t>
            </a:r>
            <a:r>
              <a:rPr sz="2200" spc="-10" dirty="0">
                <a:latin typeface="Calibri"/>
                <a:cs typeface="Calibri"/>
              </a:rPr>
              <a:t>where </a:t>
            </a:r>
            <a:r>
              <a:rPr sz="2200" spc="5" dirty="0">
                <a:latin typeface="Calibri"/>
                <a:cs typeface="Calibri"/>
              </a:rPr>
              <a:t>it 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needs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rather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every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port.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busy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networks,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make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network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significantly</a:t>
            </a:r>
            <a:r>
              <a:rPr sz="2200" i="1" spc="-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faster.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52C5-332A-5D2F-491C-B013187702D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BFF2757-E7CB-42A0-91DA-646F184A0976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2BCAF-8414-573A-F585-D56C24B03AF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08574-38AD-276B-732D-DC5DFFBB1B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109</a:t>
            </a:fld>
            <a:endParaRPr lang="en-IN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7381" y="0"/>
            <a:ext cx="5060950" cy="1182370"/>
            <a:chOff x="897381" y="0"/>
            <a:chExt cx="5060950" cy="1182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7381" y="277283"/>
              <a:ext cx="2691183" cy="4227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2131" y="0"/>
              <a:ext cx="896874" cy="11818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0836" y="0"/>
              <a:ext cx="2317241" cy="118186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4034" y="81483"/>
            <a:ext cx="4758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000000"/>
                </a:solidFill>
              </a:rPr>
              <a:t>IPv4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Header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Review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1052321"/>
            <a:ext cx="10586720" cy="525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 algn="just">
              <a:lnSpc>
                <a:spcPts val="2845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0" dirty="0">
                <a:latin typeface="Calibri"/>
                <a:cs typeface="Calibri"/>
              </a:rPr>
              <a:t>Total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Length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(16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bits)</a:t>
            </a:r>
            <a:endParaRPr sz="2400">
              <a:latin typeface="Calibri"/>
              <a:cs typeface="Calibri"/>
            </a:endParaRPr>
          </a:p>
          <a:p>
            <a:pPr marL="698500" marR="403225" lvl="1" indent="-228600" algn="just">
              <a:lnSpc>
                <a:spcPts val="2300"/>
              </a:lnSpc>
              <a:spcBef>
                <a:spcPts val="52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Indicates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total </a:t>
            </a:r>
            <a:r>
              <a:rPr sz="2400" spc="-10" dirty="0">
                <a:latin typeface="Calibri"/>
                <a:cs typeface="Calibri"/>
              </a:rPr>
              <a:t>length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IPv4 </a:t>
            </a:r>
            <a:r>
              <a:rPr sz="2400" spc="-15" dirty="0">
                <a:latin typeface="Calibri"/>
                <a:cs typeface="Calibri"/>
              </a:rPr>
              <a:t>packet </a:t>
            </a:r>
            <a:r>
              <a:rPr sz="2400" spc="-10" dirty="0">
                <a:latin typeface="Calibri"/>
                <a:cs typeface="Calibri"/>
              </a:rPr>
              <a:t>(IPv4 </a:t>
            </a:r>
            <a:r>
              <a:rPr sz="2400" spc="-5" dirty="0">
                <a:latin typeface="Calibri"/>
                <a:cs typeface="Calibri"/>
              </a:rPr>
              <a:t>header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5" dirty="0">
                <a:latin typeface="Calibri"/>
                <a:cs typeface="Calibri"/>
              </a:rPr>
              <a:t>IPv4 </a:t>
            </a:r>
            <a:r>
              <a:rPr sz="2400" spc="-10" dirty="0">
                <a:latin typeface="Calibri"/>
                <a:cs typeface="Calibri"/>
              </a:rPr>
              <a:t>payload)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spc="-10" dirty="0">
                <a:latin typeface="Calibri"/>
                <a:cs typeface="Calibri"/>
              </a:rPr>
              <a:t> not</a:t>
            </a:r>
            <a:r>
              <a:rPr sz="2400" dirty="0">
                <a:latin typeface="Calibri"/>
                <a:cs typeface="Calibri"/>
              </a:rPr>
              <a:t> include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15" dirty="0">
                <a:latin typeface="Calibri"/>
                <a:cs typeface="Calibri"/>
              </a:rPr>
              <a:t> layer</a:t>
            </a:r>
            <a:r>
              <a:rPr sz="2400" spc="-10" dirty="0">
                <a:latin typeface="Calibri"/>
                <a:cs typeface="Calibri"/>
              </a:rPr>
              <a:t> framing.</a:t>
            </a:r>
            <a:endParaRPr sz="2400">
              <a:latin typeface="Calibri"/>
              <a:cs typeface="Calibri"/>
            </a:endParaRPr>
          </a:p>
          <a:p>
            <a:pPr marL="241300" indent="-229235" algn="just">
              <a:lnSpc>
                <a:spcPts val="2845"/>
              </a:lnSpc>
              <a:spcBef>
                <a:spcPts val="44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10" dirty="0">
                <a:latin typeface="Calibri"/>
                <a:cs typeface="Calibri"/>
              </a:rPr>
              <a:t>Identification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(16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bits)</a:t>
            </a:r>
            <a:endParaRPr sz="2400">
              <a:latin typeface="Calibri"/>
              <a:cs typeface="Calibri"/>
            </a:endParaRPr>
          </a:p>
          <a:p>
            <a:pPr marL="698500" lvl="1" indent="-229235" algn="just">
              <a:lnSpc>
                <a:spcPts val="280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Identifies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" dirty="0">
                <a:latin typeface="Calibri"/>
                <a:cs typeface="Calibri"/>
              </a:rPr>
              <a:t> specific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IPv4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packet.</a:t>
            </a:r>
            <a:endParaRPr sz="240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Identification </a:t>
            </a:r>
            <a:r>
              <a:rPr sz="2400" spc="-5" dirty="0">
                <a:latin typeface="Calibri"/>
                <a:cs typeface="Calibri"/>
              </a:rPr>
              <a:t>field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selected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originating </a:t>
            </a:r>
            <a:r>
              <a:rPr sz="2400" spc="-10" dirty="0">
                <a:latin typeface="Calibri"/>
                <a:cs typeface="Calibri"/>
              </a:rPr>
              <a:t>source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IPv4 </a:t>
            </a:r>
            <a:r>
              <a:rPr sz="2400" spc="-15" dirty="0">
                <a:latin typeface="Calibri"/>
                <a:cs typeface="Calibri"/>
              </a:rPr>
              <a:t>packet.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IPv4 </a:t>
            </a:r>
            <a:r>
              <a:rPr sz="2400" spc="-15" dirty="0">
                <a:latin typeface="Calibri"/>
                <a:cs typeface="Calibri"/>
              </a:rPr>
              <a:t>packet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fragmented,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fragments </a:t>
            </a:r>
            <a:r>
              <a:rPr sz="2400" spc="-15" dirty="0">
                <a:latin typeface="Calibri"/>
                <a:cs typeface="Calibri"/>
              </a:rPr>
              <a:t>retain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Identification field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so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destination </a:t>
            </a:r>
            <a:r>
              <a:rPr sz="2400" spc="-5" dirty="0">
                <a:latin typeface="Calibri"/>
                <a:cs typeface="Calibri"/>
              </a:rPr>
              <a:t>node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fragments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reassembly.</a:t>
            </a:r>
            <a:endParaRPr sz="2400">
              <a:latin typeface="Calibri"/>
              <a:cs typeface="Calibri"/>
            </a:endParaRPr>
          </a:p>
          <a:p>
            <a:pPr marL="241300" indent="-229235" algn="just">
              <a:lnSpc>
                <a:spcPts val="2840"/>
              </a:lnSpc>
              <a:spcBef>
                <a:spcPts val="434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dirty="0">
                <a:latin typeface="Calibri"/>
                <a:cs typeface="Calibri"/>
              </a:rPr>
              <a:t>Flags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(3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bits)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80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Identifies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flags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fragmentation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698500" marR="5715" lvl="1" indent="-228600">
              <a:lnSpc>
                <a:spcPts val="2300"/>
              </a:lnSpc>
              <a:spcBef>
                <a:spcPts val="52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flags—one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indicate </a:t>
            </a:r>
            <a:r>
              <a:rPr sz="2400" spc="-5" dirty="0">
                <a:latin typeface="Calibri"/>
                <a:cs typeface="Calibri"/>
              </a:rPr>
              <a:t>whether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IPv4 </a:t>
            </a:r>
            <a:r>
              <a:rPr sz="2400" spc="-15" dirty="0">
                <a:latin typeface="Calibri"/>
                <a:cs typeface="Calibri"/>
              </a:rPr>
              <a:t>packet </a:t>
            </a:r>
            <a:r>
              <a:rPr sz="2400" spc="-5" dirty="0">
                <a:latin typeface="Calibri"/>
                <a:cs typeface="Calibri"/>
              </a:rPr>
              <a:t>might be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fragmented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indicate </a:t>
            </a:r>
            <a:r>
              <a:rPr sz="2400" spc="-5" dirty="0">
                <a:latin typeface="Calibri"/>
                <a:cs typeface="Calibri"/>
              </a:rPr>
              <a:t>whether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fragments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10" dirty="0">
                <a:latin typeface="Calibri"/>
                <a:cs typeface="Calibri"/>
              </a:rPr>
              <a:t>current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fragment.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845"/>
              </a:lnSpc>
              <a:spcBef>
                <a:spcPts val="44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10" dirty="0">
                <a:latin typeface="Calibri"/>
                <a:cs typeface="Calibri"/>
              </a:rPr>
              <a:t>Fragment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Offset </a:t>
            </a:r>
            <a:r>
              <a:rPr sz="2400" b="1" spc="-5" dirty="0">
                <a:latin typeface="Calibri"/>
                <a:cs typeface="Calibri"/>
              </a:rPr>
              <a:t>(13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bits)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84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Indicates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fragment </a:t>
            </a:r>
            <a:r>
              <a:rPr sz="2400" spc="-15" dirty="0">
                <a:latin typeface="Calibri"/>
                <a:cs typeface="Calibri"/>
              </a:rPr>
              <a:t>relative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original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IPv4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payload.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00451" y="187769"/>
            <a:ext cx="1619561" cy="491172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CE55AF6-0024-6112-6B4B-5489B26311E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4B90B9C-19F2-4642-A4E3-6DC1AFBC5A1B}" type="datetime1">
              <a:rPr lang="en-US" smtClean="0"/>
              <a:t>2/2/2023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06C0C6-A565-4984-0C2F-2CA43219F3D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F9394A-F6FF-A492-4D8F-5A086942F7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11</a:t>
            </a:fld>
            <a:endParaRPr lang="en-IN" sz="14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31010"/>
            <a:ext cx="8758555" cy="41732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b="1" dirty="0">
                <a:latin typeface="Calibri"/>
                <a:cs typeface="Calibri"/>
              </a:rPr>
              <a:t>1. </a:t>
            </a:r>
            <a:r>
              <a:rPr sz="1800" b="1" spc="-5" dirty="0">
                <a:latin typeface="Calibri"/>
                <a:cs typeface="Calibri"/>
              </a:rPr>
              <a:t>Which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</a:t>
            </a:r>
            <a:r>
              <a:rPr sz="1800" b="1" spc="-5" dirty="0">
                <a:latin typeface="Calibri"/>
                <a:cs typeface="Calibri"/>
              </a:rPr>
              <a:t> following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network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devices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connects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two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networks?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5" dirty="0">
                <a:latin typeface="Calibri"/>
                <a:cs typeface="Calibri"/>
              </a:rPr>
              <a:t>Bridge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0" dirty="0">
                <a:latin typeface="Calibri"/>
                <a:cs typeface="Calibri"/>
              </a:rPr>
              <a:t>Hub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0" dirty="0">
                <a:latin typeface="Calibri"/>
                <a:cs typeface="Calibri"/>
              </a:rPr>
              <a:t>Repeater</a:t>
            </a:r>
            <a:endParaRPr sz="1800">
              <a:latin typeface="Calibri"/>
              <a:cs typeface="Calibri"/>
            </a:endParaRPr>
          </a:p>
          <a:p>
            <a:pPr marL="12700" marR="7431405">
              <a:lnSpc>
                <a:spcPct val="116100"/>
              </a:lnSpc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20" dirty="0">
                <a:latin typeface="Calibri"/>
                <a:cs typeface="Calibri"/>
              </a:rPr>
              <a:t>Gateway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ANS: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Gateway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2. </a:t>
            </a:r>
            <a:r>
              <a:rPr sz="1800" b="1" spc="-5" dirty="0">
                <a:latin typeface="Calibri"/>
                <a:cs typeface="Calibri"/>
              </a:rPr>
              <a:t>Which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</a:t>
            </a:r>
            <a:r>
              <a:rPr sz="1800" b="1" spc="-5" dirty="0">
                <a:latin typeface="Calibri"/>
                <a:cs typeface="Calibri"/>
              </a:rPr>
              <a:t> following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network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devices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works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link</a:t>
            </a:r>
            <a:r>
              <a:rPr sz="1800" b="1" spc="-15" dirty="0">
                <a:latin typeface="Calibri"/>
                <a:cs typeface="Calibri"/>
              </a:rPr>
              <a:t> layer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OSI model?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0" dirty="0">
                <a:latin typeface="Calibri"/>
                <a:cs typeface="Calibri"/>
              </a:rPr>
              <a:t>Hub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Switch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Router</a:t>
            </a:r>
            <a:endParaRPr sz="1800">
              <a:latin typeface="Calibri"/>
              <a:cs typeface="Calibri"/>
            </a:endParaRPr>
          </a:p>
          <a:p>
            <a:pPr marL="12700" marR="7630795">
              <a:lnSpc>
                <a:spcPts val="2520"/>
              </a:lnSpc>
              <a:spcBef>
                <a:spcPts val="85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20" dirty="0">
                <a:latin typeface="Calibri"/>
                <a:cs typeface="Calibri"/>
              </a:rPr>
              <a:t>Gateway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ANS: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Switch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F848F-4017-49A2-D289-F14A996AE90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42ACCE0-6390-497A-AB2D-4444234559F9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C3B8C-8151-C65A-3177-6B2CB29F00F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130C2-2E8C-C86D-0CC1-2510C5A6AF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110</a:t>
            </a:fld>
            <a:endParaRPr lang="en-IN" sz="14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5661304"/>
            <a:ext cx="9067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ANS: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Hub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6939" y="1731010"/>
            <a:ext cx="8093709" cy="385317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b="1" dirty="0">
                <a:latin typeface="Calibri"/>
                <a:cs typeface="Calibri"/>
              </a:rPr>
              <a:t>3. </a:t>
            </a:r>
            <a:r>
              <a:rPr sz="1800" b="1" spc="-5" dirty="0">
                <a:latin typeface="Calibri"/>
                <a:cs typeface="Calibri"/>
              </a:rPr>
              <a:t>Which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following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network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devices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5" dirty="0">
                <a:latin typeface="Calibri"/>
                <a:cs typeface="Calibri"/>
              </a:rPr>
              <a:t> connect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different networks?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0" dirty="0">
                <a:latin typeface="Calibri"/>
                <a:cs typeface="Calibri"/>
              </a:rPr>
              <a:t>Hub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Switch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Router</a:t>
            </a:r>
            <a:endParaRPr sz="1800">
              <a:latin typeface="Calibri"/>
              <a:cs typeface="Calibri"/>
            </a:endParaRPr>
          </a:p>
          <a:p>
            <a:pPr marL="12700" marR="6947534">
              <a:lnSpc>
                <a:spcPct val="116100"/>
              </a:lnSpc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20" dirty="0">
                <a:latin typeface="Calibri"/>
                <a:cs typeface="Calibri"/>
              </a:rPr>
              <a:t>Gateway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ANS: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Router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Which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following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network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devices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broadcast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device?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0" dirty="0">
                <a:latin typeface="Calibri"/>
                <a:cs typeface="Calibri"/>
              </a:rPr>
              <a:t>Hub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Router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Switch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5" dirty="0">
                <a:latin typeface="Calibri"/>
                <a:cs typeface="Calibri"/>
              </a:rPr>
              <a:t>Bridge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85068-B58D-D3F6-E804-DBA38D57DEA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2C09793-E99E-4CEB-B9BD-C24BD9C31053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1FA3F-637A-F316-55D4-1E4CB81FA0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0CF-20C1-C187-44A9-5404FDD351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111</a:t>
            </a:fld>
            <a:endParaRPr lang="en-IN" sz="14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5661304"/>
            <a:ext cx="9067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ANS: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Hub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6939" y="1731010"/>
            <a:ext cx="8695055" cy="385317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Calibri"/>
                <a:cs typeface="Calibri"/>
              </a:rPr>
              <a:t>5. </a:t>
            </a:r>
            <a:r>
              <a:rPr sz="1800" b="1" spc="-5" dirty="0">
                <a:latin typeface="Calibri"/>
                <a:cs typeface="Calibri"/>
              </a:rPr>
              <a:t>Which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 </a:t>
            </a:r>
            <a:r>
              <a:rPr sz="1800" b="1" spc="-5" dirty="0">
                <a:latin typeface="Calibri"/>
                <a:cs typeface="Calibri"/>
              </a:rPr>
              <a:t>following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network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devices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spc="-15" dirty="0">
                <a:latin typeface="Calibri"/>
                <a:cs typeface="Calibri"/>
              </a:rPr>
              <a:t>create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network?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0" dirty="0">
                <a:latin typeface="Calibri"/>
                <a:cs typeface="Calibri"/>
              </a:rPr>
              <a:t>Hub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Switch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Router</a:t>
            </a:r>
            <a:endParaRPr sz="1800">
              <a:latin typeface="Calibri"/>
              <a:cs typeface="Calibri"/>
            </a:endParaRPr>
          </a:p>
          <a:p>
            <a:pPr marL="12700" marR="7567295">
              <a:lnSpc>
                <a:spcPct val="116100"/>
              </a:lnSpc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20" dirty="0">
                <a:latin typeface="Calibri"/>
                <a:cs typeface="Calibri"/>
              </a:rPr>
              <a:t>Gateway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ANS: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Switch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6. </a:t>
            </a:r>
            <a:r>
              <a:rPr sz="1800" b="1" spc="-5" dirty="0">
                <a:latin typeface="Calibri"/>
                <a:cs typeface="Calibri"/>
              </a:rPr>
              <a:t>Which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</a:t>
            </a:r>
            <a:r>
              <a:rPr sz="1800" b="1" spc="-5" dirty="0">
                <a:latin typeface="Calibri"/>
                <a:cs typeface="Calibri"/>
              </a:rPr>
              <a:t> following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network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devices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works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physical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layer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an </a:t>
            </a:r>
            <a:r>
              <a:rPr sz="1800" b="1" spc="-5" dirty="0">
                <a:latin typeface="Calibri"/>
                <a:cs typeface="Calibri"/>
              </a:rPr>
              <a:t>OSI model?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0" dirty="0">
                <a:latin typeface="Calibri"/>
                <a:cs typeface="Calibri"/>
              </a:rPr>
              <a:t>Hub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Switch</a:t>
            </a:r>
            <a:endParaRPr sz="1800">
              <a:latin typeface="Calibri"/>
              <a:cs typeface="Calibri"/>
            </a:endParaRPr>
          </a:p>
          <a:p>
            <a:pPr marL="346710" indent="-33464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346075" algn="l"/>
                <a:tab pos="347345" algn="l"/>
              </a:tabLst>
            </a:pPr>
            <a:r>
              <a:rPr sz="1800" spc="-15" dirty="0">
                <a:latin typeface="Calibri"/>
                <a:cs typeface="Calibri"/>
              </a:rPr>
              <a:t>Router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20" dirty="0">
                <a:latin typeface="Calibri"/>
                <a:cs typeface="Calibri"/>
              </a:rPr>
              <a:t>Gateway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E11BE-CF98-181E-8E64-BC2DFCBE726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F822901-02FA-433A-97F7-E1112D877599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8FA6-5F9F-54AC-C40A-6516676099A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87B0-F3F2-40BA-5E80-3659A2A036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112</a:t>
            </a:fld>
            <a:endParaRPr lang="en-IN" sz="14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31010"/>
            <a:ext cx="8842375" cy="41732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Calibri"/>
                <a:cs typeface="Calibri"/>
              </a:rPr>
              <a:t>7.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Which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following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network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devices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 </a:t>
            </a:r>
            <a:r>
              <a:rPr sz="1800" b="1" spc="-10" dirty="0">
                <a:latin typeface="Calibri"/>
                <a:cs typeface="Calibri"/>
              </a:rPr>
              <a:t>intelligent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device?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0" dirty="0">
                <a:latin typeface="Calibri"/>
                <a:cs typeface="Calibri"/>
              </a:rPr>
              <a:t>Hub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Switch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Router</a:t>
            </a:r>
            <a:endParaRPr sz="1800">
              <a:latin typeface="Calibri"/>
              <a:cs typeface="Calibri"/>
            </a:endParaRPr>
          </a:p>
          <a:p>
            <a:pPr marL="12700" marR="7733030">
              <a:lnSpc>
                <a:spcPct val="116100"/>
              </a:lnSpc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  ANS: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Hub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8. </a:t>
            </a:r>
            <a:r>
              <a:rPr sz="1800" b="1" spc="-5" dirty="0">
                <a:latin typeface="Calibri"/>
                <a:cs typeface="Calibri"/>
              </a:rPr>
              <a:t>Which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following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network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devices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 </a:t>
            </a:r>
            <a:r>
              <a:rPr sz="1800" b="1" spc="-5" dirty="0">
                <a:latin typeface="Calibri"/>
                <a:cs typeface="Calibri"/>
              </a:rPr>
              <a:t>electrical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signals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dirty="0">
                <a:latin typeface="Calibri"/>
                <a:cs typeface="Calibri"/>
              </a:rPr>
              <a:t>send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data?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0" dirty="0">
                <a:latin typeface="Calibri"/>
                <a:cs typeface="Calibri"/>
              </a:rPr>
              <a:t>Hub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Switch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Router</a:t>
            </a:r>
            <a:endParaRPr sz="1800">
              <a:latin typeface="Calibri"/>
              <a:cs typeface="Calibri"/>
            </a:endParaRPr>
          </a:p>
          <a:p>
            <a:pPr marL="12700" marR="7679690">
              <a:lnSpc>
                <a:spcPts val="2520"/>
              </a:lnSpc>
              <a:spcBef>
                <a:spcPts val="85"/>
              </a:spcBef>
              <a:buFont typeface="Arial MT"/>
              <a:buChar char="•"/>
              <a:tabLst>
                <a:tab pos="346075" algn="l"/>
                <a:tab pos="347345" algn="l"/>
              </a:tabLst>
            </a:pPr>
            <a:r>
              <a:rPr sz="180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  ANS: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Hub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7C7BF-A4EC-5D8C-EEF3-686AC87F525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1BDFEC1-0749-4A0E-ABCE-22DA0F1A5F8C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A631D-BEB9-E46B-CA61-7458393D587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9002F-7A88-A310-6528-4275C138F9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113</a:t>
            </a:fld>
            <a:endParaRPr lang="en-IN" sz="1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31010"/>
            <a:ext cx="8387080" cy="41732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Calibri"/>
                <a:cs typeface="Calibri"/>
              </a:rPr>
              <a:t>9. </a:t>
            </a:r>
            <a:r>
              <a:rPr sz="1800" b="1" spc="-5" dirty="0">
                <a:latin typeface="Calibri"/>
                <a:cs typeface="Calibri"/>
              </a:rPr>
              <a:t>Which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 </a:t>
            </a:r>
            <a:r>
              <a:rPr sz="1800" b="1" spc="-5" dirty="0">
                <a:latin typeface="Calibri"/>
                <a:cs typeface="Calibri"/>
              </a:rPr>
              <a:t>following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network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devices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divides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network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 reduce</a:t>
            </a:r>
            <a:r>
              <a:rPr sz="1800" b="1" dirty="0">
                <a:latin typeface="Calibri"/>
                <a:cs typeface="Calibri"/>
              </a:rPr>
              <a:t> the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traffic?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0" dirty="0">
                <a:latin typeface="Calibri"/>
                <a:cs typeface="Calibri"/>
              </a:rPr>
              <a:t>Hub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Switch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5" dirty="0">
                <a:latin typeface="Calibri"/>
                <a:cs typeface="Calibri"/>
              </a:rPr>
              <a:t>Bridge</a:t>
            </a:r>
            <a:endParaRPr sz="1800">
              <a:latin typeface="Calibri"/>
              <a:cs typeface="Calibri"/>
            </a:endParaRPr>
          </a:p>
          <a:p>
            <a:pPr marL="12700" marR="7270750">
              <a:lnSpc>
                <a:spcPct val="116100"/>
              </a:lnSpc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Router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ANS: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Bridge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10. </a:t>
            </a:r>
            <a:r>
              <a:rPr sz="1800" b="1" spc="-5" dirty="0">
                <a:latin typeface="Calibri"/>
                <a:cs typeface="Calibri"/>
              </a:rPr>
              <a:t>Which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</a:t>
            </a:r>
            <a:r>
              <a:rPr sz="1800" b="1" spc="-5" dirty="0">
                <a:latin typeface="Calibri"/>
                <a:cs typeface="Calibri"/>
              </a:rPr>
              <a:t> following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network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devices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reads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frames to </a:t>
            </a:r>
            <a:r>
              <a:rPr sz="1800" b="1" dirty="0">
                <a:latin typeface="Calibri"/>
                <a:cs typeface="Calibri"/>
              </a:rPr>
              <a:t>send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data?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0" dirty="0">
                <a:latin typeface="Calibri"/>
                <a:cs typeface="Calibri"/>
              </a:rPr>
              <a:t>Hub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Switch</a:t>
            </a:r>
            <a:endParaRPr sz="18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Router</a:t>
            </a:r>
            <a:endParaRPr sz="1800">
              <a:latin typeface="Calibri"/>
              <a:cs typeface="Calibri"/>
            </a:endParaRPr>
          </a:p>
          <a:p>
            <a:pPr marL="12700" marR="7259955">
              <a:lnSpc>
                <a:spcPts val="2520"/>
              </a:lnSpc>
              <a:spcBef>
                <a:spcPts val="85"/>
              </a:spcBef>
              <a:buFont typeface="Arial MT"/>
              <a:buChar char="•"/>
              <a:tabLst>
                <a:tab pos="292735" algn="l"/>
                <a:tab pos="294005" algn="l"/>
              </a:tabLst>
            </a:pPr>
            <a:r>
              <a:rPr sz="1800" spc="-20" dirty="0">
                <a:latin typeface="Calibri"/>
                <a:cs typeface="Calibri"/>
              </a:rPr>
              <a:t>Gateway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ANS: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Switch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53665-DAF7-AF01-1C79-1C664C1C5D0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E79214D-EFCD-4A90-808C-629C4F6E2F44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3BC69-673D-4947-5441-D64A84BE16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392D4-0203-5E64-2F61-A8FD70A51C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114</a:t>
            </a:fld>
            <a:endParaRPr lang="en-IN" sz="14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246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solidFill>
                  <a:srgbClr val="000000"/>
                </a:solidFill>
              </a:rPr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9427"/>
            <a:ext cx="10309860" cy="42113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Mention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hub.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5" dirty="0">
                <a:latin typeface="Calibri"/>
                <a:cs typeface="Calibri"/>
              </a:rPr>
              <a:t>Demonstrate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working</a:t>
            </a:r>
            <a:r>
              <a:rPr sz="2600" dirty="0">
                <a:latin typeface="Calibri"/>
                <a:cs typeface="Calibri"/>
              </a:rPr>
              <a:t> principles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Hub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Switch.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Discuss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principles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40" dirty="0">
                <a:latin typeface="Calibri"/>
                <a:cs typeface="Calibri"/>
              </a:rPr>
              <a:t>Repeater.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Classify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Bridges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&amp; </a:t>
            </a:r>
            <a:r>
              <a:rPr sz="2600" spc="-10" dirty="0">
                <a:latin typeface="Calibri"/>
                <a:cs typeface="Calibri"/>
              </a:rPr>
              <a:t>Switches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brief.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What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bridges?</a:t>
            </a:r>
            <a:endParaRPr sz="2600">
              <a:latin typeface="Calibri"/>
              <a:cs typeface="Calibri"/>
            </a:endParaRPr>
          </a:p>
          <a:p>
            <a:pPr marL="241300" marR="514984" indent="-229235">
              <a:lnSpc>
                <a:spcPts val="2500"/>
              </a:lnSpc>
              <a:spcBef>
                <a:spcPts val="98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Name the </a:t>
            </a:r>
            <a:r>
              <a:rPr sz="2600" spc="-20" dirty="0">
                <a:latin typeface="Calibri"/>
                <a:cs typeface="Calibri"/>
              </a:rPr>
              <a:t>four </a:t>
            </a:r>
            <a:r>
              <a:rPr sz="2600" spc="-5" dirty="0">
                <a:latin typeface="Calibri"/>
                <a:cs typeface="Calibri"/>
              </a:rPr>
              <a:t>basic </a:t>
            </a:r>
            <a:r>
              <a:rPr sz="2600" spc="-10" dirty="0">
                <a:latin typeface="Calibri"/>
                <a:cs typeface="Calibri"/>
              </a:rPr>
              <a:t>network </a:t>
            </a:r>
            <a:r>
              <a:rPr sz="2600" spc="-5" dirty="0">
                <a:latin typeface="Calibri"/>
                <a:cs typeface="Calibri"/>
              </a:rPr>
              <a:t>topologies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explain </a:t>
            </a:r>
            <a:r>
              <a:rPr sz="2600" dirty="0">
                <a:latin typeface="Calibri"/>
                <a:cs typeface="Calibri"/>
              </a:rPr>
              <a:t>them giving all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relevant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features.</a:t>
            </a:r>
            <a:endParaRPr sz="2600">
              <a:latin typeface="Calibri"/>
              <a:cs typeface="Calibri"/>
            </a:endParaRPr>
          </a:p>
          <a:p>
            <a:pPr marL="241300" marR="5080" indent="-229235">
              <a:lnSpc>
                <a:spcPts val="2500"/>
              </a:lnSpc>
              <a:spcBef>
                <a:spcPts val="99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Distinguish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point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point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links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 </a:t>
            </a:r>
            <a:r>
              <a:rPr sz="2600" spc="-10" dirty="0">
                <a:latin typeface="Calibri"/>
                <a:cs typeface="Calibri"/>
              </a:rPr>
              <a:t>point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links.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Give</a:t>
            </a:r>
            <a:r>
              <a:rPr sz="2600" spc="-15" dirty="0">
                <a:latin typeface="Calibri"/>
                <a:cs typeface="Calibri"/>
              </a:rPr>
              <a:t> relevant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diagrams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Discuss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various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networks </a:t>
            </a:r>
            <a:r>
              <a:rPr sz="2600" spc="-5" dirty="0">
                <a:latin typeface="Calibri"/>
                <a:cs typeface="Calibri"/>
              </a:rPr>
              <a:t>topologies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computer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network.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C2C3-E7D9-F316-0850-762CD2F04D8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6DA2BC5-BCA7-47B7-8EC0-9BC38F80BD5E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655D8-0274-EAEC-25F4-91C06D94158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93866-7E6A-BCB5-A2E3-1BFEC4AE4E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115</a:t>
            </a:fld>
            <a:endParaRPr lang="en-IN" sz="14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8534" y="2740358"/>
            <a:ext cx="4155440" cy="148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93165">
              <a:lnSpc>
                <a:spcPct val="1089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Bridges </a:t>
            </a:r>
            <a:r>
              <a:rPr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Structure</a:t>
            </a:r>
            <a:r>
              <a:rPr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router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54BBA-67B9-B5FD-99DD-2F865D782C9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145CE7A-1F19-430E-9EC0-8277F60EA244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CA03D-487E-8078-3F13-015A8B151A9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A450-2531-C6A1-1BBE-213F87333D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116</a:t>
            </a:fld>
            <a:endParaRPr lang="en-IN" sz="14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63" y="567004"/>
            <a:ext cx="769620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2.10.1</a:t>
            </a:r>
            <a:r>
              <a:rPr sz="2900" b="1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What</a:t>
            </a:r>
            <a:r>
              <a:rPr sz="29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9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9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Bridge</a:t>
            </a:r>
            <a:r>
              <a:rPr sz="29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in a</a:t>
            </a:r>
            <a:r>
              <a:rPr sz="29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Computer</a:t>
            </a:r>
            <a:r>
              <a:rPr sz="29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Network?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0607" y="1092283"/>
            <a:ext cx="8128000" cy="49237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Definition1: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0000"/>
              </a:lnSpc>
              <a:spcBef>
                <a:spcPts val="994"/>
              </a:spcBef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bridge is one of the network </a:t>
            </a:r>
            <a:r>
              <a:rPr sz="2400" spc="-5" dirty="0">
                <a:latin typeface="Times New Roman"/>
                <a:cs typeface="Times New Roman"/>
              </a:rPr>
              <a:t>devices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networks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two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networks</a:t>
            </a:r>
            <a:r>
              <a:rPr sz="2400" dirty="0">
                <a:latin typeface="Times New Roman"/>
                <a:cs typeface="Times New Roman"/>
              </a:rPr>
              <a:t> 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segments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creates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single network. It provides interconnection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other computer networks, which use the </a:t>
            </a:r>
            <a:r>
              <a:rPr sz="2400" spc="-10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protocol.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 local area networks </a:t>
            </a:r>
            <a:r>
              <a:rPr sz="2400" dirty="0">
                <a:latin typeface="Times New Roman"/>
                <a:cs typeface="Times New Roman"/>
              </a:rPr>
              <a:t>(LANs) </a:t>
            </a: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spc="-1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connected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form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larger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Definition2:</a:t>
            </a:r>
            <a:endParaRPr sz="2400">
              <a:latin typeface="Times New Roman"/>
              <a:cs typeface="Times New Roman"/>
            </a:endParaRPr>
          </a:p>
          <a:p>
            <a:pPr marL="12700" marR="6350" algn="just">
              <a:lnSpc>
                <a:spcPct val="80000"/>
              </a:lnSpc>
              <a:spcBef>
                <a:spcPts val="994"/>
              </a:spcBef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bridge in a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network is one kind of network </a:t>
            </a:r>
            <a:r>
              <a:rPr sz="2400" spc="-5" dirty="0">
                <a:latin typeface="Times New Roman"/>
                <a:cs typeface="Times New Roman"/>
              </a:rPr>
              <a:t>device, </a:t>
            </a:r>
            <a:r>
              <a:rPr sz="2400" dirty="0">
                <a:latin typeface="Times New Roman"/>
                <a:cs typeface="Times New Roman"/>
              </a:rPr>
              <a:t> used to </a:t>
            </a:r>
            <a:r>
              <a:rPr sz="2400" spc="-5" dirty="0">
                <a:latin typeface="Times New Roman"/>
                <a:cs typeface="Times New Roman"/>
              </a:rPr>
              <a:t>separate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network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 </a:t>
            </a:r>
            <a:r>
              <a:rPr sz="2400" spc="-5" dirty="0">
                <a:latin typeface="Times New Roman"/>
                <a:cs typeface="Times New Roman"/>
              </a:rPr>
              <a:t>sections. Every section in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collision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domain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separate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bandwidth. So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network performance can </a:t>
            </a:r>
            <a:r>
              <a:rPr sz="2400" spc="-1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improved using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bridge.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OSI model,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bridge works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10" dirty="0">
                <a:latin typeface="Times New Roman"/>
                <a:cs typeface="Times New Roman"/>
              </a:rPr>
              <a:t>layer-2 namely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layer.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examine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incoming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traffic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examine </a:t>
            </a:r>
            <a:r>
              <a:rPr sz="2400" dirty="0">
                <a:latin typeface="Times New Roman"/>
                <a:cs typeface="Times New Roman"/>
              </a:rPr>
              <a:t>whether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filter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forward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5AA2-0CF8-D31E-804D-EC4BC0B4522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BB92F0D-7264-41D4-A0DF-27BF82303B77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1960E-68F6-DF66-EC10-D26CF445F6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73C16-8C4F-4047-BC65-603238D25D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117</a:t>
            </a:fld>
            <a:endParaRPr lang="en-IN" sz="14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7" y="146050"/>
            <a:ext cx="43522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2.10.2</a:t>
            </a:r>
            <a:r>
              <a:rPr sz="32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Working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Principle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4454" y="858139"/>
            <a:ext cx="5028565" cy="58743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network,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bridge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separates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</a:t>
            </a:r>
            <a:r>
              <a:rPr sz="2400" dirty="0">
                <a:latin typeface="Times New Roman"/>
                <a:cs typeface="Times New Roman"/>
              </a:rPr>
              <a:t> into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 segments like segment1 &amp; segment2,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etc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</a:t>
            </a:r>
            <a:r>
              <a:rPr sz="2400" dirty="0">
                <a:latin typeface="Times New Roman"/>
                <a:cs typeface="Times New Roman"/>
              </a:rPr>
              <a:t> address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PCs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801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instance, PC1 transmits the data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PC2,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data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 transmit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bridge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3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bridge </a:t>
            </a:r>
            <a:r>
              <a:rPr sz="2400" dirty="0">
                <a:latin typeface="Times New Roman"/>
                <a:cs typeface="Times New Roman"/>
              </a:rPr>
              <a:t>reads </a:t>
            </a:r>
            <a:r>
              <a:rPr sz="2400" spc="-5" dirty="0">
                <a:latin typeface="Times New Roman"/>
                <a:cs typeface="Times New Roman"/>
              </a:rPr>
              <a:t>the MAC </a:t>
            </a:r>
            <a:r>
              <a:rPr sz="2400" dirty="0">
                <a:latin typeface="Times New Roman"/>
                <a:cs typeface="Times New Roman"/>
              </a:rPr>
              <a:t>address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 </a:t>
            </a:r>
            <a:r>
              <a:rPr sz="2400" spc="-5" dirty="0">
                <a:latin typeface="Times New Roman"/>
                <a:cs typeface="Times New Roman"/>
              </a:rPr>
              <a:t>decides whether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transmit the data 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segment1</a:t>
            </a:r>
            <a:r>
              <a:rPr sz="2400" dirty="0">
                <a:latin typeface="Times New Roman"/>
                <a:cs typeface="Times New Roman"/>
              </a:rPr>
              <a:t> or </a:t>
            </a:r>
            <a:r>
              <a:rPr sz="2400" spc="-5" dirty="0">
                <a:latin typeface="Times New Roman"/>
                <a:cs typeface="Times New Roman"/>
              </a:rPr>
              <a:t>segment2.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Therefore,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PC2</a:t>
            </a:r>
            <a:r>
              <a:rPr sz="2400" dirty="0">
                <a:latin typeface="Times New Roman"/>
                <a:cs typeface="Times New Roman"/>
              </a:rPr>
              <a:t>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accessible</a:t>
            </a:r>
            <a:r>
              <a:rPr sz="2400" dirty="0">
                <a:latin typeface="Times New Roman"/>
                <a:cs typeface="Times New Roman"/>
              </a:rPr>
              <a:t> in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segment1,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means</a:t>
            </a:r>
            <a:r>
              <a:rPr sz="2400" spc="-5" dirty="0">
                <a:latin typeface="Times New Roman"/>
                <a:cs typeface="Times New Roman"/>
              </a:rPr>
              <a:t>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bridge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transmits the </a:t>
            </a:r>
            <a:r>
              <a:rPr sz="2400" dirty="0">
                <a:latin typeface="Times New Roman"/>
                <a:cs typeface="Times New Roman"/>
              </a:rPr>
              <a:t>data in </a:t>
            </a:r>
            <a:r>
              <a:rPr sz="2400" spc="-5" dirty="0">
                <a:latin typeface="Times New Roman"/>
                <a:cs typeface="Times New Roman"/>
              </a:rPr>
              <a:t>segment1 </a:t>
            </a:r>
            <a:r>
              <a:rPr sz="2400" dirty="0">
                <a:latin typeface="Times New Roman"/>
                <a:cs typeface="Times New Roman"/>
              </a:rPr>
              <a:t>only &amp;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eliminates</a:t>
            </a:r>
            <a:r>
              <a:rPr sz="2400" dirty="0">
                <a:latin typeface="Times New Roman"/>
                <a:cs typeface="Times New Roman"/>
              </a:rPr>
              <a:t> all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PCs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segment2.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2595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way,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bridge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reduces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traffic</a:t>
            </a:r>
            <a:endParaRPr sz="2400">
              <a:latin typeface="Times New Roman"/>
              <a:cs typeface="Times New Roman"/>
            </a:endParaRPr>
          </a:p>
          <a:p>
            <a:pPr marL="241300" algn="just">
              <a:lnSpc>
                <a:spcPts val="2595"/>
              </a:lnSpc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2993" y="1506219"/>
            <a:ext cx="2654815" cy="449326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7B93C-E039-90B6-23C6-51CC8A918AE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64EBA5C-DB9A-4AE4-9996-764145520BB8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09D74-6A3B-289E-A366-495E39EB7D6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5981B-2E01-54B2-E507-38B341FE5D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118</a:t>
            </a:fld>
            <a:endParaRPr lang="en-IN" sz="14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63" y="79959"/>
            <a:ext cx="6401435" cy="8667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130"/>
              </a:lnSpc>
              <a:spcBef>
                <a:spcPts val="500"/>
              </a:spcBef>
            </a:pP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2.10.3</a:t>
            </a:r>
            <a:r>
              <a:rPr sz="29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Functions</a:t>
            </a:r>
            <a:r>
              <a:rPr sz="29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9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Bridges</a:t>
            </a:r>
            <a:r>
              <a:rPr sz="29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 Computer </a:t>
            </a:r>
            <a:r>
              <a:rPr sz="2900" b="1" spc="-7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Network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970864"/>
            <a:ext cx="8413115" cy="577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51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  <a:tab pos="832485" algn="l"/>
                <a:tab pos="1705610" algn="l"/>
                <a:tab pos="2591435" algn="l"/>
                <a:tab pos="2966720" algn="l"/>
                <a:tab pos="3527425" algn="l"/>
                <a:tab pos="4025900" algn="l"/>
                <a:tab pos="4726940" algn="l"/>
                <a:tab pos="5347335" algn="l"/>
                <a:tab pos="6423025" algn="l"/>
                <a:tab pos="7017384" algn="l"/>
                <a:tab pos="7795259" algn="l"/>
              </a:tabLst>
            </a:pPr>
            <a:r>
              <a:rPr sz="2200" spc="-5" dirty="0">
                <a:latin typeface="Times New Roman"/>
                <a:cs typeface="Times New Roman"/>
              </a:rPr>
              <a:t>The	bri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Times New Roman"/>
                <a:cs typeface="Times New Roman"/>
              </a:rPr>
              <a:t>ge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allows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spit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local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ar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ne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work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into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any</a:t>
            </a:r>
            <a:r>
              <a:rPr sz="2200" dirty="0">
                <a:latin typeface="Times New Roman"/>
                <a:cs typeface="Times New Roman"/>
              </a:rPr>
              <a:t>	s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all</a:t>
            </a: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latin typeface="Times New Roman"/>
                <a:cs typeface="Times New Roman"/>
              </a:rPr>
              <a:t>segments.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performs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tasks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link</a:t>
            </a:r>
            <a:r>
              <a:rPr sz="2200" dirty="0">
                <a:latin typeface="Times New Roman"/>
                <a:cs typeface="Times New Roman"/>
              </a:rPr>
              <a:t> layer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OSI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Bridge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helps 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hold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MAC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address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computers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network.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It </a:t>
            </a:r>
            <a:r>
              <a:rPr sz="2200" dirty="0">
                <a:latin typeface="Times New Roman"/>
                <a:cs typeface="Times New Roman"/>
              </a:rPr>
              <a:t>helps</a:t>
            </a:r>
            <a:r>
              <a:rPr sz="2200" spc="-5" dirty="0">
                <a:latin typeface="Times New Roman"/>
                <a:cs typeface="Times New Roman"/>
              </a:rPr>
              <a:t> to decrease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traffic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over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network.</a:t>
            </a:r>
            <a:endParaRPr sz="2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238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  <a:tab pos="916305" algn="l"/>
                <a:tab pos="1647825" algn="l"/>
                <a:tab pos="4643120" algn="l"/>
                <a:tab pos="5561965" algn="l"/>
                <a:tab pos="6700520" algn="l"/>
                <a:tab pos="8163559" algn="l"/>
              </a:tabLst>
            </a:pPr>
            <a:r>
              <a:rPr sz="2200" spc="-85" dirty="0">
                <a:latin typeface="Times New Roman"/>
                <a:cs typeface="Times New Roman"/>
              </a:rPr>
              <a:t>W</a:t>
            </a:r>
            <a:r>
              <a:rPr sz="2200" spc="-5" dirty="0">
                <a:latin typeface="Times New Roman"/>
                <a:cs typeface="Times New Roman"/>
              </a:rPr>
              <a:t>ith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using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dd</a:t>
            </a:r>
            <a:r>
              <a:rPr sz="2200" spc="-5" dirty="0">
                <a:latin typeface="Times New Roman"/>
                <a:cs typeface="Times New Roman"/>
              </a:rPr>
              <a:t>ress,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bridge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g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ts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filter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all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tents</a:t>
            </a:r>
            <a:r>
              <a:rPr sz="2200" dirty="0">
                <a:latin typeface="Times New Roman"/>
                <a:cs typeface="Times New Roman"/>
              </a:rPr>
              <a:t>	of  </a:t>
            </a:r>
            <a:r>
              <a:rPr sz="2200" spc="-5" dirty="0">
                <a:latin typeface="Times New Roman"/>
                <a:cs typeface="Times New Roman"/>
              </a:rPr>
              <a:t>source and destination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points.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ts val="251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used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making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interconnection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two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networks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along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latin typeface="Times New Roman"/>
                <a:cs typeface="Times New Roman"/>
              </a:rPr>
              <a:t>single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spc="-10" dirty="0">
                <a:latin typeface="Times New Roman"/>
                <a:cs typeface="Times New Roman"/>
              </a:rPr>
              <a:t>same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protocol.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38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Bridge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can</a:t>
            </a:r>
            <a:r>
              <a:rPr sz="2200" spc="-5" dirty="0">
                <a:latin typeface="Times New Roman"/>
                <a:cs typeface="Times New Roman"/>
              </a:rPr>
              <a:t> work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dirty="0">
                <a:latin typeface="Times New Roman"/>
                <a:cs typeface="Times New Roman"/>
              </a:rPr>
              <a:t> single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large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connecting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multiple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virtual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LANs.</a:t>
            </a:r>
            <a:endParaRPr sz="2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ct val="90000"/>
              </a:lnSpc>
              <a:spcBef>
                <a:spcPts val="95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Bridge has </a:t>
            </a:r>
            <a:r>
              <a:rPr sz="2200" spc="-10" dirty="0">
                <a:latin typeface="Times New Roman"/>
                <a:cs typeface="Times New Roman"/>
              </a:rPr>
              <a:t>ability </a:t>
            </a:r>
            <a:r>
              <a:rPr sz="2200" spc="-5" dirty="0">
                <a:latin typeface="Times New Roman"/>
                <a:cs typeface="Times New Roman"/>
              </a:rPr>
              <a:t>to switch </a:t>
            </a:r>
            <a:r>
              <a:rPr sz="2200" spc="-10" dirty="0">
                <a:latin typeface="Times New Roman"/>
                <a:cs typeface="Times New Roman"/>
              </a:rPr>
              <a:t>any </a:t>
            </a:r>
            <a:r>
              <a:rPr sz="2200" spc="-5" dirty="0">
                <a:latin typeface="Times New Roman"/>
                <a:cs typeface="Times New Roman"/>
              </a:rPr>
              <a:t>types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data packets like as Apple talk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packets or IP packets over the network </a:t>
            </a:r>
            <a:r>
              <a:rPr sz="2200" dirty="0">
                <a:latin typeface="Times New Roman"/>
                <a:cs typeface="Times New Roman"/>
              </a:rPr>
              <a:t>layer </a:t>
            </a:r>
            <a:r>
              <a:rPr sz="2200" spc="-5" dirty="0">
                <a:latin typeface="Times New Roman"/>
                <a:cs typeface="Times New Roman"/>
              </a:rPr>
              <a:t>because in which payload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field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dirty="0">
                <a:latin typeface="Times New Roman"/>
                <a:cs typeface="Times New Roman"/>
              </a:rPr>
              <a:t> frame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not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considered.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Only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address</a:t>
            </a:r>
            <a:r>
              <a:rPr sz="2200" dirty="0">
                <a:latin typeface="Times New Roman"/>
                <a:cs typeface="Times New Roman"/>
              </a:rPr>
              <a:t> or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destination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address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frame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acceptable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block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forward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each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computer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network.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C079-726D-2161-8812-671DFDC9967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E1D32C1-31F6-4A08-9CE4-DBAA76EB53CC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A592-6929-954C-D75E-61772134E52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3876-BB3D-93FF-AC66-D0B87EC9B8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119</a:t>
            </a:fld>
            <a:endParaRPr lang="en-IN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466" y="252984"/>
            <a:ext cx="3275965" cy="787400"/>
            <a:chOff x="955466" y="252984"/>
            <a:chExt cx="3275965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466" y="457732"/>
              <a:ext cx="1745925" cy="272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0508" y="252984"/>
              <a:ext cx="575309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1008" y="252984"/>
              <a:ext cx="1500378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32308"/>
            <a:ext cx="3081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IPv4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Header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00"/>
                </a:solidFill>
                <a:latin typeface="Calibri"/>
                <a:cs typeface="Calibri"/>
              </a:rPr>
              <a:t>Review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162" y="1201928"/>
            <a:ext cx="10350500" cy="51657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latin typeface="Calibri"/>
                <a:cs typeface="Calibri"/>
              </a:rPr>
              <a:t>Time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Live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8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bits)</a:t>
            </a:r>
            <a:endParaRPr sz="2400">
              <a:latin typeface="Calibri"/>
              <a:cs typeface="Calibri"/>
            </a:endParaRPr>
          </a:p>
          <a:p>
            <a:pPr marL="697865" marR="561975" lvl="1" indent="-228600">
              <a:lnSpc>
                <a:spcPts val="2300"/>
              </a:lnSpc>
              <a:spcBef>
                <a:spcPts val="109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Indicate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maximum </a:t>
            </a:r>
            <a:r>
              <a:rPr sz="2400" spc="-5" dirty="0">
                <a:latin typeface="Calibri"/>
                <a:cs typeface="Calibri"/>
              </a:rPr>
              <a:t>number of links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which an </a:t>
            </a:r>
            <a:r>
              <a:rPr sz="2400" spc="-5" dirty="0">
                <a:latin typeface="Calibri"/>
                <a:cs typeface="Calibri"/>
              </a:rPr>
              <a:t>IPv4 </a:t>
            </a:r>
            <a:r>
              <a:rPr sz="2400" spc="-15" dirty="0">
                <a:latin typeface="Calibri"/>
                <a:cs typeface="Calibri"/>
              </a:rPr>
              <a:t>packet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20" dirty="0">
                <a:latin typeface="Calibri"/>
                <a:cs typeface="Calibri"/>
              </a:rPr>
              <a:t>travel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being </a:t>
            </a:r>
            <a:r>
              <a:rPr sz="2400" spc="-10" dirty="0">
                <a:latin typeface="Calibri"/>
                <a:cs typeface="Calibri"/>
              </a:rPr>
              <a:t>discarded.</a:t>
            </a:r>
            <a:endParaRPr sz="2400">
              <a:latin typeface="Calibri"/>
              <a:cs typeface="Calibri"/>
            </a:endParaRPr>
          </a:p>
          <a:p>
            <a:pPr marL="697865" marR="5080" lvl="1" indent="-228600">
              <a:lnSpc>
                <a:spcPts val="2300"/>
              </a:lnSpc>
              <a:spcBef>
                <a:spcPts val="11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Originally used </a:t>
            </a:r>
            <a:r>
              <a:rPr sz="2400" dirty="0">
                <a:latin typeface="Calibri"/>
                <a:cs typeface="Calibri"/>
              </a:rPr>
              <a:t>as a time </a:t>
            </a:r>
            <a:r>
              <a:rPr sz="2400" spc="-15" dirty="0">
                <a:latin typeface="Calibri"/>
                <a:cs typeface="Calibri"/>
              </a:rPr>
              <a:t>count </a:t>
            </a:r>
            <a:r>
              <a:rPr sz="2400" dirty="0">
                <a:latin typeface="Calibri"/>
                <a:cs typeface="Calibri"/>
              </a:rPr>
              <a:t>with which an </a:t>
            </a:r>
            <a:r>
              <a:rPr sz="2400" spc="-5" dirty="0">
                <a:latin typeface="Calibri"/>
                <a:cs typeface="Calibri"/>
              </a:rPr>
              <a:t>IPv4 </a:t>
            </a:r>
            <a:r>
              <a:rPr sz="2400" spc="-15" dirty="0">
                <a:latin typeface="Calibri"/>
                <a:cs typeface="Calibri"/>
              </a:rPr>
              <a:t>router </a:t>
            </a:r>
            <a:r>
              <a:rPr sz="2400" spc="-5" dirty="0">
                <a:latin typeface="Calibri"/>
                <a:cs typeface="Calibri"/>
              </a:rPr>
              <a:t>determined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length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time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dirty="0">
                <a:latin typeface="Calibri"/>
                <a:cs typeface="Calibri"/>
              </a:rPr>
              <a:t> (in</a:t>
            </a:r>
            <a:r>
              <a:rPr sz="2400" spc="-10" dirty="0">
                <a:latin typeface="Calibri"/>
                <a:cs typeface="Calibri"/>
              </a:rPr>
              <a:t> seconds)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forward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IPv4 </a:t>
            </a:r>
            <a:r>
              <a:rPr sz="2400" spc="-15" dirty="0">
                <a:latin typeface="Calibri"/>
                <a:cs typeface="Calibri"/>
              </a:rPr>
              <a:t>packet,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decrementing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TTL </a:t>
            </a:r>
            <a:r>
              <a:rPr sz="2400" spc="-20" dirty="0">
                <a:latin typeface="Calibri"/>
                <a:cs typeface="Calibri"/>
              </a:rPr>
              <a:t>accordingly.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5" dirty="0">
                <a:latin typeface="Calibri"/>
                <a:cs typeface="Calibri"/>
              </a:rPr>
              <a:t>TTL </a:t>
            </a:r>
            <a:r>
              <a:rPr sz="2400" spc="-5" dirty="0">
                <a:latin typeface="Calibri"/>
                <a:cs typeface="Calibri"/>
              </a:rPr>
              <a:t>equals </a:t>
            </a:r>
            <a:r>
              <a:rPr sz="2400" dirty="0">
                <a:latin typeface="Calibri"/>
                <a:cs typeface="Calibri"/>
              </a:rPr>
              <a:t>0,an </a:t>
            </a:r>
            <a:r>
              <a:rPr sz="2400" spc="-10" dirty="0">
                <a:latin typeface="Calibri"/>
                <a:cs typeface="Calibri"/>
              </a:rPr>
              <a:t>ICMP </a:t>
            </a:r>
            <a:r>
              <a:rPr sz="2400" spc="-5" dirty="0"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Expired-TTL </a:t>
            </a:r>
            <a:r>
              <a:rPr sz="2400" spc="-10" dirty="0">
                <a:latin typeface="Calibri"/>
                <a:cs typeface="Calibri"/>
              </a:rPr>
              <a:t>Expired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30" dirty="0">
                <a:latin typeface="Calibri"/>
                <a:cs typeface="Calibri"/>
              </a:rPr>
              <a:t>Transit </a:t>
            </a:r>
            <a:r>
              <a:rPr sz="2400" spc="-5" dirty="0">
                <a:latin typeface="Calibri"/>
                <a:cs typeface="Calibri"/>
              </a:rPr>
              <a:t>message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sent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source </a:t>
            </a:r>
            <a:r>
              <a:rPr sz="2400" spc="-5" dirty="0">
                <a:latin typeface="Calibri"/>
                <a:cs typeface="Calibri"/>
              </a:rPr>
              <a:t>IPv4 address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5" dirty="0">
                <a:latin typeface="Calibri"/>
                <a:cs typeface="Calibri"/>
              </a:rPr>
              <a:t>packet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discarded.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0" dirty="0">
                <a:latin typeface="Calibri"/>
                <a:cs typeface="Calibri"/>
              </a:rPr>
              <a:t>Protocol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(8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bits)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Identifies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upper 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protocol.</a:t>
            </a:r>
            <a:endParaRPr sz="2400">
              <a:latin typeface="Calibri"/>
              <a:cs typeface="Calibri"/>
            </a:endParaRPr>
          </a:p>
          <a:p>
            <a:pPr marL="697865" marR="389255" lvl="1" indent="-228600">
              <a:lnSpc>
                <a:spcPts val="2300"/>
              </a:lnSpc>
              <a:spcBef>
                <a:spcPts val="108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example, </a:t>
            </a:r>
            <a:r>
              <a:rPr sz="2400" spc="-20" dirty="0">
                <a:latin typeface="Calibri"/>
                <a:cs typeface="Calibri"/>
              </a:rPr>
              <a:t>TCP </a:t>
            </a:r>
            <a:r>
              <a:rPr sz="2400" spc="-5" dirty="0">
                <a:latin typeface="Calibri"/>
                <a:cs typeface="Calibri"/>
              </a:rPr>
              <a:t>uses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Protocol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6, UDP </a:t>
            </a:r>
            <a:r>
              <a:rPr sz="2400" spc="-5" dirty="0">
                <a:latin typeface="Calibri"/>
                <a:cs typeface="Calibri"/>
              </a:rPr>
              <a:t>uses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Protocol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17, and ICMP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marL="697865" marR="548640" lvl="1" indent="-228600">
              <a:lnSpc>
                <a:spcPct val="80000"/>
              </a:lnSpc>
              <a:spcBef>
                <a:spcPts val="113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Protocol </a:t>
            </a:r>
            <a:r>
              <a:rPr sz="2400" spc="-5" dirty="0">
                <a:latin typeface="Calibri"/>
                <a:cs typeface="Calibri"/>
              </a:rPr>
              <a:t>field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demultiplex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IPv4 </a:t>
            </a:r>
            <a:r>
              <a:rPr sz="2400" spc="-15" dirty="0">
                <a:latin typeface="Calibri"/>
                <a:cs typeface="Calibri"/>
              </a:rPr>
              <a:t>packet 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upper </a:t>
            </a:r>
            <a:r>
              <a:rPr sz="2400" spc="-15" dirty="0">
                <a:latin typeface="Calibri"/>
                <a:cs typeface="Calibri"/>
              </a:rPr>
              <a:t>layer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00451" y="187769"/>
            <a:ext cx="1619561" cy="491172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EC351AC-451C-2477-BC78-A116D394D87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C9FF490-9539-4FE7-AD07-35B2A64D581F}" type="datetime1">
              <a:rPr lang="en-US" smtClean="0"/>
              <a:t>2/2/2023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14C1265-E8E4-35CA-815D-EF706A22BEC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BFF7340-5E1A-7109-737B-9E4938C776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12</a:t>
            </a:fld>
            <a:endParaRPr lang="en-IN" sz="14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63" y="254253"/>
            <a:ext cx="4019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2.10.4</a:t>
            </a:r>
            <a:r>
              <a:rPr sz="3200" b="1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Types</a:t>
            </a:r>
            <a:r>
              <a:rPr sz="32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3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Bridges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966291"/>
            <a:ext cx="8411210" cy="3002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Bridges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classified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five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40"/>
              </a:lnSpc>
            </a:pPr>
            <a:r>
              <a:rPr sz="2400" dirty="0">
                <a:latin typeface="Times New Roman"/>
                <a:cs typeface="Times New Roman"/>
              </a:rPr>
              <a:t>include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following.</a:t>
            </a:r>
            <a:endParaRPr sz="2400">
              <a:latin typeface="Times New Roman"/>
              <a:cs typeface="Times New Roman"/>
            </a:endParaRPr>
          </a:p>
          <a:p>
            <a:pPr marL="311150" indent="-29908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311785" algn="l"/>
              </a:tabLst>
            </a:pPr>
            <a:r>
              <a:rPr sz="2400" spc="-10" dirty="0">
                <a:latin typeface="Times New Roman"/>
                <a:cs typeface="Times New Roman"/>
              </a:rPr>
              <a:t>Transparent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Bridge.</a:t>
            </a:r>
            <a:endParaRPr sz="2400">
              <a:latin typeface="Times New Roman"/>
              <a:cs typeface="Times New Roman"/>
            </a:endParaRPr>
          </a:p>
          <a:p>
            <a:pPr marL="311150" indent="-29908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11785" algn="l"/>
              </a:tabLst>
            </a:pPr>
            <a:r>
              <a:rPr sz="2400" spc="-10" dirty="0">
                <a:latin typeface="Times New Roman"/>
                <a:cs typeface="Times New Roman"/>
              </a:rPr>
              <a:t>Translational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Bridge.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317500" algn="l"/>
              </a:tabLst>
            </a:pPr>
            <a:r>
              <a:rPr sz="2400" dirty="0">
                <a:latin typeface="Times New Roman"/>
                <a:cs typeface="Times New Roman"/>
              </a:rPr>
              <a:t>Source-route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Bridge.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317500" algn="l"/>
              </a:tabLst>
            </a:pPr>
            <a:r>
              <a:rPr sz="2400" spc="-5" dirty="0">
                <a:latin typeface="Times New Roman"/>
                <a:cs typeface="Times New Roman"/>
              </a:rPr>
              <a:t>MAC-Layer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Bridge.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175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Remote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Type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Bridge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0E854-085E-F5C0-4A0E-DC2C8237FD3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640015B-DB78-4F4E-92AD-407C342EFC16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CCE8-410F-D2C4-93F4-25EB92F3A9B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67C9-C9EC-0F54-9461-18A1813CDF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120</a:t>
            </a:fld>
            <a:endParaRPr lang="en-IN" sz="14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63" y="254253"/>
            <a:ext cx="4972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2.10.4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.1</a:t>
            </a:r>
            <a:r>
              <a:rPr sz="3200" b="1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Transparent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Bridge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805156"/>
            <a:ext cx="8412480" cy="455231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“Learning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Bridges“.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ts val="2595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/>
                <a:cs typeface="Times New Roman"/>
              </a:rPr>
              <a:t>Transparent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bridge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visibility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installed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stations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595"/>
              </a:lnSpc>
            </a:pPr>
            <a:r>
              <a:rPr sz="2400" spc="-5" dirty="0">
                <a:latin typeface="Times New Roman"/>
                <a:cs typeface="Times New Roman"/>
              </a:rPr>
              <a:t>terminals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3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  <a:tab pos="573405" algn="l"/>
                <a:tab pos="1277620" algn="l"/>
                <a:tab pos="1809114" algn="l"/>
                <a:tab pos="2530475" algn="l"/>
                <a:tab pos="2913380" algn="l"/>
                <a:tab pos="4461510" algn="l"/>
                <a:tab pos="4978400" algn="l"/>
                <a:tab pos="5935345" algn="l"/>
                <a:tab pos="7043420" algn="l"/>
                <a:tab pos="7357109" algn="l"/>
                <a:tab pos="7706359" algn="l"/>
              </a:tabLst>
            </a:pPr>
            <a:r>
              <a:rPr sz="2400" dirty="0">
                <a:latin typeface="Times New Roman"/>
                <a:cs typeface="Times New Roman"/>
              </a:rPr>
              <a:t>It	does	n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t	need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recon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igu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sta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	b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cause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eit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er  added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deleted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ts val="2595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  <a:tab pos="1092835" algn="l"/>
                <a:tab pos="1757680" algn="l"/>
                <a:tab pos="2219325" algn="l"/>
                <a:tab pos="2801620" algn="l"/>
                <a:tab pos="4363720" algn="l"/>
                <a:tab pos="5350510" algn="l"/>
                <a:tab pos="5763260" algn="l"/>
                <a:tab pos="6814820" algn="l"/>
                <a:tab pos="7261225" algn="l"/>
                <a:tab pos="8147050" algn="l"/>
              </a:tabLst>
            </a:pPr>
            <a:r>
              <a:rPr sz="2400" dirty="0">
                <a:latin typeface="Times New Roman"/>
                <a:cs typeface="Times New Roman"/>
              </a:rPr>
              <a:t>Main	aim	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	the	transpa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ent	b</a:t>
            </a:r>
            <a:r>
              <a:rPr sz="2400" spc="-10" dirty="0">
                <a:latin typeface="Times New Roman"/>
                <a:cs typeface="Times New Roman"/>
              </a:rPr>
              <a:t>ri</a:t>
            </a:r>
            <a:r>
              <a:rPr sz="2400" dirty="0">
                <a:latin typeface="Times New Roman"/>
                <a:cs typeface="Times New Roman"/>
              </a:rPr>
              <a:t>dge	is	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et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ing	to	bl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ck	</a:t>
            </a:r>
            <a:r>
              <a:rPr sz="2400" spc="-15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595"/>
              </a:lnSpc>
            </a:pPr>
            <a:r>
              <a:rPr sz="2400" spc="-5" dirty="0">
                <a:latin typeface="Times New Roman"/>
                <a:cs typeface="Times New Roman"/>
              </a:rPr>
              <a:t>forwarding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popularity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networking.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/>
                <a:cs typeface="Times New Roman"/>
              </a:rPr>
              <a:t>Transparent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bridge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plug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bridge.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bridge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terminal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own.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3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  <a:tab pos="565785" algn="l"/>
                <a:tab pos="1496695" algn="l"/>
                <a:tab pos="1870075" algn="l"/>
                <a:tab pos="2665730" algn="l"/>
                <a:tab pos="3093085" algn="l"/>
                <a:tab pos="3821429" algn="l"/>
                <a:tab pos="4313555" algn="l"/>
                <a:tab pos="5246370" algn="l"/>
                <a:tab pos="6363970" algn="l"/>
                <a:tab pos="6941184" algn="l"/>
                <a:tab pos="7584440" algn="l"/>
                <a:tab pos="7959725" algn="l"/>
              </a:tabLst>
            </a:pPr>
            <a:r>
              <a:rPr sz="2400" dirty="0">
                <a:latin typeface="Times New Roman"/>
                <a:cs typeface="Times New Roman"/>
              </a:rPr>
              <a:t>It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llows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ake	it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tab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	for	source	loc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	and	able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lf  updating.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4191" y="5085588"/>
            <a:ext cx="4175760" cy="151333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EB3DD-BAE0-27B6-40D1-7F0BDDDD23B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62DE69A-7BF1-4967-851D-6306410AB5E3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72EBE-4A56-FB90-8DCE-F1C3E527ED2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53A8B-BDA8-6F03-07E1-52A6C0B549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121</a:t>
            </a:fld>
            <a:endParaRPr lang="en-IN" sz="14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0198" y="221361"/>
            <a:ext cx="50412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2.10.4.2</a:t>
            </a:r>
            <a:r>
              <a:rPr sz="32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Translational</a:t>
            </a:r>
            <a:r>
              <a:rPr sz="3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Bridge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966291"/>
            <a:ext cx="8413750" cy="373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 algn="just">
              <a:lnSpc>
                <a:spcPts val="274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translational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bridge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plays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role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changing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networking</a:t>
            </a:r>
            <a:endParaRPr sz="2400">
              <a:latin typeface="Times New Roman"/>
              <a:cs typeface="Times New Roman"/>
            </a:endParaRPr>
          </a:p>
          <a:p>
            <a:pPr marL="241300" algn="just">
              <a:lnSpc>
                <a:spcPts val="2740"/>
              </a:lnSpc>
            </a:pP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another.</a:t>
            </a:r>
            <a:endParaRPr sz="240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bridges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networks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like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Ethernet.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bridge </a:t>
            </a:r>
            <a:r>
              <a:rPr sz="2400" dirty="0">
                <a:latin typeface="Times New Roman"/>
                <a:cs typeface="Times New Roman"/>
              </a:rPr>
              <a:t>can add </a:t>
            </a:r>
            <a:r>
              <a:rPr sz="2400" spc="-5" dirty="0">
                <a:latin typeface="Times New Roman"/>
                <a:cs typeface="Times New Roman"/>
              </a:rPr>
              <a:t>or remove </a:t>
            </a:r>
            <a:r>
              <a:rPr sz="2400" dirty="0">
                <a:latin typeface="Times New Roman"/>
                <a:cs typeface="Times New Roman"/>
              </a:rPr>
              <a:t>the data </a:t>
            </a:r>
            <a:r>
              <a:rPr sz="2400" spc="-5" dirty="0">
                <a:latin typeface="Times New Roman"/>
                <a:cs typeface="Times New Roman"/>
              </a:rPr>
              <a:t>based on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traveling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direction, and </a:t>
            </a:r>
            <a:r>
              <a:rPr sz="2400" dirty="0">
                <a:latin typeface="Times New Roman"/>
                <a:cs typeface="Times New Roman"/>
              </a:rPr>
              <a:t>forward </a:t>
            </a:r>
            <a:r>
              <a:rPr sz="2400" spc="-5" dirty="0">
                <a:latin typeface="Times New Roman"/>
                <a:cs typeface="Times New Roman"/>
              </a:rPr>
              <a:t>the frames </a:t>
            </a:r>
            <a:r>
              <a:rPr sz="2400" spc="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data link layer in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uses</a:t>
            </a:r>
            <a:r>
              <a:rPr sz="2400" dirty="0">
                <a:latin typeface="Times New Roman"/>
                <a:cs typeface="Times New Roman"/>
              </a:rPr>
              <a:t> various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network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protocols.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5" dirty="0">
                <a:latin typeface="Times New Roman"/>
                <a:cs typeface="Times New Roman"/>
              </a:rPr>
              <a:t> network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connections</a:t>
            </a:r>
            <a:r>
              <a:rPr sz="2400" dirty="0">
                <a:latin typeface="Times New Roman"/>
                <a:cs typeface="Times New Roman"/>
              </a:rPr>
              <a:t> 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Ethernet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FDDI/token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ring </a:t>
            </a:r>
            <a:r>
              <a:rPr sz="2400" spc="-5" dirty="0">
                <a:latin typeface="Times New Roman"/>
                <a:cs typeface="Times New Roman"/>
              </a:rPr>
              <a:t>otherwise Ethernet on UTP </a:t>
            </a:r>
            <a:r>
              <a:rPr sz="2400" dirty="0">
                <a:latin typeface="Times New Roman"/>
                <a:cs typeface="Times New Roman"/>
              </a:rPr>
              <a:t>(unshielded </a:t>
            </a:r>
            <a:r>
              <a:rPr sz="2400" spc="-5" dirty="0">
                <a:latin typeface="Times New Roman"/>
                <a:cs typeface="Times New Roman"/>
              </a:rPr>
              <a:t>twisted pair) </a:t>
            </a:r>
            <a:r>
              <a:rPr sz="2400" dirty="0">
                <a:latin typeface="Times New Roman"/>
                <a:cs typeface="Times New Roman"/>
              </a:rPr>
              <a:t>to coax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5" dirty="0">
                <a:latin typeface="Times New Roman"/>
                <a:cs typeface="Times New Roman"/>
              </a:rPr>
              <a:t> FOC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copper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wiring.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604" y="4652771"/>
            <a:ext cx="5760720" cy="201320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480CC-64B5-87A8-3A67-76F7D52CF0B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289D64E-2D08-42CF-AC3C-BED8CF6B7BD2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6A1DF-BC3B-6F57-E00A-CD5497AC0A1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08E2A-E990-76B8-34FF-4EE2546A2C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122</a:t>
            </a:fld>
            <a:endParaRPr lang="en-IN" sz="14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63" y="217754"/>
            <a:ext cx="49707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2.10.4.3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Source-route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Bridge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786129"/>
            <a:ext cx="8413115" cy="35331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marR="5080" indent="-228600" algn="just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Source-route bridge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introduced </a:t>
            </a:r>
            <a:r>
              <a:rPr sz="2400" spc="-10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IBM for using the </a:t>
            </a:r>
            <a:r>
              <a:rPr sz="2400" spc="-40" dirty="0">
                <a:latin typeface="Times New Roman"/>
                <a:cs typeface="Times New Roman"/>
              </a:rPr>
              <a:t>Token </a:t>
            </a:r>
            <a:r>
              <a:rPr sz="2400" dirty="0">
                <a:latin typeface="Times New Roman"/>
                <a:cs typeface="Times New Roman"/>
              </a:rPr>
              <a:t>ring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801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allows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embed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all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routes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frame,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bridge</a:t>
            </a:r>
            <a:r>
              <a:rPr sz="2400" dirty="0">
                <a:latin typeface="Times New Roman"/>
                <a:cs typeface="Times New Roman"/>
              </a:rPr>
              <a:t> takes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precise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decisions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</a:t>
            </a:r>
            <a:r>
              <a:rPr sz="2400" dirty="0">
                <a:latin typeface="Times New Roman"/>
                <a:cs typeface="Times New Roman"/>
              </a:rPr>
              <a:t> is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forwarding</a:t>
            </a:r>
            <a:r>
              <a:rPr sz="2400" dirty="0">
                <a:latin typeface="Times New Roman"/>
                <a:cs typeface="Times New Roman"/>
              </a:rPr>
              <a:t> 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technique,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segments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linked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layer.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2595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Special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frames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discovered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host,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known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241300" algn="just">
              <a:lnSpc>
                <a:spcPts val="2595"/>
              </a:lnSpc>
            </a:pPr>
            <a:r>
              <a:rPr sz="2400" dirty="0">
                <a:latin typeface="Times New Roman"/>
                <a:cs typeface="Times New Roman"/>
              </a:rPr>
              <a:t>“Discovery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Frame“,</a:t>
            </a:r>
            <a:r>
              <a:rPr sz="2400" dirty="0">
                <a:latin typeface="Times New Roman"/>
                <a:cs typeface="Times New Roman"/>
              </a:rPr>
              <a:t> and 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spreads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  <a:p>
            <a:pPr marL="317500" indent="-304800" algn="just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17500" algn="l"/>
              </a:tabLst>
            </a:pPr>
            <a:r>
              <a:rPr sz="2400" dirty="0">
                <a:latin typeface="Times New Roman"/>
                <a:cs typeface="Times New Roman"/>
              </a:rPr>
              <a:t>Source-route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Bridge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looping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1195" y="4472940"/>
            <a:ext cx="6408420" cy="212445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194BA-105B-52CC-84B2-732FC8B6D4C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F792B07-1C56-413D-A418-E683000C184A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04832-A5A9-D2B6-EEC7-93AF070AC63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AF756-F825-05CF-9991-23D1201C10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123</a:t>
            </a:fld>
            <a:endParaRPr lang="en-IN" sz="14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7" y="398145"/>
            <a:ext cx="4864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2.10.4.4</a:t>
            </a:r>
            <a:r>
              <a:rPr sz="3200" b="1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MAC-Layer</a:t>
            </a:r>
            <a:r>
              <a:rPr sz="3200" b="1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Bridge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1236980"/>
            <a:ext cx="8413115" cy="23818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MAC-layer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Bridge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“Local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Bridge“</a:t>
            </a:r>
            <a:endParaRPr sz="240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15" dirty="0">
                <a:latin typeface="Times New Roman"/>
                <a:cs typeface="Times New Roman"/>
              </a:rPr>
              <a:t>offers </a:t>
            </a:r>
            <a:r>
              <a:rPr sz="2400" dirty="0">
                <a:latin typeface="Times New Roman"/>
                <a:cs typeface="Times New Roman"/>
              </a:rPr>
              <a:t>the packet </a:t>
            </a:r>
            <a:r>
              <a:rPr sz="2400" spc="-5" dirty="0">
                <a:latin typeface="Times New Roman"/>
                <a:cs typeface="Times New Roman"/>
              </a:rPr>
              <a:t>filtering</a:t>
            </a:r>
            <a:r>
              <a:rPr sz="2400" dirty="0">
                <a:latin typeface="Times New Roman"/>
                <a:cs typeface="Times New Roman"/>
              </a:rPr>
              <a:t> and </a:t>
            </a:r>
            <a:r>
              <a:rPr sz="2400" spc="-5" dirty="0">
                <a:latin typeface="Times New Roman"/>
                <a:cs typeface="Times New Roman"/>
              </a:rPr>
              <a:t>repeating</a:t>
            </a:r>
            <a:r>
              <a:rPr sz="2400" dirty="0">
                <a:latin typeface="Times New Roman"/>
                <a:cs typeface="Times New Roman"/>
              </a:rPr>
              <a:t> services for network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segments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similar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packet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filtering</a:t>
            </a:r>
            <a:r>
              <a:rPr sz="2400" dirty="0">
                <a:latin typeface="Times New Roman"/>
                <a:cs typeface="Times New Roman"/>
              </a:rPr>
              <a:t> or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buffering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because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it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simply broadcast the incoming </a:t>
            </a:r>
            <a:r>
              <a:rPr sz="2400" dirty="0">
                <a:latin typeface="Times New Roman"/>
                <a:cs typeface="Times New Roman"/>
              </a:rPr>
              <a:t>data packets to </a:t>
            </a:r>
            <a:r>
              <a:rPr sz="2400" spc="-5" dirty="0">
                <a:latin typeface="Times New Roman"/>
                <a:cs typeface="Times New Roman"/>
              </a:rPr>
              <a:t>the accurate port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remove them.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4348" y="3933444"/>
            <a:ext cx="6480048" cy="259232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269C7-E0CB-3611-3AA9-3473D79CE3F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C250C7C-C21E-4D50-9BB6-F73BAA20C98C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C7498-C414-2F99-9C71-63BD9BEDDD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602C-612D-6001-DABB-DDD2D57767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124</a:t>
            </a:fld>
            <a:endParaRPr lang="en-IN" sz="14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63" y="362203"/>
            <a:ext cx="5001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2.10.4.5</a:t>
            </a:r>
            <a:r>
              <a:rPr sz="3200" b="1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Remote</a:t>
            </a:r>
            <a:r>
              <a:rPr sz="3200" b="1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60" dirty="0">
                <a:solidFill>
                  <a:srgbClr val="000000"/>
                </a:solidFill>
                <a:latin typeface="Times New Roman"/>
                <a:cs typeface="Times New Roman"/>
              </a:rPr>
              <a:t>Type</a:t>
            </a: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Bridge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1326896"/>
            <a:ext cx="8413750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715" indent="-228600" algn="just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Remote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Bridge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allows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networks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locations with </a:t>
            </a:r>
            <a:r>
              <a:rPr sz="2400" dirty="0">
                <a:latin typeface="Times New Roman"/>
                <a:cs typeface="Times New Roman"/>
              </a:rPr>
              <a:t>using of </a:t>
            </a:r>
            <a:r>
              <a:rPr sz="2400" spc="-95" dirty="0">
                <a:latin typeface="Times New Roman"/>
                <a:cs typeface="Times New Roman"/>
              </a:rPr>
              <a:t>WAN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 </a:t>
            </a:r>
            <a:r>
              <a:rPr sz="2400" spc="-5" dirty="0">
                <a:latin typeface="Times New Roman"/>
                <a:cs typeface="Times New Roman"/>
              </a:rPr>
              <a:t>like as MODEM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311785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bridge has internal </a:t>
            </a:r>
            <a:r>
              <a:rPr sz="2400" spc="-10" dirty="0">
                <a:latin typeface="Times New Roman"/>
                <a:cs typeface="Times New Roman"/>
              </a:rPr>
              <a:t>buffer </a:t>
            </a:r>
            <a:r>
              <a:rPr sz="2400" dirty="0">
                <a:latin typeface="Times New Roman"/>
                <a:cs typeface="Times New Roman"/>
              </a:rPr>
              <a:t>to store the </a:t>
            </a:r>
            <a:r>
              <a:rPr sz="2400" spc="-5" dirty="0">
                <a:latin typeface="Times New Roman"/>
                <a:cs typeface="Times New Roman"/>
              </a:rPr>
              <a:t>data received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transmission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remote </a:t>
            </a:r>
            <a:r>
              <a:rPr sz="2400" dirty="0">
                <a:latin typeface="Times New Roman"/>
                <a:cs typeface="Times New Roman"/>
              </a:rPr>
              <a:t>site.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5976" y="3572255"/>
            <a:ext cx="6984492" cy="295351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BF7F7-8109-CD35-4494-C461C1A791D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40A29BE-4A9C-47E7-9556-DE3C9174DF70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81DBC-AE50-AD9F-F0BC-72F4C58DA31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77D31-2C5E-601C-A045-7C7B87A5C2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125</a:t>
            </a:fld>
            <a:endParaRPr lang="en-IN" sz="14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592" y="469849"/>
            <a:ext cx="5333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2.</a:t>
            </a:r>
            <a:r>
              <a:rPr sz="32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0.</a:t>
            </a:r>
            <a:r>
              <a:rPr sz="32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.1</a:t>
            </a:r>
            <a:r>
              <a:rPr sz="3200" b="1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Advantages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32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Bridges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1165098"/>
            <a:ext cx="5567045" cy="126619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400" spc="-5" dirty="0">
                <a:latin typeface="Times New Roman"/>
                <a:cs typeface="Times New Roman"/>
              </a:rPr>
              <a:t>Bridges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simple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significant.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40"/>
              </a:spcBef>
              <a:buFont typeface="Arial MT"/>
              <a:buChar char="•"/>
              <a:tabLst>
                <a:tab pos="311150" algn="l"/>
                <a:tab pos="311785" algn="l"/>
                <a:tab pos="1158875" algn="l"/>
                <a:tab pos="2294255" algn="l"/>
                <a:tab pos="4003040" algn="l"/>
                <a:tab pos="4961255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They	pre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ent	un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ce</a:t>
            </a:r>
            <a:r>
              <a:rPr sz="2400" spc="-5" dirty="0">
                <a:latin typeface="Times New Roman"/>
                <a:cs typeface="Times New Roman"/>
              </a:rPr>
              <a:t>ssa</a:t>
            </a:r>
            <a:r>
              <a:rPr sz="2400" dirty="0">
                <a:latin typeface="Times New Roman"/>
                <a:cs typeface="Times New Roman"/>
              </a:rPr>
              <a:t>ry	tra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fic	from  network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segments.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6547" y="1710690"/>
            <a:ext cx="2653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1585" algn="l"/>
                <a:tab pos="2013585" algn="l"/>
              </a:tabLst>
            </a:pPr>
            <a:r>
              <a:rPr sz="2400" dirty="0">
                <a:latin typeface="Times New Roman"/>
                <a:cs typeface="Times New Roman"/>
              </a:rPr>
              <a:t>cr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dirty="0">
                <a:latin typeface="Times New Roman"/>
                <a:cs typeface="Times New Roman"/>
              </a:rPr>
              <a:t>ing	onto	other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Bridge</a:t>
            </a:r>
            <a:r>
              <a:rPr spc="-1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20" dirty="0"/>
              <a:t> </a:t>
            </a:r>
            <a:r>
              <a:rPr dirty="0"/>
              <a:t>the</a:t>
            </a:r>
            <a:r>
              <a:rPr spc="-5" dirty="0"/>
              <a:t> amount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network</a:t>
            </a:r>
            <a:r>
              <a:rPr spc="-5" dirty="0"/>
              <a:t> </a:t>
            </a:r>
            <a:r>
              <a:rPr spc="-10" dirty="0"/>
              <a:t>traffic</a:t>
            </a:r>
            <a:r>
              <a:rPr spc="-5" dirty="0"/>
              <a:t> on segments.</a:t>
            </a:r>
          </a:p>
          <a:p>
            <a:pPr marL="241300" marR="5715" indent="-228600">
              <a:lnSpc>
                <a:spcPts val="259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It</a:t>
            </a:r>
            <a:r>
              <a:rPr spc="25" dirty="0"/>
              <a:t> </a:t>
            </a:r>
            <a:r>
              <a:rPr spc="-5" dirty="0"/>
              <a:t>also</a:t>
            </a:r>
            <a:r>
              <a:rPr spc="40" dirty="0"/>
              <a:t> </a:t>
            </a:r>
            <a:r>
              <a:rPr spc="-5" dirty="0"/>
              <a:t>make</a:t>
            </a:r>
            <a:r>
              <a:rPr spc="20" dirty="0"/>
              <a:t> </a:t>
            </a:r>
            <a:r>
              <a:rPr spc="-5" dirty="0"/>
              <a:t>it</a:t>
            </a:r>
            <a:r>
              <a:rPr spc="40" dirty="0"/>
              <a:t> </a:t>
            </a:r>
            <a:r>
              <a:rPr spc="-5" dirty="0"/>
              <a:t>possible</a:t>
            </a:r>
            <a:r>
              <a:rPr spc="35" dirty="0"/>
              <a:t> </a:t>
            </a:r>
            <a:r>
              <a:rPr spc="-5" dirty="0"/>
              <a:t>to</a:t>
            </a:r>
            <a:r>
              <a:rPr spc="30" dirty="0"/>
              <a:t> </a:t>
            </a:r>
            <a:r>
              <a:rPr spc="-5" dirty="0"/>
              <a:t>isolate</a:t>
            </a:r>
            <a:r>
              <a:rPr spc="30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busy</a:t>
            </a:r>
            <a:r>
              <a:rPr spc="35" dirty="0"/>
              <a:t> </a:t>
            </a:r>
            <a:r>
              <a:rPr dirty="0"/>
              <a:t>network</a:t>
            </a:r>
            <a:r>
              <a:rPr spc="20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dirty="0"/>
              <a:t>not-so-busy </a:t>
            </a:r>
            <a:r>
              <a:rPr spc="-585" dirty="0"/>
              <a:t> </a:t>
            </a:r>
            <a:r>
              <a:rPr dirty="0"/>
              <a:t>network.</a:t>
            </a: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They</a:t>
            </a:r>
            <a:r>
              <a:rPr spc="235" dirty="0"/>
              <a:t> </a:t>
            </a:r>
            <a:r>
              <a:rPr dirty="0"/>
              <a:t>can</a:t>
            </a:r>
            <a:r>
              <a:rPr spc="229" dirty="0"/>
              <a:t> </a:t>
            </a:r>
            <a:r>
              <a:rPr spc="-5" dirty="0"/>
              <a:t>connect</a:t>
            </a:r>
            <a:r>
              <a:rPr spc="235" dirty="0"/>
              <a:t> </a:t>
            </a:r>
            <a:r>
              <a:rPr spc="-10" dirty="0"/>
              <a:t>different</a:t>
            </a:r>
            <a:r>
              <a:rPr spc="240" dirty="0"/>
              <a:t> </a:t>
            </a:r>
            <a:r>
              <a:rPr spc="-5" dirty="0"/>
              <a:t>network</a:t>
            </a:r>
            <a:r>
              <a:rPr spc="229" dirty="0"/>
              <a:t> </a:t>
            </a:r>
            <a:r>
              <a:rPr spc="-5" dirty="0"/>
              <a:t>architectures</a:t>
            </a:r>
            <a:r>
              <a:rPr spc="235" dirty="0"/>
              <a:t> </a:t>
            </a:r>
            <a:r>
              <a:rPr spc="-5" dirty="0"/>
              <a:t>like</a:t>
            </a:r>
            <a:r>
              <a:rPr spc="235" dirty="0"/>
              <a:t> </a:t>
            </a:r>
            <a:r>
              <a:rPr spc="-5" dirty="0"/>
              <a:t>Ethernet</a:t>
            </a:r>
            <a:r>
              <a:rPr spc="225" dirty="0"/>
              <a:t> </a:t>
            </a:r>
            <a:r>
              <a:rPr dirty="0"/>
              <a:t>&amp; </a:t>
            </a:r>
            <a:r>
              <a:rPr spc="-585" dirty="0"/>
              <a:t> </a:t>
            </a:r>
            <a:r>
              <a:rPr spc="-35" dirty="0"/>
              <a:t>Token</a:t>
            </a:r>
            <a:r>
              <a:rPr spc="-20" dirty="0"/>
              <a:t> </a:t>
            </a:r>
            <a:r>
              <a:rPr dirty="0"/>
              <a:t>ring.</a:t>
            </a: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Bridge</a:t>
            </a:r>
            <a:r>
              <a:rPr spc="260" dirty="0"/>
              <a:t> </a:t>
            </a:r>
            <a:r>
              <a:rPr spc="-5" dirty="0"/>
              <a:t>have</a:t>
            </a:r>
            <a:r>
              <a:rPr spc="254" dirty="0"/>
              <a:t> </a:t>
            </a:r>
            <a:r>
              <a:rPr spc="-5" dirty="0"/>
              <a:t>ability</a:t>
            </a:r>
            <a:r>
              <a:rPr spc="254" dirty="0"/>
              <a:t> </a:t>
            </a:r>
            <a:r>
              <a:rPr dirty="0"/>
              <a:t>to</a:t>
            </a:r>
            <a:r>
              <a:rPr spc="240" dirty="0"/>
              <a:t> </a:t>
            </a:r>
            <a:r>
              <a:rPr spc="-5" dirty="0"/>
              <a:t>look</a:t>
            </a:r>
            <a:r>
              <a:rPr spc="260" dirty="0"/>
              <a:t> </a:t>
            </a:r>
            <a:r>
              <a:rPr spc="-5" dirty="0"/>
              <a:t>at</a:t>
            </a:r>
            <a:r>
              <a:rPr spc="254" dirty="0"/>
              <a:t> </a:t>
            </a:r>
            <a:r>
              <a:rPr dirty="0"/>
              <a:t>the</a:t>
            </a:r>
            <a:r>
              <a:rPr spc="254" dirty="0"/>
              <a:t> </a:t>
            </a:r>
            <a:r>
              <a:rPr spc="-5" dirty="0"/>
              <a:t>physical</a:t>
            </a:r>
            <a:r>
              <a:rPr spc="260" dirty="0"/>
              <a:t> </a:t>
            </a:r>
            <a:r>
              <a:rPr spc="-5" dirty="0"/>
              <a:t>destination</a:t>
            </a:r>
            <a:r>
              <a:rPr spc="250" dirty="0"/>
              <a:t> </a:t>
            </a:r>
            <a:r>
              <a:rPr spc="-5" dirty="0"/>
              <a:t>address</a:t>
            </a:r>
            <a:r>
              <a:rPr spc="270" dirty="0"/>
              <a:t> </a:t>
            </a:r>
            <a:r>
              <a:rPr spc="10" dirty="0"/>
              <a:t>of </a:t>
            </a:r>
            <a:r>
              <a:rPr spc="-58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frame</a:t>
            </a:r>
            <a:r>
              <a:rPr dirty="0"/>
              <a:t> and</a:t>
            </a:r>
            <a:r>
              <a:rPr spc="-5" dirty="0"/>
              <a:t> </a:t>
            </a:r>
            <a:r>
              <a:rPr dirty="0"/>
              <a:t>send</a:t>
            </a:r>
            <a:r>
              <a:rPr spc="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frame</a:t>
            </a:r>
            <a:r>
              <a:rPr spc="10" dirty="0"/>
              <a:t> </a:t>
            </a: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specific</a:t>
            </a:r>
            <a:r>
              <a:rPr spc="-20" dirty="0"/>
              <a:t> </a:t>
            </a:r>
            <a:r>
              <a:rPr dirty="0"/>
              <a:t>port.</a:t>
            </a: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Bridge</a:t>
            </a:r>
            <a:r>
              <a:rPr spc="-15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filter</a:t>
            </a:r>
            <a:r>
              <a:rPr spc="-3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traffic,</a:t>
            </a:r>
            <a:r>
              <a:rPr spc="-30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increases</a:t>
            </a:r>
            <a:r>
              <a:rPr spc="-20" dirty="0"/>
              <a:t> </a:t>
            </a:r>
            <a:r>
              <a:rPr dirty="0"/>
              <a:t>throughput</a:t>
            </a:r>
            <a:r>
              <a:rPr spc="-20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network.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Connects</a:t>
            </a:r>
            <a:r>
              <a:rPr spc="-15" dirty="0"/>
              <a:t> </a:t>
            </a:r>
            <a:r>
              <a:rPr spc="-10" dirty="0"/>
              <a:t>different </a:t>
            </a:r>
            <a:r>
              <a:rPr spc="-5" dirty="0"/>
              <a:t>segments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network</a:t>
            </a:r>
            <a:r>
              <a:rPr spc="-15" dirty="0"/>
              <a:t> </a:t>
            </a:r>
            <a:r>
              <a:rPr dirty="0"/>
              <a:t>transmission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F1A0BF-13A4-6EF2-957B-7C6A35C9633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CBC72F5-2E58-4230-852D-0D7D1FB3D915}" type="datetime1">
              <a:rPr lang="en-US" smtClean="0"/>
              <a:t>2/2/2023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55E306-7FFC-D7E0-32ED-31A796D2280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E41409-4D21-27D6-919B-1450723B0D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126</a:t>
            </a:fld>
            <a:endParaRPr lang="en-IN" sz="14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7" y="469849"/>
            <a:ext cx="58293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2.10.5.2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Disadvantages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32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Bridges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1255014"/>
            <a:ext cx="8413750" cy="38620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889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unable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specific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IP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addresses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because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troubled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MAC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addresses.</a:t>
            </a:r>
            <a:endParaRPr sz="24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cannot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help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while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building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between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It transfers all </a:t>
            </a:r>
            <a:r>
              <a:rPr sz="2400" spc="-5" dirty="0">
                <a:latin typeface="Times New Roman"/>
                <a:cs typeface="Times New Roman"/>
              </a:rPr>
              <a:t>kinds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broadcast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messages,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 they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incapable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scope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doesn’t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handle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complex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load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occurs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WAN.</a:t>
            </a:r>
            <a:endParaRPr sz="2400">
              <a:latin typeface="Times New Roman"/>
              <a:cs typeface="Times New Roman"/>
            </a:endParaRPr>
          </a:p>
          <a:p>
            <a:pPr marL="241300" marR="8255" indent="-228600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speed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of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slow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compared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repeater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buffering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relays.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A739-8E62-B005-4A5C-E161441D42F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310F68B-F42E-48B4-9EE5-D7413B803C25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8825A-FF5C-DA0B-2255-0903B42C9C9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963D-E3AA-09BB-11A8-856CFFC10E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127</a:t>
            </a:fld>
            <a:endParaRPr lang="en-IN" sz="14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63" y="254253"/>
            <a:ext cx="4308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2.10.6</a:t>
            </a:r>
            <a:r>
              <a:rPr sz="3200" b="1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What</a:t>
            </a: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32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Router?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929716"/>
            <a:ext cx="4292600" cy="12700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router</a:t>
            </a:r>
            <a:r>
              <a:rPr sz="2400" dirty="0">
                <a:latin typeface="Times New Roman"/>
                <a:cs typeface="Times New Roman"/>
              </a:rPr>
              <a:t>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physical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internetworking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device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is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receive,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analyze,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forward </a:t>
            </a:r>
            <a:r>
              <a:rPr sz="2400" dirty="0">
                <a:latin typeface="Times New Roman"/>
                <a:cs typeface="Times New Roman"/>
              </a:rPr>
              <a:t> between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6217" y="929716"/>
            <a:ext cx="1648460" cy="9772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indent="210185" algn="just">
              <a:lnSpc>
                <a:spcPct val="80100"/>
              </a:lnSpc>
              <a:spcBef>
                <a:spcPts val="675"/>
              </a:spcBef>
            </a:pPr>
            <a:r>
              <a:rPr sz="2400" spc="-1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virtual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6463" y="2227326"/>
            <a:ext cx="6037580" cy="411987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router examines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destination IP address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 </a:t>
            </a:r>
            <a:r>
              <a:rPr sz="2400" spc="-10" dirty="0"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packet, </a:t>
            </a:r>
            <a:r>
              <a:rPr sz="2400" dirty="0">
                <a:latin typeface="Times New Roman"/>
                <a:cs typeface="Times New Roman"/>
              </a:rPr>
              <a:t>and it uses </a:t>
            </a:r>
            <a:r>
              <a:rPr sz="2400" spc="-5" dirty="0">
                <a:latin typeface="Times New Roman"/>
                <a:cs typeface="Times New Roman"/>
              </a:rPr>
              <a:t>the headers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forwarding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tables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decide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transfer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packets.</a:t>
            </a:r>
            <a:endParaRPr sz="240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router is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LAN </a:t>
            </a:r>
            <a:r>
              <a:rPr sz="2400" dirty="0">
                <a:latin typeface="Times New Roman"/>
                <a:cs typeface="Times New Roman"/>
              </a:rPr>
              <a:t>(Local </a:t>
            </a:r>
            <a:r>
              <a:rPr sz="2400" spc="-5" dirty="0">
                <a:latin typeface="Times New Roman"/>
                <a:cs typeface="Times New Roman"/>
              </a:rPr>
              <a:t>Area </a:t>
            </a:r>
            <a:r>
              <a:rPr sz="2400" dirty="0">
                <a:latin typeface="Times New Roman"/>
                <a:cs typeface="Times New Roman"/>
              </a:rPr>
              <a:t>Network)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90" dirty="0">
                <a:latin typeface="Times New Roman"/>
                <a:cs typeface="Times New Roman"/>
              </a:rPr>
              <a:t>W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114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ide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envi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3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  <a:tab pos="619125" algn="l"/>
                <a:tab pos="1571625" algn="l"/>
                <a:tab pos="3199765" algn="l"/>
                <a:tab pos="3932554" algn="l"/>
                <a:tab pos="4747895" algn="l"/>
                <a:tab pos="5786120" algn="l"/>
              </a:tabLst>
            </a:pPr>
            <a:r>
              <a:rPr sz="2400" dirty="0">
                <a:latin typeface="Times New Roman"/>
                <a:cs typeface="Times New Roman"/>
              </a:rPr>
              <a:t>It	</a:t>
            </a:r>
            <a:r>
              <a:rPr sz="2400" spc="-5" dirty="0">
                <a:latin typeface="Times New Roman"/>
                <a:cs typeface="Times New Roman"/>
              </a:rPr>
              <a:t>shares</a:t>
            </a:r>
            <a:r>
              <a:rPr sz="2400" dirty="0">
                <a:latin typeface="Times New Roman"/>
                <a:cs typeface="Times New Roman"/>
              </a:rPr>
              <a:t>	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fo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ation	with	ot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er	routers	</a:t>
            </a:r>
            <a:r>
              <a:rPr sz="2400" spc="5" dirty="0">
                <a:latin typeface="Times New Roman"/>
                <a:cs typeface="Times New Roman"/>
              </a:rPr>
              <a:t>in  </a:t>
            </a:r>
            <a:r>
              <a:rPr sz="2400" dirty="0">
                <a:latin typeface="Times New Roman"/>
                <a:cs typeface="Times New Roman"/>
              </a:rPr>
              <a:t>networking.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3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routing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protocol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transfer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across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network.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ts val="2595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  <a:tab pos="596265" algn="l"/>
                <a:tab pos="968375" algn="l"/>
                <a:tab pos="1760855" algn="l"/>
                <a:tab pos="3147695" algn="l"/>
                <a:tab pos="3841115" algn="l"/>
                <a:tab pos="4635500" algn="l"/>
              </a:tabLst>
            </a:pPr>
            <a:r>
              <a:rPr sz="2400" dirty="0">
                <a:latin typeface="Times New Roman"/>
                <a:cs typeface="Times New Roman"/>
              </a:rPr>
              <a:t>It	is	</a:t>
            </a:r>
            <a:r>
              <a:rPr sz="2400" spc="-5" dirty="0">
                <a:latin typeface="Times New Roman"/>
                <a:cs typeface="Times New Roman"/>
              </a:rPr>
              <a:t>more	expensive	than	other	networking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595"/>
              </a:lnSpc>
            </a:pPr>
            <a:r>
              <a:rPr sz="2400" dirty="0">
                <a:latin typeface="Times New Roman"/>
                <a:cs typeface="Times New Roman"/>
              </a:rPr>
              <a:t>devices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switches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hubs.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6808" y="1269491"/>
            <a:ext cx="2020128" cy="1871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5068" y="3849287"/>
            <a:ext cx="1991868" cy="1502053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0F46D1-C672-CAE4-C07E-C637D65C020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58C1BEF-E049-45B5-B094-84149EEE04E5}" type="datetime1">
              <a:rPr lang="en-US" smtClean="0"/>
              <a:t>2/2/2023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17D93F0-E513-7331-624B-E615629B779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DCD43B-E69B-96EC-2F8B-DB2F543C35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128</a:t>
            </a:fld>
            <a:endParaRPr lang="en-IN" sz="14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63" y="181813"/>
            <a:ext cx="44107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2.10.7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Features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3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Router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721867"/>
            <a:ext cx="8412480" cy="59378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1300" marR="5080" indent="-228600" algn="just">
              <a:lnSpc>
                <a:spcPts val="211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router works on </a:t>
            </a:r>
            <a:r>
              <a:rPr sz="2200" spc="-5" dirty="0">
                <a:latin typeface="Times New Roman"/>
                <a:cs typeface="Times New Roman"/>
              </a:rPr>
              <a:t>the Network </a:t>
            </a:r>
            <a:r>
              <a:rPr sz="2200" dirty="0">
                <a:latin typeface="Times New Roman"/>
                <a:cs typeface="Times New Roman"/>
              </a:rPr>
              <a:t>Layer of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OSI </a:t>
            </a:r>
            <a:r>
              <a:rPr sz="2200" spc="-5" dirty="0">
                <a:latin typeface="Times New Roman"/>
                <a:cs typeface="Times New Roman"/>
              </a:rPr>
              <a:t>model, and it is able to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communicate with its adjacent devices with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help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IP addresses and </a:t>
            </a:r>
            <a:r>
              <a:rPr sz="2200" dirty="0">
                <a:latin typeface="Times New Roman"/>
                <a:cs typeface="Times New Roman"/>
              </a:rPr>
              <a:t> subnet.</a:t>
            </a:r>
            <a:endParaRPr sz="22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2375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4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router</a:t>
            </a:r>
            <a:r>
              <a:rPr sz="2200" spc="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provides</a:t>
            </a:r>
            <a:r>
              <a:rPr sz="2200" spc="5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high-speed</a:t>
            </a:r>
            <a:r>
              <a:rPr sz="2200" spc="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internet</a:t>
            </a:r>
            <a:r>
              <a:rPr sz="2200" spc="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connectivity</a:t>
            </a:r>
            <a:r>
              <a:rPr sz="2200" spc="5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  the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different</a:t>
            </a:r>
            <a:endParaRPr sz="2200">
              <a:latin typeface="Times New Roman"/>
              <a:cs typeface="Times New Roman"/>
            </a:endParaRPr>
          </a:p>
          <a:p>
            <a:pPr marL="241300" algn="just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types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ports </a:t>
            </a:r>
            <a:r>
              <a:rPr sz="2200" spc="-5" dirty="0">
                <a:latin typeface="Times New Roman"/>
                <a:cs typeface="Times New Roman"/>
              </a:rPr>
              <a:t>like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gigabit, </a:t>
            </a:r>
            <a:r>
              <a:rPr sz="2200" spc="-5" dirty="0">
                <a:latin typeface="Times New Roman"/>
                <a:cs typeface="Times New Roman"/>
              </a:rPr>
              <a:t>fast-Ethernet,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link</a:t>
            </a:r>
            <a:r>
              <a:rPr sz="2200" dirty="0">
                <a:latin typeface="Times New Roman"/>
                <a:cs typeface="Times New Roman"/>
              </a:rPr>
              <a:t> port.</a:t>
            </a:r>
            <a:endParaRPr sz="2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It allows the users to configure the port as </a:t>
            </a:r>
            <a:r>
              <a:rPr sz="2200" dirty="0">
                <a:latin typeface="Times New Roman"/>
                <a:cs typeface="Times New Roman"/>
              </a:rPr>
              <a:t>per </a:t>
            </a:r>
            <a:r>
              <a:rPr sz="2200" spc="-5" dirty="0">
                <a:latin typeface="Times New Roman"/>
                <a:cs typeface="Times New Roman"/>
              </a:rPr>
              <a:t>their requirements in the </a:t>
            </a:r>
            <a:r>
              <a:rPr sz="2200" dirty="0">
                <a:latin typeface="Times New Roman"/>
                <a:cs typeface="Times New Roman"/>
              </a:rPr>
              <a:t> network.</a:t>
            </a:r>
            <a:endParaRPr sz="2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Routers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main</a:t>
            </a:r>
            <a:r>
              <a:rPr sz="2200" spc="-5" dirty="0">
                <a:latin typeface="Times New Roman"/>
                <a:cs typeface="Times New Roman"/>
              </a:rPr>
              <a:t> components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central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unit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(CPU),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flash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memory,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RAM,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Non-Volatile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RAM,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console,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network,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interface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card.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11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Routers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capable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routing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traffic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large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networking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considering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sub-network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intact</a:t>
            </a:r>
            <a:r>
              <a:rPr sz="2200" dirty="0">
                <a:latin typeface="Times New Roman"/>
                <a:cs typeface="Times New Roman"/>
              </a:rPr>
              <a:t> network.</a:t>
            </a:r>
            <a:endParaRPr sz="220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ct val="8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Routers filter </a:t>
            </a:r>
            <a:r>
              <a:rPr sz="2200" dirty="0">
                <a:latin typeface="Times New Roman"/>
                <a:cs typeface="Times New Roman"/>
              </a:rPr>
              <a:t>out </a:t>
            </a:r>
            <a:r>
              <a:rPr sz="2200" spc="-5" dirty="0">
                <a:latin typeface="Times New Roman"/>
                <a:cs typeface="Times New Roman"/>
              </a:rPr>
              <a:t>the unwanted interference, as well as carry </a:t>
            </a:r>
            <a:r>
              <a:rPr sz="2200" dirty="0">
                <a:latin typeface="Times New Roman"/>
                <a:cs typeface="Times New Roman"/>
              </a:rPr>
              <a:t>out </a:t>
            </a:r>
            <a:r>
              <a:rPr sz="2200" spc="-5" dirty="0">
                <a:latin typeface="Times New Roman"/>
                <a:cs typeface="Times New Roman"/>
              </a:rPr>
              <a:t>the data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encapsulation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DEcapsulation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process.</a:t>
            </a:r>
            <a:endParaRPr sz="22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2375"/>
              </a:lnSpc>
              <a:spcBef>
                <a:spcPts val="46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Routers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provide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redundancy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always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works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master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slave</a:t>
            </a: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mode.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allows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users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connect several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WAN.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Furthermore,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router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creates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various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paths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forward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51EC-AC04-6AC2-B7EB-1D47D6B6DC1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BD7DDC0-563B-4CA7-B9B3-5DE04C91CD20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FC384-5906-D496-F8FE-D3096F8438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FA8D-71B3-B88C-609C-7A1816DD0E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129</a:t>
            </a:fld>
            <a:endParaRPr lang="en-IN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4894"/>
            <a:ext cx="47586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000000"/>
                </a:solidFill>
              </a:rPr>
              <a:t>IPv4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Header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1969"/>
            <a:ext cx="10237470" cy="2952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900" b="1" spc="-5" dirty="0">
                <a:latin typeface="Calibri"/>
                <a:cs typeface="Calibri"/>
              </a:rPr>
              <a:t>Header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Checksum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(16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Bits)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700" spc="-5" dirty="0">
                <a:latin typeface="Calibri"/>
                <a:cs typeface="Calibri"/>
              </a:rPr>
              <a:t>Provides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checksum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IPv4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header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only.</a:t>
            </a:r>
            <a:endParaRPr sz="1700">
              <a:latin typeface="Calibri"/>
              <a:cs typeface="Calibri"/>
            </a:endParaRPr>
          </a:p>
          <a:p>
            <a:pPr marL="698500" lvl="1" indent="-229235">
              <a:lnSpc>
                <a:spcPts val="1835"/>
              </a:lnSpc>
              <a:spcBef>
                <a:spcPts val="8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IPv4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payload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included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checksum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calculation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IPv4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payload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usually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contains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own</a:t>
            </a:r>
            <a:endParaRPr sz="1700">
              <a:latin typeface="Calibri"/>
              <a:cs typeface="Calibri"/>
            </a:endParaRPr>
          </a:p>
          <a:p>
            <a:pPr marL="698500">
              <a:lnSpc>
                <a:spcPts val="1835"/>
              </a:lnSpc>
            </a:pPr>
            <a:r>
              <a:rPr sz="1700" dirty="0">
                <a:latin typeface="Calibri"/>
                <a:cs typeface="Calibri"/>
              </a:rPr>
              <a:t>checksum..</a:t>
            </a:r>
            <a:endParaRPr sz="17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900" b="1" spc="-10" dirty="0">
                <a:latin typeface="Calibri"/>
                <a:cs typeface="Calibri"/>
              </a:rPr>
              <a:t>Source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Address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(</a:t>
            </a:r>
            <a:r>
              <a:rPr sz="1900" b="1" spc="-2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32</a:t>
            </a:r>
            <a:r>
              <a:rPr sz="1900" b="1" spc="-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bits)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700" spc="-5" dirty="0">
                <a:latin typeface="Calibri"/>
                <a:cs typeface="Calibri"/>
              </a:rPr>
              <a:t>Stores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IPv4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address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originating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host.</a:t>
            </a:r>
            <a:endParaRPr sz="17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900" b="1" spc="-5" dirty="0">
                <a:latin typeface="Calibri"/>
                <a:cs typeface="Calibri"/>
              </a:rPr>
              <a:t>Destination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Address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(32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bits)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700" spc="-5" dirty="0">
                <a:latin typeface="Calibri"/>
                <a:cs typeface="Calibri"/>
              </a:rPr>
              <a:t>Stores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IPv4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address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dirty="0">
                <a:latin typeface="Calibri"/>
                <a:cs typeface="Calibri"/>
              </a:rPr>
              <a:t> 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destination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host.</a:t>
            </a:r>
            <a:endParaRPr sz="17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900" b="1" spc="-5" dirty="0">
                <a:latin typeface="Calibri"/>
                <a:cs typeface="Calibri"/>
              </a:rPr>
              <a:t>Options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(multiple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of 32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bits)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700" spc="-5" dirty="0">
                <a:latin typeface="Calibri"/>
                <a:cs typeface="Calibri"/>
              </a:rPr>
              <a:t>Stores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more </a:t>
            </a:r>
            <a:r>
              <a:rPr sz="1700" dirty="0">
                <a:latin typeface="Calibri"/>
                <a:cs typeface="Calibri"/>
              </a:rPr>
              <a:t>IPv4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options.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D51DA-441E-921B-80CC-C8447B650D3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721F76E-EE99-4440-9BBA-36BEA30FB6A2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346E5-AE62-F3A9-1EBF-EF049C4B199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EDA8A-C945-EB7E-9FAB-3BEA8334B2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13</a:t>
            </a:fld>
            <a:endParaRPr lang="en-IN" sz="14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63" y="207390"/>
            <a:ext cx="368681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2.10.8</a:t>
            </a:r>
            <a:r>
              <a:rPr sz="29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Types</a:t>
            </a:r>
            <a:r>
              <a:rPr sz="29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9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Routers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733704"/>
            <a:ext cx="8414385" cy="556768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various</a:t>
            </a:r>
            <a:r>
              <a:rPr sz="2200" dirty="0">
                <a:latin typeface="Times New Roman"/>
                <a:cs typeface="Times New Roman"/>
              </a:rPr>
              <a:t> types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routers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networking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ts val="251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latin typeface="Times New Roman"/>
                <a:cs typeface="Times New Roman"/>
              </a:rPr>
              <a:t>Wireless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Router:</a:t>
            </a:r>
            <a:r>
              <a:rPr sz="2200" b="1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generating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wireless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signal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range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between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150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300</a:t>
            </a: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latin typeface="Times New Roman"/>
                <a:cs typeface="Times New Roman"/>
              </a:rPr>
              <a:t>feet.</a:t>
            </a:r>
            <a:endParaRPr sz="22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Brouter: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brouter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combination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bridge </a:t>
            </a:r>
            <a:r>
              <a:rPr sz="2200" spc="-5" dirty="0">
                <a:latin typeface="Times New Roman"/>
                <a:cs typeface="Times New Roman"/>
              </a:rPr>
              <a:t>and 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router.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38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b="1" spc="-15" dirty="0">
                <a:latin typeface="Times New Roman"/>
                <a:cs typeface="Times New Roman"/>
              </a:rPr>
              <a:t>Core </a:t>
            </a:r>
            <a:r>
              <a:rPr sz="2200" b="1" spc="-10" dirty="0">
                <a:latin typeface="Times New Roman"/>
                <a:cs typeface="Times New Roman"/>
              </a:rPr>
              <a:t>router: </a:t>
            </a:r>
            <a:r>
              <a:rPr sz="2200" spc="-5" dirty="0">
                <a:latin typeface="Times New Roman"/>
                <a:cs typeface="Times New Roman"/>
              </a:rPr>
              <a:t>the backbone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networks also provides various types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fast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powerful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communication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interfaces.</a:t>
            </a:r>
            <a:endParaRPr sz="22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238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Edge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router: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lower-capacity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device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External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BGP</a:t>
            </a:r>
            <a:r>
              <a:rPr sz="2200" dirty="0">
                <a:latin typeface="Times New Roman"/>
                <a:cs typeface="Times New Roman"/>
              </a:rPr>
              <a:t> (Border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Gateway Protocol) to </a:t>
            </a:r>
            <a:r>
              <a:rPr sz="2200" dirty="0">
                <a:latin typeface="Times New Roman"/>
                <a:cs typeface="Times New Roman"/>
              </a:rPr>
              <a:t>provides </a:t>
            </a:r>
            <a:r>
              <a:rPr sz="2200" spc="-5" dirty="0">
                <a:latin typeface="Times New Roman"/>
                <a:cs typeface="Times New Roman"/>
              </a:rPr>
              <a:t>connectivity with remote networks over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internet.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380"/>
              </a:lnSpc>
              <a:spcBef>
                <a:spcPts val="1000"/>
              </a:spcBef>
            </a:pPr>
            <a:r>
              <a:rPr sz="2200" b="1" spc="-5" dirty="0">
                <a:latin typeface="Times New Roman"/>
                <a:cs typeface="Times New Roman"/>
              </a:rPr>
              <a:t>Subscriber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edge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router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belongs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to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end-user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organization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border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device.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  <a:spcBef>
                <a:spcPts val="690"/>
              </a:spcBef>
            </a:pPr>
            <a:r>
              <a:rPr sz="2200" b="1" spc="-5" dirty="0">
                <a:latin typeface="Times New Roman"/>
                <a:cs typeface="Times New Roman"/>
              </a:rPr>
              <a:t>label</a:t>
            </a:r>
            <a:r>
              <a:rPr sz="2200" b="1" spc="1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edge</a:t>
            </a:r>
            <a:r>
              <a:rPr sz="2200" b="1" spc="15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router</a:t>
            </a:r>
            <a:r>
              <a:rPr sz="2200" b="1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boundary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Multiprotocol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Label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Switching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(MPLS)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latin typeface="Times New Roman"/>
                <a:cs typeface="Times New Roman"/>
              </a:rPr>
              <a:t>networks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gateway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between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WAN,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internet.</a:t>
            </a:r>
            <a:endParaRPr sz="2200">
              <a:latin typeface="Times New Roman"/>
              <a:cs typeface="Times New Roman"/>
            </a:endParaRPr>
          </a:p>
          <a:p>
            <a:pPr marL="241300" marR="8255" indent="-228600">
              <a:lnSpc>
                <a:spcPts val="238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Broadband</a:t>
            </a:r>
            <a:r>
              <a:rPr sz="2200" b="1" spc="12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routers:</a:t>
            </a:r>
            <a:r>
              <a:rPr sz="2200" b="1" spc="12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To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provide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high-speed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internet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through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phone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Voice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Over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IP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technology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(VOIP)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access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computers.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2E270-B352-2CB9-1476-06598ECD601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EAC6E66-37A3-467E-97ED-1EA9E73F31D4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DBA66-05AC-1909-4823-369D67AF6AC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64EB1-CAF3-422D-8F49-488D28B074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130</a:t>
            </a:fld>
            <a:endParaRPr lang="en-IN" sz="14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8570" y="254253"/>
            <a:ext cx="4120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2.10.9</a:t>
            </a:r>
            <a:r>
              <a:rPr sz="3200" b="1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Router</a:t>
            </a:r>
            <a:r>
              <a:rPr sz="32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Structure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966291"/>
            <a:ext cx="3372485" cy="51047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 algn="just">
              <a:lnSpc>
                <a:spcPct val="901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Routers </a:t>
            </a:r>
            <a:r>
              <a:rPr sz="2400" dirty="0">
                <a:latin typeface="Times New Roman"/>
                <a:cs typeface="Times New Roman"/>
              </a:rPr>
              <a:t>are the </a:t>
            </a:r>
            <a:r>
              <a:rPr sz="2400" spc="-5" dirty="0">
                <a:latin typeface="Times New Roman"/>
                <a:cs typeface="Times New Roman"/>
              </a:rPr>
              <a:t>building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networks.</a:t>
            </a:r>
            <a:endParaRPr sz="24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Packets arrive at 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input </a:t>
            </a:r>
            <a:r>
              <a:rPr sz="2400" dirty="0">
                <a:latin typeface="Times New Roman"/>
                <a:cs typeface="Times New Roman"/>
              </a:rPr>
              <a:t> ports and are </a:t>
            </a:r>
            <a:r>
              <a:rPr sz="2400" spc="-5" dirty="0">
                <a:latin typeface="Times New Roman"/>
                <a:cs typeface="Times New Roman"/>
              </a:rPr>
              <a:t>routed out </a:t>
            </a:r>
            <a:r>
              <a:rPr sz="2400" dirty="0">
                <a:latin typeface="Times New Roman"/>
                <a:cs typeface="Times New Roman"/>
              </a:rPr>
              <a:t> 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ports.</a:t>
            </a:r>
            <a:endParaRPr sz="240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ts val="2590"/>
              </a:lnSpc>
              <a:spcBef>
                <a:spcPts val="10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processors</a:t>
            </a:r>
            <a:endParaRPr sz="24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processors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ts val="2590"/>
              </a:lnSpc>
              <a:spcBef>
                <a:spcPts val="1050"/>
              </a:spcBef>
              <a:buAutoNum type="arabicPeriod"/>
              <a:tabLst>
                <a:tab pos="469900" algn="l"/>
                <a:tab pos="2647315" algn="l"/>
              </a:tabLst>
            </a:pPr>
            <a:r>
              <a:rPr sz="2400" spc="-5" dirty="0">
                <a:latin typeface="Times New Roman"/>
                <a:cs typeface="Times New Roman"/>
              </a:rPr>
              <a:t>Swi</a:t>
            </a:r>
            <a:r>
              <a:rPr sz="2400" dirty="0">
                <a:latin typeface="Times New Roman"/>
                <a:cs typeface="Times New Roman"/>
              </a:rPr>
              <a:t>tch	fabric  (switching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network)</a:t>
            </a:r>
            <a:endParaRPr sz="24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Switch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controller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9928" y="1341119"/>
            <a:ext cx="4725924" cy="489661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AA71-52BA-6862-EBF6-63D0BE6E354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828FFB9-32FE-460E-93F5-440FF5E6B879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7E45A-2CAE-755D-9861-422609D1FB3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850C5-32BB-E39F-401A-5701078E84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131</a:t>
            </a:fld>
            <a:endParaRPr lang="en-IN" sz="14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63" y="254253"/>
            <a:ext cx="6095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2.10.9.1</a:t>
            </a:r>
            <a:r>
              <a:rPr sz="3200" b="1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Input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Port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Processor</a:t>
            </a:r>
            <a:r>
              <a:rPr sz="3200" b="1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(IPP)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966291"/>
            <a:ext cx="8414385" cy="53079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 algn="just">
              <a:lnSpc>
                <a:spcPct val="901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Input and </a:t>
            </a:r>
            <a:r>
              <a:rPr sz="2400" spc="-5" dirty="0">
                <a:latin typeface="Times New Roman"/>
                <a:cs typeface="Times New Roman"/>
              </a:rPr>
              <a:t>output port </a:t>
            </a:r>
            <a:r>
              <a:rPr sz="2400" dirty="0">
                <a:latin typeface="Times New Roman"/>
                <a:cs typeface="Times New Roman"/>
              </a:rPr>
              <a:t>processors, as </a:t>
            </a:r>
            <a:r>
              <a:rPr sz="2400" spc="-5" dirty="0">
                <a:latin typeface="Times New Roman"/>
                <a:cs typeface="Times New Roman"/>
              </a:rPr>
              <a:t>interfaces </a:t>
            </a:r>
            <a:r>
              <a:rPr sz="2400" dirty="0">
                <a:latin typeface="Times New Roman"/>
                <a:cs typeface="Times New Roman"/>
              </a:rPr>
              <a:t>to switch </a:t>
            </a:r>
            <a:r>
              <a:rPr sz="2400" spc="-5" dirty="0">
                <a:latin typeface="Times New Roman"/>
                <a:cs typeface="Times New Roman"/>
              </a:rPr>
              <a:t>fabric, are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commercially implemented together </a:t>
            </a:r>
            <a:r>
              <a:rPr sz="2400" dirty="0">
                <a:latin typeface="Times New Roman"/>
                <a:cs typeface="Times New Roman"/>
              </a:rPr>
              <a:t>in router </a:t>
            </a:r>
            <a:r>
              <a:rPr sz="2400" spc="-5" dirty="0">
                <a:latin typeface="Times New Roman"/>
                <a:cs typeface="Times New Roman"/>
              </a:rPr>
              <a:t>line </a:t>
            </a:r>
            <a:r>
              <a:rPr sz="2400" dirty="0">
                <a:latin typeface="Times New Roman"/>
                <a:cs typeface="Times New Roman"/>
              </a:rPr>
              <a:t>cards contain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functionality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link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separate chip </a:t>
            </a:r>
            <a:r>
              <a:rPr sz="2400" dirty="0">
                <a:latin typeface="Times New Roman"/>
                <a:cs typeface="Times New Roman"/>
              </a:rPr>
              <a:t>in IPP </a:t>
            </a:r>
            <a:r>
              <a:rPr sz="2400" spc="-5" dirty="0">
                <a:latin typeface="Times New Roman"/>
                <a:cs typeface="Times New Roman"/>
              </a:rPr>
              <a:t>that also provides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5" dirty="0">
                <a:latin typeface="Times New Roman"/>
                <a:cs typeface="Times New Roman"/>
              </a:rPr>
              <a:t>buffer </a:t>
            </a:r>
            <a:r>
              <a:rPr sz="2400" spc="-5" dirty="0">
                <a:latin typeface="Times New Roman"/>
                <a:cs typeface="Times New Roman"/>
              </a:rPr>
              <a:t>to match </a:t>
            </a:r>
            <a:r>
              <a:rPr sz="2400" dirty="0">
                <a:latin typeface="Times New Roman"/>
                <a:cs typeface="Times New Roman"/>
              </a:rPr>
              <a:t>the speed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between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5" dirty="0">
                <a:latin typeface="Times New Roman"/>
                <a:cs typeface="Times New Roman"/>
              </a:rPr>
              <a:t> 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switch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fabric.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Switch performance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limited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processing </a:t>
            </a:r>
            <a:r>
              <a:rPr sz="2400" spc="-20" dirty="0">
                <a:latin typeface="Times New Roman"/>
                <a:cs typeface="Times New Roman"/>
              </a:rPr>
              <a:t>capability, </a:t>
            </a:r>
            <a:r>
              <a:rPr sz="2400" spc="-5" dirty="0">
                <a:latin typeface="Times New Roman"/>
                <a:cs typeface="Times New Roman"/>
              </a:rPr>
              <a:t>storage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bus</a:t>
            </a:r>
            <a:r>
              <a:rPr sz="2400" dirty="0">
                <a:latin typeface="Times New Roman"/>
                <a:cs typeface="Times New Roman"/>
              </a:rPr>
              <a:t> bandwidth.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capability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dictates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switch.</a:t>
            </a:r>
            <a:endParaRPr sz="24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259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Due </a:t>
            </a:r>
            <a:r>
              <a:rPr sz="2400" dirty="0">
                <a:latin typeface="Times New Roman"/>
                <a:cs typeface="Times New Roman"/>
              </a:rPr>
              <a:t>to the speed </a:t>
            </a:r>
            <a:r>
              <a:rPr sz="2400" spc="-5" dirty="0">
                <a:latin typeface="Times New Roman"/>
                <a:cs typeface="Times New Roman"/>
              </a:rPr>
              <a:t>mismatch between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rate at </a:t>
            </a:r>
            <a:r>
              <a:rPr sz="2400" dirty="0">
                <a:latin typeface="Times New Roman"/>
                <a:cs typeface="Times New Roman"/>
              </a:rPr>
              <a:t>which a </a:t>
            </a:r>
            <a:r>
              <a:rPr sz="2400" spc="-5" dirty="0">
                <a:latin typeface="Times New Roman"/>
                <a:cs typeface="Times New Roman"/>
              </a:rPr>
              <a:t>packet </a:t>
            </a:r>
            <a:r>
              <a:rPr sz="2400" dirty="0">
                <a:latin typeface="Times New Roman"/>
                <a:cs typeface="Times New Roman"/>
              </a:rPr>
              <a:t> arrives on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switch and the </a:t>
            </a:r>
            <a:r>
              <a:rPr sz="2400" spc="-5" dirty="0">
                <a:latin typeface="Times New Roman"/>
                <a:cs typeface="Times New Roman"/>
              </a:rPr>
              <a:t>processing </a:t>
            </a:r>
            <a:r>
              <a:rPr sz="2400" dirty="0">
                <a:latin typeface="Times New Roman"/>
                <a:cs typeface="Times New Roman"/>
              </a:rPr>
              <a:t>speed of the </a:t>
            </a:r>
            <a:r>
              <a:rPr sz="2400" spc="-5" dirty="0">
                <a:latin typeface="Times New Roman"/>
                <a:cs typeface="Times New Roman"/>
              </a:rPr>
              <a:t>switch fabric,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dictates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amount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buffering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storage.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2735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bus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bandwidth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determines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taken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packet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241300" algn="just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transferred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40DA0-EC4C-D73C-7BE6-B995D742832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EF6E27F-8945-42B3-AA05-8390A1931C21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673F-EFFA-383A-6522-F9D6814C65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17427-30CD-1968-347D-7D7B053CD2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132</a:t>
            </a:fld>
            <a:endParaRPr lang="en-IN" sz="140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63" y="254253"/>
            <a:ext cx="624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Overview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32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a typical</a:t>
            </a:r>
            <a:r>
              <a:rPr sz="32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IPP</a:t>
            </a:r>
            <a:r>
              <a:rPr sz="3200" b="1" spc="-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32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routers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966291"/>
            <a:ext cx="8412480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 algn="just">
              <a:lnSpc>
                <a:spcPct val="901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input </a:t>
            </a:r>
            <a:r>
              <a:rPr sz="2400" spc="-5" dirty="0">
                <a:latin typeface="Times New Roman"/>
                <a:cs typeface="Times New Roman"/>
              </a:rPr>
              <a:t>port processor (IPP) consists of </a:t>
            </a:r>
            <a:r>
              <a:rPr sz="2400" dirty="0">
                <a:latin typeface="Times New Roman"/>
                <a:cs typeface="Times New Roman"/>
              </a:rPr>
              <a:t>several </a:t>
            </a:r>
            <a:r>
              <a:rPr sz="2400" spc="-10" dirty="0">
                <a:latin typeface="Times New Roman"/>
                <a:cs typeface="Times New Roman"/>
              </a:rPr>
              <a:t>main </a:t>
            </a:r>
            <a:r>
              <a:rPr sz="2400" spc="-5" dirty="0">
                <a:latin typeface="Times New Roman"/>
                <a:cs typeface="Times New Roman"/>
              </a:rPr>
              <a:t>modules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 </a:t>
            </a:r>
            <a:r>
              <a:rPr sz="2400" spc="-5" dirty="0">
                <a:latin typeface="Times New Roman"/>
                <a:cs typeface="Times New Roman"/>
              </a:rPr>
              <a:t>fragmentation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main </a:t>
            </a:r>
            <a:r>
              <a:rPr sz="2400" spc="-10" dirty="0">
                <a:latin typeface="Times New Roman"/>
                <a:cs typeface="Times New Roman"/>
              </a:rPr>
              <a:t>buffer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multicast process </a:t>
            </a:r>
            <a:r>
              <a:rPr sz="2400" dirty="0">
                <a:latin typeface="Times New Roman"/>
                <a:cs typeface="Times New Roman"/>
              </a:rPr>
              <a:t>, routing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packet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encapsulator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comprehensive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QoS</a:t>
            </a:r>
            <a:r>
              <a:rPr sz="2400" dirty="0">
                <a:latin typeface="Times New Roman"/>
                <a:cs typeface="Times New Roman"/>
              </a:rPr>
              <a:t> 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107" y="2636520"/>
            <a:ext cx="8409432" cy="352806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10854-A882-5734-265F-4A551AC291D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7DD60FA-F6D0-45EA-A9F8-032BC620E124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E36B3-8B0C-2DFE-B502-C4120ED8B26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76C91-811B-2D93-C1DB-B6DF46AB74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133</a:t>
            </a:fld>
            <a:endParaRPr lang="en-IN" sz="14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63" y="251205"/>
            <a:ext cx="26866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Packet</a:t>
            </a:r>
            <a:r>
              <a:rPr sz="22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Fragmentation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584352"/>
            <a:ext cx="8411845" cy="380746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Times New Roman"/>
                <a:cs typeface="Times New Roman"/>
              </a:rPr>
              <a:t>Large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cause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different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issues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network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layers.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One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application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large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must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fragmented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smaller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frames.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ts val="251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Another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example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when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large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packets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must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buffered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input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port</a:t>
            </a: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latin typeface="Times New Roman"/>
                <a:cs typeface="Times New Roman"/>
              </a:rPr>
              <a:t>interface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router,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buffer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slots 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usually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only</a:t>
            </a:r>
            <a:r>
              <a:rPr sz="2200" dirty="0">
                <a:latin typeface="Times New Roman"/>
                <a:cs typeface="Times New Roman"/>
              </a:rPr>
              <a:t> 512 bytes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long.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38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One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solution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problem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partition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into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smaller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fragments and then reassemble them at the </a:t>
            </a:r>
            <a:r>
              <a:rPr sz="2200" dirty="0">
                <a:latin typeface="Times New Roman"/>
                <a:cs typeface="Times New Roman"/>
              </a:rPr>
              <a:t>output </a:t>
            </a:r>
            <a:r>
              <a:rPr sz="2200" spc="-5" dirty="0">
                <a:latin typeface="Times New Roman"/>
                <a:cs typeface="Times New Roman"/>
              </a:rPr>
              <a:t>port processor </a:t>
            </a:r>
            <a:r>
              <a:rPr sz="2200" dirty="0">
                <a:latin typeface="Times New Roman"/>
                <a:cs typeface="Times New Roman"/>
              </a:rPr>
              <a:t>(OPP)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after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them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switching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system.</a:t>
            </a:r>
            <a:endParaRPr sz="22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simple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fragmentation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input </a:t>
            </a:r>
            <a:r>
              <a:rPr sz="2200" spc="-10" dirty="0">
                <a:latin typeface="Times New Roman"/>
                <a:cs typeface="Times New Roman"/>
              </a:rPr>
              <a:t>buffer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side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switch.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38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It is always desirable to find the optimum packet size that minimizes the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delay.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011" y="5012435"/>
            <a:ext cx="5975603" cy="6537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86761" y="5831535"/>
            <a:ext cx="663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Packet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fragmentation: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(a)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without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fragmentation;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(b)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with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fragmentation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3DB6EE-056C-B7D2-2378-9ADC175D580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0FFAF93-69AA-4840-8124-A6E3DF5AE872}" type="datetime1">
              <a:rPr lang="en-US" smtClean="0"/>
              <a:t>2/2/2023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1E27F9-B439-245A-5079-0C7400965E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1587A9-5A6D-379A-3470-F627F62148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134</a:t>
            </a:fld>
            <a:endParaRPr lang="en-IN" sz="140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6463" y="85866"/>
            <a:ext cx="8414385" cy="59975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65"/>
              </a:spcBef>
            </a:pPr>
            <a:r>
              <a:rPr sz="2200" b="1" spc="-5" dirty="0">
                <a:latin typeface="Times New Roman"/>
                <a:cs typeface="Times New Roman"/>
              </a:rPr>
              <a:t>Routing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45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2375"/>
              </a:lnSpc>
              <a:spcBef>
                <a:spcPts val="46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look-up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table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containing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all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available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destination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addresses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241300" algn="just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corresponding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switch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output </a:t>
            </a:r>
            <a:r>
              <a:rPr sz="2200" dirty="0">
                <a:latin typeface="Times New Roman"/>
                <a:cs typeface="Times New Roman"/>
              </a:rPr>
              <a:t>port.</a:t>
            </a:r>
            <a:endParaRPr sz="22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Times New Roman"/>
                <a:cs typeface="Times New Roman"/>
              </a:rPr>
              <a:t>An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external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algorithm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fills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routing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lookup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table.</a:t>
            </a:r>
            <a:endParaRPr sz="22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purpose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routing table is to look </a:t>
            </a:r>
            <a:r>
              <a:rPr sz="2200" dirty="0">
                <a:latin typeface="Times New Roman"/>
                <a:cs typeface="Times New Roman"/>
              </a:rPr>
              <a:t>up </a:t>
            </a:r>
            <a:r>
              <a:rPr sz="2200" spc="-5" dirty="0">
                <a:latin typeface="Times New Roman"/>
                <a:cs typeface="Times New Roman"/>
              </a:rPr>
              <a:t>an entry corresponding </a:t>
            </a:r>
            <a:r>
              <a:rPr sz="2200" spc="-20" dirty="0">
                <a:latin typeface="Times New Roman"/>
                <a:cs typeface="Times New Roman"/>
              </a:rPr>
              <a:t>to 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destination address of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incoming packet and </a:t>
            </a:r>
            <a:r>
              <a:rPr sz="2200" spc="-10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provide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output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network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port.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Times New Roman"/>
                <a:cs typeface="Times New Roman"/>
              </a:rPr>
              <a:t>As </a:t>
            </a:r>
            <a:r>
              <a:rPr sz="2200" spc="-5" dirty="0">
                <a:latin typeface="Times New Roman"/>
                <a:cs typeface="Times New Roman"/>
              </a:rPr>
              <a:t>soon as a routing decision </a:t>
            </a:r>
            <a:r>
              <a:rPr sz="2200" spc="-1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made, all the information should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saved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routing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table.</a:t>
            </a:r>
            <a:endParaRPr sz="22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2375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When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enters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IPP,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destination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port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switch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should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endParaRPr sz="2200">
              <a:latin typeface="Times New Roman"/>
              <a:cs typeface="Times New Roman"/>
            </a:endParaRPr>
          </a:p>
          <a:p>
            <a:pPr marL="241300" algn="just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chosen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based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destination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address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incoming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packet.</a:t>
            </a:r>
            <a:endParaRPr sz="2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destination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port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needs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appended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incoming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part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switch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header.</a:t>
            </a:r>
            <a:endParaRPr sz="220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ts val="211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80" dirty="0">
                <a:latin typeface="Times New Roman"/>
                <a:cs typeface="Times New Roman"/>
              </a:rPr>
              <a:t>To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increase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memory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performance,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queue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sizes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fixed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reduce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control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logic.</a:t>
            </a:r>
            <a:endParaRPr sz="220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ct val="8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packets can arrive and leave the network in </a:t>
            </a:r>
            <a:r>
              <a:rPr sz="2200" spc="-10" dirty="0">
                <a:latin typeface="Times New Roman"/>
                <a:cs typeface="Times New Roman"/>
              </a:rPr>
              <a:t>different </a:t>
            </a:r>
            <a:r>
              <a:rPr sz="2200" spc="-15" dirty="0">
                <a:latin typeface="Times New Roman"/>
                <a:cs typeface="Times New Roman"/>
              </a:rPr>
              <a:t>order, </a:t>
            </a:r>
            <a:r>
              <a:rPr sz="2200" spc="-5" dirty="0">
                <a:latin typeface="Times New Roman"/>
                <a:cs typeface="Times New Roman"/>
              </a:rPr>
              <a:t>a memory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monitor is necessary to keep track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which </a:t>
            </a:r>
            <a:r>
              <a:rPr sz="2200" dirty="0">
                <a:latin typeface="Times New Roman"/>
                <a:cs typeface="Times New Roman"/>
              </a:rPr>
              <a:t>locations </a:t>
            </a:r>
            <a:r>
              <a:rPr sz="2200" spc="-5" dirty="0">
                <a:latin typeface="Times New Roman"/>
                <a:cs typeface="Times New Roman"/>
              </a:rPr>
              <a:t>in memory are free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A446A-6F3C-D8DD-B058-F12790CC648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01D2637-672C-4375-A6EB-335C1CB41690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B80A6-1CDD-A4BD-9E46-C6B6882BF96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985F2-D185-17A5-E75A-E0147CCD29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135</a:t>
            </a:fld>
            <a:endParaRPr lang="en-IN" sz="14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6463" y="84327"/>
            <a:ext cx="8413115" cy="35712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0"/>
              </a:spcBef>
            </a:pPr>
            <a:r>
              <a:rPr sz="2400" b="1" spc="-5" dirty="0">
                <a:latin typeface="Times New Roman"/>
                <a:cs typeface="Times New Roman"/>
              </a:rPr>
              <a:t>Routing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994"/>
              </a:spcBef>
            </a:pPr>
            <a:r>
              <a:rPr sz="2400" spc="-5" dirty="0">
                <a:latin typeface="Times New Roman"/>
                <a:cs typeface="Times New Roman"/>
              </a:rPr>
              <a:t>example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routing tables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routers </a:t>
            </a:r>
            <a:r>
              <a:rPr sz="2400" dirty="0">
                <a:latin typeface="Times New Roman"/>
                <a:cs typeface="Times New Roman"/>
              </a:rPr>
              <a:t>between </a:t>
            </a:r>
            <a:r>
              <a:rPr sz="2400" spc="-5" dirty="0">
                <a:latin typeface="Times New Roman"/>
                <a:cs typeface="Times New Roman"/>
              </a:rPr>
              <a:t>hosts A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B. Assume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B's</a:t>
            </a:r>
            <a:r>
              <a:rPr sz="2400" dirty="0">
                <a:latin typeface="Times New Roman"/>
                <a:cs typeface="Times New Roman"/>
              </a:rPr>
              <a:t> address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requested</a:t>
            </a:r>
            <a:r>
              <a:rPr sz="2400" dirty="0">
                <a:latin typeface="Times New Roman"/>
                <a:cs typeface="Times New Roman"/>
              </a:rPr>
              <a:t> 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destination </a:t>
            </a:r>
            <a:r>
              <a:rPr sz="2400" dirty="0">
                <a:latin typeface="Times New Roman"/>
                <a:cs typeface="Times New Roman"/>
              </a:rPr>
              <a:t> address </a:t>
            </a:r>
            <a:r>
              <a:rPr sz="2400" spc="-5" dirty="0">
                <a:latin typeface="Times New Roman"/>
                <a:cs typeface="Times New Roman"/>
              </a:rPr>
              <a:t>182.15.0.0/22 </a:t>
            </a:r>
            <a:r>
              <a:rPr sz="2400" dirty="0">
                <a:latin typeface="Times New Roman"/>
                <a:cs typeface="Times New Roman"/>
              </a:rPr>
              <a:t>arriving </a:t>
            </a:r>
            <a:r>
              <a:rPr sz="2400" spc="-5" dirty="0">
                <a:latin typeface="Times New Roman"/>
                <a:cs typeface="Times New Roman"/>
              </a:rPr>
              <a:t>at router </a:t>
            </a:r>
            <a:r>
              <a:rPr sz="2400" dirty="0">
                <a:latin typeface="Times New Roman"/>
                <a:cs typeface="Times New Roman"/>
              </a:rPr>
              <a:t>1. The routing </a:t>
            </a:r>
            <a:r>
              <a:rPr sz="2400" spc="-5" dirty="0">
                <a:latin typeface="Times New Roman"/>
                <a:cs typeface="Times New Roman"/>
              </a:rPr>
              <a:t>table </a:t>
            </a:r>
            <a:r>
              <a:rPr sz="2400" dirty="0">
                <a:latin typeface="Times New Roman"/>
                <a:cs typeface="Times New Roman"/>
              </a:rPr>
              <a:t>of this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router </a:t>
            </a:r>
            <a:r>
              <a:rPr sz="2400" spc="-5" dirty="0">
                <a:latin typeface="Times New Roman"/>
                <a:cs typeface="Times New Roman"/>
              </a:rPr>
              <a:t>stores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best-possible path </a:t>
            </a:r>
            <a:r>
              <a:rPr sz="2400" spc="-1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each destination. Assume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 given </a:t>
            </a:r>
            <a:r>
              <a:rPr sz="2400" spc="-5" dirty="0">
                <a:latin typeface="Times New Roman"/>
                <a:cs typeface="Times New Roman"/>
              </a:rPr>
              <a:t>time,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destination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found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entry </a:t>
            </a:r>
            <a:r>
              <a:rPr sz="2400" dirty="0">
                <a:latin typeface="Times New Roman"/>
                <a:cs typeface="Times New Roman"/>
              </a:rPr>
              <a:t>row </a:t>
            </a:r>
            <a:r>
              <a:rPr sz="2400" spc="-5" dirty="0">
                <a:latin typeface="Times New Roman"/>
                <a:cs typeface="Times New Roman"/>
              </a:rPr>
              <a:t>5. </a:t>
            </a:r>
            <a:r>
              <a:rPr sz="2400" dirty="0">
                <a:latin typeface="Times New Roman"/>
                <a:cs typeface="Times New Roman"/>
              </a:rPr>
              <a:t>The routing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 then indicates </a:t>
            </a:r>
            <a:r>
              <a:rPr sz="2400" dirty="0">
                <a:latin typeface="Times New Roman"/>
                <a:cs typeface="Times New Roman"/>
              </a:rPr>
              <a:t>that port 2 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router is the </a:t>
            </a:r>
            <a:r>
              <a:rPr sz="2400" spc="-5" dirty="0">
                <a:latin typeface="Times New Roman"/>
                <a:cs typeface="Times New Roman"/>
              </a:rPr>
              <a:t>right output </a:t>
            </a:r>
            <a:r>
              <a:rPr sz="2400" dirty="0">
                <a:latin typeface="Times New Roman"/>
                <a:cs typeface="Times New Roman"/>
              </a:rPr>
              <a:t>to go.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table makes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routing decision, </a:t>
            </a:r>
            <a:r>
              <a:rPr sz="2400" dirty="0">
                <a:latin typeface="Times New Roman"/>
                <a:cs typeface="Times New Roman"/>
              </a:rPr>
              <a:t>based on the </a:t>
            </a:r>
            <a:r>
              <a:rPr sz="2400" spc="-5" dirty="0">
                <a:latin typeface="Times New Roman"/>
                <a:cs typeface="Times New Roman"/>
              </a:rPr>
              <a:t>estimated </a:t>
            </a:r>
            <a:r>
              <a:rPr sz="2400" dirty="0">
                <a:latin typeface="Times New Roman"/>
                <a:cs typeface="Times New Roman"/>
              </a:rPr>
              <a:t>cost 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link, which is </a:t>
            </a:r>
            <a:r>
              <a:rPr sz="2400" spc="-5" dirty="0">
                <a:latin typeface="Times New Roman"/>
                <a:cs typeface="Times New Roman"/>
              </a:rPr>
              <a:t>also stated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corresponding </a:t>
            </a:r>
            <a:r>
              <a:rPr sz="2400" spc="-30" dirty="0">
                <a:latin typeface="Times New Roman"/>
                <a:cs typeface="Times New Roman"/>
              </a:rPr>
              <a:t>entry. </a:t>
            </a:r>
            <a:r>
              <a:rPr sz="2400" spc="-10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arrives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switch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3495" y="3788664"/>
            <a:ext cx="8281416" cy="2663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3200E-9856-C965-FDCC-6A8E1047F42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5177604-A321-4745-B9BB-E9DA4E65FF75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B178-7DC9-BA53-549F-033CBC61C69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766CB-C6CA-BFE1-454A-8861F8692C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136</a:t>
            </a:fld>
            <a:endParaRPr lang="en-IN" sz="140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6463" y="84939"/>
            <a:ext cx="8413750" cy="601599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15"/>
              </a:spcBef>
            </a:pPr>
            <a:r>
              <a:rPr sz="2400" b="1" dirty="0">
                <a:latin typeface="Times New Roman"/>
                <a:cs typeface="Times New Roman"/>
              </a:rPr>
              <a:t>Multicast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2595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necessary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copying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packets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copies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241300" algn="just">
              <a:lnSpc>
                <a:spcPts val="2595"/>
              </a:lnSpc>
            </a:pP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expected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made</a:t>
            </a:r>
            <a:r>
              <a:rPr sz="2400" dirty="0">
                <a:latin typeface="Times New Roman"/>
                <a:cs typeface="Times New Roman"/>
              </a:rPr>
              <a:t> 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switching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10" dirty="0">
                <a:latin typeface="Times New Roman"/>
                <a:cs typeface="Times New Roman"/>
              </a:rPr>
              <a:t>memory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module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storage,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copying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done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efficiently.</a:t>
            </a:r>
            <a:endParaRPr sz="24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311785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copying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</a:t>
            </a:r>
            <a:r>
              <a:rPr sz="2400" dirty="0">
                <a:latin typeface="Times New Roman"/>
                <a:cs typeface="Times New Roman"/>
              </a:rPr>
              <a:t> 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easily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achieved</a:t>
            </a:r>
            <a:r>
              <a:rPr sz="2400" dirty="0">
                <a:latin typeface="Times New Roman"/>
                <a:cs typeface="Times New Roman"/>
              </a:rPr>
              <a:t> 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appending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counter </a:t>
            </a:r>
            <a:r>
              <a:rPr sz="2400" spc="-10" dirty="0">
                <a:latin typeface="Times New Roman"/>
                <a:cs typeface="Times New Roman"/>
              </a:rPr>
              <a:t>field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locations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signify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needed number of </a:t>
            </a:r>
            <a:r>
              <a:rPr sz="2400" dirty="0">
                <a:latin typeface="Times New Roman"/>
                <a:cs typeface="Times New Roman"/>
              </a:rPr>
              <a:t> copies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memory module </a:t>
            </a:r>
            <a:r>
              <a:rPr sz="2400" dirty="0">
                <a:latin typeface="Times New Roman"/>
                <a:cs typeface="Times New Roman"/>
              </a:rPr>
              <a:t>is used to </a:t>
            </a:r>
            <a:r>
              <a:rPr sz="2400" spc="-5" dirty="0">
                <a:latin typeface="Times New Roman"/>
                <a:cs typeface="Times New Roman"/>
              </a:rPr>
              <a:t>store packets and </a:t>
            </a:r>
            <a:r>
              <a:rPr sz="2400" dirty="0">
                <a:latin typeface="Times New Roman"/>
                <a:cs typeface="Times New Roman"/>
              </a:rPr>
              <a:t>then </a:t>
            </a:r>
            <a:r>
              <a:rPr sz="2400" spc="-5" dirty="0">
                <a:latin typeface="Times New Roman"/>
                <a:cs typeface="Times New Roman"/>
              </a:rPr>
              <a:t>duplicate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multicast packets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holding memory </a:t>
            </a:r>
            <a:r>
              <a:rPr sz="2400" dirty="0">
                <a:latin typeface="Times New Roman"/>
                <a:cs typeface="Times New Roman"/>
              </a:rPr>
              <a:t>until </a:t>
            </a:r>
            <a:r>
              <a:rPr sz="2400" spc="-5" dirty="0">
                <a:latin typeface="Times New Roman"/>
                <a:cs typeface="Times New Roman"/>
              </a:rPr>
              <a:t>all instances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multicast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IPP.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3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Times New Roman"/>
                <a:cs typeface="Times New Roman"/>
              </a:rPr>
              <a:t>Writing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memory </a:t>
            </a:r>
            <a:r>
              <a:rPr sz="2400" dirty="0">
                <a:latin typeface="Times New Roman"/>
                <a:cs typeface="Times New Roman"/>
              </a:rPr>
              <a:t>takes </a:t>
            </a:r>
            <a:r>
              <a:rPr sz="2400" spc="-5" dirty="0">
                <a:latin typeface="Times New Roman"/>
                <a:cs typeface="Times New Roman"/>
              </a:rPr>
              <a:t>two passes </a:t>
            </a:r>
            <a:r>
              <a:rPr sz="2400" dirty="0">
                <a:latin typeface="Times New Roman"/>
                <a:cs typeface="Times New Roman"/>
              </a:rPr>
              <a:t>for a </a:t>
            </a:r>
            <a:r>
              <a:rPr sz="2400" spc="-5" dirty="0">
                <a:latin typeface="Times New Roman"/>
                <a:cs typeface="Times New Roman"/>
              </a:rPr>
              <a:t>multicast packet and </a:t>
            </a:r>
            <a:r>
              <a:rPr sz="2400" dirty="0">
                <a:latin typeface="Times New Roman"/>
                <a:cs typeface="Times New Roman"/>
              </a:rPr>
              <a:t> only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pass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unicast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In order to keep </a:t>
            </a:r>
            <a:r>
              <a:rPr sz="2400" spc="-5" dirty="0">
                <a:latin typeface="Times New Roman"/>
                <a:cs typeface="Times New Roman"/>
              </a:rPr>
              <a:t>track </a:t>
            </a:r>
            <a:r>
              <a:rPr sz="2400" dirty="0">
                <a:latin typeface="Times New Roman"/>
                <a:cs typeface="Times New Roman"/>
              </a:rPr>
              <a:t>of how </a:t>
            </a:r>
            <a:r>
              <a:rPr sz="2400" spc="-5" dirty="0">
                <a:latin typeface="Times New Roman"/>
                <a:cs typeface="Times New Roman"/>
              </a:rPr>
              <a:t>many </a:t>
            </a:r>
            <a:r>
              <a:rPr sz="2400" dirty="0">
                <a:latin typeface="Times New Roman"/>
                <a:cs typeface="Times New Roman"/>
              </a:rPr>
              <a:t>copies a </a:t>
            </a:r>
            <a:r>
              <a:rPr sz="2400" spc="-5" dirty="0">
                <a:latin typeface="Times New Roman"/>
                <a:cs typeface="Times New Roman"/>
              </a:rPr>
              <a:t>multicast packet </a:t>
            </a:r>
            <a:r>
              <a:rPr sz="2400" dirty="0">
                <a:latin typeface="Times New Roman"/>
                <a:cs typeface="Times New Roman"/>
              </a:rPr>
              <a:t> needs,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module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must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augmented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multicast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written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ts val="2300"/>
              </a:lnSpc>
              <a:spcBef>
                <a:spcPts val="980"/>
              </a:spcBef>
              <a:buFont typeface="Arial MT"/>
              <a:buChar char="•"/>
              <a:tabLst>
                <a:tab pos="317500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entry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module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consists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valid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bit,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memory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C78AE-470F-FD19-429B-08A0028B6EC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A87129C-F83D-4F6C-9441-454554BA9D89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73A6E-A897-0A67-FE34-69A23134FE5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65FF6-60DE-EBE8-D15E-93D37423C8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137</a:t>
            </a:fld>
            <a:endParaRPr lang="en-IN" sz="14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6463" y="84327"/>
            <a:ext cx="8413750" cy="44100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0"/>
              </a:spcBef>
            </a:pPr>
            <a:r>
              <a:rPr sz="2400" b="1" dirty="0">
                <a:latin typeface="Times New Roman"/>
                <a:cs typeface="Times New Roman"/>
              </a:rPr>
              <a:t>Packet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Encapsulation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performs </a:t>
            </a:r>
            <a:r>
              <a:rPr sz="2400" dirty="0">
                <a:latin typeface="Times New Roman"/>
                <a:cs typeface="Times New Roman"/>
              </a:rPr>
              <a:t>the routing </a:t>
            </a:r>
            <a:r>
              <a:rPr sz="2400" spc="-5" dirty="0">
                <a:latin typeface="Times New Roman"/>
                <a:cs typeface="Times New Roman"/>
              </a:rPr>
              <a:t>table </a:t>
            </a:r>
            <a:r>
              <a:rPr sz="2400" dirty="0">
                <a:latin typeface="Times New Roman"/>
                <a:cs typeface="Times New Roman"/>
              </a:rPr>
              <a:t>lookups and </a:t>
            </a:r>
            <a:r>
              <a:rPr sz="2400" spc="-5" dirty="0">
                <a:latin typeface="Times New Roman"/>
                <a:cs typeface="Times New Roman"/>
              </a:rPr>
              <a:t>inserts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switch </a:t>
            </a:r>
            <a:r>
              <a:rPr sz="2400" dirty="0">
                <a:latin typeface="Times New Roman"/>
                <a:cs typeface="Times New Roman"/>
              </a:rPr>
              <a:t>output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</a:t>
            </a:r>
            <a:r>
              <a:rPr sz="2400" spc="-5" dirty="0">
                <a:latin typeface="Times New Roman"/>
                <a:cs typeface="Times New Roman"/>
              </a:rPr>
              <a:t> 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header.</a:t>
            </a:r>
            <a:endParaRPr sz="2400">
              <a:latin typeface="Times New Roman"/>
              <a:cs typeface="Times New Roman"/>
            </a:endParaRPr>
          </a:p>
          <a:p>
            <a:pPr marL="241300" marR="8890" indent="-228600" algn="just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serial-to-parallel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multiplexing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converts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incoming </a:t>
            </a:r>
            <a:r>
              <a:rPr sz="2400" dirty="0">
                <a:latin typeface="Times New Roman"/>
                <a:cs typeface="Times New Roman"/>
              </a:rPr>
              <a:t> serial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stream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parallel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stream.</a:t>
            </a:r>
            <a:endParaRPr sz="240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processes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incoming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header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determine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whether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packet is </a:t>
            </a:r>
            <a:r>
              <a:rPr sz="2400" spc="-5" dirty="0">
                <a:latin typeface="Times New Roman"/>
                <a:cs typeface="Times New Roman"/>
              </a:rPr>
              <a:t>unicast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multicast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extracts the type-of- </a:t>
            </a:r>
            <a:r>
              <a:rPr sz="2400" dirty="0">
                <a:latin typeface="Times New Roman"/>
                <a:cs typeface="Times New Roman"/>
              </a:rPr>
              <a:t> service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field.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Once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received,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packet encapsulation unit formats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incoming packet </a:t>
            </a:r>
            <a:r>
              <a:rPr sz="2400" dirty="0">
                <a:latin typeface="Times New Roman"/>
                <a:cs typeface="Times New Roman"/>
              </a:rPr>
              <a:t>with 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before </a:t>
            </a:r>
            <a:r>
              <a:rPr sz="2400" spc="-5" dirty="0">
                <a:latin typeface="Times New Roman"/>
                <a:cs typeface="Times New Roman"/>
              </a:rPr>
              <a:t>forwarding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crossbar.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E2D40-D6ED-54CC-EFBB-3279BA92E50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C33D552-EC63-4D09-9D5D-D47752DAB5EF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EBA01-E26B-C13F-2218-B32511AD8E5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56248-07F8-F916-10AD-A7A5FC36B3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138</a:t>
            </a:fld>
            <a:endParaRPr lang="en-IN" sz="140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6463" y="84327"/>
            <a:ext cx="8413115" cy="32937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b="1" spc="-5" dirty="0">
                <a:latin typeface="Times New Roman"/>
                <a:cs typeface="Times New Roman"/>
              </a:rPr>
              <a:t>Congestion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Controller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311150" algn="l"/>
                <a:tab pos="311785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module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shields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switching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disorders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traffic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flow.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Congestion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controlled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several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ways.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Sending a </a:t>
            </a:r>
            <a:r>
              <a:rPr sz="2400" spc="-5" dirty="0">
                <a:latin typeface="Times New Roman"/>
                <a:cs typeface="Times New Roman"/>
              </a:rPr>
              <a:t>reverse-warning packet to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upstream node </a:t>
            </a:r>
            <a:r>
              <a:rPr sz="2400" dirty="0">
                <a:latin typeface="Times New Roman"/>
                <a:cs typeface="Times New Roman"/>
              </a:rPr>
              <a:t>to avoid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exceeding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traffic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common</a:t>
            </a:r>
            <a:r>
              <a:rPr sz="2400" spc="-5" dirty="0">
                <a:latin typeface="Times New Roman"/>
                <a:cs typeface="Times New Roman"/>
              </a:rPr>
              <a:t> technology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installed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advanced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switching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Times New Roman"/>
                <a:cs typeface="Times New Roman"/>
              </a:rPr>
              <a:t>Realistically,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 </a:t>
            </a:r>
            <a:r>
              <a:rPr sz="2400" spc="-5" dirty="0">
                <a:latin typeface="Times New Roman"/>
                <a:cs typeface="Times New Roman"/>
              </a:rPr>
              <a:t>incoming </a:t>
            </a:r>
            <a:r>
              <a:rPr sz="2400" dirty="0">
                <a:latin typeface="Times New Roman"/>
                <a:cs typeface="Times New Roman"/>
              </a:rPr>
              <a:t>packets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irregular.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1245F-6A51-8A37-2ABF-34B3299B5CB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1DCC322-7DB3-4FA2-ABAA-F09833408F95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6E449-6CC8-581F-9C25-AF7C430BFF1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14B78-7273-1788-CFA9-C45BCFC0DE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139</a:t>
            </a:fld>
            <a:endParaRPr lang="en-IN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25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>
                <a:solidFill>
                  <a:srgbClr val="000000"/>
                </a:solidFill>
              </a:rPr>
              <a:t>Types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99539"/>
            <a:ext cx="4431030" cy="13766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sz="4000" spc="-15" dirty="0">
                <a:latin typeface="Calibri"/>
                <a:cs typeface="Calibri"/>
              </a:rPr>
              <a:t>Classful </a:t>
            </a:r>
            <a:r>
              <a:rPr sz="4000" spc="-10" dirty="0">
                <a:latin typeface="Calibri"/>
                <a:cs typeface="Calibri"/>
              </a:rPr>
              <a:t>Addressing</a:t>
            </a:r>
            <a:endParaRPr sz="4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1935" algn="l"/>
              </a:tabLst>
            </a:pPr>
            <a:r>
              <a:rPr sz="4000" spc="-10" dirty="0">
                <a:latin typeface="Calibri"/>
                <a:cs typeface="Calibri"/>
              </a:rPr>
              <a:t>Classless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Addressing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2ABB4-447B-E0BB-2E25-9D13F81BAAD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939C28B-A6A6-45C7-ACDA-1F55E924E78B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5E164-0EE2-7889-ED16-51ED48BF661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150D6-B973-1FF0-7F09-304EBCB188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14</a:t>
            </a:fld>
            <a:endParaRPr lang="en-IN" sz="140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63" y="254253"/>
            <a:ext cx="38760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2.10.9.2</a:t>
            </a:r>
            <a:r>
              <a:rPr sz="3200" b="1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Switch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Fabric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929716"/>
            <a:ext cx="8414385" cy="5251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 algn="just">
              <a:lnSpc>
                <a:spcPts val="2595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module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packets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routed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ports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desired</a:t>
            </a:r>
            <a:endParaRPr sz="2400">
              <a:latin typeface="Times New Roman"/>
              <a:cs typeface="Times New Roman"/>
            </a:endParaRPr>
          </a:p>
          <a:p>
            <a:pPr marL="241300" algn="just">
              <a:lnSpc>
                <a:spcPts val="2595"/>
              </a:lnSpc>
            </a:pP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ports.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multicast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dirty="0">
                <a:latin typeface="Times New Roman"/>
                <a:cs typeface="Times New Roman"/>
              </a:rPr>
              <a:t> than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output.</a:t>
            </a:r>
            <a:endParaRPr sz="24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5" dirty="0">
                <a:latin typeface="Times New Roman"/>
                <a:cs typeface="Times New Roman"/>
              </a:rPr>
              <a:t>Finally,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output </a:t>
            </a:r>
            <a:r>
              <a:rPr sz="2400" spc="-5" dirty="0">
                <a:latin typeface="Times New Roman"/>
                <a:cs typeface="Times New Roman"/>
              </a:rPr>
              <a:t>port processors, packets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10" dirty="0">
                <a:latin typeface="Times New Roman"/>
                <a:cs typeface="Times New Roman"/>
              </a:rPr>
              <a:t>buffered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resequenced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avoid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misordering.</a:t>
            </a:r>
            <a:endParaRPr sz="24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addition,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other </a:t>
            </a:r>
            <a:r>
              <a:rPr sz="2400" spc="-5" dirty="0">
                <a:latin typeface="Times New Roman"/>
                <a:cs typeface="Times New Roman"/>
              </a:rPr>
              <a:t>important processes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functions </a:t>
            </a:r>
            <a:r>
              <a:rPr sz="2400" dirty="0">
                <a:latin typeface="Times New Roman"/>
                <a:cs typeface="Times New Roman"/>
              </a:rPr>
              <a:t> taken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mentioned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blocks.</a:t>
            </a:r>
            <a:endParaRPr sz="24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23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shows,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ATM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technology: Cells (packets) arrive at </a:t>
            </a:r>
            <a:r>
              <a:rPr sz="2400" dirty="0">
                <a:latin typeface="Times New Roman"/>
                <a:cs typeface="Times New Roman"/>
              </a:rPr>
              <a:t>n input </a:t>
            </a:r>
            <a:r>
              <a:rPr sz="2400" spc="-5" dirty="0">
                <a:latin typeface="Times New Roman"/>
                <a:cs typeface="Times New Roman"/>
              </a:rPr>
              <a:t>ports </a:t>
            </a:r>
            <a:r>
              <a:rPr sz="2400" dirty="0">
                <a:latin typeface="Times New Roman"/>
                <a:cs typeface="Times New Roman"/>
              </a:rPr>
              <a:t>and are routed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ports.</a:t>
            </a:r>
            <a:endParaRPr sz="24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23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a cell carrying </a:t>
            </a:r>
            <a:r>
              <a:rPr sz="2400" spc="-5" dirty="0">
                <a:latin typeface="Times New Roman"/>
                <a:cs typeface="Times New Roman"/>
              </a:rPr>
              <a:t>VCI </a:t>
            </a:r>
            <a:r>
              <a:rPr sz="2400" dirty="0">
                <a:latin typeface="Times New Roman"/>
                <a:cs typeface="Times New Roman"/>
              </a:rPr>
              <a:t>b </a:t>
            </a:r>
            <a:r>
              <a:rPr sz="2400" spc="-5" dirty="0">
                <a:latin typeface="Times New Roman"/>
                <a:cs typeface="Times New Roman"/>
              </a:rPr>
              <a:t>arrives </a:t>
            </a:r>
            <a:r>
              <a:rPr sz="2400" dirty="0">
                <a:latin typeface="Times New Roman"/>
                <a:cs typeface="Times New Roman"/>
              </a:rPr>
              <a:t>from a given link i, </a:t>
            </a:r>
            <a:r>
              <a:rPr sz="2400" spc="-5" dirty="0">
                <a:latin typeface="Times New Roman"/>
                <a:cs typeface="Times New Roman"/>
              </a:rPr>
              <a:t>the cell's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VCI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index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virtual-circuit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translation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(VXT)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corresponding input </a:t>
            </a:r>
            <a:r>
              <a:rPr sz="2400" dirty="0">
                <a:latin typeface="Times New Roman"/>
                <a:cs typeface="Times New Roman"/>
              </a:rPr>
              <a:t>port </a:t>
            </a:r>
            <a:r>
              <a:rPr sz="2400" spc="-5" dirty="0">
                <a:latin typeface="Times New Roman"/>
                <a:cs typeface="Times New Roman"/>
              </a:rPr>
              <a:t>processor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identify </a:t>
            </a:r>
            <a:r>
              <a:rPr sz="2400" dirty="0">
                <a:latin typeface="Times New Roman"/>
                <a:cs typeface="Times New Roman"/>
              </a:rPr>
              <a:t>the output link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VCI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switching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032E-BF54-CEDC-F95F-F4716C2A192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7FEC1A3-65C1-4877-88FF-09D0EACDD487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E0D31-4B68-C5AF-2455-EFD4CE246F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0C7B-D764-5A6E-13E8-BC9376288A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140</a:t>
            </a:fld>
            <a:endParaRPr lang="en-IN" sz="140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0526" y="5359704"/>
            <a:ext cx="711771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1489710" algn="l"/>
                <a:tab pos="2664460" algn="l"/>
                <a:tab pos="3111500" algn="l"/>
                <a:tab pos="3700779" algn="l"/>
                <a:tab pos="4300220" algn="l"/>
                <a:tab pos="4746625" algn="l"/>
                <a:tab pos="5702300" algn="l"/>
                <a:tab pos="6570980" algn="l"/>
                <a:tab pos="6969125" algn="l"/>
              </a:tabLst>
            </a:pPr>
            <a:r>
              <a:rPr sz="2400" dirty="0">
                <a:latin typeface="Times New Roman"/>
                <a:cs typeface="Times New Roman"/>
              </a:rPr>
              <a:t>Inter</a:t>
            </a:r>
            <a:r>
              <a:rPr sz="2400" spc="-10" dirty="0">
                <a:latin typeface="Times New Roman"/>
                <a:cs typeface="Times New Roman"/>
              </a:rPr>
              <a:t>ac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between	an	IPP	and	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s	switch	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abric	in	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virtual-circuit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switching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router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3327" y="1412747"/>
            <a:ext cx="7488935" cy="36728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5CF5-B9CC-C901-5697-DF7EFB18844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B0B54AE-71AA-4EB1-8244-A2835A09A2C8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FD821-5B1F-6BA1-0D3B-31E9E6A5D0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F2316-A4C7-7851-EFC7-57F19A078A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141</a:t>
            </a:fld>
            <a:endParaRPr lang="en-IN" sz="140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63" y="254253"/>
            <a:ext cx="4547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2.10.9.3</a:t>
            </a:r>
            <a:r>
              <a:rPr sz="3200" b="1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Switch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Controller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937336"/>
            <a:ext cx="8413115" cy="5133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controller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part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switching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makes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decisions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leading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transmission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requested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output(s).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details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controller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illustrated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Figure.</a:t>
            </a:r>
            <a:endParaRPr sz="2200">
              <a:latin typeface="Times New Roman"/>
              <a:cs typeface="Times New Roman"/>
            </a:endParaRPr>
          </a:p>
          <a:p>
            <a:pPr marL="241300" marR="6985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4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controller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receives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packets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IPP,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but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only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headers</a:t>
            </a:r>
            <a:r>
              <a:rPr sz="2200" spc="4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processed 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controller.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latin typeface="Times New Roman"/>
                <a:cs typeface="Times New Roman"/>
              </a:rPr>
              <a:t>Header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Decoder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Unit</a:t>
            </a:r>
            <a:endParaRPr sz="220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ts val="211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first converts the control information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an </a:t>
            </a:r>
            <a:r>
              <a:rPr sz="2200" dirty="0">
                <a:latin typeface="Times New Roman"/>
                <a:cs typeface="Times New Roman"/>
              </a:rPr>
              <a:t>arriving </a:t>
            </a:r>
            <a:r>
              <a:rPr sz="2200" spc="-5" dirty="0">
                <a:latin typeface="Times New Roman"/>
                <a:cs typeface="Times New Roman"/>
              </a:rPr>
              <a:t>packet into an initial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requested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output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vector.</a:t>
            </a:r>
            <a:endParaRPr sz="220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ts val="211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This bit vector carries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information pertaining to the replication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represents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request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the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corresponding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switch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outputs.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90"/>
              </a:spcBef>
            </a:pPr>
            <a:r>
              <a:rPr sz="2200" b="1" spc="-5" dirty="0">
                <a:latin typeface="Times New Roman"/>
                <a:cs typeface="Times New Roman"/>
              </a:rPr>
              <a:t>Buffer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Control</a:t>
            </a:r>
            <a:r>
              <a:rPr sz="2200" b="1" spc="-5" dirty="0">
                <a:latin typeface="Times New Roman"/>
                <a:cs typeface="Times New Roman"/>
              </a:rPr>
              <a:t> Unit</a:t>
            </a:r>
            <a:endParaRPr sz="22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generates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priority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each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enable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arbitration.</a:t>
            </a:r>
            <a:endParaRPr sz="2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211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information,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along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request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vector,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enters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dirty="0">
                <a:latin typeface="Times New Roman"/>
                <a:cs typeface="Times New Roman"/>
              </a:rPr>
              <a:t> array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arbitration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elements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contention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resolution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unit.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EEAE7-EB00-8889-76B0-513F80C4266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5C981CF-62A8-4B5B-8661-1AC7CD12DC89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BC94D-17EC-26D9-6262-054D3AADB7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4D8F-C115-7C3E-0072-736372ECA4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142</a:t>
            </a:fld>
            <a:endParaRPr lang="en-IN" sz="140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6463" y="85866"/>
            <a:ext cx="8412480" cy="626554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65"/>
              </a:spcBef>
            </a:pPr>
            <a:r>
              <a:rPr sz="2200" b="1" spc="-5" dirty="0">
                <a:latin typeface="Times New Roman"/>
                <a:cs typeface="Times New Roman"/>
              </a:rPr>
              <a:t>Contention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Resolution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Unit.</a:t>
            </a:r>
            <a:endParaRPr sz="2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Each packet in one column of an </a:t>
            </a:r>
            <a:r>
              <a:rPr sz="2200" dirty="0">
                <a:latin typeface="Times New Roman"/>
                <a:cs typeface="Times New Roman"/>
              </a:rPr>
              <a:t>arbitration </a:t>
            </a:r>
            <a:r>
              <a:rPr sz="2200" spc="-5" dirty="0">
                <a:latin typeface="Times New Roman"/>
                <a:cs typeface="Times New Roman"/>
              </a:rPr>
              <a:t>array contends with </a:t>
            </a:r>
            <a:r>
              <a:rPr sz="2200" dirty="0">
                <a:latin typeface="Times New Roman"/>
                <a:cs typeface="Times New Roman"/>
              </a:rPr>
              <a:t>other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a shared </a:t>
            </a:r>
            <a:r>
              <a:rPr sz="2200" dirty="0">
                <a:latin typeface="Times New Roman"/>
                <a:cs typeface="Times New Roman"/>
              </a:rPr>
              <a:t>bus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spc="-10" dirty="0">
                <a:latin typeface="Times New Roman"/>
                <a:cs typeface="Times New Roman"/>
              </a:rPr>
              <a:t>access </a:t>
            </a:r>
            <a:r>
              <a:rPr sz="2200" spc="-5" dirty="0">
                <a:latin typeface="Times New Roman"/>
                <a:cs typeface="Times New Roman"/>
              </a:rPr>
              <a:t>the switch output associated with that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column.</a:t>
            </a:r>
            <a:endParaRPr sz="22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After a packet wins the contention, its identity </a:t>
            </a:r>
            <a:r>
              <a:rPr sz="2200" spc="-10" dirty="0">
                <a:latin typeface="Times New Roman"/>
                <a:cs typeface="Times New Roman"/>
              </a:rPr>
              <a:t>(buffer </a:t>
            </a:r>
            <a:r>
              <a:rPr sz="2200" spc="-5" dirty="0">
                <a:latin typeface="Times New Roman"/>
                <a:cs typeface="Times New Roman"/>
              </a:rPr>
              <a:t>index number) is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transmitted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 </a:t>
            </a:r>
            <a:r>
              <a:rPr sz="2200" spc="-65" dirty="0">
                <a:latin typeface="Times New Roman"/>
                <a:cs typeface="Times New Roman"/>
              </a:rPr>
              <a:t>OPP.</a:t>
            </a:r>
            <a:endParaRPr sz="22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2375"/>
              </a:lnSpc>
              <a:spcBef>
                <a:spcPts val="46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Times New Roman"/>
                <a:cs typeface="Times New Roman"/>
              </a:rPr>
              <a:t>buffer-control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bit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transferred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switching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fabric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(network),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signaling</a:t>
            </a:r>
            <a:endParaRPr sz="2200">
              <a:latin typeface="Times New Roman"/>
              <a:cs typeface="Times New Roman"/>
            </a:endParaRPr>
          </a:p>
          <a:p>
            <a:pPr marL="241300" algn="just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them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release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packet.</a:t>
            </a:r>
            <a:endParaRPr sz="220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Times New Roman"/>
                <a:cs typeface="Times New Roman"/>
              </a:rPr>
              <a:t>buffer-control </a:t>
            </a:r>
            <a:r>
              <a:rPr sz="2200" spc="-5" dirty="0">
                <a:latin typeface="Times New Roman"/>
                <a:cs typeface="Times New Roman"/>
              </a:rPr>
              <a:t>mechanism ensures that a losing packet </a:t>
            </a:r>
            <a:r>
              <a:rPr sz="2200" spc="-10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the competition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remains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buffer.</a:t>
            </a:r>
            <a:endParaRPr sz="2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ct val="801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Times New Roman"/>
                <a:cs typeface="Times New Roman"/>
              </a:rPr>
              <a:t>buffer-control </a:t>
            </a:r>
            <a:r>
              <a:rPr sz="2200" dirty="0">
                <a:latin typeface="Times New Roman"/>
                <a:cs typeface="Times New Roman"/>
              </a:rPr>
              <a:t>unit </a:t>
            </a:r>
            <a:r>
              <a:rPr sz="2200" spc="-5" dirty="0">
                <a:latin typeface="Times New Roman"/>
                <a:cs typeface="Times New Roman"/>
              </a:rPr>
              <a:t>then raises the </a:t>
            </a:r>
            <a:r>
              <a:rPr sz="2200" dirty="0">
                <a:latin typeface="Times New Roman"/>
                <a:cs typeface="Times New Roman"/>
              </a:rPr>
              <a:t>priority of </a:t>
            </a:r>
            <a:r>
              <a:rPr sz="2200" spc="-5" dirty="0">
                <a:latin typeface="Times New Roman"/>
                <a:cs typeface="Times New Roman"/>
              </a:rPr>
              <a:t>the losing packet by 1 </a:t>
            </a:r>
            <a:r>
              <a:rPr sz="2200" spc="-10" dirty="0">
                <a:latin typeface="Times New Roman"/>
                <a:cs typeface="Times New Roman"/>
              </a:rPr>
              <a:t>so </a:t>
            </a:r>
            <a:r>
              <a:rPr sz="2200" spc="-5" dirty="0">
                <a:latin typeface="Times New Roman"/>
                <a:cs typeface="Times New Roman"/>
              </a:rPr>
              <a:t> that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can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contribute</a:t>
            </a:r>
            <a:r>
              <a:rPr sz="2200" spc="5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next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round</a:t>
            </a:r>
            <a:r>
              <a:rPr sz="2200" spc="5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contention</a:t>
            </a:r>
            <a:r>
              <a:rPr sz="2200" spc="5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5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5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higher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chance </a:t>
            </a:r>
            <a:r>
              <a:rPr sz="2200" dirty="0">
                <a:latin typeface="Times New Roman"/>
                <a:cs typeface="Times New Roman"/>
              </a:rPr>
              <a:t>of winning.</a:t>
            </a:r>
            <a:endParaRPr sz="22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repeated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until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eventually,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packet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wins.</a:t>
            </a:r>
            <a:endParaRPr sz="22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2375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winning</a:t>
            </a:r>
            <a:r>
              <a:rPr sz="2200" spc="6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packets</a:t>
            </a:r>
            <a:r>
              <a:rPr sz="2200" spc="6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6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transmitted</a:t>
            </a:r>
            <a:r>
              <a:rPr sz="2200" spc="6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6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6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switch</a:t>
            </a:r>
            <a:r>
              <a:rPr sz="2200" spc="6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fabric</a:t>
            </a:r>
            <a:r>
              <a:rPr sz="2200" spc="6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if</a:t>
            </a:r>
            <a:r>
              <a:rPr sz="2200" spc="6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traffic</a:t>
            </a:r>
            <a:r>
              <a:rPr sz="2200" spc="6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flow</a:t>
            </a:r>
            <a:endParaRPr sz="2200">
              <a:latin typeface="Times New Roman"/>
              <a:cs typeface="Times New Roman"/>
            </a:endParaRPr>
          </a:p>
          <a:p>
            <a:pPr marL="241300" algn="just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control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signals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from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downstream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neighboring nodes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active.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11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upstream grant processor in turn generates a corresponding 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traffic flow control </a:t>
            </a:r>
            <a:r>
              <a:rPr sz="2200" spc="-10" dirty="0">
                <a:latin typeface="Times New Roman"/>
                <a:cs typeface="Times New Roman"/>
              </a:rPr>
              <a:t>signals, </a:t>
            </a:r>
            <a:r>
              <a:rPr sz="2200" spc="-5" dirty="0">
                <a:latin typeface="Times New Roman"/>
                <a:cs typeface="Times New Roman"/>
              </a:rPr>
              <a:t>which are </a:t>
            </a:r>
            <a:r>
              <a:rPr sz="2200" spc="-10" dirty="0">
                <a:latin typeface="Times New Roman"/>
                <a:cs typeface="Times New Roman"/>
              </a:rPr>
              <a:t>sent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upstream neighboring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nodes.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2E878-FBC5-E51C-07F7-62DDC4E562B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79C9D27-C2CF-4734-A999-D49A2F3C336F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8DAA6-1B64-1A00-E7CE-83A6F472640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F23DC-5C51-368C-3A4D-D81E0A1488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143</a:t>
            </a:fld>
            <a:endParaRPr lang="en-IN" sz="140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63" y="279272"/>
            <a:ext cx="65925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Overview</a:t>
            </a:r>
            <a:r>
              <a:rPr sz="29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9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9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switching</a:t>
            </a:r>
            <a:r>
              <a:rPr sz="29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sz="29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controller</a:t>
            </a:r>
            <a:endParaRPr sz="29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9904" y="1196339"/>
            <a:ext cx="7127748" cy="468020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F0005-FF3A-960F-3DE6-99BDF697FD4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EB1C83C-A413-4D31-9CB2-B9C6320B2DBB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9CC6C-0F82-0FD1-6264-B9F8BDF279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12626-9D43-1AD3-343A-19CD5B7735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144</a:t>
            </a:fld>
            <a:endParaRPr lang="en-IN" sz="140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63" y="254253"/>
            <a:ext cx="6711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2.10.9.4</a:t>
            </a:r>
            <a:r>
              <a:rPr sz="3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Output</a:t>
            </a:r>
            <a:r>
              <a:rPr sz="32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Port</a:t>
            </a:r>
            <a:r>
              <a:rPr sz="32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Processors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(OPP)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966291"/>
            <a:ext cx="8413750" cy="21647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6985" indent="-228600" algn="just">
              <a:lnSpc>
                <a:spcPct val="901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includes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parallel-to-serial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multiplexing,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main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buffer,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local </a:t>
            </a:r>
            <a:r>
              <a:rPr sz="2400" dirty="0">
                <a:latin typeface="Times New Roman"/>
                <a:cs typeface="Times New Roman"/>
              </a:rPr>
              <a:t> packet </a:t>
            </a:r>
            <a:r>
              <a:rPr sz="2400" spc="-10" dirty="0">
                <a:latin typeface="Times New Roman"/>
                <a:cs typeface="Times New Roman"/>
              </a:rPr>
              <a:t>resequencer, </a:t>
            </a:r>
            <a:r>
              <a:rPr sz="2400" spc="-5" dirty="0">
                <a:latin typeface="Times New Roman"/>
                <a:cs typeface="Times New Roman"/>
              </a:rPr>
              <a:t>global packet </a:t>
            </a:r>
            <a:r>
              <a:rPr sz="2400" spc="-10" dirty="0">
                <a:latin typeface="Times New Roman"/>
                <a:cs typeface="Times New Roman"/>
              </a:rPr>
              <a:t>resequencer, </a:t>
            </a:r>
            <a:r>
              <a:rPr sz="2400" spc="-5" dirty="0">
                <a:latin typeface="Times New Roman"/>
                <a:cs typeface="Times New Roman"/>
              </a:rPr>
              <a:t>error </a:t>
            </a:r>
            <a:r>
              <a:rPr sz="2400" spc="-20" dirty="0">
                <a:latin typeface="Times New Roman"/>
                <a:cs typeface="Times New Roman"/>
              </a:rPr>
              <a:t>checker,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reassembler,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shown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fig.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Similar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IPP,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OPP</a:t>
            </a:r>
            <a:r>
              <a:rPr sz="2400" dirty="0">
                <a:latin typeface="Times New Roman"/>
                <a:cs typeface="Times New Roman"/>
              </a:rPr>
              <a:t> also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contributes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congestion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control.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Parallel-to-serial multiplexing converts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parallel-packet format </a:t>
            </a:r>
            <a:r>
              <a:rPr sz="2400" dirty="0">
                <a:latin typeface="Times New Roman"/>
                <a:cs typeface="Times New Roman"/>
              </a:rPr>
              <a:t> 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3495" y="3140964"/>
            <a:ext cx="8712708" cy="316839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6F698-7A01-B77E-C8D0-F4CEEBC859F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146EEA7-158A-4A8E-899D-1FAD8768380B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8BF6E-127F-F29E-BEC7-D07373F3709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BAB82-D02A-65E9-1F80-B95E1C803C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145</a:t>
            </a:fld>
            <a:endParaRPr lang="en-IN" sz="140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6463" y="85866"/>
            <a:ext cx="8413750" cy="62503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200" b="1" spc="-5" dirty="0">
                <a:latin typeface="Times New Roman"/>
                <a:cs typeface="Times New Roman"/>
              </a:rPr>
              <a:t>Main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Buffer</a:t>
            </a:r>
            <a:endParaRPr sz="2200">
              <a:latin typeface="Times New Roman"/>
              <a:cs typeface="Times New Roman"/>
            </a:endParaRPr>
          </a:p>
          <a:p>
            <a:pPr marL="306705" indent="-29464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06705" algn="l"/>
                <a:tab pos="30734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buffer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unit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serves 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OPP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central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shift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register.</a:t>
            </a:r>
            <a:endParaRPr sz="2200">
              <a:latin typeface="Times New Roman"/>
              <a:cs typeface="Times New Roman"/>
            </a:endParaRPr>
          </a:p>
          <a:p>
            <a:pPr marL="241300" marR="5715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purpose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buffer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control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rate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outgoing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packets,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impacts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quality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-5" dirty="0">
                <a:latin typeface="Times New Roman"/>
                <a:cs typeface="Times New Roman"/>
              </a:rPr>
              <a:t>service.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ts val="2375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  <a:tab pos="998855" algn="l"/>
                <a:tab pos="2269490" algn="l"/>
                <a:tab pos="3211830" algn="l"/>
                <a:tab pos="4202430" algn="l"/>
                <a:tab pos="4914265" algn="l"/>
                <a:tab pos="5423535" algn="l"/>
                <a:tab pos="6319520" algn="l"/>
                <a:tab pos="7207884" algn="l"/>
                <a:tab pos="7719059" algn="l"/>
              </a:tabLst>
            </a:pPr>
            <a:r>
              <a:rPr sz="2200" spc="-5" dirty="0">
                <a:latin typeface="Times New Roman"/>
                <a:cs typeface="Times New Roman"/>
              </a:rPr>
              <a:t>After	collecting	signals	serially	</a:t>
            </a:r>
            <a:r>
              <a:rPr sz="2200" dirty="0">
                <a:latin typeface="Times New Roman"/>
                <a:cs typeface="Times New Roman"/>
              </a:rPr>
              <a:t>from	</a:t>
            </a:r>
            <a:r>
              <a:rPr sz="2200" spc="-5" dirty="0">
                <a:latin typeface="Times New Roman"/>
                <a:cs typeface="Times New Roman"/>
              </a:rPr>
              <a:t>the	switch	fabric,	the	</a:t>
            </a:r>
            <a:r>
              <a:rPr sz="2200" spc="-10" dirty="0">
                <a:latin typeface="Times New Roman"/>
                <a:cs typeface="Times New Roman"/>
              </a:rPr>
              <a:t>buffer</a:t>
            </a: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forwards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resequencers.</a:t>
            </a:r>
            <a:endParaRPr sz="2200">
              <a:latin typeface="Times New Roman"/>
              <a:cs typeface="Times New Roman"/>
            </a:endParaRPr>
          </a:p>
          <a:p>
            <a:pPr marL="241300" marR="6350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  <a:tab pos="805180" algn="l"/>
                <a:tab pos="1602105" algn="l"/>
                <a:tab pos="2210435" algn="l"/>
                <a:tab pos="2620010" algn="l"/>
                <a:tab pos="2871470" algn="l"/>
                <a:tab pos="3604895" algn="l"/>
                <a:tab pos="4447540" algn="l"/>
                <a:tab pos="4856480" algn="l"/>
                <a:tab pos="5327650" algn="l"/>
                <a:tab pos="5891530" algn="l"/>
                <a:tab pos="6996430" algn="l"/>
                <a:tab pos="8056880" algn="l"/>
              </a:tabLst>
            </a:pP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q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eue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r</a:t>
            </a:r>
            <a:r>
              <a:rPr sz="2200" spc="-5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clock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driven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b</a:t>
            </a:r>
            <a:r>
              <a:rPr sz="2200" spc="-5" dirty="0">
                <a:latin typeface="Times New Roman"/>
                <a:cs typeface="Times New Roman"/>
              </a:rPr>
              <a:t>y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link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2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erface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betw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en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  switch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external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link.</a:t>
            </a:r>
            <a:endParaRPr sz="2200">
              <a:latin typeface="Times New Roman"/>
              <a:cs typeface="Times New Roman"/>
            </a:endParaRPr>
          </a:p>
          <a:p>
            <a:pPr marL="241300" marR="7620" indent="-228600">
              <a:lnSpc>
                <a:spcPct val="800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buffer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must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have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features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support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real-time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non-real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-time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200" spc="-10" dirty="0">
                <a:latin typeface="Times New Roman"/>
                <a:cs typeface="Times New Roman"/>
              </a:rPr>
              <a:t>Reassembler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Resequencer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output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port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processor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receives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stream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fragments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has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identify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sort </a:t>
            </a:r>
            <a:r>
              <a:rPr sz="2200" dirty="0">
                <a:latin typeface="Times New Roman"/>
                <a:cs typeface="Times New Roman"/>
              </a:rPr>
              <a:t>out </a:t>
            </a:r>
            <a:r>
              <a:rPr sz="2200" spc="-5" dirty="0">
                <a:latin typeface="Times New Roman"/>
                <a:cs typeface="Times New Roman"/>
              </a:rPr>
              <a:t>all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related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ones.</a:t>
            </a:r>
            <a:endParaRPr sz="2200">
              <a:latin typeface="Times New Roman"/>
              <a:cs typeface="Times New Roman"/>
            </a:endParaRPr>
          </a:p>
          <a:p>
            <a:pPr marL="241300" marR="8890" indent="-228600">
              <a:lnSpc>
                <a:spcPts val="2110"/>
              </a:lnSpc>
              <a:spcBef>
                <a:spcPts val="990"/>
              </a:spcBef>
              <a:buFont typeface="Arial MT"/>
              <a:buChar char="•"/>
              <a:tabLst>
                <a:tab pos="240665" algn="l"/>
                <a:tab pos="241300" algn="l"/>
                <a:tab pos="879475" algn="l"/>
                <a:tab pos="1585595" algn="l"/>
                <a:tab pos="3135630" algn="l"/>
                <a:tab pos="3897629" algn="l"/>
                <a:tab pos="4537710" algn="l"/>
                <a:tab pos="4864100" algn="l"/>
                <a:tab pos="5734050" algn="l"/>
                <a:tab pos="6735445" algn="l"/>
                <a:tab pos="7572375" algn="l"/>
                <a:tab pos="8056880" algn="l"/>
              </a:tabLst>
            </a:pP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OPP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rea</a:t>
            </a:r>
            <a:r>
              <a:rPr sz="2200" spc="-15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se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bles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into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sin</a:t>
            </a:r>
            <a:r>
              <a:rPr sz="2200" dirty="0">
                <a:latin typeface="Times New Roman"/>
                <a:cs typeface="Times New Roman"/>
              </a:rPr>
              <a:t>g</a:t>
            </a:r>
            <a:r>
              <a:rPr sz="2200" spc="-5" dirty="0">
                <a:latin typeface="Times New Roman"/>
                <a:cs typeface="Times New Roman"/>
              </a:rPr>
              <a:t>le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pa</a:t>
            </a:r>
            <a:r>
              <a:rPr sz="2200" spc="-20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ket,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based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he  information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obtained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from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fragment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field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headers.</a:t>
            </a:r>
            <a:endParaRPr sz="2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211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process,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OPP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must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able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handle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arrival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individual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fragments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time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any </a:t>
            </a:r>
            <a:r>
              <a:rPr sz="2200" spc="-25" dirty="0">
                <a:latin typeface="Times New Roman"/>
                <a:cs typeface="Times New Roman"/>
              </a:rPr>
              <a:t>order.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Fragments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arrive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order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many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reasons.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60283-BEBA-3CEE-C018-C05FD937FAB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71968DF-ACD7-469D-8A27-D48A59D633AE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13618-5128-63BE-ADDE-C2FB95AF97C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D0B44-8588-C5C4-309B-A95F8371C4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146</a:t>
            </a:fld>
            <a:endParaRPr lang="en-IN" sz="140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6463" y="714247"/>
            <a:ext cx="8423275" cy="54171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14604" indent="-228600" algn="just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Misordered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packets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occur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because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individual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fragments,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composed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fairly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large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interconnections</a:t>
            </a:r>
            <a:r>
              <a:rPr sz="2400" dirty="0">
                <a:latin typeface="Times New Roman"/>
                <a:cs typeface="Times New Roman"/>
              </a:rPr>
              <a:t> with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delay times,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independently </a:t>
            </a:r>
            <a:r>
              <a:rPr sz="2400" dirty="0">
                <a:latin typeface="Times New Roman"/>
                <a:cs typeface="Times New Roman"/>
              </a:rPr>
              <a:t>routed </a:t>
            </a:r>
            <a:r>
              <a:rPr sz="2400" spc="-5" dirty="0">
                <a:latin typeface="Times New Roman"/>
                <a:cs typeface="Times New Roman"/>
              </a:rPr>
              <a:t>through the </a:t>
            </a:r>
            <a:r>
              <a:rPr sz="2400" dirty="0">
                <a:latin typeface="Times New Roman"/>
                <a:cs typeface="Times New Roman"/>
              </a:rPr>
              <a:t>switch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fabric.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2595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packet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reassembler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buffer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combine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fragments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IP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595"/>
              </a:lnSpc>
            </a:pPr>
            <a:r>
              <a:rPr sz="2400" dirty="0">
                <a:latin typeface="Times New Roman"/>
                <a:cs typeface="Times New Roman"/>
              </a:rPr>
              <a:t>packets.</a:t>
            </a:r>
            <a:endParaRPr sz="2400">
              <a:latin typeface="Times New Roman"/>
              <a:cs typeface="Times New Roman"/>
            </a:endParaRPr>
          </a:p>
          <a:p>
            <a:pPr marL="241300" marR="15875" indent="-228600" algn="just">
              <a:lnSpc>
                <a:spcPct val="8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resequences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receiving</a:t>
            </a:r>
            <a:r>
              <a:rPr sz="2400" dirty="0">
                <a:latin typeface="Times New Roman"/>
                <a:cs typeface="Times New Roman"/>
              </a:rPr>
              <a:t> packet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fragments</a:t>
            </a:r>
            <a:r>
              <a:rPr sz="2400" dirty="0">
                <a:latin typeface="Times New Roman"/>
                <a:cs typeface="Times New Roman"/>
              </a:rPr>
              <a:t> before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transmitting </a:t>
            </a:r>
            <a:r>
              <a:rPr sz="2400" dirty="0">
                <a:latin typeface="Times New Roman"/>
                <a:cs typeface="Times New Roman"/>
              </a:rPr>
              <a:t>them to external </a:t>
            </a:r>
            <a:r>
              <a:rPr sz="2400" spc="-5" dirty="0">
                <a:latin typeface="Times New Roman"/>
                <a:cs typeface="Times New Roman"/>
              </a:rPr>
              <a:t>circuits, updates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total-length </a:t>
            </a:r>
            <a:r>
              <a:rPr sz="2400" dirty="0">
                <a:latin typeface="Times New Roman"/>
                <a:cs typeface="Times New Roman"/>
              </a:rPr>
              <a:t>field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IP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header,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decapsulates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headers.</a:t>
            </a:r>
            <a:endParaRPr sz="2400">
              <a:latin typeface="Times New Roman"/>
              <a:cs typeface="Times New Roman"/>
            </a:endParaRPr>
          </a:p>
          <a:p>
            <a:pPr marL="241300" marR="19685" indent="-228600" algn="just">
              <a:lnSpc>
                <a:spcPts val="23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resequencer's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internal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buffer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stores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misordered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fragments </a:t>
            </a:r>
            <a:r>
              <a:rPr sz="2400" dirty="0">
                <a:latin typeface="Times New Roman"/>
                <a:cs typeface="Times New Roman"/>
              </a:rPr>
              <a:t> until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obtained.</a:t>
            </a:r>
            <a:endParaRPr sz="2400">
              <a:latin typeface="Times New Roman"/>
              <a:cs typeface="Times New Roman"/>
            </a:endParaRPr>
          </a:p>
          <a:p>
            <a:pPr marL="241300" marR="15875" indent="-228600" algn="just">
              <a:lnSpc>
                <a:spcPct val="8000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in-sequence fragments are reassembled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transmitted to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external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circuit.</a:t>
            </a:r>
            <a:endParaRPr sz="2400">
              <a:latin typeface="Times New Roman"/>
              <a:cs typeface="Times New Roman"/>
            </a:endParaRPr>
          </a:p>
          <a:p>
            <a:pPr marL="241300" marR="13970" indent="-228600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A global </a:t>
            </a:r>
            <a:r>
              <a:rPr sz="2400" spc="-5" dirty="0">
                <a:latin typeface="Times New Roman"/>
                <a:cs typeface="Times New Roman"/>
              </a:rPr>
              <a:t>packet resequencer uses this same procedure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enforce </a:t>
            </a:r>
            <a:r>
              <a:rPr sz="2400" dirty="0">
                <a:latin typeface="Times New Roman"/>
                <a:cs typeface="Times New Roman"/>
              </a:rPr>
              <a:t> another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reordering,</a:t>
            </a:r>
            <a:r>
              <a:rPr sz="2400" dirty="0">
                <a:latin typeface="Times New Roman"/>
                <a:cs typeface="Times New Roman"/>
              </a:rPr>
              <a:t> this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dirty="0">
                <a:latin typeface="Times New Roman"/>
                <a:cs typeface="Times New Roman"/>
              </a:rPr>
              <a:t> 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sequences,</a:t>
            </a:r>
            <a:r>
              <a:rPr sz="2400" dirty="0">
                <a:latin typeface="Times New Roman"/>
                <a:cs typeface="Times New Roman"/>
              </a:rPr>
              <a:t> not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fragments,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belong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C62B0-EB82-3436-0665-CC841E33392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E2AC4ED-0E7B-4D45-840E-1D26B4045378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17354-E23B-C1CA-02AA-2DC2E57191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FDA3C-DA4C-1817-1694-6C25E9C88A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147</a:t>
            </a:fld>
            <a:endParaRPr lang="en-IN" sz="140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6463" y="588263"/>
            <a:ext cx="8413750" cy="58534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0"/>
              </a:spcBef>
            </a:pPr>
            <a:r>
              <a:rPr sz="2400" b="1" spc="-10" dirty="0">
                <a:latin typeface="Times New Roman"/>
                <a:cs typeface="Times New Roman"/>
              </a:rPr>
              <a:t>Error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Checker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b="1" spc="-10" dirty="0">
                <a:latin typeface="Times New Roman"/>
                <a:cs typeface="Times New Roman"/>
              </a:rPr>
              <a:t>CRC</a:t>
            </a:r>
            <a:endParaRPr sz="24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2590"/>
              </a:lnSpc>
              <a:spcBef>
                <a:spcPts val="1040"/>
              </a:spcBef>
              <a:buFont typeface="Arial MT"/>
              <a:buChar char="•"/>
              <a:tabLst>
                <a:tab pos="313055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user sends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packet </a:t>
            </a:r>
            <a:r>
              <a:rPr sz="2400" dirty="0">
                <a:latin typeface="Times New Roman"/>
                <a:cs typeface="Times New Roman"/>
              </a:rPr>
              <a:t>or a </a:t>
            </a:r>
            <a:r>
              <a:rPr sz="2400" spc="-10" dirty="0">
                <a:latin typeface="Times New Roman"/>
                <a:cs typeface="Times New Roman"/>
              </a:rPr>
              <a:t>frame,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cyclic redundancy </a:t>
            </a:r>
            <a:r>
              <a:rPr sz="2400" dirty="0">
                <a:latin typeface="Times New Roman"/>
                <a:cs typeface="Times New Roman"/>
              </a:rPr>
              <a:t>check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(CRC)</a:t>
            </a:r>
            <a:r>
              <a:rPr sz="2400" dirty="0">
                <a:latin typeface="Times New Roman"/>
                <a:cs typeface="Times New Roman"/>
              </a:rPr>
              <a:t> field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appended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CRC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generated </a:t>
            </a:r>
            <a:r>
              <a:rPr sz="2400" dirty="0">
                <a:latin typeface="Times New Roman"/>
                <a:cs typeface="Times New Roman"/>
              </a:rPr>
              <a:t>from an algorithm and is based on the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 being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carried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packet.</a:t>
            </a:r>
            <a:endParaRPr sz="24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CRC algorithms divide the message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another fixed-binary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polynomial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form,</a:t>
            </a:r>
            <a:r>
              <a:rPr sz="2400" dirty="0">
                <a:latin typeface="Times New Roman"/>
                <a:cs typeface="Times New Roman"/>
              </a:rPr>
              <a:t> producing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checksum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remainder.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ts val="2735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receiver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division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compare</a:t>
            </a:r>
            <a:endParaRPr sz="2400">
              <a:latin typeface="Times New Roman"/>
              <a:cs typeface="Times New Roman"/>
            </a:endParaRPr>
          </a:p>
          <a:p>
            <a:pPr marL="241300" algn="just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remainder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checksum.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error checker applies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series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error-checking processes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packets to </a:t>
            </a:r>
            <a:r>
              <a:rPr sz="2400" spc="-5" dirty="0">
                <a:latin typeface="Times New Roman"/>
                <a:cs typeface="Times New Roman"/>
              </a:rPr>
              <a:t>ensure that </a:t>
            </a:r>
            <a:r>
              <a:rPr sz="2400" spc="-10" dirty="0">
                <a:latin typeface="Times New Roman"/>
                <a:cs typeface="Times New Roman"/>
              </a:rPr>
              <a:t>no </a:t>
            </a:r>
            <a:r>
              <a:rPr sz="2400" dirty="0">
                <a:latin typeface="Times New Roman"/>
                <a:cs typeface="Times New Roman"/>
              </a:rPr>
              <a:t>errors are on the </a:t>
            </a:r>
            <a:r>
              <a:rPr sz="2400" spc="-5" dirty="0">
                <a:latin typeface="Times New Roman"/>
                <a:cs typeface="Times New Roman"/>
              </a:rPr>
              <a:t>packets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creates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stream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bits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given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length,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frames.</a:t>
            </a:r>
            <a:endParaRPr sz="24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frame </a:t>
            </a:r>
            <a:r>
              <a:rPr sz="2400" dirty="0">
                <a:latin typeface="Times New Roman"/>
                <a:cs typeface="Times New Roman"/>
              </a:rPr>
              <a:t>produces a </a:t>
            </a:r>
            <a:r>
              <a:rPr sz="2400" spc="-5" dirty="0">
                <a:latin typeface="Times New Roman"/>
                <a:cs typeface="Times New Roman"/>
              </a:rPr>
              <a:t>checksum </a:t>
            </a:r>
            <a:r>
              <a:rPr sz="2400" dirty="0">
                <a:latin typeface="Times New Roman"/>
                <a:cs typeface="Times New Roman"/>
              </a:rPr>
              <a:t>bit , </a:t>
            </a:r>
            <a:r>
              <a:rPr sz="2400" spc="-5" dirty="0">
                <a:latin typeface="Times New Roman"/>
                <a:cs typeface="Times New Roman"/>
              </a:rPr>
              <a:t>called frame </a:t>
            </a:r>
            <a:r>
              <a:rPr sz="2400" dirty="0">
                <a:latin typeface="Times New Roman"/>
                <a:cs typeface="Times New Roman"/>
              </a:rPr>
              <a:t>check </a:t>
            </a:r>
            <a:r>
              <a:rPr sz="2400" spc="-5" dirty="0">
                <a:latin typeface="Times New Roman"/>
                <a:cs typeface="Times New Roman"/>
              </a:rPr>
              <a:t>sequence, </a:t>
            </a:r>
            <a:r>
              <a:rPr sz="2400" dirty="0">
                <a:latin typeface="Times New Roman"/>
                <a:cs typeface="Times New Roman"/>
              </a:rPr>
              <a:t> which 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attached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transmitted.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76468-F378-B486-B767-FA74E846466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84CADDA-609D-4A76-9DDF-D64D7A8217FC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30126-5C0E-52C0-488D-F4808089AD1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66E33-3C1B-2426-D593-5E5DF1EA9F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148</a:t>
            </a:fld>
            <a:endParaRPr lang="en-IN" sz="140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0932" y="254253"/>
            <a:ext cx="6702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Difference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between</a:t>
            </a:r>
            <a:r>
              <a:rPr sz="3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Bridge</a:t>
            </a: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32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Router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86724" y="1047940"/>
          <a:ext cx="8295640" cy="519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Bridge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EF9D8E"/>
                      </a:solidFill>
                      <a:prstDash val="solid"/>
                    </a:lnL>
                    <a:lnR w="9525">
                      <a:solidFill>
                        <a:srgbClr val="EF9D8E"/>
                      </a:solidFill>
                      <a:prstDash val="solid"/>
                    </a:lnR>
                    <a:lnT w="9525">
                      <a:solidFill>
                        <a:srgbClr val="EF9D8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Router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EF9D8E"/>
                      </a:solidFill>
                      <a:prstDash val="solid"/>
                    </a:lnL>
                    <a:lnR w="9525">
                      <a:solidFill>
                        <a:srgbClr val="EF9D8E"/>
                      </a:solidFill>
                      <a:prstDash val="solid"/>
                    </a:lnR>
                    <a:lnT w="9525">
                      <a:solidFill>
                        <a:srgbClr val="EF9D8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3045">
                <a:tc>
                  <a:txBody>
                    <a:bodyPr/>
                    <a:lstStyle/>
                    <a:p>
                      <a:pPr marL="76200" marR="67310" algn="just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 bridge is a networking device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connect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local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networks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(LANs)</a:t>
                      </a:r>
                      <a:r>
                        <a:rPr sz="1600" spc="39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media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access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addresses</a:t>
                      </a:r>
                      <a:r>
                        <a:rPr sz="1600" spc="3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transmit</a:t>
                      </a:r>
                      <a:r>
                        <a:rPr sz="1600" spc="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600" spc="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them.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marR="67310" algn="just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router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 also a networking device that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sends 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data 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one network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another network 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help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their</a:t>
                      </a:r>
                      <a:r>
                        <a:rPr sz="1600" spc="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sz="1600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addresses.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9">
                <a:tc>
                  <a:txBody>
                    <a:bodyPr/>
                    <a:lstStyle/>
                    <a:p>
                      <a:pPr marL="76200" marR="69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1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bridge</a:t>
                      </a:r>
                      <a:r>
                        <a:rPr sz="1600" spc="2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3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able</a:t>
                      </a:r>
                      <a:r>
                        <a:rPr sz="1600" spc="2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29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connect</a:t>
                      </a:r>
                      <a:r>
                        <a:rPr sz="1600" spc="29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sz="1600" spc="29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1600" spc="29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different </a:t>
                      </a:r>
                      <a:r>
                        <a:rPr sz="1600" spc="-3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LAN</a:t>
                      </a:r>
                      <a:r>
                        <a:rPr sz="1600" spc="-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segments.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6794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9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router</a:t>
                      </a:r>
                      <a:r>
                        <a:rPr sz="1600" spc="1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capable</a:t>
                      </a:r>
                      <a:r>
                        <a:rPr sz="1600" spc="18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1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connecting</a:t>
                      </a:r>
                      <a:r>
                        <a:rPr sz="1600" spc="1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18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LAN</a:t>
                      </a:r>
                      <a:r>
                        <a:rPr sz="1600" spc="1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600" spc="-3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WAN.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9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bridge</a:t>
                      </a:r>
                      <a:r>
                        <a:rPr sz="1600" spc="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transfers</a:t>
                      </a:r>
                      <a:r>
                        <a:rPr sz="1600" spc="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600" spc="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1600" spc="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frames.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972819" algn="l"/>
                          <a:tab pos="1814195" algn="l"/>
                          <a:tab pos="2200275" algn="l"/>
                          <a:tab pos="2677160" algn="l"/>
                          <a:tab pos="2974340" algn="l"/>
                          <a:tab pos="3359785" algn="l"/>
                          <a:tab pos="3893185" algn="l"/>
                        </a:tabLst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60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router	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transfers	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	data	in	the	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form	of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packets.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082">
                <a:tc>
                  <a:txBody>
                    <a:bodyPr/>
                    <a:lstStyle/>
                    <a:p>
                      <a:pPr marL="76200" marR="7048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3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sends</a:t>
                      </a:r>
                      <a:r>
                        <a:rPr sz="1600" spc="3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600" spc="3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600" spc="3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30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MAC</a:t>
                      </a:r>
                      <a:r>
                        <a:rPr sz="1600" spc="3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sz="1600" spc="30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3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600" spc="-3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device.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sends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600" spc="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sz="1600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sz="1600" spc="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device.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76200" marR="692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bridge</a:t>
                      </a:r>
                      <a:r>
                        <a:rPr sz="1600" spc="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600" spc="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sz="1600" spc="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1600" spc="4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port</a:t>
                      </a:r>
                      <a:r>
                        <a:rPr sz="1600" spc="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connect</a:t>
                      </a:r>
                      <a:r>
                        <a:rPr sz="1600" spc="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600" spc="-3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device.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marR="68580">
                        <a:lnSpc>
                          <a:spcPct val="100000"/>
                        </a:lnSpc>
                        <a:spcBef>
                          <a:spcPts val="434"/>
                        </a:spcBef>
                        <a:tabLst>
                          <a:tab pos="2233295" algn="l"/>
                          <a:tab pos="2768600" algn="l"/>
                          <a:tab pos="3053715" algn="l"/>
                          <a:tab pos="3813810" algn="l"/>
                        </a:tabLst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600" spc="1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ro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 </a:t>
                      </a:r>
                      <a:r>
                        <a:rPr sz="1600" spc="1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sz="1600" spc="1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eve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al	po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ts	to	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onnect	t</a:t>
                      </a:r>
                      <a:r>
                        <a:rPr sz="1600" spc="1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devices.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6043">
                <a:tc>
                  <a:txBody>
                    <a:bodyPr/>
                    <a:lstStyle/>
                    <a:p>
                      <a:pPr marL="76200" marR="692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bridge</a:t>
                      </a:r>
                      <a:r>
                        <a:rPr sz="1600" spc="3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1600" spc="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3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600" spc="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600" spc="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600" spc="6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forward</a:t>
                      </a:r>
                      <a:r>
                        <a:rPr sz="1600" spc="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600" spc="-38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data.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router</a:t>
                      </a:r>
                      <a:r>
                        <a:rPr sz="1600" spc="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routing</a:t>
                      </a:r>
                      <a:r>
                        <a:rPr sz="1600" spc="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600" spc="2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sz="1600" spc="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1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data.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1BD1E-7B72-3ECC-0CB4-A9B9161E147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718F91D-17DA-40F9-A3F2-97C9FF099EA6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A02D-1D66-484F-FAFA-613554BD721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B6A3-887F-EB58-DF99-F931C695C1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149</a:t>
            </a:fld>
            <a:endParaRPr lang="en-IN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273" y="1665554"/>
            <a:ext cx="707009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144905" marR="5080" indent="-1132840">
              <a:lnSpc>
                <a:spcPts val="6480"/>
              </a:lnSpc>
              <a:spcBef>
                <a:spcPts val="915"/>
              </a:spcBef>
            </a:pPr>
            <a:r>
              <a:rPr sz="6000" spc="-45" dirty="0">
                <a:solidFill>
                  <a:srgbClr val="000000"/>
                </a:solidFill>
              </a:rPr>
              <a:t>Classful</a:t>
            </a:r>
            <a:r>
              <a:rPr sz="6000" spc="-125" dirty="0">
                <a:solidFill>
                  <a:srgbClr val="000000"/>
                </a:solidFill>
              </a:rPr>
              <a:t> </a:t>
            </a:r>
            <a:r>
              <a:rPr sz="6000" spc="-50" dirty="0">
                <a:solidFill>
                  <a:srgbClr val="000000"/>
                </a:solidFill>
              </a:rPr>
              <a:t>Addressing</a:t>
            </a:r>
            <a:r>
              <a:rPr sz="6000" spc="-155" dirty="0">
                <a:solidFill>
                  <a:srgbClr val="000000"/>
                </a:solidFill>
              </a:rPr>
              <a:t> </a:t>
            </a:r>
            <a:r>
              <a:rPr sz="6000" spc="-35" dirty="0">
                <a:solidFill>
                  <a:srgbClr val="000000"/>
                </a:solidFill>
              </a:rPr>
              <a:t>and </a:t>
            </a:r>
            <a:r>
              <a:rPr sz="6000" spc="-1340" dirty="0">
                <a:solidFill>
                  <a:srgbClr val="000000"/>
                </a:solidFill>
              </a:rPr>
              <a:t> </a:t>
            </a:r>
            <a:r>
              <a:rPr sz="6000" spc="-65" dirty="0">
                <a:solidFill>
                  <a:srgbClr val="000000"/>
                </a:solidFill>
              </a:rPr>
              <a:t>Problem</a:t>
            </a:r>
            <a:r>
              <a:rPr sz="6000" spc="-165" dirty="0">
                <a:solidFill>
                  <a:srgbClr val="000000"/>
                </a:solidFill>
              </a:rPr>
              <a:t> </a:t>
            </a:r>
            <a:r>
              <a:rPr sz="6000" spc="-35" dirty="0">
                <a:solidFill>
                  <a:srgbClr val="000000"/>
                </a:solidFill>
              </a:rPr>
              <a:t>solving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CAE79-9A84-B9B7-FF0B-CEE9A6CEAD5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A509263-E712-4581-8833-95EDC0CD1891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008F-3E44-CC38-9B19-DF6F3CEEAEB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FB9E-AB8A-5130-202F-4FC38BB6FF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15</a:t>
            </a:fld>
            <a:endParaRPr lang="en-IN" sz="140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30742" y="830325"/>
          <a:ext cx="7904480" cy="555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Key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Router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Bridge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Router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13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objective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is to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connect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various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networks.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Bridge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13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objective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is to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connect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various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LANs.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593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Layer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Router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works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in Network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Layer.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Bridge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works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in Data Link</a:t>
                      </a:r>
                      <a:r>
                        <a:rPr sz="13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Layer.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593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Router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scans</a:t>
                      </a: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device's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sz="13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Address.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Bridge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scan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device's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MAC</a:t>
                      </a:r>
                      <a:r>
                        <a:rPr sz="13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Address.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2540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For</a:t>
                      </a: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at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Router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sends data in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packets.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Bridge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also sends data in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packets.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19812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Routing  </a:t>
                      </a: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Router uses</a:t>
                      </a: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routing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table.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Bridge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do not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use routing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table.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77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Domain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Router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works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3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single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broadcast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domains.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Bridge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works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on a single broadcast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domain.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Ports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Router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than two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ports.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Bridge has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ports.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7D956-A20D-AC11-59B3-DA9E3EE1C16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AF8574E-F70D-4EC5-971E-A3C1A75B265C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71D64-3256-7E1A-D64F-CD187887799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FA3A5-3D92-FCEC-0052-59C5635716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150</a:t>
            </a:fld>
            <a:endParaRPr lang="en-IN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2544" y="152400"/>
            <a:ext cx="8745855" cy="6449060"/>
            <a:chOff x="1922544" y="152400"/>
            <a:chExt cx="8745855" cy="6449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2544" y="744955"/>
              <a:ext cx="7840748" cy="58561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4316" y="152400"/>
              <a:ext cx="2043683" cy="647700"/>
            </a:xfrm>
            <a:prstGeom prst="rect">
              <a:avLst/>
            </a:prstGeom>
          </p:spPr>
        </p:pic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8CCE6-47BB-D982-6F12-3AD3C510020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EE2CE5A-5E99-4A8A-BE70-FACD3E3E8B8C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0C4C0-3648-BF7D-D201-13CEAFB9F9C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43CF4-A4EB-37DC-5CC4-5495BA22B2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16</a:t>
            </a:fld>
            <a:endParaRPr lang="en-IN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194" y="269239"/>
            <a:ext cx="4516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Classful</a:t>
            </a:r>
            <a:r>
              <a:rPr spc="-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Addre</a:t>
            </a:r>
            <a:r>
              <a:rPr spc="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1136980"/>
            <a:ext cx="745490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classful </a:t>
            </a:r>
            <a:r>
              <a:rPr sz="2800" dirty="0">
                <a:latin typeface="Times New Roman"/>
                <a:cs typeface="Times New Roman"/>
              </a:rPr>
              <a:t>addressing, </a:t>
            </a:r>
            <a:r>
              <a:rPr sz="2800" spc="-5" dirty="0">
                <a:latin typeface="Times New Roman"/>
                <a:cs typeface="Times New Roman"/>
              </a:rPr>
              <a:t>the address space is </a:t>
            </a:r>
            <a:r>
              <a:rPr sz="2800" dirty="0">
                <a:latin typeface="Times New Roman"/>
                <a:cs typeface="Times New Roman"/>
              </a:rPr>
              <a:t>divided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</a:t>
            </a:r>
            <a:r>
              <a:rPr sz="2800" spc="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classes: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A, B, C, D,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E.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3723" y="2690598"/>
            <a:ext cx="8188664" cy="27058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6135" y="166433"/>
            <a:ext cx="1963682" cy="49117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4BA052-7288-2911-6697-004A2A56135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49BBA35-57B1-48C9-8092-62290B6ACD87}" type="datetime1">
              <a:rPr lang="en-US" smtClean="0"/>
              <a:t>2/2/2023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5EA4B6-FB14-CB24-E3D6-1662199B3F4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441737-E56D-63A9-FEBD-A937023F05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17</a:t>
            </a:fld>
            <a:endParaRPr lang="en-IN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8850"/>
            <a:ext cx="9994265" cy="11709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ts val="4220"/>
              </a:lnSpc>
              <a:spcBef>
                <a:spcPts val="720"/>
              </a:spcBef>
            </a:pPr>
            <a:r>
              <a:rPr sz="4000" i="1" dirty="0">
                <a:solidFill>
                  <a:srgbClr val="000000"/>
                </a:solidFill>
                <a:latin typeface="Times New Roman"/>
                <a:cs typeface="Times New Roman"/>
              </a:rPr>
              <a:t>Finding </a:t>
            </a:r>
            <a:r>
              <a:rPr sz="4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4000" i="1" dirty="0">
                <a:solidFill>
                  <a:srgbClr val="000000"/>
                </a:solidFill>
                <a:latin typeface="Times New Roman"/>
                <a:cs typeface="Times New Roman"/>
              </a:rPr>
              <a:t>classes </a:t>
            </a:r>
            <a:r>
              <a:rPr sz="4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sz="4000" i="1" dirty="0">
                <a:solidFill>
                  <a:srgbClr val="000000"/>
                </a:solidFill>
                <a:latin typeface="Times New Roman"/>
                <a:cs typeface="Times New Roman"/>
              </a:rPr>
              <a:t>binary </a:t>
            </a:r>
            <a:r>
              <a:rPr sz="4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4000" i="1" dirty="0">
                <a:solidFill>
                  <a:srgbClr val="000000"/>
                </a:solidFill>
                <a:latin typeface="Times New Roman"/>
                <a:cs typeface="Times New Roman"/>
              </a:rPr>
              <a:t>dotted-decimal </a:t>
            </a:r>
            <a:r>
              <a:rPr sz="4000" i="1" spc="-9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i="1" dirty="0">
                <a:solidFill>
                  <a:srgbClr val="000000"/>
                </a:solidFill>
                <a:latin typeface="Times New Roman"/>
                <a:cs typeface="Times New Roman"/>
              </a:rPr>
              <a:t>notation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4316" y="74676"/>
            <a:ext cx="2043683" cy="6477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2173223"/>
            <a:ext cx="10515600" cy="364973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C308-8CCC-B85B-AF8C-6DB92764664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F8BE0F8-20C0-4CDF-A537-FFFC61C2E2CA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D5E67-63F6-5A34-4E92-E11B6FE02F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39C4F-337C-1AB3-C244-4E6A42EC53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18</a:t>
            </a:fld>
            <a:endParaRPr lang="en-IN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594" y="1305544"/>
            <a:ext cx="7278237" cy="50401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7109" y="115316"/>
            <a:ext cx="4105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  <a:latin typeface="Times New Roman"/>
                <a:cs typeface="Times New Roman"/>
              </a:rPr>
              <a:t>Clas</a:t>
            </a:r>
            <a:r>
              <a:rPr sz="4000" spc="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4000" spc="-5" dirty="0">
                <a:solidFill>
                  <a:srgbClr val="000000"/>
                </a:solidFill>
                <a:latin typeface="Times New Roman"/>
                <a:cs typeface="Times New Roman"/>
              </a:rPr>
              <a:t>ful</a:t>
            </a:r>
            <a:r>
              <a:rPr sz="4000" spc="-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Times New Roman"/>
                <a:cs typeface="Times New Roman"/>
              </a:rPr>
              <a:t>Addre</a:t>
            </a:r>
            <a:r>
              <a:rPr sz="4000" spc="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4000" spc="-5" dirty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sz="4000" spc="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000" spc="-5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CEC47-5EDF-2E05-D384-1A90A793158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FFE3E85-DF6F-4CE6-95BA-80BA30BCD56A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12520-6798-2E77-D8B0-D897F8F0F0D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DC0A7-4A48-6AB4-9AC8-9041344B16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19</a:t>
            </a:fld>
            <a:endParaRPr lang="en-IN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4226" y="19800"/>
            <a:ext cx="2491609" cy="8316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2101" y="1019936"/>
            <a:ext cx="370141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0099"/>
                </a:solidFill>
                <a:latin typeface="Times New Roman"/>
                <a:cs typeface="Times New Roman"/>
              </a:rPr>
              <a:t>Course</a:t>
            </a:r>
            <a:r>
              <a:rPr sz="1800" spc="-3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Objective: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purpose</a:t>
            </a:r>
            <a:r>
              <a:rPr sz="1800" spc="-1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learning</a:t>
            </a:r>
            <a:r>
              <a:rPr sz="1800" spc="-2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this</a:t>
            </a:r>
            <a:r>
              <a:rPr sz="1800" spc="-2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course</a:t>
            </a:r>
            <a:r>
              <a:rPr sz="1800" spc="-2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990099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to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97769" y="6542452"/>
            <a:ext cx="153035" cy="2095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200" dirty="0">
                <a:solidFill>
                  <a:srgbClr val="B9B9B9"/>
                </a:solidFill>
                <a:latin typeface="Palatino Linotype"/>
                <a:cs typeface="Palatino Linotype"/>
              </a:rPr>
              <a:t>2</a:t>
            </a:fld>
            <a:endParaRPr sz="12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9754" y="1733499"/>
            <a:ext cx="6355080" cy="391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8975" indent="-257810">
              <a:lnSpc>
                <a:spcPct val="100000"/>
              </a:lnSpc>
              <a:spcBef>
                <a:spcPts val="100"/>
              </a:spcBef>
              <a:buFont typeface="Calibri"/>
              <a:buChar char="▪"/>
              <a:tabLst>
                <a:tab pos="688975" algn="l"/>
                <a:tab pos="689610" algn="l"/>
              </a:tabLst>
            </a:pPr>
            <a:r>
              <a:rPr sz="1500" spc="-5" dirty="0">
                <a:latin typeface="Palatino Linotype"/>
                <a:cs typeface="Palatino Linotype"/>
              </a:rPr>
              <a:t>Understand</a:t>
            </a:r>
            <a:r>
              <a:rPr sz="1500" spc="-10" dirty="0">
                <a:latin typeface="Palatino Linotype"/>
                <a:cs typeface="Palatino Linotype"/>
              </a:rPr>
              <a:t> </a:t>
            </a:r>
            <a:r>
              <a:rPr sz="1500" dirty="0">
                <a:latin typeface="Palatino Linotype"/>
                <a:cs typeface="Palatino Linotype"/>
              </a:rPr>
              <a:t>the</a:t>
            </a:r>
            <a:r>
              <a:rPr sz="1500" spc="-1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basic services</a:t>
            </a:r>
            <a:r>
              <a:rPr sz="1500" spc="5" dirty="0">
                <a:latin typeface="Palatino Linotype"/>
                <a:cs typeface="Palatino Linotype"/>
              </a:rPr>
              <a:t> </a:t>
            </a:r>
            <a:r>
              <a:rPr sz="1500" dirty="0">
                <a:latin typeface="Palatino Linotype"/>
                <a:cs typeface="Palatino Linotype"/>
              </a:rPr>
              <a:t>and</a:t>
            </a:r>
            <a:r>
              <a:rPr sz="1500" spc="5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concepts</a:t>
            </a:r>
            <a:r>
              <a:rPr sz="1500" spc="5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related</a:t>
            </a:r>
            <a:r>
              <a:rPr sz="1500" spc="-10" dirty="0">
                <a:latin typeface="Palatino Linotype"/>
                <a:cs typeface="Palatino Linotype"/>
              </a:rPr>
              <a:t> </a:t>
            </a:r>
            <a:r>
              <a:rPr sz="1500" dirty="0">
                <a:latin typeface="Palatino Linotype"/>
                <a:cs typeface="Palatino Linotype"/>
              </a:rPr>
              <a:t>to</a:t>
            </a:r>
            <a:r>
              <a:rPr sz="1500" spc="5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Internetwork</a:t>
            </a:r>
            <a:endParaRPr sz="1500" dirty="0">
              <a:latin typeface="Palatino Linotype"/>
              <a:cs typeface="Palatino Linotype"/>
            </a:endParaRPr>
          </a:p>
          <a:p>
            <a:pPr marL="688975" indent="-257810">
              <a:lnSpc>
                <a:spcPct val="100000"/>
              </a:lnSpc>
              <a:spcBef>
                <a:spcPts val="5"/>
              </a:spcBef>
              <a:buFont typeface="Calibri"/>
              <a:buChar char="▪"/>
              <a:tabLst>
                <a:tab pos="688975" algn="l"/>
                <a:tab pos="689610" algn="l"/>
              </a:tabLst>
            </a:pPr>
            <a:r>
              <a:rPr sz="1500" spc="-5" dirty="0">
                <a:latin typeface="Palatino Linotype"/>
                <a:cs typeface="Palatino Linotype"/>
              </a:rPr>
              <a:t>Understand</a:t>
            </a:r>
            <a:r>
              <a:rPr sz="1500" spc="-10" dirty="0">
                <a:latin typeface="Palatino Linotype"/>
                <a:cs typeface="Palatino Linotype"/>
              </a:rPr>
              <a:t> </a:t>
            </a:r>
            <a:r>
              <a:rPr sz="1500" dirty="0">
                <a:latin typeface="Palatino Linotype"/>
                <a:cs typeface="Palatino Linotype"/>
              </a:rPr>
              <a:t>the</a:t>
            </a:r>
            <a:r>
              <a:rPr sz="1500" spc="-1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layered</a:t>
            </a:r>
            <a:r>
              <a:rPr sz="1500" spc="-15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network architecture</a:t>
            </a:r>
            <a:endParaRPr sz="1500" dirty="0">
              <a:latin typeface="Palatino Linotype"/>
              <a:cs typeface="Palatino Linotype"/>
            </a:endParaRPr>
          </a:p>
          <a:p>
            <a:pPr marL="688975" indent="-257810">
              <a:lnSpc>
                <a:spcPct val="100000"/>
              </a:lnSpc>
              <a:buFont typeface="Calibri"/>
              <a:buChar char="▪"/>
              <a:tabLst>
                <a:tab pos="688975" algn="l"/>
                <a:tab pos="689610" algn="l"/>
              </a:tabLst>
            </a:pPr>
            <a:r>
              <a:rPr sz="1500" spc="-5" dirty="0">
                <a:latin typeface="Palatino Linotype"/>
                <a:cs typeface="Palatino Linotype"/>
              </a:rPr>
              <a:t>Acquire knowledge in IP</a:t>
            </a:r>
            <a:r>
              <a:rPr sz="1500" spc="-1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addressing</a:t>
            </a:r>
            <a:endParaRPr sz="1500" dirty="0">
              <a:latin typeface="Palatino Linotype"/>
              <a:cs typeface="Palatino Linotype"/>
            </a:endParaRPr>
          </a:p>
          <a:p>
            <a:pPr marL="688975" indent="-257810">
              <a:lnSpc>
                <a:spcPct val="100000"/>
              </a:lnSpc>
              <a:buFont typeface="Calibri"/>
              <a:buChar char="▪"/>
              <a:tabLst>
                <a:tab pos="688975" algn="l"/>
                <a:tab pos="689610" algn="l"/>
              </a:tabLst>
            </a:pPr>
            <a:r>
              <a:rPr sz="1500" spc="-5" dirty="0">
                <a:latin typeface="Palatino Linotype"/>
                <a:cs typeface="Palatino Linotype"/>
              </a:rPr>
              <a:t>Exploring</a:t>
            </a:r>
            <a:r>
              <a:rPr sz="1500" spc="20" dirty="0">
                <a:latin typeface="Palatino Linotype"/>
                <a:cs typeface="Palatino Linotype"/>
              </a:rPr>
              <a:t> </a:t>
            </a:r>
            <a:r>
              <a:rPr sz="1500" dirty="0">
                <a:latin typeface="Palatino Linotype"/>
                <a:cs typeface="Palatino Linotype"/>
              </a:rPr>
              <a:t>the</a:t>
            </a:r>
            <a:r>
              <a:rPr sz="1500" spc="-15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services </a:t>
            </a:r>
            <a:r>
              <a:rPr sz="1500" dirty="0">
                <a:latin typeface="Palatino Linotype"/>
                <a:cs typeface="Palatino Linotype"/>
              </a:rPr>
              <a:t>and</a:t>
            </a:r>
            <a:r>
              <a:rPr sz="1500" spc="-5" dirty="0">
                <a:latin typeface="Palatino Linotype"/>
                <a:cs typeface="Palatino Linotype"/>
              </a:rPr>
              <a:t> techniques</a:t>
            </a:r>
            <a:r>
              <a:rPr sz="1500" spc="-15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in</a:t>
            </a:r>
            <a:r>
              <a:rPr sz="150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physical</a:t>
            </a:r>
            <a:r>
              <a:rPr sz="1500" spc="5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layer</a:t>
            </a:r>
            <a:endParaRPr sz="1500" dirty="0">
              <a:latin typeface="Palatino Linotype"/>
              <a:cs typeface="Palatino Linotype"/>
            </a:endParaRPr>
          </a:p>
          <a:p>
            <a:pPr marL="688975" indent="-257810">
              <a:lnSpc>
                <a:spcPct val="100000"/>
              </a:lnSpc>
              <a:buFont typeface="Calibri"/>
              <a:buChar char="▪"/>
              <a:tabLst>
                <a:tab pos="688975" algn="l"/>
                <a:tab pos="689610" algn="l"/>
              </a:tabLst>
            </a:pPr>
            <a:r>
              <a:rPr sz="1500" spc="-5" dirty="0">
                <a:latin typeface="Palatino Linotype"/>
                <a:cs typeface="Palatino Linotype"/>
              </a:rPr>
              <a:t>Understand</a:t>
            </a:r>
            <a:r>
              <a:rPr sz="1500" spc="-15" dirty="0">
                <a:latin typeface="Palatino Linotype"/>
                <a:cs typeface="Palatino Linotype"/>
              </a:rPr>
              <a:t> </a:t>
            </a:r>
            <a:r>
              <a:rPr sz="1500" dirty="0">
                <a:latin typeface="Palatino Linotype"/>
                <a:cs typeface="Palatino Linotype"/>
              </a:rPr>
              <a:t>the</a:t>
            </a:r>
            <a:r>
              <a:rPr sz="1500" spc="-15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functions</a:t>
            </a:r>
            <a:r>
              <a:rPr sz="1500" spc="15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of</a:t>
            </a:r>
            <a:r>
              <a:rPr sz="1500" dirty="0">
                <a:latin typeface="Palatino Linotype"/>
                <a:cs typeface="Palatino Linotype"/>
              </a:rPr>
              <a:t> Data </a:t>
            </a:r>
            <a:r>
              <a:rPr sz="1500" spc="-5" dirty="0">
                <a:latin typeface="Palatino Linotype"/>
                <a:cs typeface="Palatino Linotype"/>
              </a:rPr>
              <a:t>Link</a:t>
            </a:r>
            <a:r>
              <a:rPr sz="1500" spc="15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layer</a:t>
            </a:r>
            <a:endParaRPr sz="1500" dirty="0">
              <a:latin typeface="Palatino Linotype"/>
              <a:cs typeface="Palatino Linotype"/>
            </a:endParaRPr>
          </a:p>
          <a:p>
            <a:pPr marL="688975" indent="-257810">
              <a:lnSpc>
                <a:spcPct val="100000"/>
              </a:lnSpc>
              <a:spcBef>
                <a:spcPts val="10"/>
              </a:spcBef>
              <a:buFont typeface="Calibri"/>
              <a:buChar char="▪"/>
              <a:tabLst>
                <a:tab pos="688975" algn="l"/>
                <a:tab pos="689610" algn="l"/>
              </a:tabLst>
            </a:pPr>
            <a:r>
              <a:rPr sz="1500" spc="-5" dirty="0">
                <a:latin typeface="Palatino Linotype"/>
                <a:cs typeface="Palatino Linotype"/>
              </a:rPr>
              <a:t>Implement</a:t>
            </a:r>
            <a:r>
              <a:rPr sz="1500" spc="-15" dirty="0">
                <a:latin typeface="Palatino Linotype"/>
                <a:cs typeface="Palatino Linotype"/>
              </a:rPr>
              <a:t> </a:t>
            </a:r>
            <a:r>
              <a:rPr sz="1500" dirty="0">
                <a:latin typeface="Palatino Linotype"/>
                <a:cs typeface="Palatino Linotype"/>
              </a:rPr>
              <a:t>and</a:t>
            </a:r>
            <a:r>
              <a:rPr sz="1500" spc="-10" dirty="0">
                <a:latin typeface="Palatino Linotype"/>
                <a:cs typeface="Palatino Linotype"/>
              </a:rPr>
              <a:t> </a:t>
            </a:r>
            <a:r>
              <a:rPr sz="1500" dirty="0">
                <a:latin typeface="Palatino Linotype"/>
                <a:cs typeface="Palatino Linotype"/>
              </a:rPr>
              <a:t>analyze</a:t>
            </a:r>
            <a:r>
              <a:rPr sz="1500" spc="-10" dirty="0">
                <a:latin typeface="Palatino Linotype"/>
                <a:cs typeface="Palatino Linotype"/>
              </a:rPr>
              <a:t> </a:t>
            </a:r>
            <a:r>
              <a:rPr sz="1500" dirty="0">
                <a:latin typeface="Palatino Linotype"/>
                <a:cs typeface="Palatino Linotype"/>
              </a:rPr>
              <a:t>the</a:t>
            </a:r>
            <a:r>
              <a:rPr sz="1500" spc="-2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different</a:t>
            </a:r>
            <a:r>
              <a:rPr sz="1500" spc="-2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Routing</a:t>
            </a:r>
            <a:r>
              <a:rPr sz="1500" spc="1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Protocols</a:t>
            </a:r>
            <a:endParaRPr sz="15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▪"/>
            </a:pPr>
            <a:endParaRPr sz="20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990099"/>
                </a:solidFill>
                <a:latin typeface="Times New Roman"/>
                <a:cs typeface="Times New Roman"/>
              </a:rPr>
              <a:t>Course</a:t>
            </a:r>
            <a:r>
              <a:rPr sz="1800" spc="-1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990099"/>
                </a:solidFill>
                <a:latin typeface="Times New Roman"/>
                <a:cs typeface="Times New Roman"/>
              </a:rPr>
              <a:t>Outcomes</a:t>
            </a:r>
            <a:r>
              <a:rPr sz="1800" spc="-1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(CO):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pc="-5" dirty="0">
                <a:solidFill>
                  <a:srgbClr val="990099"/>
                </a:solidFill>
                <a:latin typeface="Times New Roman"/>
                <a:cs typeface="Times New Roman"/>
              </a:rPr>
              <a:t>At</a:t>
            </a:r>
            <a:r>
              <a:rPr sz="1800" spc="-1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end</a:t>
            </a:r>
            <a:r>
              <a:rPr sz="1800" spc="-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this</a:t>
            </a:r>
            <a:r>
              <a:rPr sz="1800" spc="-2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course,</a:t>
            </a:r>
            <a:r>
              <a:rPr sz="1800" spc="-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learners</a:t>
            </a:r>
            <a:r>
              <a:rPr sz="1800" spc="-2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990099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able</a:t>
            </a:r>
            <a:r>
              <a:rPr sz="1800" spc="-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0099"/>
                </a:solidFill>
                <a:latin typeface="Times New Roman"/>
                <a:cs typeface="Times New Roman"/>
              </a:rPr>
              <a:t>to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864235" lvl="1" indent="-343535">
              <a:lnSpc>
                <a:spcPct val="100000"/>
              </a:lnSpc>
              <a:buAutoNum type="arabicPeriod"/>
              <a:tabLst>
                <a:tab pos="864235" algn="l"/>
                <a:tab pos="864869" algn="l"/>
              </a:tabLst>
            </a:pPr>
            <a:r>
              <a:rPr sz="1500" spc="-5" dirty="0">
                <a:latin typeface="Palatino Linotype"/>
                <a:cs typeface="Palatino Linotype"/>
              </a:rPr>
              <a:t>Apply </a:t>
            </a:r>
            <a:r>
              <a:rPr sz="1500" dirty="0">
                <a:latin typeface="Palatino Linotype"/>
                <a:cs typeface="Palatino Linotype"/>
              </a:rPr>
              <a:t>the</a:t>
            </a:r>
            <a:r>
              <a:rPr sz="1500" spc="-15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knowledge</a:t>
            </a:r>
            <a:r>
              <a:rPr sz="1500" spc="-2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of</a:t>
            </a:r>
            <a:r>
              <a:rPr sz="1500" spc="5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communication</a:t>
            </a:r>
            <a:endParaRPr sz="1500" dirty="0">
              <a:latin typeface="Palatino Linotype"/>
              <a:cs typeface="Palatino Linotype"/>
            </a:endParaRPr>
          </a:p>
          <a:p>
            <a:pPr marL="864235" lvl="1" indent="-343535">
              <a:lnSpc>
                <a:spcPct val="100000"/>
              </a:lnSpc>
              <a:buAutoNum type="arabicPeriod"/>
              <a:tabLst>
                <a:tab pos="864235" algn="l"/>
                <a:tab pos="864869" algn="l"/>
              </a:tabLst>
            </a:pPr>
            <a:r>
              <a:rPr sz="1500" spc="-5" dirty="0">
                <a:latin typeface="Palatino Linotype"/>
                <a:cs typeface="Palatino Linotype"/>
              </a:rPr>
              <a:t>Identify</a:t>
            </a:r>
            <a:r>
              <a:rPr sz="1500" spc="-10" dirty="0">
                <a:latin typeface="Palatino Linotype"/>
                <a:cs typeface="Palatino Linotype"/>
              </a:rPr>
              <a:t> </a:t>
            </a:r>
            <a:r>
              <a:rPr sz="1500" dirty="0">
                <a:latin typeface="Palatino Linotype"/>
                <a:cs typeface="Palatino Linotype"/>
              </a:rPr>
              <a:t>and</a:t>
            </a:r>
            <a:r>
              <a:rPr sz="1500" spc="-2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design </a:t>
            </a:r>
            <a:r>
              <a:rPr sz="1500" dirty="0">
                <a:latin typeface="Palatino Linotype"/>
                <a:cs typeface="Palatino Linotype"/>
              </a:rPr>
              <a:t>the</a:t>
            </a:r>
            <a:r>
              <a:rPr sz="1500" spc="-1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network topologies</a:t>
            </a:r>
            <a:endParaRPr sz="1500" dirty="0">
              <a:latin typeface="Palatino Linotype"/>
              <a:cs typeface="Palatino Linotype"/>
            </a:endParaRPr>
          </a:p>
          <a:p>
            <a:pPr marL="864235" lvl="1" indent="-343535">
              <a:lnSpc>
                <a:spcPct val="100000"/>
              </a:lnSpc>
              <a:buAutoNum type="arabicPeriod"/>
              <a:tabLst>
                <a:tab pos="864235" algn="l"/>
                <a:tab pos="864869" algn="l"/>
              </a:tabLst>
            </a:pPr>
            <a:r>
              <a:rPr sz="1500" dirty="0">
                <a:latin typeface="Palatino Linotype"/>
                <a:cs typeface="Palatino Linotype"/>
              </a:rPr>
              <a:t>Design</a:t>
            </a:r>
            <a:r>
              <a:rPr sz="1500" spc="-5" dirty="0">
                <a:latin typeface="Palatino Linotype"/>
                <a:cs typeface="Palatino Linotype"/>
              </a:rPr>
              <a:t> </a:t>
            </a:r>
            <a:r>
              <a:rPr sz="1500" dirty="0">
                <a:latin typeface="Palatino Linotype"/>
                <a:cs typeface="Palatino Linotype"/>
              </a:rPr>
              <a:t>the</a:t>
            </a:r>
            <a:r>
              <a:rPr sz="1500" spc="-2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network</a:t>
            </a:r>
            <a:r>
              <a:rPr sz="150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using</a:t>
            </a:r>
            <a:r>
              <a:rPr sz="150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addressing</a:t>
            </a:r>
            <a:r>
              <a:rPr sz="1500" spc="5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schemes</a:t>
            </a:r>
            <a:endParaRPr sz="1500" dirty="0">
              <a:latin typeface="Palatino Linotype"/>
              <a:cs typeface="Palatino Linotype"/>
            </a:endParaRPr>
          </a:p>
          <a:p>
            <a:pPr marL="864235" lvl="1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64235" algn="l"/>
                <a:tab pos="864869" algn="l"/>
              </a:tabLst>
            </a:pPr>
            <a:r>
              <a:rPr sz="1500" spc="-5" dirty="0">
                <a:latin typeface="Palatino Linotype"/>
                <a:cs typeface="Palatino Linotype"/>
              </a:rPr>
              <a:t>Identify</a:t>
            </a:r>
            <a:r>
              <a:rPr sz="1500" spc="-10" dirty="0">
                <a:latin typeface="Palatino Linotype"/>
                <a:cs typeface="Palatino Linotype"/>
              </a:rPr>
              <a:t> </a:t>
            </a:r>
            <a:r>
              <a:rPr sz="1500" dirty="0">
                <a:latin typeface="Palatino Linotype"/>
                <a:cs typeface="Palatino Linotype"/>
              </a:rPr>
              <a:t>and</a:t>
            </a:r>
            <a:r>
              <a:rPr sz="1500" spc="-2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correct</a:t>
            </a:r>
            <a:r>
              <a:rPr sz="1500" dirty="0">
                <a:latin typeface="Palatino Linotype"/>
                <a:cs typeface="Palatino Linotype"/>
              </a:rPr>
              <a:t> the</a:t>
            </a:r>
            <a:r>
              <a:rPr sz="1500" spc="-15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errors</a:t>
            </a:r>
            <a:r>
              <a:rPr sz="1500" spc="-1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in</a:t>
            </a:r>
            <a:r>
              <a:rPr sz="1500" spc="5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transmission</a:t>
            </a:r>
            <a:endParaRPr sz="1500" dirty="0">
              <a:latin typeface="Palatino Linotype"/>
              <a:cs typeface="Palatino Linotype"/>
            </a:endParaRPr>
          </a:p>
          <a:p>
            <a:pPr marL="864235" lvl="1" indent="-343535">
              <a:lnSpc>
                <a:spcPct val="100000"/>
              </a:lnSpc>
              <a:buAutoNum type="arabicPeriod"/>
              <a:tabLst>
                <a:tab pos="864235" algn="l"/>
                <a:tab pos="864869" algn="l"/>
              </a:tabLst>
            </a:pPr>
            <a:r>
              <a:rPr sz="1500" spc="-5" dirty="0">
                <a:latin typeface="Palatino Linotype"/>
                <a:cs typeface="Palatino Linotype"/>
              </a:rPr>
              <a:t>Identify </a:t>
            </a:r>
            <a:r>
              <a:rPr sz="1500" dirty="0">
                <a:latin typeface="Palatino Linotype"/>
                <a:cs typeface="Palatino Linotype"/>
              </a:rPr>
              <a:t>the</a:t>
            </a:r>
            <a:r>
              <a:rPr sz="1500" spc="-15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guided </a:t>
            </a:r>
            <a:r>
              <a:rPr sz="1500" dirty="0">
                <a:latin typeface="Palatino Linotype"/>
                <a:cs typeface="Palatino Linotype"/>
              </a:rPr>
              <a:t>and</a:t>
            </a:r>
            <a:r>
              <a:rPr sz="1500" spc="-5" dirty="0">
                <a:latin typeface="Palatino Linotype"/>
                <a:cs typeface="Palatino Linotype"/>
              </a:rPr>
              <a:t> unguided transmission</a:t>
            </a:r>
            <a:r>
              <a:rPr sz="1500" spc="1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media</a:t>
            </a:r>
            <a:endParaRPr sz="1500" dirty="0">
              <a:latin typeface="Palatino Linotype"/>
              <a:cs typeface="Palatino Linotype"/>
            </a:endParaRPr>
          </a:p>
          <a:p>
            <a:pPr marL="864235" lvl="1" indent="-343535">
              <a:lnSpc>
                <a:spcPct val="100000"/>
              </a:lnSpc>
              <a:buAutoNum type="arabicPeriod"/>
              <a:tabLst>
                <a:tab pos="864235" algn="l"/>
                <a:tab pos="864869" algn="l"/>
              </a:tabLst>
            </a:pPr>
            <a:r>
              <a:rPr sz="1500" spc="-5" dirty="0">
                <a:latin typeface="Palatino Linotype"/>
                <a:cs typeface="Palatino Linotype"/>
              </a:rPr>
              <a:t>Implement</a:t>
            </a:r>
            <a:r>
              <a:rPr sz="1500" spc="-20" dirty="0">
                <a:latin typeface="Palatino Linotype"/>
                <a:cs typeface="Palatino Linotype"/>
              </a:rPr>
              <a:t> </a:t>
            </a:r>
            <a:r>
              <a:rPr sz="1500" dirty="0">
                <a:latin typeface="Palatino Linotype"/>
                <a:cs typeface="Palatino Linotype"/>
              </a:rPr>
              <a:t>the</a:t>
            </a:r>
            <a:r>
              <a:rPr sz="1500" spc="-1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various</a:t>
            </a:r>
            <a:r>
              <a:rPr sz="150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Routing</a:t>
            </a:r>
            <a:r>
              <a:rPr sz="1500" spc="10" dirty="0">
                <a:latin typeface="Palatino Linotype"/>
                <a:cs typeface="Palatino Linotype"/>
              </a:rPr>
              <a:t> </a:t>
            </a:r>
            <a:r>
              <a:rPr sz="1500" spc="-5" dirty="0">
                <a:latin typeface="Palatino Linotype"/>
                <a:cs typeface="Palatino Linotype"/>
              </a:rPr>
              <a:t>Protocols</a:t>
            </a:r>
            <a:endParaRPr sz="1500" dirty="0">
              <a:latin typeface="Palatino Linotype"/>
              <a:cs typeface="Palatino Linotype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76F9888-1EDE-CAAB-7DF6-717AEEC3D36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3194538-745F-4E12-91D0-7892F18876CC}" type="datetime1">
              <a:rPr lang="en-US" smtClean="0"/>
              <a:t>2/2/2023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66613FA-000D-A498-9917-0633AA99A0E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059F93E-619B-D4F6-A186-B379096B89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2</a:t>
            </a:fld>
            <a:endParaRPr lang="en-IN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4020" y="1668779"/>
            <a:ext cx="8983980" cy="35067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2489" y="495122"/>
            <a:ext cx="589280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000000"/>
                </a:solidFill>
                <a:latin typeface="Times New Roman"/>
                <a:cs typeface="Times New Roman"/>
              </a:rPr>
              <a:t>Classful</a:t>
            </a:r>
            <a:r>
              <a:rPr sz="3300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000000"/>
                </a:solidFill>
                <a:latin typeface="Times New Roman"/>
                <a:cs typeface="Times New Roman"/>
              </a:rPr>
              <a:t>Addressing</a:t>
            </a:r>
            <a:r>
              <a:rPr sz="33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sz="33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000000"/>
                </a:solidFill>
                <a:latin typeface="Times New Roman"/>
                <a:cs typeface="Times New Roman"/>
              </a:rPr>
              <a:t>Class Range</a:t>
            </a:r>
            <a:endParaRPr sz="3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DA39A-A2A4-D15F-1A47-C0FFBBD6103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A92A9DA-F469-47BC-9B0A-A93376DA059E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ED9E-F685-4583-9AE9-E93761E27A2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5E3F-F0D8-61D8-19FB-AA05F1D856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20</a:t>
            </a:fld>
            <a:endParaRPr lang="en-IN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5152" y="6489293"/>
            <a:ext cx="2800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19</a:t>
            </a:r>
            <a:r>
              <a:rPr sz="800" b="1" dirty="0">
                <a:solidFill>
                  <a:srgbClr val="B5A787"/>
                </a:solidFill>
                <a:latin typeface="Arial"/>
                <a:cs typeface="Arial"/>
              </a:rPr>
              <a:t>.</a:t>
            </a:r>
            <a:r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21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4" name="object 4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758694" y="1215446"/>
            <a:ext cx="7513955" cy="820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50"/>
              </a:lnSpc>
            </a:pPr>
            <a:r>
              <a:rPr sz="2800" b="1" i="1" spc="-5" dirty="0">
                <a:latin typeface="Times New Roman"/>
                <a:cs typeface="Times New Roman"/>
              </a:rPr>
              <a:t>Change</a:t>
            </a:r>
            <a:r>
              <a:rPr sz="2800" b="1" i="1" spc="3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following</a:t>
            </a:r>
            <a:r>
              <a:rPr sz="2800" b="1" i="1" spc="3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IPv4</a:t>
            </a:r>
            <a:r>
              <a:rPr sz="2800" b="1" i="1" spc="3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addresses</a:t>
            </a:r>
            <a:r>
              <a:rPr sz="2800" b="1" i="1" spc="3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from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binary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notation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 dotted-decimal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notation.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45994" y="18999"/>
            <a:ext cx="1821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9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8694" y="3654481"/>
            <a:ext cx="7513955" cy="167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50"/>
              </a:lnSpc>
            </a:pPr>
            <a:r>
              <a:rPr sz="2800" b="1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replace each group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8 bits with its equivalent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decimal number (see Appendix B)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add dots for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separation.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56187" y="5486400"/>
            <a:ext cx="2474966" cy="80792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601467" y="1066800"/>
            <a:ext cx="7696200" cy="946785"/>
          </a:xfrm>
          <a:custGeom>
            <a:avLst/>
            <a:gdLst/>
            <a:ahLst/>
            <a:cxnLst/>
            <a:rect l="l" t="t" r="r" b="b"/>
            <a:pathLst>
              <a:path w="7696200" h="946785">
                <a:moveTo>
                  <a:pt x="7696200" y="0"/>
                </a:moveTo>
                <a:lnTo>
                  <a:pt x="0" y="0"/>
                </a:lnTo>
                <a:lnTo>
                  <a:pt x="0" y="946403"/>
                </a:lnTo>
                <a:lnTo>
                  <a:pt x="7696200" y="946403"/>
                </a:lnTo>
                <a:lnTo>
                  <a:pt x="769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81097" y="1087323"/>
            <a:ext cx="75387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Change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following</a:t>
            </a:r>
            <a:r>
              <a:rPr sz="2800" b="1" i="1" spc="3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IPv4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addresses</a:t>
            </a:r>
            <a:r>
              <a:rPr sz="2800" b="1" i="1" spc="3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from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binary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notation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dotted-decimal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notation.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01467" y="3505200"/>
            <a:ext cx="7696200" cy="1800225"/>
          </a:xfrm>
          <a:custGeom>
            <a:avLst/>
            <a:gdLst/>
            <a:ahLst/>
            <a:cxnLst/>
            <a:rect l="l" t="t" r="r" b="b"/>
            <a:pathLst>
              <a:path w="7696200" h="1800225">
                <a:moveTo>
                  <a:pt x="7696200" y="0"/>
                </a:moveTo>
                <a:lnTo>
                  <a:pt x="0" y="0"/>
                </a:lnTo>
                <a:lnTo>
                  <a:pt x="0" y="1799844"/>
                </a:lnTo>
                <a:lnTo>
                  <a:pt x="7696200" y="1799844"/>
                </a:lnTo>
                <a:lnTo>
                  <a:pt x="769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81097" y="3526663"/>
            <a:ext cx="75393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replace each </a:t>
            </a:r>
            <a:r>
              <a:rPr sz="2800" b="1" i="1" dirty="0">
                <a:latin typeface="Times New Roman"/>
                <a:cs typeface="Times New Roman"/>
              </a:rPr>
              <a:t>group </a:t>
            </a:r>
            <a:r>
              <a:rPr sz="2800" b="1" i="1" spc="-5" dirty="0">
                <a:latin typeface="Times New Roman"/>
                <a:cs typeface="Times New Roman"/>
              </a:rPr>
              <a:t>of 8 </a:t>
            </a:r>
            <a:r>
              <a:rPr sz="2800" b="1" i="1" dirty="0">
                <a:latin typeface="Times New Roman"/>
                <a:cs typeface="Times New Roman"/>
              </a:rPr>
              <a:t>bits </a:t>
            </a:r>
            <a:r>
              <a:rPr sz="2800" b="1" i="1" spc="-5" dirty="0">
                <a:latin typeface="Times New Roman"/>
                <a:cs typeface="Times New Roman"/>
              </a:rPr>
              <a:t>with its equivalent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decimal number (see Appendix B)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add dots for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separation.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4316" y="115823"/>
            <a:ext cx="2043683" cy="647700"/>
          </a:xfrm>
          <a:prstGeom prst="rect">
            <a:avLst/>
          </a:prstGeom>
        </p:spPr>
      </p:pic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20DA96DE-8B47-FC53-0B0B-BB566B7AF6D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76F6864-2309-476A-87A7-478C65B71CF5}" type="datetime1">
              <a:rPr lang="en-US" smtClean="0"/>
              <a:t>2/2/2023</a:t>
            </a:fld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1ECC7A6-C94B-FF73-2A52-FD3C30CC1C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1E571E7-2A86-26EB-065B-EF0A1F559A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21</a:t>
            </a:fld>
            <a:endParaRPr lang="en-IN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5222" y="6620967"/>
            <a:ext cx="2800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19</a:t>
            </a:r>
            <a:r>
              <a:rPr sz="800" b="1" dirty="0">
                <a:solidFill>
                  <a:srgbClr val="B5A787"/>
                </a:solidFill>
                <a:latin typeface="Arial"/>
                <a:cs typeface="Arial"/>
              </a:rPr>
              <a:t>.</a:t>
            </a:r>
            <a:r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22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87424" y="108204"/>
            <a:ext cx="8227059" cy="896619"/>
            <a:chOff x="1487424" y="108204"/>
            <a:chExt cx="8227059" cy="896619"/>
          </a:xfrm>
        </p:grpSpPr>
        <p:sp>
          <p:nvSpPr>
            <p:cNvPr id="4" name="object 4"/>
            <p:cNvSpPr/>
            <p:nvPr/>
          </p:nvSpPr>
          <p:spPr>
            <a:xfrm>
              <a:off x="2400300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2824" y="108204"/>
              <a:ext cx="329184" cy="473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3744" y="530351"/>
              <a:ext cx="323215" cy="474345"/>
            </a:xfrm>
            <a:custGeom>
              <a:avLst/>
              <a:gdLst/>
              <a:ahLst/>
              <a:cxnLst/>
              <a:rect l="l" t="t" r="r" b="b"/>
              <a:pathLst>
                <a:path w="323214" h="474344">
                  <a:moveTo>
                    <a:pt x="32308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23088" y="473964"/>
                  </a:lnTo>
                  <a:lnTo>
                    <a:pt x="323088" y="348996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6832" y="530352"/>
              <a:ext cx="368807" cy="473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7424" y="457200"/>
              <a:ext cx="8226552" cy="42214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985264" y="1240281"/>
            <a:ext cx="76142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394075" algn="l"/>
                <a:tab pos="575246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Change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following	IPv4</a:t>
            </a:r>
            <a:r>
              <a:rPr sz="2800" b="1" i="1" spc="3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addresses	from</a:t>
            </a:r>
            <a:r>
              <a:rPr sz="2800" b="1" i="1" spc="2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dotted-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decimal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notation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binary notation.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83965" y="22606"/>
            <a:ext cx="1821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9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1263" y="2315286"/>
            <a:ext cx="2422985" cy="80729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85264" y="3373958"/>
            <a:ext cx="76155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628015" algn="l"/>
                <a:tab pos="1861185" algn="l"/>
                <a:tab pos="2720975" algn="l"/>
                <a:tab pos="4034790" algn="l"/>
                <a:tab pos="5349875" algn="l"/>
                <a:tab pos="6149975" algn="l"/>
                <a:tab pos="6654800" algn="l"/>
              </a:tabLst>
            </a:pPr>
            <a:r>
              <a:rPr sz="2800" b="1" i="1" spc="-215" dirty="0">
                <a:latin typeface="Times New Roman"/>
                <a:cs typeface="Times New Roman"/>
              </a:rPr>
              <a:t>W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repl</a:t>
            </a:r>
            <a:r>
              <a:rPr sz="2800" b="1" i="1" spc="5" dirty="0">
                <a:latin typeface="Times New Roman"/>
                <a:cs typeface="Times New Roman"/>
              </a:rPr>
              <a:t>a</a:t>
            </a:r>
            <a:r>
              <a:rPr sz="2800" b="1" i="1" spc="-25" dirty="0">
                <a:latin typeface="Times New Roman"/>
                <a:cs typeface="Times New Roman"/>
              </a:rPr>
              <a:t>c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decimal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n</a:t>
            </a:r>
            <a:r>
              <a:rPr sz="2800" b="1" i="1" dirty="0">
                <a:latin typeface="Times New Roman"/>
                <a:cs typeface="Times New Roman"/>
              </a:rPr>
              <a:t>u</a:t>
            </a:r>
            <a:r>
              <a:rPr sz="2800" b="1" i="1" spc="-5" dirty="0">
                <a:latin typeface="Times New Roman"/>
                <a:cs typeface="Times New Roman"/>
              </a:rPr>
              <a:t>mber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dirty="0">
                <a:latin typeface="Times New Roman"/>
                <a:cs typeface="Times New Roman"/>
              </a:rPr>
              <a:t>	it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b</a:t>
            </a:r>
            <a:r>
              <a:rPr sz="2800" b="1" i="1" dirty="0">
                <a:latin typeface="Times New Roman"/>
                <a:cs typeface="Times New Roman"/>
              </a:rPr>
              <a:t>i</a:t>
            </a:r>
            <a:r>
              <a:rPr sz="2800" b="1" i="1" spc="-5" dirty="0">
                <a:latin typeface="Times New Roman"/>
                <a:cs typeface="Times New Roman"/>
              </a:rPr>
              <a:t>nary  equivalent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75768" y="4967039"/>
            <a:ext cx="7062914" cy="8012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DAD41780-284A-D0E6-DFB9-FDB25538699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9CF2184-0C4B-4914-BB21-C633647F6545}" type="datetime1">
              <a:rPr lang="en-US" smtClean="0"/>
              <a:t>2/2/2023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4876A66-EB29-A405-9E22-3D45D2F487B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6DD39D6-7D1A-5198-865F-CCA61B83E7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22</a:t>
            </a:fld>
            <a:endParaRPr lang="en-IN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5152" y="6489293"/>
            <a:ext cx="2800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19</a:t>
            </a:r>
            <a:r>
              <a:rPr sz="800" b="1" dirty="0">
                <a:solidFill>
                  <a:srgbClr val="B5A787"/>
                </a:solidFill>
                <a:latin typeface="Arial"/>
                <a:cs typeface="Arial"/>
              </a:rPr>
              <a:t>.</a:t>
            </a:r>
            <a:r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23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4" name="object 4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745994" y="1164081"/>
            <a:ext cx="7269480" cy="552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Find 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class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address.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a.	</a:t>
            </a:r>
            <a:r>
              <a:rPr sz="2800" b="1" u="heavy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0000001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00001011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00001011 </a:t>
            </a:r>
            <a:r>
              <a:rPr sz="2800" spc="-70" dirty="0">
                <a:latin typeface="Times New Roman"/>
                <a:cs typeface="Times New Roman"/>
              </a:rPr>
              <a:t>11101111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5465" algn="l"/>
              </a:tabLst>
            </a:pPr>
            <a:r>
              <a:rPr sz="2800" b="1" i="1" dirty="0">
                <a:solidFill>
                  <a:srgbClr val="0462C1"/>
                </a:solidFill>
                <a:latin typeface="Times New Roman"/>
                <a:cs typeface="Times New Roman"/>
              </a:rPr>
              <a:t>b.	</a:t>
            </a:r>
            <a:r>
              <a:rPr sz="2800" b="1" u="heavy" spc="-20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/>
                <a:cs typeface="Times New Roman"/>
              </a:rPr>
              <a:t>110</a:t>
            </a:r>
            <a:r>
              <a:rPr sz="2800" spc="-20" dirty="0">
                <a:latin typeface="Times New Roman"/>
                <a:cs typeface="Times New Roman"/>
              </a:rPr>
              <a:t>00001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10000011 </a:t>
            </a:r>
            <a:r>
              <a:rPr sz="2800" spc="-30" dirty="0">
                <a:latin typeface="Times New Roman"/>
                <a:cs typeface="Times New Roman"/>
              </a:rPr>
              <a:t>00011011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11111111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24510" algn="l"/>
              </a:tabLst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c.	</a:t>
            </a:r>
            <a:r>
              <a:rPr sz="2800" b="1" u="heavy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/>
                <a:cs typeface="Times New Roman"/>
              </a:rPr>
              <a:t>14</a:t>
            </a:r>
            <a:r>
              <a:rPr sz="2800" dirty="0">
                <a:latin typeface="Times New Roman"/>
                <a:cs typeface="Times New Roman"/>
              </a:rPr>
              <a:t>.23.120.8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800" b="1" i="1" dirty="0">
                <a:solidFill>
                  <a:srgbClr val="0462C1"/>
                </a:solidFill>
                <a:latin typeface="Times New Roman"/>
                <a:cs typeface="Times New Roman"/>
              </a:rPr>
              <a:t>d.	</a:t>
            </a:r>
            <a:r>
              <a:rPr sz="2800" b="1" u="heavy" spc="-30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/>
                <a:cs typeface="Times New Roman"/>
              </a:rPr>
              <a:t>252</a:t>
            </a:r>
            <a:r>
              <a:rPr sz="2800" spc="-30" dirty="0">
                <a:latin typeface="Times New Roman"/>
                <a:cs typeface="Times New Roman"/>
              </a:rPr>
              <a:t>.5.15.111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buClr>
                <a:srgbClr val="0462C1"/>
              </a:buClr>
              <a:buAutoNum type="alphaLcPeriod"/>
              <a:tabLst>
                <a:tab pos="36830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first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0.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class</a:t>
            </a:r>
            <a:r>
              <a:rPr sz="2800" b="1" i="1" spc="-1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-1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address.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lr>
                <a:srgbClr val="0462C1"/>
              </a:buClr>
              <a:buAutoNum type="alphaLcPeriod"/>
              <a:tabLst>
                <a:tab pos="36830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first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 bits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1;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third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0. This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class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address.</a:t>
            </a:r>
            <a:endParaRPr sz="28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buClr>
                <a:srgbClr val="0462C1"/>
              </a:buClr>
              <a:buAutoNum type="alphaLcPeriod" startAt="3"/>
              <a:tabLst>
                <a:tab pos="34798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first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byte 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14;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class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A.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buClr>
                <a:srgbClr val="0462C1"/>
              </a:buClr>
              <a:buAutoNum type="alphaLcPeriod" startAt="3"/>
              <a:tabLst>
                <a:tab pos="36830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first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byte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252;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class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45994" y="18999"/>
            <a:ext cx="1821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9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464F37A-DF39-5CA4-CF01-0E8DBC5F23D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5743837-C4DE-438A-9BB8-1D1B193433DF}" type="datetime1">
              <a:rPr lang="en-US" smtClean="0"/>
              <a:t>2/2/2023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4A69115-C264-73D0-6A38-CFB9F9A89A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F9658E4-2A56-4FCC-CE4D-5BAA86DD29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23</a:t>
            </a:fld>
            <a:endParaRPr lang="en-IN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394" y="1851101"/>
            <a:ext cx="74066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9345" algn="l"/>
              </a:tabLst>
            </a:pPr>
            <a:r>
              <a:rPr sz="2400" b="1" spc="-45" dirty="0">
                <a:solidFill>
                  <a:srgbClr val="944F71"/>
                </a:solidFill>
                <a:latin typeface="Times New Roman"/>
                <a:cs typeface="Times New Roman"/>
              </a:rPr>
              <a:t>Table</a:t>
            </a:r>
            <a:r>
              <a:rPr sz="2400" b="1" spc="-15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4F71"/>
                </a:solidFill>
                <a:latin typeface="Times New Roman"/>
                <a:cs typeface="Times New Roman"/>
              </a:rPr>
              <a:t>1	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Number</a:t>
            </a:r>
            <a:r>
              <a:rPr sz="2000" b="1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of blocks</a:t>
            </a:r>
            <a:r>
              <a:rPr sz="20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block</a:t>
            </a:r>
            <a:r>
              <a:rPr sz="20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size</a:t>
            </a:r>
            <a:r>
              <a:rPr sz="2000" b="1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in classful</a:t>
            </a:r>
            <a:r>
              <a:rPr sz="2000" b="1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IPv4</a:t>
            </a:r>
            <a:r>
              <a:rPr sz="2000" b="1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addressing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996" y="2379760"/>
            <a:ext cx="7782484" cy="21678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8E257-4534-C81C-725B-BD5C575D05C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F9E7827-5253-4FCB-80FA-1696E8A0716D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9D7E8-4618-7E84-9D4F-7D2B369B41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3A96B-77AA-5F50-FA05-8D715926FB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24</a:t>
            </a:fld>
            <a:endParaRPr lang="en-IN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2723" y="3962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19300" y="2758439"/>
            <a:ext cx="8077200" cy="37084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750" rIns="0" bIns="0" rtlCol="0">
            <a:spAutoFit/>
          </a:bodyPr>
          <a:lstStyle/>
          <a:p>
            <a:pPr marL="60071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classful addressing,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large</a:t>
            </a:r>
            <a:r>
              <a:rPr sz="1800" dirty="0">
                <a:latin typeface="Calibri"/>
                <a:cs typeface="Calibri"/>
              </a:rPr>
              <a:t> part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-5" dirty="0">
                <a:latin typeface="Calibri"/>
                <a:cs typeface="Calibri"/>
              </a:rPr>
              <a:t> addresses</a:t>
            </a:r>
            <a:r>
              <a:rPr sz="1800" spc="-10" dirty="0">
                <a:latin typeface="Calibri"/>
                <a:cs typeface="Calibri"/>
              </a:rPr>
              <a:t> were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wasted.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81200" y="1981200"/>
            <a:ext cx="1143000" cy="5669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71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</a:t>
            </a:r>
            <a:r>
              <a:rPr sz="2800" b="1" i="1" spc="5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D03F2765-35F8-A4CA-63A3-0473A611A9F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E4BD609-FE60-4096-8B63-7518937B8BC3}" type="datetime1">
              <a:rPr lang="en-US" smtClean="0"/>
              <a:t>2/2/2023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8E78759-C150-55C3-E945-5EBF9EF66A0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DFA7B4C-D431-70BD-727E-3DBF8989B8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25</a:t>
            </a:fld>
            <a:endParaRPr lang="en-IN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394" y="2232786"/>
            <a:ext cx="5057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9345" algn="l"/>
              </a:tabLst>
            </a:pPr>
            <a:r>
              <a:rPr sz="2400" b="1" spc="-45" dirty="0">
                <a:solidFill>
                  <a:srgbClr val="944F71"/>
                </a:solidFill>
                <a:latin typeface="Times New Roman"/>
                <a:cs typeface="Times New Roman"/>
              </a:rPr>
              <a:t>Table</a:t>
            </a:r>
            <a:r>
              <a:rPr sz="2400" b="1" spc="-10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4F71"/>
                </a:solidFill>
                <a:latin typeface="Times New Roman"/>
                <a:cs typeface="Times New Roman"/>
              </a:rPr>
              <a:t>2	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Default</a:t>
            </a:r>
            <a:r>
              <a:rPr sz="2000" b="1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masks</a:t>
            </a:r>
            <a:r>
              <a:rPr sz="2000" b="1" i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000" b="1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classful</a:t>
            </a:r>
            <a:r>
              <a:rPr sz="2000" b="1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addressing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485" y="2815170"/>
            <a:ext cx="8075956" cy="14564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F6378-109C-C5FB-6838-A0D5104072B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6EC1E92-95FC-4EEE-8925-D47AE0FD8E00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44E7E-B2C0-50F4-D8EF-DF903FA639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A52D0-F675-1B4F-BA51-319605873F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26</a:t>
            </a:fld>
            <a:endParaRPr lang="en-IN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9067800" cy="1053465"/>
            <a:chOff x="1600200" y="0"/>
            <a:chExt cx="906780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4316" y="115823"/>
              <a:ext cx="2043683" cy="64770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2723" y="4419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19300" y="2758439"/>
            <a:ext cx="8077200" cy="37084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75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Classful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addressing,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almost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obsolete,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replaced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classless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addressing.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1200" y="1981200"/>
            <a:ext cx="1143000" cy="56692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71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</a:t>
            </a:r>
            <a:r>
              <a:rPr sz="2800" b="1" i="1" spc="5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6939" y="6391206"/>
            <a:ext cx="6883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19.</a:t>
            </a:r>
            <a:fld id="{81D60167-4931-47E6-BA6A-407CBD079E47}" type="slidenum"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27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5B091A6-CCA3-B158-C6B1-7A62BF838B1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085FB05-4B14-403A-A812-36CB327620FA}" type="datetime1">
              <a:rPr lang="en-US" smtClean="0"/>
              <a:t>2/2/2023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0833940B-D879-08F7-4D02-64EC33081E5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7262488-86A4-62C9-0E43-7CFA111208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27</a:t>
            </a:fld>
            <a:endParaRPr lang="en-IN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9067800" cy="1053465"/>
            <a:chOff x="1600200" y="0"/>
            <a:chExt cx="906780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4316" y="115823"/>
              <a:ext cx="2043683" cy="64770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2723" y="5410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19300" y="2758439"/>
            <a:ext cx="8077200" cy="120142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750" rIns="0" bIns="0" rtlCol="0">
            <a:spAutoFit/>
          </a:bodyPr>
          <a:lstStyle/>
          <a:p>
            <a:pPr marL="2736850" marR="2688590" indent="-4127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In IPv4 </a:t>
            </a:r>
            <a:r>
              <a:rPr sz="1800" spc="-5" dirty="0">
                <a:latin typeface="Calibri"/>
                <a:cs typeface="Calibri"/>
              </a:rPr>
              <a:t>addressing,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block 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365252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x.y.z.t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</a:t>
            </a:r>
            <a:r>
              <a:rPr sz="1800" i="1" spc="-5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64643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x.y.z.t </a:t>
            </a:r>
            <a:r>
              <a:rPr sz="1800" spc="-5" dirty="0">
                <a:latin typeface="Calibri"/>
                <a:cs typeface="Calibri"/>
              </a:rPr>
              <a:t>defines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/</a:t>
            </a:r>
            <a:r>
              <a:rPr sz="1800" i="1" spc="15" dirty="0">
                <a:latin typeface="Calibri"/>
                <a:cs typeface="Calibri"/>
              </a:rPr>
              <a:t>n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mask.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1200" y="1981200"/>
            <a:ext cx="1143000" cy="56692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71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</a:t>
            </a:r>
            <a:r>
              <a:rPr sz="2800" b="1" i="1" spc="5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6939" y="6391206"/>
            <a:ext cx="6883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19.</a:t>
            </a:r>
            <a:fld id="{81D60167-4931-47E6-BA6A-407CBD079E47}" type="slidenum"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28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17A7734-C106-ABF8-BEEF-F16602A7AB6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B2C102B-B8FC-468C-BCE6-9D0F41684DD3}" type="datetime1">
              <a:rPr lang="en-US" smtClean="0"/>
              <a:t>2/2/2023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025B52B-26F8-07C0-009A-6934C3A065A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8E1A90C-6653-6690-F652-1603F7F905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28</a:t>
            </a:fld>
            <a:endParaRPr lang="en-IN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9067800" cy="1053465"/>
            <a:chOff x="1600200" y="0"/>
            <a:chExt cx="906780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4316" y="115823"/>
              <a:ext cx="2043683" cy="64770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2723" y="4419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19300" y="2758439"/>
            <a:ext cx="8077200" cy="6477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block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setting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rightmost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− </a:t>
            </a:r>
            <a:r>
              <a:rPr sz="1800" i="1" dirty="0">
                <a:latin typeface="Calibri"/>
                <a:cs typeface="Calibri"/>
              </a:rPr>
              <a:t>n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1200" y="1981200"/>
            <a:ext cx="1143000" cy="56692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71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</a:t>
            </a:r>
            <a:r>
              <a:rPr sz="2800" b="1" i="1" spc="5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6939" y="6391206"/>
            <a:ext cx="6883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19.</a:t>
            </a:r>
            <a:fld id="{81D60167-4931-47E6-BA6A-407CBD079E47}" type="slidenum"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29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31F65B7-4929-5646-990B-CD9343E0D74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7AB25F7-F338-4506-ABB9-C06A16DE9A7F}" type="datetime1">
              <a:rPr lang="en-US" smtClean="0"/>
              <a:t>2/2/2023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5DC159F-D39D-5DF1-AE15-11D565A751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EB664F9-2F76-CB2E-FC85-B30610B18F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29</a:t>
            </a:fld>
            <a:endParaRPr lang="en-I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411735"/>
            <a:ext cx="34239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4975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UNIT</a:t>
            </a:r>
            <a:r>
              <a:rPr sz="32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–II	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0694" y="1089405"/>
            <a:ext cx="4610735" cy="484251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IPv4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Addressing,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space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Dotted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Decimal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Notation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ClassfulAddressing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Subnet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Mask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Subnetting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Special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dresses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Classle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dirty="0">
                <a:latin typeface="Times New Roman"/>
                <a:cs typeface="Times New Roman"/>
              </a:rPr>
              <a:t>ing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Priv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275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Supernet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ing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Hub,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Repeaters,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Switch,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Bridge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Structure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Router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380" y="72743"/>
            <a:ext cx="2580169" cy="73552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57479-01CF-A5D6-52D3-F3309E5D428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7FBC69E-ADA0-4051-9E57-FCF6BBB7692E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6EB65-B211-02EA-8DC8-EB16B7E02D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5165A-FBD5-1D15-E574-3FE731EE9E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3</a:t>
            </a:fld>
            <a:endParaRPr lang="en-IN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594" y="1164081"/>
            <a:ext cx="853059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A block </a:t>
            </a:r>
            <a:r>
              <a:rPr sz="2800" i="1" dirty="0">
                <a:latin typeface="Times New Roman"/>
                <a:cs typeface="Times New Roman"/>
              </a:rPr>
              <a:t>of </a:t>
            </a:r>
            <a:r>
              <a:rPr sz="2800" i="1" spc="-15" dirty="0">
                <a:latin typeface="Times New Roman"/>
                <a:cs typeface="Times New Roman"/>
              </a:rPr>
              <a:t>addresses </a:t>
            </a:r>
            <a:r>
              <a:rPr sz="2800" i="1" spc="-5" dirty="0">
                <a:latin typeface="Times New Roman"/>
                <a:cs typeface="Times New Roman"/>
              </a:rPr>
              <a:t>is granted to a small </a:t>
            </a:r>
            <a:r>
              <a:rPr sz="2800" i="1" spc="-10" dirty="0">
                <a:latin typeface="Times New Roman"/>
                <a:cs typeface="Times New Roman"/>
              </a:rPr>
              <a:t>organization. </a:t>
            </a:r>
            <a:r>
              <a:rPr sz="2800" i="1" spc="-260" dirty="0">
                <a:latin typeface="Times New Roman"/>
                <a:cs typeface="Times New Roman"/>
              </a:rPr>
              <a:t>We </a:t>
            </a:r>
            <a:r>
              <a:rPr sz="2800" i="1" spc="-254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know </a:t>
            </a:r>
            <a:r>
              <a:rPr sz="2800" i="1" dirty="0">
                <a:latin typeface="Times New Roman"/>
                <a:cs typeface="Times New Roman"/>
              </a:rPr>
              <a:t>that one </a:t>
            </a:r>
            <a:r>
              <a:rPr sz="2800" i="1" spc="-5" dirty="0">
                <a:latin typeface="Times New Roman"/>
                <a:cs typeface="Times New Roman"/>
              </a:rPr>
              <a:t>of the </a:t>
            </a:r>
            <a:r>
              <a:rPr sz="2800" i="1" spc="-15" dirty="0">
                <a:latin typeface="Times New Roman"/>
                <a:cs typeface="Times New Roman"/>
              </a:rPr>
              <a:t>addresses </a:t>
            </a:r>
            <a:r>
              <a:rPr sz="2800" i="1" spc="-5" dirty="0">
                <a:latin typeface="Times New Roman"/>
                <a:cs typeface="Times New Roman"/>
              </a:rPr>
              <a:t>is 205.16.37.39/28. What is </a:t>
            </a:r>
            <a:r>
              <a:rPr sz="2800" i="1" dirty="0">
                <a:latin typeface="Times New Roman"/>
                <a:cs typeface="Times New Roman"/>
              </a:rPr>
              <a:t> the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first</a:t>
            </a:r>
            <a:r>
              <a:rPr sz="2800" i="1" spc="-20" dirty="0">
                <a:latin typeface="Times New Roman"/>
                <a:cs typeface="Times New Roman"/>
              </a:rPr>
              <a:t> address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block?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068705" marR="1071880" indent="-1056640">
              <a:lnSpc>
                <a:spcPct val="100000"/>
              </a:lnSpc>
              <a:tabLst>
                <a:tab pos="2703195" algn="l"/>
                <a:tab pos="4390390" algn="l"/>
                <a:tab pos="607758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The </a:t>
            </a:r>
            <a:r>
              <a:rPr sz="2800" i="1" dirty="0">
                <a:latin typeface="Times New Roman"/>
                <a:cs typeface="Times New Roman"/>
              </a:rPr>
              <a:t>binary </a:t>
            </a:r>
            <a:r>
              <a:rPr sz="2800" i="1" spc="-20" dirty="0">
                <a:latin typeface="Times New Roman"/>
                <a:cs typeface="Times New Roman"/>
              </a:rPr>
              <a:t>representation </a:t>
            </a:r>
            <a:r>
              <a:rPr sz="2800" i="1" spc="-5" dirty="0">
                <a:latin typeface="Times New Roman"/>
                <a:cs typeface="Times New Roman"/>
              </a:rPr>
              <a:t>of the given </a:t>
            </a:r>
            <a:r>
              <a:rPr sz="2800" i="1" spc="-20" dirty="0">
                <a:latin typeface="Times New Roman"/>
                <a:cs typeface="Times New Roman"/>
              </a:rPr>
              <a:t>address </a:t>
            </a:r>
            <a:r>
              <a:rPr sz="2800" i="1" spc="-5" dirty="0">
                <a:latin typeface="Times New Roman"/>
                <a:cs typeface="Times New Roman"/>
              </a:rPr>
              <a:t>is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204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200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	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204" dirty="0">
                <a:solidFill>
                  <a:srgbClr val="944F71"/>
                </a:solidFill>
                <a:latin typeface="Times New Roman"/>
                <a:cs typeface="Times New Roman"/>
              </a:rPr>
              <a:t>11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If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we set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32−28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rightmost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bits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to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0, we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get</a:t>
            </a:r>
            <a:endParaRPr sz="2800">
              <a:latin typeface="Times New Roman"/>
              <a:cs typeface="Times New Roman"/>
            </a:endParaRPr>
          </a:p>
          <a:p>
            <a:pPr marR="3810" algn="ctr">
              <a:lnSpc>
                <a:spcPct val="100000"/>
              </a:lnSpc>
              <a:tabLst>
                <a:tab pos="1723389" algn="l"/>
                <a:tab pos="3499485" algn="l"/>
                <a:tab pos="5186680" algn="l"/>
              </a:tabLst>
            </a:pPr>
            <a:r>
              <a:rPr sz="2800" i="1" spc="-55" dirty="0">
                <a:solidFill>
                  <a:srgbClr val="944F71"/>
                </a:solidFill>
                <a:latin typeface="Times New Roman"/>
                <a:cs typeface="Times New Roman"/>
              </a:rPr>
              <a:t>11001101	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00010000	00100101	0010000</a:t>
            </a:r>
            <a:endParaRPr sz="2800">
              <a:latin typeface="Times New Roman"/>
              <a:cs typeface="Times New Roman"/>
            </a:endParaRPr>
          </a:p>
          <a:p>
            <a:pPr marL="3284854" marR="3277870" indent="-3175" algn="ctr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or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5.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6.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3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7.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3</a:t>
            </a:r>
            <a:r>
              <a:rPr sz="2800" i="1" spc="15" dirty="0">
                <a:solidFill>
                  <a:srgbClr val="944F71"/>
                </a:solidFill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R="1745614" algn="ctr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This is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actually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5" dirty="0">
                <a:latin typeface="Times New Roman"/>
                <a:cs typeface="Times New Roman"/>
              </a:rPr>
              <a:t> block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shown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in </a:t>
            </a:r>
            <a:r>
              <a:rPr sz="2800" i="1" spc="-20" dirty="0">
                <a:latin typeface="Times New Roman"/>
                <a:cs typeface="Times New Roman"/>
              </a:rPr>
              <a:t>Figure</a:t>
            </a:r>
            <a:r>
              <a:rPr sz="2800" i="1" spc="-5" dirty="0">
                <a:latin typeface="Times New Roman"/>
                <a:cs typeface="Times New Roman"/>
              </a:rPr>
              <a:t> 19.3.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45994" y="18999"/>
            <a:ext cx="2331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8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19.6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24316" y="115823"/>
            <a:ext cx="2043683" cy="6477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16939" y="6391206"/>
            <a:ext cx="6883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19.</a:t>
            </a:r>
            <a:fld id="{81D60167-4931-47E6-BA6A-407CBD079E47}" type="slidenum"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30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A0D6AE7-DC85-1F7F-71B1-0EB74BA90B2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6CE9BC5-C376-46E3-87DC-0977584BDCFF}" type="datetime1">
              <a:rPr lang="en-US" smtClean="0"/>
              <a:t>2/2/2023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9873312-ED23-2337-EA2E-4F825721F98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2EFBFC6-D8EF-E40A-B630-51D3A61DDE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30</a:t>
            </a:fld>
            <a:endParaRPr lang="en-IN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9067800" cy="1053465"/>
            <a:chOff x="1600200" y="0"/>
            <a:chExt cx="906780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4316" y="115823"/>
              <a:ext cx="2043683" cy="64770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2723" y="4419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19300" y="2758439"/>
            <a:ext cx="8077200" cy="6477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75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found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rightmost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−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1200" y="1981200"/>
            <a:ext cx="1143000" cy="56692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71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</a:t>
            </a:r>
            <a:r>
              <a:rPr sz="2800" b="1" i="1" spc="5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6939" y="6391206"/>
            <a:ext cx="6883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19.</a:t>
            </a:r>
            <a:fld id="{81D60167-4931-47E6-BA6A-407CBD079E47}" type="slidenum"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31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CE083C89-BFDB-092B-5C28-0AE28B9E2FE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9D9F363-C928-46BD-AFE1-3FFA572A8AFA}" type="datetime1">
              <a:rPr lang="en-US" smtClean="0"/>
              <a:t>2/2/2023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8AA51F29-C3D9-A0F5-9D30-EACC1BC0556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F94777C-851A-7817-8E6F-BE3202E44C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31</a:t>
            </a:fld>
            <a:endParaRPr lang="en-IN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594" y="1164081"/>
            <a:ext cx="759714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Find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last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address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for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block in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Example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19.6.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935990" marR="5080" indent="-923925">
              <a:lnSpc>
                <a:spcPct val="100000"/>
              </a:lnSpc>
              <a:tabLst>
                <a:tab pos="2659380" algn="l"/>
                <a:tab pos="4436110" algn="l"/>
                <a:tab pos="621157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The binary </a:t>
            </a:r>
            <a:r>
              <a:rPr sz="2800" i="1" spc="-20" dirty="0">
                <a:latin typeface="Times New Roman"/>
                <a:cs typeface="Times New Roman"/>
              </a:rPr>
              <a:t>representation </a:t>
            </a:r>
            <a:r>
              <a:rPr sz="2800" i="1" spc="-5" dirty="0">
                <a:latin typeface="Times New Roman"/>
                <a:cs typeface="Times New Roman"/>
              </a:rPr>
              <a:t>of the given </a:t>
            </a:r>
            <a:r>
              <a:rPr sz="2800" i="1" spc="-20" dirty="0">
                <a:latin typeface="Times New Roman"/>
                <a:cs typeface="Times New Roman"/>
              </a:rPr>
              <a:t>address </a:t>
            </a:r>
            <a:r>
              <a:rPr sz="2800" i="1" spc="-5" dirty="0">
                <a:latin typeface="Times New Roman"/>
                <a:cs typeface="Times New Roman"/>
              </a:rPr>
              <a:t>is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204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200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	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	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204" dirty="0">
                <a:solidFill>
                  <a:srgbClr val="944F71"/>
                </a:solidFill>
                <a:latin typeface="Times New Roman"/>
                <a:cs typeface="Times New Roman"/>
              </a:rPr>
              <a:t>11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348740" marR="417195" indent="-1336675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If we set 32 − 28 rightmost </a:t>
            </a:r>
            <a:r>
              <a:rPr sz="2800" i="1" dirty="0">
                <a:latin typeface="Times New Roman"/>
                <a:cs typeface="Times New Roman"/>
              </a:rPr>
              <a:t>bits </a:t>
            </a:r>
            <a:r>
              <a:rPr sz="2800" i="1" spc="-5" dirty="0">
                <a:latin typeface="Times New Roman"/>
                <a:cs typeface="Times New Roman"/>
              </a:rPr>
              <a:t>to 1, we get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5" dirty="0">
                <a:solidFill>
                  <a:srgbClr val="944F71"/>
                </a:solidFill>
                <a:latin typeface="Times New Roman"/>
                <a:cs typeface="Times New Roman"/>
              </a:rPr>
              <a:t>11001101</a:t>
            </a:r>
            <a:r>
              <a:rPr sz="2800" i="1" spc="-20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00010000</a:t>
            </a:r>
            <a:r>
              <a:rPr sz="2800" i="1" spc="-10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00100101</a:t>
            </a:r>
            <a:r>
              <a:rPr sz="2800" i="1" spc="-20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800" i="1" spc="-80" dirty="0">
                <a:solidFill>
                  <a:srgbClr val="944F71"/>
                </a:solidFill>
                <a:latin typeface="Times New Roman"/>
                <a:cs typeface="Times New Roman"/>
              </a:rPr>
              <a:t>00101111</a:t>
            </a:r>
            <a:endParaRPr sz="2800">
              <a:latin typeface="Times New Roman"/>
              <a:cs typeface="Times New Roman"/>
            </a:endParaRPr>
          </a:p>
          <a:p>
            <a:pPr marL="3329304" marR="2392045" indent="77597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or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5.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6.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3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7.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4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latin typeface="Times New Roman"/>
                <a:cs typeface="Times New Roman"/>
              </a:rPr>
              <a:t>This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is </a:t>
            </a:r>
            <a:r>
              <a:rPr sz="2800" i="1" dirty="0">
                <a:latin typeface="Times New Roman"/>
                <a:cs typeface="Times New Roman"/>
              </a:rPr>
              <a:t>actually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the </a:t>
            </a:r>
            <a:r>
              <a:rPr sz="2800" i="1" dirty="0">
                <a:latin typeface="Times New Roman"/>
                <a:cs typeface="Times New Roman"/>
              </a:rPr>
              <a:t>block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shown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in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Figure </a:t>
            </a:r>
            <a:r>
              <a:rPr sz="2800" i="1" dirty="0">
                <a:latin typeface="Times New Roman"/>
                <a:cs typeface="Times New Roman"/>
              </a:rPr>
              <a:t>19.3.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45994" y="18999"/>
            <a:ext cx="2331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8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19.7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24316" y="115823"/>
            <a:ext cx="2043683" cy="6477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16939" y="6391206"/>
            <a:ext cx="6883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19.</a:t>
            </a:r>
            <a:fld id="{81D60167-4931-47E6-BA6A-407CBD079E47}" type="slidenum"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32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0E49B94-5616-49F1-9A17-BEAEF27E163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CCB4B69-18FC-4EDE-87CE-183D3D404A95}" type="datetime1">
              <a:rPr lang="en-US" smtClean="0"/>
              <a:t>2/2/2023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5C2C1A7-0D5E-90A6-E05B-7E2A7C26D1E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21B6C74-08F1-BF45-AAD2-A273912914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32</a:t>
            </a:fld>
            <a:endParaRPr lang="en-IN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9067800" cy="1053465"/>
            <a:chOff x="1600200" y="0"/>
            <a:chExt cx="906780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4316" y="115823"/>
              <a:ext cx="2043683" cy="64770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2723" y="4419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19300" y="2758439"/>
            <a:ext cx="8077200" cy="6477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100330" rIns="0" bIns="0" rtlCol="0">
            <a:spAutoFit/>
          </a:bodyPr>
          <a:lstStyle/>
          <a:p>
            <a:pPr marL="3796029" marR="678180" indent="-3117215">
              <a:lnSpc>
                <a:spcPct val="75000"/>
              </a:lnSpc>
              <a:spcBef>
                <a:spcPts val="79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found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formula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2700" baseline="-16975" dirty="0">
                <a:latin typeface="Calibri"/>
                <a:cs typeface="Calibri"/>
              </a:rPr>
              <a:t>2</a:t>
            </a:r>
            <a:r>
              <a:rPr sz="1200" dirty="0">
                <a:latin typeface="Calibri"/>
                <a:cs typeface="Calibri"/>
              </a:rPr>
              <a:t>32−n</a:t>
            </a:r>
            <a:r>
              <a:rPr sz="2700" baseline="-16975" dirty="0">
                <a:latin typeface="Calibri"/>
                <a:cs typeface="Calibri"/>
              </a:rPr>
              <a:t>.</a:t>
            </a:r>
            <a:endParaRPr sz="2700" baseline="-16975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1200" y="1981200"/>
            <a:ext cx="1143000" cy="56692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71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</a:t>
            </a:r>
            <a:r>
              <a:rPr sz="2800" b="1" i="1" spc="5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6939" y="6391206"/>
            <a:ext cx="6883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19.</a:t>
            </a:r>
            <a:fld id="{81D60167-4931-47E6-BA6A-407CBD079E47}" type="slidenum"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33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1FFF92A4-B08D-2205-CC19-1F68AE46672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046FA62-643B-48BE-8CAD-61AAA2778070}" type="datetime1">
              <a:rPr lang="en-US" smtClean="0"/>
              <a:t>2/2/2023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801C2FA3-29E5-CED5-277C-DBFAE491DAA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5176C65-8A2B-03AF-0695-D59FEF69BF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33</a:t>
            </a:fld>
            <a:endParaRPr lang="en-IN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594" y="1164081"/>
            <a:ext cx="6734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Find</a:t>
            </a:r>
            <a:r>
              <a:rPr sz="2800" i="1" dirty="0">
                <a:latin typeface="Times New Roman"/>
                <a:cs typeface="Times New Roman"/>
              </a:rPr>
              <a:t> the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number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of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addresses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Example</a:t>
            </a:r>
            <a:r>
              <a:rPr sz="2800" i="1" dirty="0">
                <a:latin typeface="Times New Roman"/>
                <a:cs typeface="Times New Roman"/>
              </a:rPr>
              <a:t> 19.6.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45994" y="18999"/>
            <a:ext cx="2331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8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19.8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3494" y="2078862"/>
            <a:ext cx="41109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50800" marR="43180">
              <a:lnSpc>
                <a:spcPct val="100000"/>
              </a:lnSpc>
              <a:tabLst>
                <a:tab pos="879475" algn="l"/>
                <a:tab pos="1945005" algn="l"/>
                <a:tab pos="2518410" algn="l"/>
                <a:tab pos="2993390" algn="l"/>
                <a:tab pos="3526790" algn="l"/>
              </a:tabLst>
            </a:pPr>
            <a:r>
              <a:rPr sz="2800" i="1" dirty="0">
                <a:latin typeface="Times New Roman"/>
                <a:cs typeface="Times New Roman"/>
              </a:rPr>
              <a:t>The	</a:t>
            </a:r>
            <a:r>
              <a:rPr sz="2800" i="1" spc="-5" dirty="0">
                <a:latin typeface="Times New Roman"/>
                <a:cs typeface="Times New Roman"/>
              </a:rPr>
              <a:t>value	</a:t>
            </a:r>
            <a:r>
              <a:rPr sz="2800" i="1" dirty="0">
                <a:latin typeface="Times New Roman"/>
                <a:cs typeface="Times New Roman"/>
              </a:rPr>
              <a:t>of	</a:t>
            </a:r>
            <a:r>
              <a:rPr sz="2800" i="1" spc="-5" dirty="0">
                <a:latin typeface="Times New Roman"/>
                <a:cs typeface="Times New Roman"/>
              </a:rPr>
              <a:t>n	is	</a:t>
            </a:r>
            <a:r>
              <a:rPr sz="2800" i="1" dirty="0">
                <a:latin typeface="Times New Roman"/>
                <a:cs typeface="Times New Roman"/>
              </a:rPr>
              <a:t>28,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of</a:t>
            </a:r>
            <a:r>
              <a:rPr sz="2800" i="1" spc="-15" dirty="0">
                <a:latin typeface="Times New Roman"/>
                <a:cs typeface="Times New Roman"/>
              </a:rPr>
              <a:t> addresses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is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2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775" i="1" spc="15" baseline="25525" dirty="0">
                <a:latin typeface="Times New Roman"/>
                <a:cs typeface="Times New Roman"/>
              </a:rPr>
              <a:t>32−28</a:t>
            </a:r>
            <a:r>
              <a:rPr sz="2775" i="1" spc="352" baseline="255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or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16.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9136" y="2505582"/>
            <a:ext cx="875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w</a:t>
            </a:r>
            <a:r>
              <a:rPr sz="2800" i="1" spc="5" dirty="0">
                <a:latin typeface="Times New Roman"/>
                <a:cs typeface="Times New Roman"/>
              </a:rPr>
              <a:t>h</a:t>
            </a:r>
            <a:r>
              <a:rPr sz="2800" i="1" spc="-5" dirty="0">
                <a:latin typeface="Times New Roman"/>
                <a:cs typeface="Times New Roman"/>
              </a:rPr>
              <a:t>ich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5184" y="2505582"/>
            <a:ext cx="932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means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9526" y="2505582"/>
            <a:ext cx="579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i="1" dirty="0">
                <a:latin typeface="Times New Roman"/>
                <a:cs typeface="Times New Roman"/>
              </a:rPr>
              <a:t>h</a:t>
            </a:r>
            <a:r>
              <a:rPr sz="2800" i="1" spc="-5" dirty="0">
                <a:latin typeface="Times New Roman"/>
                <a:cs typeface="Times New Roman"/>
              </a:rPr>
              <a:t>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48393" y="2505582"/>
            <a:ext cx="1111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i="1" dirty="0">
                <a:latin typeface="Times New Roman"/>
                <a:cs typeface="Times New Roman"/>
              </a:rPr>
              <a:t>u</a:t>
            </a:r>
            <a:r>
              <a:rPr sz="2800" i="1" spc="-5" dirty="0">
                <a:latin typeface="Times New Roman"/>
                <a:cs typeface="Times New Roman"/>
              </a:rPr>
              <a:t>mber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24316" y="115823"/>
            <a:ext cx="2043683" cy="6477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6939" y="6391206"/>
            <a:ext cx="6883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19.</a:t>
            </a:r>
            <a:fld id="{81D60167-4931-47E6-BA6A-407CBD079E47}" type="slidenum"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34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69867DE-BCF1-2580-512F-310C9FE7ABA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17CB335-FE90-46D5-8AA6-FED2462B7B97}" type="datetime1">
              <a:rPr lang="en-US" smtClean="0"/>
              <a:t>2/2/2023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3560ADF-9D80-55A8-9E5C-66548F27CF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C6901DF-2E01-8E82-3202-206D6633EA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34</a:t>
            </a:fld>
            <a:endParaRPr lang="en-IN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839200" cy="6558280"/>
            <a:chOff x="1600200" y="0"/>
            <a:chExt cx="8839200" cy="6558280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914400"/>
            </a:xfrm>
            <a:custGeom>
              <a:avLst/>
              <a:gdLst/>
              <a:ahLst/>
              <a:cxnLst/>
              <a:rect l="l" t="t" r="r" b="b"/>
              <a:pathLst>
                <a:path w="32385" h="914400">
                  <a:moveTo>
                    <a:pt x="32004" y="565404"/>
                  </a:moveTo>
                  <a:lnTo>
                    <a:pt x="0" y="565404"/>
                  </a:lnTo>
                  <a:lnTo>
                    <a:pt x="0" y="914400"/>
                  </a:lnTo>
                  <a:lnTo>
                    <a:pt x="32004" y="914400"/>
                  </a:lnTo>
                  <a:lnTo>
                    <a:pt x="32004" y="565404"/>
                  </a:lnTo>
                  <a:close/>
                </a:path>
                <a:path w="32385" h="91440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52600" y="914400"/>
              <a:ext cx="8686800" cy="5643880"/>
            </a:xfrm>
            <a:custGeom>
              <a:avLst/>
              <a:gdLst/>
              <a:ahLst/>
              <a:cxnLst/>
              <a:rect l="l" t="t" r="r" b="b"/>
              <a:pathLst>
                <a:path w="8686800" h="5643880">
                  <a:moveTo>
                    <a:pt x="8686800" y="0"/>
                  </a:moveTo>
                  <a:lnTo>
                    <a:pt x="0" y="0"/>
                  </a:lnTo>
                  <a:lnTo>
                    <a:pt x="0" y="5643372"/>
                  </a:lnTo>
                  <a:lnTo>
                    <a:pt x="8686800" y="5643372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31594" y="935481"/>
            <a:ext cx="8530590" cy="557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Another </a:t>
            </a:r>
            <a:r>
              <a:rPr sz="2800" i="1" spc="-10" dirty="0">
                <a:latin typeface="Times New Roman"/>
                <a:cs typeface="Times New Roman"/>
              </a:rPr>
              <a:t>way </a:t>
            </a:r>
            <a:r>
              <a:rPr sz="2800" i="1" spc="-5" dirty="0">
                <a:latin typeface="Times New Roman"/>
                <a:cs typeface="Times New Roman"/>
              </a:rPr>
              <a:t>to find </a:t>
            </a:r>
            <a:r>
              <a:rPr sz="2800" i="1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first </a:t>
            </a:r>
            <a:r>
              <a:rPr sz="2800" i="1" spc="-15" dirty="0">
                <a:latin typeface="Times New Roman"/>
                <a:cs typeface="Times New Roman"/>
              </a:rPr>
              <a:t>address, </a:t>
            </a:r>
            <a:r>
              <a:rPr sz="2800" i="1" spc="-5" dirty="0">
                <a:latin typeface="Times New Roman"/>
                <a:cs typeface="Times New Roman"/>
              </a:rPr>
              <a:t>the last </a:t>
            </a:r>
            <a:r>
              <a:rPr sz="2800" i="1" spc="-15" dirty="0">
                <a:latin typeface="Times New Roman"/>
                <a:cs typeface="Times New Roman"/>
              </a:rPr>
              <a:t>address, </a:t>
            </a:r>
            <a:r>
              <a:rPr sz="2800" i="1" dirty="0">
                <a:latin typeface="Times New Roman"/>
                <a:cs typeface="Times New Roman"/>
              </a:rPr>
              <a:t>and 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number </a:t>
            </a:r>
            <a:r>
              <a:rPr sz="2800" i="1" dirty="0">
                <a:latin typeface="Times New Roman"/>
                <a:cs typeface="Times New Roman"/>
              </a:rPr>
              <a:t>of </a:t>
            </a:r>
            <a:r>
              <a:rPr sz="2800" i="1" spc="-20" dirty="0">
                <a:latin typeface="Times New Roman"/>
                <a:cs typeface="Times New Roman"/>
              </a:rPr>
              <a:t>addresses </a:t>
            </a:r>
            <a:r>
              <a:rPr sz="2800" i="1" spc="-10" dirty="0">
                <a:latin typeface="Times New Roman"/>
                <a:cs typeface="Times New Roman"/>
              </a:rPr>
              <a:t>is </a:t>
            </a:r>
            <a:r>
              <a:rPr sz="2800" i="1" dirty="0">
                <a:latin typeface="Times New Roman"/>
                <a:cs typeface="Times New Roman"/>
              </a:rPr>
              <a:t>to </a:t>
            </a:r>
            <a:r>
              <a:rPr sz="2800" i="1" spc="-30" dirty="0">
                <a:latin typeface="Times New Roman"/>
                <a:cs typeface="Times New Roman"/>
              </a:rPr>
              <a:t>represent </a:t>
            </a:r>
            <a:r>
              <a:rPr sz="2800" i="1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mask </a:t>
            </a:r>
            <a:r>
              <a:rPr sz="2800" i="1" dirty="0">
                <a:latin typeface="Times New Roman"/>
                <a:cs typeface="Times New Roman"/>
              </a:rPr>
              <a:t>as </a:t>
            </a:r>
            <a:r>
              <a:rPr sz="2800" i="1" spc="-5" dirty="0">
                <a:latin typeface="Times New Roman"/>
                <a:cs typeface="Times New Roman"/>
              </a:rPr>
              <a:t>a </a:t>
            </a:r>
            <a:r>
              <a:rPr sz="2800" i="1" dirty="0">
                <a:latin typeface="Times New Roman"/>
                <a:cs typeface="Times New Roman"/>
              </a:rPr>
              <a:t>32-bit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binary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(or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8-digit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hexadecimal)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0" dirty="0">
                <a:latin typeface="Times New Roman"/>
                <a:cs typeface="Times New Roman"/>
              </a:rPr>
              <a:t>number.</a:t>
            </a:r>
            <a:r>
              <a:rPr sz="2800" i="1" spc="60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This</a:t>
            </a:r>
            <a:r>
              <a:rPr sz="2800" i="1" spc="70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is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particularly useful when we </a:t>
            </a:r>
            <a:r>
              <a:rPr sz="2800" i="1" spc="-35" dirty="0">
                <a:latin typeface="Times New Roman"/>
                <a:cs typeface="Times New Roman"/>
              </a:rPr>
              <a:t>are </a:t>
            </a:r>
            <a:r>
              <a:rPr sz="2800" i="1" spc="-5" dirty="0">
                <a:latin typeface="Times New Roman"/>
                <a:cs typeface="Times New Roman"/>
              </a:rPr>
              <a:t>writing a </a:t>
            </a:r>
            <a:r>
              <a:rPr sz="2800" i="1" spc="-15" dirty="0">
                <a:latin typeface="Times New Roman"/>
                <a:cs typeface="Times New Roman"/>
              </a:rPr>
              <a:t>program </a:t>
            </a:r>
            <a:r>
              <a:rPr sz="2800" i="1" spc="-5" dirty="0">
                <a:latin typeface="Times New Roman"/>
                <a:cs typeface="Times New Roman"/>
              </a:rPr>
              <a:t>to find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these </a:t>
            </a:r>
            <a:r>
              <a:rPr sz="2800" i="1" spc="-10" dirty="0">
                <a:latin typeface="Times New Roman"/>
                <a:cs typeface="Times New Roman"/>
              </a:rPr>
              <a:t>pieces </a:t>
            </a:r>
            <a:r>
              <a:rPr sz="2800" i="1" dirty="0">
                <a:latin typeface="Times New Roman"/>
                <a:cs typeface="Times New Roman"/>
              </a:rPr>
              <a:t>of </a:t>
            </a:r>
            <a:r>
              <a:rPr sz="2800" i="1" spc="-5" dirty="0">
                <a:latin typeface="Times New Roman"/>
                <a:cs typeface="Times New Roman"/>
              </a:rPr>
              <a:t>information. In Example 19.5 </a:t>
            </a:r>
            <a:r>
              <a:rPr sz="2800" i="1" dirty="0">
                <a:latin typeface="Times New Roman"/>
                <a:cs typeface="Times New Roman"/>
              </a:rPr>
              <a:t>the </a:t>
            </a:r>
            <a:r>
              <a:rPr sz="2800" i="1" spc="-10" dirty="0">
                <a:latin typeface="Times New Roman"/>
                <a:cs typeface="Times New Roman"/>
              </a:rPr>
              <a:t>/28 </a:t>
            </a:r>
            <a:r>
              <a:rPr sz="2800" i="1" spc="-5" dirty="0">
                <a:latin typeface="Times New Roman"/>
                <a:cs typeface="Times New Roman"/>
              </a:rPr>
              <a:t>can </a:t>
            </a:r>
            <a:r>
              <a:rPr sz="2800" i="1" dirty="0">
                <a:latin typeface="Times New Roman"/>
                <a:cs typeface="Times New Roman"/>
              </a:rPr>
              <a:t>be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represented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 marL="1466215" algn="just">
              <a:lnSpc>
                <a:spcPct val="100000"/>
              </a:lnSpc>
              <a:spcBef>
                <a:spcPts val="5"/>
              </a:spcBef>
            </a:pPr>
            <a:r>
              <a:rPr sz="2800" i="1" spc="-180" dirty="0">
                <a:solidFill>
                  <a:srgbClr val="944F71"/>
                </a:solidFill>
                <a:latin typeface="Times New Roman"/>
                <a:cs typeface="Times New Roman"/>
              </a:rPr>
              <a:t>11111111</a:t>
            </a:r>
            <a:r>
              <a:rPr sz="2800" i="1" spc="145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800" i="1" spc="-180" dirty="0">
                <a:solidFill>
                  <a:srgbClr val="944F71"/>
                </a:solidFill>
                <a:latin typeface="Times New Roman"/>
                <a:cs typeface="Times New Roman"/>
              </a:rPr>
              <a:t>11111111</a:t>
            </a:r>
            <a:r>
              <a:rPr sz="2800" i="1" spc="645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800" i="1" spc="-180" dirty="0">
                <a:solidFill>
                  <a:srgbClr val="944F71"/>
                </a:solidFill>
                <a:latin typeface="Times New Roman"/>
                <a:cs typeface="Times New Roman"/>
              </a:rPr>
              <a:t>11111111</a:t>
            </a:r>
            <a:r>
              <a:rPr sz="2800" i="1" spc="645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800" i="1" spc="-80" dirty="0">
                <a:solidFill>
                  <a:srgbClr val="944F71"/>
                </a:solidFill>
                <a:latin typeface="Times New Roman"/>
                <a:cs typeface="Times New Roman"/>
              </a:rPr>
              <a:t>11110000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(twenty-eight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1s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four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0s).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Find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5"/>
              </a:spcBef>
              <a:buClr>
                <a:srgbClr val="0462C1"/>
              </a:buClr>
              <a:buAutoNum type="alphaLcPeriod"/>
              <a:tabLst>
                <a:tab pos="368300" algn="l"/>
              </a:tabLst>
            </a:pP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first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buClr>
                <a:srgbClr val="0462C1"/>
              </a:buClr>
              <a:buAutoNum type="alphaLcPeriod"/>
              <a:tabLst>
                <a:tab pos="368300" algn="l"/>
              </a:tabLst>
            </a:pP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last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buClr>
                <a:srgbClr val="0462C1"/>
              </a:buClr>
              <a:buAutoNum type="alphaLcPeriod"/>
              <a:tabLst>
                <a:tab pos="347980" algn="l"/>
              </a:tabLst>
            </a:pP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number</a:t>
            </a:r>
            <a:r>
              <a:rPr sz="2800" i="1" dirty="0">
                <a:latin typeface="Times New Roman"/>
                <a:cs typeface="Times New Roman"/>
              </a:rPr>
              <a:t> of</a:t>
            </a:r>
            <a:r>
              <a:rPr sz="2800" i="1" spc="-15" dirty="0">
                <a:latin typeface="Times New Roman"/>
                <a:cs typeface="Times New Roman"/>
              </a:rPr>
              <a:t> addresses.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45994" y="18999"/>
            <a:ext cx="2331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8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19.9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24316" y="115823"/>
            <a:ext cx="2043683" cy="6477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16939" y="6391206"/>
            <a:ext cx="6883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19.</a:t>
            </a:r>
            <a:fld id="{81D60167-4931-47E6-BA6A-407CBD079E47}" type="slidenum"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35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0A05D0B0-4C98-A1DC-CC60-2D82BB54857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309B73D-4081-4241-A0DA-52174F2543FB}" type="datetime1">
              <a:rPr lang="en-US" smtClean="0"/>
              <a:t>2/2/2023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4D3D7DC-58CD-8A12-A4F4-E89FED24F0E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D22F8BB-7D8A-7C56-727C-AA7F3C77A5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35</a:t>
            </a:fld>
            <a:endParaRPr lang="en-IN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594" y="1316481"/>
            <a:ext cx="853186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455930" marR="5080" indent="-443865" algn="just">
              <a:lnSpc>
                <a:spcPct val="100000"/>
              </a:lnSpc>
            </a:pPr>
            <a:r>
              <a:rPr sz="2800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a. </a:t>
            </a:r>
            <a:r>
              <a:rPr sz="2800" i="1" spc="-5" dirty="0">
                <a:latin typeface="Times New Roman"/>
                <a:cs typeface="Times New Roman"/>
              </a:rPr>
              <a:t>The first </a:t>
            </a:r>
            <a:r>
              <a:rPr sz="2800" i="1" spc="-20" dirty="0">
                <a:latin typeface="Times New Roman"/>
                <a:cs typeface="Times New Roman"/>
              </a:rPr>
              <a:t>address </a:t>
            </a:r>
            <a:r>
              <a:rPr sz="2800" i="1" spc="-5" dirty="0">
                <a:latin typeface="Times New Roman"/>
                <a:cs typeface="Times New Roman"/>
              </a:rPr>
              <a:t>can be </a:t>
            </a:r>
            <a:r>
              <a:rPr sz="2800" i="1" dirty="0">
                <a:latin typeface="Times New Roman"/>
                <a:cs typeface="Times New Roman"/>
              </a:rPr>
              <a:t>found </a:t>
            </a:r>
            <a:r>
              <a:rPr sz="2800" i="1" spc="-5" dirty="0">
                <a:latin typeface="Times New Roman"/>
                <a:cs typeface="Times New Roman"/>
              </a:rPr>
              <a:t>by ANDing </a:t>
            </a:r>
            <a:r>
              <a:rPr sz="2800" i="1" spc="-10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given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addresses</a:t>
            </a:r>
            <a:r>
              <a:rPr sz="2800" i="1" spc="509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with</a:t>
            </a:r>
            <a:r>
              <a:rPr sz="2800" i="1" spc="5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the</a:t>
            </a:r>
            <a:r>
              <a:rPr sz="2800" i="1" spc="5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mask.</a:t>
            </a:r>
            <a:r>
              <a:rPr sz="2800" i="1" spc="5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ANDing</a:t>
            </a:r>
            <a:r>
              <a:rPr sz="2800" i="1" spc="515" dirty="0">
                <a:latin typeface="Times New Roman"/>
                <a:cs typeface="Times New Roman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here</a:t>
            </a:r>
            <a:r>
              <a:rPr sz="2800" i="1" spc="509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is</a:t>
            </a:r>
            <a:r>
              <a:rPr sz="2800" i="1" spc="5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done</a:t>
            </a:r>
            <a:r>
              <a:rPr sz="2800" i="1" spc="4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bit</a:t>
            </a:r>
            <a:r>
              <a:rPr sz="2800" i="1" spc="5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by </a:t>
            </a:r>
            <a:r>
              <a:rPr sz="2800" i="1" spc="-69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bit. The </a:t>
            </a:r>
            <a:r>
              <a:rPr sz="2800" i="1" spc="-20" dirty="0">
                <a:latin typeface="Times New Roman"/>
                <a:cs typeface="Times New Roman"/>
              </a:rPr>
              <a:t>result </a:t>
            </a:r>
            <a:r>
              <a:rPr sz="2800" i="1" dirty="0">
                <a:latin typeface="Times New Roman"/>
                <a:cs typeface="Times New Roman"/>
              </a:rPr>
              <a:t>of </a:t>
            </a:r>
            <a:r>
              <a:rPr sz="2800" i="1" spc="-5" dirty="0">
                <a:latin typeface="Times New Roman"/>
                <a:cs typeface="Times New Roman"/>
              </a:rPr>
              <a:t>ANDing 2 bits </a:t>
            </a:r>
            <a:r>
              <a:rPr sz="2800" i="1" spc="-10" dirty="0">
                <a:latin typeface="Times New Roman"/>
                <a:cs typeface="Times New Roman"/>
              </a:rPr>
              <a:t>is </a:t>
            </a:r>
            <a:r>
              <a:rPr sz="2800" i="1" spc="-5" dirty="0">
                <a:latin typeface="Times New Roman"/>
                <a:cs typeface="Times New Roman"/>
              </a:rPr>
              <a:t>1 </a:t>
            </a:r>
            <a:r>
              <a:rPr sz="2800" i="1" spc="-10" dirty="0">
                <a:latin typeface="Times New Roman"/>
                <a:cs typeface="Times New Roman"/>
              </a:rPr>
              <a:t>if </a:t>
            </a:r>
            <a:r>
              <a:rPr sz="2800" i="1" spc="-5" dirty="0">
                <a:latin typeface="Times New Roman"/>
                <a:cs typeface="Times New Roman"/>
              </a:rPr>
              <a:t>both </a:t>
            </a:r>
            <a:r>
              <a:rPr sz="2800" i="1" spc="-10" dirty="0">
                <a:latin typeface="Times New Roman"/>
                <a:cs typeface="Times New Roman"/>
              </a:rPr>
              <a:t>bits </a:t>
            </a:r>
            <a:r>
              <a:rPr sz="2800" i="1" spc="-40" dirty="0">
                <a:latin typeface="Times New Roman"/>
                <a:cs typeface="Times New Roman"/>
              </a:rPr>
              <a:t>are </a:t>
            </a:r>
            <a:r>
              <a:rPr sz="2800" i="1" spc="-5" dirty="0">
                <a:latin typeface="Times New Roman"/>
                <a:cs typeface="Times New Roman"/>
              </a:rPr>
              <a:t>1s; </a:t>
            </a:r>
            <a:r>
              <a:rPr sz="2800" i="1" dirty="0">
                <a:latin typeface="Times New Roman"/>
                <a:cs typeface="Times New Roman"/>
              </a:rPr>
              <a:t> the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result</a:t>
            </a:r>
            <a:r>
              <a:rPr sz="2800" i="1" spc="-5" dirty="0">
                <a:latin typeface="Times New Roman"/>
                <a:cs typeface="Times New Roman"/>
              </a:rPr>
              <a:t> is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0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otherwise.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45994" y="18999"/>
            <a:ext cx="4373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5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19.9</a:t>
            </a:r>
            <a:r>
              <a:rPr sz="3200" b="1" i="1" spc="-4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(continued)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95322" y="3799840"/>
            <a:ext cx="8148955" cy="1438910"/>
            <a:chOff x="2195322" y="3799840"/>
            <a:chExt cx="8148955" cy="143891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2472" y="3857309"/>
              <a:ext cx="8023821" cy="132429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95322" y="3799840"/>
              <a:ext cx="8148955" cy="1438910"/>
            </a:xfrm>
            <a:custGeom>
              <a:avLst/>
              <a:gdLst/>
              <a:ahLst/>
              <a:cxnLst/>
              <a:rect l="l" t="t" r="r" b="b"/>
              <a:pathLst>
                <a:path w="8148955" h="1438910">
                  <a:moveTo>
                    <a:pt x="8103108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1381760"/>
                  </a:lnTo>
                  <a:lnTo>
                    <a:pt x="45720" y="1393190"/>
                  </a:lnTo>
                  <a:lnTo>
                    <a:pt x="8103108" y="1393190"/>
                  </a:lnTo>
                  <a:lnTo>
                    <a:pt x="8103108" y="1381760"/>
                  </a:lnTo>
                  <a:lnTo>
                    <a:pt x="8103108" y="57404"/>
                  </a:lnTo>
                  <a:lnTo>
                    <a:pt x="8091678" y="57404"/>
                  </a:lnTo>
                  <a:lnTo>
                    <a:pt x="8091678" y="1381760"/>
                  </a:lnTo>
                  <a:lnTo>
                    <a:pt x="57150" y="1381760"/>
                  </a:lnTo>
                  <a:lnTo>
                    <a:pt x="57150" y="57150"/>
                  </a:lnTo>
                  <a:lnTo>
                    <a:pt x="8103108" y="57150"/>
                  </a:lnTo>
                  <a:lnTo>
                    <a:pt x="8103108" y="45720"/>
                  </a:lnTo>
                  <a:close/>
                </a:path>
                <a:path w="8148955" h="1438910">
                  <a:moveTo>
                    <a:pt x="814882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1404620"/>
                  </a:lnTo>
                  <a:lnTo>
                    <a:pt x="0" y="1438910"/>
                  </a:lnTo>
                  <a:lnTo>
                    <a:pt x="8148828" y="1438910"/>
                  </a:lnTo>
                  <a:lnTo>
                    <a:pt x="8148828" y="1404632"/>
                  </a:lnTo>
                  <a:lnTo>
                    <a:pt x="8148828" y="34544"/>
                  </a:lnTo>
                  <a:lnTo>
                    <a:pt x="8114538" y="34544"/>
                  </a:lnTo>
                  <a:lnTo>
                    <a:pt x="8114538" y="1404620"/>
                  </a:lnTo>
                  <a:lnTo>
                    <a:pt x="34290" y="1404620"/>
                  </a:lnTo>
                  <a:lnTo>
                    <a:pt x="34290" y="34290"/>
                  </a:lnTo>
                  <a:lnTo>
                    <a:pt x="8148828" y="34290"/>
                  </a:lnTo>
                  <a:lnTo>
                    <a:pt x="8148828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4316" y="115823"/>
            <a:ext cx="2043683" cy="6477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16939" y="6391206"/>
            <a:ext cx="6883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19.</a:t>
            </a:r>
            <a:fld id="{81D60167-4931-47E6-BA6A-407CBD079E47}" type="slidenum"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36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CB57544-FD2F-F62A-1FC5-5B04280755C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EE27EF6-E930-4B94-B286-242E478E0442}" type="datetime1">
              <a:rPr lang="en-US" smtClean="0"/>
              <a:t>2/2/2023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20D9A9-8F41-50D6-37C5-B25BDFB21E0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B706986-949C-7CA0-6733-6857A032BD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36</a:t>
            </a:fld>
            <a:endParaRPr lang="en-IN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594" y="1164081"/>
            <a:ext cx="853059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5930" marR="5080" indent="-443865" algn="just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0462C1"/>
                </a:solidFill>
                <a:latin typeface="Times New Roman"/>
                <a:cs typeface="Times New Roman"/>
              </a:rPr>
              <a:t>b.</a:t>
            </a:r>
            <a:r>
              <a:rPr sz="2800" i="1" spc="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last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address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can</a:t>
            </a:r>
            <a:r>
              <a:rPr sz="2800" i="1" dirty="0">
                <a:latin typeface="Times New Roman"/>
                <a:cs typeface="Times New Roman"/>
              </a:rPr>
              <a:t> be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found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by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ORing</a:t>
            </a:r>
            <a:r>
              <a:rPr sz="2800" i="1" dirty="0">
                <a:latin typeface="Times New Roman"/>
                <a:cs typeface="Times New Roman"/>
              </a:rPr>
              <a:t> the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given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addresses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with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the</a:t>
            </a:r>
            <a:r>
              <a:rPr sz="2800" i="1" spc="-5" dirty="0">
                <a:latin typeface="Times New Roman"/>
                <a:cs typeface="Times New Roman"/>
              </a:rPr>
              <a:t> complement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of</a:t>
            </a:r>
            <a:r>
              <a:rPr sz="2800" i="1" spc="69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the</a:t>
            </a:r>
            <a:r>
              <a:rPr sz="2800" i="1" spc="69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mask.</a:t>
            </a:r>
            <a:r>
              <a:rPr sz="2800" i="1" spc="69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ORing 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here </a:t>
            </a:r>
            <a:r>
              <a:rPr sz="2800" i="1" spc="-5" dirty="0">
                <a:latin typeface="Times New Roman"/>
                <a:cs typeface="Times New Roman"/>
              </a:rPr>
              <a:t>is </a:t>
            </a:r>
            <a:r>
              <a:rPr sz="2800" i="1" dirty="0">
                <a:latin typeface="Times New Roman"/>
                <a:cs typeface="Times New Roman"/>
              </a:rPr>
              <a:t>done bit </a:t>
            </a:r>
            <a:r>
              <a:rPr sz="2800" i="1" spc="-10" dirty="0">
                <a:latin typeface="Times New Roman"/>
                <a:cs typeface="Times New Roman"/>
              </a:rPr>
              <a:t>by </a:t>
            </a:r>
            <a:r>
              <a:rPr sz="2800" i="1" dirty="0">
                <a:latin typeface="Times New Roman"/>
                <a:cs typeface="Times New Roman"/>
              </a:rPr>
              <a:t>bit. The </a:t>
            </a:r>
            <a:r>
              <a:rPr sz="2800" i="1" spc="-20" dirty="0">
                <a:latin typeface="Times New Roman"/>
                <a:cs typeface="Times New Roman"/>
              </a:rPr>
              <a:t>result </a:t>
            </a:r>
            <a:r>
              <a:rPr sz="2800" i="1" spc="-10" dirty="0">
                <a:latin typeface="Times New Roman"/>
                <a:cs typeface="Times New Roman"/>
              </a:rPr>
              <a:t>of </a:t>
            </a:r>
            <a:r>
              <a:rPr sz="2800" i="1" spc="-5" dirty="0">
                <a:latin typeface="Times New Roman"/>
                <a:cs typeface="Times New Roman"/>
              </a:rPr>
              <a:t>ORing 2 bits is 0 if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both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bits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40" dirty="0">
                <a:latin typeface="Times New Roman"/>
                <a:cs typeface="Times New Roman"/>
              </a:rPr>
              <a:t>are</a:t>
            </a:r>
            <a:r>
              <a:rPr sz="2800" i="1" spc="62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0s;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result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is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1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otherwise.</a:t>
            </a:r>
            <a:r>
              <a:rPr sz="2800" i="1" dirty="0">
                <a:latin typeface="Times New Roman"/>
                <a:cs typeface="Times New Roman"/>
              </a:rPr>
              <a:t> The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complement</a:t>
            </a:r>
            <a:r>
              <a:rPr sz="2800" i="1" dirty="0">
                <a:latin typeface="Times New Roman"/>
                <a:cs typeface="Times New Roman"/>
              </a:rPr>
              <a:t> of </a:t>
            </a:r>
            <a:r>
              <a:rPr sz="2800" i="1" spc="-5" dirty="0">
                <a:latin typeface="Times New Roman"/>
                <a:cs typeface="Times New Roman"/>
              </a:rPr>
              <a:t>a number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is</a:t>
            </a:r>
            <a:r>
              <a:rPr sz="2800" i="1" spc="68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found</a:t>
            </a:r>
            <a:r>
              <a:rPr sz="2800" i="1" spc="69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by </a:t>
            </a:r>
            <a:r>
              <a:rPr sz="2800" i="1" spc="-5" dirty="0">
                <a:latin typeface="Times New Roman"/>
                <a:cs typeface="Times New Roman"/>
              </a:rPr>
              <a:t>changing</a:t>
            </a:r>
            <a:r>
              <a:rPr sz="2800" i="1" spc="69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each 1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to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0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and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each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0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to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1.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45994" y="18999"/>
            <a:ext cx="4373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5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19.9</a:t>
            </a:r>
            <a:r>
              <a:rPr sz="3200" b="1" i="1" spc="-4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(continued)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95450" y="4028440"/>
            <a:ext cx="8816340" cy="1438910"/>
            <a:chOff x="1695450" y="4028440"/>
            <a:chExt cx="8816340" cy="143891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2600" y="4085909"/>
              <a:ext cx="8691072" cy="132429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95450" y="4028440"/>
              <a:ext cx="8816340" cy="1438910"/>
            </a:xfrm>
            <a:custGeom>
              <a:avLst/>
              <a:gdLst/>
              <a:ahLst/>
              <a:cxnLst/>
              <a:rect l="l" t="t" r="r" b="b"/>
              <a:pathLst>
                <a:path w="8816340" h="1438910">
                  <a:moveTo>
                    <a:pt x="8770620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1381760"/>
                  </a:lnTo>
                  <a:lnTo>
                    <a:pt x="45720" y="1393190"/>
                  </a:lnTo>
                  <a:lnTo>
                    <a:pt x="8770620" y="1393190"/>
                  </a:lnTo>
                  <a:lnTo>
                    <a:pt x="8770620" y="1381760"/>
                  </a:lnTo>
                  <a:lnTo>
                    <a:pt x="8770620" y="57404"/>
                  </a:lnTo>
                  <a:lnTo>
                    <a:pt x="8759190" y="57404"/>
                  </a:lnTo>
                  <a:lnTo>
                    <a:pt x="8759190" y="1381760"/>
                  </a:lnTo>
                  <a:lnTo>
                    <a:pt x="57150" y="1381760"/>
                  </a:lnTo>
                  <a:lnTo>
                    <a:pt x="57150" y="57150"/>
                  </a:lnTo>
                  <a:lnTo>
                    <a:pt x="8770620" y="57150"/>
                  </a:lnTo>
                  <a:lnTo>
                    <a:pt x="8770620" y="45720"/>
                  </a:lnTo>
                  <a:close/>
                </a:path>
                <a:path w="8816340" h="1438910">
                  <a:moveTo>
                    <a:pt x="881634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1404620"/>
                  </a:lnTo>
                  <a:lnTo>
                    <a:pt x="0" y="1438910"/>
                  </a:lnTo>
                  <a:lnTo>
                    <a:pt x="8816340" y="1438910"/>
                  </a:lnTo>
                  <a:lnTo>
                    <a:pt x="8816340" y="1404620"/>
                  </a:lnTo>
                  <a:lnTo>
                    <a:pt x="8816340" y="34544"/>
                  </a:lnTo>
                  <a:lnTo>
                    <a:pt x="8782050" y="34544"/>
                  </a:lnTo>
                  <a:lnTo>
                    <a:pt x="8782050" y="1404620"/>
                  </a:lnTo>
                  <a:lnTo>
                    <a:pt x="34290" y="1404620"/>
                  </a:lnTo>
                  <a:lnTo>
                    <a:pt x="34290" y="34290"/>
                  </a:lnTo>
                  <a:lnTo>
                    <a:pt x="8816340" y="34290"/>
                  </a:lnTo>
                  <a:lnTo>
                    <a:pt x="8816340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4316" y="115823"/>
            <a:ext cx="2043683" cy="6477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16939" y="6391206"/>
            <a:ext cx="6883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19.</a:t>
            </a:r>
            <a:fld id="{81D60167-4931-47E6-BA6A-407CBD079E47}" type="slidenum"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37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6B474E7A-75E0-030C-2949-FDD7595C65D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8462190-97E0-4E94-AB1E-5EBB49C4D589}" type="datetime1">
              <a:rPr lang="en-US" smtClean="0"/>
              <a:t>2/2/2023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CFB329A-4E48-2BB2-D9DA-9875F35C27C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BDB6563-0DDB-B908-249B-EA2BE88CAF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37</a:t>
            </a:fld>
            <a:endParaRPr lang="en-IN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7161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794" y="403047"/>
            <a:ext cx="7321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1314" algn="l"/>
              </a:tabLst>
            </a:pPr>
            <a:r>
              <a:rPr sz="2400" b="1" spc="-10" dirty="0">
                <a:solidFill>
                  <a:srgbClr val="944F71"/>
                </a:solidFill>
                <a:latin typeface="Times New Roman"/>
                <a:cs typeface="Times New Roman"/>
              </a:rPr>
              <a:t>Figure </a:t>
            </a:r>
            <a:r>
              <a:rPr sz="2400" b="1" dirty="0">
                <a:solidFill>
                  <a:srgbClr val="944F71"/>
                </a:solidFill>
                <a:latin typeface="Times New Roman"/>
                <a:cs typeface="Times New Roman"/>
              </a:rPr>
              <a:t>19.4	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b="1" i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network</a:t>
            </a:r>
            <a:r>
              <a:rPr sz="2000" b="1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configuration</a:t>
            </a:r>
            <a:r>
              <a:rPr sz="2000" b="1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000" b="1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block</a:t>
            </a:r>
            <a:r>
              <a:rPr sz="20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205.16.37.32/28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8511" y="2312281"/>
            <a:ext cx="7930821" cy="22470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4316" y="115823"/>
            <a:ext cx="2043683" cy="6477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16939" y="6391206"/>
            <a:ext cx="6883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19.</a:t>
            </a:r>
            <a:fld id="{81D60167-4931-47E6-BA6A-407CBD079E47}" type="slidenum"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38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2F9304-6703-CC25-E30D-B580E291461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A4D2850-7851-4554-83BB-984763155039}" type="datetime1">
              <a:rPr lang="en-US" smtClean="0"/>
              <a:t>2/2/2023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7846A31-5E9B-17BC-AEFD-8D547C20C38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FD90A6B-6989-03DB-C1C2-115584C7B3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38</a:t>
            </a:fld>
            <a:endParaRPr lang="en-IN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9067800" cy="1053465"/>
            <a:chOff x="1600200" y="0"/>
            <a:chExt cx="906780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4316" y="115823"/>
              <a:ext cx="2043683" cy="64770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2723" y="5410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19300" y="2758439"/>
            <a:ext cx="8077200" cy="120142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750" rIns="0" bIns="0" rtlCol="0">
            <a:spAutoFit/>
          </a:bodyPr>
          <a:lstStyle/>
          <a:p>
            <a:pPr marL="2345055" marR="2338705" indent="-1905" algn="ctr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device;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as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 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organization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world.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1200" y="1981200"/>
            <a:ext cx="1143000" cy="56692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71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</a:t>
            </a:r>
            <a:r>
              <a:rPr sz="2800" b="1" i="1" spc="5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6939" y="6391206"/>
            <a:ext cx="6883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19.</a:t>
            </a:r>
            <a:fld id="{81D60167-4931-47E6-BA6A-407CBD079E47}" type="slidenum"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39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8AAFC7D-7271-FFAF-8730-85CD8E3299C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E4CFD3F-046F-40AE-AB17-72390159F47E}" type="datetime1">
              <a:rPr lang="en-US" smtClean="0"/>
              <a:t>2/2/2023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F9038E-6F8D-9F3F-9273-50239EDC551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1659187-CCA0-2B7A-5A44-0583FE29C6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39</a:t>
            </a:fld>
            <a:endParaRPr lang="en-IN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524" y="866111"/>
            <a:ext cx="3293126" cy="3095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22757"/>
            <a:ext cx="3315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IPv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sz="3200" b="1" spc="-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32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ESSES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2855" y="1699260"/>
            <a:ext cx="10044430" cy="1389380"/>
            <a:chOff x="752855" y="1699260"/>
            <a:chExt cx="10044430" cy="13893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573" y="1946866"/>
              <a:ext cx="100423" cy="10022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739" y="1699260"/>
              <a:ext cx="817625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2268" y="1699260"/>
              <a:ext cx="1992630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6476" y="1699260"/>
              <a:ext cx="912113" cy="6774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5491" y="1699260"/>
              <a:ext cx="707898" cy="6774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0291" y="1699260"/>
              <a:ext cx="505206" cy="6774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62400" y="1699260"/>
              <a:ext cx="726186" cy="6774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58640" y="1699260"/>
              <a:ext cx="6438138" cy="67741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7739" y="1991868"/>
              <a:ext cx="3135630" cy="67741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2855" y="2435352"/>
              <a:ext cx="483857" cy="63322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3939" y="2410968"/>
              <a:ext cx="6867906" cy="67741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91539" y="1775205"/>
            <a:ext cx="10253980" cy="428117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66700" marR="629285" indent="-229235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267335" algn="l"/>
              </a:tabLst>
            </a:pPr>
            <a:r>
              <a:rPr sz="2400" i="1" dirty="0">
                <a:latin typeface="Times New Roman"/>
                <a:cs typeface="Times New Roman"/>
              </a:rPr>
              <a:t>An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462C1"/>
                </a:solidFill>
                <a:latin typeface="Times New Roman"/>
                <a:cs typeface="Times New Roman"/>
              </a:rPr>
              <a:t>IPv4</a:t>
            </a:r>
            <a:r>
              <a:rPr sz="2400" i="1" spc="-15" dirty="0">
                <a:solidFill>
                  <a:srgbClr val="0462C1"/>
                </a:solidFill>
                <a:latin typeface="Times New Roman"/>
                <a:cs typeface="Times New Roman"/>
              </a:rPr>
              <a:t> address</a:t>
            </a:r>
            <a:r>
              <a:rPr sz="2400" i="1" spc="-1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is</a:t>
            </a:r>
            <a:r>
              <a:rPr sz="2400" i="1" dirty="0">
                <a:latin typeface="Times New Roman"/>
                <a:cs typeface="Times New Roman"/>
              </a:rPr>
              <a:t> a </a:t>
            </a:r>
            <a:r>
              <a:rPr sz="2400" i="1" dirty="0">
                <a:solidFill>
                  <a:srgbClr val="944F71"/>
                </a:solidFill>
                <a:latin typeface="Times New Roman"/>
                <a:cs typeface="Times New Roman"/>
              </a:rPr>
              <a:t>32-bit</a:t>
            </a:r>
            <a:r>
              <a:rPr sz="2400" i="1" spc="-20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address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that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uniquely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universally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defines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connection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 device</a:t>
            </a:r>
            <a:endParaRPr sz="2400">
              <a:latin typeface="Times New Roman"/>
              <a:cs typeface="Times New Roman"/>
            </a:endParaRPr>
          </a:p>
          <a:p>
            <a:pPr marL="342900" indent="-305435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(for</a:t>
            </a:r>
            <a:r>
              <a:rPr sz="2400" i="1" dirty="0">
                <a:latin typeface="Times New Roman"/>
                <a:cs typeface="Times New Roman"/>
              </a:rPr>
              <a:t> example,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computer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or a </a:t>
            </a:r>
            <a:r>
              <a:rPr sz="2400" i="1" spc="-15" dirty="0">
                <a:latin typeface="Times New Roman"/>
                <a:cs typeface="Times New Roman"/>
              </a:rPr>
              <a:t>router) </a:t>
            </a:r>
            <a:r>
              <a:rPr sz="2400" i="1" dirty="0">
                <a:latin typeface="Times New Roman"/>
                <a:cs typeface="Times New Roman"/>
              </a:rPr>
              <a:t>to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Internet.</a:t>
            </a:r>
            <a:endParaRPr sz="2400">
              <a:latin typeface="Times New Roman"/>
              <a:cs typeface="Times New Roman"/>
            </a:endParaRPr>
          </a:p>
          <a:p>
            <a:pPr marL="266700" indent="-22923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67335" algn="l"/>
                <a:tab pos="4270375" algn="l"/>
                <a:tab pos="467296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IPv4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</a:t>
            </a:r>
            <a:r>
              <a:rPr sz="2400" spc="-7" baseline="24305" dirty="0">
                <a:latin typeface="Calibri"/>
                <a:cs typeface="Calibri"/>
              </a:rPr>
              <a:t>32	</a:t>
            </a:r>
            <a:r>
              <a:rPr sz="2400" spc="-5" dirty="0">
                <a:latin typeface="Calibri"/>
                <a:cs typeface="Calibri"/>
              </a:rPr>
              <a:t>or	4,294,967,296</a:t>
            </a:r>
            <a:endParaRPr sz="2400">
              <a:latin typeface="Calibri"/>
              <a:cs typeface="Calibri"/>
            </a:endParaRPr>
          </a:p>
          <a:p>
            <a:pPr marL="266700" indent="-229235">
              <a:lnSpc>
                <a:spcPct val="100000"/>
              </a:lnSpc>
              <a:spcBef>
                <a:spcPts val="1714"/>
              </a:spcBef>
              <a:buFont typeface="Arial MT"/>
              <a:buChar char="•"/>
              <a:tabLst>
                <a:tab pos="267335" algn="l"/>
              </a:tabLst>
            </a:pPr>
            <a:r>
              <a:rPr sz="2400" dirty="0">
                <a:latin typeface="Calibri"/>
                <a:cs typeface="Calibri"/>
              </a:rPr>
              <a:t>Unique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Universal.</a:t>
            </a:r>
            <a:endParaRPr sz="2400">
              <a:latin typeface="Calibri"/>
              <a:cs typeface="Calibri"/>
            </a:endParaRPr>
          </a:p>
          <a:p>
            <a:pPr marL="723900" lvl="1" indent="-229235">
              <a:lnSpc>
                <a:spcPct val="100000"/>
              </a:lnSpc>
              <a:spcBef>
                <a:spcPts val="1655"/>
              </a:spcBef>
              <a:buFont typeface="Arial MT"/>
              <a:buChar char="•"/>
              <a:tabLst>
                <a:tab pos="724535" algn="l"/>
              </a:tabLst>
            </a:pPr>
            <a:r>
              <a:rPr sz="2400" spc="-45" dirty="0">
                <a:latin typeface="Calibri"/>
                <a:cs typeface="Calibri"/>
              </a:rPr>
              <a:t>Two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</a:t>
            </a:r>
            <a:endParaRPr sz="2400">
              <a:latin typeface="Calibri"/>
              <a:cs typeface="Calibri"/>
            </a:endParaRPr>
          </a:p>
          <a:p>
            <a:pPr marL="723900">
              <a:lnSpc>
                <a:spcPct val="100000"/>
              </a:lnSpc>
              <a:spcBef>
                <a:spcPts val="1155"/>
              </a:spcBef>
            </a:pPr>
            <a:r>
              <a:rPr sz="240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723900" marR="30480" lvl="1" indent="-228600">
              <a:lnSpc>
                <a:spcPct val="140000"/>
              </a:lnSpc>
              <a:spcBef>
                <a:spcPts val="495"/>
              </a:spcBef>
              <a:buFont typeface="Arial MT"/>
              <a:buChar char="•"/>
              <a:tabLst>
                <a:tab pos="724535" algn="l"/>
              </a:tabLst>
            </a:pPr>
            <a:r>
              <a:rPr sz="2400" spc="-5" dirty="0">
                <a:latin typeface="Calibri"/>
                <a:cs typeface="Calibri"/>
              </a:rPr>
              <a:t>Addressing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accepted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be </a:t>
            </a:r>
            <a:r>
              <a:rPr sz="2400" spc="-10" dirty="0">
                <a:latin typeface="Calibri"/>
                <a:cs typeface="Calibri"/>
              </a:rPr>
              <a:t>connected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Internet.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76444" y="504799"/>
            <a:ext cx="2581634" cy="744270"/>
          </a:xfrm>
          <a:prstGeom prst="rect">
            <a:avLst/>
          </a:prstGeom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1D53760D-1CE0-B911-E4E6-DB0D2D8211D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19043AC-6B7E-4E67-B9B1-53AD789CEB60}" type="datetime1">
              <a:rPr lang="en-US" smtClean="0"/>
              <a:t>2/2/2023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EF935473-32FD-C633-4104-BDFCE1C4100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AFDAB95-568A-F090-ED99-8AF835DDFD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4</a:t>
            </a:fld>
            <a:endParaRPr lang="en-IN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7941" y="89661"/>
            <a:ext cx="29686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3655" algn="l"/>
              </a:tabLst>
            </a:pPr>
            <a:r>
              <a:rPr sz="6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Session	2</a:t>
            </a:r>
            <a:endParaRPr sz="6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380" y="281940"/>
            <a:ext cx="2580169" cy="6934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98875" y="2001138"/>
            <a:ext cx="215963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Subnet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Mask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Subnetting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D9F89-C58A-1DA8-4DD7-F65BF5942C7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95852D0-38C0-4E1C-A969-3EC20B08EB43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14A77-2FF4-E534-C51A-EF624E07629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4176B-7963-E284-560A-2D192A2C18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40</a:t>
            </a:fld>
            <a:endParaRPr lang="en-IN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25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>
                <a:solidFill>
                  <a:srgbClr val="000000"/>
                </a:solidFill>
              </a:rPr>
              <a:t>Types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99539"/>
            <a:ext cx="4431030" cy="13766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sz="4000" spc="-15" dirty="0">
                <a:latin typeface="Calibri"/>
                <a:cs typeface="Calibri"/>
              </a:rPr>
              <a:t>Classful </a:t>
            </a:r>
            <a:r>
              <a:rPr sz="4000" spc="-10" dirty="0">
                <a:latin typeface="Calibri"/>
                <a:cs typeface="Calibri"/>
              </a:rPr>
              <a:t>Addressing</a:t>
            </a:r>
            <a:endParaRPr sz="4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1935" algn="l"/>
              </a:tabLst>
            </a:pPr>
            <a:r>
              <a:rPr sz="4000" spc="-10" dirty="0">
                <a:latin typeface="Calibri"/>
                <a:cs typeface="Calibri"/>
              </a:rPr>
              <a:t>Classless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Addressing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6FF0C-689A-1265-E11F-9F82D79B055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FEE442A-9C43-4818-88A3-2DF4E837F9AA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9BBEE-B373-FF41-2ECF-A56CA510A53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ABF4F-706C-05AA-01D0-858B200D45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41</a:t>
            </a:fld>
            <a:endParaRPr lang="en-IN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273" y="1665554"/>
            <a:ext cx="707009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144905" marR="5080" indent="-1132840">
              <a:lnSpc>
                <a:spcPts val="6480"/>
              </a:lnSpc>
              <a:spcBef>
                <a:spcPts val="915"/>
              </a:spcBef>
            </a:pPr>
            <a:r>
              <a:rPr sz="6000" spc="-45" dirty="0">
                <a:solidFill>
                  <a:srgbClr val="000000"/>
                </a:solidFill>
              </a:rPr>
              <a:t>Classful</a:t>
            </a:r>
            <a:r>
              <a:rPr sz="6000" spc="-125" dirty="0">
                <a:solidFill>
                  <a:srgbClr val="000000"/>
                </a:solidFill>
              </a:rPr>
              <a:t> </a:t>
            </a:r>
            <a:r>
              <a:rPr sz="6000" spc="-50" dirty="0">
                <a:solidFill>
                  <a:srgbClr val="000000"/>
                </a:solidFill>
              </a:rPr>
              <a:t>Addressing</a:t>
            </a:r>
            <a:r>
              <a:rPr sz="6000" spc="-155" dirty="0">
                <a:solidFill>
                  <a:srgbClr val="000000"/>
                </a:solidFill>
              </a:rPr>
              <a:t> </a:t>
            </a:r>
            <a:r>
              <a:rPr sz="6000" spc="-35" dirty="0">
                <a:solidFill>
                  <a:srgbClr val="000000"/>
                </a:solidFill>
              </a:rPr>
              <a:t>and </a:t>
            </a:r>
            <a:r>
              <a:rPr sz="6000" spc="-1340" dirty="0">
                <a:solidFill>
                  <a:srgbClr val="000000"/>
                </a:solidFill>
              </a:rPr>
              <a:t> </a:t>
            </a:r>
            <a:r>
              <a:rPr sz="6000" spc="-65" dirty="0">
                <a:solidFill>
                  <a:srgbClr val="000000"/>
                </a:solidFill>
              </a:rPr>
              <a:t>Problem</a:t>
            </a:r>
            <a:r>
              <a:rPr sz="6000" spc="-165" dirty="0">
                <a:solidFill>
                  <a:srgbClr val="000000"/>
                </a:solidFill>
              </a:rPr>
              <a:t> </a:t>
            </a:r>
            <a:r>
              <a:rPr sz="6000" spc="-35" dirty="0">
                <a:solidFill>
                  <a:srgbClr val="000000"/>
                </a:solidFill>
              </a:rPr>
              <a:t>solving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7244B-5A66-51AB-2058-E43718D0ECC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201FE4F-67B3-4D47-B4A1-AE9E95177E49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46DD-4FEE-1DCE-6AE5-F536650E428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600B-0140-D28A-B129-A395236589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42</a:t>
            </a:fld>
            <a:endParaRPr lang="en-IN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2544" y="152400"/>
            <a:ext cx="8745855" cy="6449060"/>
            <a:chOff x="1922544" y="152400"/>
            <a:chExt cx="8745855" cy="6449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2544" y="744955"/>
              <a:ext cx="7840748" cy="58561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4316" y="152400"/>
              <a:ext cx="2043683" cy="647700"/>
            </a:xfrm>
            <a:prstGeom prst="rect">
              <a:avLst/>
            </a:prstGeom>
          </p:spPr>
        </p:pic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3D97C-5B5C-7358-D0B6-E00C8E028AB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EBBE00D-EE4A-4C9A-B4E0-1A22BE2295BE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8A7CE-5C27-CE82-F471-7F412C4CFBD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44226-E97A-301B-67D1-21B599D000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43</a:t>
            </a:fld>
            <a:endParaRPr lang="en-IN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194" y="269239"/>
            <a:ext cx="4516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Classful</a:t>
            </a:r>
            <a:r>
              <a:rPr spc="-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Addre</a:t>
            </a:r>
            <a:r>
              <a:rPr spc="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1136980"/>
            <a:ext cx="745490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classful </a:t>
            </a:r>
            <a:r>
              <a:rPr sz="2800" dirty="0">
                <a:latin typeface="Times New Roman"/>
                <a:cs typeface="Times New Roman"/>
              </a:rPr>
              <a:t>addressing, </a:t>
            </a:r>
            <a:r>
              <a:rPr sz="2800" spc="-5" dirty="0">
                <a:latin typeface="Times New Roman"/>
                <a:cs typeface="Times New Roman"/>
              </a:rPr>
              <a:t>the address space is </a:t>
            </a:r>
            <a:r>
              <a:rPr sz="2800" dirty="0">
                <a:latin typeface="Times New Roman"/>
                <a:cs typeface="Times New Roman"/>
              </a:rPr>
              <a:t>divided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</a:t>
            </a:r>
            <a:r>
              <a:rPr sz="2800" spc="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classes: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A, B, C, D,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E.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3723" y="2690598"/>
            <a:ext cx="8188664" cy="27058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5C5EDF-9039-03F5-6F9D-B533BD29226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B88BEEB-25CF-4113-B4B0-2E368DE436F7}" type="datetime1">
              <a:rPr lang="en-US" smtClean="0"/>
              <a:t>2/2/2023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646E71-B0B1-35A2-37A8-09A71398FC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81E28-4C4C-EE13-54BC-1CB1F329C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44</a:t>
            </a:fld>
            <a:endParaRPr lang="en-IN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594" y="1305544"/>
            <a:ext cx="7278237" cy="50401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7109" y="115316"/>
            <a:ext cx="4105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  <a:latin typeface="Times New Roman"/>
                <a:cs typeface="Times New Roman"/>
              </a:rPr>
              <a:t>Clas</a:t>
            </a:r>
            <a:r>
              <a:rPr sz="4000" spc="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4000" spc="-5" dirty="0">
                <a:solidFill>
                  <a:srgbClr val="000000"/>
                </a:solidFill>
                <a:latin typeface="Times New Roman"/>
                <a:cs typeface="Times New Roman"/>
              </a:rPr>
              <a:t>ful</a:t>
            </a:r>
            <a:r>
              <a:rPr sz="4000" spc="-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Times New Roman"/>
                <a:cs typeface="Times New Roman"/>
              </a:rPr>
              <a:t>Addre</a:t>
            </a:r>
            <a:r>
              <a:rPr sz="4000" spc="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4000" spc="-5" dirty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sz="4000" spc="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000" spc="-5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2DDBD-0859-B4E0-9AEE-D812E3A8B09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623CD14-BA4A-47A6-8213-36AFF9009A50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ED4DC-633F-451E-6A7A-6EA9B1E5C5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2883-D92B-AB51-37DA-70F63173AE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45</a:t>
            </a:fld>
            <a:endParaRPr lang="en-IN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4020" y="1668779"/>
            <a:ext cx="8983980" cy="35067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2489" y="495122"/>
            <a:ext cx="589280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000000"/>
                </a:solidFill>
                <a:latin typeface="Times New Roman"/>
                <a:cs typeface="Times New Roman"/>
              </a:rPr>
              <a:t>Classful</a:t>
            </a:r>
            <a:r>
              <a:rPr sz="3300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000000"/>
                </a:solidFill>
                <a:latin typeface="Times New Roman"/>
                <a:cs typeface="Times New Roman"/>
              </a:rPr>
              <a:t>Addressing</a:t>
            </a:r>
            <a:r>
              <a:rPr sz="33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sz="33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000000"/>
                </a:solidFill>
                <a:latin typeface="Times New Roman"/>
                <a:cs typeface="Times New Roman"/>
              </a:rPr>
              <a:t>Class Range</a:t>
            </a:r>
            <a:endParaRPr sz="3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E5915-2DE9-362C-3699-DAFCD806E34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EFA6809-F1AA-408A-8612-C9663699F936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EA0CB-28BE-B5EC-DD65-1E242C5379E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0A36-E20E-993B-9D80-765FE9E161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46</a:t>
            </a:fld>
            <a:endParaRPr lang="en-IN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5152" y="6489293"/>
            <a:ext cx="2800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19</a:t>
            </a:r>
            <a:r>
              <a:rPr sz="800" b="1" dirty="0">
                <a:solidFill>
                  <a:srgbClr val="B5A787"/>
                </a:solidFill>
                <a:latin typeface="Arial"/>
                <a:cs typeface="Arial"/>
              </a:rPr>
              <a:t>.</a:t>
            </a:r>
            <a:r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47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4" name="object 4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758694" y="1215446"/>
            <a:ext cx="7513955" cy="820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50"/>
              </a:lnSpc>
            </a:pPr>
            <a:r>
              <a:rPr sz="2800" b="1" i="1" spc="-5" dirty="0">
                <a:latin typeface="Times New Roman"/>
                <a:cs typeface="Times New Roman"/>
              </a:rPr>
              <a:t>Change</a:t>
            </a:r>
            <a:r>
              <a:rPr sz="2800" b="1" i="1" spc="3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following</a:t>
            </a:r>
            <a:r>
              <a:rPr sz="2800" b="1" i="1" spc="3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IPv4</a:t>
            </a:r>
            <a:r>
              <a:rPr sz="2800" b="1" i="1" spc="3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addresses</a:t>
            </a:r>
            <a:r>
              <a:rPr sz="2800" b="1" i="1" spc="3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from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binary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notation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 dotted-decimal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notation.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45994" y="18999"/>
            <a:ext cx="1821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9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8694" y="3654481"/>
            <a:ext cx="7513955" cy="167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50"/>
              </a:lnSpc>
            </a:pPr>
            <a:r>
              <a:rPr sz="2800" b="1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replace each group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8 bits with its equivalent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decimal number (see Appendix B)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add dots for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separation.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56187" y="5486400"/>
            <a:ext cx="2474966" cy="80792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601467" y="1066800"/>
            <a:ext cx="7696200" cy="946785"/>
          </a:xfrm>
          <a:custGeom>
            <a:avLst/>
            <a:gdLst/>
            <a:ahLst/>
            <a:cxnLst/>
            <a:rect l="l" t="t" r="r" b="b"/>
            <a:pathLst>
              <a:path w="7696200" h="946785">
                <a:moveTo>
                  <a:pt x="7696200" y="0"/>
                </a:moveTo>
                <a:lnTo>
                  <a:pt x="0" y="0"/>
                </a:lnTo>
                <a:lnTo>
                  <a:pt x="0" y="946403"/>
                </a:lnTo>
                <a:lnTo>
                  <a:pt x="7696200" y="946403"/>
                </a:lnTo>
                <a:lnTo>
                  <a:pt x="769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81097" y="1087323"/>
            <a:ext cx="75387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Change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following</a:t>
            </a:r>
            <a:r>
              <a:rPr sz="2800" b="1" i="1" spc="3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IPv4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addresses</a:t>
            </a:r>
            <a:r>
              <a:rPr sz="2800" b="1" i="1" spc="3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from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binary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notation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dotted-decimal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notation.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01467" y="3505200"/>
            <a:ext cx="7696200" cy="1800225"/>
          </a:xfrm>
          <a:custGeom>
            <a:avLst/>
            <a:gdLst/>
            <a:ahLst/>
            <a:cxnLst/>
            <a:rect l="l" t="t" r="r" b="b"/>
            <a:pathLst>
              <a:path w="7696200" h="1800225">
                <a:moveTo>
                  <a:pt x="7696200" y="0"/>
                </a:moveTo>
                <a:lnTo>
                  <a:pt x="0" y="0"/>
                </a:lnTo>
                <a:lnTo>
                  <a:pt x="0" y="1799844"/>
                </a:lnTo>
                <a:lnTo>
                  <a:pt x="7696200" y="1799844"/>
                </a:lnTo>
                <a:lnTo>
                  <a:pt x="769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81097" y="3526663"/>
            <a:ext cx="75393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replace each </a:t>
            </a:r>
            <a:r>
              <a:rPr sz="2800" b="1" i="1" dirty="0">
                <a:latin typeface="Times New Roman"/>
                <a:cs typeface="Times New Roman"/>
              </a:rPr>
              <a:t>group </a:t>
            </a:r>
            <a:r>
              <a:rPr sz="2800" b="1" i="1" spc="-5" dirty="0">
                <a:latin typeface="Times New Roman"/>
                <a:cs typeface="Times New Roman"/>
              </a:rPr>
              <a:t>of 8 </a:t>
            </a:r>
            <a:r>
              <a:rPr sz="2800" b="1" i="1" dirty="0">
                <a:latin typeface="Times New Roman"/>
                <a:cs typeface="Times New Roman"/>
              </a:rPr>
              <a:t>bits </a:t>
            </a:r>
            <a:r>
              <a:rPr sz="2800" b="1" i="1" spc="-5" dirty="0">
                <a:latin typeface="Times New Roman"/>
                <a:cs typeface="Times New Roman"/>
              </a:rPr>
              <a:t>with its equivalent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decimal number (see Appendix B)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add dots for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separation.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0F26F08-0F3D-3F20-D99A-D8662338988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E0AD461-20A9-48B9-BBCE-2F75ABFE3FAD}" type="datetime1">
              <a:rPr lang="en-US" smtClean="0"/>
              <a:t>2/2/2023</a:t>
            </a:fld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2755778-C165-1F6F-F143-CD647DFC303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44EA003-8FA0-A159-8343-68A552DED6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47</a:t>
            </a:fld>
            <a:endParaRPr lang="en-IN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5222" y="6620967"/>
            <a:ext cx="2800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19</a:t>
            </a:r>
            <a:r>
              <a:rPr sz="800" b="1" dirty="0">
                <a:solidFill>
                  <a:srgbClr val="B5A787"/>
                </a:solidFill>
                <a:latin typeface="Arial"/>
                <a:cs typeface="Arial"/>
              </a:rPr>
              <a:t>.</a:t>
            </a:r>
            <a:r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48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87424" y="108204"/>
            <a:ext cx="8227059" cy="896619"/>
            <a:chOff x="1487424" y="108204"/>
            <a:chExt cx="8227059" cy="896619"/>
          </a:xfrm>
        </p:grpSpPr>
        <p:sp>
          <p:nvSpPr>
            <p:cNvPr id="4" name="object 4"/>
            <p:cNvSpPr/>
            <p:nvPr/>
          </p:nvSpPr>
          <p:spPr>
            <a:xfrm>
              <a:off x="2400300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2824" y="108204"/>
              <a:ext cx="329184" cy="473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3744" y="530351"/>
              <a:ext cx="323215" cy="474345"/>
            </a:xfrm>
            <a:custGeom>
              <a:avLst/>
              <a:gdLst/>
              <a:ahLst/>
              <a:cxnLst/>
              <a:rect l="l" t="t" r="r" b="b"/>
              <a:pathLst>
                <a:path w="323214" h="474344">
                  <a:moveTo>
                    <a:pt x="32308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23088" y="473964"/>
                  </a:lnTo>
                  <a:lnTo>
                    <a:pt x="323088" y="348996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6832" y="530352"/>
              <a:ext cx="368807" cy="473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7424" y="457200"/>
              <a:ext cx="8226552" cy="42214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985264" y="1240281"/>
            <a:ext cx="76142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394075" algn="l"/>
                <a:tab pos="575246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Change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following	IPv4</a:t>
            </a:r>
            <a:r>
              <a:rPr sz="2800" b="1" i="1" spc="3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addresses	from</a:t>
            </a:r>
            <a:r>
              <a:rPr sz="2800" b="1" i="1" spc="2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dotted-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decimal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notation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binary notation.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83965" y="22606"/>
            <a:ext cx="1821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9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1263" y="2315286"/>
            <a:ext cx="2422985" cy="80729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85264" y="3373958"/>
            <a:ext cx="76155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628015" algn="l"/>
                <a:tab pos="1861185" algn="l"/>
                <a:tab pos="2720975" algn="l"/>
                <a:tab pos="4034790" algn="l"/>
                <a:tab pos="5349875" algn="l"/>
                <a:tab pos="6149975" algn="l"/>
                <a:tab pos="6654800" algn="l"/>
              </a:tabLst>
            </a:pPr>
            <a:r>
              <a:rPr sz="2800" b="1" i="1" spc="-215" dirty="0">
                <a:latin typeface="Times New Roman"/>
                <a:cs typeface="Times New Roman"/>
              </a:rPr>
              <a:t>W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repl</a:t>
            </a:r>
            <a:r>
              <a:rPr sz="2800" b="1" i="1" spc="5" dirty="0">
                <a:latin typeface="Times New Roman"/>
                <a:cs typeface="Times New Roman"/>
              </a:rPr>
              <a:t>a</a:t>
            </a:r>
            <a:r>
              <a:rPr sz="2800" b="1" i="1" spc="-25" dirty="0">
                <a:latin typeface="Times New Roman"/>
                <a:cs typeface="Times New Roman"/>
              </a:rPr>
              <a:t>c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decimal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n</a:t>
            </a:r>
            <a:r>
              <a:rPr sz="2800" b="1" i="1" dirty="0">
                <a:latin typeface="Times New Roman"/>
                <a:cs typeface="Times New Roman"/>
              </a:rPr>
              <a:t>u</a:t>
            </a:r>
            <a:r>
              <a:rPr sz="2800" b="1" i="1" spc="-5" dirty="0">
                <a:latin typeface="Times New Roman"/>
                <a:cs typeface="Times New Roman"/>
              </a:rPr>
              <a:t>mber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dirty="0">
                <a:latin typeface="Times New Roman"/>
                <a:cs typeface="Times New Roman"/>
              </a:rPr>
              <a:t>	it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b</a:t>
            </a:r>
            <a:r>
              <a:rPr sz="2800" b="1" i="1" dirty="0">
                <a:latin typeface="Times New Roman"/>
                <a:cs typeface="Times New Roman"/>
              </a:rPr>
              <a:t>i</a:t>
            </a:r>
            <a:r>
              <a:rPr sz="2800" b="1" i="1" spc="-5" dirty="0">
                <a:latin typeface="Times New Roman"/>
                <a:cs typeface="Times New Roman"/>
              </a:rPr>
              <a:t>nary  equivalent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75768" y="4967039"/>
            <a:ext cx="7062914" cy="8012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62927CC-3186-0357-A5A7-D8FE81555A4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7C35FE2-87A1-4C0F-8D1F-EA7570419680}" type="datetime1">
              <a:rPr lang="en-US" smtClean="0"/>
              <a:t>2/2/2023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7FD13F2-76BA-2C3B-6932-553A01E0A6B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CEEF569-4DD6-CEF1-29DC-289AEBBCFD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48</a:t>
            </a:fld>
            <a:endParaRPr lang="en-IN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5152" y="6489293"/>
            <a:ext cx="2800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19</a:t>
            </a:r>
            <a:r>
              <a:rPr sz="800" b="1" dirty="0">
                <a:solidFill>
                  <a:srgbClr val="B5A787"/>
                </a:solidFill>
                <a:latin typeface="Arial"/>
                <a:cs typeface="Arial"/>
              </a:rPr>
              <a:t>.</a:t>
            </a:r>
            <a:r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49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4" name="object 4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745994" y="1164081"/>
            <a:ext cx="7269480" cy="552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Find 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class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address.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a.	</a:t>
            </a:r>
            <a:r>
              <a:rPr sz="2800" b="1" u="heavy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0000001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00001011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00001011 </a:t>
            </a:r>
            <a:r>
              <a:rPr sz="2800" spc="-70" dirty="0">
                <a:latin typeface="Times New Roman"/>
                <a:cs typeface="Times New Roman"/>
              </a:rPr>
              <a:t>11101111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5465" algn="l"/>
              </a:tabLst>
            </a:pPr>
            <a:r>
              <a:rPr sz="2800" b="1" i="1" dirty="0">
                <a:solidFill>
                  <a:srgbClr val="0462C1"/>
                </a:solidFill>
                <a:latin typeface="Times New Roman"/>
                <a:cs typeface="Times New Roman"/>
              </a:rPr>
              <a:t>b.	</a:t>
            </a:r>
            <a:r>
              <a:rPr sz="2800" b="1" u="heavy" spc="-20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/>
                <a:cs typeface="Times New Roman"/>
              </a:rPr>
              <a:t>110</a:t>
            </a:r>
            <a:r>
              <a:rPr sz="2800" spc="-20" dirty="0">
                <a:latin typeface="Times New Roman"/>
                <a:cs typeface="Times New Roman"/>
              </a:rPr>
              <a:t>00001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10000011 </a:t>
            </a:r>
            <a:r>
              <a:rPr sz="2800" spc="-30" dirty="0">
                <a:latin typeface="Times New Roman"/>
                <a:cs typeface="Times New Roman"/>
              </a:rPr>
              <a:t>00011011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11111111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24510" algn="l"/>
              </a:tabLst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c.	</a:t>
            </a:r>
            <a:r>
              <a:rPr sz="2800" b="1" u="heavy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/>
                <a:cs typeface="Times New Roman"/>
              </a:rPr>
              <a:t>14</a:t>
            </a:r>
            <a:r>
              <a:rPr sz="2800" dirty="0">
                <a:latin typeface="Times New Roman"/>
                <a:cs typeface="Times New Roman"/>
              </a:rPr>
              <a:t>.23.120.8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800" b="1" i="1" dirty="0">
                <a:solidFill>
                  <a:srgbClr val="0462C1"/>
                </a:solidFill>
                <a:latin typeface="Times New Roman"/>
                <a:cs typeface="Times New Roman"/>
              </a:rPr>
              <a:t>d.	</a:t>
            </a:r>
            <a:r>
              <a:rPr sz="2800" b="1" u="heavy" spc="-30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/>
                <a:cs typeface="Times New Roman"/>
              </a:rPr>
              <a:t>252</a:t>
            </a:r>
            <a:r>
              <a:rPr sz="2800" spc="-30" dirty="0">
                <a:latin typeface="Times New Roman"/>
                <a:cs typeface="Times New Roman"/>
              </a:rPr>
              <a:t>.5.15.111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buClr>
                <a:srgbClr val="0462C1"/>
              </a:buClr>
              <a:buAutoNum type="alphaLcPeriod"/>
              <a:tabLst>
                <a:tab pos="36830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first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0.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class</a:t>
            </a:r>
            <a:r>
              <a:rPr sz="2800" b="1" i="1" spc="-1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-1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address.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lr>
                <a:srgbClr val="0462C1"/>
              </a:buClr>
              <a:buAutoNum type="alphaLcPeriod"/>
              <a:tabLst>
                <a:tab pos="36830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first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 bits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1;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third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0. This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class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address.</a:t>
            </a:r>
            <a:endParaRPr sz="28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buClr>
                <a:srgbClr val="0462C1"/>
              </a:buClr>
              <a:buAutoNum type="alphaLcPeriod" startAt="3"/>
              <a:tabLst>
                <a:tab pos="34798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first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byte 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14;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class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A.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buClr>
                <a:srgbClr val="0462C1"/>
              </a:buClr>
              <a:buAutoNum type="alphaLcPeriod" startAt="3"/>
              <a:tabLst>
                <a:tab pos="36830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first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byte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252;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class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45994" y="18999"/>
            <a:ext cx="1821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9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F9B4FF-5F79-6D82-4222-D653E2795F8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9421069-3296-49F8-857B-2BE19004B58D}" type="datetime1">
              <a:rPr lang="en-US" smtClean="0"/>
              <a:t>2/2/2023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0D0FF19-47C1-1F56-DCD2-36B8DF21A6D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4CE613-BA06-0B1D-34FC-A03545008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49</a:t>
            </a:fld>
            <a:endParaRPr lang="en-IN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576" y="876779"/>
            <a:ext cx="2646555" cy="3004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21232"/>
            <a:ext cx="26892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000000"/>
                </a:solidFill>
              </a:rPr>
              <a:t>IPV4</a:t>
            </a:r>
            <a:r>
              <a:rPr sz="3200" spc="-140" dirty="0">
                <a:solidFill>
                  <a:srgbClr val="000000"/>
                </a:solidFill>
              </a:rPr>
              <a:t> </a:t>
            </a:r>
            <a:r>
              <a:rPr sz="3200" spc="-95" dirty="0">
                <a:solidFill>
                  <a:srgbClr val="000000"/>
                </a:solidFill>
              </a:rPr>
              <a:t>NOTATIONS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440" y="1537496"/>
            <a:ext cx="9278775" cy="50490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5052" y="266395"/>
            <a:ext cx="2168689" cy="61020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8D2B8D-2210-5ABE-CCE4-09FAD921DD9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7CDBEB0-BA2A-4865-B4D7-37A95E53C017}" type="datetime1">
              <a:rPr lang="en-US" smtClean="0"/>
              <a:t>2/2/2023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DB31F-E26C-267B-0BD6-54791ECADDB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97679A-910D-6A9C-4996-D7FEAE6AB6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5</a:t>
            </a:fld>
            <a:endParaRPr lang="en-IN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394" y="1851101"/>
            <a:ext cx="74066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9345" algn="l"/>
              </a:tabLst>
            </a:pPr>
            <a:r>
              <a:rPr sz="2400" b="1" spc="-45" dirty="0">
                <a:solidFill>
                  <a:srgbClr val="944F71"/>
                </a:solidFill>
                <a:latin typeface="Times New Roman"/>
                <a:cs typeface="Times New Roman"/>
              </a:rPr>
              <a:t>Table</a:t>
            </a:r>
            <a:r>
              <a:rPr sz="2400" b="1" spc="-15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4F71"/>
                </a:solidFill>
                <a:latin typeface="Times New Roman"/>
                <a:cs typeface="Times New Roman"/>
              </a:rPr>
              <a:t>1	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Number</a:t>
            </a:r>
            <a:r>
              <a:rPr sz="2000" b="1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of blocks</a:t>
            </a:r>
            <a:r>
              <a:rPr sz="20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block</a:t>
            </a:r>
            <a:r>
              <a:rPr sz="20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size</a:t>
            </a:r>
            <a:r>
              <a:rPr sz="2000" b="1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in classful</a:t>
            </a:r>
            <a:r>
              <a:rPr sz="2000" b="1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IPv4</a:t>
            </a:r>
            <a:r>
              <a:rPr sz="2000" b="1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addressing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996" y="2379760"/>
            <a:ext cx="7782484" cy="21678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4082F-96A3-5AD1-0717-CA566F74F2A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0181FDE-75D1-4A91-99CB-6567B6459114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2A2EF-1204-C8B1-6058-1CE4E398919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CAC22-7F8B-2937-5D70-FA1ECD8472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50</a:t>
            </a:fld>
            <a:endParaRPr lang="en-IN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2723" y="3962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19300" y="2758439"/>
            <a:ext cx="8077200" cy="37084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750" rIns="0" bIns="0" rtlCol="0">
            <a:spAutoFit/>
          </a:bodyPr>
          <a:lstStyle/>
          <a:p>
            <a:pPr marL="60071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classful addressing,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large</a:t>
            </a:r>
            <a:r>
              <a:rPr sz="1800" dirty="0">
                <a:latin typeface="Calibri"/>
                <a:cs typeface="Calibri"/>
              </a:rPr>
              <a:t> part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-5" dirty="0">
                <a:latin typeface="Calibri"/>
                <a:cs typeface="Calibri"/>
              </a:rPr>
              <a:t> addresses</a:t>
            </a:r>
            <a:r>
              <a:rPr sz="1800" spc="-10" dirty="0">
                <a:latin typeface="Calibri"/>
                <a:cs typeface="Calibri"/>
              </a:rPr>
              <a:t> were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wasted.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81200" y="1981200"/>
            <a:ext cx="1143000" cy="5669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71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</a:t>
            </a:r>
            <a:r>
              <a:rPr sz="2800" b="1" i="1" spc="5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EE873BE-3403-C8B1-E62B-D6562C72509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E2594D8-51AE-4566-B15B-C1237532AD92}" type="datetime1">
              <a:rPr lang="en-US" smtClean="0"/>
              <a:t>2/2/2023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F4A75D0-4AFD-5D84-6417-72161A801E7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6DE8E87-F815-ED12-3515-AB04F03643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51</a:t>
            </a:fld>
            <a:endParaRPr lang="en-IN"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394" y="2232786"/>
            <a:ext cx="5057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9345" algn="l"/>
              </a:tabLst>
            </a:pPr>
            <a:r>
              <a:rPr sz="2400" b="1" spc="-45" dirty="0">
                <a:solidFill>
                  <a:srgbClr val="944F71"/>
                </a:solidFill>
                <a:latin typeface="Times New Roman"/>
                <a:cs typeface="Times New Roman"/>
              </a:rPr>
              <a:t>Table</a:t>
            </a:r>
            <a:r>
              <a:rPr sz="2400" b="1" spc="-10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4F71"/>
                </a:solidFill>
                <a:latin typeface="Times New Roman"/>
                <a:cs typeface="Times New Roman"/>
              </a:rPr>
              <a:t>2	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Default</a:t>
            </a:r>
            <a:r>
              <a:rPr sz="2000" b="1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masks</a:t>
            </a:r>
            <a:r>
              <a:rPr sz="2000" b="1" i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000" b="1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classful</a:t>
            </a:r>
            <a:r>
              <a:rPr sz="2000" b="1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addressing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485" y="2815170"/>
            <a:ext cx="8075956" cy="14564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5C267-706D-056A-189C-B2458EF0565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A1CD585-8089-4271-ACA6-D795284CBCEB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B7C86-4DC1-7055-7A3C-7F796CBDDB1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68B91-D67A-D448-02D5-1537B03B1C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52</a:t>
            </a:fld>
            <a:endParaRPr lang="en-IN"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2723" y="4419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19300" y="2758439"/>
            <a:ext cx="8077200" cy="37084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75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Classful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addressing,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almost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obsolete,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replaced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classless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addressing.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81200" y="1981200"/>
            <a:ext cx="1143000" cy="5669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71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</a:t>
            </a:r>
            <a:r>
              <a:rPr sz="2800" b="1" i="1" spc="5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B216C95C-98A5-0EB7-E831-79E2A02902C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CA5EF57-A26B-4B6B-A8BD-0E536EDE37B0}" type="datetime1">
              <a:rPr lang="en-US" smtClean="0"/>
              <a:t>2/2/2023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C35417A-2D87-CFC9-47D2-C5ABB1B4A3B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0DCEBC4-EA15-DBEA-DF1D-47045160DF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53</a:t>
            </a:fld>
            <a:endParaRPr lang="en-IN"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2723" y="5410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19300" y="2758439"/>
            <a:ext cx="8077200" cy="120142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750" rIns="0" bIns="0" rtlCol="0">
            <a:spAutoFit/>
          </a:bodyPr>
          <a:lstStyle/>
          <a:p>
            <a:pPr marL="2736850" marR="2688590" indent="-4127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In IPv4 </a:t>
            </a:r>
            <a:r>
              <a:rPr sz="1800" spc="-5" dirty="0">
                <a:latin typeface="Calibri"/>
                <a:cs typeface="Calibri"/>
              </a:rPr>
              <a:t>addressing,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block 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365252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x.y.z.t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</a:t>
            </a:r>
            <a:r>
              <a:rPr sz="1800" i="1" spc="-5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64643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x.y.z.t </a:t>
            </a:r>
            <a:r>
              <a:rPr sz="1800" spc="-5" dirty="0">
                <a:latin typeface="Calibri"/>
                <a:cs typeface="Calibri"/>
              </a:rPr>
              <a:t>defines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/</a:t>
            </a:r>
            <a:r>
              <a:rPr sz="1800" i="1" spc="15" dirty="0">
                <a:latin typeface="Calibri"/>
                <a:cs typeface="Calibri"/>
              </a:rPr>
              <a:t>n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mask.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81200" y="1981200"/>
            <a:ext cx="1143000" cy="5669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71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</a:t>
            </a:r>
            <a:r>
              <a:rPr sz="2800" b="1" i="1" spc="5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BA85779C-1AD2-AF5F-D163-6A2F1412688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150A5F3-F600-43A8-A61F-18C800AC6595}" type="datetime1">
              <a:rPr lang="en-US" smtClean="0"/>
              <a:t>2/2/2023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C411C25-290A-4B9C-4FEE-74E08B11A2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12830F0-E393-B41A-4B1D-245266F1F8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54</a:t>
            </a:fld>
            <a:endParaRPr lang="en-IN"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2723" y="4419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19300" y="2758439"/>
            <a:ext cx="8077200" cy="6477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block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setting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rightmost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− </a:t>
            </a:r>
            <a:r>
              <a:rPr sz="1800" i="1" dirty="0">
                <a:latin typeface="Calibri"/>
                <a:cs typeface="Calibri"/>
              </a:rPr>
              <a:t>n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81200" y="1981200"/>
            <a:ext cx="1143000" cy="5669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71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</a:t>
            </a:r>
            <a:r>
              <a:rPr sz="2800" b="1" i="1" spc="5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FB9D595-CE8D-DAE4-CEB0-0CE022AEF75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1F25186-3409-42BA-9143-984587BC86EF}" type="datetime1">
              <a:rPr lang="en-US" smtClean="0"/>
              <a:t>2/2/2023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D7AE6F6-459B-C7E2-87B3-27FE871FA4A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2E39098-4CBE-7533-648F-151DFA6F93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55</a:t>
            </a:fld>
            <a:endParaRPr lang="en-IN"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594" y="1164081"/>
            <a:ext cx="853059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A block </a:t>
            </a:r>
            <a:r>
              <a:rPr sz="2800" i="1" dirty="0">
                <a:latin typeface="Times New Roman"/>
                <a:cs typeface="Times New Roman"/>
              </a:rPr>
              <a:t>of </a:t>
            </a:r>
            <a:r>
              <a:rPr sz="2800" i="1" spc="-15" dirty="0">
                <a:latin typeface="Times New Roman"/>
                <a:cs typeface="Times New Roman"/>
              </a:rPr>
              <a:t>addresses </a:t>
            </a:r>
            <a:r>
              <a:rPr sz="2800" i="1" spc="-5" dirty="0">
                <a:latin typeface="Times New Roman"/>
                <a:cs typeface="Times New Roman"/>
              </a:rPr>
              <a:t>is granted to a small </a:t>
            </a:r>
            <a:r>
              <a:rPr sz="2800" i="1" spc="-10" dirty="0">
                <a:latin typeface="Times New Roman"/>
                <a:cs typeface="Times New Roman"/>
              </a:rPr>
              <a:t>organization. </a:t>
            </a:r>
            <a:r>
              <a:rPr sz="2800" i="1" spc="-260" dirty="0">
                <a:latin typeface="Times New Roman"/>
                <a:cs typeface="Times New Roman"/>
              </a:rPr>
              <a:t>We </a:t>
            </a:r>
            <a:r>
              <a:rPr sz="2800" i="1" spc="-254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know </a:t>
            </a:r>
            <a:r>
              <a:rPr sz="2800" i="1" dirty="0">
                <a:latin typeface="Times New Roman"/>
                <a:cs typeface="Times New Roman"/>
              </a:rPr>
              <a:t>that one </a:t>
            </a:r>
            <a:r>
              <a:rPr sz="2800" i="1" spc="-5" dirty="0">
                <a:latin typeface="Times New Roman"/>
                <a:cs typeface="Times New Roman"/>
              </a:rPr>
              <a:t>of the </a:t>
            </a:r>
            <a:r>
              <a:rPr sz="2800" i="1" spc="-15" dirty="0">
                <a:latin typeface="Times New Roman"/>
                <a:cs typeface="Times New Roman"/>
              </a:rPr>
              <a:t>addresses </a:t>
            </a:r>
            <a:r>
              <a:rPr sz="2800" i="1" spc="-5" dirty="0">
                <a:latin typeface="Times New Roman"/>
                <a:cs typeface="Times New Roman"/>
              </a:rPr>
              <a:t>is 205.16.37.39/28. What is </a:t>
            </a:r>
            <a:r>
              <a:rPr sz="2800" i="1" dirty="0">
                <a:latin typeface="Times New Roman"/>
                <a:cs typeface="Times New Roman"/>
              </a:rPr>
              <a:t> the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first</a:t>
            </a:r>
            <a:r>
              <a:rPr sz="2800" i="1" spc="-20" dirty="0">
                <a:latin typeface="Times New Roman"/>
                <a:cs typeface="Times New Roman"/>
              </a:rPr>
              <a:t> address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block?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068705" marR="1071880" indent="-1056640">
              <a:lnSpc>
                <a:spcPct val="100000"/>
              </a:lnSpc>
              <a:tabLst>
                <a:tab pos="2703195" algn="l"/>
                <a:tab pos="4390390" algn="l"/>
                <a:tab pos="607758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The </a:t>
            </a:r>
            <a:r>
              <a:rPr sz="2800" i="1" dirty="0">
                <a:latin typeface="Times New Roman"/>
                <a:cs typeface="Times New Roman"/>
              </a:rPr>
              <a:t>binary </a:t>
            </a:r>
            <a:r>
              <a:rPr sz="2800" i="1" spc="-20" dirty="0">
                <a:latin typeface="Times New Roman"/>
                <a:cs typeface="Times New Roman"/>
              </a:rPr>
              <a:t>representation </a:t>
            </a:r>
            <a:r>
              <a:rPr sz="2800" i="1" spc="-5" dirty="0">
                <a:latin typeface="Times New Roman"/>
                <a:cs typeface="Times New Roman"/>
              </a:rPr>
              <a:t>of the given </a:t>
            </a:r>
            <a:r>
              <a:rPr sz="2800" i="1" spc="-20" dirty="0">
                <a:latin typeface="Times New Roman"/>
                <a:cs typeface="Times New Roman"/>
              </a:rPr>
              <a:t>address </a:t>
            </a:r>
            <a:r>
              <a:rPr sz="2800" i="1" spc="-5" dirty="0">
                <a:latin typeface="Times New Roman"/>
                <a:cs typeface="Times New Roman"/>
              </a:rPr>
              <a:t>is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204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200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	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204" dirty="0">
                <a:solidFill>
                  <a:srgbClr val="944F71"/>
                </a:solidFill>
                <a:latin typeface="Times New Roman"/>
                <a:cs typeface="Times New Roman"/>
              </a:rPr>
              <a:t>11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If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we set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32−28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rightmost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bits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to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0, we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get</a:t>
            </a:r>
            <a:endParaRPr sz="2800">
              <a:latin typeface="Times New Roman"/>
              <a:cs typeface="Times New Roman"/>
            </a:endParaRPr>
          </a:p>
          <a:p>
            <a:pPr marR="3810" algn="ctr">
              <a:lnSpc>
                <a:spcPct val="100000"/>
              </a:lnSpc>
              <a:tabLst>
                <a:tab pos="1723389" algn="l"/>
                <a:tab pos="3499485" algn="l"/>
                <a:tab pos="5186680" algn="l"/>
              </a:tabLst>
            </a:pPr>
            <a:r>
              <a:rPr sz="2800" i="1" spc="-55" dirty="0">
                <a:solidFill>
                  <a:srgbClr val="944F71"/>
                </a:solidFill>
                <a:latin typeface="Times New Roman"/>
                <a:cs typeface="Times New Roman"/>
              </a:rPr>
              <a:t>11001101	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00010000	00100101	0010000</a:t>
            </a:r>
            <a:endParaRPr sz="2800">
              <a:latin typeface="Times New Roman"/>
              <a:cs typeface="Times New Roman"/>
            </a:endParaRPr>
          </a:p>
          <a:p>
            <a:pPr marL="3284854" marR="3277870" indent="-3175" algn="ctr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or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5.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6.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3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7.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3</a:t>
            </a:r>
            <a:r>
              <a:rPr sz="2800" i="1" spc="15" dirty="0">
                <a:solidFill>
                  <a:srgbClr val="944F71"/>
                </a:solidFill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45994" y="18999"/>
            <a:ext cx="1821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9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6883038-1F91-05D6-09B3-887DF7B00B9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DD00280-829E-4E2C-AA97-9DE3D3DF848A}" type="datetime1">
              <a:rPr lang="en-US" smtClean="0"/>
              <a:t>2/2/2023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9338DA0-2D11-D431-1BBB-F9EECEE32A9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D6D9CF3-5D95-4E9B-6C24-DBE636E588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56</a:t>
            </a:fld>
            <a:endParaRPr lang="en-IN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2723" y="4419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19300" y="2758439"/>
            <a:ext cx="8077200" cy="6477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75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found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rightmost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−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81200" y="1981200"/>
            <a:ext cx="1143000" cy="5669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71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</a:t>
            </a:r>
            <a:r>
              <a:rPr sz="2800" b="1" i="1" spc="5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B33DE6E6-66F7-1C6D-2554-C0CDBE8B724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469BFE6-CCC8-4594-9942-1473B0481EE7}" type="datetime1">
              <a:rPr lang="en-US" smtClean="0"/>
              <a:t>2/2/2023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94D8ADC-9F6D-FB3E-69E3-E443C63567E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A829736-32A1-6854-CDD5-6728934CBC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57</a:t>
            </a:fld>
            <a:endParaRPr lang="en-IN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594" y="1164081"/>
            <a:ext cx="7753984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Find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last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address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for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5" dirty="0">
                <a:latin typeface="Times New Roman"/>
                <a:cs typeface="Times New Roman"/>
              </a:rPr>
              <a:t> block in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205.16.37.39/28.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935990" marR="161290" indent="-923925">
              <a:lnSpc>
                <a:spcPct val="100000"/>
              </a:lnSpc>
              <a:tabLst>
                <a:tab pos="2659380" algn="l"/>
                <a:tab pos="4436110" algn="l"/>
                <a:tab pos="621157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The binary </a:t>
            </a:r>
            <a:r>
              <a:rPr sz="2800" i="1" spc="-20" dirty="0">
                <a:latin typeface="Times New Roman"/>
                <a:cs typeface="Times New Roman"/>
              </a:rPr>
              <a:t>representation </a:t>
            </a:r>
            <a:r>
              <a:rPr sz="2800" i="1" spc="-5" dirty="0">
                <a:latin typeface="Times New Roman"/>
                <a:cs typeface="Times New Roman"/>
              </a:rPr>
              <a:t>of the given </a:t>
            </a:r>
            <a:r>
              <a:rPr sz="2800" i="1" spc="-20" dirty="0">
                <a:latin typeface="Times New Roman"/>
                <a:cs typeface="Times New Roman"/>
              </a:rPr>
              <a:t>address </a:t>
            </a:r>
            <a:r>
              <a:rPr sz="2800" i="1" spc="-5" dirty="0">
                <a:latin typeface="Times New Roman"/>
                <a:cs typeface="Times New Roman"/>
              </a:rPr>
              <a:t>is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204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200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	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	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204" dirty="0">
                <a:solidFill>
                  <a:srgbClr val="944F71"/>
                </a:solidFill>
                <a:latin typeface="Times New Roman"/>
                <a:cs typeface="Times New Roman"/>
              </a:rPr>
              <a:t>11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348740" marR="574040" indent="-1336675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If we set 32 − 28 rightmost </a:t>
            </a:r>
            <a:r>
              <a:rPr sz="2800" i="1" dirty="0">
                <a:latin typeface="Times New Roman"/>
                <a:cs typeface="Times New Roman"/>
              </a:rPr>
              <a:t>bits </a:t>
            </a:r>
            <a:r>
              <a:rPr sz="2800" i="1" spc="-5" dirty="0">
                <a:latin typeface="Times New Roman"/>
                <a:cs typeface="Times New Roman"/>
              </a:rPr>
              <a:t>to 1, we get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5" dirty="0">
                <a:solidFill>
                  <a:srgbClr val="944F71"/>
                </a:solidFill>
                <a:latin typeface="Times New Roman"/>
                <a:cs typeface="Times New Roman"/>
              </a:rPr>
              <a:t>11001101</a:t>
            </a:r>
            <a:r>
              <a:rPr sz="2800" i="1" spc="-20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00010000</a:t>
            </a:r>
            <a:r>
              <a:rPr sz="2800" i="1" spc="-10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00100101</a:t>
            </a:r>
            <a:r>
              <a:rPr sz="2800" i="1" spc="-20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800" i="1" spc="-80" dirty="0">
                <a:solidFill>
                  <a:srgbClr val="944F71"/>
                </a:solidFill>
                <a:latin typeface="Times New Roman"/>
                <a:cs typeface="Times New Roman"/>
              </a:rPr>
              <a:t>00101111</a:t>
            </a:r>
            <a:endParaRPr sz="2800">
              <a:latin typeface="Times New Roman"/>
              <a:cs typeface="Times New Roman"/>
            </a:endParaRPr>
          </a:p>
          <a:p>
            <a:pPr marL="3329304" marR="2548890" indent="77597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or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5.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6.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3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7.</a:t>
            </a:r>
            <a:r>
              <a:rPr sz="2800" i="1" dirty="0">
                <a:solidFill>
                  <a:srgbClr val="944F71"/>
                </a:solidFill>
                <a:latin typeface="Times New Roman"/>
                <a:cs typeface="Times New Roman"/>
              </a:rPr>
              <a:t>4</a:t>
            </a:r>
            <a:r>
              <a:rPr sz="2800" i="1" spc="-5" dirty="0">
                <a:solidFill>
                  <a:srgbClr val="944F71"/>
                </a:solidFill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45994" y="18999"/>
            <a:ext cx="1821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9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458112B-6D9C-CFEC-AEF9-947CB0C4B5E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1372522-81A2-47C6-8F30-5B67B7713855}" type="datetime1">
              <a:rPr lang="en-US" smtClean="0"/>
              <a:t>2/2/2023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F14FFCD-1030-FB44-0D24-BD3F4254FA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C13514D-D618-9F0E-EF1E-565EB84101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58</a:t>
            </a:fld>
            <a:endParaRPr lang="en-IN" sz="1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2723" y="4419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19300" y="2758439"/>
            <a:ext cx="8077200" cy="6477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100330" rIns="0" bIns="0" rtlCol="0">
            <a:spAutoFit/>
          </a:bodyPr>
          <a:lstStyle/>
          <a:p>
            <a:pPr marL="3796029" marR="678180" indent="-3117215">
              <a:lnSpc>
                <a:spcPct val="75000"/>
              </a:lnSpc>
              <a:spcBef>
                <a:spcPts val="79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found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formula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2700" baseline="-16975" dirty="0">
                <a:latin typeface="Calibri"/>
                <a:cs typeface="Calibri"/>
              </a:rPr>
              <a:t>2</a:t>
            </a:r>
            <a:r>
              <a:rPr sz="1200" dirty="0">
                <a:latin typeface="Calibri"/>
                <a:cs typeface="Calibri"/>
              </a:rPr>
              <a:t>32−n</a:t>
            </a:r>
            <a:r>
              <a:rPr sz="2700" baseline="-16975" dirty="0">
                <a:latin typeface="Calibri"/>
                <a:cs typeface="Calibri"/>
              </a:rPr>
              <a:t>.</a:t>
            </a:r>
            <a:endParaRPr sz="2700" baseline="-16975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81200" y="1981200"/>
            <a:ext cx="1143000" cy="5669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71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</a:t>
            </a:r>
            <a:r>
              <a:rPr sz="2800" b="1" i="1" spc="5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5A856D96-79AE-029C-B36E-B3C901EBF70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95D92CF-0D00-4392-A593-32B22693AB2A}" type="datetime1">
              <a:rPr lang="en-US" smtClean="0"/>
              <a:t>2/2/2023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3E85B8D-BAAB-56A9-55D1-DA9251F179B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30815A6-D7A3-663A-8027-712FB98F96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59</a:t>
            </a:fld>
            <a:endParaRPr lang="en-I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796" y="840265"/>
            <a:ext cx="1579148" cy="3507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84657"/>
            <a:ext cx="1608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Calibri"/>
                <a:cs typeface="Calibri"/>
              </a:rPr>
              <a:t>Solution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76444" y="504799"/>
            <a:ext cx="2581634" cy="7442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1620977"/>
            <a:ext cx="628205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52880" algn="l"/>
                <a:tab pos="2200910" algn="l"/>
                <a:tab pos="3881120" algn="l"/>
                <a:tab pos="486537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Cha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b="1" i="1" spc="-5" dirty="0">
                <a:latin typeface="Times New Roman"/>
                <a:cs typeface="Times New Roman"/>
              </a:rPr>
              <a:t>ge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f</a:t>
            </a:r>
            <a:r>
              <a:rPr sz="2800" b="1" i="1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ll</a:t>
            </a:r>
            <a:r>
              <a:rPr sz="2800" b="1" i="1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wing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IP</a:t>
            </a:r>
            <a:r>
              <a:rPr sz="2800" b="1" i="1" spc="-15" dirty="0">
                <a:latin typeface="Times New Roman"/>
                <a:cs typeface="Times New Roman"/>
              </a:rPr>
              <a:t>v</a:t>
            </a:r>
            <a:r>
              <a:rPr sz="2800" b="1" i="1" spc="-5" dirty="0">
                <a:latin typeface="Times New Roman"/>
                <a:cs typeface="Times New Roman"/>
              </a:rPr>
              <a:t>4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5" dirty="0">
                <a:latin typeface="Times New Roman"/>
                <a:cs typeface="Times New Roman"/>
              </a:rPr>
              <a:t>d</a:t>
            </a:r>
            <a:r>
              <a:rPr sz="2800" b="1" i="1" spc="-5" dirty="0">
                <a:latin typeface="Times New Roman"/>
                <a:cs typeface="Times New Roman"/>
              </a:rPr>
              <a:t>d</a:t>
            </a:r>
            <a:r>
              <a:rPr sz="2800" b="1" i="1" spc="5" dirty="0">
                <a:latin typeface="Times New Roman"/>
                <a:cs typeface="Times New Roman"/>
              </a:rPr>
              <a:t>r</a:t>
            </a:r>
            <a:r>
              <a:rPr sz="2800" b="1" i="1" spc="-5" dirty="0">
                <a:latin typeface="Times New Roman"/>
                <a:cs typeface="Times New Roman"/>
              </a:rPr>
              <a:t>ess</a:t>
            </a:r>
            <a:r>
              <a:rPr sz="2800" b="1" i="1" spc="-15" dirty="0">
                <a:latin typeface="Times New Roman"/>
                <a:cs typeface="Times New Roman"/>
              </a:rPr>
              <a:t>e</a:t>
            </a:r>
            <a:r>
              <a:rPr sz="2800" b="1" i="1" spc="-5" dirty="0">
                <a:latin typeface="Times New Roman"/>
                <a:cs typeface="Times New Roman"/>
              </a:rPr>
              <a:t>s  </a:t>
            </a:r>
            <a:r>
              <a:rPr sz="2800" b="1" i="1" dirty="0">
                <a:latin typeface="Times New Roman"/>
                <a:cs typeface="Times New Roman"/>
              </a:rPr>
              <a:t>notation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dotted-decimal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notation.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6456" y="1620977"/>
            <a:ext cx="738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from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2678" y="1620977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bi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b="1" i="1" spc="-5" dirty="0">
                <a:latin typeface="Times New Roman"/>
                <a:cs typeface="Times New Roman"/>
              </a:rPr>
              <a:t>ary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4326" y="4060316"/>
            <a:ext cx="85305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replace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dirty="0">
                <a:latin typeface="Times New Roman"/>
                <a:cs typeface="Times New Roman"/>
              </a:rPr>
              <a:t> group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8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its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equivalent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decimal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number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(see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Appendix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B)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</a:t>
            </a:r>
            <a:r>
              <a:rPr sz="2800" b="1" i="1" dirty="0">
                <a:latin typeface="Times New Roman"/>
                <a:cs typeface="Times New Roman"/>
              </a:rPr>
              <a:t> dots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 </a:t>
            </a:r>
            <a:r>
              <a:rPr sz="2800" b="1" i="1" dirty="0">
                <a:latin typeface="Times New Roman"/>
                <a:cs typeface="Times New Roman"/>
              </a:rPr>
              <a:t> separation.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3074" y="5943598"/>
            <a:ext cx="2793842" cy="807928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15AB49F-EE7F-21E5-1BBD-372E20139BE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3614BDC-6037-41F3-BD4B-D0444C4973EC}" type="datetime1">
              <a:rPr lang="en-US" smtClean="0"/>
              <a:t>2/2/2023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A1A882-6644-850D-CA2A-9042C248C2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9935AE-D3E7-27B0-EA00-DD41AB36B5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6</a:t>
            </a:fld>
            <a:endParaRPr lang="en-IN"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594" y="1164081"/>
            <a:ext cx="7104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Find</a:t>
            </a:r>
            <a:r>
              <a:rPr sz="2800" i="1" dirty="0">
                <a:latin typeface="Times New Roman"/>
                <a:cs typeface="Times New Roman"/>
              </a:rPr>
              <a:t> the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number</a:t>
            </a:r>
            <a:r>
              <a:rPr sz="2800" i="1" dirty="0">
                <a:latin typeface="Times New Roman"/>
                <a:cs typeface="Times New Roman"/>
              </a:rPr>
              <a:t> of</a:t>
            </a:r>
            <a:r>
              <a:rPr sz="2800" i="1" spc="-15" dirty="0">
                <a:latin typeface="Times New Roman"/>
                <a:cs typeface="Times New Roman"/>
              </a:rPr>
              <a:t> addresses </a:t>
            </a:r>
            <a:r>
              <a:rPr sz="2800" i="1" spc="-5" dirty="0">
                <a:latin typeface="Times New Roman"/>
                <a:cs typeface="Times New Roman"/>
              </a:rPr>
              <a:t>in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205.16.37.39/28.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45994" y="18999"/>
            <a:ext cx="1821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9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3494" y="2078862"/>
            <a:ext cx="41109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50800" marR="43180">
              <a:lnSpc>
                <a:spcPct val="100000"/>
              </a:lnSpc>
              <a:tabLst>
                <a:tab pos="879475" algn="l"/>
                <a:tab pos="1945005" algn="l"/>
                <a:tab pos="2518410" algn="l"/>
                <a:tab pos="2993390" algn="l"/>
                <a:tab pos="3526790" algn="l"/>
              </a:tabLst>
            </a:pPr>
            <a:r>
              <a:rPr sz="2800" i="1" dirty="0">
                <a:latin typeface="Times New Roman"/>
                <a:cs typeface="Times New Roman"/>
              </a:rPr>
              <a:t>The	</a:t>
            </a:r>
            <a:r>
              <a:rPr sz="2800" i="1" spc="-5" dirty="0">
                <a:latin typeface="Times New Roman"/>
                <a:cs typeface="Times New Roman"/>
              </a:rPr>
              <a:t>value	</a:t>
            </a:r>
            <a:r>
              <a:rPr sz="2800" i="1" dirty="0">
                <a:latin typeface="Times New Roman"/>
                <a:cs typeface="Times New Roman"/>
              </a:rPr>
              <a:t>of	</a:t>
            </a:r>
            <a:r>
              <a:rPr sz="2800" i="1" spc="-5" dirty="0">
                <a:latin typeface="Times New Roman"/>
                <a:cs typeface="Times New Roman"/>
              </a:rPr>
              <a:t>n	is	</a:t>
            </a:r>
            <a:r>
              <a:rPr sz="2800" i="1" dirty="0">
                <a:latin typeface="Times New Roman"/>
                <a:cs typeface="Times New Roman"/>
              </a:rPr>
              <a:t>28,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of</a:t>
            </a:r>
            <a:r>
              <a:rPr sz="2800" i="1" spc="-15" dirty="0">
                <a:latin typeface="Times New Roman"/>
                <a:cs typeface="Times New Roman"/>
              </a:rPr>
              <a:t> addresses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is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2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775" i="1" spc="15" baseline="25525" dirty="0">
                <a:latin typeface="Times New Roman"/>
                <a:cs typeface="Times New Roman"/>
              </a:rPr>
              <a:t>32−28</a:t>
            </a:r>
            <a:r>
              <a:rPr sz="2775" i="1" spc="352" baseline="255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or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16.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9136" y="2505582"/>
            <a:ext cx="875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w</a:t>
            </a:r>
            <a:r>
              <a:rPr sz="2800" i="1" spc="5" dirty="0">
                <a:latin typeface="Times New Roman"/>
                <a:cs typeface="Times New Roman"/>
              </a:rPr>
              <a:t>h</a:t>
            </a:r>
            <a:r>
              <a:rPr sz="2800" i="1" spc="-5" dirty="0">
                <a:latin typeface="Times New Roman"/>
                <a:cs typeface="Times New Roman"/>
              </a:rPr>
              <a:t>ich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5184" y="2505582"/>
            <a:ext cx="932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means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9526" y="2505582"/>
            <a:ext cx="579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i="1" dirty="0">
                <a:latin typeface="Times New Roman"/>
                <a:cs typeface="Times New Roman"/>
              </a:rPr>
              <a:t>h</a:t>
            </a:r>
            <a:r>
              <a:rPr sz="2800" i="1" spc="-5" dirty="0">
                <a:latin typeface="Times New Roman"/>
                <a:cs typeface="Times New Roman"/>
              </a:rPr>
              <a:t>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48393" y="2505582"/>
            <a:ext cx="1111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i="1" dirty="0">
                <a:latin typeface="Times New Roman"/>
                <a:cs typeface="Times New Roman"/>
              </a:rPr>
              <a:t>u</a:t>
            </a:r>
            <a:r>
              <a:rPr sz="2800" i="1" spc="-5" dirty="0">
                <a:latin typeface="Times New Roman"/>
                <a:cs typeface="Times New Roman"/>
              </a:rPr>
              <a:t>mber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D94E5119-5F92-ACE9-B1D0-98792F606CC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433E343-1F11-4775-88AF-94202C8EA990}" type="datetime1">
              <a:rPr lang="en-US" smtClean="0"/>
              <a:t>2/2/2023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B28A3686-8BE2-EC19-9353-1171414D75C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21AE5D6C-FDD5-CEA2-68E3-347E23FC51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60</a:t>
            </a:fld>
            <a:endParaRPr lang="en-IN"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839200" cy="6558280"/>
            <a:chOff x="1600200" y="0"/>
            <a:chExt cx="8839200" cy="6558280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914400"/>
            </a:xfrm>
            <a:custGeom>
              <a:avLst/>
              <a:gdLst/>
              <a:ahLst/>
              <a:cxnLst/>
              <a:rect l="l" t="t" r="r" b="b"/>
              <a:pathLst>
                <a:path w="32385" h="914400">
                  <a:moveTo>
                    <a:pt x="32004" y="565404"/>
                  </a:moveTo>
                  <a:lnTo>
                    <a:pt x="0" y="565404"/>
                  </a:lnTo>
                  <a:lnTo>
                    <a:pt x="0" y="914400"/>
                  </a:lnTo>
                  <a:lnTo>
                    <a:pt x="32004" y="914400"/>
                  </a:lnTo>
                  <a:lnTo>
                    <a:pt x="32004" y="565404"/>
                  </a:lnTo>
                  <a:close/>
                </a:path>
                <a:path w="32385" h="91440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52600" y="914400"/>
              <a:ext cx="8686800" cy="5643880"/>
            </a:xfrm>
            <a:custGeom>
              <a:avLst/>
              <a:gdLst/>
              <a:ahLst/>
              <a:cxnLst/>
              <a:rect l="l" t="t" r="r" b="b"/>
              <a:pathLst>
                <a:path w="8686800" h="5643880">
                  <a:moveTo>
                    <a:pt x="8686800" y="0"/>
                  </a:moveTo>
                  <a:lnTo>
                    <a:pt x="0" y="0"/>
                  </a:lnTo>
                  <a:lnTo>
                    <a:pt x="0" y="5643372"/>
                  </a:lnTo>
                  <a:lnTo>
                    <a:pt x="8686800" y="5643372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31594" y="935481"/>
            <a:ext cx="8530590" cy="557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Another </a:t>
            </a:r>
            <a:r>
              <a:rPr sz="2800" i="1" spc="-10" dirty="0">
                <a:latin typeface="Times New Roman"/>
                <a:cs typeface="Times New Roman"/>
              </a:rPr>
              <a:t>way </a:t>
            </a:r>
            <a:r>
              <a:rPr sz="2800" i="1" spc="-5" dirty="0">
                <a:latin typeface="Times New Roman"/>
                <a:cs typeface="Times New Roman"/>
              </a:rPr>
              <a:t>to find </a:t>
            </a:r>
            <a:r>
              <a:rPr sz="2800" i="1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first </a:t>
            </a:r>
            <a:r>
              <a:rPr sz="2800" i="1" spc="-15" dirty="0">
                <a:latin typeface="Times New Roman"/>
                <a:cs typeface="Times New Roman"/>
              </a:rPr>
              <a:t>address, </a:t>
            </a:r>
            <a:r>
              <a:rPr sz="2800" i="1" spc="-5" dirty="0">
                <a:latin typeface="Times New Roman"/>
                <a:cs typeface="Times New Roman"/>
              </a:rPr>
              <a:t>the last </a:t>
            </a:r>
            <a:r>
              <a:rPr sz="2800" i="1" spc="-15" dirty="0">
                <a:latin typeface="Times New Roman"/>
                <a:cs typeface="Times New Roman"/>
              </a:rPr>
              <a:t>address, </a:t>
            </a:r>
            <a:r>
              <a:rPr sz="2800" i="1" dirty="0">
                <a:latin typeface="Times New Roman"/>
                <a:cs typeface="Times New Roman"/>
              </a:rPr>
              <a:t>and 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number </a:t>
            </a:r>
            <a:r>
              <a:rPr sz="2800" i="1" dirty="0">
                <a:latin typeface="Times New Roman"/>
                <a:cs typeface="Times New Roman"/>
              </a:rPr>
              <a:t>of </a:t>
            </a:r>
            <a:r>
              <a:rPr sz="2800" i="1" spc="-20" dirty="0">
                <a:latin typeface="Times New Roman"/>
                <a:cs typeface="Times New Roman"/>
              </a:rPr>
              <a:t>addresses </a:t>
            </a:r>
            <a:r>
              <a:rPr sz="2800" i="1" spc="-10" dirty="0">
                <a:latin typeface="Times New Roman"/>
                <a:cs typeface="Times New Roman"/>
              </a:rPr>
              <a:t>is </a:t>
            </a:r>
            <a:r>
              <a:rPr sz="2800" i="1" dirty="0">
                <a:latin typeface="Times New Roman"/>
                <a:cs typeface="Times New Roman"/>
              </a:rPr>
              <a:t>to </a:t>
            </a:r>
            <a:r>
              <a:rPr sz="2800" i="1" spc="-30" dirty="0">
                <a:latin typeface="Times New Roman"/>
                <a:cs typeface="Times New Roman"/>
              </a:rPr>
              <a:t>represent </a:t>
            </a:r>
            <a:r>
              <a:rPr sz="2800" i="1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mask </a:t>
            </a:r>
            <a:r>
              <a:rPr sz="2800" i="1" dirty="0">
                <a:latin typeface="Times New Roman"/>
                <a:cs typeface="Times New Roman"/>
              </a:rPr>
              <a:t>as </a:t>
            </a:r>
            <a:r>
              <a:rPr sz="2800" i="1" spc="-5" dirty="0">
                <a:latin typeface="Times New Roman"/>
                <a:cs typeface="Times New Roman"/>
              </a:rPr>
              <a:t>a </a:t>
            </a:r>
            <a:r>
              <a:rPr sz="2800" i="1" dirty="0">
                <a:latin typeface="Times New Roman"/>
                <a:cs typeface="Times New Roman"/>
              </a:rPr>
              <a:t>32-bit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binary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(or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8-digit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hexadecimal)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0" dirty="0">
                <a:latin typeface="Times New Roman"/>
                <a:cs typeface="Times New Roman"/>
              </a:rPr>
              <a:t>number.</a:t>
            </a:r>
            <a:r>
              <a:rPr sz="2800" i="1" spc="60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This</a:t>
            </a:r>
            <a:r>
              <a:rPr sz="2800" i="1" spc="70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is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particularly useful when we </a:t>
            </a:r>
            <a:r>
              <a:rPr sz="2800" i="1" spc="-35" dirty="0">
                <a:latin typeface="Times New Roman"/>
                <a:cs typeface="Times New Roman"/>
              </a:rPr>
              <a:t>are </a:t>
            </a:r>
            <a:r>
              <a:rPr sz="2800" i="1" spc="-5" dirty="0">
                <a:latin typeface="Times New Roman"/>
                <a:cs typeface="Times New Roman"/>
              </a:rPr>
              <a:t>writing a </a:t>
            </a:r>
            <a:r>
              <a:rPr sz="2800" i="1" spc="-15" dirty="0">
                <a:latin typeface="Times New Roman"/>
                <a:cs typeface="Times New Roman"/>
              </a:rPr>
              <a:t>program </a:t>
            </a:r>
            <a:r>
              <a:rPr sz="2800" i="1" spc="-5" dirty="0">
                <a:latin typeface="Times New Roman"/>
                <a:cs typeface="Times New Roman"/>
              </a:rPr>
              <a:t>to find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these </a:t>
            </a:r>
            <a:r>
              <a:rPr sz="2800" i="1" spc="-10" dirty="0">
                <a:latin typeface="Times New Roman"/>
                <a:cs typeface="Times New Roman"/>
              </a:rPr>
              <a:t>pieces </a:t>
            </a:r>
            <a:r>
              <a:rPr sz="2800" i="1" dirty="0">
                <a:latin typeface="Times New Roman"/>
                <a:cs typeface="Times New Roman"/>
              </a:rPr>
              <a:t>of </a:t>
            </a:r>
            <a:r>
              <a:rPr sz="2800" i="1" spc="-5" dirty="0">
                <a:latin typeface="Times New Roman"/>
                <a:cs typeface="Times New Roman"/>
              </a:rPr>
              <a:t>information. In Example 19.5 </a:t>
            </a:r>
            <a:r>
              <a:rPr sz="2800" i="1" dirty="0">
                <a:latin typeface="Times New Roman"/>
                <a:cs typeface="Times New Roman"/>
              </a:rPr>
              <a:t>the </a:t>
            </a:r>
            <a:r>
              <a:rPr sz="2800" i="1" spc="-10" dirty="0">
                <a:latin typeface="Times New Roman"/>
                <a:cs typeface="Times New Roman"/>
              </a:rPr>
              <a:t>/28 </a:t>
            </a:r>
            <a:r>
              <a:rPr sz="2800" i="1" spc="-5" dirty="0">
                <a:latin typeface="Times New Roman"/>
                <a:cs typeface="Times New Roman"/>
              </a:rPr>
              <a:t>can </a:t>
            </a:r>
            <a:r>
              <a:rPr sz="2800" i="1" dirty="0">
                <a:latin typeface="Times New Roman"/>
                <a:cs typeface="Times New Roman"/>
              </a:rPr>
              <a:t>be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represented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 marL="1466215" algn="just">
              <a:lnSpc>
                <a:spcPct val="100000"/>
              </a:lnSpc>
              <a:spcBef>
                <a:spcPts val="5"/>
              </a:spcBef>
            </a:pPr>
            <a:r>
              <a:rPr sz="2800" i="1" spc="-180" dirty="0">
                <a:solidFill>
                  <a:srgbClr val="944F71"/>
                </a:solidFill>
                <a:latin typeface="Times New Roman"/>
                <a:cs typeface="Times New Roman"/>
              </a:rPr>
              <a:t>11111111</a:t>
            </a:r>
            <a:r>
              <a:rPr sz="2800" i="1" spc="145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800" i="1" spc="-180" dirty="0">
                <a:solidFill>
                  <a:srgbClr val="944F71"/>
                </a:solidFill>
                <a:latin typeface="Times New Roman"/>
                <a:cs typeface="Times New Roman"/>
              </a:rPr>
              <a:t>11111111</a:t>
            </a:r>
            <a:r>
              <a:rPr sz="2800" i="1" spc="645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800" i="1" spc="-180" dirty="0">
                <a:solidFill>
                  <a:srgbClr val="944F71"/>
                </a:solidFill>
                <a:latin typeface="Times New Roman"/>
                <a:cs typeface="Times New Roman"/>
              </a:rPr>
              <a:t>11111111</a:t>
            </a:r>
            <a:r>
              <a:rPr sz="2800" i="1" spc="645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800" i="1" spc="-80" dirty="0">
                <a:solidFill>
                  <a:srgbClr val="944F71"/>
                </a:solidFill>
                <a:latin typeface="Times New Roman"/>
                <a:cs typeface="Times New Roman"/>
              </a:rPr>
              <a:t>11110000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(twenty-eight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1s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four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0s).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Find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5"/>
              </a:spcBef>
              <a:buClr>
                <a:srgbClr val="0462C1"/>
              </a:buClr>
              <a:buAutoNum type="alphaLcPeriod"/>
              <a:tabLst>
                <a:tab pos="368300" algn="l"/>
              </a:tabLst>
            </a:pP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first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buClr>
                <a:srgbClr val="0462C1"/>
              </a:buClr>
              <a:buAutoNum type="alphaLcPeriod"/>
              <a:tabLst>
                <a:tab pos="368300" algn="l"/>
              </a:tabLst>
            </a:pP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last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buClr>
                <a:srgbClr val="0462C1"/>
              </a:buClr>
              <a:buAutoNum type="alphaLcPeriod"/>
              <a:tabLst>
                <a:tab pos="347980" algn="l"/>
              </a:tabLst>
            </a:pP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number</a:t>
            </a:r>
            <a:r>
              <a:rPr sz="2800" i="1" dirty="0">
                <a:latin typeface="Times New Roman"/>
                <a:cs typeface="Times New Roman"/>
              </a:rPr>
              <a:t> of</a:t>
            </a:r>
            <a:r>
              <a:rPr sz="2800" i="1" spc="-15" dirty="0">
                <a:latin typeface="Times New Roman"/>
                <a:cs typeface="Times New Roman"/>
              </a:rPr>
              <a:t> addresses.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45994" y="18999"/>
            <a:ext cx="1821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9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59FDCD41-671A-6DCB-866D-888E8EEAD72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165FD33-7A72-4143-ABEB-38E07484263E}" type="datetime1">
              <a:rPr lang="en-US" smtClean="0"/>
              <a:t>2/2/2023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8A9D54E-D50C-E126-1004-0A0B64D0FC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BBF1081-3CD9-4F95-46EB-4117B2EC5D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61</a:t>
            </a:fld>
            <a:endParaRPr lang="en-IN" sz="1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594" y="1316481"/>
            <a:ext cx="853186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455930" marR="5080" indent="-443865" algn="just">
              <a:lnSpc>
                <a:spcPct val="100000"/>
              </a:lnSpc>
            </a:pPr>
            <a:r>
              <a:rPr sz="2800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a. </a:t>
            </a:r>
            <a:r>
              <a:rPr sz="2800" i="1" spc="-5" dirty="0">
                <a:latin typeface="Times New Roman"/>
                <a:cs typeface="Times New Roman"/>
              </a:rPr>
              <a:t>The first </a:t>
            </a:r>
            <a:r>
              <a:rPr sz="2800" i="1" spc="-20" dirty="0">
                <a:latin typeface="Times New Roman"/>
                <a:cs typeface="Times New Roman"/>
              </a:rPr>
              <a:t>address </a:t>
            </a:r>
            <a:r>
              <a:rPr sz="2800" i="1" spc="-5" dirty="0">
                <a:latin typeface="Times New Roman"/>
                <a:cs typeface="Times New Roman"/>
              </a:rPr>
              <a:t>can be </a:t>
            </a:r>
            <a:r>
              <a:rPr sz="2800" i="1" dirty="0">
                <a:latin typeface="Times New Roman"/>
                <a:cs typeface="Times New Roman"/>
              </a:rPr>
              <a:t>found </a:t>
            </a:r>
            <a:r>
              <a:rPr sz="2800" i="1" spc="-5" dirty="0">
                <a:latin typeface="Times New Roman"/>
                <a:cs typeface="Times New Roman"/>
              </a:rPr>
              <a:t>by ANDing </a:t>
            </a:r>
            <a:r>
              <a:rPr sz="2800" i="1" spc="-10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given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addresses</a:t>
            </a:r>
            <a:r>
              <a:rPr sz="2800" i="1" spc="509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with</a:t>
            </a:r>
            <a:r>
              <a:rPr sz="2800" i="1" spc="5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the</a:t>
            </a:r>
            <a:r>
              <a:rPr sz="2800" i="1" spc="5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mask.</a:t>
            </a:r>
            <a:r>
              <a:rPr sz="2800" i="1" spc="5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ANDing</a:t>
            </a:r>
            <a:r>
              <a:rPr sz="2800" i="1" spc="515" dirty="0">
                <a:latin typeface="Times New Roman"/>
                <a:cs typeface="Times New Roman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here</a:t>
            </a:r>
            <a:r>
              <a:rPr sz="2800" i="1" spc="509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is</a:t>
            </a:r>
            <a:r>
              <a:rPr sz="2800" i="1" spc="5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done</a:t>
            </a:r>
            <a:r>
              <a:rPr sz="2800" i="1" spc="4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bit</a:t>
            </a:r>
            <a:r>
              <a:rPr sz="2800" i="1" spc="5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by </a:t>
            </a:r>
            <a:r>
              <a:rPr sz="2800" i="1" spc="-69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bit. The </a:t>
            </a:r>
            <a:r>
              <a:rPr sz="2800" i="1" spc="-20" dirty="0">
                <a:latin typeface="Times New Roman"/>
                <a:cs typeface="Times New Roman"/>
              </a:rPr>
              <a:t>result </a:t>
            </a:r>
            <a:r>
              <a:rPr sz="2800" i="1" dirty="0">
                <a:latin typeface="Times New Roman"/>
                <a:cs typeface="Times New Roman"/>
              </a:rPr>
              <a:t>of </a:t>
            </a:r>
            <a:r>
              <a:rPr sz="2800" i="1" spc="-5" dirty="0">
                <a:latin typeface="Times New Roman"/>
                <a:cs typeface="Times New Roman"/>
              </a:rPr>
              <a:t>ANDing 2 bits </a:t>
            </a:r>
            <a:r>
              <a:rPr sz="2800" i="1" spc="-10" dirty="0">
                <a:latin typeface="Times New Roman"/>
                <a:cs typeface="Times New Roman"/>
              </a:rPr>
              <a:t>is </a:t>
            </a:r>
            <a:r>
              <a:rPr sz="2800" i="1" spc="-5" dirty="0">
                <a:latin typeface="Times New Roman"/>
                <a:cs typeface="Times New Roman"/>
              </a:rPr>
              <a:t>1 </a:t>
            </a:r>
            <a:r>
              <a:rPr sz="2800" i="1" spc="-10" dirty="0">
                <a:latin typeface="Times New Roman"/>
                <a:cs typeface="Times New Roman"/>
              </a:rPr>
              <a:t>if </a:t>
            </a:r>
            <a:r>
              <a:rPr sz="2800" i="1" spc="-5" dirty="0">
                <a:latin typeface="Times New Roman"/>
                <a:cs typeface="Times New Roman"/>
              </a:rPr>
              <a:t>both </a:t>
            </a:r>
            <a:r>
              <a:rPr sz="2800" i="1" spc="-10" dirty="0">
                <a:latin typeface="Times New Roman"/>
                <a:cs typeface="Times New Roman"/>
              </a:rPr>
              <a:t>bits </a:t>
            </a:r>
            <a:r>
              <a:rPr sz="2800" i="1" spc="-40" dirty="0">
                <a:latin typeface="Times New Roman"/>
                <a:cs typeface="Times New Roman"/>
              </a:rPr>
              <a:t>are </a:t>
            </a:r>
            <a:r>
              <a:rPr sz="2800" i="1" spc="-5" dirty="0">
                <a:latin typeface="Times New Roman"/>
                <a:cs typeface="Times New Roman"/>
              </a:rPr>
              <a:t>1s; </a:t>
            </a:r>
            <a:r>
              <a:rPr sz="2800" i="1" dirty="0">
                <a:latin typeface="Times New Roman"/>
                <a:cs typeface="Times New Roman"/>
              </a:rPr>
              <a:t> the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result</a:t>
            </a:r>
            <a:r>
              <a:rPr sz="2800" i="1" spc="-5" dirty="0">
                <a:latin typeface="Times New Roman"/>
                <a:cs typeface="Times New Roman"/>
              </a:rPr>
              <a:t> is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0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otherwise.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45994" y="18999"/>
            <a:ext cx="38665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6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7</a:t>
            </a:r>
            <a:r>
              <a:rPr sz="3200" b="1" i="1" spc="-3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(continued)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95322" y="3799840"/>
            <a:ext cx="8148955" cy="1438910"/>
            <a:chOff x="2195322" y="3799840"/>
            <a:chExt cx="8148955" cy="143891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2472" y="3857309"/>
              <a:ext cx="8023821" cy="132429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95322" y="3799840"/>
              <a:ext cx="8148955" cy="1438910"/>
            </a:xfrm>
            <a:custGeom>
              <a:avLst/>
              <a:gdLst/>
              <a:ahLst/>
              <a:cxnLst/>
              <a:rect l="l" t="t" r="r" b="b"/>
              <a:pathLst>
                <a:path w="8148955" h="1438910">
                  <a:moveTo>
                    <a:pt x="8103108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1381760"/>
                  </a:lnTo>
                  <a:lnTo>
                    <a:pt x="45720" y="1393190"/>
                  </a:lnTo>
                  <a:lnTo>
                    <a:pt x="8103108" y="1393190"/>
                  </a:lnTo>
                  <a:lnTo>
                    <a:pt x="8103108" y="1381760"/>
                  </a:lnTo>
                  <a:lnTo>
                    <a:pt x="8103108" y="57404"/>
                  </a:lnTo>
                  <a:lnTo>
                    <a:pt x="8091678" y="57404"/>
                  </a:lnTo>
                  <a:lnTo>
                    <a:pt x="8091678" y="1381760"/>
                  </a:lnTo>
                  <a:lnTo>
                    <a:pt x="57150" y="1381760"/>
                  </a:lnTo>
                  <a:lnTo>
                    <a:pt x="57150" y="57150"/>
                  </a:lnTo>
                  <a:lnTo>
                    <a:pt x="8103108" y="57150"/>
                  </a:lnTo>
                  <a:lnTo>
                    <a:pt x="8103108" y="45720"/>
                  </a:lnTo>
                  <a:close/>
                </a:path>
                <a:path w="8148955" h="1438910">
                  <a:moveTo>
                    <a:pt x="8148828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1404620"/>
                  </a:lnTo>
                  <a:lnTo>
                    <a:pt x="0" y="1438910"/>
                  </a:lnTo>
                  <a:lnTo>
                    <a:pt x="8148828" y="1438910"/>
                  </a:lnTo>
                  <a:lnTo>
                    <a:pt x="8148828" y="1404632"/>
                  </a:lnTo>
                  <a:lnTo>
                    <a:pt x="8148828" y="34544"/>
                  </a:lnTo>
                  <a:lnTo>
                    <a:pt x="8114538" y="34544"/>
                  </a:lnTo>
                  <a:lnTo>
                    <a:pt x="8114538" y="1404620"/>
                  </a:lnTo>
                  <a:lnTo>
                    <a:pt x="34290" y="1404620"/>
                  </a:lnTo>
                  <a:lnTo>
                    <a:pt x="34290" y="34290"/>
                  </a:lnTo>
                  <a:lnTo>
                    <a:pt x="8148828" y="34290"/>
                  </a:lnTo>
                  <a:lnTo>
                    <a:pt x="8148828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B0603B9-D277-6404-32D2-ACFA6866AB5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C602032-C9A7-4975-A43F-17CC5A717D0A}" type="datetime1">
              <a:rPr lang="en-US" smtClean="0"/>
              <a:t>2/2/2023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8DC641-0C1F-F9A7-CB2A-8B3DB78C1F9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08C2F19-9E88-919E-A1B5-58170E72EA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62</a:t>
            </a:fld>
            <a:endParaRPr lang="en-IN" sz="1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594" y="1164081"/>
            <a:ext cx="853059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5930" marR="5080" indent="-443865" algn="just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0462C1"/>
                </a:solidFill>
                <a:latin typeface="Times New Roman"/>
                <a:cs typeface="Times New Roman"/>
              </a:rPr>
              <a:t>b.</a:t>
            </a:r>
            <a:r>
              <a:rPr sz="2800" i="1" spc="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last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address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can</a:t>
            </a:r>
            <a:r>
              <a:rPr sz="2800" i="1" dirty="0">
                <a:latin typeface="Times New Roman"/>
                <a:cs typeface="Times New Roman"/>
              </a:rPr>
              <a:t> be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found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by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ORing</a:t>
            </a:r>
            <a:r>
              <a:rPr sz="2800" i="1" dirty="0">
                <a:latin typeface="Times New Roman"/>
                <a:cs typeface="Times New Roman"/>
              </a:rPr>
              <a:t> the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given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addresses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with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the</a:t>
            </a:r>
            <a:r>
              <a:rPr sz="2800" i="1" spc="-5" dirty="0">
                <a:latin typeface="Times New Roman"/>
                <a:cs typeface="Times New Roman"/>
              </a:rPr>
              <a:t> complement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of</a:t>
            </a:r>
            <a:r>
              <a:rPr sz="2800" i="1" spc="69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the</a:t>
            </a:r>
            <a:r>
              <a:rPr sz="2800" i="1" spc="69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mask.</a:t>
            </a:r>
            <a:r>
              <a:rPr sz="2800" i="1" spc="69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ORing 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here </a:t>
            </a:r>
            <a:r>
              <a:rPr sz="2800" i="1" spc="-5" dirty="0">
                <a:latin typeface="Times New Roman"/>
                <a:cs typeface="Times New Roman"/>
              </a:rPr>
              <a:t>is </a:t>
            </a:r>
            <a:r>
              <a:rPr sz="2800" i="1" dirty="0">
                <a:latin typeface="Times New Roman"/>
                <a:cs typeface="Times New Roman"/>
              </a:rPr>
              <a:t>done bit </a:t>
            </a:r>
            <a:r>
              <a:rPr sz="2800" i="1" spc="-10" dirty="0">
                <a:latin typeface="Times New Roman"/>
                <a:cs typeface="Times New Roman"/>
              </a:rPr>
              <a:t>by </a:t>
            </a:r>
            <a:r>
              <a:rPr sz="2800" i="1" dirty="0">
                <a:latin typeface="Times New Roman"/>
                <a:cs typeface="Times New Roman"/>
              </a:rPr>
              <a:t>bit. The </a:t>
            </a:r>
            <a:r>
              <a:rPr sz="2800" i="1" spc="-20" dirty="0">
                <a:latin typeface="Times New Roman"/>
                <a:cs typeface="Times New Roman"/>
              </a:rPr>
              <a:t>result </a:t>
            </a:r>
            <a:r>
              <a:rPr sz="2800" i="1" spc="-10" dirty="0">
                <a:latin typeface="Times New Roman"/>
                <a:cs typeface="Times New Roman"/>
              </a:rPr>
              <a:t>of </a:t>
            </a:r>
            <a:r>
              <a:rPr sz="2800" i="1" spc="-5" dirty="0">
                <a:latin typeface="Times New Roman"/>
                <a:cs typeface="Times New Roman"/>
              </a:rPr>
              <a:t>ORing 2 bits is 0 if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both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bits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40" dirty="0">
                <a:latin typeface="Times New Roman"/>
                <a:cs typeface="Times New Roman"/>
              </a:rPr>
              <a:t>are</a:t>
            </a:r>
            <a:r>
              <a:rPr sz="2800" i="1" spc="62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0s;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result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is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1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otherwise.</a:t>
            </a:r>
            <a:r>
              <a:rPr sz="2800" i="1" dirty="0">
                <a:latin typeface="Times New Roman"/>
                <a:cs typeface="Times New Roman"/>
              </a:rPr>
              <a:t> The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complement</a:t>
            </a:r>
            <a:r>
              <a:rPr sz="2800" i="1" dirty="0">
                <a:latin typeface="Times New Roman"/>
                <a:cs typeface="Times New Roman"/>
              </a:rPr>
              <a:t> of </a:t>
            </a:r>
            <a:r>
              <a:rPr sz="2800" i="1" spc="-5" dirty="0">
                <a:latin typeface="Times New Roman"/>
                <a:cs typeface="Times New Roman"/>
              </a:rPr>
              <a:t>a number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is</a:t>
            </a:r>
            <a:r>
              <a:rPr sz="2800" i="1" spc="68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found</a:t>
            </a:r>
            <a:r>
              <a:rPr sz="2800" i="1" spc="69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by </a:t>
            </a:r>
            <a:r>
              <a:rPr sz="2800" i="1" spc="-5" dirty="0">
                <a:latin typeface="Times New Roman"/>
                <a:cs typeface="Times New Roman"/>
              </a:rPr>
              <a:t>changing</a:t>
            </a:r>
            <a:r>
              <a:rPr sz="2800" i="1" spc="69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each 1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to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0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and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each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0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to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1.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45994" y="18999"/>
            <a:ext cx="38665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6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7</a:t>
            </a:r>
            <a:r>
              <a:rPr sz="3200" b="1" i="1" spc="-3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(continued)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95450" y="4028440"/>
            <a:ext cx="8816340" cy="1438910"/>
            <a:chOff x="1695450" y="4028440"/>
            <a:chExt cx="8816340" cy="143891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2600" y="4085909"/>
              <a:ext cx="8691072" cy="132429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95450" y="4028440"/>
              <a:ext cx="8816340" cy="1438910"/>
            </a:xfrm>
            <a:custGeom>
              <a:avLst/>
              <a:gdLst/>
              <a:ahLst/>
              <a:cxnLst/>
              <a:rect l="l" t="t" r="r" b="b"/>
              <a:pathLst>
                <a:path w="8816340" h="1438910">
                  <a:moveTo>
                    <a:pt x="8770620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1381760"/>
                  </a:lnTo>
                  <a:lnTo>
                    <a:pt x="45720" y="1393190"/>
                  </a:lnTo>
                  <a:lnTo>
                    <a:pt x="8770620" y="1393190"/>
                  </a:lnTo>
                  <a:lnTo>
                    <a:pt x="8770620" y="1381760"/>
                  </a:lnTo>
                  <a:lnTo>
                    <a:pt x="8770620" y="57404"/>
                  </a:lnTo>
                  <a:lnTo>
                    <a:pt x="8759190" y="57404"/>
                  </a:lnTo>
                  <a:lnTo>
                    <a:pt x="8759190" y="1381760"/>
                  </a:lnTo>
                  <a:lnTo>
                    <a:pt x="57150" y="1381760"/>
                  </a:lnTo>
                  <a:lnTo>
                    <a:pt x="57150" y="57150"/>
                  </a:lnTo>
                  <a:lnTo>
                    <a:pt x="8770620" y="57150"/>
                  </a:lnTo>
                  <a:lnTo>
                    <a:pt x="8770620" y="45720"/>
                  </a:lnTo>
                  <a:close/>
                </a:path>
                <a:path w="8816340" h="1438910">
                  <a:moveTo>
                    <a:pt x="881634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1404620"/>
                  </a:lnTo>
                  <a:lnTo>
                    <a:pt x="0" y="1438910"/>
                  </a:lnTo>
                  <a:lnTo>
                    <a:pt x="8816340" y="1438910"/>
                  </a:lnTo>
                  <a:lnTo>
                    <a:pt x="8816340" y="1404620"/>
                  </a:lnTo>
                  <a:lnTo>
                    <a:pt x="8816340" y="34544"/>
                  </a:lnTo>
                  <a:lnTo>
                    <a:pt x="8782050" y="34544"/>
                  </a:lnTo>
                  <a:lnTo>
                    <a:pt x="8782050" y="1404620"/>
                  </a:lnTo>
                  <a:lnTo>
                    <a:pt x="34290" y="1404620"/>
                  </a:lnTo>
                  <a:lnTo>
                    <a:pt x="34290" y="34290"/>
                  </a:lnTo>
                  <a:lnTo>
                    <a:pt x="8816340" y="34290"/>
                  </a:lnTo>
                  <a:lnTo>
                    <a:pt x="8816340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84610D9F-F502-DAC8-7823-615EA33AAD8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BA52C9F-25D2-48E7-AEC4-DC311D5F38B2}" type="datetime1">
              <a:rPr lang="en-US" smtClean="0"/>
              <a:t>2/2/2023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E820C2B-6A24-24F7-2762-8D4127808F7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53752D-5989-9BA4-A28A-FD8212E642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63</a:t>
            </a:fld>
            <a:endParaRPr lang="en-IN" sz="1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7161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794" y="403047"/>
            <a:ext cx="6940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9680" algn="l"/>
              </a:tabLst>
            </a:pPr>
            <a:r>
              <a:rPr sz="2400" b="1" spc="-10" dirty="0">
                <a:solidFill>
                  <a:srgbClr val="944F71"/>
                </a:solidFill>
                <a:latin typeface="Times New Roman"/>
                <a:cs typeface="Times New Roman"/>
              </a:rPr>
              <a:t>Figure</a:t>
            </a:r>
            <a:r>
              <a:rPr sz="2400" b="1" spc="-15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4F71"/>
                </a:solidFill>
                <a:latin typeface="Times New Roman"/>
                <a:cs typeface="Times New Roman"/>
              </a:rPr>
              <a:t>1	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b="1" i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network</a:t>
            </a:r>
            <a:r>
              <a:rPr sz="2000" b="1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configuration</a:t>
            </a:r>
            <a:r>
              <a:rPr sz="2000" b="1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000" b="1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block</a:t>
            </a:r>
            <a:r>
              <a:rPr sz="20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205.16.37.32/28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8511" y="2312281"/>
            <a:ext cx="7930821" cy="22470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0553" y="380898"/>
            <a:ext cx="1221260" cy="342087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A600FA9-58EA-79E2-6B13-AAF3F8C2728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9525ED3-3D5A-4246-959E-FD0A319B7D07}" type="datetime1">
              <a:rPr lang="en-US" smtClean="0"/>
              <a:t>2/2/2023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5544B6-2B98-3940-B79F-5842AE8A2E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E2FA1E-CA5C-5CAC-F710-05F0C137AF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64</a:t>
            </a:fld>
            <a:endParaRPr lang="en-IN"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891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4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39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7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2723" y="5410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19300" y="2758439"/>
            <a:ext cx="8077200" cy="120142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750" rIns="0" bIns="0" rtlCol="0">
            <a:spAutoFit/>
          </a:bodyPr>
          <a:lstStyle/>
          <a:p>
            <a:pPr marL="2345055" marR="2338705" indent="-1905" algn="ctr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device;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as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 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organization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world.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81200" y="1981200"/>
            <a:ext cx="1143000" cy="5669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71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</a:t>
            </a:r>
            <a:r>
              <a:rPr sz="2800" b="1" i="1" spc="5" dirty="0">
                <a:solidFill>
                  <a:srgbClr val="0462C1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4316" y="152400"/>
            <a:ext cx="2043683" cy="647700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EA6D9791-63C3-5E3A-C763-80F4CD9396D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CB565F4-26E2-46F3-8364-05D47D065FE5}" type="datetime1">
              <a:rPr lang="en-US" smtClean="0"/>
              <a:t>2/2/2023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ACF075C-A9F6-F5F5-8EFE-4DFE05D038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BE5E72C-38AE-B02E-AA2A-9CFC4F83BF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65</a:t>
            </a:fld>
            <a:endParaRPr lang="en-IN"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200" y="1103503"/>
            <a:ext cx="8980170" cy="23304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 indent="-2540" algn="ctr">
              <a:lnSpc>
                <a:spcPct val="90000"/>
              </a:lnSpc>
              <a:spcBef>
                <a:spcPts val="745"/>
              </a:spcBef>
            </a:pPr>
            <a:r>
              <a:rPr sz="5400" spc="-140" dirty="0">
                <a:solidFill>
                  <a:srgbClr val="000000"/>
                </a:solidFill>
              </a:rPr>
              <a:t>Two </a:t>
            </a:r>
            <a:r>
              <a:rPr sz="5400" spc="-50" dirty="0">
                <a:solidFill>
                  <a:srgbClr val="000000"/>
                </a:solidFill>
              </a:rPr>
              <a:t>level </a:t>
            </a:r>
            <a:r>
              <a:rPr sz="5400" spc="-70" dirty="0">
                <a:solidFill>
                  <a:srgbClr val="000000"/>
                </a:solidFill>
              </a:rPr>
              <a:t>hierarchy </a:t>
            </a:r>
            <a:r>
              <a:rPr sz="5400" dirty="0">
                <a:solidFill>
                  <a:srgbClr val="000000"/>
                </a:solidFill>
              </a:rPr>
              <a:t>- </a:t>
            </a:r>
            <a:r>
              <a:rPr sz="5400" spc="-50" dirty="0">
                <a:solidFill>
                  <a:srgbClr val="000000"/>
                </a:solidFill>
              </a:rPr>
              <a:t>Three level </a:t>
            </a:r>
            <a:r>
              <a:rPr sz="5400" spc="-45" dirty="0">
                <a:solidFill>
                  <a:srgbClr val="000000"/>
                </a:solidFill>
              </a:rPr>
              <a:t> </a:t>
            </a:r>
            <a:r>
              <a:rPr sz="5400" spc="-65" dirty="0">
                <a:solidFill>
                  <a:srgbClr val="000000"/>
                </a:solidFill>
              </a:rPr>
              <a:t>hierarchy-</a:t>
            </a:r>
            <a:r>
              <a:rPr sz="5400" spc="-114" dirty="0">
                <a:solidFill>
                  <a:srgbClr val="000000"/>
                </a:solidFill>
              </a:rPr>
              <a:t> </a:t>
            </a:r>
            <a:r>
              <a:rPr sz="5400" spc="-45" dirty="0">
                <a:solidFill>
                  <a:srgbClr val="000000"/>
                </a:solidFill>
              </a:rPr>
              <a:t>subnet</a:t>
            </a:r>
            <a:r>
              <a:rPr sz="5400" spc="-110" dirty="0">
                <a:solidFill>
                  <a:srgbClr val="000000"/>
                </a:solidFill>
              </a:rPr>
              <a:t> </a:t>
            </a:r>
            <a:r>
              <a:rPr sz="5400" spc="-35" dirty="0">
                <a:solidFill>
                  <a:srgbClr val="000000"/>
                </a:solidFill>
              </a:rPr>
              <a:t>mask</a:t>
            </a:r>
            <a:r>
              <a:rPr sz="5400" spc="-114" dirty="0">
                <a:solidFill>
                  <a:srgbClr val="000000"/>
                </a:solidFill>
              </a:rPr>
              <a:t> </a:t>
            </a:r>
            <a:r>
              <a:rPr sz="5400" dirty="0">
                <a:solidFill>
                  <a:srgbClr val="000000"/>
                </a:solidFill>
              </a:rPr>
              <a:t>-</a:t>
            </a:r>
            <a:r>
              <a:rPr sz="5400" spc="-70" dirty="0">
                <a:solidFill>
                  <a:srgbClr val="000000"/>
                </a:solidFill>
              </a:rPr>
              <a:t> </a:t>
            </a:r>
            <a:r>
              <a:rPr sz="5400" spc="-55" dirty="0">
                <a:solidFill>
                  <a:srgbClr val="000000"/>
                </a:solidFill>
              </a:rPr>
              <a:t>Address </a:t>
            </a:r>
            <a:r>
              <a:rPr sz="5400" spc="-1205" dirty="0">
                <a:solidFill>
                  <a:srgbClr val="000000"/>
                </a:solidFill>
              </a:rPr>
              <a:t> </a:t>
            </a:r>
            <a:r>
              <a:rPr sz="5400" spc="-55" dirty="0">
                <a:solidFill>
                  <a:srgbClr val="000000"/>
                </a:solidFill>
              </a:rPr>
              <a:t>aggregation-</a:t>
            </a:r>
            <a:r>
              <a:rPr sz="5400" spc="-95" dirty="0">
                <a:solidFill>
                  <a:srgbClr val="000000"/>
                </a:solidFill>
              </a:rPr>
              <a:t> </a:t>
            </a:r>
            <a:r>
              <a:rPr sz="5400" spc="-55" dirty="0">
                <a:solidFill>
                  <a:srgbClr val="000000"/>
                </a:solidFill>
              </a:rPr>
              <a:t>problem</a:t>
            </a:r>
            <a:r>
              <a:rPr sz="5400" spc="-145" dirty="0">
                <a:solidFill>
                  <a:srgbClr val="000000"/>
                </a:solidFill>
              </a:rPr>
              <a:t> </a:t>
            </a:r>
            <a:r>
              <a:rPr sz="5400" spc="-35" dirty="0">
                <a:solidFill>
                  <a:srgbClr val="000000"/>
                </a:solidFill>
              </a:rPr>
              <a:t>solving.</a:t>
            </a:r>
            <a:endParaRPr sz="5400"/>
          </a:p>
        </p:txBody>
      </p:sp>
      <p:grpSp>
        <p:nvGrpSpPr>
          <p:cNvPr id="3" name="object 3"/>
          <p:cNvGrpSpPr/>
          <p:nvPr/>
        </p:nvGrpSpPr>
        <p:grpSpPr>
          <a:xfrm>
            <a:off x="8646135" y="244157"/>
            <a:ext cx="2174875" cy="708660"/>
            <a:chOff x="8646135" y="244157"/>
            <a:chExt cx="2174875" cy="7086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6135" y="244157"/>
              <a:ext cx="1963682" cy="4911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6716" y="304800"/>
              <a:ext cx="2043683" cy="647700"/>
            </a:xfrm>
            <a:prstGeom prst="rect">
              <a:avLst/>
            </a:prstGeom>
          </p:spPr>
        </p:pic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B99804-7726-963E-7B34-790E787323C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EB48B64-33B9-4DC9-A86B-C9DC35D35894}" type="datetime1">
              <a:rPr lang="en-US" smtClean="0"/>
              <a:t>2/2/2023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8AE57F-98C9-FA0F-7B41-1C95642072D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EC1413-34FC-0083-B607-6C0D581401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66</a:t>
            </a:fld>
            <a:endParaRPr lang="en-IN" sz="1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300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>
                <a:solidFill>
                  <a:srgbClr val="000000"/>
                </a:solidFill>
              </a:rPr>
              <a:t>Hierarchy</a:t>
            </a:r>
            <a:r>
              <a:rPr spc="-12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of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IPv4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8653780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Each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considered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two-level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hierarchical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structure: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leftmost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n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(prefix)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2985"/>
              </a:lnSpc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network;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rightmost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32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−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n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host.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Why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Hierarchy?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995152" y="6498966"/>
            <a:ext cx="30543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19.</a:t>
            </a:r>
            <a:fld id="{81D60167-4931-47E6-BA6A-407CBD079E47}" type="slidenum"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67</a:t>
            </a:fld>
            <a:endParaRPr sz="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51A0F1-DE68-CD25-FDFD-A016F6444A0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A9BF46F-45AB-46A2-8DA8-22173E8229C0}" type="datetime1">
              <a:rPr lang="en-US" smtClean="0"/>
              <a:t>2/2/2023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F084D2-4C77-AA4D-39A9-004C36E41D6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6D78A6-214D-3D2E-E5CC-1DBD3A7766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67</a:t>
            </a:fld>
            <a:endParaRPr lang="en-IN"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400" y="114300"/>
            <a:ext cx="8991600" cy="685800"/>
            <a:chOff x="1676400" y="114300"/>
            <a:chExt cx="8991600" cy="685800"/>
          </a:xfrm>
        </p:grpSpPr>
        <p:sp>
          <p:nvSpPr>
            <p:cNvPr id="3" name="object 3"/>
            <p:cNvSpPr/>
            <p:nvPr/>
          </p:nvSpPr>
          <p:spPr>
            <a:xfrm>
              <a:off x="1676400" y="1524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4316" y="152400"/>
              <a:ext cx="2043683" cy="64770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677161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7794" y="403047"/>
            <a:ext cx="5718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9680" algn="l"/>
              </a:tabLst>
            </a:pPr>
            <a:r>
              <a:rPr sz="2400" b="1" spc="-10" dirty="0">
                <a:solidFill>
                  <a:srgbClr val="944F71"/>
                </a:solidFill>
                <a:latin typeface="Times New Roman"/>
                <a:cs typeface="Times New Roman"/>
              </a:rPr>
              <a:t>Figure</a:t>
            </a:r>
            <a:r>
              <a:rPr sz="2400" b="1" spc="-15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4F71"/>
                </a:solidFill>
                <a:latin typeface="Times New Roman"/>
                <a:cs typeface="Times New Roman"/>
              </a:rPr>
              <a:t>2	</a:t>
            </a:r>
            <a:r>
              <a:rPr sz="20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Two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levels</a:t>
            </a:r>
            <a:r>
              <a:rPr sz="2000" b="1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b="1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hierarchy</a:t>
            </a:r>
            <a:r>
              <a:rPr sz="2000" b="1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000" b="1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an IPv4</a:t>
            </a:r>
            <a:r>
              <a:rPr sz="20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address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6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3475" y="2007107"/>
            <a:ext cx="5374050" cy="280628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95152" y="6498966"/>
            <a:ext cx="30543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19.</a:t>
            </a:r>
            <a:fld id="{81D60167-4931-47E6-BA6A-407CBD079E47}" type="slidenum"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68</a:t>
            </a:fld>
            <a:endParaRPr sz="800"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0A4A550-3B7C-21E3-4504-BBECE5366D7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0BE81C9-4553-461B-B6D4-9DB9A92440BE}" type="datetime1">
              <a:rPr lang="en-US" smtClean="0"/>
              <a:t>2/2/2023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05831B6-818D-5B91-4901-FCA0E8E45C7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AC29B3A-0E73-8F12-5F86-C7BCAFB8BB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68</a:t>
            </a:fld>
            <a:endParaRPr lang="en-IN" sz="1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2789" y="557860"/>
            <a:ext cx="4980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>
                <a:solidFill>
                  <a:srgbClr val="000000"/>
                </a:solidFill>
              </a:rPr>
              <a:t>Two</a:t>
            </a:r>
            <a:r>
              <a:rPr spc="-120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Level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of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</a:rPr>
              <a:t>Hierarchy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3160" y="2470404"/>
            <a:ext cx="6795659" cy="19171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995152" y="6498966"/>
            <a:ext cx="30543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19.</a:t>
            </a:r>
            <a:fld id="{81D60167-4931-47E6-BA6A-407CBD079E47}" type="slidenum"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69</a:t>
            </a:fld>
            <a:endParaRPr sz="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73526E-AB5B-E28E-0174-A7272D53E63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256DB04-0079-4B70-AE78-7188BE7F44B6}" type="datetime1">
              <a:rPr lang="en-US" smtClean="0"/>
              <a:t>2/2/2023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37C5A4-ACB5-DED1-4B02-BDE52997559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4CF306-D039-3A8A-8B99-4EDF21B49C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69</a:t>
            </a:fld>
            <a:endParaRPr lang="en-IN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2780" y="1927860"/>
            <a:ext cx="496062" cy="67741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1802" y="1263523"/>
            <a:ext cx="11188065" cy="38665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easier </a:t>
            </a:r>
            <a:r>
              <a:rPr sz="2400" spc="-25" dirty="0">
                <a:latin typeface="Calibri"/>
                <a:cs typeface="Calibri"/>
              </a:rPr>
              <a:t>way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remember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by </a:t>
            </a:r>
            <a:r>
              <a:rPr sz="2400" dirty="0">
                <a:latin typeface="Calibri"/>
                <a:cs typeface="Calibri"/>
              </a:rPr>
              <a:t>assigning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(e.g.,</a:t>
            </a:r>
            <a:r>
              <a:rPr sz="2400" spc="-15" dirty="0">
                <a:latin typeface="Calibri"/>
                <a:cs typeface="Calibri"/>
              </a:rPr>
              <a:t> www.google.com),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resolver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9900CC"/>
                </a:solidFill>
                <a:latin typeface="Calibri"/>
                <a:cs typeface="Calibri"/>
              </a:rPr>
              <a:t>Domain </a:t>
            </a:r>
            <a:r>
              <a:rPr sz="2400" dirty="0">
                <a:solidFill>
                  <a:srgbClr val="9900CC"/>
                </a:solidFill>
                <a:latin typeface="Calibri"/>
                <a:cs typeface="Calibri"/>
              </a:rPr>
              <a:t>Name</a:t>
            </a:r>
            <a:r>
              <a:rPr sz="2400" spc="-10" dirty="0">
                <a:solidFill>
                  <a:srgbClr val="9900CC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9900CC"/>
                </a:solidFill>
                <a:latin typeface="Calibri"/>
                <a:cs typeface="Calibri"/>
              </a:rPr>
              <a:t>System </a:t>
            </a:r>
            <a:r>
              <a:rPr sz="2400" spc="-5" dirty="0">
                <a:solidFill>
                  <a:srgbClr val="9900CC"/>
                </a:solidFill>
                <a:latin typeface="Calibri"/>
                <a:cs typeface="Calibri"/>
              </a:rPr>
              <a:t>(DNS)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Strictly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speaking,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IP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identifies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interface</a:t>
            </a:r>
            <a:r>
              <a:rPr sz="2400" b="1" spc="2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that</a:t>
            </a:r>
            <a:r>
              <a:rPr sz="2400" b="1" spc="2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is</a:t>
            </a:r>
            <a:r>
              <a:rPr sz="2400" b="1" spc="2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capable</a:t>
            </a:r>
            <a:r>
              <a:rPr sz="2400" b="1" spc="2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2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sending</a:t>
            </a:r>
            <a:r>
              <a:rPr sz="2400" b="1" spc="2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alibri"/>
                <a:cs typeface="Calibri"/>
              </a:rPr>
              <a:t>receiving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datagrams.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multiple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Usually,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00CC"/>
                </a:solidFill>
                <a:latin typeface="Calibri"/>
                <a:cs typeface="Calibri"/>
              </a:rPr>
              <a:t>hosts</a:t>
            </a:r>
            <a:r>
              <a:rPr sz="2400" spc="405" dirty="0">
                <a:solidFill>
                  <a:srgbClr val="9900CC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9900CC"/>
                </a:solidFill>
                <a:latin typeface="Calibri"/>
                <a:cs typeface="Calibri"/>
              </a:rPr>
              <a:t>have</a:t>
            </a:r>
            <a:r>
              <a:rPr sz="2400" spc="409" dirty="0">
                <a:solidFill>
                  <a:srgbClr val="99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Calibri"/>
                <a:cs typeface="Calibri"/>
              </a:rPr>
              <a:t>only</a:t>
            </a:r>
            <a:r>
              <a:rPr sz="2400" spc="409" dirty="0">
                <a:solidFill>
                  <a:srgbClr val="99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Calibri"/>
                <a:cs typeface="Calibri"/>
              </a:rPr>
              <a:t>one</a:t>
            </a:r>
            <a:r>
              <a:rPr sz="2400" spc="400" dirty="0">
                <a:solidFill>
                  <a:srgbClr val="9900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00CC"/>
                </a:solidFill>
                <a:latin typeface="Calibri"/>
                <a:cs typeface="Calibri"/>
              </a:rPr>
              <a:t>interface</a:t>
            </a:r>
            <a:r>
              <a:rPr sz="2400" spc="420" dirty="0">
                <a:solidFill>
                  <a:srgbClr val="99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(thus,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IP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address),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whereas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00CC"/>
                </a:solidFill>
                <a:latin typeface="Calibri"/>
                <a:cs typeface="Calibri"/>
              </a:rPr>
              <a:t>routers</a:t>
            </a:r>
            <a:r>
              <a:rPr sz="2400" spc="405" dirty="0">
                <a:solidFill>
                  <a:srgbClr val="9900C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9900CC"/>
                </a:solidFill>
                <a:latin typeface="Calibri"/>
                <a:cs typeface="Calibri"/>
              </a:rPr>
              <a:t>have </a:t>
            </a:r>
            <a:r>
              <a:rPr sz="2400" spc="-530" dirty="0">
                <a:solidFill>
                  <a:srgbClr val="9900C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00CC"/>
                </a:solidFill>
                <a:latin typeface="Calibri"/>
                <a:cs typeface="Calibri"/>
              </a:rPr>
              <a:t>many </a:t>
            </a:r>
            <a:r>
              <a:rPr sz="2400" spc="-10" dirty="0">
                <a:solidFill>
                  <a:srgbClr val="9900CC"/>
                </a:solidFill>
                <a:latin typeface="Calibri"/>
                <a:cs typeface="Calibri"/>
              </a:rPr>
              <a:t>interfaces</a:t>
            </a:r>
            <a:r>
              <a:rPr sz="2400" spc="-15" dirty="0">
                <a:solidFill>
                  <a:srgbClr val="99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(thus,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5" dirty="0">
                <a:latin typeface="Calibri"/>
                <a:cs typeface="Calibri"/>
              </a:rPr>
              <a:t>IP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addresses).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1380" y="281940"/>
            <a:ext cx="2580169" cy="6934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621CF-B126-8D7E-44E1-3369A3A74E2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1C90714-65EE-447D-89E1-76A19718AF86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88D0B-F43F-4963-718E-EFBB8366C3B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858E0-2A16-3C89-B9DF-7001EAE003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7</a:t>
            </a:fld>
            <a:endParaRPr lang="en-IN" sz="1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994" y="428370"/>
            <a:ext cx="5353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solidFill>
                  <a:srgbClr val="000000"/>
                </a:solidFill>
              </a:rPr>
              <a:t>Three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Level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of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</a:rPr>
              <a:t>Hierarchy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9052" y="2825039"/>
            <a:ext cx="8110728" cy="1611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995152" y="6498966"/>
            <a:ext cx="30543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19.</a:t>
            </a:r>
            <a:fld id="{81D60167-4931-47E6-BA6A-407CBD079E47}" type="slidenum">
              <a:rPr sz="800" b="1" spc="-5" dirty="0">
                <a:solidFill>
                  <a:srgbClr val="B5A787"/>
                </a:solidFill>
                <a:latin typeface="Arial"/>
                <a:cs typeface="Arial"/>
              </a:rPr>
              <a:t>70</a:t>
            </a:fld>
            <a:endParaRPr sz="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05ADF0-7601-B555-FB47-C6FC601F83C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DFC3E5B-F549-45E0-87C6-DDE3F02DE546}" type="datetime1">
              <a:rPr lang="en-US" smtClean="0"/>
              <a:t>2/2/2023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4083AD-C225-F8E7-C2A5-9BDE9C95DD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80D6E8-057F-0B82-A48F-1DA61646AF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70</a:t>
            </a:fld>
            <a:endParaRPr lang="en-IN" sz="1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158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Address</a:t>
            </a:r>
            <a:r>
              <a:rPr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Aggregation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58755" cy="25006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IP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20" dirty="0">
                <a:latin typeface="Calibri"/>
                <a:cs typeface="Calibri"/>
              </a:rPr>
              <a:t>Aggregator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utility </a:t>
            </a:r>
            <a:r>
              <a:rPr sz="2800" spc="-10" dirty="0">
                <a:latin typeface="Calibri"/>
                <a:cs typeface="Calibri"/>
              </a:rPr>
              <a:t>developed </a:t>
            </a:r>
            <a:r>
              <a:rPr sz="2800" spc="-15" dirty="0">
                <a:latin typeface="Calibri"/>
                <a:cs typeface="Calibri"/>
              </a:rPr>
              <a:t>to automate minimization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convert </a:t>
            </a:r>
            <a:r>
              <a:rPr sz="2800" dirty="0">
                <a:latin typeface="Calibri"/>
                <a:cs typeface="Calibri"/>
              </a:rPr>
              <a:t>bunch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IPv4 </a:t>
            </a:r>
            <a:r>
              <a:rPr sz="2800" spc="-5" dirty="0">
                <a:latin typeface="Calibri"/>
                <a:cs typeface="Calibri"/>
              </a:rPr>
              <a:t>addresses </a:t>
            </a:r>
            <a:r>
              <a:rPr sz="2800" spc="-15" dirty="0">
                <a:latin typeface="Calibri"/>
                <a:cs typeface="Calibri"/>
              </a:rPr>
              <a:t>into </a:t>
            </a:r>
            <a:r>
              <a:rPr sz="2800" spc="-10" dirty="0">
                <a:latin typeface="Calibri"/>
                <a:cs typeface="Calibri"/>
              </a:rPr>
              <a:t>smallest </a:t>
            </a:r>
            <a:r>
              <a:rPr sz="2800" spc="-5" dirty="0">
                <a:latin typeface="Calibri"/>
                <a:cs typeface="Calibri"/>
              </a:rPr>
              <a:t>continuous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range(s) </a:t>
            </a:r>
            <a:r>
              <a:rPr sz="2800" spc="-5" dirty="0">
                <a:latin typeface="Calibri"/>
                <a:cs typeface="Calibri"/>
              </a:rPr>
              <a:t>possible. IP </a:t>
            </a:r>
            <a:r>
              <a:rPr sz="2800" spc="-15" dirty="0">
                <a:latin typeface="Calibri"/>
                <a:cs typeface="Calibri"/>
              </a:rPr>
              <a:t>aggregation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commonly </a:t>
            </a:r>
            <a:r>
              <a:rPr sz="2800" spc="-15" dirty="0">
                <a:latin typeface="Calibri"/>
                <a:cs typeface="Calibri"/>
              </a:rPr>
              <a:t>performed by network </a:t>
            </a:r>
            <a:r>
              <a:rPr sz="2800" spc="-10" dirty="0">
                <a:latin typeface="Calibri"/>
                <a:cs typeface="Calibri"/>
              </a:rPr>
              <a:t> engineers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BGP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routers.</a:t>
            </a:r>
            <a:endParaRPr sz="2800">
              <a:latin typeface="Calibri"/>
              <a:cs typeface="Calibri"/>
            </a:endParaRPr>
          </a:p>
          <a:p>
            <a:pPr marL="241300" marR="6350" indent="-229235" algn="just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This utility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help </a:t>
            </a:r>
            <a:r>
              <a:rPr sz="2800" spc="-20" dirty="0">
                <a:latin typeface="Calibri"/>
                <a:cs typeface="Calibri"/>
              </a:rPr>
              <a:t>webmasters </a:t>
            </a:r>
            <a:r>
              <a:rPr sz="2800" spc="-15" dirty="0">
                <a:latin typeface="Calibri"/>
                <a:cs typeface="Calibri"/>
              </a:rPr>
              <a:t>to configure </a:t>
            </a:r>
            <a:r>
              <a:rPr sz="2800" spc="-5" dirty="0">
                <a:latin typeface="Calibri"/>
                <a:cs typeface="Calibri"/>
              </a:rPr>
              <a:t>server </a:t>
            </a:r>
            <a:r>
              <a:rPr sz="2800" spc="-15" dirty="0">
                <a:latin typeface="Calibri"/>
                <a:cs typeface="Calibri"/>
              </a:rPr>
              <a:t>firewalls, </a:t>
            </a:r>
            <a:r>
              <a:rPr sz="2800" spc="-5" dirty="0">
                <a:latin typeface="Calibri"/>
                <a:cs typeface="Calibri"/>
              </a:rPr>
              <a:t>apache,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masks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6135" y="244157"/>
            <a:ext cx="1963682" cy="49117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AD36B-96E5-505D-A630-95E47AB851F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01267E0-35A8-4A53-9A2B-381A75406255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85870-1314-5F65-9CCB-DA5FBDE2FF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8A7D5-2FCB-0CE7-463C-2B6E96E73C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71</a:t>
            </a:fld>
            <a:endParaRPr lang="en-IN" sz="1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602" y="153111"/>
            <a:ext cx="2102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0000"/>
                </a:solidFill>
              </a:rPr>
              <a:t>Session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380" y="281940"/>
            <a:ext cx="2580169" cy="6934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22094" y="1197610"/>
            <a:ext cx="2827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ial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resses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0957" y="6464680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A8406E-241F-8F9F-DE9F-ABEC712C55B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34B7E60-EF04-450E-8ACC-E52EBCB7E8D7}" type="datetime1">
              <a:rPr lang="en-US" smtClean="0"/>
              <a:t>2/2/2023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C91700-33AB-FF11-39E6-E7E000E1F8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14DC4C-0F7B-AA59-0C66-09C7538BAA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72</a:t>
            </a:fld>
            <a:endParaRPr lang="en-IN" sz="1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454" y="53797"/>
            <a:ext cx="3935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Special</a:t>
            </a:r>
            <a:r>
              <a:rPr spc="-140" dirty="0"/>
              <a:t> </a:t>
            </a:r>
            <a:r>
              <a:rPr spc="-4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0954" y="988212"/>
            <a:ext cx="8550275" cy="543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68580" indent="-2286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04800" algn="l"/>
              </a:tabLst>
            </a:pPr>
            <a:r>
              <a:rPr sz="2200" spc="-5" dirty="0">
                <a:latin typeface="Calibri"/>
                <a:cs typeface="Calibri"/>
              </a:rPr>
              <a:t>An IP address </a:t>
            </a:r>
            <a:r>
              <a:rPr sz="2200" spc="-15" dirty="0">
                <a:latin typeface="Calibri"/>
                <a:cs typeface="Calibri"/>
              </a:rPr>
              <a:t>(internet protocol </a:t>
            </a:r>
            <a:r>
              <a:rPr sz="2200" spc="-5" dirty="0">
                <a:latin typeface="Calibri"/>
                <a:cs typeface="Calibri"/>
              </a:rPr>
              <a:t>address) is a </a:t>
            </a:r>
            <a:r>
              <a:rPr sz="2200" spc="-10" dirty="0">
                <a:latin typeface="Calibri"/>
                <a:cs typeface="Calibri"/>
              </a:rPr>
              <a:t>numerical </a:t>
            </a:r>
            <a:r>
              <a:rPr sz="2200" spc="-15" dirty="0">
                <a:latin typeface="Calibri"/>
                <a:cs typeface="Calibri"/>
              </a:rPr>
              <a:t>representation </a:t>
            </a:r>
            <a:r>
              <a:rPr sz="2200" spc="-10" dirty="0">
                <a:latin typeface="Calibri"/>
                <a:cs typeface="Calibri"/>
              </a:rPr>
              <a:t> 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uniquely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identifies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specific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interface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network.</a:t>
            </a:r>
            <a:endParaRPr sz="2200">
              <a:latin typeface="Calibri"/>
              <a:cs typeface="Calibri"/>
            </a:endParaRPr>
          </a:p>
          <a:p>
            <a:pPr marL="304800" marR="68580" indent="-228600" algn="just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304800" algn="l"/>
              </a:tabLst>
            </a:pPr>
            <a:r>
              <a:rPr sz="2200" spc="-5" dirty="0">
                <a:latin typeface="Calibri"/>
                <a:cs typeface="Calibri"/>
              </a:rPr>
              <a:t>Addresses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IPv4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32-bits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long.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allows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maximum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of 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4,294,967,296 (2</a:t>
            </a:r>
            <a:r>
              <a:rPr sz="2175" spc="-7" baseline="24904" dirty="0">
                <a:latin typeface="Calibri"/>
                <a:cs typeface="Calibri"/>
              </a:rPr>
              <a:t>32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10" dirty="0">
                <a:latin typeface="Calibri"/>
                <a:cs typeface="Calibri"/>
              </a:rPr>
              <a:t>unique </a:t>
            </a:r>
            <a:r>
              <a:rPr sz="2200" spc="-5" dirty="0">
                <a:latin typeface="Calibri"/>
                <a:cs typeface="Calibri"/>
              </a:rPr>
              <a:t>addresses. Addresses in IPv6 </a:t>
            </a:r>
            <a:r>
              <a:rPr sz="2200" spc="-15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128-bits,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allows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3.4 x</a:t>
            </a:r>
            <a:r>
              <a:rPr sz="2200" dirty="0">
                <a:latin typeface="Calibri"/>
                <a:cs typeface="Calibri"/>
              </a:rPr>
              <a:t> 10</a:t>
            </a:r>
            <a:r>
              <a:rPr sz="2175" baseline="24904" dirty="0">
                <a:latin typeface="Calibri"/>
                <a:cs typeface="Calibri"/>
              </a:rPr>
              <a:t>38</a:t>
            </a:r>
            <a:r>
              <a:rPr sz="2175" spc="225" baseline="2490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(2</a:t>
            </a:r>
            <a:r>
              <a:rPr sz="2175" baseline="24904" dirty="0">
                <a:latin typeface="Calibri"/>
                <a:cs typeface="Calibri"/>
              </a:rPr>
              <a:t>128</a:t>
            </a:r>
            <a:r>
              <a:rPr sz="2200" dirty="0">
                <a:latin typeface="Calibri"/>
                <a:cs typeface="Calibri"/>
              </a:rPr>
              <a:t>)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unique addresses.</a:t>
            </a:r>
            <a:endParaRPr sz="2200">
              <a:latin typeface="Calibri"/>
              <a:cs typeface="Calibri"/>
            </a:endParaRPr>
          </a:p>
          <a:p>
            <a:pPr marL="304800" marR="68580" indent="-228600" algn="just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304800" algn="l"/>
              </a:tabLst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total </a:t>
            </a:r>
            <a:r>
              <a:rPr sz="2200" spc="-5" dirty="0">
                <a:latin typeface="Calibri"/>
                <a:cs typeface="Calibri"/>
              </a:rPr>
              <a:t>usable address pool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both versions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reduced by various </a:t>
            </a:r>
            <a:r>
              <a:rPr sz="2200" spc="-5" dirty="0">
                <a:latin typeface="Calibri"/>
                <a:cs typeface="Calibri"/>
              </a:rPr>
              <a:t> reserved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addresses and other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considerations.</a:t>
            </a:r>
            <a:endParaRPr sz="2200">
              <a:latin typeface="Calibri"/>
              <a:cs typeface="Calibri"/>
            </a:endParaRPr>
          </a:p>
          <a:p>
            <a:pPr marL="304800" marR="67945" indent="-228600" algn="just">
              <a:lnSpc>
                <a:spcPct val="150000"/>
              </a:lnSpc>
              <a:spcBef>
                <a:spcPts val="1010"/>
              </a:spcBef>
              <a:buFont typeface="Arial MT"/>
              <a:buChar char="•"/>
              <a:tabLst>
                <a:tab pos="304800" algn="l"/>
              </a:tabLst>
            </a:pPr>
            <a:r>
              <a:rPr sz="2200" spc="-5" dirty="0">
                <a:latin typeface="Calibri"/>
                <a:cs typeface="Calibri"/>
              </a:rPr>
              <a:t>IP addresses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binary </a:t>
            </a:r>
            <a:r>
              <a:rPr sz="2200" spc="-15" dirty="0">
                <a:latin typeface="Calibri"/>
                <a:cs typeface="Calibri"/>
              </a:rPr>
              <a:t>numbers </a:t>
            </a:r>
            <a:r>
              <a:rPr sz="2200" spc="-5" dirty="0">
                <a:latin typeface="Calibri"/>
                <a:cs typeface="Calibri"/>
              </a:rPr>
              <a:t>but </a:t>
            </a:r>
            <a:r>
              <a:rPr sz="2200" spc="-15" dirty="0">
                <a:latin typeface="Calibri"/>
                <a:cs typeface="Calibri"/>
              </a:rPr>
              <a:t>are </a:t>
            </a:r>
            <a:r>
              <a:rPr sz="2200" spc="-10" dirty="0">
                <a:latin typeface="Calibri"/>
                <a:cs typeface="Calibri"/>
              </a:rPr>
              <a:t>typically expressed </a:t>
            </a:r>
            <a:r>
              <a:rPr sz="2200" spc="-5" dirty="0">
                <a:latin typeface="Calibri"/>
                <a:cs typeface="Calibri"/>
              </a:rPr>
              <a:t>in decimal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 </a:t>
            </a:r>
            <a:r>
              <a:rPr sz="2200" spc="-5" dirty="0">
                <a:latin typeface="Calibri"/>
                <a:cs typeface="Calibri"/>
              </a:rPr>
              <a:t>(IPv4)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hexadecimal </a:t>
            </a:r>
            <a:r>
              <a:rPr sz="2200" spc="-15" dirty="0">
                <a:latin typeface="Calibri"/>
                <a:cs typeface="Calibri"/>
              </a:rPr>
              <a:t>form </a:t>
            </a:r>
            <a:r>
              <a:rPr sz="2200" spc="-5" dirty="0">
                <a:latin typeface="Calibri"/>
                <a:cs typeface="Calibri"/>
              </a:rPr>
              <a:t>(IPv6)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25" dirty="0">
                <a:latin typeface="Calibri"/>
                <a:cs typeface="Calibri"/>
              </a:rPr>
              <a:t>make </a:t>
            </a:r>
            <a:r>
              <a:rPr sz="2200" spc="-10" dirty="0">
                <a:latin typeface="Calibri"/>
                <a:cs typeface="Calibri"/>
              </a:rPr>
              <a:t>reading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using </a:t>
            </a:r>
            <a:r>
              <a:rPr sz="2200" spc="-5" dirty="0">
                <a:latin typeface="Calibri"/>
                <a:cs typeface="Calibri"/>
              </a:rPr>
              <a:t>them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easier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humans.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034" y="104652"/>
            <a:ext cx="1397644" cy="474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6452870"/>
            <a:ext cx="12007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February</a:t>
            </a:r>
            <a:r>
              <a:rPr sz="1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73</a:t>
            </a:fld>
            <a:endParaRPr sz="140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FDF92A-DF67-06B8-C025-3014B1332FB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0102DBF-8754-441F-AE6A-CD94A1F3C9B5}" type="datetime1">
              <a:rPr lang="en-US" smtClean="0"/>
              <a:t>2/2/2023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A7013B-4FDE-C3B3-F70C-47D23E3811C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454" y="53797"/>
            <a:ext cx="3935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Special</a:t>
            </a:r>
            <a:r>
              <a:rPr spc="-140" dirty="0"/>
              <a:t> </a:t>
            </a:r>
            <a:r>
              <a:rPr spc="-4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786046"/>
            <a:ext cx="8209280" cy="5100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4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There are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0" dirty="0">
                <a:latin typeface="Calibri"/>
                <a:cs typeface="Calibri"/>
              </a:rPr>
              <a:t>few </a:t>
            </a:r>
            <a:r>
              <a:rPr sz="2000" spc="-10" dirty="0">
                <a:latin typeface="Calibri"/>
                <a:cs typeface="Calibri"/>
              </a:rPr>
              <a:t>reserved </a:t>
            </a:r>
            <a:r>
              <a:rPr sz="2000" spc="-5" dirty="0">
                <a:latin typeface="Calibri"/>
                <a:cs typeface="Calibri"/>
              </a:rPr>
              <a:t>IPv4 address spaces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5" dirty="0">
                <a:latin typeface="Calibri"/>
                <a:cs typeface="Calibri"/>
              </a:rPr>
              <a:t>cannot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used 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internet.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purpose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cannot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routed </a:t>
            </a:r>
            <a:r>
              <a:rPr sz="2000" spc="-5" dirty="0">
                <a:latin typeface="Calibri"/>
                <a:cs typeface="Calibri"/>
              </a:rPr>
              <a:t> outside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Local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Network.</a:t>
            </a:r>
            <a:endParaRPr sz="2000">
              <a:latin typeface="Calibri"/>
              <a:cs typeface="Calibri"/>
            </a:endParaRPr>
          </a:p>
          <a:p>
            <a:pPr marL="241300" marR="7620" indent="-228600" algn="just">
              <a:lnSpc>
                <a:spcPct val="1401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Classful </a:t>
            </a:r>
            <a:r>
              <a:rPr sz="2000" spc="-5" dirty="0">
                <a:latin typeface="Calibri"/>
                <a:cs typeface="Calibri"/>
              </a:rPr>
              <a:t>IP </a:t>
            </a:r>
            <a:r>
              <a:rPr sz="2000" dirty="0">
                <a:latin typeface="Calibri"/>
                <a:cs typeface="Calibri"/>
              </a:rPr>
              <a:t>Addressing, </a:t>
            </a:r>
            <a:r>
              <a:rPr sz="2000" spc="-5" dirty="0">
                <a:latin typeface="Calibri"/>
                <a:cs typeface="Calibri"/>
              </a:rPr>
              <a:t>some </a:t>
            </a:r>
            <a:r>
              <a:rPr sz="2000" spc="-10" dirty="0">
                <a:latin typeface="Calibri"/>
                <a:cs typeface="Calibri"/>
              </a:rPr>
              <a:t>blocks </a:t>
            </a:r>
            <a:r>
              <a:rPr sz="2000" spc="-5" dirty="0">
                <a:latin typeface="Calibri"/>
                <a:cs typeface="Calibri"/>
              </a:rPr>
              <a:t>of addresses or some addresses </a:t>
            </a:r>
            <a:r>
              <a:rPr sz="2000" spc="5" dirty="0">
                <a:latin typeface="Calibri"/>
                <a:cs typeface="Calibri"/>
              </a:rPr>
              <a:t>in 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block </a:t>
            </a:r>
            <a:r>
              <a:rPr sz="2000" spc="-15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been reserved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special </a:t>
            </a:r>
            <a:r>
              <a:rPr sz="2000" dirty="0">
                <a:latin typeface="Calibri"/>
                <a:cs typeface="Calibri"/>
              </a:rPr>
              <a:t>purpose &amp; </a:t>
            </a:r>
            <a:r>
              <a:rPr sz="2000" spc="-15" dirty="0">
                <a:latin typeface="Calibri"/>
                <a:cs typeface="Calibri"/>
              </a:rPr>
              <a:t>that’s why </a:t>
            </a:r>
            <a:r>
              <a:rPr sz="2000" spc="-5" dirty="0">
                <a:latin typeface="Calibri"/>
                <a:cs typeface="Calibri"/>
              </a:rPr>
              <a:t>they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 termed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b="1" dirty="0">
                <a:latin typeface="Calibri"/>
                <a:cs typeface="Calibri"/>
              </a:rPr>
              <a:t>special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IP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addresses.</a:t>
            </a:r>
            <a:endParaRPr sz="2000">
              <a:latin typeface="Calibri"/>
              <a:cs typeface="Calibri"/>
            </a:endParaRPr>
          </a:p>
          <a:p>
            <a:pPr marL="241300" marR="8255" indent="-228600" algn="just">
              <a:lnSpc>
                <a:spcPct val="14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special addresses of classful </a:t>
            </a:r>
            <a:r>
              <a:rPr sz="2000" dirty="0">
                <a:latin typeface="Calibri"/>
                <a:cs typeface="Calibri"/>
              </a:rPr>
              <a:t>addressing </a:t>
            </a:r>
            <a:r>
              <a:rPr sz="2000" spc="-15" dirty="0">
                <a:latin typeface="Calibri"/>
                <a:cs typeface="Calibri"/>
              </a:rPr>
              <a:t>were </a:t>
            </a:r>
            <a:r>
              <a:rPr sz="2000" spc="-5" dirty="0">
                <a:latin typeface="Calibri"/>
                <a:cs typeface="Calibri"/>
              </a:rPr>
              <a:t>inherited </a:t>
            </a:r>
            <a:r>
              <a:rPr sz="2000" spc="-1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the classless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introduced</a:t>
            </a:r>
            <a:r>
              <a:rPr sz="2000" spc="-5" dirty="0">
                <a:latin typeface="Calibri"/>
                <a:cs typeface="Calibri"/>
              </a:rPr>
              <a:t> in </a:t>
            </a:r>
            <a:r>
              <a:rPr sz="2000" dirty="0">
                <a:latin typeface="Calibri"/>
                <a:cs typeface="Calibri"/>
              </a:rPr>
              <a:t>1996.</a:t>
            </a:r>
            <a:endParaRPr sz="2000">
              <a:latin typeface="Calibri"/>
              <a:cs typeface="Calibri"/>
            </a:endParaRPr>
          </a:p>
          <a:p>
            <a:pPr marL="241300" marR="6350" indent="-228600" algn="just">
              <a:lnSpc>
                <a:spcPct val="14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There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an entire </a:t>
            </a:r>
            <a:r>
              <a:rPr sz="2000" spc="-5" dirty="0">
                <a:latin typeface="Calibri"/>
                <a:cs typeface="Calibri"/>
              </a:rPr>
              <a:t>block of addresses reserved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special addressing 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 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some addresses in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block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reserved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addressing.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034" y="104652"/>
            <a:ext cx="1397644" cy="474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6452870"/>
            <a:ext cx="12007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February</a:t>
            </a:r>
            <a:r>
              <a:rPr sz="1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74</a:t>
            </a:fld>
            <a:endParaRPr sz="140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96969F7-2066-1E4B-6DA8-05B6E16A9CA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F5E7F81-577B-4655-88BA-DD6E0D224087}" type="datetime1">
              <a:rPr lang="en-US" smtClean="0"/>
              <a:t>2/2/2023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83FB9F-81D5-FFE4-37D9-CEC0F8CFC0F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dirty="0"/>
              <a:t>COMPUTER COMMUNICATION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454" y="53797"/>
            <a:ext cx="3935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Special</a:t>
            </a:r>
            <a:r>
              <a:rPr spc="-140" dirty="0"/>
              <a:t> </a:t>
            </a:r>
            <a:r>
              <a:rPr spc="-4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1182369"/>
            <a:ext cx="7706359" cy="4907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325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1.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Special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Blocks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 </a:t>
            </a:r>
            <a:r>
              <a:rPr sz="2800" b="1" spc="-10" dirty="0">
                <a:latin typeface="Calibri"/>
                <a:cs typeface="Calibri"/>
              </a:rPr>
              <a:t>Addresses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blocks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addresses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IPv4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address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space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Calibri"/>
                <a:cs typeface="Calibri"/>
              </a:rPr>
              <a:t>reserved</a:t>
            </a:r>
            <a:r>
              <a:rPr sz="2200" spc="-20" dirty="0">
                <a:latin typeface="Calibri"/>
                <a:cs typeface="Calibri"/>
              </a:rPr>
              <a:t> 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special objective.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special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blocks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addresses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listed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below:</a:t>
            </a:r>
            <a:endParaRPr sz="2200">
              <a:latin typeface="Calibri"/>
              <a:cs typeface="Calibri"/>
            </a:endParaRPr>
          </a:p>
          <a:p>
            <a:pPr marL="3243580" lvl="1" indent="-488315">
              <a:lnSpc>
                <a:spcPct val="100000"/>
              </a:lnSpc>
              <a:spcBef>
                <a:spcPts val="1625"/>
              </a:spcBef>
              <a:buAutoNum type="alphaLcParenR"/>
              <a:tabLst>
                <a:tab pos="3243580" algn="l"/>
                <a:tab pos="3244215" algn="l"/>
              </a:tabLst>
            </a:pP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Zeros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Address</a:t>
            </a:r>
            <a:endParaRPr sz="2200">
              <a:latin typeface="Calibri"/>
              <a:cs typeface="Calibri"/>
            </a:endParaRPr>
          </a:p>
          <a:p>
            <a:pPr marL="3243580" lvl="1" indent="-488315">
              <a:lnSpc>
                <a:spcPct val="100000"/>
              </a:lnSpc>
              <a:spcBef>
                <a:spcPts val="1560"/>
              </a:spcBef>
              <a:buAutoNum type="alphaLcParenR"/>
              <a:tabLst>
                <a:tab pos="3243580" algn="l"/>
                <a:tab pos="3244215" algn="l"/>
              </a:tabLst>
            </a:pP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Ones Address</a:t>
            </a:r>
            <a:endParaRPr sz="2200">
              <a:latin typeface="Calibri"/>
              <a:cs typeface="Calibri"/>
            </a:endParaRPr>
          </a:p>
          <a:p>
            <a:pPr marL="3243580" lvl="1" indent="-488315">
              <a:lnSpc>
                <a:spcPct val="100000"/>
              </a:lnSpc>
              <a:spcBef>
                <a:spcPts val="1560"/>
              </a:spcBef>
              <a:buAutoNum type="alphaLcParenR"/>
              <a:tabLst>
                <a:tab pos="3243580" algn="l"/>
                <a:tab pos="3244215" algn="l"/>
              </a:tabLst>
            </a:pPr>
            <a:r>
              <a:rPr sz="2200" spc="-5" dirty="0">
                <a:latin typeface="Calibri"/>
                <a:cs typeface="Calibri"/>
              </a:rPr>
              <a:t>Loopback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Addresses</a:t>
            </a:r>
            <a:endParaRPr sz="2200">
              <a:latin typeface="Calibri"/>
              <a:cs typeface="Calibri"/>
            </a:endParaRPr>
          </a:p>
          <a:p>
            <a:pPr marL="3243580" lvl="1" indent="-488315">
              <a:lnSpc>
                <a:spcPct val="100000"/>
              </a:lnSpc>
              <a:spcBef>
                <a:spcPts val="1550"/>
              </a:spcBef>
              <a:buAutoNum type="alphaLcParenR"/>
              <a:tabLst>
                <a:tab pos="3243580" algn="l"/>
                <a:tab pos="3244215" algn="l"/>
              </a:tabLst>
            </a:pPr>
            <a:r>
              <a:rPr sz="2200" spc="-15" dirty="0">
                <a:latin typeface="Calibri"/>
                <a:cs typeface="Calibri"/>
              </a:rPr>
              <a:t>Private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Addresses</a:t>
            </a:r>
            <a:endParaRPr sz="2200">
              <a:latin typeface="Calibri"/>
              <a:cs typeface="Calibri"/>
            </a:endParaRPr>
          </a:p>
          <a:p>
            <a:pPr marL="3243580" lvl="1" indent="-488315">
              <a:lnSpc>
                <a:spcPct val="100000"/>
              </a:lnSpc>
              <a:spcBef>
                <a:spcPts val="1560"/>
              </a:spcBef>
              <a:buAutoNum type="alphaLcParenR"/>
              <a:tabLst>
                <a:tab pos="3243580" algn="l"/>
                <a:tab pos="3244215" algn="l"/>
              </a:tabLst>
            </a:pPr>
            <a:r>
              <a:rPr sz="2200" spc="-10" dirty="0">
                <a:latin typeface="Calibri"/>
                <a:cs typeface="Calibri"/>
              </a:rPr>
              <a:t>Multicast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Addresses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034" y="104652"/>
            <a:ext cx="1397644" cy="474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6452870"/>
            <a:ext cx="12007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February</a:t>
            </a:r>
            <a:r>
              <a:rPr sz="1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75</a:t>
            </a:fld>
            <a:endParaRPr sz="140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9FF67AE-F6E2-7053-AF5D-41ED8A3F6D4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22BBF8D-594B-4FF3-87E4-5B50645EC1C8}" type="datetime1">
              <a:rPr lang="en-US" smtClean="0"/>
              <a:t>2/2/2023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F0FE16F-DF21-F4F7-3966-A3C50066BC4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454" y="53797"/>
            <a:ext cx="3935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Special</a:t>
            </a:r>
            <a:r>
              <a:rPr spc="-140" dirty="0"/>
              <a:t> </a:t>
            </a:r>
            <a:r>
              <a:rPr spc="-4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1772" y="893190"/>
            <a:ext cx="8804275" cy="539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 Light"/>
                <a:cs typeface="Calibri Light"/>
              </a:rPr>
              <a:t>a)All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spc="-30" dirty="0">
                <a:latin typeface="Calibri Light"/>
                <a:cs typeface="Calibri Light"/>
              </a:rPr>
              <a:t>Zeros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Address</a:t>
            </a:r>
            <a:endParaRPr sz="2400">
              <a:latin typeface="Calibri Light"/>
              <a:cs typeface="Calibri Light"/>
            </a:endParaRPr>
          </a:p>
          <a:p>
            <a:pPr marL="334645" indent="-229235" algn="just">
              <a:lnSpc>
                <a:spcPct val="100000"/>
              </a:lnSpc>
              <a:spcBef>
                <a:spcPts val="1789"/>
              </a:spcBef>
              <a:buFont typeface="Arial MT"/>
              <a:buChar char="•"/>
              <a:tabLst>
                <a:tab pos="335280" algn="l"/>
              </a:tabLst>
            </a:pP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all-zeros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address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block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0.0.0.0/32</a:t>
            </a:r>
            <a:r>
              <a:rPr sz="2000" spc="4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is a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special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block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in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Ipv4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address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space.</a:t>
            </a:r>
            <a:endParaRPr sz="2000">
              <a:latin typeface="Calibri Light"/>
              <a:cs typeface="Calibri Light"/>
            </a:endParaRPr>
          </a:p>
          <a:p>
            <a:pPr marL="334645" marR="55880" indent="-228600" algn="just">
              <a:lnSpc>
                <a:spcPct val="130000"/>
              </a:lnSpc>
              <a:spcBef>
                <a:spcPts val="1010"/>
              </a:spcBef>
              <a:buFont typeface="Arial MT"/>
              <a:buChar char="•"/>
              <a:tabLst>
                <a:tab pos="335280" algn="l"/>
              </a:tabLst>
            </a:pP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10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length</a:t>
            </a:r>
            <a:r>
              <a:rPr sz="2000" spc="9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</a:t>
            </a:r>
            <a:r>
              <a:rPr sz="2000" spc="9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90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prefix</a:t>
            </a:r>
            <a:r>
              <a:rPr sz="2000" spc="9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here</a:t>
            </a:r>
            <a:r>
              <a:rPr sz="2000" spc="10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is</a:t>
            </a:r>
            <a:r>
              <a:rPr sz="2000" spc="10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32.</a:t>
            </a:r>
            <a:r>
              <a:rPr sz="2000" spc="9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10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number</a:t>
            </a:r>
            <a:r>
              <a:rPr sz="2000" spc="9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</a:t>
            </a:r>
            <a:r>
              <a:rPr sz="2000" spc="8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addresses</a:t>
            </a:r>
            <a:r>
              <a:rPr sz="2000" spc="10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in</a:t>
            </a:r>
            <a:r>
              <a:rPr sz="2000" spc="9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this</a:t>
            </a:r>
            <a:r>
              <a:rPr sz="2000" spc="10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block</a:t>
            </a:r>
            <a:r>
              <a:rPr sz="2000" spc="9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is</a:t>
            </a:r>
            <a:r>
              <a:rPr sz="2000" spc="9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equal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to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10" dirty="0">
                <a:latin typeface="Calibri Light"/>
                <a:cs typeface="Calibri Light"/>
              </a:rPr>
              <a:t>2</a:t>
            </a:r>
            <a:r>
              <a:rPr sz="1950" spc="15" baseline="25641" dirty="0">
                <a:latin typeface="Calibri Light"/>
                <a:cs typeface="Calibri Light"/>
              </a:rPr>
              <a:t>32-32 </a:t>
            </a:r>
            <a:r>
              <a:rPr sz="2000" dirty="0">
                <a:latin typeface="Calibri Light"/>
                <a:cs typeface="Calibri Light"/>
              </a:rPr>
              <a:t>= </a:t>
            </a:r>
            <a:r>
              <a:rPr sz="2000" spc="5" dirty="0">
                <a:latin typeface="Calibri Light"/>
                <a:cs typeface="Calibri Light"/>
              </a:rPr>
              <a:t>2</a:t>
            </a:r>
            <a:r>
              <a:rPr sz="1950" spc="7" baseline="25641" dirty="0">
                <a:latin typeface="Calibri Light"/>
                <a:cs typeface="Calibri Light"/>
              </a:rPr>
              <a:t>0  </a:t>
            </a:r>
            <a:r>
              <a:rPr sz="2000" dirty="0">
                <a:latin typeface="Calibri Light"/>
                <a:cs typeface="Calibri Light"/>
              </a:rPr>
              <a:t>= </a:t>
            </a:r>
            <a:r>
              <a:rPr sz="2000" spc="-5" dirty="0">
                <a:latin typeface="Calibri Light"/>
                <a:cs typeface="Calibri Light"/>
              </a:rPr>
              <a:t>1. </a:t>
            </a:r>
            <a:r>
              <a:rPr sz="2000" spc="-15" dirty="0">
                <a:latin typeface="Calibri Light"/>
                <a:cs typeface="Calibri Light"/>
              </a:rPr>
              <a:t>So, </a:t>
            </a:r>
            <a:r>
              <a:rPr sz="2000" spc="-5" dirty="0">
                <a:latin typeface="Calibri Light"/>
                <a:cs typeface="Calibri Light"/>
              </a:rPr>
              <a:t>this block has only </a:t>
            </a:r>
            <a:r>
              <a:rPr sz="2000" spc="-10" dirty="0">
                <a:latin typeface="Calibri Light"/>
                <a:cs typeface="Calibri Light"/>
              </a:rPr>
              <a:t>one address </a:t>
            </a:r>
            <a:r>
              <a:rPr sz="2000" spc="-5" dirty="0">
                <a:latin typeface="Calibri Light"/>
                <a:cs typeface="Calibri Light"/>
              </a:rPr>
              <a:t>with </a:t>
            </a:r>
            <a:r>
              <a:rPr sz="2000" spc="-10" dirty="0">
                <a:latin typeface="Calibri Light"/>
                <a:cs typeface="Calibri Light"/>
              </a:rPr>
              <a:t>all</a:t>
            </a:r>
            <a:r>
              <a:rPr sz="2000" spc="4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 32 bits as </a:t>
            </a:r>
            <a:r>
              <a:rPr sz="2000" spc="-20" dirty="0">
                <a:latin typeface="Calibri Light"/>
                <a:cs typeface="Calibri Light"/>
              </a:rPr>
              <a:t>zero. 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This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address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is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the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first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address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in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the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IPv4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address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space.</a:t>
            </a:r>
            <a:endParaRPr sz="2000">
              <a:latin typeface="Calibri Light"/>
              <a:cs typeface="Calibri Light"/>
            </a:endParaRPr>
          </a:p>
          <a:p>
            <a:pPr marL="334645" marR="53975" indent="-228600" algn="just">
              <a:lnSpc>
                <a:spcPct val="130000"/>
              </a:lnSpc>
              <a:spcBef>
                <a:spcPts val="1000"/>
              </a:spcBef>
              <a:buFont typeface="Arial MT"/>
              <a:buChar char="•"/>
              <a:tabLst>
                <a:tab pos="335280" algn="l"/>
              </a:tabLst>
            </a:pPr>
            <a:r>
              <a:rPr sz="2000" spc="-15" dirty="0">
                <a:latin typeface="Calibri Light"/>
                <a:cs typeface="Calibri Light"/>
              </a:rPr>
              <a:t>Any </a:t>
            </a:r>
            <a:r>
              <a:rPr sz="2000" spc="-10" dirty="0">
                <a:latin typeface="Calibri Light"/>
                <a:cs typeface="Calibri Light"/>
              </a:rPr>
              <a:t>host having </a:t>
            </a:r>
            <a:r>
              <a:rPr sz="2000" spc="-5" dirty="0">
                <a:latin typeface="Calibri Light"/>
                <a:cs typeface="Calibri Light"/>
              </a:rPr>
              <a:t>this IP </a:t>
            </a:r>
            <a:r>
              <a:rPr sz="2000" spc="-10" dirty="0">
                <a:latin typeface="Calibri Light"/>
                <a:cs typeface="Calibri Light"/>
              </a:rPr>
              <a:t>address </a:t>
            </a:r>
            <a:r>
              <a:rPr sz="2000" spc="-5" dirty="0">
                <a:latin typeface="Calibri Light"/>
                <a:cs typeface="Calibri Light"/>
              </a:rPr>
              <a:t>means the </a:t>
            </a:r>
            <a:r>
              <a:rPr sz="2000" spc="-20" dirty="0">
                <a:latin typeface="Calibri Light"/>
                <a:cs typeface="Calibri Light"/>
              </a:rPr>
              <a:t>host </a:t>
            </a:r>
            <a:r>
              <a:rPr sz="2000" dirty="0">
                <a:latin typeface="Calibri Light"/>
                <a:cs typeface="Calibri Light"/>
              </a:rPr>
              <a:t>is </a:t>
            </a:r>
            <a:r>
              <a:rPr sz="2000" spc="-15" dirty="0">
                <a:latin typeface="Calibri Light"/>
                <a:cs typeface="Calibri Light"/>
              </a:rPr>
              <a:t>not </a:t>
            </a:r>
            <a:r>
              <a:rPr sz="2000" spc="-20" dirty="0">
                <a:latin typeface="Calibri Light"/>
                <a:cs typeface="Calibri Light"/>
              </a:rPr>
              <a:t>connected to </a:t>
            </a:r>
            <a:r>
              <a:rPr sz="2000" spc="-15" dirty="0">
                <a:latin typeface="Calibri Light"/>
                <a:cs typeface="Calibri Light"/>
              </a:rPr>
              <a:t>the </a:t>
            </a:r>
            <a:r>
              <a:rPr sz="2000" spc="-25" dirty="0">
                <a:latin typeface="Calibri Light"/>
                <a:cs typeface="Calibri Light"/>
              </a:rPr>
              <a:t>TC/IP </a:t>
            </a:r>
            <a:r>
              <a:rPr sz="2000" spc="-20" dirty="0">
                <a:latin typeface="Calibri Light"/>
                <a:cs typeface="Calibri Light"/>
              </a:rPr>
              <a:t> network. </a:t>
            </a:r>
            <a:r>
              <a:rPr sz="2000" spc="-5" dirty="0">
                <a:latin typeface="Calibri Light"/>
                <a:cs typeface="Calibri Light"/>
              </a:rPr>
              <a:t>When the </a:t>
            </a:r>
            <a:r>
              <a:rPr sz="2000" spc="-10" dirty="0">
                <a:latin typeface="Calibri Light"/>
                <a:cs typeface="Calibri Light"/>
              </a:rPr>
              <a:t>host </a:t>
            </a:r>
            <a:r>
              <a:rPr sz="2000" spc="-15" dirty="0">
                <a:latin typeface="Calibri Light"/>
                <a:cs typeface="Calibri Light"/>
              </a:rPr>
              <a:t>wants to </a:t>
            </a:r>
            <a:r>
              <a:rPr sz="2000" spc="-10" dirty="0">
                <a:latin typeface="Calibri Light"/>
                <a:cs typeface="Calibri Light"/>
              </a:rPr>
              <a:t>get connected </a:t>
            </a:r>
            <a:r>
              <a:rPr sz="2000" spc="-15" dirty="0">
                <a:latin typeface="Calibri Light"/>
                <a:cs typeface="Calibri Light"/>
              </a:rPr>
              <a:t>to </a:t>
            </a:r>
            <a:r>
              <a:rPr sz="2000" spc="-5" dirty="0">
                <a:latin typeface="Calibri Light"/>
                <a:cs typeface="Calibri Light"/>
              </a:rPr>
              <a:t>the </a:t>
            </a:r>
            <a:r>
              <a:rPr sz="2000" spc="-10" dirty="0">
                <a:latin typeface="Calibri Light"/>
                <a:cs typeface="Calibri Light"/>
              </a:rPr>
              <a:t>internet, </a:t>
            </a:r>
            <a:r>
              <a:rPr sz="2000" dirty="0">
                <a:latin typeface="Calibri Light"/>
                <a:cs typeface="Calibri Light"/>
              </a:rPr>
              <a:t>it </a:t>
            </a:r>
            <a:r>
              <a:rPr sz="2000" spc="-5" dirty="0">
                <a:latin typeface="Calibri Light"/>
                <a:cs typeface="Calibri Light"/>
              </a:rPr>
              <a:t>sends </a:t>
            </a:r>
            <a:r>
              <a:rPr sz="2000" dirty="0">
                <a:latin typeface="Calibri Light"/>
                <a:cs typeface="Calibri Light"/>
              </a:rPr>
              <a:t>a </a:t>
            </a:r>
            <a:r>
              <a:rPr sz="2000" spc="-10" dirty="0">
                <a:latin typeface="Calibri Light"/>
                <a:cs typeface="Calibri Light"/>
              </a:rPr>
              <a:t>request 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packet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to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the </a:t>
            </a:r>
            <a:r>
              <a:rPr sz="2000" spc="-15" dirty="0">
                <a:latin typeface="Calibri Light"/>
                <a:cs typeface="Calibri Light"/>
              </a:rPr>
              <a:t>bootstrap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server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which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is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also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called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DHCP</a:t>
            </a:r>
            <a:r>
              <a:rPr sz="2000" spc="-7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server.</a:t>
            </a:r>
            <a:endParaRPr sz="2000">
              <a:latin typeface="Calibri Light"/>
              <a:cs typeface="Calibri Light"/>
            </a:endParaRPr>
          </a:p>
          <a:p>
            <a:pPr marL="334645" indent="-229235" algn="just">
              <a:lnSpc>
                <a:spcPct val="100000"/>
              </a:lnSpc>
              <a:spcBef>
                <a:spcPts val="1714"/>
              </a:spcBef>
              <a:buFont typeface="Arial MT"/>
              <a:buChar char="•"/>
              <a:tabLst>
                <a:tab pos="335280" algn="l"/>
              </a:tabLst>
            </a:pP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31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packet</a:t>
            </a:r>
            <a:r>
              <a:rPr sz="2000" spc="31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sent</a:t>
            </a:r>
            <a:r>
              <a:rPr sz="2000" spc="3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by</a:t>
            </a:r>
            <a:r>
              <a:rPr sz="2000" spc="32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32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host</a:t>
            </a:r>
            <a:r>
              <a:rPr sz="2000" spc="32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to</a:t>
            </a:r>
            <a:r>
              <a:rPr sz="2000" spc="32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DHCP</a:t>
            </a:r>
            <a:r>
              <a:rPr sz="2000" spc="3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server</a:t>
            </a:r>
            <a:r>
              <a:rPr sz="2000" spc="3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has</a:t>
            </a:r>
            <a:r>
              <a:rPr sz="2000" spc="32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source</a:t>
            </a:r>
            <a:r>
              <a:rPr sz="2000" spc="29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address</a:t>
            </a:r>
            <a:r>
              <a:rPr sz="2000" spc="3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as</a:t>
            </a:r>
            <a:r>
              <a:rPr sz="2000" spc="31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0.0.0.0</a:t>
            </a:r>
            <a:r>
              <a:rPr sz="2000" spc="30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and</a:t>
            </a:r>
            <a:endParaRPr sz="2000">
              <a:latin typeface="Calibri Light"/>
              <a:cs typeface="Calibri Light"/>
            </a:endParaRPr>
          </a:p>
          <a:p>
            <a:pPr marL="334645">
              <a:lnSpc>
                <a:spcPct val="100000"/>
              </a:lnSpc>
              <a:spcBef>
                <a:spcPts val="725"/>
              </a:spcBef>
            </a:pPr>
            <a:r>
              <a:rPr sz="2000" spc="-15" dirty="0">
                <a:latin typeface="Calibri Light"/>
                <a:cs typeface="Calibri Light"/>
              </a:rPr>
              <a:t>225.225.225.225</a:t>
            </a:r>
            <a:r>
              <a:rPr sz="2000" spc="-5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as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the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destination</a:t>
            </a:r>
            <a:r>
              <a:rPr sz="2000" spc="-5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address.</a:t>
            </a:r>
            <a:endParaRPr sz="2000">
              <a:latin typeface="Calibri Light"/>
              <a:cs typeface="Calibri Light"/>
            </a:endParaRPr>
          </a:p>
          <a:p>
            <a:pPr marL="334645" indent="-229235" algn="just">
              <a:lnSpc>
                <a:spcPct val="100000"/>
              </a:lnSpc>
              <a:spcBef>
                <a:spcPts val="1725"/>
              </a:spcBef>
              <a:buFont typeface="Arial MT"/>
              <a:buChar char="•"/>
              <a:tabLst>
                <a:tab pos="335280" algn="l"/>
              </a:tabLst>
            </a:pP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6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DHCP</a:t>
            </a:r>
            <a:r>
              <a:rPr sz="2000" spc="48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server</a:t>
            </a:r>
            <a:r>
              <a:rPr sz="2000" spc="50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then</a:t>
            </a:r>
            <a:r>
              <a:rPr sz="2000" spc="49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assigns</a:t>
            </a:r>
            <a:r>
              <a:rPr sz="2000" spc="50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49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IP</a:t>
            </a:r>
            <a:r>
              <a:rPr sz="2000" spc="49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address</a:t>
            </a:r>
            <a:r>
              <a:rPr sz="2000" spc="50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to</a:t>
            </a:r>
            <a:r>
              <a:rPr sz="2000" spc="49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the</a:t>
            </a:r>
            <a:r>
              <a:rPr sz="2000" spc="50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host</a:t>
            </a:r>
            <a:r>
              <a:rPr sz="2000" spc="49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and</a:t>
            </a:r>
            <a:r>
              <a:rPr sz="2000" spc="49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host</a:t>
            </a:r>
            <a:r>
              <a:rPr sz="2000" spc="49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then</a:t>
            </a:r>
            <a:r>
              <a:rPr sz="2000" spc="49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get</a:t>
            </a:r>
            <a:endParaRPr sz="2000">
              <a:latin typeface="Calibri Light"/>
              <a:cs typeface="Calibri Light"/>
            </a:endParaRPr>
          </a:p>
          <a:p>
            <a:pPr marL="334645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Calibri Light"/>
                <a:cs typeface="Calibri Light"/>
              </a:rPr>
              <a:t>connected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to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the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Internet.</a:t>
            </a:r>
            <a:endParaRPr sz="2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034" y="104652"/>
            <a:ext cx="1397644" cy="474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6452870"/>
            <a:ext cx="12007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February</a:t>
            </a:r>
            <a:r>
              <a:rPr sz="1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76</a:t>
            </a:fld>
            <a:endParaRPr sz="140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D0EB1A-1B35-955B-5D4F-40D992ED20B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471CEEF-C6FD-4425-8E5B-993DF035C671}" type="datetime1">
              <a:rPr lang="en-US" smtClean="0"/>
              <a:t>2/2/2023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216373-C349-3B8B-919E-40F59341263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454" y="53797"/>
            <a:ext cx="3935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solidFill>
                  <a:srgbClr val="001F5F"/>
                </a:solidFill>
                <a:latin typeface="Calibri Light"/>
                <a:cs typeface="Calibri Light"/>
              </a:rPr>
              <a:t>Special</a:t>
            </a:r>
            <a:r>
              <a:rPr sz="4400" spc="-14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spc="-40" dirty="0">
                <a:solidFill>
                  <a:srgbClr val="001F5F"/>
                </a:solidFill>
                <a:latin typeface="Calibri Light"/>
                <a:cs typeface="Calibri Light"/>
              </a:rPr>
              <a:t>Addresses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034" y="104652"/>
            <a:ext cx="1397644" cy="474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82572" y="948054"/>
            <a:ext cx="2307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 Light"/>
                <a:cs typeface="Calibri Light"/>
              </a:rPr>
              <a:t>a)All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spc="-30" dirty="0">
                <a:latin typeface="Calibri Light"/>
                <a:cs typeface="Calibri Light"/>
              </a:rPr>
              <a:t>Zeros</a:t>
            </a:r>
            <a:r>
              <a:rPr sz="2400" spc="-85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Address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8276" y="1557527"/>
            <a:ext cx="7848600" cy="40401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6939" y="6452870"/>
            <a:ext cx="12007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February</a:t>
            </a:r>
            <a:r>
              <a:rPr sz="1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77</a:t>
            </a:fld>
            <a:endParaRPr sz="140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CCDA978-09CF-1FC1-B56B-CA9708915C2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19F0A36-9787-4DD4-A6F4-728D73E77A87}" type="datetime1">
              <a:rPr lang="en-US" smtClean="0"/>
              <a:t>2/2/2023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A92DD2E-7CB5-6AE3-457F-0EFD30F1930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Special</a:t>
            </a:r>
            <a:r>
              <a:rPr spc="-140" dirty="0"/>
              <a:t> </a:t>
            </a:r>
            <a:r>
              <a:rPr spc="-4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9054" y="707212"/>
            <a:ext cx="8681720" cy="444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 Light"/>
                <a:cs typeface="Calibri Light"/>
              </a:rPr>
              <a:t>b)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spc="-5" dirty="0">
                <a:latin typeface="Calibri Light"/>
                <a:cs typeface="Calibri Light"/>
              </a:rPr>
              <a:t>All</a:t>
            </a:r>
            <a:r>
              <a:rPr sz="2400" spc="-5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One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Address</a:t>
            </a:r>
            <a:endParaRPr sz="2400">
              <a:latin typeface="Calibri Light"/>
              <a:cs typeface="Calibri Light"/>
            </a:endParaRPr>
          </a:p>
          <a:p>
            <a:pPr marL="309245" indent="-229235">
              <a:lnSpc>
                <a:spcPct val="100000"/>
              </a:lnSpc>
              <a:spcBef>
                <a:spcPts val="1520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block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225.225.225.225/32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is also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 </a:t>
            </a:r>
            <a:r>
              <a:rPr sz="2000" spc="-5" dirty="0">
                <a:latin typeface="Calibri Light"/>
                <a:cs typeface="Calibri Light"/>
              </a:rPr>
              <a:t>special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block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in </a:t>
            </a:r>
            <a:r>
              <a:rPr sz="2000" spc="-10" dirty="0">
                <a:latin typeface="Calibri Light"/>
                <a:cs typeface="Calibri Light"/>
              </a:rPr>
              <a:t>IPv4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address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space.</a:t>
            </a:r>
            <a:endParaRPr sz="2000">
              <a:latin typeface="Calibri Light"/>
              <a:cs typeface="Calibri Light"/>
            </a:endParaRPr>
          </a:p>
          <a:p>
            <a:pPr marL="309245" indent="-229235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000" spc="-5" dirty="0">
                <a:latin typeface="Calibri Light"/>
                <a:cs typeface="Calibri Light"/>
              </a:rPr>
              <a:t>Here,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all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the </a:t>
            </a:r>
            <a:r>
              <a:rPr sz="2000" spc="-5" dirty="0">
                <a:latin typeface="Calibri Light"/>
                <a:cs typeface="Calibri Light"/>
              </a:rPr>
              <a:t>32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bits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IPv4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address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is </a:t>
            </a:r>
            <a:r>
              <a:rPr sz="2000" i="1" spc="-50" dirty="0">
                <a:latin typeface="Calibri Light"/>
                <a:cs typeface="Calibri Light"/>
              </a:rPr>
              <a:t>‘</a:t>
            </a:r>
            <a:r>
              <a:rPr sz="2000" spc="-50" dirty="0">
                <a:latin typeface="Calibri Light"/>
                <a:cs typeface="Calibri Light"/>
              </a:rPr>
              <a:t>1</a:t>
            </a:r>
            <a:r>
              <a:rPr sz="2000" i="1" spc="-50" dirty="0">
                <a:latin typeface="Calibri Light"/>
                <a:cs typeface="Calibri Light"/>
              </a:rPr>
              <a:t>‘</a:t>
            </a:r>
            <a:r>
              <a:rPr sz="2000" spc="-50" dirty="0">
                <a:latin typeface="Calibri Light"/>
                <a:cs typeface="Calibri Light"/>
              </a:rPr>
              <a:t>.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length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the </a:t>
            </a:r>
            <a:r>
              <a:rPr sz="2000" spc="-10" dirty="0">
                <a:latin typeface="Calibri Light"/>
                <a:cs typeface="Calibri Light"/>
              </a:rPr>
              <a:t>prefix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here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is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32.</a:t>
            </a:r>
            <a:endParaRPr sz="2000">
              <a:latin typeface="Calibri Light"/>
              <a:cs typeface="Calibri Light"/>
            </a:endParaRPr>
          </a:p>
          <a:p>
            <a:pPr marL="309245" indent="-229235" algn="just">
              <a:lnSpc>
                <a:spcPct val="100000"/>
              </a:lnSpc>
              <a:spcBef>
                <a:spcPts val="1610"/>
              </a:spcBef>
              <a:buFont typeface="Arial MT"/>
              <a:buChar char="•"/>
              <a:tabLst>
                <a:tab pos="309880" algn="l"/>
              </a:tabLst>
            </a:pP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number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 addresses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in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this </a:t>
            </a:r>
            <a:r>
              <a:rPr sz="2000" spc="-5" dirty="0">
                <a:latin typeface="Calibri Light"/>
                <a:cs typeface="Calibri Light"/>
              </a:rPr>
              <a:t>special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block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can </a:t>
            </a:r>
            <a:r>
              <a:rPr sz="2000" dirty="0">
                <a:latin typeface="Calibri Light"/>
                <a:cs typeface="Calibri Light"/>
              </a:rPr>
              <a:t>be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calculated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as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spc="10" dirty="0">
                <a:latin typeface="Calibri Light"/>
                <a:cs typeface="Calibri Light"/>
              </a:rPr>
              <a:t>2</a:t>
            </a:r>
            <a:r>
              <a:rPr sz="1950" spc="15" baseline="25641" dirty="0">
                <a:latin typeface="Calibri Light"/>
                <a:cs typeface="Calibri Light"/>
              </a:rPr>
              <a:t>32-32</a:t>
            </a:r>
            <a:r>
              <a:rPr sz="1950" spc="7" baseline="25641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= </a:t>
            </a:r>
            <a:r>
              <a:rPr sz="2000" spc="5" dirty="0">
                <a:latin typeface="Calibri Light"/>
                <a:cs typeface="Calibri Light"/>
              </a:rPr>
              <a:t>2</a:t>
            </a:r>
            <a:r>
              <a:rPr sz="1950" spc="7" baseline="25641" dirty="0">
                <a:latin typeface="Calibri Light"/>
                <a:cs typeface="Calibri Light"/>
              </a:rPr>
              <a:t>0</a:t>
            </a:r>
            <a:r>
              <a:rPr sz="1950" spc="225" baseline="25641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= 1.</a:t>
            </a:r>
            <a:endParaRPr sz="2000">
              <a:latin typeface="Calibri Light"/>
              <a:cs typeface="Calibri Light"/>
            </a:endParaRPr>
          </a:p>
          <a:p>
            <a:pPr marL="309245" marR="30480" indent="-228600" algn="just">
              <a:lnSpc>
                <a:spcPct val="125000"/>
              </a:lnSpc>
              <a:spcBef>
                <a:spcPts val="994"/>
              </a:spcBef>
              <a:buFont typeface="Arial MT"/>
              <a:buChar char="•"/>
              <a:tabLst>
                <a:tab pos="309880" algn="l"/>
              </a:tabLst>
            </a:pPr>
            <a:r>
              <a:rPr sz="2000" spc="-5" dirty="0">
                <a:latin typeface="Calibri Light"/>
                <a:cs typeface="Calibri Light"/>
              </a:rPr>
              <a:t>This </a:t>
            </a:r>
            <a:r>
              <a:rPr sz="2000" dirty="0">
                <a:latin typeface="Calibri Light"/>
                <a:cs typeface="Calibri Light"/>
              </a:rPr>
              <a:t>is the </a:t>
            </a:r>
            <a:r>
              <a:rPr sz="2000" spc="-15" dirty="0">
                <a:latin typeface="Calibri Light"/>
                <a:cs typeface="Calibri Light"/>
              </a:rPr>
              <a:t>last </a:t>
            </a:r>
            <a:r>
              <a:rPr sz="2000" spc="-20" dirty="0">
                <a:latin typeface="Calibri Light"/>
                <a:cs typeface="Calibri Light"/>
              </a:rPr>
              <a:t>address </a:t>
            </a:r>
            <a:r>
              <a:rPr sz="2000" spc="-10" dirty="0">
                <a:latin typeface="Calibri Light"/>
                <a:cs typeface="Calibri Light"/>
              </a:rPr>
              <a:t>in IPv4 address </a:t>
            </a:r>
            <a:r>
              <a:rPr sz="2000" spc="-5" dirty="0">
                <a:latin typeface="Calibri Light"/>
                <a:cs typeface="Calibri Light"/>
              </a:rPr>
              <a:t>space. This </a:t>
            </a:r>
            <a:r>
              <a:rPr sz="2000" spc="-10" dirty="0">
                <a:latin typeface="Calibri Light"/>
                <a:cs typeface="Calibri Light"/>
              </a:rPr>
              <a:t>address is </a:t>
            </a:r>
            <a:r>
              <a:rPr sz="2000" spc="-5" dirty="0">
                <a:latin typeface="Calibri Light"/>
                <a:cs typeface="Calibri Light"/>
              </a:rPr>
              <a:t>also </a:t>
            </a:r>
            <a:r>
              <a:rPr sz="2000" spc="-10" dirty="0">
                <a:latin typeface="Calibri Light"/>
                <a:cs typeface="Calibri Light"/>
              </a:rPr>
              <a:t>called </a:t>
            </a:r>
            <a:r>
              <a:rPr sz="2000" spc="-15" dirty="0">
                <a:latin typeface="Calibri Light"/>
                <a:cs typeface="Calibri Light"/>
              </a:rPr>
              <a:t>Limited 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Broadcast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Address</a:t>
            </a:r>
            <a:r>
              <a:rPr sz="2000" spc="-5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we</a:t>
            </a:r>
            <a:r>
              <a:rPr sz="2000" dirty="0">
                <a:latin typeface="Calibri Light"/>
                <a:cs typeface="Calibri Light"/>
              </a:rPr>
              <a:t> will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see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the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reason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why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it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is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limited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broadcast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address.</a:t>
            </a:r>
            <a:endParaRPr sz="2000">
              <a:latin typeface="Calibri Light"/>
              <a:cs typeface="Calibri Light"/>
            </a:endParaRPr>
          </a:p>
          <a:p>
            <a:pPr marL="309245" marR="31750" indent="-228600" algn="just">
              <a:lnSpc>
                <a:spcPct val="125000"/>
              </a:lnSpc>
              <a:spcBef>
                <a:spcPts val="1000"/>
              </a:spcBef>
              <a:buFont typeface="Arial MT"/>
              <a:buChar char="•"/>
              <a:tabLst>
                <a:tab pos="309880" algn="l"/>
              </a:tabLst>
            </a:pPr>
            <a:r>
              <a:rPr sz="2000" dirty="0">
                <a:latin typeface="Calibri Light"/>
                <a:cs typeface="Calibri Light"/>
              </a:rPr>
              <a:t>If a </a:t>
            </a:r>
            <a:r>
              <a:rPr sz="2000" spc="-10" dirty="0">
                <a:latin typeface="Calibri Light"/>
                <a:cs typeface="Calibri Light"/>
              </a:rPr>
              <a:t>host wants </a:t>
            </a:r>
            <a:r>
              <a:rPr sz="2000" spc="-15" dirty="0">
                <a:latin typeface="Calibri Light"/>
                <a:cs typeface="Calibri Light"/>
              </a:rPr>
              <a:t>to </a:t>
            </a:r>
            <a:r>
              <a:rPr sz="2000" dirty="0">
                <a:latin typeface="Calibri Light"/>
                <a:cs typeface="Calibri Light"/>
              </a:rPr>
              <a:t>send </a:t>
            </a:r>
            <a:r>
              <a:rPr sz="2000" spc="-5" dirty="0">
                <a:latin typeface="Calibri Light"/>
                <a:cs typeface="Calibri Light"/>
              </a:rPr>
              <a:t>the message </a:t>
            </a:r>
            <a:r>
              <a:rPr sz="2000" spc="-15" dirty="0">
                <a:latin typeface="Calibri Light"/>
                <a:cs typeface="Calibri Light"/>
              </a:rPr>
              <a:t>to </a:t>
            </a:r>
            <a:r>
              <a:rPr sz="2000" spc="-20" dirty="0">
                <a:latin typeface="Calibri Light"/>
                <a:cs typeface="Calibri Light"/>
              </a:rPr>
              <a:t>every </a:t>
            </a:r>
            <a:r>
              <a:rPr sz="2000" spc="-5" dirty="0">
                <a:latin typeface="Calibri Light"/>
                <a:cs typeface="Calibri Light"/>
              </a:rPr>
              <a:t>other </a:t>
            </a:r>
            <a:r>
              <a:rPr sz="2000" spc="-10" dirty="0">
                <a:latin typeface="Calibri Light"/>
                <a:cs typeface="Calibri Light"/>
              </a:rPr>
              <a:t>host in </a:t>
            </a:r>
            <a:r>
              <a:rPr sz="2000" spc="-5" dirty="0">
                <a:latin typeface="Calibri Light"/>
                <a:cs typeface="Calibri Light"/>
              </a:rPr>
              <a:t>the </a:t>
            </a:r>
            <a:r>
              <a:rPr sz="2000" spc="-10" dirty="0">
                <a:latin typeface="Calibri Light"/>
                <a:cs typeface="Calibri Light"/>
              </a:rPr>
              <a:t>current network, 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which </a:t>
            </a:r>
            <a:r>
              <a:rPr sz="2000" spc="-5" dirty="0">
                <a:latin typeface="Calibri Light"/>
                <a:cs typeface="Calibri Light"/>
              </a:rPr>
              <a:t>means the </a:t>
            </a:r>
            <a:r>
              <a:rPr sz="2000" spc="-10" dirty="0">
                <a:latin typeface="Calibri Light"/>
                <a:cs typeface="Calibri Light"/>
              </a:rPr>
              <a:t>host wants to </a:t>
            </a:r>
            <a:r>
              <a:rPr sz="2000" spc="-25" dirty="0">
                <a:latin typeface="Calibri Light"/>
                <a:cs typeface="Calibri Light"/>
              </a:rPr>
              <a:t>broadcast </a:t>
            </a:r>
            <a:r>
              <a:rPr sz="2000" dirty="0">
                <a:latin typeface="Calibri Light"/>
                <a:cs typeface="Calibri Light"/>
              </a:rPr>
              <a:t>a </a:t>
            </a:r>
            <a:r>
              <a:rPr sz="2000" spc="-5" dirty="0">
                <a:latin typeface="Calibri Light"/>
                <a:cs typeface="Calibri Light"/>
              </a:rPr>
              <a:t>message </a:t>
            </a:r>
            <a:r>
              <a:rPr sz="2000" spc="-10" dirty="0">
                <a:latin typeface="Calibri Light"/>
                <a:cs typeface="Calibri Light"/>
              </a:rPr>
              <a:t>in </a:t>
            </a:r>
            <a:r>
              <a:rPr sz="2000" spc="-5" dirty="0">
                <a:latin typeface="Calibri Light"/>
                <a:cs typeface="Calibri Light"/>
              </a:rPr>
              <a:t>the </a:t>
            </a:r>
            <a:r>
              <a:rPr sz="2000" spc="-25" dirty="0">
                <a:latin typeface="Calibri Light"/>
                <a:cs typeface="Calibri Light"/>
              </a:rPr>
              <a:t>current </a:t>
            </a:r>
            <a:r>
              <a:rPr sz="2000" spc="-20" dirty="0">
                <a:latin typeface="Calibri Light"/>
                <a:cs typeface="Calibri Light"/>
              </a:rPr>
              <a:t>network. </a:t>
            </a:r>
            <a:r>
              <a:rPr sz="2000" spc="-5" dirty="0">
                <a:latin typeface="Calibri Light"/>
                <a:cs typeface="Calibri Light"/>
              </a:rPr>
              <a:t>Then </a:t>
            </a:r>
            <a:r>
              <a:rPr sz="2000" dirty="0">
                <a:latin typeface="Calibri Light"/>
                <a:cs typeface="Calibri Light"/>
              </a:rPr>
              <a:t> the </a:t>
            </a:r>
            <a:r>
              <a:rPr sz="2000" spc="-10" dirty="0">
                <a:latin typeface="Calibri Light"/>
                <a:cs typeface="Calibri Light"/>
              </a:rPr>
              <a:t>host </a:t>
            </a:r>
            <a:r>
              <a:rPr sz="2000" spc="-5" dirty="0">
                <a:latin typeface="Calibri Light"/>
                <a:cs typeface="Calibri Light"/>
              </a:rPr>
              <a:t>uses this </a:t>
            </a:r>
            <a:r>
              <a:rPr sz="2000" spc="-10" dirty="0">
                <a:latin typeface="Calibri Light"/>
                <a:cs typeface="Calibri Light"/>
              </a:rPr>
              <a:t>address </a:t>
            </a:r>
            <a:r>
              <a:rPr sz="2000" spc="-5" dirty="0">
                <a:latin typeface="Calibri Light"/>
                <a:cs typeface="Calibri Light"/>
              </a:rPr>
              <a:t>as </a:t>
            </a:r>
            <a:r>
              <a:rPr sz="2000" dirty="0">
                <a:latin typeface="Calibri Light"/>
                <a:cs typeface="Calibri Light"/>
              </a:rPr>
              <a:t>the </a:t>
            </a:r>
            <a:r>
              <a:rPr sz="2000" spc="-20" dirty="0">
                <a:latin typeface="Calibri Light"/>
                <a:cs typeface="Calibri Light"/>
              </a:rPr>
              <a:t>destination address </a:t>
            </a:r>
            <a:r>
              <a:rPr sz="2000" dirty="0">
                <a:latin typeface="Calibri Light"/>
                <a:cs typeface="Calibri Light"/>
              </a:rPr>
              <a:t>in </a:t>
            </a:r>
            <a:r>
              <a:rPr sz="2000" spc="-5" dirty="0">
                <a:latin typeface="Calibri Light"/>
                <a:cs typeface="Calibri Light"/>
              </a:rPr>
              <a:t>the </a:t>
            </a:r>
            <a:r>
              <a:rPr sz="2000" spc="-10" dirty="0">
                <a:latin typeface="Calibri Light"/>
                <a:cs typeface="Calibri Light"/>
              </a:rPr>
              <a:t>IPv4 </a:t>
            </a:r>
            <a:r>
              <a:rPr sz="2000" spc="-15" dirty="0">
                <a:latin typeface="Calibri Light"/>
                <a:cs typeface="Calibri Light"/>
              </a:rPr>
              <a:t>packet </a:t>
            </a:r>
            <a:r>
              <a:rPr sz="2000" spc="-5" dirty="0">
                <a:latin typeface="Calibri Light"/>
                <a:cs typeface="Calibri Light"/>
              </a:rPr>
              <a:t>and sends </a:t>
            </a:r>
            <a:r>
              <a:rPr sz="2000" dirty="0">
                <a:latin typeface="Calibri Light"/>
                <a:cs typeface="Calibri Light"/>
              </a:rPr>
              <a:t> it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on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the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network.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5255553"/>
            <a:ext cx="9642475" cy="1410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59205" marR="42545" indent="-228600" algn="just">
              <a:lnSpc>
                <a:spcPct val="125099"/>
              </a:lnSpc>
              <a:spcBef>
                <a:spcPts val="90"/>
              </a:spcBef>
              <a:buFont typeface="Arial MT"/>
              <a:buChar char="•"/>
              <a:tabLst>
                <a:tab pos="1259840" algn="l"/>
              </a:tabLst>
            </a:pPr>
            <a:r>
              <a:rPr sz="2000" spc="-5" dirty="0">
                <a:latin typeface="Calibri Light"/>
                <a:cs typeface="Calibri Light"/>
              </a:rPr>
              <a:t>But, </a:t>
            </a:r>
            <a:r>
              <a:rPr sz="2000" spc="-10" dirty="0">
                <a:latin typeface="Calibri Light"/>
                <a:cs typeface="Calibri Light"/>
              </a:rPr>
              <a:t>whenever </a:t>
            </a:r>
            <a:r>
              <a:rPr sz="2000" dirty="0">
                <a:latin typeface="Calibri Light"/>
                <a:cs typeface="Calibri Light"/>
              </a:rPr>
              <a:t>the </a:t>
            </a:r>
            <a:r>
              <a:rPr sz="2000" spc="-15" dirty="0">
                <a:latin typeface="Calibri Light"/>
                <a:cs typeface="Calibri Light"/>
              </a:rPr>
              <a:t>router </a:t>
            </a:r>
            <a:r>
              <a:rPr sz="2000" spc="-5" dirty="0">
                <a:latin typeface="Calibri Light"/>
                <a:cs typeface="Calibri Light"/>
              </a:rPr>
              <a:t>finds the </a:t>
            </a:r>
            <a:r>
              <a:rPr sz="2000" spc="-10" dirty="0">
                <a:latin typeface="Calibri Light"/>
                <a:cs typeface="Calibri Light"/>
              </a:rPr>
              <a:t>IPv4 </a:t>
            </a:r>
            <a:r>
              <a:rPr sz="2000" spc="-15" dirty="0">
                <a:latin typeface="Calibri Light"/>
                <a:cs typeface="Calibri Light"/>
              </a:rPr>
              <a:t>packets </a:t>
            </a:r>
            <a:r>
              <a:rPr sz="2000" spc="-5" dirty="0">
                <a:latin typeface="Calibri Light"/>
                <a:cs typeface="Calibri Light"/>
              </a:rPr>
              <a:t>with 225.225.225.225 as the </a:t>
            </a:r>
            <a:r>
              <a:rPr sz="200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destination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address,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it</a:t>
            </a:r>
            <a:r>
              <a:rPr sz="2000" spc="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restricts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packet</a:t>
            </a:r>
            <a:r>
              <a:rPr sz="2000" spc="-10" dirty="0">
                <a:latin typeface="Calibri Light"/>
                <a:cs typeface="Calibri Light"/>
              </a:rPr>
              <a:t> to</a:t>
            </a:r>
            <a:r>
              <a:rPr sz="2000" spc="4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be</a:t>
            </a:r>
            <a:r>
              <a:rPr sz="2000" spc="440" dirty="0">
                <a:latin typeface="Calibri Light"/>
                <a:cs typeface="Calibri Light"/>
              </a:rPr>
              <a:t> </a:t>
            </a:r>
            <a:r>
              <a:rPr sz="2000" spc="-30" dirty="0">
                <a:latin typeface="Calibri Light"/>
                <a:cs typeface="Calibri Light"/>
              </a:rPr>
              <a:t>broadcasted</a:t>
            </a:r>
            <a:r>
              <a:rPr sz="2000" spc="39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in</a:t>
            </a:r>
            <a:r>
              <a:rPr sz="2000" spc="4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44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local 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network</a:t>
            </a:r>
            <a:r>
              <a:rPr sz="2000" spc="35" dirty="0">
                <a:latin typeface="Calibri Light"/>
                <a:cs typeface="Calibri Light"/>
              </a:rPr>
              <a:t> </a:t>
            </a:r>
            <a:r>
              <a:rPr sz="2000" spc="-30" dirty="0">
                <a:latin typeface="Calibri Light"/>
                <a:cs typeface="Calibri Light"/>
              </a:rPr>
              <a:t>only.</a:t>
            </a:r>
            <a:r>
              <a:rPr sz="2000" spc="4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Hence,</a:t>
            </a:r>
            <a:r>
              <a:rPr sz="2000" spc="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it</a:t>
            </a:r>
            <a:r>
              <a:rPr sz="2000" spc="5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is</a:t>
            </a:r>
            <a:r>
              <a:rPr sz="2000" spc="6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called</a:t>
            </a:r>
            <a:r>
              <a:rPr sz="2000" spc="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4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limited</a:t>
            </a:r>
            <a:r>
              <a:rPr sz="2000" spc="5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broadcast</a:t>
            </a:r>
            <a:r>
              <a:rPr sz="2000" spc="4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address</a:t>
            </a:r>
            <a:r>
              <a:rPr sz="2000" spc="6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as</a:t>
            </a:r>
            <a:r>
              <a:rPr sz="2000" spc="6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it</a:t>
            </a:r>
            <a:r>
              <a:rPr sz="2000" spc="5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limits</a:t>
            </a:r>
            <a:r>
              <a:rPr sz="2000" spc="6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the</a:t>
            </a:r>
            <a:r>
              <a:rPr sz="2000" spc="6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packet</a:t>
            </a:r>
            <a:endParaRPr sz="2000" dirty="0">
              <a:latin typeface="Calibri Light"/>
              <a:cs typeface="Calibri Light"/>
            </a:endParaRPr>
          </a:p>
          <a:p>
            <a:pPr marL="50800">
              <a:lnSpc>
                <a:spcPts val="1910"/>
              </a:lnSpc>
            </a:pP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202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sz="14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000" spc="-37" baseline="-30555" dirty="0">
                <a:latin typeface="Calibri Light"/>
                <a:cs typeface="Calibri Light"/>
              </a:rPr>
              <a:t>t</a:t>
            </a:r>
            <a:r>
              <a:rPr sz="3000" baseline="-30555" dirty="0">
                <a:latin typeface="Calibri Light"/>
                <a:cs typeface="Calibri Light"/>
              </a:rPr>
              <a:t>o be</a:t>
            </a:r>
            <a:r>
              <a:rPr sz="3000" spc="-22" baseline="-30555" dirty="0">
                <a:latin typeface="Calibri Light"/>
                <a:cs typeface="Calibri Light"/>
              </a:rPr>
              <a:t> </a:t>
            </a:r>
            <a:r>
              <a:rPr sz="3000" baseline="-30555" dirty="0">
                <a:latin typeface="Calibri Light"/>
                <a:cs typeface="Calibri Light"/>
              </a:rPr>
              <a:t>b</a:t>
            </a:r>
            <a:r>
              <a:rPr sz="3000" spc="-44" baseline="-30555" dirty="0">
                <a:latin typeface="Calibri Light"/>
                <a:cs typeface="Calibri Light"/>
              </a:rPr>
              <a:t>r</a:t>
            </a:r>
            <a:r>
              <a:rPr sz="3000" spc="-7" baseline="-30555" dirty="0">
                <a:latin typeface="Calibri Light"/>
                <a:cs typeface="Calibri Light"/>
              </a:rPr>
              <a:t>oa</a:t>
            </a:r>
            <a:r>
              <a:rPr sz="3000" spc="-15" baseline="-30555" dirty="0">
                <a:latin typeface="Calibri Light"/>
                <a:cs typeface="Calibri Light"/>
              </a:rPr>
              <a:t>d</a:t>
            </a:r>
            <a:r>
              <a:rPr sz="3000" spc="-37" baseline="-30555" dirty="0">
                <a:latin typeface="Calibri Light"/>
                <a:cs typeface="Calibri Light"/>
              </a:rPr>
              <a:t>c</a:t>
            </a:r>
            <a:r>
              <a:rPr sz="3000" baseline="-30555" dirty="0">
                <a:latin typeface="Calibri Light"/>
                <a:cs typeface="Calibri Light"/>
              </a:rPr>
              <a:t>a</a:t>
            </a:r>
            <a:r>
              <a:rPr sz="3000" spc="-44" baseline="-30555" dirty="0">
                <a:latin typeface="Calibri Light"/>
                <a:cs typeface="Calibri Light"/>
              </a:rPr>
              <a:t>s</a:t>
            </a:r>
            <a:r>
              <a:rPr sz="3000" spc="-37" baseline="-30555" dirty="0">
                <a:latin typeface="Calibri Light"/>
                <a:cs typeface="Calibri Light"/>
              </a:rPr>
              <a:t>t</a:t>
            </a:r>
            <a:r>
              <a:rPr sz="3000" baseline="-30555" dirty="0">
                <a:latin typeface="Calibri Light"/>
                <a:cs typeface="Calibri Light"/>
              </a:rPr>
              <a:t>ed</a:t>
            </a:r>
            <a:r>
              <a:rPr sz="3000" spc="-52" baseline="-30555" dirty="0">
                <a:latin typeface="Calibri Light"/>
                <a:cs typeface="Calibri Light"/>
              </a:rPr>
              <a:t> </a:t>
            </a:r>
            <a:r>
              <a:rPr sz="3000" baseline="-30555" dirty="0">
                <a:latin typeface="Calibri Light"/>
                <a:cs typeface="Calibri Light"/>
              </a:rPr>
              <a:t>i</a:t>
            </a:r>
            <a:r>
              <a:rPr sz="3000" spc="112" baseline="-30555" dirty="0">
                <a:latin typeface="Calibri Light"/>
                <a:cs typeface="Calibri Light"/>
              </a:rPr>
              <a:t>n</a:t>
            </a:r>
            <a:r>
              <a:rPr sz="1400" spc="-36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3000" spc="-457" baseline="-30555" dirty="0">
                <a:latin typeface="Calibri Light"/>
                <a:cs typeface="Calibri Light"/>
              </a:rPr>
              <a:t>t</a:t>
            </a:r>
            <a:r>
              <a:rPr sz="1400" spc="-409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r>
              <a:rPr sz="3000" spc="-960" baseline="-30555" dirty="0">
                <a:latin typeface="Calibri Light"/>
                <a:cs typeface="Calibri Light"/>
              </a:rPr>
              <a:t>h</a:t>
            </a:r>
            <a:r>
              <a:rPr sz="1400" spc="-110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3000" spc="-1335" baseline="-30555" dirty="0">
                <a:latin typeface="Calibri Light"/>
                <a:cs typeface="Calibri Light"/>
              </a:rPr>
              <a:t>e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1400" spc="-67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3000" baseline="-30555" dirty="0">
                <a:latin typeface="Calibri Light"/>
                <a:cs typeface="Calibri Light"/>
              </a:rPr>
              <a:t>l</a:t>
            </a:r>
            <a:r>
              <a:rPr sz="3000" spc="-1230" baseline="-30555" dirty="0">
                <a:latin typeface="Calibri Light"/>
                <a:cs typeface="Calibri Light"/>
              </a:rPr>
              <a:t>o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1400" spc="-6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3000" spc="-390" baseline="-30555" dirty="0">
                <a:latin typeface="Calibri Light"/>
                <a:cs typeface="Calibri Light"/>
              </a:rPr>
              <a:t>c</a:t>
            </a:r>
            <a:r>
              <a:rPr sz="1400" spc="-215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3000" spc="-622" baseline="-30555" dirty="0">
                <a:latin typeface="Calibri Light"/>
                <a:cs typeface="Calibri Light"/>
              </a:rPr>
              <a:t>a</a:t>
            </a:r>
            <a:r>
              <a:rPr sz="1400" spc="-33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3000" spc="-172" baseline="-30555" dirty="0">
                <a:latin typeface="Calibri Light"/>
                <a:cs typeface="Calibri Light"/>
              </a:rPr>
              <a:t>l</a:t>
            </a:r>
            <a:r>
              <a:rPr sz="1400" spc="-204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3000" spc="-1260" baseline="-30555" dirty="0">
                <a:latin typeface="Calibri Light"/>
                <a:cs typeface="Calibri Light"/>
              </a:rPr>
              <a:t>n</a:t>
            </a:r>
            <a:r>
              <a:rPr sz="1400" spc="-28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3000" spc="-1064" baseline="-30555" dirty="0">
                <a:latin typeface="Calibri Light"/>
                <a:cs typeface="Calibri Light"/>
              </a:rPr>
              <a:t>e</a:t>
            </a:r>
            <a:r>
              <a:rPr sz="1400" spc="-3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3000" spc="-960" baseline="-30555" dirty="0">
                <a:latin typeface="Calibri Light"/>
                <a:cs typeface="Calibri Light"/>
              </a:rPr>
              <a:t>t</a:t>
            </a:r>
            <a:r>
              <a:rPr sz="1400" spc="-10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3000" spc="-1964" baseline="-30555" dirty="0">
                <a:latin typeface="Calibri Light"/>
                <a:cs typeface="Calibri Light"/>
              </a:rPr>
              <a:t>w</a:t>
            </a:r>
            <a:r>
              <a:rPr sz="1400" spc="-1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400" spc="-36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3000" spc="-540" baseline="-30555" dirty="0">
                <a:latin typeface="Calibri Light"/>
                <a:cs typeface="Calibri Light"/>
              </a:rPr>
              <a:t>o</a:t>
            </a:r>
            <a:r>
              <a:rPr sz="1400" spc="-39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3000" spc="-465" baseline="-30555" dirty="0">
                <a:latin typeface="Calibri Light"/>
                <a:cs typeface="Calibri Light"/>
              </a:rPr>
              <a:t>r</a:t>
            </a:r>
            <a:r>
              <a:rPr sz="1400" spc="-440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3000" spc="-675" baseline="-30555" dirty="0">
                <a:latin typeface="Calibri Light"/>
                <a:cs typeface="Calibri Light"/>
              </a:rPr>
              <a:t>k</a:t>
            </a:r>
            <a:r>
              <a:rPr sz="1400" spc="-23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3000" spc="-1222" baseline="-30555" dirty="0">
                <a:latin typeface="Calibri Light"/>
                <a:cs typeface="Calibri Light"/>
              </a:rPr>
              <a:t>o</a:t>
            </a:r>
            <a:r>
              <a:rPr sz="1400" spc="-31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3000" spc="-1117" baseline="-30555" dirty="0">
                <a:latin typeface="Calibri Light"/>
                <a:cs typeface="Calibri Light"/>
              </a:rPr>
              <a:t>n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400" spc="-73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3000" spc="-7" baseline="-30555" dirty="0">
                <a:latin typeface="Calibri Light"/>
                <a:cs typeface="Calibri Light"/>
              </a:rPr>
              <a:t>l</a:t>
            </a:r>
            <a:r>
              <a:rPr sz="3000" spc="-907" baseline="-30555" dirty="0">
                <a:latin typeface="Calibri Light"/>
                <a:cs typeface="Calibri Light"/>
              </a:rPr>
              <a:t>y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400" spc="-440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3000" spc="-112" baseline="-30555" dirty="0">
                <a:latin typeface="Calibri Light"/>
                <a:cs typeface="Calibri Light"/>
              </a:rPr>
              <a:t>.</a:t>
            </a:r>
            <a:r>
              <a:rPr sz="1400" spc="-15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tions</a:t>
            </a:r>
            <a:r>
              <a:rPr sz="14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- 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2,</a:t>
            </a:r>
            <a:r>
              <a:rPr sz="1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Ses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ion</a:t>
            </a:r>
            <a:r>
              <a:rPr sz="1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034" y="104652"/>
            <a:ext cx="1397644" cy="474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69828" y="6408216"/>
            <a:ext cx="2057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78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72CF5-28FC-C548-A4C0-6DCE65E628A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D2115C5-6B91-4496-8895-FBEDE25A84A4}" type="datetime1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89C57-22F7-CE8B-1828-74538D845A2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E87C7-5018-45F6-3A15-9182D38C2D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78</a:t>
            </a:fld>
            <a:endParaRPr lang="en-IN" sz="1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Special</a:t>
            </a:r>
            <a:r>
              <a:rPr spc="-140" dirty="0"/>
              <a:t> </a:t>
            </a:r>
            <a:r>
              <a:rPr spc="-4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454" y="707212"/>
            <a:ext cx="2239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 Light"/>
                <a:cs typeface="Calibri Light"/>
              </a:rPr>
              <a:t>b)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5" dirty="0">
                <a:latin typeface="Calibri Light"/>
                <a:cs typeface="Calibri Light"/>
              </a:rPr>
              <a:t>All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One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Address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034" y="104652"/>
            <a:ext cx="1397644" cy="474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9904" y="1412747"/>
            <a:ext cx="7415783" cy="43205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6939" y="6452870"/>
            <a:ext cx="12007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February</a:t>
            </a:r>
            <a:r>
              <a:rPr sz="1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79</a:t>
            </a:fld>
            <a:endParaRPr sz="140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1B14596-BDA5-CA4B-FF31-F8399737793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4BD88DD-825E-47CF-85C9-873AC4626CDE}" type="datetime1">
              <a:rPr lang="en-US" smtClean="0"/>
              <a:t>2/2/2023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3321DD5-26FA-765E-20ED-F2B0DFD171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1993" y="185742"/>
            <a:ext cx="3837184" cy="3397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194" y="30861"/>
            <a:ext cx="388556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0" dirty="0">
                <a:solidFill>
                  <a:srgbClr val="000000"/>
                </a:solidFill>
              </a:rPr>
              <a:t>IPv4</a:t>
            </a:r>
            <a:r>
              <a:rPr sz="3500" spc="-125" dirty="0">
                <a:solidFill>
                  <a:srgbClr val="000000"/>
                </a:solidFill>
              </a:rPr>
              <a:t> </a:t>
            </a:r>
            <a:r>
              <a:rPr sz="3500" spc="-25" dirty="0">
                <a:solidFill>
                  <a:srgbClr val="000000"/>
                </a:solidFill>
              </a:rPr>
              <a:t>Header</a:t>
            </a:r>
            <a:r>
              <a:rPr sz="3500" spc="-105" dirty="0">
                <a:solidFill>
                  <a:srgbClr val="000000"/>
                </a:solidFill>
              </a:rPr>
              <a:t> </a:t>
            </a:r>
            <a:r>
              <a:rPr sz="3500" spc="-30" dirty="0">
                <a:solidFill>
                  <a:srgbClr val="000000"/>
                </a:solidFill>
              </a:rPr>
              <a:t>Structure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2517394" y="5460235"/>
            <a:ext cx="5111750" cy="123063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basic </a:t>
            </a:r>
            <a:r>
              <a:rPr sz="2000" dirty="0">
                <a:latin typeface="Calibri"/>
                <a:cs typeface="Calibri"/>
              </a:rPr>
              <a:t>IPv4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header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</a:t>
            </a:r>
            <a:r>
              <a:rPr sz="2000" spc="-5" dirty="0">
                <a:latin typeface="Calibri"/>
                <a:cs typeface="Calibri"/>
              </a:rPr>
              <a:t> fields.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field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IPv4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header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Shaded</a:t>
            </a:r>
            <a:r>
              <a:rPr sz="2000" spc="-5" dirty="0">
                <a:latin typeface="Calibri"/>
                <a:cs typeface="Calibri"/>
              </a:rPr>
              <a:t> field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removed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IPv6.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5664" y="1257479"/>
            <a:ext cx="7918196" cy="41278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3699" y="229908"/>
            <a:ext cx="2140867" cy="41489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6F2D6-72CE-FC07-2C8A-15A4752D1FD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63DC823-CA77-4156-BEFD-A55FB4944B65}" type="datetime1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16918-157C-AA24-A9AD-8D2053F809A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C4530-AFAA-4AC3-72B4-0B86DD8620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8</a:t>
            </a:fld>
            <a:endParaRPr lang="en-IN" sz="1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454" y="53797"/>
            <a:ext cx="3935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Special</a:t>
            </a:r>
            <a:r>
              <a:rPr spc="-140" dirty="0"/>
              <a:t> </a:t>
            </a:r>
            <a:r>
              <a:rPr spc="-4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454" y="967232"/>
            <a:ext cx="8413750" cy="140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 Light"/>
                <a:cs typeface="Calibri Light"/>
              </a:rPr>
              <a:t>c)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Loopback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Addresses</a:t>
            </a:r>
            <a:endParaRPr sz="2400">
              <a:latin typeface="Calibri Light"/>
              <a:cs typeface="Calibri Light"/>
            </a:endParaRPr>
          </a:p>
          <a:p>
            <a:pPr marL="241300" marR="5080" indent="-228600">
              <a:lnSpc>
                <a:spcPct val="15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  <a:tab pos="754380" algn="l"/>
                <a:tab pos="1590040" algn="l"/>
                <a:tab pos="2269490" algn="l"/>
                <a:tab pos="3614420" algn="l"/>
                <a:tab pos="4098925" algn="l"/>
                <a:tab pos="5255260" algn="l"/>
                <a:tab pos="6001385" algn="l"/>
                <a:tab pos="6464300" algn="l"/>
                <a:tab pos="7087870" algn="l"/>
                <a:tab pos="7438390" algn="l"/>
              </a:tabLst>
            </a:pP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5" dirty="0">
                <a:latin typeface="Calibri"/>
                <a:cs typeface="Calibri"/>
              </a:rPr>
              <a:t>specia</a:t>
            </a:r>
            <a:r>
              <a:rPr sz="2000" dirty="0">
                <a:latin typeface="Calibri"/>
                <a:cs typeface="Calibri"/>
              </a:rPr>
              <a:t>l	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oc</a:t>
            </a:r>
            <a:r>
              <a:rPr sz="2000" dirty="0">
                <a:latin typeface="Calibri"/>
                <a:cs typeface="Calibri"/>
              </a:rPr>
              <a:t>k	</a:t>
            </a:r>
            <a:r>
              <a:rPr sz="2000" b="1" dirty="0">
                <a:latin typeface="Calibri"/>
                <a:cs typeface="Calibri"/>
              </a:rPr>
              <a:t>127</a:t>
            </a:r>
            <a:r>
              <a:rPr sz="2000" b="1" spc="-10" dirty="0">
                <a:latin typeface="Calibri"/>
                <a:cs typeface="Calibri"/>
              </a:rPr>
              <a:t>.</a:t>
            </a:r>
            <a:r>
              <a:rPr sz="2000" b="1" dirty="0">
                <a:latin typeface="Calibri"/>
                <a:cs typeface="Calibri"/>
              </a:rPr>
              <a:t>0</a:t>
            </a:r>
            <a:r>
              <a:rPr sz="2000" b="1" spc="-10" dirty="0">
                <a:latin typeface="Calibri"/>
                <a:cs typeface="Calibri"/>
              </a:rPr>
              <a:t>.</a:t>
            </a:r>
            <a:r>
              <a:rPr sz="2000" b="1" dirty="0">
                <a:latin typeface="Calibri"/>
                <a:cs typeface="Calibri"/>
              </a:rPr>
              <a:t>0.</a:t>
            </a:r>
            <a:r>
              <a:rPr sz="2000" b="1" spc="-10" dirty="0">
                <a:latin typeface="Calibri"/>
                <a:cs typeface="Calibri"/>
              </a:rPr>
              <a:t>0</a:t>
            </a:r>
            <a:r>
              <a:rPr sz="2000" b="1" dirty="0">
                <a:latin typeface="Calibri"/>
                <a:cs typeface="Calibri"/>
              </a:rPr>
              <a:t>/8	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s	ad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	which	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d	as	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5" dirty="0">
                <a:latin typeface="Calibri"/>
                <a:cs typeface="Calibri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5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ack  </a:t>
            </a:r>
            <a:r>
              <a:rPr sz="2000" b="1" spc="-5" dirty="0">
                <a:latin typeface="Calibri"/>
                <a:cs typeface="Calibri"/>
              </a:rPr>
              <a:t>addresse</a:t>
            </a:r>
            <a:r>
              <a:rPr sz="2000" spc="-5" dirty="0">
                <a:latin typeface="Calibri"/>
                <a:cs typeface="Calibri"/>
              </a:rPr>
              <a:t>s.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Now,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prefix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length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here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addresses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8295" y="2419857"/>
            <a:ext cx="626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aseline="-16666" dirty="0">
                <a:latin typeface="Calibri"/>
                <a:cs typeface="Calibri"/>
              </a:rPr>
              <a:t>=</a:t>
            </a:r>
            <a:r>
              <a:rPr sz="3000" spc="675" baseline="-16666" dirty="0">
                <a:latin typeface="Calibri"/>
                <a:cs typeface="Calibri"/>
              </a:rPr>
              <a:t> </a:t>
            </a:r>
            <a:r>
              <a:rPr sz="3000" spc="7" baseline="-16666" dirty="0">
                <a:latin typeface="Calibri"/>
                <a:cs typeface="Calibri"/>
              </a:rPr>
              <a:t>2</a:t>
            </a:r>
            <a:r>
              <a:rPr sz="1300" spc="5" dirty="0">
                <a:latin typeface="Calibri"/>
                <a:cs typeface="Calibri"/>
              </a:rPr>
              <a:t>24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954" y="2496057"/>
            <a:ext cx="8246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2804795" algn="l"/>
              </a:tabLst>
            </a:pPr>
            <a:r>
              <a:rPr sz="2000" spc="-5" dirty="0">
                <a:latin typeface="Calibri"/>
                <a:cs typeface="Calibri"/>
              </a:rPr>
              <a:t>calculated</a:t>
            </a:r>
            <a:r>
              <a:rPr sz="2000" spc="5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3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2</a:t>
            </a:r>
            <a:r>
              <a:rPr sz="1950" spc="15" baseline="25641" dirty="0">
                <a:latin typeface="Calibri"/>
                <a:cs typeface="Calibri"/>
              </a:rPr>
              <a:t>32-8	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5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1,67,77,216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5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This</a:t>
            </a:r>
            <a:r>
              <a:rPr sz="2000" spc="5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special</a:t>
            </a:r>
            <a:r>
              <a:rPr sz="2000" spc="5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</a:t>
            </a:r>
            <a:r>
              <a:rPr sz="2000" spc="5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5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1,67,77,216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4454" y="2801467"/>
            <a:ext cx="8413750" cy="289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350" algn="just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addresses. If </a:t>
            </a:r>
            <a:r>
              <a:rPr sz="2000" spc="-15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consider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address in classful </a:t>
            </a:r>
            <a:r>
              <a:rPr sz="2000" dirty="0">
                <a:latin typeface="Calibri"/>
                <a:cs typeface="Calibri"/>
              </a:rPr>
              <a:t>addressing, then this </a:t>
            </a:r>
            <a:r>
              <a:rPr sz="2000" spc="-5" dirty="0">
                <a:latin typeface="Calibri"/>
                <a:cs typeface="Calibri"/>
              </a:rPr>
              <a:t>block is 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last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block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5" dirty="0">
                <a:latin typeface="Calibri"/>
                <a:cs typeface="Calibri"/>
              </a:rPr>
              <a:t> A.</a:t>
            </a:r>
            <a:endParaRPr sz="20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5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starting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127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considered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loopback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addresses. The </a:t>
            </a:r>
            <a:r>
              <a:rPr sz="2000" b="1" dirty="0">
                <a:latin typeface="Calibri"/>
                <a:cs typeface="Calibri"/>
              </a:rPr>
              <a:t>loopback </a:t>
            </a:r>
            <a:r>
              <a:rPr sz="2000" b="1" spc="-10" dirty="0">
                <a:latin typeface="Calibri"/>
                <a:cs typeface="Calibri"/>
              </a:rPr>
              <a:t>address </a:t>
            </a:r>
            <a:r>
              <a:rPr sz="2000" spc="-1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only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destination address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packet.</a:t>
            </a:r>
            <a:r>
              <a:rPr sz="2000" spc="-5" dirty="0">
                <a:latin typeface="Calibri"/>
                <a:cs typeface="Calibri"/>
              </a:rPr>
              <a:t>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packet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loopback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never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leaves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 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just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returns </a:t>
            </a:r>
            <a:r>
              <a:rPr sz="2000" b="1" dirty="0">
                <a:latin typeface="Calibri"/>
                <a:cs typeface="Calibri"/>
              </a:rPr>
              <a:t>back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source.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034" y="104652"/>
            <a:ext cx="1397644" cy="4744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16939" y="6452870"/>
            <a:ext cx="12007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February</a:t>
            </a:r>
            <a:r>
              <a:rPr sz="1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2241" y="6456146"/>
            <a:ext cx="418020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18CSS202J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Computer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Communications</a:t>
            </a:r>
            <a:r>
              <a:rPr sz="14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400" spc="3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Unit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2,</a:t>
            </a:r>
            <a:r>
              <a:rPr sz="1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Session</a:t>
            </a:r>
            <a:r>
              <a:rPr sz="1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80</a:t>
            </a:fld>
            <a:endParaRPr sz="140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8CA4F97-AD8B-84A0-85FD-4838A1EEA9C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D0BE997-D95F-4A54-8EFB-FD938119187C}" type="datetime1">
              <a:rPr lang="en-US" smtClean="0"/>
              <a:t>2/2/2023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3B5FD87-21CD-41CC-03BB-6E776393746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454" y="53797"/>
            <a:ext cx="3935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Special</a:t>
            </a:r>
            <a:r>
              <a:rPr spc="-140" dirty="0"/>
              <a:t> </a:t>
            </a:r>
            <a:r>
              <a:rPr spc="-4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454" y="967232"/>
            <a:ext cx="8411845" cy="203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 Light"/>
                <a:cs typeface="Calibri Light"/>
              </a:rPr>
              <a:t>c)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Loopback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Addresses</a:t>
            </a:r>
            <a:endParaRPr sz="2400">
              <a:latin typeface="Calibri Light"/>
              <a:cs typeface="Calibri Light"/>
            </a:endParaRPr>
          </a:p>
          <a:p>
            <a:pPr marL="283845" marR="5080" indent="-228600" algn="just">
              <a:lnSpc>
                <a:spcPct val="125000"/>
              </a:lnSpc>
              <a:spcBef>
                <a:spcPts val="915"/>
              </a:spcBef>
              <a:buFont typeface="Arial MT"/>
              <a:buChar char="•"/>
              <a:tabLst>
                <a:tab pos="284480" algn="l"/>
              </a:tabLst>
            </a:pPr>
            <a:r>
              <a:rPr sz="2000" spc="-10" dirty="0">
                <a:latin typeface="Calibri"/>
                <a:cs typeface="Calibri"/>
              </a:rPr>
              <a:t>For example,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 </a:t>
            </a:r>
            <a:r>
              <a:rPr sz="2000" spc="-5" dirty="0">
                <a:latin typeface="Calibri"/>
                <a:cs typeface="Calibri"/>
              </a:rPr>
              <a:t>whether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NIC is </a:t>
            </a:r>
            <a:r>
              <a:rPr sz="2000" spc="-10" dirty="0">
                <a:latin typeface="Calibri"/>
                <a:cs typeface="Calibri"/>
              </a:rPr>
              <a:t>properly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not. </a:t>
            </a: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check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network </a:t>
            </a:r>
            <a:r>
              <a:rPr sz="2000" spc="-5" dirty="0">
                <a:latin typeface="Calibri"/>
                <a:cs typeface="Calibri"/>
              </a:rPr>
              <a:t>application 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system. </a:t>
            </a:r>
            <a:r>
              <a:rPr sz="2000" spc="-5" dirty="0">
                <a:latin typeface="Calibri"/>
                <a:cs typeface="Calibri"/>
              </a:rPr>
              <a:t>Out of 1,67,77,216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loopback addresses only </a:t>
            </a:r>
            <a:r>
              <a:rPr sz="2000" b="1" spc="-5" dirty="0">
                <a:latin typeface="Calibri"/>
                <a:cs typeface="Calibri"/>
              </a:rPr>
              <a:t>127.0.0.1 </a:t>
            </a:r>
            <a:r>
              <a:rPr sz="2000" spc="-5" dirty="0">
                <a:latin typeface="Calibri"/>
                <a:cs typeface="Calibri"/>
              </a:rPr>
              <a:t>is used </a:t>
            </a:r>
            <a:r>
              <a:rPr sz="2000" spc="-20" dirty="0">
                <a:latin typeface="Calibri"/>
                <a:cs typeface="Calibri"/>
              </a:rPr>
              <a:t>rest </a:t>
            </a:r>
            <a:r>
              <a:rPr sz="2000" spc="-5" dirty="0">
                <a:latin typeface="Calibri"/>
                <a:cs typeface="Calibri"/>
              </a:rPr>
              <a:t>1,67,77,215 addresses are </a:t>
            </a:r>
            <a:r>
              <a:rPr sz="2000" spc="-10" dirty="0">
                <a:latin typeface="Calibri"/>
                <a:cs typeface="Calibri"/>
              </a:rPr>
              <a:t>just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total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wastage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addresses.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034" y="104652"/>
            <a:ext cx="1397644" cy="474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4348" y="2924555"/>
            <a:ext cx="7344156" cy="34564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6939" y="6452870"/>
            <a:ext cx="12007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February</a:t>
            </a:r>
            <a:r>
              <a:rPr sz="1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2241" y="6456146"/>
            <a:ext cx="418020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18CSS202J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Computer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Communications</a:t>
            </a:r>
            <a:r>
              <a:rPr sz="14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400" spc="3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Unit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2,</a:t>
            </a:r>
            <a:r>
              <a:rPr sz="1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Session</a:t>
            </a:r>
            <a:r>
              <a:rPr sz="1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81</a:t>
            </a:fld>
            <a:endParaRPr sz="140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181FEB7-8019-FCC0-1B16-3A0F4AB8502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3256E99-FE59-4ED9-887D-12FD748ED6E8}" type="datetime1">
              <a:rPr lang="en-US" smtClean="0"/>
              <a:t>2/2/2023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29FAA1-1D4B-99E3-7387-FCCB5D18F55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454" y="53797"/>
            <a:ext cx="3935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Special</a:t>
            </a:r>
            <a:r>
              <a:rPr spc="-140" dirty="0"/>
              <a:t> </a:t>
            </a:r>
            <a:r>
              <a:rPr spc="-4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454" y="967232"/>
            <a:ext cx="8412480" cy="557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 Light"/>
                <a:cs typeface="Calibri Light"/>
              </a:rPr>
              <a:t>d)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Private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Addresses</a:t>
            </a:r>
            <a:endParaRPr sz="2400">
              <a:latin typeface="Calibri Light"/>
              <a:cs typeface="Calibri Light"/>
            </a:endParaRPr>
          </a:p>
          <a:p>
            <a:pPr marL="283845" marR="5715" indent="-228600" algn="just">
              <a:lnSpc>
                <a:spcPct val="150000"/>
              </a:lnSpc>
              <a:spcBef>
                <a:spcPts val="760"/>
              </a:spcBef>
              <a:buFont typeface="Arial MT"/>
              <a:buChar char="•"/>
              <a:tabLst>
                <a:tab pos="284480" algn="l"/>
              </a:tabLst>
            </a:pPr>
            <a:r>
              <a:rPr sz="2000" spc="-5" dirty="0">
                <a:latin typeface="Calibri Light"/>
                <a:cs typeface="Calibri Light"/>
              </a:rPr>
              <a:t>The </a:t>
            </a:r>
            <a:r>
              <a:rPr sz="2000" spc="-15" dirty="0">
                <a:latin typeface="Calibri Light"/>
                <a:cs typeface="Calibri Light"/>
              </a:rPr>
              <a:t>private </a:t>
            </a:r>
            <a:r>
              <a:rPr sz="2000" spc="-5" dirty="0">
                <a:latin typeface="Calibri Light"/>
                <a:cs typeface="Calibri Light"/>
              </a:rPr>
              <a:t>IP </a:t>
            </a:r>
            <a:r>
              <a:rPr sz="2000" spc="-10" dirty="0">
                <a:latin typeface="Calibri Light"/>
                <a:cs typeface="Calibri Light"/>
              </a:rPr>
              <a:t>addresses are never </a:t>
            </a:r>
            <a:r>
              <a:rPr sz="2000" dirty="0">
                <a:latin typeface="Calibri Light"/>
                <a:cs typeface="Calibri Light"/>
              </a:rPr>
              <a:t>used </a:t>
            </a:r>
            <a:r>
              <a:rPr sz="2000" spc="-20" dirty="0">
                <a:latin typeface="Calibri Light"/>
                <a:cs typeface="Calibri Light"/>
              </a:rPr>
              <a:t>globally. </a:t>
            </a:r>
            <a:r>
              <a:rPr sz="2000" spc="-5" dirty="0">
                <a:latin typeface="Calibri Light"/>
                <a:cs typeface="Calibri Light"/>
              </a:rPr>
              <a:t>The </a:t>
            </a:r>
            <a:r>
              <a:rPr sz="2000" spc="-15" dirty="0">
                <a:latin typeface="Calibri Light"/>
                <a:cs typeface="Calibri Light"/>
              </a:rPr>
              <a:t>packet </a:t>
            </a:r>
            <a:r>
              <a:rPr sz="2000" spc="-5" dirty="0">
                <a:latin typeface="Calibri Light"/>
                <a:cs typeface="Calibri Light"/>
              </a:rPr>
              <a:t>with </a:t>
            </a:r>
            <a:r>
              <a:rPr sz="2000" dirty="0">
                <a:latin typeface="Calibri Light"/>
                <a:cs typeface="Calibri Light"/>
              </a:rPr>
              <a:t>a </a:t>
            </a:r>
            <a:r>
              <a:rPr sz="2000" spc="-20" dirty="0">
                <a:latin typeface="Calibri Light"/>
                <a:cs typeface="Calibri Light"/>
              </a:rPr>
              <a:t>private </a:t>
            </a:r>
            <a:r>
              <a:rPr sz="2000" spc="-10" dirty="0">
                <a:latin typeface="Calibri Light"/>
                <a:cs typeface="Calibri Light"/>
              </a:rPr>
              <a:t>IP </a:t>
            </a:r>
            <a:r>
              <a:rPr sz="2000" spc="-5" dirty="0">
                <a:latin typeface="Calibri Light"/>
                <a:cs typeface="Calibri Light"/>
              </a:rPr>
              <a:t> address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is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not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routed</a:t>
            </a:r>
            <a:r>
              <a:rPr sz="2000" spc="-7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on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internet.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00">
              <a:latin typeface="Calibri Light"/>
              <a:cs typeface="Calibri Light"/>
            </a:endParaRPr>
          </a:p>
          <a:p>
            <a:pPr marL="283845" indent="-229235">
              <a:lnSpc>
                <a:spcPct val="100000"/>
              </a:lnSpc>
              <a:buFont typeface="Arial MT"/>
              <a:buChar char="•"/>
              <a:tabLst>
                <a:tab pos="283845" algn="l"/>
                <a:tab pos="284480" algn="l"/>
              </a:tabLst>
            </a:pP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private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IP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addresses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are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configured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by</a:t>
            </a:r>
            <a:r>
              <a:rPr sz="2000" dirty="0">
                <a:latin typeface="Calibri Light"/>
                <a:cs typeface="Calibri Light"/>
              </a:rPr>
              <a:t> the</a:t>
            </a:r>
            <a:r>
              <a:rPr sz="2000" spc="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administrator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 </a:t>
            </a:r>
            <a:r>
              <a:rPr sz="2000" dirty="0">
                <a:latin typeface="Calibri Light"/>
                <a:cs typeface="Calibri Light"/>
              </a:rPr>
              <a:t>the</a:t>
            </a:r>
            <a:r>
              <a:rPr sz="2000" spc="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network.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 Light"/>
              <a:cs typeface="Calibri Light"/>
            </a:endParaRPr>
          </a:p>
          <a:p>
            <a:pPr marL="283845" indent="-229235">
              <a:lnSpc>
                <a:spcPct val="100000"/>
              </a:lnSpc>
              <a:buFont typeface="Arial MT"/>
              <a:buChar char="•"/>
              <a:tabLst>
                <a:tab pos="283845" algn="l"/>
                <a:tab pos="284480" algn="l"/>
              </a:tabLst>
            </a:pPr>
            <a:r>
              <a:rPr sz="2000" spc="-5" dirty="0">
                <a:latin typeface="Calibri Light"/>
                <a:cs typeface="Calibri Light"/>
              </a:rPr>
              <a:t>Devices</a:t>
            </a:r>
            <a:r>
              <a:rPr sz="2000" spc="21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on</a:t>
            </a:r>
            <a:r>
              <a:rPr sz="2000" spc="22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229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same</a:t>
            </a:r>
            <a:r>
              <a:rPr sz="2000" spc="22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network</a:t>
            </a:r>
            <a:r>
              <a:rPr sz="2000" spc="2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use</a:t>
            </a:r>
            <a:r>
              <a:rPr sz="2000" spc="22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private</a:t>
            </a:r>
            <a:r>
              <a:rPr sz="2000" spc="22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IP</a:t>
            </a:r>
            <a:r>
              <a:rPr sz="2000" spc="22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addresses</a:t>
            </a:r>
            <a:r>
              <a:rPr sz="2000" spc="23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to</a:t>
            </a:r>
            <a:r>
              <a:rPr sz="2000" spc="22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converse</a:t>
            </a:r>
            <a:r>
              <a:rPr sz="2000" spc="229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with</a:t>
            </a:r>
            <a:r>
              <a:rPr sz="2000" spc="2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each</a:t>
            </a:r>
            <a:endParaRPr sz="2000">
              <a:latin typeface="Calibri Light"/>
              <a:cs typeface="Calibri Light"/>
            </a:endParaRPr>
          </a:p>
          <a:p>
            <a:pPr marL="283845">
              <a:lnSpc>
                <a:spcPct val="100000"/>
              </a:lnSpc>
              <a:spcBef>
                <a:spcPts val="1200"/>
              </a:spcBef>
            </a:pPr>
            <a:r>
              <a:rPr sz="2000" spc="-35" dirty="0">
                <a:latin typeface="Calibri Light"/>
                <a:cs typeface="Calibri Light"/>
              </a:rPr>
              <a:t>other.</a:t>
            </a:r>
            <a:endParaRPr sz="2000">
              <a:latin typeface="Calibri Light"/>
              <a:cs typeface="Calibri Light"/>
            </a:endParaRPr>
          </a:p>
          <a:p>
            <a:pPr marL="283845" marR="5715" indent="-228600" algn="just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284480" algn="l"/>
              </a:tabLst>
            </a:pPr>
            <a:r>
              <a:rPr sz="2000" spc="-5" dirty="0">
                <a:latin typeface="Calibri Light"/>
                <a:cs typeface="Calibri Light"/>
              </a:rPr>
              <a:t>They </a:t>
            </a:r>
            <a:r>
              <a:rPr sz="2000" dirty="0">
                <a:latin typeface="Calibri Light"/>
                <a:cs typeface="Calibri Light"/>
              </a:rPr>
              <a:t>do </a:t>
            </a:r>
            <a:r>
              <a:rPr sz="2000" spc="-5" dirty="0">
                <a:latin typeface="Calibri Light"/>
                <a:cs typeface="Calibri Light"/>
              </a:rPr>
              <a:t>not </a:t>
            </a:r>
            <a:r>
              <a:rPr sz="2000" spc="-15" dirty="0">
                <a:latin typeface="Calibri Light"/>
                <a:cs typeface="Calibri Light"/>
              </a:rPr>
              <a:t>require </a:t>
            </a:r>
            <a:r>
              <a:rPr sz="2000" spc="-5" dirty="0">
                <a:latin typeface="Calibri Light"/>
                <a:cs typeface="Calibri Light"/>
              </a:rPr>
              <a:t>the </a:t>
            </a:r>
            <a:r>
              <a:rPr sz="2000" spc="-10" dirty="0">
                <a:latin typeface="Calibri Light"/>
                <a:cs typeface="Calibri Light"/>
              </a:rPr>
              <a:t>internet </a:t>
            </a:r>
            <a:r>
              <a:rPr sz="2000" spc="-25" dirty="0">
                <a:latin typeface="Calibri Light"/>
                <a:cs typeface="Calibri Light"/>
              </a:rPr>
              <a:t>for </a:t>
            </a:r>
            <a:r>
              <a:rPr sz="2000" spc="-5" dirty="0">
                <a:latin typeface="Calibri Light"/>
                <a:cs typeface="Calibri Light"/>
              </a:rPr>
              <a:t>their </a:t>
            </a:r>
            <a:r>
              <a:rPr sz="2000" spc="-10" dirty="0">
                <a:latin typeface="Calibri Light"/>
                <a:cs typeface="Calibri Light"/>
              </a:rPr>
              <a:t>communication. </a:t>
            </a:r>
            <a:r>
              <a:rPr sz="2000" spc="-15" dirty="0">
                <a:latin typeface="Calibri Light"/>
                <a:cs typeface="Calibri Light"/>
              </a:rPr>
              <a:t>Like, </a:t>
            </a:r>
            <a:r>
              <a:rPr sz="2000" spc="-5" dirty="0">
                <a:latin typeface="Calibri Light"/>
                <a:cs typeface="Calibri Light"/>
              </a:rPr>
              <a:t>the file </a:t>
            </a:r>
            <a:r>
              <a:rPr sz="2000" spc="-10" dirty="0">
                <a:latin typeface="Calibri Light"/>
                <a:cs typeface="Calibri Light"/>
              </a:rPr>
              <a:t>servers, 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desktops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and</a:t>
            </a:r>
            <a:r>
              <a:rPr sz="2000" spc="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printers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can</a:t>
            </a:r>
            <a:r>
              <a:rPr sz="2000" spc="-10" dirty="0">
                <a:latin typeface="Calibri Light"/>
                <a:cs typeface="Calibri Light"/>
              </a:rPr>
              <a:t> communicate</a:t>
            </a:r>
            <a:r>
              <a:rPr sz="2000" spc="-5" dirty="0">
                <a:latin typeface="Calibri Light"/>
                <a:cs typeface="Calibri Light"/>
              </a:rPr>
              <a:t> with</a:t>
            </a:r>
            <a:r>
              <a:rPr sz="200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each</a:t>
            </a:r>
            <a:r>
              <a:rPr sz="200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other</a:t>
            </a:r>
            <a:r>
              <a:rPr sz="200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without</a:t>
            </a:r>
            <a:r>
              <a:rPr sz="200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 </a:t>
            </a:r>
            <a:r>
              <a:rPr sz="200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requirement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internet.</a:t>
            </a:r>
            <a:endParaRPr sz="2000">
              <a:latin typeface="Calibri Light"/>
              <a:cs typeface="Calibri Light"/>
            </a:endParaRPr>
          </a:p>
          <a:p>
            <a:pPr marL="283845" marR="5080" indent="-228600" algn="just">
              <a:lnSpc>
                <a:spcPct val="150000"/>
              </a:lnSpc>
              <a:spcBef>
                <a:spcPts val="1010"/>
              </a:spcBef>
              <a:buFont typeface="Arial MT"/>
              <a:buChar char="•"/>
              <a:tabLst>
                <a:tab pos="284480" algn="l"/>
              </a:tabLst>
            </a:pPr>
            <a:r>
              <a:rPr sz="2000" spc="-5" dirty="0">
                <a:latin typeface="Calibri Light"/>
                <a:cs typeface="Calibri Light"/>
              </a:rPr>
              <a:t>But, when they </a:t>
            </a:r>
            <a:r>
              <a:rPr sz="2000" spc="-15" dirty="0">
                <a:latin typeface="Calibri Light"/>
                <a:cs typeface="Calibri Light"/>
              </a:rPr>
              <a:t>want to communicate </a:t>
            </a:r>
            <a:r>
              <a:rPr sz="2000" spc="-5" dirty="0">
                <a:latin typeface="Calibri Light"/>
                <a:cs typeface="Calibri Light"/>
              </a:rPr>
              <a:t>with the device </a:t>
            </a:r>
            <a:r>
              <a:rPr sz="2000" dirty="0">
                <a:latin typeface="Calibri Light"/>
                <a:cs typeface="Calibri Light"/>
              </a:rPr>
              <a:t>out </a:t>
            </a:r>
            <a:r>
              <a:rPr sz="2000" spc="-5" dirty="0">
                <a:latin typeface="Calibri Light"/>
                <a:cs typeface="Calibri Light"/>
              </a:rPr>
              <a:t>of their network they </a:t>
            </a:r>
            <a:r>
              <a:rPr sz="200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translate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private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IP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address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into </a:t>
            </a:r>
            <a:r>
              <a:rPr sz="2000" dirty="0">
                <a:latin typeface="Calibri Light"/>
                <a:cs typeface="Calibri Light"/>
              </a:rPr>
              <a:t>the public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IP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address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using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50" dirty="0">
                <a:latin typeface="Calibri Light"/>
                <a:cs typeface="Calibri Light"/>
              </a:rPr>
              <a:t>NAT.</a:t>
            </a:r>
            <a:endParaRPr sz="2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034" y="104652"/>
            <a:ext cx="1397644" cy="474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6452870"/>
            <a:ext cx="12007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February</a:t>
            </a:r>
            <a:r>
              <a:rPr sz="1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2241" y="6456146"/>
            <a:ext cx="418020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18CSS202J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Computer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Communications</a:t>
            </a:r>
            <a:r>
              <a:rPr sz="14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400" spc="3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Unit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2,</a:t>
            </a:r>
            <a:r>
              <a:rPr sz="1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Session</a:t>
            </a:r>
            <a:r>
              <a:rPr sz="1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82</a:t>
            </a:fld>
            <a:endParaRPr sz="140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928003-73E2-86D6-5161-1C20FB74CEB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2AD8971-92B9-42C7-A575-DD58E5951AFE}" type="datetime1">
              <a:rPr lang="en-US" smtClean="0"/>
              <a:t>2/2/2023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DD1C972-42A7-EF83-889B-A3964ADB8FB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454" y="53797"/>
            <a:ext cx="3935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Special</a:t>
            </a:r>
            <a:r>
              <a:rPr spc="-140" dirty="0"/>
              <a:t> </a:t>
            </a:r>
            <a:r>
              <a:rPr spc="-4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454" y="967232"/>
            <a:ext cx="5212080" cy="94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 Light"/>
                <a:cs typeface="Calibri Light"/>
              </a:rPr>
              <a:t>d)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Private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Addresses</a:t>
            </a:r>
            <a:endParaRPr sz="2400">
              <a:latin typeface="Calibri Light"/>
              <a:cs typeface="Calibri Light"/>
            </a:endParaRPr>
          </a:p>
          <a:p>
            <a:pPr marL="283845" indent="-229235">
              <a:lnSpc>
                <a:spcPct val="100000"/>
              </a:lnSpc>
              <a:spcBef>
                <a:spcPts val="1960"/>
              </a:spcBef>
              <a:buFont typeface="Arial MT"/>
              <a:buChar char="•"/>
              <a:tabLst>
                <a:tab pos="283845" algn="l"/>
                <a:tab pos="284480" algn="l"/>
              </a:tabLst>
            </a:pP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range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</a:t>
            </a:r>
            <a:r>
              <a:rPr sz="2000" spc="-10" dirty="0">
                <a:latin typeface="Calibri Light"/>
                <a:cs typeface="Calibri Light"/>
              </a:rPr>
              <a:t> private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IP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addresses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is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given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below:</a:t>
            </a:r>
            <a:endParaRPr sz="2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034" y="104652"/>
            <a:ext cx="1397644" cy="474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4348" y="2133600"/>
            <a:ext cx="5327904" cy="24098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6939" y="6452870"/>
            <a:ext cx="12007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February</a:t>
            </a:r>
            <a:r>
              <a:rPr sz="1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2241" y="6456146"/>
            <a:ext cx="418020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18CSS202J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Computer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Communications</a:t>
            </a:r>
            <a:r>
              <a:rPr sz="14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400" spc="3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Unit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2,</a:t>
            </a:r>
            <a:r>
              <a:rPr sz="1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Session</a:t>
            </a:r>
            <a:r>
              <a:rPr sz="1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83</a:t>
            </a:fld>
            <a:endParaRPr sz="140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3B48DEF-64D5-1071-E7DA-F617D17F370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08522B5-BA3B-4746-AEFB-1C221B6A6B90}" type="datetime1">
              <a:rPr lang="en-US" smtClean="0"/>
              <a:t>2/2/2023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6ADDD-FB51-72AE-C315-5E4CA7F826C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454" y="53797"/>
            <a:ext cx="3935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Special</a:t>
            </a:r>
            <a:r>
              <a:rPr spc="-140" dirty="0"/>
              <a:t> </a:t>
            </a:r>
            <a:r>
              <a:rPr spc="-4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6354" y="967232"/>
            <a:ext cx="8475980" cy="419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 Light"/>
                <a:cs typeface="Calibri Light"/>
              </a:rPr>
              <a:t>e)</a:t>
            </a:r>
            <a:r>
              <a:rPr sz="2400" spc="-50" dirty="0">
                <a:latin typeface="Calibri Light"/>
                <a:cs typeface="Calibri Light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Multicast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Addresses</a:t>
            </a:r>
            <a:endParaRPr sz="2400">
              <a:latin typeface="Calibri"/>
              <a:cs typeface="Calibri"/>
            </a:endParaRPr>
          </a:p>
          <a:p>
            <a:pPr marL="321945" indent="-229235">
              <a:lnSpc>
                <a:spcPct val="100000"/>
              </a:lnSpc>
              <a:spcBef>
                <a:spcPts val="196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block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224.0.0.0/4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has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the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multicast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address.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 length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 </a:t>
            </a:r>
            <a:r>
              <a:rPr sz="2000" dirty="0">
                <a:latin typeface="Calibri Light"/>
                <a:cs typeface="Calibri Light"/>
              </a:rPr>
              <a:t>the</a:t>
            </a:r>
            <a:r>
              <a:rPr sz="2000" spc="-15" dirty="0">
                <a:latin typeface="Calibri Light"/>
                <a:cs typeface="Calibri Light"/>
              </a:rPr>
              <a:t> prefix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is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4.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00">
              <a:latin typeface="Calibri Light"/>
              <a:cs typeface="Calibri Light"/>
            </a:endParaRPr>
          </a:p>
          <a:p>
            <a:pPr marL="321945" indent="-229235">
              <a:lnSpc>
                <a:spcPct val="100000"/>
              </a:lnSpc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number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of</a:t>
            </a:r>
            <a:r>
              <a:rPr sz="2000" spc="-5" dirty="0">
                <a:latin typeface="Calibri Light"/>
                <a:cs typeface="Calibri Light"/>
              </a:rPr>
              <a:t> addresses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used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for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multicast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communication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is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 Light"/>
              <a:cs typeface="Calibri Light"/>
            </a:endParaRPr>
          </a:p>
          <a:p>
            <a:pPr marL="449580">
              <a:lnSpc>
                <a:spcPct val="100000"/>
              </a:lnSpc>
            </a:pPr>
            <a:r>
              <a:rPr sz="2000" spc="10" dirty="0">
                <a:latin typeface="Calibri Light"/>
                <a:cs typeface="Calibri Light"/>
              </a:rPr>
              <a:t>2</a:t>
            </a:r>
            <a:r>
              <a:rPr sz="1950" spc="15" baseline="25641" dirty="0">
                <a:latin typeface="Calibri Light"/>
                <a:cs typeface="Calibri Light"/>
              </a:rPr>
              <a:t>32-4</a:t>
            </a:r>
            <a:r>
              <a:rPr sz="1950" spc="7" baseline="25641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=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10" dirty="0">
                <a:latin typeface="Calibri Light"/>
                <a:cs typeface="Calibri Light"/>
              </a:rPr>
              <a:t>2</a:t>
            </a:r>
            <a:r>
              <a:rPr sz="1950" spc="15" baseline="25641" dirty="0">
                <a:latin typeface="Calibri Light"/>
                <a:cs typeface="Calibri Light"/>
              </a:rPr>
              <a:t>28</a:t>
            </a:r>
            <a:r>
              <a:rPr sz="1950" spc="-15" baseline="25641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=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26,84,35,456.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800">
              <a:latin typeface="Calibri Light"/>
              <a:cs typeface="Calibri Light"/>
            </a:endParaRPr>
          </a:p>
          <a:p>
            <a:pPr marL="321945" indent="-229235">
              <a:lnSpc>
                <a:spcPct val="100000"/>
              </a:lnSpc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7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multicast</a:t>
            </a:r>
            <a:r>
              <a:rPr sz="2000" spc="7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address</a:t>
            </a:r>
            <a:r>
              <a:rPr sz="2000" spc="7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is</a:t>
            </a:r>
            <a:r>
              <a:rPr sz="2000" spc="6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assigned</a:t>
            </a:r>
            <a:r>
              <a:rPr sz="2000" spc="7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to</a:t>
            </a:r>
            <a:r>
              <a:rPr sz="2000" spc="7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7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group</a:t>
            </a:r>
            <a:r>
              <a:rPr sz="2000" spc="7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</a:t>
            </a:r>
            <a:r>
              <a:rPr sz="2000" spc="5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8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host</a:t>
            </a:r>
            <a:r>
              <a:rPr sz="2000" spc="6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instead</a:t>
            </a:r>
            <a:r>
              <a:rPr sz="2000" spc="6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</a:t>
            </a:r>
            <a:r>
              <a:rPr sz="2000" spc="7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one</a:t>
            </a:r>
            <a:r>
              <a:rPr sz="2000" spc="7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single</a:t>
            </a:r>
            <a:endParaRPr sz="2000">
              <a:latin typeface="Calibri Light"/>
              <a:cs typeface="Calibri Light"/>
            </a:endParaRPr>
          </a:p>
          <a:p>
            <a:pPr marL="32194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 Light"/>
                <a:cs typeface="Calibri Light"/>
              </a:rPr>
              <a:t>host.</a:t>
            </a:r>
            <a:endParaRPr sz="2000">
              <a:latin typeface="Calibri Light"/>
              <a:cs typeface="Calibri Light"/>
            </a:endParaRPr>
          </a:p>
          <a:p>
            <a:pPr marL="321945" marR="29845" indent="-228600">
              <a:lnSpc>
                <a:spcPct val="150000"/>
              </a:lnSpc>
              <a:spcBef>
                <a:spcPts val="101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33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packet</a:t>
            </a:r>
            <a:r>
              <a:rPr sz="2000" spc="33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sent</a:t>
            </a:r>
            <a:r>
              <a:rPr sz="2000" spc="35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to</a:t>
            </a:r>
            <a:r>
              <a:rPr sz="2000" spc="3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35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multicast</a:t>
            </a:r>
            <a:r>
              <a:rPr sz="2000" spc="33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address</a:t>
            </a:r>
            <a:r>
              <a:rPr sz="2000" spc="34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is</a:t>
            </a:r>
            <a:r>
              <a:rPr sz="2000" spc="34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delivered</a:t>
            </a:r>
            <a:r>
              <a:rPr sz="2000" spc="35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to</a:t>
            </a:r>
            <a:r>
              <a:rPr sz="2000" spc="3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all</a:t>
            </a:r>
            <a:r>
              <a:rPr sz="2000" spc="3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34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host</a:t>
            </a:r>
            <a:r>
              <a:rPr sz="2000" spc="33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</a:t>
            </a:r>
            <a:r>
              <a:rPr sz="2000" spc="33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that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group.</a:t>
            </a:r>
            <a:endParaRPr sz="2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034" y="104652"/>
            <a:ext cx="1397644" cy="474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6452870"/>
            <a:ext cx="12007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February</a:t>
            </a:r>
            <a:r>
              <a:rPr sz="1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2241" y="6456146"/>
            <a:ext cx="418020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18CSS202J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Computer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Communications</a:t>
            </a:r>
            <a:r>
              <a:rPr sz="14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400" spc="3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Unit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2,</a:t>
            </a:r>
            <a:r>
              <a:rPr sz="1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Session</a:t>
            </a:r>
            <a:r>
              <a:rPr sz="1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84</a:t>
            </a:fld>
            <a:endParaRPr sz="140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02BE06E-2A36-C834-8252-A911A77E4AC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86C2E0D-B61A-480A-9F47-B2B7A1D74DC3}" type="datetime1">
              <a:rPr lang="en-US" smtClean="0"/>
              <a:t>2/2/2023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96F7853-F250-36FB-BBA6-9954DDDA6C5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454" y="53797"/>
            <a:ext cx="3935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Special</a:t>
            </a:r>
            <a:r>
              <a:rPr spc="-140" dirty="0"/>
              <a:t> </a:t>
            </a:r>
            <a:r>
              <a:rPr spc="-4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1214373"/>
            <a:ext cx="7146290" cy="250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00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2.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Special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IP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Addresses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Each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Block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85000"/>
              </a:lnSpc>
              <a:spcBef>
                <a:spcPts val="1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 Light"/>
                <a:cs typeface="Calibri Light"/>
              </a:rPr>
              <a:t>There</a:t>
            </a:r>
            <a:r>
              <a:rPr sz="2400" spc="-5" dirty="0">
                <a:latin typeface="Calibri Light"/>
                <a:cs typeface="Calibri Light"/>
              </a:rPr>
              <a:t> </a:t>
            </a:r>
            <a:r>
              <a:rPr sz="2400" spc="-15" dirty="0">
                <a:latin typeface="Calibri Light"/>
                <a:cs typeface="Calibri Light"/>
              </a:rPr>
              <a:t>are</a:t>
            </a:r>
            <a:r>
              <a:rPr sz="2400" spc="-10" dirty="0">
                <a:latin typeface="Calibri Light"/>
                <a:cs typeface="Calibri Light"/>
              </a:rPr>
              <a:t> two</a:t>
            </a:r>
            <a:r>
              <a:rPr sz="2400" spc="-20" dirty="0">
                <a:latin typeface="Calibri Light"/>
                <a:cs typeface="Calibri Light"/>
              </a:rPr>
              <a:t> </a:t>
            </a:r>
            <a:r>
              <a:rPr sz="2400" spc="-5" dirty="0">
                <a:latin typeface="Calibri Light"/>
                <a:cs typeface="Calibri Light"/>
              </a:rPr>
              <a:t>special</a:t>
            </a:r>
            <a:r>
              <a:rPr sz="2400" spc="-10" dirty="0">
                <a:latin typeface="Calibri Light"/>
                <a:cs typeface="Calibri Light"/>
              </a:rPr>
              <a:t> addresses</a:t>
            </a:r>
            <a:r>
              <a:rPr sz="2400" dirty="0">
                <a:latin typeface="Calibri Light"/>
                <a:cs typeface="Calibri Light"/>
              </a:rPr>
              <a:t> which</a:t>
            </a:r>
            <a:r>
              <a:rPr sz="2400" spc="-5" dirty="0">
                <a:latin typeface="Calibri Light"/>
                <a:cs typeface="Calibri Light"/>
              </a:rPr>
              <a:t> </a:t>
            </a:r>
            <a:r>
              <a:rPr sz="2400" spc="-15" dirty="0">
                <a:latin typeface="Calibri Light"/>
                <a:cs typeface="Calibri Light"/>
              </a:rPr>
              <a:t>are </a:t>
            </a:r>
            <a:r>
              <a:rPr sz="2400" spc="-5" dirty="0">
                <a:latin typeface="Calibri Light"/>
                <a:cs typeface="Calibri Light"/>
              </a:rPr>
              <a:t>in each</a:t>
            </a:r>
            <a:r>
              <a:rPr sz="2400" dirty="0">
                <a:latin typeface="Calibri Light"/>
                <a:cs typeface="Calibri Light"/>
              </a:rPr>
              <a:t> </a:t>
            </a:r>
            <a:r>
              <a:rPr sz="2400" spc="-5" dirty="0">
                <a:latin typeface="Calibri Light"/>
                <a:cs typeface="Calibri Light"/>
              </a:rPr>
              <a:t>block: </a:t>
            </a:r>
            <a:r>
              <a:rPr sz="2400" spc="-53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a)Network Address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 Light"/>
                <a:cs typeface="Calibri Light"/>
              </a:rPr>
              <a:t>b)Direct</a:t>
            </a:r>
            <a:r>
              <a:rPr sz="2400" spc="-25" dirty="0">
                <a:latin typeface="Calibri Light"/>
                <a:cs typeface="Calibri Light"/>
              </a:rPr>
              <a:t> </a:t>
            </a:r>
            <a:r>
              <a:rPr sz="2400" spc="-15" dirty="0">
                <a:latin typeface="Calibri Light"/>
                <a:cs typeface="Calibri Light"/>
              </a:rPr>
              <a:t>Broadcast </a:t>
            </a:r>
            <a:r>
              <a:rPr sz="2400" spc="-10" dirty="0">
                <a:latin typeface="Calibri Light"/>
                <a:cs typeface="Calibri Light"/>
              </a:rPr>
              <a:t>Address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034" y="104652"/>
            <a:ext cx="1397644" cy="474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6452870"/>
            <a:ext cx="12007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February</a:t>
            </a:r>
            <a:r>
              <a:rPr sz="1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2241" y="6456146"/>
            <a:ext cx="418020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18CSS202J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Computer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Communications</a:t>
            </a:r>
            <a:r>
              <a:rPr sz="14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400" spc="3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Unit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2,</a:t>
            </a:r>
            <a:r>
              <a:rPr sz="1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Session</a:t>
            </a:r>
            <a:r>
              <a:rPr sz="1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85</a:t>
            </a:fld>
            <a:endParaRPr sz="140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947EF7D-FD80-5847-369B-7C38257D357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2D72799-FB62-4BF9-8CAF-E691829A2E0E}" type="datetime1">
              <a:rPr lang="en-US" smtClean="0"/>
              <a:t>2/2/2023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35994A-AA29-18A4-2F82-0CFA88CA8F1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Special</a:t>
            </a:r>
            <a:r>
              <a:rPr spc="-140" dirty="0"/>
              <a:t> </a:t>
            </a:r>
            <a:r>
              <a:rPr spc="-4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454" y="707212"/>
            <a:ext cx="8410575" cy="498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730" algn="l"/>
              </a:tabLst>
            </a:pPr>
            <a:r>
              <a:rPr sz="2400" spc="-5" dirty="0">
                <a:latin typeface="Calibri Light"/>
                <a:cs typeface="Calibri Light"/>
              </a:rPr>
              <a:t>a)	</a:t>
            </a:r>
            <a:r>
              <a:rPr sz="2400" b="1" spc="-10" dirty="0">
                <a:latin typeface="Calibri"/>
                <a:cs typeface="Calibri"/>
              </a:rPr>
              <a:t>Network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5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In classful </a:t>
            </a:r>
            <a:r>
              <a:rPr sz="2000" dirty="0">
                <a:latin typeface="Calibri"/>
                <a:cs typeface="Calibri"/>
              </a:rPr>
              <a:t>and classless </a:t>
            </a:r>
            <a:r>
              <a:rPr sz="2000" spc="-5" dirty="0">
                <a:latin typeface="Calibri"/>
                <a:cs typeface="Calibri"/>
              </a:rPr>
              <a:t>addressing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first </a:t>
            </a:r>
            <a:r>
              <a:rPr sz="2000" spc="-5" dirty="0">
                <a:latin typeface="Calibri"/>
                <a:cs typeface="Calibri"/>
              </a:rPr>
              <a:t>address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block is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network </a:t>
            </a:r>
            <a:r>
              <a:rPr sz="2000" spc="-5" dirty="0">
                <a:latin typeface="Calibri"/>
                <a:cs typeface="Calibri"/>
              </a:rPr>
              <a:t> address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itself.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first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address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block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all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suffix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bits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‘</a:t>
            </a:r>
            <a:r>
              <a:rPr sz="2000" b="1" spc="-45" dirty="0">
                <a:latin typeface="Calibri"/>
                <a:cs typeface="Calibri"/>
              </a:rPr>
              <a:t>0</a:t>
            </a:r>
            <a:r>
              <a:rPr sz="2000" spc="-45" dirty="0">
                <a:latin typeface="Calibri"/>
                <a:cs typeface="Calibri"/>
              </a:rPr>
              <a:t>’.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allocated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hosts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network.</a:t>
            </a:r>
            <a:endParaRPr sz="20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block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been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subnetted</a:t>
            </a:r>
            <a:r>
              <a:rPr sz="2000" spc="86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  the  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8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8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been</a:t>
            </a:r>
            <a:r>
              <a:rPr sz="2000" spc="8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divided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subnetwork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subnetwork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play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address.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first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subnetwork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termed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b="1" spc="-5" dirty="0">
                <a:latin typeface="Calibri"/>
                <a:cs typeface="Calibri"/>
              </a:rPr>
              <a:t>subnetwork address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subnetwork address </a:t>
            </a:r>
            <a:r>
              <a:rPr sz="2000" dirty="0">
                <a:latin typeface="Calibri"/>
                <a:cs typeface="Calibri"/>
              </a:rPr>
              <a:t>will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 assigned </a:t>
            </a:r>
            <a:r>
              <a:rPr sz="2000" spc="-35" dirty="0">
                <a:latin typeface="Calibri"/>
                <a:cs typeface="Calibri"/>
              </a:rPr>
              <a:t>to 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subnetwork.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5766003"/>
            <a:ext cx="9400540" cy="90043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03960" indent="-229235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1203960" algn="l"/>
                <a:tab pos="1204595" algn="l"/>
              </a:tabLst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assigned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too</a:t>
            </a:r>
            <a:r>
              <a:rPr sz="2000" b="1" spc="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small</a:t>
            </a:r>
            <a:r>
              <a:rPr sz="2000" b="1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consider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045"/>
              </a:spcBef>
            </a:pP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 February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888888"/>
                </a:solidFill>
                <a:latin typeface="Calibri"/>
                <a:cs typeface="Calibri"/>
              </a:rPr>
              <a:t>2023</a:t>
            </a:r>
            <a:r>
              <a:rPr sz="3000" spc="-30" baseline="9722" dirty="0">
                <a:latin typeface="Calibri"/>
                <a:cs typeface="Calibri"/>
              </a:rPr>
              <a:t>of</a:t>
            </a:r>
            <a:r>
              <a:rPr sz="3000" spc="-7" baseline="9722" dirty="0">
                <a:latin typeface="Calibri"/>
                <a:cs typeface="Calibri"/>
              </a:rPr>
              <a:t> </a:t>
            </a:r>
            <a:r>
              <a:rPr sz="3000" baseline="9722" dirty="0">
                <a:latin typeface="Calibri"/>
                <a:cs typeface="Calibri"/>
              </a:rPr>
              <a:t>the</a:t>
            </a:r>
            <a:r>
              <a:rPr sz="3000" spc="22" baseline="9722" dirty="0">
                <a:latin typeface="Calibri"/>
                <a:cs typeface="Calibri"/>
              </a:rPr>
              <a:t> </a:t>
            </a:r>
            <a:r>
              <a:rPr sz="3000" spc="-7" baseline="9722" dirty="0">
                <a:latin typeface="Calibri"/>
                <a:cs typeface="Calibri"/>
              </a:rPr>
              <a:t>addresses</a:t>
            </a:r>
            <a:r>
              <a:rPr sz="3000" spc="22" baseline="9722" dirty="0">
                <a:latin typeface="Calibri"/>
                <a:cs typeface="Calibri"/>
              </a:rPr>
              <a:t> </a:t>
            </a:r>
            <a:r>
              <a:rPr sz="3000" spc="-7" baseline="9722" dirty="0">
                <a:latin typeface="Calibri"/>
                <a:cs typeface="Calibri"/>
              </a:rPr>
              <a:t>in</a:t>
            </a:r>
            <a:r>
              <a:rPr sz="3000" spc="22" baseline="9722" dirty="0">
                <a:latin typeface="Calibri"/>
                <a:cs typeface="Calibri"/>
              </a:rPr>
              <a:t> </a:t>
            </a:r>
            <a:r>
              <a:rPr sz="3000" spc="-532" baseline="9722" dirty="0">
                <a:latin typeface="Calibri"/>
                <a:cs typeface="Calibri"/>
              </a:rPr>
              <a:t>th</a:t>
            </a:r>
            <a:r>
              <a:rPr sz="1400" spc="-35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3000" spc="-532" baseline="9722" dirty="0">
                <a:latin typeface="Calibri"/>
                <a:cs typeface="Calibri"/>
              </a:rPr>
              <a:t>e</a:t>
            </a:r>
            <a:r>
              <a:rPr sz="1400" spc="-355" dirty="0">
                <a:solidFill>
                  <a:srgbClr val="888888"/>
                </a:solidFill>
                <a:latin typeface="Calibri"/>
                <a:cs typeface="Calibri"/>
              </a:rPr>
              <a:t>8C</a:t>
            </a:r>
            <a:r>
              <a:rPr sz="3000" spc="-532" baseline="9722" dirty="0">
                <a:latin typeface="Calibri"/>
                <a:cs typeface="Calibri"/>
              </a:rPr>
              <a:t>b</a:t>
            </a:r>
            <a:r>
              <a:rPr sz="1400" spc="-355" dirty="0">
                <a:solidFill>
                  <a:srgbClr val="888888"/>
                </a:solidFill>
                <a:latin typeface="Calibri"/>
                <a:cs typeface="Calibri"/>
              </a:rPr>
              <a:t>SS</a:t>
            </a:r>
            <a:r>
              <a:rPr sz="3000" spc="-532" baseline="9722" dirty="0">
                <a:latin typeface="Calibri"/>
                <a:cs typeface="Calibri"/>
              </a:rPr>
              <a:t>l</a:t>
            </a:r>
            <a:r>
              <a:rPr sz="1400" spc="-355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3000" spc="-532" baseline="9722" dirty="0">
                <a:latin typeface="Calibri"/>
                <a:cs typeface="Calibri"/>
              </a:rPr>
              <a:t>o</a:t>
            </a:r>
            <a:r>
              <a:rPr sz="1400" spc="-355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3000" spc="-532" baseline="9722" dirty="0">
                <a:latin typeface="Calibri"/>
                <a:cs typeface="Calibri"/>
              </a:rPr>
              <a:t>c</a:t>
            </a:r>
            <a:r>
              <a:rPr sz="1400" spc="-355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3000" spc="-532" baseline="9722" dirty="0">
                <a:latin typeface="Calibri"/>
                <a:cs typeface="Calibri"/>
              </a:rPr>
              <a:t>k</a:t>
            </a:r>
            <a:r>
              <a:rPr sz="1400" spc="-355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41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3000" spc="-622" baseline="9722" dirty="0">
                <a:latin typeface="Calibri"/>
                <a:cs typeface="Calibri"/>
              </a:rPr>
              <a:t>a</a:t>
            </a:r>
            <a:r>
              <a:rPr sz="1400" spc="-415" dirty="0">
                <a:solidFill>
                  <a:srgbClr val="888888"/>
                </a:solidFill>
                <a:latin typeface="Calibri"/>
                <a:cs typeface="Calibri"/>
              </a:rPr>
              <a:t>om</a:t>
            </a:r>
            <a:r>
              <a:rPr sz="3000" spc="-622" baseline="9722" dirty="0">
                <a:latin typeface="Calibri"/>
                <a:cs typeface="Calibri"/>
              </a:rPr>
              <a:t>s</a:t>
            </a:r>
            <a:r>
              <a:rPr sz="3000" spc="-555" baseline="9722" dirty="0">
                <a:latin typeface="Calibri"/>
                <a:cs typeface="Calibri"/>
              </a:rPr>
              <a:t> </a:t>
            </a:r>
            <a:r>
              <a:rPr sz="1400" spc="-375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3000" spc="-562" baseline="9722" dirty="0">
                <a:latin typeface="Calibri"/>
                <a:cs typeface="Calibri"/>
              </a:rPr>
              <a:t>s</a:t>
            </a:r>
            <a:r>
              <a:rPr sz="1400" spc="-37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3000" spc="-562" baseline="9722" dirty="0">
                <a:latin typeface="Calibri"/>
                <a:cs typeface="Calibri"/>
              </a:rPr>
              <a:t>p</a:t>
            </a:r>
            <a:r>
              <a:rPr sz="1400" spc="-375" dirty="0">
                <a:solidFill>
                  <a:srgbClr val="888888"/>
                </a:solidFill>
                <a:latin typeface="Calibri"/>
                <a:cs typeface="Calibri"/>
              </a:rPr>
              <a:t>te</a:t>
            </a:r>
            <a:r>
              <a:rPr sz="3000" spc="-562" baseline="9722" dirty="0">
                <a:latin typeface="Calibri"/>
                <a:cs typeface="Calibri"/>
              </a:rPr>
              <a:t>e</a:t>
            </a:r>
            <a:r>
              <a:rPr sz="1400" spc="-37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3000" spc="-562" baseline="9722" dirty="0">
                <a:latin typeface="Calibri"/>
                <a:cs typeface="Calibri"/>
              </a:rPr>
              <a:t>c</a:t>
            </a:r>
            <a:r>
              <a:rPr sz="1400" spc="-37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3000" spc="-562" baseline="9722" dirty="0">
                <a:latin typeface="Calibri"/>
                <a:cs typeface="Calibri"/>
              </a:rPr>
              <a:t>i</a:t>
            </a:r>
            <a:r>
              <a:rPr sz="1400" spc="-37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3000" spc="-562" baseline="9722" dirty="0">
                <a:latin typeface="Calibri"/>
                <a:cs typeface="Calibri"/>
              </a:rPr>
              <a:t>a</a:t>
            </a:r>
            <a:r>
              <a:rPr sz="1400" spc="-37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3000" spc="-562" baseline="9722" dirty="0">
                <a:latin typeface="Calibri"/>
                <a:cs typeface="Calibri"/>
              </a:rPr>
              <a:t>l</a:t>
            </a:r>
            <a:r>
              <a:rPr sz="3000" spc="-300" baseline="9722" dirty="0">
                <a:latin typeface="Calibri"/>
                <a:cs typeface="Calibri"/>
              </a:rPr>
              <a:t> </a:t>
            </a:r>
            <a:r>
              <a:rPr sz="1400" spc="-365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3000" spc="-547" baseline="9722" dirty="0">
                <a:latin typeface="Calibri"/>
                <a:cs typeface="Calibri"/>
              </a:rPr>
              <a:t>ad</a:t>
            </a:r>
            <a:r>
              <a:rPr sz="1400" spc="-365" dirty="0">
                <a:solidFill>
                  <a:srgbClr val="888888"/>
                </a:solidFill>
                <a:latin typeface="Calibri"/>
                <a:cs typeface="Calibri"/>
              </a:rPr>
              <a:t>un</a:t>
            </a:r>
            <a:r>
              <a:rPr sz="3000" spc="-547" baseline="9722" dirty="0">
                <a:latin typeface="Calibri"/>
                <a:cs typeface="Calibri"/>
              </a:rPr>
              <a:t>d</a:t>
            </a:r>
            <a:r>
              <a:rPr sz="1400" spc="-365" dirty="0">
                <a:solidFill>
                  <a:srgbClr val="888888"/>
                </a:solidFill>
                <a:latin typeface="Calibri"/>
                <a:cs typeface="Calibri"/>
              </a:rPr>
              <a:t>ic</a:t>
            </a:r>
            <a:r>
              <a:rPr sz="3000" spc="-547" baseline="9722" dirty="0">
                <a:latin typeface="Calibri"/>
                <a:cs typeface="Calibri"/>
              </a:rPr>
              <a:t>r</a:t>
            </a:r>
            <a:r>
              <a:rPr sz="1400" spc="-365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3000" spc="-547" baseline="9722" dirty="0">
                <a:latin typeface="Calibri"/>
                <a:cs typeface="Calibri"/>
              </a:rPr>
              <a:t>e</a:t>
            </a:r>
            <a:r>
              <a:rPr sz="1400" spc="-365" dirty="0">
                <a:solidFill>
                  <a:srgbClr val="888888"/>
                </a:solidFill>
                <a:latin typeface="Calibri"/>
                <a:cs typeface="Calibri"/>
              </a:rPr>
              <a:t>ti</a:t>
            </a:r>
            <a:r>
              <a:rPr sz="3000" spc="-547" baseline="9722" dirty="0">
                <a:latin typeface="Calibri"/>
                <a:cs typeface="Calibri"/>
              </a:rPr>
              <a:t>s</a:t>
            </a:r>
            <a:r>
              <a:rPr sz="1400" spc="-36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3000" spc="-547" baseline="9722" dirty="0">
                <a:latin typeface="Calibri"/>
                <a:cs typeface="Calibri"/>
              </a:rPr>
              <a:t>s</a:t>
            </a:r>
            <a:r>
              <a:rPr sz="1400" spc="-365" dirty="0">
                <a:solidFill>
                  <a:srgbClr val="888888"/>
                </a:solidFill>
                <a:latin typeface="Calibri"/>
                <a:cs typeface="Calibri"/>
              </a:rPr>
              <a:t>ns</a:t>
            </a:r>
            <a:r>
              <a:rPr sz="3000" spc="-547" baseline="9722" dirty="0">
                <a:latin typeface="Calibri"/>
                <a:cs typeface="Calibri"/>
              </a:rPr>
              <a:t>.</a:t>
            </a:r>
            <a:r>
              <a:rPr sz="3000" spc="-165" baseline="9722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400" spc="3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Unit</a:t>
            </a:r>
            <a:r>
              <a:rPr sz="1400" spc="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2,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Session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034" y="104652"/>
            <a:ext cx="1397644" cy="474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69828" y="6408216"/>
            <a:ext cx="2057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86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FCDD0-C94D-9B22-491F-B401EDADD0F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5525C2D-15D9-4B31-9C29-9A8B9A8264D8}" type="datetime1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3879B-7419-8911-BE3C-45FF2D3E2C0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B6022-C10F-AA1F-F08F-2DC1FA1CE1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86</a:t>
            </a:fld>
            <a:endParaRPr lang="en-IN" sz="1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454" y="53797"/>
            <a:ext cx="3935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Special</a:t>
            </a:r>
            <a:r>
              <a:rPr spc="-140" dirty="0"/>
              <a:t> </a:t>
            </a:r>
            <a:r>
              <a:rPr spc="-4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454" y="967232"/>
            <a:ext cx="8413115" cy="465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 Light"/>
                <a:cs typeface="Calibri Light"/>
              </a:rPr>
              <a:t>b)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Direct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Broadcast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block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reserved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last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address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block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reserved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direct </a:t>
            </a:r>
            <a:r>
              <a:rPr sz="2000" b="1" spc="-10" dirty="0">
                <a:latin typeface="Calibri"/>
                <a:cs typeface="Calibri"/>
              </a:rPr>
              <a:t>broadcast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address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direct-broadcast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 has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all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suffix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‘</a:t>
            </a:r>
            <a:r>
              <a:rPr sz="2000" b="1" spc="-50" dirty="0">
                <a:latin typeface="Calibri"/>
                <a:cs typeface="Calibri"/>
              </a:rPr>
              <a:t>1</a:t>
            </a:r>
            <a:r>
              <a:rPr sz="2000" spc="-50" dirty="0">
                <a:latin typeface="Calibri"/>
                <a:cs typeface="Calibri"/>
              </a:rPr>
              <a:t>’.</a:t>
            </a:r>
            <a:endParaRPr sz="20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501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Whenever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router </a:t>
            </a:r>
            <a:r>
              <a:rPr sz="2000" spc="-5" dirty="0">
                <a:latin typeface="Calibri"/>
                <a:cs typeface="Calibri"/>
              </a:rPr>
              <a:t>obtains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IPv4 </a:t>
            </a:r>
            <a:r>
              <a:rPr sz="2000" spc="-15" dirty="0">
                <a:latin typeface="Calibri"/>
                <a:cs typeface="Calibri"/>
              </a:rPr>
              <a:t>packet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destination address </a:t>
            </a:r>
            <a:r>
              <a:rPr sz="2000" spc="-30" dirty="0">
                <a:latin typeface="Calibri"/>
                <a:cs typeface="Calibri"/>
              </a:rPr>
              <a:t>who’s 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suffix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broadcast</a:t>
            </a:r>
            <a:r>
              <a:rPr sz="2000" spc="-5" dirty="0">
                <a:latin typeface="Calibri"/>
                <a:cs typeface="Calibri"/>
              </a:rPr>
              <a:t> 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packet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host</a:t>
            </a:r>
            <a:r>
              <a:rPr sz="2000" spc="-5" dirty="0">
                <a:latin typeface="Calibri"/>
                <a:cs typeface="Calibri"/>
              </a:rPr>
              <a:t> in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Direct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broadcast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always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destination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address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IPv4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200"/>
              </a:spcBef>
            </a:pPr>
            <a:r>
              <a:rPr sz="2000" spc="-15" dirty="0">
                <a:latin typeface="Calibri"/>
                <a:cs typeface="Calibri"/>
              </a:rPr>
              <a:t>packet.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034" y="104652"/>
            <a:ext cx="1397644" cy="474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6452870"/>
            <a:ext cx="12007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February</a:t>
            </a:r>
            <a:r>
              <a:rPr sz="1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2241" y="6456146"/>
            <a:ext cx="418020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18CSS202J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Computer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Communications</a:t>
            </a:r>
            <a:r>
              <a:rPr sz="14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400" spc="3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Unit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2,</a:t>
            </a:r>
            <a:r>
              <a:rPr sz="1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Session</a:t>
            </a:r>
            <a:r>
              <a:rPr sz="1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87</a:t>
            </a:fld>
            <a:endParaRPr sz="140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355F8E0-3193-6200-5EF6-C15AF45545C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1AADBFF-2F80-4BEA-9CC6-D93F405D2241}" type="datetime1">
              <a:rPr lang="en-US" smtClean="0"/>
              <a:t>2/2/2023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794E2F-BBC5-F4EE-A126-3C9233421F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454" y="53797"/>
            <a:ext cx="3935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Special</a:t>
            </a:r>
            <a:r>
              <a:rPr spc="-140" dirty="0"/>
              <a:t> </a:t>
            </a:r>
            <a:r>
              <a:rPr spc="-4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454" y="967232"/>
            <a:ext cx="35007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 Light"/>
                <a:cs typeface="Calibri Light"/>
              </a:rPr>
              <a:t>b)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Direct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Broadcast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034" y="104652"/>
            <a:ext cx="1397644" cy="474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1532" y="1341119"/>
            <a:ext cx="7344156" cy="39593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26463" y="5895847"/>
            <a:ext cx="7737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This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is </a:t>
            </a:r>
            <a:r>
              <a:rPr sz="2200" b="1" spc="-10" dirty="0">
                <a:latin typeface="Calibri"/>
                <a:cs typeface="Calibri"/>
              </a:rPr>
              <a:t>about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special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addresses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and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special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blocks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addresses.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6452870"/>
            <a:ext cx="12007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February</a:t>
            </a:r>
            <a:r>
              <a:rPr sz="1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2241" y="6456146"/>
            <a:ext cx="418020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18CSS202J</a:t>
            </a:r>
            <a:r>
              <a:rPr sz="1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Computer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Communications</a:t>
            </a:r>
            <a:r>
              <a:rPr sz="14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400" spc="3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88888"/>
                </a:solidFill>
                <a:latin typeface="Calibri"/>
                <a:cs typeface="Calibri"/>
              </a:rPr>
              <a:t>Unit</a:t>
            </a:r>
            <a:r>
              <a:rPr sz="1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2,</a:t>
            </a:r>
            <a:r>
              <a:rPr sz="1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Session</a:t>
            </a:r>
            <a:r>
              <a:rPr sz="1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sz="1400" dirty="0"/>
              <a:t>88</a:t>
            </a:fld>
            <a:endParaRPr sz="140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7C2A8AA-113F-789A-D335-3607C426CEB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BDC71E2-7F46-493E-8D18-C0EB65648030}" type="datetime1">
              <a:rPr lang="en-US" smtClean="0"/>
              <a:t>2/2/2023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9F2A5EF-8879-3B97-A460-3BD3D17923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0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3602" y="153111"/>
            <a:ext cx="2102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0000"/>
                </a:solidFill>
              </a:rPr>
              <a:t>Session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380" y="281940"/>
            <a:ext cx="2580169" cy="6934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2094" y="1197610"/>
            <a:ext cx="3242945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5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Classless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ress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ng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ts val="315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Problem </a:t>
            </a:r>
            <a:r>
              <a:rPr sz="2800" spc="-10" dirty="0">
                <a:latin typeface="Calibri"/>
                <a:cs typeface="Calibri"/>
              </a:rPr>
              <a:t>Solving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DC56BA-3E8D-A8D5-77B5-368E2D4D3A8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12F531C-4D2F-4735-9A84-D41D946656B3}" type="datetime1">
              <a:rPr lang="en-US" smtClean="0"/>
              <a:t>2/2/2023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316BF4-3158-14AD-3331-91051263E57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31D832-0451-A89F-A4BB-1D7A3F38EB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89</a:t>
            </a:fld>
            <a:endParaRPr lang="en-IN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466" y="252984"/>
            <a:ext cx="3275965" cy="787400"/>
            <a:chOff x="955466" y="252984"/>
            <a:chExt cx="3275965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466" y="457732"/>
              <a:ext cx="1745925" cy="272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0508" y="252984"/>
              <a:ext cx="575309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1008" y="252984"/>
              <a:ext cx="1500378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32308"/>
            <a:ext cx="3081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IPv4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Header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00"/>
                </a:solidFill>
                <a:latin typeface="Calibri"/>
                <a:cs typeface="Calibri"/>
              </a:rPr>
              <a:t>Review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90082" y="1227585"/>
            <a:ext cx="6621994" cy="49476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90348" y="85712"/>
            <a:ext cx="2017862" cy="458812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5BA63FF-7537-E794-AF0B-AA0A2247A16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FBA63B5-8DCF-4970-95A7-857CF4F6407B}" type="datetime1">
              <a:rPr lang="en-US" smtClean="0"/>
              <a:t>2/2/2023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0ECC581-B089-7BE6-24C1-61A9A1E41B7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94CFC49-7861-0945-2E25-6986DA95DC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9</a:t>
            </a:fld>
            <a:endParaRPr lang="en-IN" sz="1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730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000000"/>
                </a:solidFill>
                <a:latin typeface="Calibri"/>
                <a:cs typeface="Calibri"/>
              </a:rPr>
              <a:t>Classless</a:t>
            </a:r>
            <a:r>
              <a:rPr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9733" y="2215413"/>
            <a:ext cx="23094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835025" algn="l"/>
              </a:tabLst>
            </a:pPr>
            <a:r>
              <a:rPr sz="2800" b="1" spc="-250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o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25" dirty="0">
                <a:latin typeface="Calibri"/>
                <a:cs typeface="Calibri"/>
              </a:rPr>
              <a:t>o</a:t>
            </a:r>
            <a:r>
              <a:rPr sz="2800" b="1" spc="-20" dirty="0">
                <a:latin typeface="Calibri"/>
                <a:cs typeface="Calibri"/>
              </a:rPr>
              <a:t>v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spc="-45" dirty="0">
                <a:latin typeface="Calibri"/>
                <a:cs typeface="Calibri"/>
              </a:rPr>
              <a:t>r</a:t>
            </a:r>
            <a:r>
              <a:rPr sz="2800" b="1" spc="-10" dirty="0">
                <a:latin typeface="Calibri"/>
                <a:cs typeface="Calibri"/>
              </a:rPr>
              <a:t>c</a:t>
            </a:r>
            <a:r>
              <a:rPr sz="2800" b="1" spc="-15" dirty="0">
                <a:latin typeface="Calibri"/>
                <a:cs typeface="Calibri"/>
              </a:rPr>
              <a:t>o</a:t>
            </a:r>
            <a:r>
              <a:rPr sz="2800" b="1" spc="-10" dirty="0">
                <a:latin typeface="Calibri"/>
                <a:cs typeface="Calibri"/>
              </a:rPr>
              <a:t>me  </a:t>
            </a:r>
            <a:r>
              <a:rPr sz="2800" b="1" spc="-15" dirty="0">
                <a:latin typeface="Calibri"/>
                <a:cs typeface="Calibri"/>
              </a:rPr>
              <a:t>organizations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0810" y="2215413"/>
            <a:ext cx="55511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>
              <a:lnSpc>
                <a:spcPct val="150000"/>
              </a:lnSpc>
              <a:spcBef>
                <a:spcPts val="100"/>
              </a:spcBef>
              <a:tabLst>
                <a:tab pos="1268095" algn="l"/>
                <a:tab pos="1435735" algn="l"/>
                <a:tab pos="1898014" algn="l"/>
                <a:tab pos="2711450" algn="l"/>
                <a:tab pos="3112135" algn="l"/>
                <a:tab pos="3916045" algn="l"/>
                <a:tab pos="4318000" algn="l"/>
                <a:tab pos="4757420" algn="l"/>
              </a:tabLst>
            </a:pPr>
            <a:r>
              <a:rPr sz="2800" b="1" spc="-5" dirty="0">
                <a:latin typeface="Calibri"/>
                <a:cs typeface="Calibri"/>
              </a:rPr>
              <a:t>add</a:t>
            </a:r>
            <a:r>
              <a:rPr sz="2800" b="1" spc="-30" dirty="0">
                <a:latin typeface="Calibri"/>
                <a:cs typeface="Calibri"/>
              </a:rPr>
              <a:t>r</a:t>
            </a:r>
            <a:r>
              <a:rPr sz="2800" b="1" spc="-10" dirty="0">
                <a:latin typeface="Calibri"/>
                <a:cs typeface="Calibri"/>
              </a:rPr>
              <a:t>es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		</a:t>
            </a:r>
            <a:r>
              <a:rPr sz="2800" b="1" spc="-5" dirty="0">
                <a:latin typeface="Calibri"/>
                <a:cs typeface="Calibri"/>
              </a:rPr>
              <a:t>dep</a:t>
            </a:r>
            <a:r>
              <a:rPr sz="2800" b="1" spc="5" dirty="0">
                <a:latin typeface="Calibri"/>
                <a:cs typeface="Calibri"/>
              </a:rPr>
              <a:t>l</a:t>
            </a:r>
            <a:r>
              <a:rPr sz="2800" b="1" spc="-35" dirty="0">
                <a:latin typeface="Calibri"/>
                <a:cs typeface="Calibri"/>
              </a:rPr>
              <a:t>e</a:t>
            </a:r>
            <a:r>
              <a:rPr sz="2800" b="1" spc="5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ion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gi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mo</a:t>
            </a:r>
            <a:r>
              <a:rPr sz="2800" b="1" spc="-40" dirty="0">
                <a:latin typeface="Calibri"/>
                <a:cs typeface="Calibri"/>
              </a:rPr>
              <a:t>r</a:t>
            </a:r>
            <a:r>
              <a:rPr sz="2800" b="1" spc="-5" dirty="0">
                <a:latin typeface="Calibri"/>
                <a:cs typeface="Calibri"/>
              </a:rPr>
              <a:t>e  ac</a:t>
            </a:r>
            <a:r>
              <a:rPr sz="2800" b="1" spc="5" dirty="0">
                <a:latin typeface="Calibri"/>
                <a:cs typeface="Calibri"/>
              </a:rPr>
              <a:t>c</a:t>
            </a:r>
            <a:r>
              <a:rPr sz="2800" b="1" spc="-5" dirty="0">
                <a:latin typeface="Calibri"/>
                <a:cs typeface="Calibri"/>
              </a:rPr>
              <a:t>ess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30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o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t</a:t>
            </a:r>
            <a:r>
              <a:rPr sz="2800" b="1" dirty="0">
                <a:latin typeface="Calibri"/>
                <a:cs typeface="Calibri"/>
              </a:rPr>
              <a:t>h</a:t>
            </a:r>
            <a:r>
              <a:rPr sz="2800" b="1" spc="-5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I</a:t>
            </a:r>
            <a:r>
              <a:rPr sz="2800" b="1" spc="-35" dirty="0">
                <a:latin typeface="Calibri"/>
                <a:cs typeface="Calibri"/>
              </a:rPr>
              <a:t>n</a:t>
            </a:r>
            <a:r>
              <a:rPr sz="2800" b="1" spc="-30" dirty="0">
                <a:latin typeface="Calibri"/>
                <a:cs typeface="Calibri"/>
              </a:rPr>
              <a:t>t</a:t>
            </a:r>
            <a:r>
              <a:rPr sz="2800" b="1" spc="-10" dirty="0">
                <a:latin typeface="Calibri"/>
                <a:cs typeface="Calibri"/>
              </a:rPr>
              <a:t>er</a:t>
            </a:r>
            <a:r>
              <a:rPr sz="2800" b="1" dirty="0">
                <a:latin typeface="Calibri"/>
                <a:cs typeface="Calibri"/>
              </a:rPr>
              <a:t>n</a:t>
            </a:r>
            <a:r>
              <a:rPr sz="2800" b="1" spc="-35" dirty="0">
                <a:latin typeface="Calibri"/>
                <a:cs typeface="Calibri"/>
              </a:rPr>
              <a:t>e</a:t>
            </a:r>
            <a:r>
              <a:rPr sz="2800" b="1" spc="1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cla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sless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333" y="3709797"/>
            <a:ext cx="6329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addressing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implemented.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2938" y="240055"/>
            <a:ext cx="1811390" cy="46921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68811" y="6464680"/>
            <a:ext cx="2317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C38F504-68CF-B2FA-5F48-3D566F7BD9B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28EF152-FAA6-40F2-B878-BD33C3C80035}" type="datetime1">
              <a:rPr lang="en-US" smtClean="0"/>
              <a:t>2/2/2023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53C10C4-1813-7778-A564-8F4DC5D4437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B1269CD-3878-248F-7FFA-4945DA2336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90</a:t>
            </a:fld>
            <a:endParaRPr lang="en-IN" sz="14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192" y="829436"/>
            <a:ext cx="408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000000"/>
                </a:solidFill>
              </a:rPr>
              <a:t>Classless</a:t>
            </a:r>
            <a:r>
              <a:rPr sz="4000" spc="-130" dirty="0">
                <a:solidFill>
                  <a:srgbClr val="000000"/>
                </a:solidFill>
              </a:rPr>
              <a:t> </a:t>
            </a:r>
            <a:r>
              <a:rPr sz="4000" spc="-35" dirty="0">
                <a:solidFill>
                  <a:srgbClr val="000000"/>
                </a:solidFill>
              </a:rPr>
              <a:t>Addressing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201795" y="2936214"/>
            <a:ext cx="1579880" cy="8178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1088390" algn="l"/>
                <a:tab pos="1406525" algn="l"/>
              </a:tabLst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ern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t,	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	</a:t>
            </a:r>
            <a:r>
              <a:rPr sz="2000" spc="5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1278890" algn="l"/>
              </a:tabLst>
            </a:pPr>
            <a:r>
              <a:rPr sz="2000" b="1" dirty="0">
                <a:latin typeface="Calibri"/>
                <a:cs typeface="Calibri"/>
              </a:rPr>
              <a:t>(RAN</a:t>
            </a:r>
            <a:r>
              <a:rPr sz="2000" b="1" spc="-25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E)	</a:t>
            </a:r>
            <a:r>
              <a:rPr sz="2000" b="1" spc="-1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Address</a:t>
            </a:r>
            <a:r>
              <a:rPr dirty="0"/>
              <a:t> </a:t>
            </a:r>
            <a:r>
              <a:rPr spc="-5" dirty="0"/>
              <a:t>Blocks</a:t>
            </a:r>
          </a:p>
          <a:p>
            <a:pPr marL="241300" marR="5080" indent="-228600" algn="just">
              <a:lnSpc>
                <a:spcPct val="130000"/>
              </a:lnSpc>
              <a:spcBef>
                <a:spcPts val="919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0" i="0" dirty="0">
                <a:latin typeface="Calibri"/>
                <a:cs typeface="Calibri"/>
              </a:rPr>
              <a:t>In</a:t>
            </a:r>
            <a:r>
              <a:rPr sz="2000" b="0" i="0" spc="5" dirty="0">
                <a:latin typeface="Calibri"/>
                <a:cs typeface="Calibri"/>
              </a:rPr>
              <a:t> </a:t>
            </a:r>
            <a:r>
              <a:rPr sz="2000" b="0" i="0" spc="-5" dirty="0">
                <a:latin typeface="Calibri"/>
                <a:cs typeface="Calibri"/>
              </a:rPr>
              <a:t>classless</a:t>
            </a:r>
            <a:r>
              <a:rPr sz="2000" b="0" i="0" dirty="0">
                <a:latin typeface="Calibri"/>
                <a:cs typeface="Calibri"/>
              </a:rPr>
              <a:t> addressing,</a:t>
            </a:r>
            <a:r>
              <a:rPr sz="2000" b="0" i="0" spc="5" dirty="0">
                <a:latin typeface="Calibri"/>
                <a:cs typeface="Calibri"/>
              </a:rPr>
              <a:t> </a:t>
            </a:r>
            <a:r>
              <a:rPr sz="2000" b="0" i="0" spc="-10" dirty="0">
                <a:latin typeface="Calibri"/>
                <a:cs typeface="Calibri"/>
              </a:rPr>
              <a:t>when</a:t>
            </a:r>
            <a:r>
              <a:rPr sz="2000" b="0" i="0" spc="-5" dirty="0">
                <a:latin typeface="Calibri"/>
                <a:cs typeface="Calibri"/>
              </a:rPr>
              <a:t> an </a:t>
            </a:r>
            <a:r>
              <a:rPr sz="2000" b="0" i="0" dirty="0">
                <a:latin typeface="Calibri"/>
                <a:cs typeface="Calibri"/>
              </a:rPr>
              <a:t> </a:t>
            </a:r>
            <a:r>
              <a:rPr sz="2000" b="0" i="0" spc="-25" dirty="0">
                <a:latin typeface="Calibri"/>
                <a:cs typeface="Calibri"/>
              </a:rPr>
              <a:t>entity,</a:t>
            </a:r>
            <a:r>
              <a:rPr sz="2000" b="0" i="0" spc="-20" dirty="0">
                <a:latin typeface="Calibri"/>
                <a:cs typeface="Calibri"/>
              </a:rPr>
              <a:t> </a:t>
            </a:r>
            <a:r>
              <a:rPr sz="2000" b="0" i="0" spc="-5" dirty="0">
                <a:latin typeface="Calibri"/>
                <a:cs typeface="Calibri"/>
              </a:rPr>
              <a:t>small </a:t>
            </a:r>
            <a:r>
              <a:rPr sz="2000" b="0" i="0" dirty="0">
                <a:latin typeface="Calibri"/>
                <a:cs typeface="Calibri"/>
              </a:rPr>
              <a:t>or </a:t>
            </a:r>
            <a:r>
              <a:rPr sz="2000" b="0" i="0" spc="-10" dirty="0">
                <a:latin typeface="Calibri"/>
                <a:cs typeface="Calibri"/>
              </a:rPr>
              <a:t>large, </a:t>
            </a:r>
            <a:r>
              <a:rPr sz="2000" b="0" i="0" spc="-5" dirty="0">
                <a:latin typeface="Calibri"/>
                <a:cs typeface="Calibri"/>
              </a:rPr>
              <a:t>needs </a:t>
            </a:r>
            <a:r>
              <a:rPr sz="2000" b="0" i="0" spc="-15" dirty="0">
                <a:latin typeface="Calibri"/>
                <a:cs typeface="Calibri"/>
              </a:rPr>
              <a:t>to </a:t>
            </a:r>
            <a:r>
              <a:rPr sz="2000" b="0" i="0" dirty="0">
                <a:latin typeface="Calibri"/>
                <a:cs typeface="Calibri"/>
              </a:rPr>
              <a:t>be </a:t>
            </a:r>
            <a:r>
              <a:rPr sz="2000" b="0" i="0" spc="5" dirty="0">
                <a:latin typeface="Calibri"/>
                <a:cs typeface="Calibri"/>
              </a:rPr>
              <a:t> </a:t>
            </a:r>
            <a:r>
              <a:rPr sz="2000" b="0" i="0" spc="-5" dirty="0">
                <a:latin typeface="Calibri"/>
                <a:cs typeface="Calibri"/>
              </a:rPr>
              <a:t>connected</a:t>
            </a:r>
            <a:r>
              <a:rPr sz="2000" b="0" i="0" spc="25" dirty="0">
                <a:latin typeface="Calibri"/>
                <a:cs typeface="Calibri"/>
              </a:rPr>
              <a:t> </a:t>
            </a:r>
            <a:r>
              <a:rPr sz="2000" b="0" i="0" spc="-15" dirty="0">
                <a:latin typeface="Calibri"/>
                <a:cs typeface="Calibri"/>
              </a:rPr>
              <a:t>to</a:t>
            </a:r>
            <a:r>
              <a:rPr sz="2000" b="0" i="0" spc="35" dirty="0">
                <a:latin typeface="Calibri"/>
                <a:cs typeface="Calibri"/>
              </a:rPr>
              <a:t> </a:t>
            </a:r>
            <a:r>
              <a:rPr sz="2000" b="0" i="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  <a:tabLst>
                <a:tab pos="1271270" algn="l"/>
                <a:tab pos="1621790" algn="l"/>
              </a:tabLst>
            </a:pPr>
            <a:r>
              <a:rPr sz="2000" b="0" i="0" spc="-15" dirty="0">
                <a:latin typeface="Calibri"/>
                <a:cs typeface="Calibri"/>
              </a:rPr>
              <a:t>granted	</a:t>
            </a:r>
            <a:r>
              <a:rPr sz="2000" b="0" i="0" dirty="0">
                <a:latin typeface="Calibri"/>
                <a:cs typeface="Calibri"/>
              </a:rPr>
              <a:t>a	</a:t>
            </a:r>
            <a:r>
              <a:rPr sz="2000" i="0" spc="-10" dirty="0">
                <a:latin typeface="Calibri"/>
                <a:cs typeface="Calibri"/>
              </a:rPr>
              <a:t>BLOCK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sz="2000" i="0" spc="-10" dirty="0">
                <a:latin typeface="Calibri"/>
                <a:cs typeface="Calibri"/>
              </a:rPr>
              <a:t>ADDRESSES</a:t>
            </a:r>
            <a:r>
              <a:rPr sz="2000" b="0" i="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41300" marR="5715" indent="-228600" algn="just">
              <a:lnSpc>
                <a:spcPct val="13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0" i="0" spc="-5" dirty="0">
                <a:latin typeface="Calibri"/>
                <a:cs typeface="Calibri"/>
              </a:rPr>
              <a:t>The </a:t>
            </a:r>
            <a:r>
              <a:rPr sz="2000" b="0" i="0" spc="-15" dirty="0">
                <a:latin typeface="Calibri"/>
                <a:cs typeface="Calibri"/>
              </a:rPr>
              <a:t>size </a:t>
            </a:r>
            <a:r>
              <a:rPr sz="2000" b="0" i="0" spc="-5" dirty="0">
                <a:latin typeface="Calibri"/>
                <a:cs typeface="Calibri"/>
              </a:rPr>
              <a:t>of </a:t>
            </a:r>
            <a:r>
              <a:rPr sz="2000" b="0" i="0" dirty="0">
                <a:latin typeface="Calibri"/>
                <a:cs typeface="Calibri"/>
              </a:rPr>
              <a:t>the </a:t>
            </a:r>
            <a:r>
              <a:rPr sz="2000" b="0" i="0" spc="-5" dirty="0">
                <a:latin typeface="Calibri"/>
                <a:cs typeface="Calibri"/>
              </a:rPr>
              <a:t>block </a:t>
            </a:r>
            <a:r>
              <a:rPr sz="2000" b="0" i="0" dirty="0">
                <a:latin typeface="Calibri"/>
                <a:cs typeface="Calibri"/>
              </a:rPr>
              <a:t>(the </a:t>
            </a:r>
            <a:r>
              <a:rPr sz="2000" b="0" i="0" spc="-5" dirty="0">
                <a:latin typeface="Calibri"/>
                <a:cs typeface="Calibri"/>
              </a:rPr>
              <a:t>number of </a:t>
            </a:r>
            <a:r>
              <a:rPr sz="2000" b="0" i="0" spc="-440" dirty="0">
                <a:latin typeface="Calibri"/>
                <a:cs typeface="Calibri"/>
              </a:rPr>
              <a:t> </a:t>
            </a:r>
            <a:r>
              <a:rPr sz="2000" b="0" i="0" spc="-5" dirty="0">
                <a:latin typeface="Calibri"/>
                <a:cs typeface="Calibri"/>
              </a:rPr>
              <a:t>addresses)</a:t>
            </a:r>
            <a:r>
              <a:rPr sz="2000" b="0" i="0" dirty="0">
                <a:latin typeface="Calibri"/>
                <a:cs typeface="Calibri"/>
              </a:rPr>
              <a:t> </a:t>
            </a:r>
            <a:r>
              <a:rPr sz="2000" b="0" i="0" spc="-5" dirty="0">
                <a:latin typeface="Calibri"/>
                <a:cs typeface="Calibri"/>
              </a:rPr>
              <a:t>varies</a:t>
            </a:r>
            <a:r>
              <a:rPr sz="2000" b="0" i="0" dirty="0">
                <a:latin typeface="Calibri"/>
                <a:cs typeface="Calibri"/>
              </a:rPr>
              <a:t> </a:t>
            </a:r>
            <a:r>
              <a:rPr sz="2000" b="0" i="0" spc="-5" dirty="0">
                <a:latin typeface="Calibri"/>
                <a:cs typeface="Calibri"/>
              </a:rPr>
              <a:t>based</a:t>
            </a:r>
            <a:r>
              <a:rPr sz="2000" b="0" i="0" dirty="0">
                <a:latin typeface="Calibri"/>
                <a:cs typeface="Calibri"/>
              </a:rPr>
              <a:t> </a:t>
            </a:r>
            <a:r>
              <a:rPr sz="2000" b="0" i="0" spc="-10" dirty="0">
                <a:latin typeface="Calibri"/>
                <a:cs typeface="Calibri"/>
              </a:rPr>
              <a:t>on</a:t>
            </a:r>
            <a:r>
              <a:rPr sz="2000" b="0" i="0" spc="-5" dirty="0">
                <a:latin typeface="Calibri"/>
                <a:cs typeface="Calibri"/>
              </a:rPr>
              <a:t> </a:t>
            </a:r>
            <a:r>
              <a:rPr sz="2000" b="0" i="0" dirty="0">
                <a:latin typeface="Calibri"/>
                <a:cs typeface="Calibri"/>
              </a:rPr>
              <a:t>the </a:t>
            </a:r>
            <a:r>
              <a:rPr sz="2000" b="0" i="0" spc="5" dirty="0">
                <a:latin typeface="Calibri"/>
                <a:cs typeface="Calibri"/>
              </a:rPr>
              <a:t> </a:t>
            </a:r>
            <a:r>
              <a:rPr sz="2000" b="0" i="0" spc="-10" dirty="0">
                <a:latin typeface="Calibri"/>
                <a:cs typeface="Calibri"/>
              </a:rPr>
              <a:t>nature</a:t>
            </a:r>
            <a:r>
              <a:rPr sz="2000" b="0" i="0" spc="-5" dirty="0">
                <a:latin typeface="Calibri"/>
                <a:cs typeface="Calibri"/>
              </a:rPr>
              <a:t> </a:t>
            </a:r>
            <a:r>
              <a:rPr sz="2000" b="0" i="0" dirty="0">
                <a:latin typeface="Calibri"/>
                <a:cs typeface="Calibri"/>
              </a:rPr>
              <a:t>and</a:t>
            </a:r>
            <a:r>
              <a:rPr sz="2000" b="0" i="0" spc="-5" dirty="0">
                <a:latin typeface="Calibri"/>
                <a:cs typeface="Calibri"/>
              </a:rPr>
              <a:t> </a:t>
            </a:r>
            <a:r>
              <a:rPr sz="2000" b="0" i="0" spc="-15" dirty="0">
                <a:latin typeface="Calibri"/>
                <a:cs typeface="Calibri"/>
              </a:rPr>
              <a:t>size</a:t>
            </a:r>
            <a:r>
              <a:rPr sz="2000" b="0" i="0" dirty="0">
                <a:latin typeface="Calibri"/>
                <a:cs typeface="Calibri"/>
              </a:rPr>
              <a:t> </a:t>
            </a:r>
            <a:r>
              <a:rPr sz="2000" b="0" i="0" spc="-5" dirty="0">
                <a:latin typeface="Calibri"/>
                <a:cs typeface="Calibri"/>
              </a:rPr>
              <a:t>of</a:t>
            </a:r>
            <a:r>
              <a:rPr sz="2000" b="0" i="0" dirty="0">
                <a:latin typeface="Calibri"/>
                <a:cs typeface="Calibri"/>
              </a:rPr>
              <a:t> the</a:t>
            </a:r>
            <a:r>
              <a:rPr sz="2000" b="0" i="0" spc="-10" dirty="0">
                <a:latin typeface="Calibri"/>
                <a:cs typeface="Calibri"/>
              </a:rPr>
              <a:t> </a:t>
            </a:r>
            <a:r>
              <a:rPr sz="2000" b="0" i="0" spc="-25" dirty="0">
                <a:latin typeface="Calibri"/>
                <a:cs typeface="Calibri"/>
              </a:rPr>
              <a:t>entity.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4209" y="2769387"/>
            <a:ext cx="4142104" cy="1468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050" b="1" spc="-5" dirty="0">
                <a:latin typeface="Calibri"/>
                <a:cs typeface="Calibri"/>
              </a:rPr>
              <a:t>For</a:t>
            </a:r>
            <a:r>
              <a:rPr sz="1050" b="1" spc="-25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example:</a:t>
            </a:r>
            <a:endParaRPr sz="1050">
              <a:latin typeface="Calibri"/>
              <a:cs typeface="Calibri"/>
            </a:endParaRPr>
          </a:p>
          <a:p>
            <a:pPr marL="469265" algn="just">
              <a:lnSpc>
                <a:spcPct val="100000"/>
              </a:lnSpc>
              <a:spcBef>
                <a:spcPts val="640"/>
              </a:spcBef>
            </a:pPr>
            <a:r>
              <a:rPr sz="1050" b="1" dirty="0">
                <a:solidFill>
                  <a:srgbClr val="FF0066"/>
                </a:solidFill>
                <a:latin typeface="Calibri"/>
                <a:cs typeface="Calibri"/>
              </a:rPr>
              <a:t>A</a:t>
            </a:r>
            <a:r>
              <a:rPr sz="1050" b="1" spc="-1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FF0066"/>
                </a:solidFill>
                <a:latin typeface="Calibri"/>
                <a:cs typeface="Calibri"/>
              </a:rPr>
              <a:t>household</a:t>
            </a:r>
            <a:r>
              <a:rPr sz="1050" b="1" spc="-1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050" spc="5" dirty="0">
                <a:solidFill>
                  <a:srgbClr val="FF0066"/>
                </a:solidFill>
                <a:latin typeface="Wingdings"/>
                <a:cs typeface="Wingdings"/>
              </a:rPr>
              <a:t></a:t>
            </a:r>
            <a:r>
              <a:rPr sz="1050" spc="-4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F0066"/>
                </a:solidFill>
                <a:latin typeface="Calibri"/>
                <a:cs typeface="Calibri"/>
              </a:rPr>
              <a:t>only</a:t>
            </a:r>
            <a:r>
              <a:rPr sz="1050" b="1" spc="-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050" b="1" spc="5" dirty="0">
                <a:solidFill>
                  <a:srgbClr val="FF0066"/>
                </a:solidFill>
                <a:latin typeface="Calibri"/>
                <a:cs typeface="Calibri"/>
              </a:rPr>
              <a:t>two</a:t>
            </a:r>
            <a:r>
              <a:rPr sz="1050" b="1" spc="-2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FF0066"/>
                </a:solidFill>
                <a:latin typeface="Calibri"/>
                <a:cs typeface="Calibri"/>
              </a:rPr>
              <a:t>addresses</a:t>
            </a:r>
            <a:endParaRPr sz="1050">
              <a:latin typeface="Calibri"/>
              <a:cs typeface="Calibri"/>
            </a:endParaRPr>
          </a:p>
          <a:p>
            <a:pPr marL="469265" algn="just">
              <a:lnSpc>
                <a:spcPct val="100000"/>
              </a:lnSpc>
              <a:spcBef>
                <a:spcPts val="625"/>
              </a:spcBef>
            </a:pPr>
            <a:r>
              <a:rPr sz="1050" b="1" dirty="0">
                <a:solidFill>
                  <a:srgbClr val="FF0066"/>
                </a:solidFill>
                <a:latin typeface="Calibri"/>
                <a:cs typeface="Calibri"/>
              </a:rPr>
              <a:t>A </a:t>
            </a:r>
            <a:r>
              <a:rPr sz="1050" b="1" spc="-5" dirty="0">
                <a:solidFill>
                  <a:srgbClr val="FF0066"/>
                </a:solidFill>
                <a:latin typeface="Calibri"/>
                <a:cs typeface="Calibri"/>
              </a:rPr>
              <a:t>large organization</a:t>
            </a:r>
            <a:r>
              <a:rPr sz="1050" b="1" spc="-3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050" spc="5" dirty="0">
                <a:solidFill>
                  <a:srgbClr val="FF0066"/>
                </a:solidFill>
                <a:latin typeface="Wingdings"/>
                <a:cs typeface="Wingdings"/>
              </a:rPr>
              <a:t></a:t>
            </a:r>
            <a:r>
              <a:rPr sz="1050" spc="-3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F0066"/>
                </a:solidFill>
                <a:latin typeface="Calibri"/>
                <a:cs typeface="Calibri"/>
              </a:rPr>
              <a:t>given </a:t>
            </a:r>
            <a:r>
              <a:rPr sz="1050" b="1" spc="-5" dirty="0">
                <a:solidFill>
                  <a:srgbClr val="FF0066"/>
                </a:solidFill>
                <a:latin typeface="Calibri"/>
                <a:cs typeface="Calibri"/>
              </a:rPr>
              <a:t>thousands </a:t>
            </a:r>
            <a:r>
              <a:rPr sz="1050" b="1" dirty="0">
                <a:solidFill>
                  <a:srgbClr val="FF0066"/>
                </a:solidFill>
                <a:latin typeface="Calibri"/>
                <a:cs typeface="Calibri"/>
              </a:rPr>
              <a:t>of </a:t>
            </a:r>
            <a:r>
              <a:rPr sz="1050" b="1" spc="-5" dirty="0">
                <a:solidFill>
                  <a:srgbClr val="FF0066"/>
                </a:solidFill>
                <a:latin typeface="Calibri"/>
                <a:cs typeface="Calibri"/>
              </a:rPr>
              <a:t>addresses.</a:t>
            </a:r>
            <a:endParaRPr sz="1050">
              <a:latin typeface="Calibri"/>
              <a:cs typeface="Calibri"/>
            </a:endParaRPr>
          </a:p>
          <a:p>
            <a:pPr marL="469265" marR="5080" indent="30480" algn="just">
              <a:lnSpc>
                <a:spcPct val="150000"/>
              </a:lnSpc>
              <a:spcBef>
                <a:spcPts val="5"/>
              </a:spcBef>
            </a:pPr>
            <a:r>
              <a:rPr sz="1050" b="1" dirty="0">
                <a:solidFill>
                  <a:srgbClr val="FF0066"/>
                </a:solidFill>
                <a:latin typeface="Calibri"/>
                <a:cs typeface="Calibri"/>
              </a:rPr>
              <a:t>An </a:t>
            </a:r>
            <a:r>
              <a:rPr sz="1050" b="1" spc="-5" dirty="0">
                <a:solidFill>
                  <a:srgbClr val="FF0066"/>
                </a:solidFill>
                <a:latin typeface="Calibri"/>
                <a:cs typeface="Calibri"/>
              </a:rPr>
              <a:t>ISP, as the </a:t>
            </a:r>
            <a:r>
              <a:rPr sz="1050" b="1" spc="-10" dirty="0">
                <a:solidFill>
                  <a:srgbClr val="FF0066"/>
                </a:solidFill>
                <a:latin typeface="Calibri"/>
                <a:cs typeface="Calibri"/>
              </a:rPr>
              <a:t>Internet </a:t>
            </a:r>
            <a:r>
              <a:rPr sz="1050" b="1" spc="-5" dirty="0">
                <a:solidFill>
                  <a:srgbClr val="FF0066"/>
                </a:solidFill>
                <a:latin typeface="Calibri"/>
                <a:cs typeface="Calibri"/>
              </a:rPr>
              <a:t>service provider </a:t>
            </a:r>
            <a:r>
              <a:rPr sz="1050" spc="5" dirty="0">
                <a:solidFill>
                  <a:srgbClr val="FF0066"/>
                </a:solidFill>
                <a:latin typeface="Wingdings"/>
                <a:cs typeface="Wingdings"/>
              </a:rPr>
              <a:t></a:t>
            </a:r>
            <a:r>
              <a:rPr sz="1050" spc="1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1050" b="1" spc="-5" dirty="0">
                <a:solidFill>
                  <a:srgbClr val="FF0066"/>
                </a:solidFill>
                <a:latin typeface="Calibri"/>
                <a:cs typeface="Calibri"/>
              </a:rPr>
              <a:t>given thousands or </a:t>
            </a:r>
            <a:r>
              <a:rPr sz="1050" b="1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FF0066"/>
                </a:solidFill>
                <a:latin typeface="Calibri"/>
                <a:cs typeface="Calibri"/>
              </a:rPr>
              <a:t>hundreds </a:t>
            </a:r>
            <a:r>
              <a:rPr sz="1050" b="1" dirty="0">
                <a:solidFill>
                  <a:srgbClr val="FF0066"/>
                </a:solidFill>
                <a:latin typeface="Calibri"/>
                <a:cs typeface="Calibri"/>
              </a:rPr>
              <a:t>of </a:t>
            </a:r>
            <a:r>
              <a:rPr sz="1050" b="1" spc="-5" dirty="0">
                <a:solidFill>
                  <a:srgbClr val="FF0066"/>
                </a:solidFill>
                <a:latin typeface="Calibri"/>
                <a:cs typeface="Calibri"/>
              </a:rPr>
              <a:t>thousands based </a:t>
            </a:r>
            <a:r>
              <a:rPr sz="1050" b="1" dirty="0">
                <a:solidFill>
                  <a:srgbClr val="FF0066"/>
                </a:solidFill>
                <a:latin typeface="Calibri"/>
                <a:cs typeface="Calibri"/>
              </a:rPr>
              <a:t>on </a:t>
            </a:r>
            <a:r>
              <a:rPr sz="1050" b="1" spc="-5" dirty="0">
                <a:solidFill>
                  <a:srgbClr val="FF0066"/>
                </a:solidFill>
                <a:latin typeface="Calibri"/>
                <a:cs typeface="Calibri"/>
              </a:rPr>
              <a:t>the number </a:t>
            </a:r>
            <a:r>
              <a:rPr sz="1050" b="1" dirty="0">
                <a:solidFill>
                  <a:srgbClr val="FF0066"/>
                </a:solidFill>
                <a:latin typeface="Calibri"/>
                <a:cs typeface="Calibri"/>
              </a:rPr>
              <a:t>of </a:t>
            </a:r>
            <a:r>
              <a:rPr sz="1050" b="1" spc="-5" dirty="0">
                <a:solidFill>
                  <a:srgbClr val="FF0066"/>
                </a:solidFill>
                <a:latin typeface="Calibri"/>
                <a:cs typeface="Calibri"/>
              </a:rPr>
              <a:t>customers it </a:t>
            </a:r>
            <a:r>
              <a:rPr sz="1050" b="1" spc="-10" dirty="0">
                <a:solidFill>
                  <a:srgbClr val="FF0066"/>
                </a:solidFill>
                <a:latin typeface="Calibri"/>
                <a:cs typeface="Calibri"/>
              </a:rPr>
              <a:t>may </a:t>
            </a:r>
            <a:r>
              <a:rPr sz="1050" b="1" spc="-5" dirty="0">
                <a:solidFill>
                  <a:srgbClr val="FF0066"/>
                </a:solidFill>
                <a:latin typeface="Calibri"/>
                <a:cs typeface="Calibri"/>
              </a:rPr>
              <a:t> serve.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380" y="281940"/>
            <a:ext cx="2580169" cy="69341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68811" y="6464680"/>
            <a:ext cx="2317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8A81498-DA36-059C-6231-A092CE4523A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28D40BA-CFFC-460A-BEC3-C96BDA435710}" type="datetime1">
              <a:rPr lang="en-US" smtClean="0"/>
              <a:t>2/2/2023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6AECED5-9E02-C71F-4B7E-80E675CF13A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E40E79-348C-04FD-B874-1A624A28E9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91</a:t>
            </a:fld>
            <a:endParaRPr lang="en-IN" sz="1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524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19320" algn="l"/>
              </a:tabLst>
            </a:pPr>
            <a:r>
              <a:rPr spc="-25" dirty="0">
                <a:solidFill>
                  <a:srgbClr val="000000"/>
                </a:solidFill>
              </a:rPr>
              <a:t>Classless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Addressing	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Restriction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4494" y="2034667"/>
            <a:ext cx="8269605" cy="2464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180"/>
              </a:spcBef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simplify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Internet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authorities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three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restrictions</a:t>
            </a:r>
            <a:endParaRPr sz="18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classless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Addresses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block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66"/>
                </a:solidFill>
                <a:latin typeface="Calibri"/>
                <a:cs typeface="Calibri"/>
              </a:rPr>
              <a:t>contiguous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another.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Number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b="1" spc="-5" dirty="0">
                <a:solidFill>
                  <a:srgbClr val="FF0066"/>
                </a:solidFill>
                <a:latin typeface="Calibri"/>
                <a:cs typeface="Calibri"/>
              </a:rPr>
              <a:t>power</a:t>
            </a:r>
            <a:r>
              <a:rPr sz="1800" b="1" spc="-3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66"/>
                </a:solidFill>
                <a:latin typeface="Calibri"/>
                <a:cs typeface="Calibri"/>
              </a:rPr>
              <a:t>of</a:t>
            </a:r>
            <a:r>
              <a:rPr sz="1800" b="1" spc="-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66"/>
                </a:solidFill>
                <a:latin typeface="Calibri"/>
                <a:cs typeface="Calibri"/>
              </a:rPr>
              <a:t>2</a:t>
            </a:r>
            <a:r>
              <a:rPr sz="1800" b="1" spc="1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66"/>
                </a:solidFill>
                <a:latin typeface="Calibri"/>
                <a:cs typeface="Calibri"/>
              </a:rPr>
              <a:t>(I,</a:t>
            </a:r>
            <a:r>
              <a:rPr sz="1800" b="1" spc="-1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66"/>
                </a:solidFill>
                <a:latin typeface="Calibri"/>
                <a:cs typeface="Calibri"/>
              </a:rPr>
              <a:t>2,</a:t>
            </a:r>
            <a:r>
              <a:rPr sz="1800" b="1" spc="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66"/>
                </a:solidFill>
                <a:latin typeface="Calibri"/>
                <a:cs typeface="Calibri"/>
              </a:rPr>
              <a:t>4,</a:t>
            </a:r>
            <a:r>
              <a:rPr sz="1800" b="1" spc="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66"/>
                </a:solidFill>
                <a:latin typeface="Calibri"/>
                <a:cs typeface="Calibri"/>
              </a:rPr>
              <a:t>8,</a:t>
            </a:r>
            <a:r>
              <a:rPr sz="1800" b="1" spc="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66"/>
                </a:solidFill>
                <a:latin typeface="Calibri"/>
                <a:cs typeface="Calibri"/>
              </a:rPr>
              <a:t>...</a:t>
            </a:r>
            <a:r>
              <a:rPr sz="1800" b="1" spc="-1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66"/>
                </a:solidFill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spc="-20" dirty="0">
                <a:latin typeface="Calibri"/>
                <a:cs typeface="Calibri"/>
              </a:rPr>
              <a:t>First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 must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66"/>
                </a:solidFill>
                <a:latin typeface="Calibri"/>
                <a:cs typeface="Calibri"/>
              </a:rPr>
              <a:t>divisible</a:t>
            </a:r>
            <a:r>
              <a:rPr sz="1800" b="1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66"/>
                </a:solidFill>
                <a:latin typeface="Calibri"/>
                <a:cs typeface="Calibri"/>
              </a:rPr>
              <a:t>by</a:t>
            </a:r>
            <a:r>
              <a:rPr sz="1800" b="1" spc="-4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66"/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rgbClr val="FF0066"/>
                </a:solidFill>
                <a:latin typeface="Calibri"/>
                <a:cs typeface="Calibri"/>
              </a:rPr>
              <a:t> number</a:t>
            </a:r>
            <a:r>
              <a:rPr sz="1800" b="1" spc="-2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66"/>
                </a:solidFill>
                <a:latin typeface="Calibri"/>
                <a:cs typeface="Calibri"/>
              </a:rPr>
              <a:t>of</a:t>
            </a:r>
            <a:r>
              <a:rPr sz="1800" b="1" spc="-5" dirty="0">
                <a:solidFill>
                  <a:srgbClr val="FF0066"/>
                </a:solidFill>
                <a:latin typeface="Calibri"/>
                <a:cs typeface="Calibri"/>
              </a:rPr>
              <a:t> addresses</a:t>
            </a:r>
            <a:r>
              <a:rPr sz="1800" spc="-5" dirty="0">
                <a:solidFill>
                  <a:srgbClr val="FF0066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2565" y="95859"/>
            <a:ext cx="1976861" cy="5131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68811" y="6464680"/>
            <a:ext cx="2317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16CA6A-B945-A33D-9B27-CD3A5FC765A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F5EAC3B-0D5F-4F9B-970D-570F9B228133}" type="datetime1">
              <a:rPr lang="en-US" smtClean="0"/>
              <a:t>2/2/2023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219C47-E2B3-90FD-7784-442FC1B31A2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0AC7C6-8461-AFAB-9595-715D094B99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92</a:t>
            </a:fld>
            <a:endParaRPr lang="en-IN" sz="1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2565" y="95859"/>
            <a:ext cx="1976861" cy="5131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9945" y="1988820"/>
            <a:ext cx="2721354" cy="3573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88229" y="1004696"/>
            <a:ext cx="24199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0" dirty="0">
                <a:solidFill>
                  <a:srgbClr val="000000"/>
                </a:solidFill>
              </a:rPr>
              <a:t>Slash</a:t>
            </a:r>
            <a:r>
              <a:rPr sz="3300" spc="-110" dirty="0">
                <a:solidFill>
                  <a:srgbClr val="000000"/>
                </a:solidFill>
              </a:rPr>
              <a:t> </a:t>
            </a:r>
            <a:r>
              <a:rPr sz="3300" spc="-35" dirty="0">
                <a:solidFill>
                  <a:srgbClr val="000000"/>
                </a:solidFill>
              </a:rPr>
              <a:t>Notation</a:t>
            </a:r>
            <a:endParaRPr sz="3300"/>
          </a:p>
        </p:txBody>
      </p:sp>
      <p:grpSp>
        <p:nvGrpSpPr>
          <p:cNvPr id="5" name="object 5"/>
          <p:cNvGrpSpPr/>
          <p:nvPr/>
        </p:nvGrpSpPr>
        <p:grpSpPr>
          <a:xfrm>
            <a:off x="1627504" y="1807464"/>
            <a:ext cx="5713095" cy="913765"/>
            <a:chOff x="1627504" y="1807464"/>
            <a:chExt cx="5713095" cy="91376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0679" y="1848612"/>
              <a:ext cx="5699760" cy="7391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30679" y="1848612"/>
              <a:ext cx="5699760" cy="739140"/>
            </a:xfrm>
            <a:custGeom>
              <a:avLst/>
              <a:gdLst/>
              <a:ahLst/>
              <a:cxnLst/>
              <a:rect l="l" t="t" r="r" b="b"/>
              <a:pathLst>
                <a:path w="5699759" h="739139">
                  <a:moveTo>
                    <a:pt x="0" y="739139"/>
                  </a:moveTo>
                  <a:lnTo>
                    <a:pt x="5699760" y="739139"/>
                  </a:lnTo>
                  <a:lnTo>
                    <a:pt x="5699760" y="0"/>
                  </a:lnTo>
                  <a:lnTo>
                    <a:pt x="0" y="0"/>
                  </a:lnTo>
                  <a:lnTo>
                    <a:pt x="0" y="739139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7207" y="1807464"/>
              <a:ext cx="3432810" cy="5935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3831" y="2127504"/>
              <a:ext cx="976121" cy="59359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1888" y="2127504"/>
              <a:ext cx="1378458" cy="59359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857501" y="1872183"/>
            <a:ext cx="52451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100" i="1" dirty="0">
                <a:solidFill>
                  <a:srgbClr val="FFFFFF"/>
                </a:solidFill>
                <a:latin typeface="Times New Roman"/>
                <a:cs typeface="Times New Roman"/>
              </a:rPr>
              <a:t>Slash</a:t>
            </a:r>
            <a:r>
              <a:rPr sz="21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FFFFFF"/>
                </a:solidFill>
                <a:latin typeface="Times New Roman"/>
                <a:cs typeface="Times New Roman"/>
              </a:rPr>
              <a:t>notation</a:t>
            </a:r>
            <a:r>
              <a:rPr sz="21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1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21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FFFFFF"/>
                </a:solidFill>
                <a:latin typeface="Times New Roman"/>
                <a:cs typeface="Times New Roman"/>
              </a:rPr>
              <a:t>called</a:t>
            </a: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sz="2100" i="1" dirty="0">
                <a:solidFill>
                  <a:srgbClr val="FFFFFF"/>
                </a:solidFill>
                <a:latin typeface="Times New Roman"/>
                <a:cs typeface="Times New Roman"/>
              </a:rPr>
              <a:t>CIDR	</a:t>
            </a:r>
            <a:r>
              <a:rPr sz="2100" dirty="0">
                <a:solidFill>
                  <a:srgbClr val="FFFFFF"/>
                </a:solidFill>
                <a:latin typeface="Times New Roman"/>
                <a:cs typeface="Times New Roman"/>
              </a:rPr>
              <a:t>(Classless</a:t>
            </a:r>
            <a:r>
              <a:rPr sz="2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inter-domain </a:t>
            </a:r>
            <a:r>
              <a:rPr sz="2100" dirty="0">
                <a:solidFill>
                  <a:srgbClr val="FFFFFF"/>
                </a:solidFill>
                <a:latin typeface="Times New Roman"/>
                <a:cs typeface="Times New Roman"/>
              </a:rPr>
              <a:t>routing)</a:t>
            </a:r>
            <a:r>
              <a:rPr sz="2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FFFFFF"/>
                </a:solidFill>
                <a:latin typeface="Times New Roman"/>
                <a:cs typeface="Times New Roman"/>
              </a:rPr>
              <a:t>notation.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2373" y="3449954"/>
            <a:ext cx="74041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small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3301" y="3412363"/>
            <a:ext cx="2203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organization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given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9673" y="3686682"/>
            <a:ext cx="181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2960" algn="l"/>
                <a:tab pos="1527175" algn="l"/>
              </a:tabLst>
            </a:pPr>
            <a:r>
              <a:rPr sz="1800" dirty="0">
                <a:latin typeface="Times New Roman"/>
                <a:cs typeface="Times New Roman"/>
              </a:rPr>
              <a:t>blo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k	</a:t>
            </a: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spc="-1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th	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7078" y="3686682"/>
            <a:ext cx="93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beginning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53129" y="3961003"/>
            <a:ext cx="1293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694690" algn="l"/>
              </a:tabLst>
            </a:pPr>
            <a:r>
              <a:rPr sz="1800" dirty="0">
                <a:latin typeface="Times New Roman"/>
                <a:cs typeface="Times New Roman"/>
              </a:rPr>
              <a:t>pr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x	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ngth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tabLst>
                <a:tab pos="657860" algn="l"/>
              </a:tabLst>
            </a:pPr>
            <a:r>
              <a:rPr sz="1800" dirty="0">
                <a:latin typeface="Times New Roman"/>
                <a:cs typeface="Times New Roman"/>
              </a:rPr>
              <a:t>(in	</a:t>
            </a:r>
            <a:r>
              <a:rPr sz="1800" spc="-5" dirty="0">
                <a:latin typeface="Times New Roman"/>
                <a:cs typeface="Times New Roman"/>
              </a:rPr>
              <a:t>slash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9673" y="3961003"/>
            <a:ext cx="16192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725" algn="l"/>
                <a:tab pos="1327785" algn="l"/>
              </a:tabLst>
            </a:pPr>
            <a:r>
              <a:rPr sz="1800" dirty="0">
                <a:latin typeface="Times New Roman"/>
                <a:cs typeface="Times New Roman"/>
              </a:rPr>
              <a:t>address	and	t</a:t>
            </a: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1811C3"/>
                </a:solidFill>
                <a:latin typeface="Times New Roman"/>
                <a:cs typeface="Times New Roman"/>
              </a:rPr>
              <a:t>205.16.37.24/29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notation).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9673" y="4921377"/>
            <a:ext cx="2884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What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range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48130" y="2992882"/>
            <a:ext cx="988060" cy="6591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7790" marR="190500">
              <a:lnSpc>
                <a:spcPct val="100000"/>
              </a:lnSpc>
              <a:spcBef>
                <a:spcPts val="29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ampl  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20054" y="3000247"/>
            <a:ext cx="4972685" cy="182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beginning </a:t>
            </a:r>
            <a:r>
              <a:rPr sz="1800" dirty="0">
                <a:latin typeface="Times New Roman"/>
                <a:cs typeface="Times New Roman"/>
              </a:rPr>
              <a:t>address is </a:t>
            </a:r>
            <a:r>
              <a:rPr sz="1800" b="1" spc="-5" dirty="0">
                <a:solidFill>
                  <a:srgbClr val="1811C3"/>
                </a:solidFill>
                <a:latin typeface="Times New Roman"/>
                <a:cs typeface="Times New Roman"/>
              </a:rPr>
              <a:t>205.16.37.24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spc="-60" dirty="0">
                <a:latin typeface="Times New Roman"/>
                <a:cs typeface="Times New Roman"/>
              </a:rPr>
              <a:t>To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find the </a:t>
            </a:r>
            <a:r>
              <a:rPr sz="1800" dirty="0">
                <a:latin typeface="Times New Roman"/>
                <a:cs typeface="Times New Roman"/>
              </a:rPr>
              <a:t> last address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keep the first 29 </a:t>
            </a:r>
            <a:r>
              <a:rPr sz="1800" spc="-5" dirty="0">
                <a:latin typeface="Times New Roman"/>
                <a:cs typeface="Times New Roman"/>
              </a:rPr>
              <a:t>bits </a:t>
            </a:r>
            <a:r>
              <a:rPr sz="1800" dirty="0">
                <a:latin typeface="Times New Roman"/>
                <a:cs typeface="Times New Roman"/>
              </a:rPr>
              <a:t>and change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 last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1s.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2512060" algn="l"/>
                <a:tab pos="4043679" algn="l"/>
              </a:tabLst>
            </a:pPr>
            <a:r>
              <a:rPr sz="1800" dirty="0">
                <a:latin typeface="Times New Roman"/>
                <a:cs typeface="Times New Roman"/>
              </a:rPr>
              <a:t>Beg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nnin</a:t>
            </a:r>
            <a:r>
              <a:rPr sz="1800" spc="5" dirty="0">
                <a:latin typeface="Times New Roman"/>
                <a:cs typeface="Times New Roman"/>
              </a:rPr>
              <a:t>g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r>
              <a:rPr sz="1800" b="1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1800" b="1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111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000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0000	00100101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00011</a:t>
            </a:r>
            <a:r>
              <a:rPr sz="1800" spc="-15" dirty="0">
                <a:latin typeface="Times New Roman"/>
                <a:cs typeface="Times New Roman"/>
              </a:rPr>
              <a:t>000</a:t>
            </a:r>
            <a:endParaRPr sz="1800">
              <a:latin typeface="Times New Roman"/>
              <a:cs typeface="Times New Roman"/>
            </a:endParaRPr>
          </a:p>
          <a:p>
            <a:pPr marL="491490">
              <a:lnSpc>
                <a:spcPct val="100000"/>
              </a:lnSpc>
              <a:spcBef>
                <a:spcPts val="95"/>
              </a:spcBef>
              <a:tabLst>
                <a:tab pos="1437005" algn="l"/>
              </a:tabLst>
            </a:pPr>
            <a:r>
              <a:rPr sz="1800" dirty="0">
                <a:latin typeface="Times New Roman"/>
                <a:cs typeface="Times New Roman"/>
              </a:rPr>
              <a:t>Ending	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11001111</a:t>
            </a:r>
            <a:r>
              <a:rPr sz="18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00010000</a:t>
            </a:r>
            <a:r>
              <a:rPr sz="1800" b="1" u="heavy" spc="4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00100101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89853" y="4833365"/>
            <a:ext cx="3683635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3975" algn="ctr">
              <a:lnSpc>
                <a:spcPts val="1964"/>
              </a:lnSpc>
            </a:pPr>
            <a:r>
              <a:rPr sz="1800" b="1" spc="-40" dirty="0">
                <a:latin typeface="Times New Roman"/>
                <a:cs typeface="Times New Roman"/>
              </a:rPr>
              <a:t>00011</a:t>
            </a:r>
            <a:r>
              <a:rPr sz="1800" spc="-40" dirty="0">
                <a:latin typeface="Times New Roman"/>
                <a:cs typeface="Times New Roman"/>
              </a:rPr>
              <a:t>111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17109" y="4814061"/>
            <a:ext cx="568960" cy="340360"/>
            <a:chOff x="4817109" y="4814061"/>
            <a:chExt cx="568960" cy="340360"/>
          </a:xfrm>
        </p:grpSpPr>
        <p:sp>
          <p:nvSpPr>
            <p:cNvPr id="23" name="object 23"/>
            <p:cNvSpPr/>
            <p:nvPr/>
          </p:nvSpPr>
          <p:spPr>
            <a:xfrm>
              <a:off x="4823459" y="4820411"/>
              <a:ext cx="556260" cy="327660"/>
            </a:xfrm>
            <a:custGeom>
              <a:avLst/>
              <a:gdLst/>
              <a:ahLst/>
              <a:cxnLst/>
              <a:rect l="l" t="t" r="r" b="b"/>
              <a:pathLst>
                <a:path w="556260" h="327660">
                  <a:moveTo>
                    <a:pt x="392429" y="0"/>
                  </a:moveTo>
                  <a:lnTo>
                    <a:pt x="392429" y="81914"/>
                  </a:lnTo>
                  <a:lnTo>
                    <a:pt x="0" y="81914"/>
                  </a:lnTo>
                  <a:lnTo>
                    <a:pt x="0" y="245744"/>
                  </a:lnTo>
                  <a:lnTo>
                    <a:pt x="392429" y="245744"/>
                  </a:lnTo>
                  <a:lnTo>
                    <a:pt x="392429" y="327660"/>
                  </a:lnTo>
                  <a:lnTo>
                    <a:pt x="556260" y="163830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23459" y="4820411"/>
              <a:ext cx="556260" cy="327660"/>
            </a:xfrm>
            <a:custGeom>
              <a:avLst/>
              <a:gdLst/>
              <a:ahLst/>
              <a:cxnLst/>
              <a:rect l="l" t="t" r="r" b="b"/>
              <a:pathLst>
                <a:path w="556260" h="327660">
                  <a:moveTo>
                    <a:pt x="0" y="81914"/>
                  </a:moveTo>
                  <a:lnTo>
                    <a:pt x="392429" y="81914"/>
                  </a:lnTo>
                  <a:lnTo>
                    <a:pt x="392429" y="0"/>
                  </a:lnTo>
                  <a:lnTo>
                    <a:pt x="556260" y="163830"/>
                  </a:lnTo>
                  <a:lnTo>
                    <a:pt x="392429" y="327660"/>
                  </a:lnTo>
                  <a:lnTo>
                    <a:pt x="392429" y="245744"/>
                  </a:lnTo>
                  <a:lnTo>
                    <a:pt x="0" y="245744"/>
                  </a:lnTo>
                  <a:lnTo>
                    <a:pt x="0" y="8191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98820" y="4946903"/>
            <a:ext cx="4770120" cy="577850"/>
          </a:xfrm>
          <a:prstGeom prst="rect">
            <a:avLst/>
          </a:prstGeom>
          <a:solidFill>
            <a:srgbClr val="1811C3"/>
          </a:solidFill>
          <a:ln w="635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 marR="83185" algn="just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can argue that the length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suffix is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32 </a:t>
            </a:r>
            <a:r>
              <a:rPr sz="1050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29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1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3.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So </a:t>
            </a:r>
            <a:r>
              <a:rPr sz="1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there are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1050" b="1" baseline="23809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1050" b="1" spc="7" baseline="238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8 </a:t>
            </a:r>
            <a:r>
              <a:rPr sz="10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addresses </a:t>
            </a:r>
            <a:r>
              <a:rPr sz="1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 this block. If the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first address </a:t>
            </a:r>
            <a:r>
              <a:rPr sz="1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205.16.37.24, </a:t>
            </a:r>
            <a:r>
              <a:rPr sz="1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last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address </a:t>
            </a:r>
            <a:r>
              <a:rPr sz="1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205.16.37.31</a:t>
            </a:r>
            <a:r>
              <a:rPr sz="105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(24 </a:t>
            </a:r>
            <a:r>
              <a:rPr sz="1050" dirty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sz="10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1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0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31).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68811" y="6464680"/>
            <a:ext cx="2317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61706" y="6508622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93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4137EA1C-EDEB-DFEB-1DFF-8FF1C35EDD1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DA83E07-0D38-481A-B2C5-3A9961766A58}" type="datetime1">
              <a:rPr lang="en-US" smtClean="0"/>
              <a:t>2/2/2023</a:t>
            </a:fld>
            <a:endParaRPr lang="en-US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AAEED2B4-66A2-B976-256C-ABA92F94F3B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B3B149EF-AAF6-92D1-B601-9E53954BD8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93</a:t>
            </a:fld>
            <a:endParaRPr lang="en-IN" sz="1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2565" y="95859"/>
            <a:ext cx="1976861" cy="5131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9673" y="1828672"/>
            <a:ext cx="8430895" cy="16637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2425" algn="ctr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classes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easily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represented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slash </a:t>
            </a:r>
            <a:r>
              <a:rPr sz="1800" dirty="0">
                <a:latin typeface="Times New Roman"/>
                <a:cs typeface="Times New Roman"/>
              </a:rPr>
              <a:t>notation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A.B.C.D/ </a:t>
            </a:r>
            <a:r>
              <a:rPr sz="1800" b="1" i="1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348615" algn="ctr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Times New Roman"/>
                <a:cs typeface="Times New Roman"/>
              </a:rPr>
              <a:t>wher</a:t>
            </a:r>
            <a:r>
              <a:rPr sz="1800" dirty="0">
                <a:latin typeface="Times New Roman"/>
                <a:cs typeface="Times New Roman"/>
              </a:rPr>
              <a:t>e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811C3"/>
                </a:solidFill>
                <a:latin typeface="Times New Roman"/>
                <a:cs typeface="Times New Roman"/>
              </a:rPr>
              <a:t>8 (c</a:t>
            </a:r>
            <a:r>
              <a:rPr sz="1800" b="1" spc="5" dirty="0">
                <a:solidFill>
                  <a:srgbClr val="1811C3"/>
                </a:solidFill>
                <a:latin typeface="Times New Roman"/>
                <a:cs typeface="Times New Roman"/>
              </a:rPr>
              <a:t>l</a:t>
            </a:r>
            <a:r>
              <a:rPr sz="1800" b="1" dirty="0">
                <a:solidFill>
                  <a:srgbClr val="1811C3"/>
                </a:solidFill>
                <a:latin typeface="Times New Roman"/>
                <a:cs typeface="Times New Roman"/>
              </a:rPr>
              <a:t>ass</a:t>
            </a:r>
            <a:r>
              <a:rPr sz="1800" b="1" spc="-114" dirty="0">
                <a:solidFill>
                  <a:srgbClr val="1811C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811C3"/>
                </a:solidFill>
                <a:latin typeface="Times New Roman"/>
                <a:cs typeface="Times New Roman"/>
              </a:rPr>
              <a:t>A)</a:t>
            </a:r>
            <a:r>
              <a:rPr sz="1800" b="1" dirty="0">
                <a:solidFill>
                  <a:srgbClr val="1811C3"/>
                </a:solidFill>
                <a:latin typeface="Times New Roman"/>
                <a:cs typeface="Times New Roman"/>
              </a:rPr>
              <a:t>,</a:t>
            </a:r>
            <a:r>
              <a:rPr sz="1800" b="1" spc="-5" dirty="0">
                <a:solidFill>
                  <a:srgbClr val="1811C3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811C3"/>
                </a:solidFill>
                <a:latin typeface="Times New Roman"/>
                <a:cs typeface="Times New Roman"/>
              </a:rPr>
              <a:t>16 (</a:t>
            </a:r>
            <a:r>
              <a:rPr sz="1800" b="1" spc="5" dirty="0">
                <a:solidFill>
                  <a:srgbClr val="1811C3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1811C3"/>
                </a:solidFill>
                <a:latin typeface="Times New Roman"/>
                <a:cs typeface="Times New Roman"/>
              </a:rPr>
              <a:t>lass</a:t>
            </a:r>
            <a:r>
              <a:rPr sz="1800" b="1" spc="-15" dirty="0">
                <a:solidFill>
                  <a:srgbClr val="1811C3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811C3"/>
                </a:solidFill>
                <a:latin typeface="Times New Roman"/>
                <a:cs typeface="Times New Roman"/>
              </a:rPr>
              <a:t>B),</a:t>
            </a:r>
            <a:r>
              <a:rPr sz="1800" b="1" spc="-5" dirty="0">
                <a:solidFill>
                  <a:srgbClr val="1811C3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811C3"/>
                </a:solidFill>
                <a:latin typeface="Times New Roman"/>
                <a:cs typeface="Times New Roman"/>
              </a:rPr>
              <a:t>or</a:t>
            </a:r>
            <a:r>
              <a:rPr sz="1800" b="1" spc="-30" dirty="0">
                <a:solidFill>
                  <a:srgbClr val="1811C3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811C3"/>
                </a:solidFill>
                <a:latin typeface="Times New Roman"/>
                <a:cs typeface="Times New Roman"/>
              </a:rPr>
              <a:t>24</a:t>
            </a:r>
            <a:r>
              <a:rPr sz="1800" b="1" spc="-10" dirty="0">
                <a:solidFill>
                  <a:srgbClr val="1811C3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811C3"/>
                </a:solidFill>
                <a:latin typeface="Times New Roman"/>
                <a:cs typeface="Times New Roman"/>
              </a:rPr>
              <a:t>(c</a:t>
            </a:r>
            <a:r>
              <a:rPr sz="1800" b="1" spc="5" dirty="0">
                <a:solidFill>
                  <a:srgbClr val="1811C3"/>
                </a:solidFill>
                <a:latin typeface="Times New Roman"/>
                <a:cs typeface="Times New Roman"/>
              </a:rPr>
              <a:t>l</a:t>
            </a:r>
            <a:r>
              <a:rPr sz="1800" b="1" dirty="0">
                <a:solidFill>
                  <a:srgbClr val="1811C3"/>
                </a:solidFill>
                <a:latin typeface="Times New Roman"/>
                <a:cs typeface="Times New Roman"/>
              </a:rPr>
              <a:t>ass</a:t>
            </a:r>
            <a:r>
              <a:rPr sz="1800" b="1" spc="-10" dirty="0">
                <a:solidFill>
                  <a:srgbClr val="1811C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811C3"/>
                </a:solidFill>
                <a:latin typeface="Times New Roman"/>
                <a:cs typeface="Times New Roman"/>
              </a:rPr>
              <a:t>C</a:t>
            </a:r>
            <a:r>
              <a:rPr sz="1800" b="1" spc="10" dirty="0">
                <a:solidFill>
                  <a:srgbClr val="1811C3"/>
                </a:solidFill>
                <a:latin typeface="Times New Roman"/>
                <a:cs typeface="Times New Roman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100" b="1" dirty="0">
                <a:latin typeface="Times New Roman"/>
                <a:cs typeface="Times New Roman"/>
              </a:rPr>
              <a:t>What</a:t>
            </a:r>
            <a:r>
              <a:rPr sz="2100" b="1" spc="-2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is</a:t>
            </a:r>
            <a:r>
              <a:rPr sz="2100" b="1" spc="-5" dirty="0">
                <a:latin typeface="Times New Roman"/>
                <a:cs typeface="Times New Roman"/>
              </a:rPr>
              <a:t> the</a:t>
            </a:r>
            <a:r>
              <a:rPr sz="2100" b="1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network</a:t>
            </a:r>
            <a:r>
              <a:rPr sz="2100" b="1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address</a:t>
            </a:r>
            <a:r>
              <a:rPr sz="2100" b="1" spc="-3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if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one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of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the</a:t>
            </a:r>
            <a:r>
              <a:rPr sz="2100" b="1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addresses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is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167.199.170.82/27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88229" y="1004696"/>
            <a:ext cx="24199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0" dirty="0">
                <a:solidFill>
                  <a:srgbClr val="000000"/>
                </a:solidFill>
              </a:rPr>
              <a:t>Slash</a:t>
            </a:r>
            <a:r>
              <a:rPr sz="3300" spc="-110" dirty="0">
                <a:solidFill>
                  <a:srgbClr val="000000"/>
                </a:solidFill>
              </a:rPr>
              <a:t> </a:t>
            </a:r>
            <a:r>
              <a:rPr sz="3300" spc="-35" dirty="0">
                <a:solidFill>
                  <a:srgbClr val="000000"/>
                </a:solidFill>
              </a:rPr>
              <a:t>Notation</a:t>
            </a:r>
            <a:endParaRPr sz="33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2160" y="3614928"/>
            <a:ext cx="8397240" cy="17541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42160" y="3614928"/>
            <a:ext cx="8397240" cy="1754505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 marR="8318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prefix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length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27,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means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must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keep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bits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change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remaining bits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(5)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0s.</a:t>
            </a:r>
            <a:endParaRPr sz="1800">
              <a:latin typeface="Times New Roman"/>
              <a:cs typeface="Times New Roman"/>
            </a:endParaRPr>
          </a:p>
          <a:p>
            <a:pPr marL="91440" marR="8001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bits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affect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last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byte.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last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byte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01010010.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Changing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last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bits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0s, we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get 01000000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64.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network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167.199.170.64/27.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3BDC3-DAC2-3391-C784-75CEE44104C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51C9DA7-2185-4060-A79A-B39C07D29EA4}" type="datetime1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D1879-BEC6-D7E5-EE50-D72A50BE02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24F11-9DCF-9D8E-6E71-68EC0983DD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94</a:t>
            </a:fld>
            <a:endParaRPr lang="en-IN" sz="14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0194" y="1879803"/>
            <a:ext cx="8383270" cy="340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Times New Roman"/>
                <a:cs typeface="Times New Roman"/>
              </a:rPr>
              <a:t>An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ISP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granted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block</a:t>
            </a:r>
            <a:r>
              <a:rPr sz="2100" spc="10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of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addresses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starting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with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190.100.0.0/16.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ISP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latin typeface="Times New Roman"/>
                <a:cs typeface="Times New Roman"/>
              </a:rPr>
              <a:t>needs</a:t>
            </a:r>
            <a:r>
              <a:rPr sz="2100" spc="2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2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distribute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these</a:t>
            </a:r>
            <a:r>
              <a:rPr sz="2100" spc="25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addresses</a:t>
            </a:r>
            <a:r>
              <a:rPr sz="2100" spc="2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2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three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groups</a:t>
            </a:r>
            <a:r>
              <a:rPr sz="2100" spc="2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2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customers</a:t>
            </a:r>
            <a:r>
              <a:rPr sz="2100" spc="2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</a:t>
            </a:r>
            <a:r>
              <a:rPr sz="2100" spc="2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follows: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buAutoNum type="arabicPeriod"/>
              <a:tabLst>
                <a:tab pos="236854" algn="l"/>
              </a:tabLst>
            </a:pPr>
            <a:r>
              <a:rPr sz="1800" dirty="0">
                <a:latin typeface="Times New Roman"/>
                <a:cs typeface="Times New Roman"/>
              </a:rPr>
              <a:t>The first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group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customers;</a:t>
            </a:r>
            <a:r>
              <a:rPr sz="1800" dirty="0">
                <a:latin typeface="Times New Roman"/>
                <a:cs typeface="Times New Roman"/>
              </a:rPr>
              <a:t> each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256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addresses.</a:t>
            </a:r>
            <a:endParaRPr sz="180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36854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second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group has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128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customers;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128 </a:t>
            </a:r>
            <a:r>
              <a:rPr sz="1800" dirty="0">
                <a:latin typeface="Times New Roman"/>
                <a:cs typeface="Times New Roman"/>
              </a:rPr>
              <a:t>addresses.</a:t>
            </a:r>
            <a:endParaRPr sz="180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236854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third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group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 128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customers; each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64 </a:t>
            </a:r>
            <a:r>
              <a:rPr sz="1800" spc="-5" dirty="0">
                <a:latin typeface="Times New Roman"/>
                <a:cs typeface="Times New Roman"/>
              </a:rPr>
              <a:t>addresses</a:t>
            </a:r>
            <a:r>
              <a:rPr sz="2100" spc="-5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latin typeface="Times New Roman"/>
                <a:cs typeface="Times New Roman"/>
              </a:rPr>
              <a:t>Design </a:t>
            </a:r>
            <a:r>
              <a:rPr sz="2100" dirty="0">
                <a:latin typeface="Times New Roman"/>
                <a:cs typeface="Times New Roman"/>
              </a:rPr>
              <a:t>the </a:t>
            </a:r>
            <a:r>
              <a:rPr sz="2100" spc="-5" dirty="0">
                <a:latin typeface="Times New Roman"/>
                <a:cs typeface="Times New Roman"/>
              </a:rPr>
              <a:t>sub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blocks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give the </a:t>
            </a:r>
            <a:r>
              <a:rPr sz="2100" spc="-5" dirty="0">
                <a:latin typeface="Times New Roman"/>
                <a:cs typeface="Times New Roman"/>
              </a:rPr>
              <a:t>slash </a:t>
            </a:r>
            <a:r>
              <a:rPr sz="2100" dirty="0">
                <a:latin typeface="Times New Roman"/>
                <a:cs typeface="Times New Roman"/>
              </a:rPr>
              <a:t>notation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 each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sub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block.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100" b="1" dirty="0">
                <a:solidFill>
                  <a:srgbClr val="F72A6B"/>
                </a:solidFill>
                <a:latin typeface="Times New Roman"/>
                <a:cs typeface="Times New Roman"/>
              </a:rPr>
              <a:t>Find</a:t>
            </a:r>
            <a:r>
              <a:rPr sz="2100" b="1" spc="-10" dirty="0">
                <a:solidFill>
                  <a:srgbClr val="F72A6B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72A6B"/>
                </a:solidFill>
                <a:latin typeface="Times New Roman"/>
                <a:cs typeface="Times New Roman"/>
              </a:rPr>
              <a:t>out</a:t>
            </a:r>
            <a:r>
              <a:rPr sz="2100" b="1" spc="-20" dirty="0">
                <a:solidFill>
                  <a:srgbClr val="F72A6B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72A6B"/>
                </a:solidFill>
                <a:latin typeface="Times New Roman"/>
                <a:cs typeface="Times New Roman"/>
              </a:rPr>
              <a:t>how</a:t>
            </a:r>
            <a:r>
              <a:rPr sz="2100" b="1" spc="-15" dirty="0">
                <a:solidFill>
                  <a:srgbClr val="F72A6B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F72A6B"/>
                </a:solidFill>
                <a:latin typeface="Times New Roman"/>
                <a:cs typeface="Times New Roman"/>
              </a:rPr>
              <a:t>many </a:t>
            </a:r>
            <a:r>
              <a:rPr sz="2100" b="1" spc="-5" dirty="0">
                <a:solidFill>
                  <a:srgbClr val="F72A6B"/>
                </a:solidFill>
                <a:latin typeface="Times New Roman"/>
                <a:cs typeface="Times New Roman"/>
              </a:rPr>
              <a:t>addresses</a:t>
            </a:r>
            <a:r>
              <a:rPr sz="2100" b="1" spc="-20" dirty="0">
                <a:solidFill>
                  <a:srgbClr val="F72A6B"/>
                </a:solidFill>
                <a:latin typeface="Times New Roman"/>
                <a:cs typeface="Times New Roman"/>
              </a:rPr>
              <a:t> </a:t>
            </a:r>
            <a:r>
              <a:rPr sz="2100" b="1" spc="-10" dirty="0">
                <a:solidFill>
                  <a:srgbClr val="F72A6B"/>
                </a:solidFill>
                <a:latin typeface="Times New Roman"/>
                <a:cs typeface="Times New Roman"/>
              </a:rPr>
              <a:t>are</a:t>
            </a:r>
            <a:r>
              <a:rPr sz="2100" b="1" dirty="0">
                <a:solidFill>
                  <a:srgbClr val="F72A6B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72A6B"/>
                </a:solidFill>
                <a:latin typeface="Times New Roman"/>
                <a:cs typeface="Times New Roman"/>
              </a:rPr>
              <a:t>still </a:t>
            </a:r>
            <a:r>
              <a:rPr sz="2100" b="1" dirty="0">
                <a:solidFill>
                  <a:srgbClr val="F72A6B"/>
                </a:solidFill>
                <a:latin typeface="Times New Roman"/>
                <a:cs typeface="Times New Roman"/>
              </a:rPr>
              <a:t>available</a:t>
            </a:r>
            <a:r>
              <a:rPr sz="2100" b="1" spc="-25" dirty="0">
                <a:solidFill>
                  <a:srgbClr val="F72A6B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F72A6B"/>
                </a:solidFill>
                <a:latin typeface="Times New Roman"/>
                <a:cs typeface="Times New Roman"/>
              </a:rPr>
              <a:t>after</a:t>
            </a:r>
            <a:r>
              <a:rPr sz="2100" b="1" spc="-35" dirty="0">
                <a:solidFill>
                  <a:srgbClr val="F72A6B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72A6B"/>
                </a:solidFill>
                <a:latin typeface="Times New Roman"/>
                <a:cs typeface="Times New Roman"/>
              </a:rPr>
              <a:t>these</a:t>
            </a:r>
            <a:r>
              <a:rPr sz="2100" b="1" dirty="0">
                <a:solidFill>
                  <a:srgbClr val="F72A6B"/>
                </a:solidFill>
                <a:latin typeface="Times New Roman"/>
                <a:cs typeface="Times New Roman"/>
              </a:rPr>
              <a:t> allocations?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57165" y="1004696"/>
            <a:ext cx="26822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60" dirty="0">
                <a:solidFill>
                  <a:srgbClr val="000000"/>
                </a:solidFill>
              </a:rPr>
              <a:t>P</a:t>
            </a:r>
            <a:r>
              <a:rPr sz="3300" spc="-70" dirty="0">
                <a:solidFill>
                  <a:srgbClr val="000000"/>
                </a:solidFill>
              </a:rPr>
              <a:t>r</a:t>
            </a:r>
            <a:r>
              <a:rPr sz="3300" spc="-20" dirty="0">
                <a:solidFill>
                  <a:srgbClr val="000000"/>
                </a:solidFill>
              </a:rPr>
              <a:t>o</a:t>
            </a:r>
            <a:r>
              <a:rPr sz="3300" spc="-35" dirty="0">
                <a:solidFill>
                  <a:srgbClr val="000000"/>
                </a:solidFill>
              </a:rPr>
              <a:t>b</a:t>
            </a:r>
            <a:r>
              <a:rPr sz="3300" dirty="0">
                <a:solidFill>
                  <a:srgbClr val="000000"/>
                </a:solidFill>
              </a:rPr>
              <a:t>l</a:t>
            </a:r>
            <a:r>
              <a:rPr sz="3300" spc="-45" dirty="0">
                <a:solidFill>
                  <a:srgbClr val="000000"/>
                </a:solidFill>
              </a:rPr>
              <a:t>e</a:t>
            </a:r>
            <a:r>
              <a:rPr sz="3300" dirty="0">
                <a:solidFill>
                  <a:srgbClr val="000000"/>
                </a:solidFill>
              </a:rPr>
              <a:t>m</a:t>
            </a:r>
            <a:r>
              <a:rPr sz="3300" spc="-95" dirty="0">
                <a:solidFill>
                  <a:srgbClr val="000000"/>
                </a:solidFill>
              </a:rPr>
              <a:t> </a:t>
            </a:r>
            <a:r>
              <a:rPr sz="3300" spc="-20" dirty="0">
                <a:solidFill>
                  <a:srgbClr val="000000"/>
                </a:solidFill>
              </a:rPr>
              <a:t>So</a:t>
            </a:r>
            <a:r>
              <a:rPr sz="3300" dirty="0">
                <a:solidFill>
                  <a:srgbClr val="000000"/>
                </a:solidFill>
              </a:rPr>
              <a:t>l</a:t>
            </a:r>
            <a:r>
              <a:rPr sz="3300" spc="-35" dirty="0">
                <a:solidFill>
                  <a:srgbClr val="000000"/>
                </a:solidFill>
              </a:rPr>
              <a:t>v</a:t>
            </a:r>
            <a:r>
              <a:rPr sz="3300" spc="-20" dirty="0">
                <a:solidFill>
                  <a:srgbClr val="000000"/>
                </a:solidFill>
              </a:rPr>
              <a:t>i</a:t>
            </a:r>
            <a:r>
              <a:rPr sz="3300" spc="-35" dirty="0">
                <a:solidFill>
                  <a:srgbClr val="000000"/>
                </a:solidFill>
              </a:rPr>
              <a:t>n</a:t>
            </a:r>
            <a:r>
              <a:rPr sz="3300" dirty="0">
                <a:solidFill>
                  <a:srgbClr val="000000"/>
                </a:solidFill>
              </a:rPr>
              <a:t>g</a:t>
            </a:r>
            <a:endParaRPr sz="33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380" y="281940"/>
            <a:ext cx="2580169" cy="6934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85E4E-3567-DDF6-A1BA-3F4644A794C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E384E85-4007-419C-97A7-F1F998D2FDA2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63A16-A27B-AD59-154A-57A92F416B9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14094-6C89-6A3A-A8E3-9965A231AF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95</a:t>
            </a:fld>
            <a:endParaRPr lang="en-IN" sz="1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04" y="1435608"/>
            <a:ext cx="4341876" cy="42473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2204" y="1435608"/>
            <a:ext cx="4342130" cy="424751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 algn="just">
              <a:lnSpc>
                <a:spcPct val="100000"/>
              </a:lnSpc>
              <a:spcBef>
                <a:spcPts val="244"/>
              </a:spcBef>
            </a:pPr>
            <a:r>
              <a:rPr sz="1800" spc="-5" dirty="0">
                <a:latin typeface="Calibri Light"/>
                <a:cs typeface="Calibri Light"/>
              </a:rPr>
              <a:t>G</a:t>
            </a:r>
            <a:r>
              <a:rPr sz="1800" spc="-35" dirty="0">
                <a:latin typeface="Calibri Light"/>
                <a:cs typeface="Calibri Light"/>
              </a:rPr>
              <a:t>r</a:t>
            </a:r>
            <a:r>
              <a:rPr sz="1800" spc="-20" dirty="0">
                <a:latin typeface="Calibri Light"/>
                <a:cs typeface="Calibri Light"/>
              </a:rPr>
              <a:t>o</a:t>
            </a:r>
            <a:r>
              <a:rPr sz="1800" spc="-15" dirty="0">
                <a:latin typeface="Calibri Light"/>
                <a:cs typeface="Calibri Light"/>
              </a:rPr>
              <a:t>u</a:t>
            </a:r>
            <a:r>
              <a:rPr sz="1800" dirty="0">
                <a:latin typeface="Calibri Light"/>
                <a:cs typeface="Calibri Light"/>
              </a:rPr>
              <a:t>p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1</a:t>
            </a:r>
            <a:endParaRPr sz="1800">
              <a:latin typeface="Calibri Light"/>
              <a:cs typeface="Calibri Light"/>
            </a:endParaRPr>
          </a:p>
          <a:p>
            <a:pPr marL="92075" marR="83820" algn="just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alibri Light"/>
                <a:cs typeface="Calibri Light"/>
              </a:rPr>
              <a:t>For</a:t>
            </a:r>
            <a:r>
              <a:rPr sz="1800" spc="-5" dirty="0">
                <a:latin typeface="Calibri Light"/>
                <a:cs typeface="Calibri Light"/>
              </a:rPr>
              <a:t> this</a:t>
            </a:r>
            <a:r>
              <a:rPr sz="180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group,</a:t>
            </a:r>
            <a:r>
              <a:rPr sz="1800" spc="-5" dirty="0">
                <a:latin typeface="Calibri Light"/>
                <a:cs typeface="Calibri Light"/>
              </a:rPr>
              <a:t> each</a:t>
            </a:r>
            <a:r>
              <a:rPr sz="180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customer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needs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256 </a:t>
            </a:r>
            <a:r>
              <a:rPr sz="180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addresses. </a:t>
            </a:r>
            <a:r>
              <a:rPr sz="1800" dirty="0">
                <a:latin typeface="Calibri Light"/>
                <a:cs typeface="Calibri Light"/>
              </a:rPr>
              <a:t>This means the </a:t>
            </a:r>
            <a:r>
              <a:rPr sz="1800" spc="-5" dirty="0">
                <a:latin typeface="Calibri Light"/>
                <a:cs typeface="Calibri Light"/>
              </a:rPr>
              <a:t>suffix </a:t>
            </a:r>
            <a:r>
              <a:rPr sz="1800" spc="-10" dirty="0">
                <a:latin typeface="Calibri Light"/>
                <a:cs typeface="Calibri Light"/>
              </a:rPr>
              <a:t>length </a:t>
            </a:r>
            <a:r>
              <a:rPr sz="1800" spc="-5" dirty="0">
                <a:latin typeface="Calibri Light"/>
                <a:cs typeface="Calibri Light"/>
              </a:rPr>
              <a:t>is </a:t>
            </a:r>
            <a:r>
              <a:rPr sz="1800" dirty="0">
                <a:latin typeface="Calibri Light"/>
                <a:cs typeface="Calibri Light"/>
              </a:rPr>
              <a:t>8 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(2</a:t>
            </a:r>
            <a:r>
              <a:rPr sz="1800" spc="-7" baseline="25462" dirty="0">
                <a:latin typeface="Calibri Light"/>
                <a:cs typeface="Calibri Light"/>
              </a:rPr>
              <a:t>8</a:t>
            </a:r>
            <a:r>
              <a:rPr sz="1800" spc="202" baseline="25462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=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256).</a:t>
            </a:r>
            <a:endParaRPr sz="1800">
              <a:latin typeface="Calibri Light"/>
              <a:cs typeface="Calibri Light"/>
            </a:endParaRPr>
          </a:p>
          <a:p>
            <a:pPr marL="92075" algn="just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prefix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length</a:t>
            </a:r>
            <a:r>
              <a:rPr sz="1800" spc="1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is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then 32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- 8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=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24.</a:t>
            </a:r>
            <a:endParaRPr sz="1800">
              <a:latin typeface="Calibri Light"/>
              <a:cs typeface="Calibri Light"/>
            </a:endParaRPr>
          </a:p>
          <a:p>
            <a:pPr marL="92075" algn="just">
              <a:lnSpc>
                <a:spcPct val="100000"/>
              </a:lnSpc>
              <a:spcBef>
                <a:spcPts val="1105"/>
              </a:spcBef>
            </a:pPr>
            <a:r>
              <a:rPr sz="1800" spc="-5" dirty="0">
                <a:latin typeface="Calibri Light"/>
                <a:cs typeface="Calibri Light"/>
              </a:rPr>
              <a:t>01: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190.100.0.0/24</a:t>
            </a:r>
            <a:r>
              <a:rPr sz="1800" spc="38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Wingdings"/>
                <a:cs typeface="Wingdings"/>
              </a:rPr>
              <a:t></a:t>
            </a:r>
            <a:r>
              <a:rPr sz="1800" spc="-5" dirty="0">
                <a:latin typeface="Calibri Light"/>
                <a:cs typeface="Calibri Light"/>
              </a:rPr>
              <a:t>190.100.0.255/24</a:t>
            </a:r>
            <a:endParaRPr sz="180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alibri Light"/>
                <a:cs typeface="Calibri Light"/>
              </a:rPr>
              <a:t>02: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190.100.1.0/24</a:t>
            </a:r>
            <a:r>
              <a:rPr sz="1800" spc="38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Wingdings"/>
                <a:cs typeface="Wingdings"/>
              </a:rPr>
              <a:t></a:t>
            </a:r>
            <a:r>
              <a:rPr sz="1800" spc="-5" dirty="0">
                <a:latin typeface="Calibri Light"/>
                <a:cs typeface="Calibri Light"/>
              </a:rPr>
              <a:t>190.100.1.255/24</a:t>
            </a:r>
            <a:endParaRPr sz="180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1055"/>
              </a:spcBef>
            </a:pPr>
            <a:r>
              <a:rPr sz="1800" i="1" dirty="0">
                <a:latin typeface="Calibri Light"/>
                <a:cs typeface="Calibri Light"/>
              </a:rPr>
              <a:t>…………………………………</a:t>
            </a:r>
            <a:r>
              <a:rPr sz="1800" dirty="0">
                <a:latin typeface="Calibri Light"/>
                <a:cs typeface="Calibri Light"/>
              </a:rPr>
              <a:t>..</a:t>
            </a:r>
            <a:endParaRPr sz="180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1110"/>
              </a:spcBef>
            </a:pPr>
            <a:r>
              <a:rPr sz="1800" spc="-5" dirty="0">
                <a:latin typeface="Calibri Light"/>
                <a:cs typeface="Calibri Light"/>
              </a:rPr>
              <a:t>64: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190.100.63.0/24</a:t>
            </a:r>
            <a:r>
              <a:rPr sz="1800" spc="-5" dirty="0">
                <a:latin typeface="Wingdings"/>
                <a:cs typeface="Wingdings"/>
              </a:rPr>
              <a:t></a:t>
            </a:r>
            <a:r>
              <a:rPr sz="1800" spc="-5" dirty="0">
                <a:latin typeface="Calibri Light"/>
                <a:cs typeface="Calibri Light"/>
              </a:rPr>
              <a:t>190.100.63.255/24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</a:pPr>
            <a:r>
              <a:rPr sz="1800" spc="-165" dirty="0">
                <a:latin typeface="Calibri Light"/>
                <a:cs typeface="Calibri Light"/>
              </a:rPr>
              <a:t>T</a:t>
            </a:r>
            <a:r>
              <a:rPr sz="1800" spc="-20" dirty="0">
                <a:latin typeface="Calibri Light"/>
                <a:cs typeface="Calibri Light"/>
              </a:rPr>
              <a:t>o</a:t>
            </a:r>
            <a:r>
              <a:rPr sz="1800" spc="-30" dirty="0">
                <a:latin typeface="Calibri Light"/>
                <a:cs typeface="Calibri Light"/>
              </a:rPr>
              <a:t>t</a:t>
            </a:r>
            <a:r>
              <a:rPr sz="1800" spc="-10" dirty="0">
                <a:latin typeface="Calibri Light"/>
                <a:cs typeface="Calibri Light"/>
              </a:rPr>
              <a:t>a</a:t>
            </a:r>
            <a:r>
              <a:rPr sz="1800" dirty="0">
                <a:latin typeface="Calibri Light"/>
                <a:cs typeface="Calibri Light"/>
              </a:rPr>
              <a:t>l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=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6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 Light"/>
                <a:cs typeface="Calibri Light"/>
              </a:rPr>
              <a:t>256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=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16</a:t>
            </a:r>
            <a:r>
              <a:rPr sz="1800" dirty="0">
                <a:latin typeface="Calibri Light"/>
                <a:cs typeface="Calibri Light"/>
              </a:rPr>
              <a:t>,3</a:t>
            </a:r>
            <a:r>
              <a:rPr sz="1800" spc="-15" dirty="0">
                <a:latin typeface="Calibri Light"/>
                <a:cs typeface="Calibri Light"/>
              </a:rPr>
              <a:t>8</a:t>
            </a:r>
            <a:r>
              <a:rPr sz="1800" dirty="0">
                <a:latin typeface="Calibri Light"/>
                <a:cs typeface="Calibri Light"/>
              </a:rPr>
              <a:t>4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5040" y="1498091"/>
            <a:ext cx="4602479" cy="43860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35040" y="1498091"/>
            <a:ext cx="4602480" cy="438658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800" b="1" spc="-10" dirty="0">
                <a:latin typeface="Times New Roman"/>
                <a:cs typeface="Times New Roman"/>
              </a:rPr>
              <a:t>Group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  <a:tabLst>
                <a:tab pos="585470" algn="l"/>
                <a:tab pos="1093470" algn="l"/>
                <a:tab pos="1861185" algn="l"/>
                <a:tab pos="2457450" algn="l"/>
                <a:tab pos="3472815" algn="l"/>
                <a:tab pos="4170679" algn="l"/>
              </a:tabLst>
            </a:pPr>
            <a:r>
              <a:rPr sz="1800" spc="-5" dirty="0">
                <a:latin typeface="Times New Roman"/>
                <a:cs typeface="Times New Roman"/>
              </a:rPr>
              <a:t>For	</a:t>
            </a:r>
            <a:r>
              <a:rPr sz="1800" dirty="0">
                <a:latin typeface="Times New Roman"/>
                <a:cs typeface="Times New Roman"/>
              </a:rPr>
              <a:t>this	group,	each	customer	needs	128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addresses.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means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suffix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length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(2</a:t>
            </a:r>
            <a:r>
              <a:rPr sz="1800" spc="-7" baseline="25462" dirty="0">
                <a:latin typeface="Times New Roman"/>
                <a:cs typeface="Times New Roman"/>
              </a:rPr>
              <a:t>7</a:t>
            </a:r>
            <a:endParaRPr sz="1800" baseline="25462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Symbol"/>
                <a:cs typeface="Symbol"/>
              </a:rPr>
              <a:t>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128).</a:t>
            </a:r>
            <a:endParaRPr sz="1800">
              <a:latin typeface="Times New Roman"/>
              <a:cs typeface="Times New Roman"/>
            </a:endParaRPr>
          </a:p>
          <a:p>
            <a:pPr marL="92075" marR="8191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prefix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length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32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25.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  <a:tabLst>
                <a:tab pos="2506345" algn="l"/>
              </a:tabLst>
            </a:pPr>
            <a:r>
              <a:rPr sz="1800" dirty="0">
                <a:latin typeface="Times New Roman"/>
                <a:cs typeface="Times New Roman"/>
              </a:rPr>
              <a:t>001: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190.100.64.0/25	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190.100.64.127/25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085"/>
              </a:spcBef>
              <a:tabLst>
                <a:tab pos="2506345" algn="l"/>
              </a:tabLst>
            </a:pPr>
            <a:r>
              <a:rPr sz="1800" dirty="0">
                <a:latin typeface="Times New Roman"/>
                <a:cs typeface="Times New Roman"/>
              </a:rPr>
              <a:t>002: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190.100.64.128/25	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190.100.64.255/25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003:190.100.127.128/25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190.100.127.255/25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b="1" spc="-35" dirty="0">
                <a:latin typeface="Times New Roman"/>
                <a:cs typeface="Times New Roman"/>
              </a:rPr>
              <a:t>Total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128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128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16,384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01817" y="870026"/>
            <a:ext cx="139255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5" dirty="0">
                <a:solidFill>
                  <a:srgbClr val="000000"/>
                </a:solidFill>
              </a:rPr>
              <a:t>Solution</a:t>
            </a:r>
            <a:endParaRPr sz="33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11380" y="281940"/>
            <a:ext cx="2580169" cy="69341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C722FD0-A22E-0DCC-2940-24DD6DF7775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9DB8DF0-E6EF-4B35-B96A-AD32F207FAB3}" type="datetime1">
              <a:rPr lang="en-US" smtClean="0"/>
              <a:t>2/2/2023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631C32-4B91-6352-A0B4-FF117661BD8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4891921-7CF5-CB3B-3185-A9C32B365A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96</a:t>
            </a:fld>
            <a:endParaRPr lang="en-IN" sz="1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160" y="1600200"/>
            <a:ext cx="4991099" cy="35554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61160" y="1600200"/>
            <a:ext cx="4991100" cy="355600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 Light"/>
                <a:cs typeface="Calibri Light"/>
              </a:rPr>
              <a:t>Group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3</a:t>
            </a:r>
            <a:endParaRPr sz="1800">
              <a:latin typeface="Calibri Light"/>
              <a:cs typeface="Calibri Light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Calibri Light"/>
                <a:cs typeface="Calibri Light"/>
              </a:rPr>
              <a:t>For</a:t>
            </a:r>
            <a:r>
              <a:rPr sz="1800" spc="16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this</a:t>
            </a:r>
            <a:r>
              <a:rPr sz="1800" spc="19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group,</a:t>
            </a:r>
            <a:r>
              <a:rPr sz="1800" spc="19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each</a:t>
            </a:r>
            <a:r>
              <a:rPr sz="1800" spc="17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customer</a:t>
            </a:r>
            <a:r>
              <a:rPr sz="1800" spc="18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needs</a:t>
            </a:r>
            <a:r>
              <a:rPr sz="1800" spc="16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64</a:t>
            </a:r>
            <a:r>
              <a:rPr sz="1800" spc="18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addresses.</a:t>
            </a:r>
            <a:endParaRPr sz="1800">
              <a:latin typeface="Calibri Light"/>
              <a:cs typeface="Calibri Light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 Light"/>
                <a:cs typeface="Calibri Light"/>
              </a:rPr>
              <a:t>This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means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 </a:t>
            </a:r>
            <a:r>
              <a:rPr sz="1800" spc="-5" dirty="0">
                <a:latin typeface="Calibri Light"/>
                <a:cs typeface="Calibri Light"/>
              </a:rPr>
              <a:t>suffix</a:t>
            </a:r>
            <a:r>
              <a:rPr sz="180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length</a:t>
            </a:r>
            <a:r>
              <a:rPr sz="1800" spc="1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is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6</a:t>
            </a:r>
            <a:r>
              <a:rPr sz="1800" spc="-5" dirty="0">
                <a:latin typeface="Calibri Light"/>
                <a:cs typeface="Calibri Light"/>
              </a:rPr>
              <a:t> (26 </a:t>
            </a:r>
            <a:r>
              <a:rPr sz="1800" dirty="0">
                <a:latin typeface="Calibri Light"/>
                <a:cs typeface="Calibri Light"/>
              </a:rPr>
              <a:t>=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64).</a:t>
            </a:r>
            <a:endParaRPr sz="1800">
              <a:latin typeface="Calibri Light"/>
              <a:cs typeface="Calibri Light"/>
            </a:endParaRPr>
          </a:p>
          <a:p>
            <a:pPr marL="91440" marR="527685">
              <a:lnSpc>
                <a:spcPts val="3260"/>
              </a:lnSpc>
              <a:spcBef>
                <a:spcPts val="270"/>
              </a:spcBef>
              <a:tabLst>
                <a:tab pos="2453640" algn="l"/>
              </a:tabLst>
            </a:pP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prefix</a:t>
            </a:r>
            <a:r>
              <a:rPr sz="180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length</a:t>
            </a:r>
            <a:r>
              <a:rPr sz="1800" spc="2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is</a:t>
            </a:r>
            <a:r>
              <a:rPr sz="1800" spc="1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then 32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- 6 =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26. </a:t>
            </a:r>
            <a:r>
              <a:rPr sz="180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001:190</a:t>
            </a:r>
            <a:r>
              <a:rPr sz="1800" dirty="0">
                <a:latin typeface="Calibri Light"/>
                <a:cs typeface="Calibri Light"/>
              </a:rPr>
              <a:t>.</a:t>
            </a:r>
            <a:r>
              <a:rPr sz="1800" spc="-5" dirty="0">
                <a:latin typeface="Calibri Light"/>
                <a:cs typeface="Calibri Light"/>
              </a:rPr>
              <a:t>100</a:t>
            </a:r>
            <a:r>
              <a:rPr sz="1800" dirty="0">
                <a:latin typeface="Calibri Light"/>
                <a:cs typeface="Calibri Light"/>
              </a:rPr>
              <a:t>.</a:t>
            </a:r>
            <a:r>
              <a:rPr sz="1800" spc="-5" dirty="0">
                <a:latin typeface="Calibri Light"/>
                <a:cs typeface="Calibri Light"/>
              </a:rPr>
              <a:t>128</a:t>
            </a:r>
            <a:r>
              <a:rPr sz="1800" dirty="0">
                <a:latin typeface="Calibri Light"/>
                <a:cs typeface="Calibri Light"/>
              </a:rPr>
              <a:t>.0</a:t>
            </a:r>
            <a:r>
              <a:rPr sz="1800" spc="-5" dirty="0">
                <a:latin typeface="Calibri Light"/>
                <a:cs typeface="Calibri Light"/>
              </a:rPr>
              <a:t>/2</a:t>
            </a:r>
            <a:r>
              <a:rPr sz="1800" dirty="0">
                <a:latin typeface="Calibri Light"/>
                <a:cs typeface="Calibri Light"/>
              </a:rPr>
              <a:t>6	</a:t>
            </a:r>
            <a:r>
              <a:rPr sz="1800" spc="-5" dirty="0">
                <a:latin typeface="Wingdings"/>
                <a:cs typeface="Wingdings"/>
              </a:rPr>
              <a:t></a:t>
            </a:r>
            <a:r>
              <a:rPr sz="1800" spc="-5" dirty="0">
                <a:latin typeface="Calibri Light"/>
                <a:cs typeface="Calibri Light"/>
              </a:rPr>
              <a:t>190</a:t>
            </a:r>
            <a:r>
              <a:rPr sz="1800" dirty="0">
                <a:latin typeface="Calibri Light"/>
                <a:cs typeface="Calibri Light"/>
              </a:rPr>
              <a:t>.</a:t>
            </a:r>
            <a:r>
              <a:rPr sz="1800" spc="-5" dirty="0">
                <a:latin typeface="Calibri Light"/>
                <a:cs typeface="Calibri Light"/>
              </a:rPr>
              <a:t>100</a:t>
            </a:r>
            <a:r>
              <a:rPr sz="1800" dirty="0">
                <a:latin typeface="Calibri Light"/>
                <a:cs typeface="Calibri Light"/>
              </a:rPr>
              <a:t>.</a:t>
            </a:r>
            <a:r>
              <a:rPr sz="1800" spc="-5" dirty="0">
                <a:latin typeface="Calibri Light"/>
                <a:cs typeface="Calibri Light"/>
              </a:rPr>
              <a:t>128</a:t>
            </a:r>
            <a:r>
              <a:rPr sz="1800" dirty="0">
                <a:latin typeface="Calibri Light"/>
                <a:cs typeface="Calibri Light"/>
              </a:rPr>
              <a:t>.</a:t>
            </a:r>
            <a:r>
              <a:rPr sz="1800" spc="-5" dirty="0">
                <a:latin typeface="Calibri Light"/>
                <a:cs typeface="Calibri Light"/>
              </a:rPr>
              <a:t>63/26</a:t>
            </a:r>
            <a:endParaRPr sz="1800">
              <a:latin typeface="Calibri Light"/>
              <a:cs typeface="Calibri Light"/>
            </a:endParaRPr>
          </a:p>
          <a:p>
            <a:pPr marL="91440">
              <a:lnSpc>
                <a:spcPct val="100000"/>
              </a:lnSpc>
              <a:spcBef>
                <a:spcPts val="790"/>
              </a:spcBef>
              <a:tabLst>
                <a:tab pos="2464435" algn="l"/>
              </a:tabLst>
            </a:pPr>
            <a:r>
              <a:rPr sz="1800" spc="-5" dirty="0">
                <a:latin typeface="Calibri Light"/>
                <a:cs typeface="Calibri Light"/>
              </a:rPr>
              <a:t>002:190.100.128.64/26	</a:t>
            </a:r>
            <a:r>
              <a:rPr sz="1800" spc="-5" dirty="0">
                <a:latin typeface="Wingdings"/>
                <a:cs typeface="Wingdings"/>
              </a:rPr>
              <a:t></a:t>
            </a:r>
            <a:r>
              <a:rPr sz="1800" spc="-5" dirty="0">
                <a:latin typeface="Calibri Light"/>
                <a:cs typeface="Calibri Light"/>
              </a:rPr>
              <a:t>190.100.128.127/26</a:t>
            </a:r>
            <a:endParaRPr sz="1800">
              <a:latin typeface="Calibri Light"/>
              <a:cs typeface="Calibri Light"/>
            </a:endParaRPr>
          </a:p>
          <a:p>
            <a:pPr marL="91440">
              <a:lnSpc>
                <a:spcPct val="100000"/>
              </a:lnSpc>
              <a:spcBef>
                <a:spcPts val="1060"/>
              </a:spcBef>
            </a:pPr>
            <a:r>
              <a:rPr sz="1800" i="1" dirty="0">
                <a:latin typeface="Calibri Light"/>
                <a:cs typeface="Calibri Light"/>
              </a:rPr>
              <a:t>…………………………</a:t>
            </a:r>
            <a:endParaRPr sz="1800">
              <a:latin typeface="Calibri Light"/>
              <a:cs typeface="Calibri Light"/>
            </a:endParaRPr>
          </a:p>
          <a:p>
            <a:pPr marL="91440">
              <a:lnSpc>
                <a:spcPct val="100000"/>
              </a:lnSpc>
              <a:spcBef>
                <a:spcPts val="1105"/>
              </a:spcBef>
            </a:pPr>
            <a:r>
              <a:rPr sz="1800" spc="-5" dirty="0">
                <a:latin typeface="Calibri Light"/>
                <a:cs typeface="Calibri Light"/>
              </a:rPr>
              <a:t>128:190.100.159.192/26</a:t>
            </a:r>
            <a:r>
              <a:rPr sz="1800" spc="38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Wingdings"/>
                <a:cs typeface="Wingdings"/>
              </a:rPr>
              <a:t></a:t>
            </a:r>
            <a:r>
              <a:rPr sz="1800" spc="-5" dirty="0">
                <a:latin typeface="Calibri Light"/>
                <a:cs typeface="Calibri Light"/>
              </a:rPr>
              <a:t>190.100.159.255/26</a:t>
            </a:r>
            <a:endParaRPr sz="1800">
              <a:latin typeface="Calibri Light"/>
              <a:cs typeface="Calibri Light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spc="-45" dirty="0">
                <a:latin typeface="Calibri Light"/>
                <a:cs typeface="Calibri Light"/>
              </a:rPr>
              <a:t>Total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=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128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64</a:t>
            </a:r>
            <a:r>
              <a:rPr sz="1800" dirty="0">
                <a:latin typeface="Calibri Light"/>
                <a:cs typeface="Calibri Light"/>
              </a:rPr>
              <a:t> =</a:t>
            </a:r>
            <a:r>
              <a:rPr sz="1800" spc="-5" dirty="0">
                <a:latin typeface="Calibri Light"/>
                <a:cs typeface="Calibri Light"/>
              </a:rPr>
              <a:t> 8,192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2780" y="2712720"/>
            <a:ext cx="3238500" cy="1066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02780" y="2712720"/>
            <a:ext cx="3238500" cy="106680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granted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addresses: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65,536</a:t>
            </a:r>
            <a:endParaRPr sz="1500">
              <a:latin typeface="Calibri"/>
              <a:cs typeface="Calibri"/>
            </a:endParaRPr>
          </a:p>
          <a:p>
            <a:pPr marL="92075" marR="120650">
              <a:lnSpc>
                <a:spcPct val="160700"/>
              </a:lnSpc>
              <a:spcBef>
                <a:spcPts val="15"/>
              </a:spcBef>
            </a:pP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allocated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addresses: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40,960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available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addresses: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24,576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01817" y="870026"/>
            <a:ext cx="139255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5" dirty="0">
                <a:solidFill>
                  <a:srgbClr val="000000"/>
                </a:solidFill>
              </a:rPr>
              <a:t>Solution</a:t>
            </a:r>
            <a:endParaRPr sz="33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11380" y="281940"/>
            <a:ext cx="2580169" cy="69341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8F551F5-403D-2E2D-A5BD-3CC7FD79C73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F6C667F-04F5-4E62-B550-3027C985EC0A}" type="datetime1">
              <a:rPr lang="en-US" smtClean="0"/>
              <a:t>2/2/2023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96B252-2DB9-75E3-CDB4-7818B0D7EB6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93053E-75AB-796D-2C24-5E8F8FE632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97</a:t>
            </a:fld>
            <a:endParaRPr lang="en-IN" sz="14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6307" y="2050491"/>
            <a:ext cx="5836443" cy="26929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1380" y="281940"/>
            <a:ext cx="2580169" cy="6934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83AC-8D8E-8D88-5390-87C69B70F47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E4FBE3F-9BEF-40F2-91FA-343FDA092C39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95AAA-AE8D-3B90-5153-37AAD54C8FB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43CCD-CB56-D6F7-A049-30515AFBA8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98</a:t>
            </a:fld>
            <a:endParaRPr lang="en-IN" sz="1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7314" y="1586610"/>
            <a:ext cx="629666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Times New Roman"/>
                <a:cs typeface="Times New Roman"/>
              </a:rPr>
              <a:t>Perform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CIDR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aggregation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on the</a:t>
            </a:r>
            <a:r>
              <a:rPr sz="2100" spc="-5" dirty="0">
                <a:latin typeface="Times New Roman"/>
                <a:cs typeface="Times New Roman"/>
              </a:rPr>
              <a:t> following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IP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Addresses-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200.96.86.0/24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latin typeface="Times New Roman"/>
                <a:cs typeface="Times New Roman"/>
              </a:rPr>
              <a:t>200.96.87.0/24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200.96.88.0/24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200.96.89.0/24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57165" y="1004696"/>
            <a:ext cx="26822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60" dirty="0">
                <a:solidFill>
                  <a:srgbClr val="000000"/>
                </a:solidFill>
              </a:rPr>
              <a:t>P</a:t>
            </a:r>
            <a:r>
              <a:rPr sz="3300" spc="-70" dirty="0">
                <a:solidFill>
                  <a:srgbClr val="000000"/>
                </a:solidFill>
              </a:rPr>
              <a:t>r</a:t>
            </a:r>
            <a:r>
              <a:rPr sz="3300" spc="-20" dirty="0">
                <a:solidFill>
                  <a:srgbClr val="000000"/>
                </a:solidFill>
              </a:rPr>
              <a:t>o</a:t>
            </a:r>
            <a:r>
              <a:rPr sz="3300" spc="-35" dirty="0">
                <a:solidFill>
                  <a:srgbClr val="000000"/>
                </a:solidFill>
              </a:rPr>
              <a:t>b</a:t>
            </a:r>
            <a:r>
              <a:rPr sz="3300" dirty="0">
                <a:solidFill>
                  <a:srgbClr val="000000"/>
                </a:solidFill>
              </a:rPr>
              <a:t>l</a:t>
            </a:r>
            <a:r>
              <a:rPr sz="3300" spc="-45" dirty="0">
                <a:solidFill>
                  <a:srgbClr val="000000"/>
                </a:solidFill>
              </a:rPr>
              <a:t>e</a:t>
            </a:r>
            <a:r>
              <a:rPr sz="3300" dirty="0">
                <a:solidFill>
                  <a:srgbClr val="000000"/>
                </a:solidFill>
              </a:rPr>
              <a:t>m</a:t>
            </a:r>
            <a:r>
              <a:rPr sz="3300" spc="-95" dirty="0">
                <a:solidFill>
                  <a:srgbClr val="000000"/>
                </a:solidFill>
              </a:rPr>
              <a:t> </a:t>
            </a:r>
            <a:r>
              <a:rPr sz="3300" spc="-20" dirty="0">
                <a:solidFill>
                  <a:srgbClr val="000000"/>
                </a:solidFill>
              </a:rPr>
              <a:t>So</a:t>
            </a:r>
            <a:r>
              <a:rPr sz="3300" dirty="0">
                <a:solidFill>
                  <a:srgbClr val="000000"/>
                </a:solidFill>
              </a:rPr>
              <a:t>l</a:t>
            </a:r>
            <a:r>
              <a:rPr sz="3300" spc="-35" dirty="0">
                <a:solidFill>
                  <a:srgbClr val="000000"/>
                </a:solidFill>
              </a:rPr>
              <a:t>v</a:t>
            </a:r>
            <a:r>
              <a:rPr sz="3300" spc="-20" dirty="0">
                <a:solidFill>
                  <a:srgbClr val="000000"/>
                </a:solidFill>
              </a:rPr>
              <a:t>i</a:t>
            </a:r>
            <a:r>
              <a:rPr sz="3300" spc="-35" dirty="0">
                <a:solidFill>
                  <a:srgbClr val="000000"/>
                </a:solidFill>
              </a:rPr>
              <a:t>n</a:t>
            </a:r>
            <a:r>
              <a:rPr sz="3300" dirty="0">
                <a:solidFill>
                  <a:srgbClr val="000000"/>
                </a:solidFill>
              </a:rPr>
              <a:t>g</a:t>
            </a:r>
            <a:endParaRPr sz="33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6667" y="1917192"/>
            <a:ext cx="4104132" cy="37795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18890" y="3626865"/>
            <a:ext cx="942340" cy="6604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100" rIns="0" bIns="0" rtlCol="0">
            <a:spAutoFit/>
          </a:bodyPr>
          <a:lstStyle/>
          <a:p>
            <a:pPr marL="98425" marR="166370">
              <a:lnSpc>
                <a:spcPct val="100000"/>
              </a:lnSpc>
              <a:spcBef>
                <a:spcPts val="3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Solutio  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31409" y="3751834"/>
            <a:ext cx="805180" cy="110489"/>
            <a:chOff x="4931409" y="3751834"/>
            <a:chExt cx="805180" cy="110489"/>
          </a:xfrm>
        </p:grpSpPr>
        <p:sp>
          <p:nvSpPr>
            <p:cNvPr id="7" name="object 7"/>
            <p:cNvSpPr/>
            <p:nvPr/>
          </p:nvSpPr>
          <p:spPr>
            <a:xfrm>
              <a:off x="4937759" y="3758184"/>
              <a:ext cx="792480" cy="97790"/>
            </a:xfrm>
            <a:custGeom>
              <a:avLst/>
              <a:gdLst/>
              <a:ahLst/>
              <a:cxnLst/>
              <a:rect l="l" t="t" r="r" b="b"/>
              <a:pathLst>
                <a:path w="792479" h="97789">
                  <a:moveTo>
                    <a:pt x="743712" y="0"/>
                  </a:moveTo>
                  <a:lnTo>
                    <a:pt x="743712" y="24384"/>
                  </a:lnTo>
                  <a:lnTo>
                    <a:pt x="0" y="24384"/>
                  </a:lnTo>
                  <a:lnTo>
                    <a:pt x="0" y="73152"/>
                  </a:lnTo>
                  <a:lnTo>
                    <a:pt x="743712" y="73152"/>
                  </a:lnTo>
                  <a:lnTo>
                    <a:pt x="743712" y="97536"/>
                  </a:lnTo>
                  <a:lnTo>
                    <a:pt x="792479" y="48768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37759" y="3758184"/>
              <a:ext cx="792480" cy="97790"/>
            </a:xfrm>
            <a:custGeom>
              <a:avLst/>
              <a:gdLst/>
              <a:ahLst/>
              <a:cxnLst/>
              <a:rect l="l" t="t" r="r" b="b"/>
              <a:pathLst>
                <a:path w="792479" h="97789">
                  <a:moveTo>
                    <a:pt x="0" y="24384"/>
                  </a:moveTo>
                  <a:lnTo>
                    <a:pt x="743712" y="24384"/>
                  </a:lnTo>
                  <a:lnTo>
                    <a:pt x="743712" y="0"/>
                  </a:lnTo>
                  <a:lnTo>
                    <a:pt x="792479" y="48768"/>
                  </a:lnTo>
                  <a:lnTo>
                    <a:pt x="743712" y="97536"/>
                  </a:lnTo>
                  <a:lnTo>
                    <a:pt x="743712" y="73152"/>
                  </a:lnTo>
                  <a:lnTo>
                    <a:pt x="0" y="73152"/>
                  </a:lnTo>
                  <a:lnTo>
                    <a:pt x="0" y="2438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1380" y="281940"/>
            <a:ext cx="2580169" cy="693419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3B5C445-16AA-99E5-CDE0-BB63254AB1F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EB93D77-1110-450A-8A1E-D2E2B561B0F1}" type="datetime1">
              <a:rPr lang="en-US" smtClean="0"/>
              <a:t>2/2/2023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4C629F3-1AA9-6D6D-1F9D-4C88730E118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COMPUTER COMMUNICATION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15AF67-596B-B373-1385-59DAFF5F2B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1440">
              <a:lnSpc>
                <a:spcPts val="1435"/>
              </a:lnSpc>
            </a:pPr>
            <a:fld id="{81D60167-4931-47E6-BA6A-407CBD079E47}" type="slidenum">
              <a:rPr lang="en-IN" sz="1400" smtClean="0"/>
              <a:t>99</a:t>
            </a:fld>
            <a:endParaRPr lang="en-I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10375</Words>
  <Application>Microsoft Office PowerPoint</Application>
  <PresentationFormat>Widescreen</PresentationFormat>
  <Paragraphs>1422</Paragraphs>
  <Slides>150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150</vt:i4>
      </vt:variant>
    </vt:vector>
  </HeadingPairs>
  <TitlesOfParts>
    <vt:vector size="159" baseType="lpstr">
      <vt:lpstr>Arial</vt:lpstr>
      <vt:lpstr>Arial MT</vt:lpstr>
      <vt:lpstr>Calibri</vt:lpstr>
      <vt:lpstr>Calibri Light</vt:lpstr>
      <vt:lpstr>Palatino Linotype</vt:lpstr>
      <vt:lpstr>Symbol</vt:lpstr>
      <vt:lpstr>Times New Roman</vt:lpstr>
      <vt:lpstr>Wingdings</vt:lpstr>
      <vt:lpstr>Office Theme</vt:lpstr>
      <vt:lpstr>18CSS202J - COMPUTER COMMUNICATIONS</vt:lpstr>
      <vt:lpstr>Course Objective: The purpose of learning this course is to</vt:lpstr>
      <vt:lpstr>UNIT –II </vt:lpstr>
      <vt:lpstr>IPv4 ADDRESSES</vt:lpstr>
      <vt:lpstr>IPV4 NOTATIONS</vt:lpstr>
      <vt:lpstr>Solution</vt:lpstr>
      <vt:lpstr>PowerPoint Presentation</vt:lpstr>
      <vt:lpstr>IPv4 Header Structure</vt:lpstr>
      <vt:lpstr>IPv4 Header - Review</vt:lpstr>
      <vt:lpstr>IPv4 Header - Review</vt:lpstr>
      <vt:lpstr>IPv4 Header - Review</vt:lpstr>
      <vt:lpstr>IPv4 Header - Review</vt:lpstr>
      <vt:lpstr>IPv4 Header - Review</vt:lpstr>
      <vt:lpstr>Types of addressing</vt:lpstr>
      <vt:lpstr>Classful Addressing and  Problem solving</vt:lpstr>
      <vt:lpstr>PowerPoint Presentation</vt:lpstr>
      <vt:lpstr>Classful Addressing</vt:lpstr>
      <vt:lpstr>Finding the classes in binary and dotted-decimal  notation</vt:lpstr>
      <vt:lpstr>Classful Addressing</vt:lpstr>
      <vt:lpstr>Classful Addressing – Class Range</vt:lpstr>
      <vt:lpstr>Example 1</vt:lpstr>
      <vt:lpstr>Example 2</vt:lpstr>
      <vt:lpstr>Example 3</vt:lpstr>
      <vt:lpstr>Table 1 Number of blocks and block size in classful IPv4 addressing</vt:lpstr>
      <vt:lpstr>Note</vt:lpstr>
      <vt:lpstr>Table 2 Default masks for classful addressing</vt:lpstr>
      <vt:lpstr>Note</vt:lpstr>
      <vt:lpstr>Note</vt:lpstr>
      <vt:lpstr>Note</vt:lpstr>
      <vt:lpstr>Example 19.6</vt:lpstr>
      <vt:lpstr>Note</vt:lpstr>
      <vt:lpstr>Example 19.7</vt:lpstr>
      <vt:lpstr>Note</vt:lpstr>
      <vt:lpstr>Example 19.8</vt:lpstr>
      <vt:lpstr>Example 19.9</vt:lpstr>
      <vt:lpstr>Example 19.9 (continued)</vt:lpstr>
      <vt:lpstr>Example 19.9 (continued)</vt:lpstr>
      <vt:lpstr>Figure 19.4 A network configuration for the block 205.16.37.32/28</vt:lpstr>
      <vt:lpstr>Note</vt:lpstr>
      <vt:lpstr>PowerPoint Presentation</vt:lpstr>
      <vt:lpstr>Types of addressing</vt:lpstr>
      <vt:lpstr>Classful Addressing and  Problem solving</vt:lpstr>
      <vt:lpstr>PowerPoint Presentation</vt:lpstr>
      <vt:lpstr>Classful Addressing</vt:lpstr>
      <vt:lpstr>Classful Addressing</vt:lpstr>
      <vt:lpstr>Classful Addressing – Class Range</vt:lpstr>
      <vt:lpstr>Example 1</vt:lpstr>
      <vt:lpstr>Example 2</vt:lpstr>
      <vt:lpstr>Example 3</vt:lpstr>
      <vt:lpstr>Table 1 Number of blocks and block size in classful IPv4 addressing</vt:lpstr>
      <vt:lpstr>Note</vt:lpstr>
      <vt:lpstr>Table 2 Default masks for classful addressing</vt:lpstr>
      <vt:lpstr>Note</vt:lpstr>
      <vt:lpstr>Note</vt:lpstr>
      <vt:lpstr>Note</vt:lpstr>
      <vt:lpstr>Example 4</vt:lpstr>
      <vt:lpstr>Note</vt:lpstr>
      <vt:lpstr>Example 5</vt:lpstr>
      <vt:lpstr>Note</vt:lpstr>
      <vt:lpstr>Example 6</vt:lpstr>
      <vt:lpstr>Example 7</vt:lpstr>
      <vt:lpstr>Example 7 (continued)</vt:lpstr>
      <vt:lpstr>Example 7 (continued)</vt:lpstr>
      <vt:lpstr>Figure 1 A network configuration for the block 205.16.37.32/28</vt:lpstr>
      <vt:lpstr>Note</vt:lpstr>
      <vt:lpstr>Two level hierarchy - Three level  hierarchy- subnet mask - Address  aggregation- problem solving.</vt:lpstr>
      <vt:lpstr>Hierarchy of IPv4 Addressing</vt:lpstr>
      <vt:lpstr>Figure 2 Two levels of hierarchy in an IPv4 address</vt:lpstr>
      <vt:lpstr>Two Level of Hierarchy</vt:lpstr>
      <vt:lpstr>Three Level of Hierarchy</vt:lpstr>
      <vt:lpstr>Address Aggregation</vt:lpstr>
      <vt:lpstr>Session 5</vt:lpstr>
      <vt:lpstr>Special Addresses</vt:lpstr>
      <vt:lpstr>Special Addresses</vt:lpstr>
      <vt:lpstr>Special Addresses</vt:lpstr>
      <vt:lpstr>Special Addresses</vt:lpstr>
      <vt:lpstr>PowerPoint Presentation</vt:lpstr>
      <vt:lpstr>Special Addresses</vt:lpstr>
      <vt:lpstr>Special Addresses</vt:lpstr>
      <vt:lpstr>Special Addresses</vt:lpstr>
      <vt:lpstr>Special Addresses</vt:lpstr>
      <vt:lpstr>Special Addresses</vt:lpstr>
      <vt:lpstr>Special Addresses</vt:lpstr>
      <vt:lpstr>Special Addresses</vt:lpstr>
      <vt:lpstr>Special Addresses</vt:lpstr>
      <vt:lpstr>Special Addresses</vt:lpstr>
      <vt:lpstr>Special Addresses</vt:lpstr>
      <vt:lpstr>Special Addresses</vt:lpstr>
      <vt:lpstr>Session 6</vt:lpstr>
      <vt:lpstr>Classless Addressing</vt:lpstr>
      <vt:lpstr>Classless Addressing</vt:lpstr>
      <vt:lpstr>Classless Addressing - Restriction</vt:lpstr>
      <vt:lpstr>Slash Notation</vt:lpstr>
      <vt:lpstr>Slash Notation</vt:lpstr>
      <vt:lpstr>Problem Solving</vt:lpstr>
      <vt:lpstr>Solution</vt:lpstr>
      <vt:lpstr>Solution</vt:lpstr>
      <vt:lpstr>PowerPoint Presentation</vt:lpstr>
      <vt:lpstr>Problem Solving</vt:lpstr>
      <vt:lpstr>Intermediate devices - Hub,  Repeaters and Switch</vt:lpstr>
      <vt:lpstr>Intermediate devices - Hubs</vt:lpstr>
      <vt:lpstr>Hubs</vt:lpstr>
      <vt:lpstr>Types of Hub</vt:lpstr>
      <vt:lpstr>Drawbacks</vt:lpstr>
      <vt:lpstr>Repeaters</vt:lpstr>
      <vt:lpstr>Switches</vt:lpstr>
      <vt:lpstr>Switches</vt:lpstr>
      <vt:lpstr>Switches</vt:lpstr>
      <vt:lpstr>Switches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Bridges  Structure of router</vt:lpstr>
      <vt:lpstr>2.10.1 What is a Bridge in a Computer Network?</vt:lpstr>
      <vt:lpstr>2.10.2 Working Principle</vt:lpstr>
      <vt:lpstr>2.10.3 Functions of Bridges in Computer  Network</vt:lpstr>
      <vt:lpstr>2.10.4 Types of Bridges</vt:lpstr>
      <vt:lpstr>2.10.4 .1 Transparent Bridge</vt:lpstr>
      <vt:lpstr>2.10.4.2 Translational Bridge</vt:lpstr>
      <vt:lpstr>2.10.4.3 Source-route Bridge</vt:lpstr>
      <vt:lpstr>2.10.4.4 MAC-Layer Bridge</vt:lpstr>
      <vt:lpstr>2.10.4.5 Remote Type Bridge</vt:lpstr>
      <vt:lpstr>2.10.5.1 Advantages of Bridges</vt:lpstr>
      <vt:lpstr>2.10.5.2 Disadvantages of Bridges</vt:lpstr>
      <vt:lpstr>2.10.6 What is a Router?</vt:lpstr>
      <vt:lpstr>2.10.7 Features of Router</vt:lpstr>
      <vt:lpstr>2.10.8 Types of Routers</vt:lpstr>
      <vt:lpstr>2.10.9 Router Structure</vt:lpstr>
      <vt:lpstr>2.10.9.1 Input Port Processor (IPP)</vt:lpstr>
      <vt:lpstr>Overview of a typical IPP in routers</vt:lpstr>
      <vt:lpstr>Packet Fragmentation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2.10.9.2 Switch Fabric</vt:lpstr>
      <vt:lpstr>PowerPoint Presentation</vt:lpstr>
      <vt:lpstr>2.10.9.3 Switch Controller</vt:lpstr>
      <vt:lpstr>PowerPoint Presentation</vt:lpstr>
      <vt:lpstr>Overview of a switching system controller</vt:lpstr>
      <vt:lpstr>2.10.9.4 Output Port Processors (OPP)</vt:lpstr>
      <vt:lpstr>PowerPoint Presentation</vt:lpstr>
      <vt:lpstr>PowerPoint Presentation</vt:lpstr>
      <vt:lpstr>PowerPoint Presentation</vt:lpstr>
      <vt:lpstr>Difference between Bridge and Router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2023-02-02T05:49:55Z</dcterms:created>
  <dcterms:modified xsi:type="dcterms:W3CDTF">2023-02-02T06:01:08Z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2023-02-02T00:00:00Z</vt:filetime>
  </property>
</Properties>
</file>