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4" roundtripDataSignature="AMtx7miAO4+G35mjb/SHdY2bSmT+64JR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28CA41-A475-4F2D-BD7D-829A32941452}">
  <a:tblStyle styleId="{0828CA41-A475-4F2D-BD7D-829A3294145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4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4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4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Relationship Id="rId10" Type="http://schemas.openxmlformats.org/officeDocument/2006/relationships/image" Target="../media/image11.png"/><Relationship Id="rId9" Type="http://schemas.openxmlformats.org/officeDocument/2006/relationships/image" Target="../media/image1.png"/><Relationship Id="rId5" Type="http://schemas.openxmlformats.org/officeDocument/2006/relationships/image" Target="../media/image19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Algorithm Complexity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Measure the input size </a:t>
            </a:r>
            <a:endParaRPr/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Number of binary bits used to represent the input data 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Efficiency of an algorithm is always expressed as a function of the input size 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Integers 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Matrices 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Arrays 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Graphs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Measure the running time</a:t>
            </a:r>
            <a:endParaRPr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Step count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IN" sz="2380">
                <a:latin typeface="Times New Roman"/>
                <a:ea typeface="Times New Roman"/>
                <a:cs typeface="Times New Roman"/>
                <a:sym typeface="Times New Roman"/>
              </a:rPr>
              <a:t>Set of instructions of a RAM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Operations count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IN" sz="2380">
                <a:latin typeface="Times New Roman"/>
                <a:ea typeface="Times New Roman"/>
                <a:cs typeface="Times New Roman"/>
                <a:sym typeface="Times New Roman"/>
              </a:rPr>
              <a:t>To find an basic operator and express time complexity in terms of number of times the basic operation are performed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Asymptotic analysis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IN" sz="2380">
                <a:latin typeface="Times New Roman"/>
                <a:ea typeface="Times New Roman"/>
                <a:cs typeface="Times New Roman"/>
                <a:sym typeface="Times New Roman"/>
              </a:rPr>
              <a:t>To illustrate the behaviour of the running time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Recurrence relations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IN" sz="2380">
                <a:latin typeface="Times New Roman"/>
                <a:ea typeface="Times New Roman"/>
                <a:cs typeface="Times New Roman"/>
                <a:sym typeface="Times New Roman"/>
              </a:rPr>
              <a:t>Analysing the recursive program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Amortized analysis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IN" sz="2380">
                <a:latin typeface="Times New Roman"/>
                <a:ea typeface="Times New Roman"/>
                <a:cs typeface="Times New Roman"/>
                <a:sym typeface="Times New Roman"/>
              </a:rPr>
              <a:t>Analyzing a sequence of operations of a data structure  </a:t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Step Count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Count the number of steps or instruction used by an algorithm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First step to find steps per execution and frequency of statements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Non executable steps 🡪 0 value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Executable steps 🡪 1 value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Eg. Return a 🡪 1 value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Pros and Cons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IN" sz="2380">
                <a:latin typeface="Times New Roman"/>
                <a:ea typeface="Times New Roman"/>
                <a:cs typeface="Times New Roman"/>
                <a:sym typeface="Times New Roman"/>
              </a:rPr>
              <a:t>Evaluation of time complexity is easy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IN" sz="2380">
                <a:latin typeface="Times New Roman"/>
                <a:ea typeface="Times New Roman"/>
                <a:cs typeface="Times New Roman"/>
                <a:sym typeface="Times New Roman"/>
              </a:rPr>
              <a:t>Not dependent on operands </a:t>
            </a:r>
            <a:endParaRPr/>
          </a:p>
          <a:p>
            <a:pPr indent="-228600" lvl="2" marL="1143000" rtl="0" algn="just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IN" sz="2040">
                <a:latin typeface="Times New Roman"/>
                <a:ea typeface="Times New Roman"/>
                <a:cs typeface="Times New Roman"/>
                <a:sym typeface="Times New Roman"/>
              </a:rPr>
              <a:t>Eg : a = a +5</a:t>
            </a:r>
            <a:endParaRPr/>
          </a:p>
          <a:p>
            <a:pPr indent="-228600" lvl="2" marL="1143000" rtl="0" algn="just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IN" sz="2040">
                <a:latin typeface="Times New Roman"/>
                <a:ea typeface="Times New Roman"/>
                <a:cs typeface="Times New Roman"/>
                <a:sym typeface="Times New Roman"/>
              </a:rPr>
              <a:t>	        a = a + 10</a:t>
            </a:r>
            <a:r>
              <a:rPr baseline="30000" lang="en-IN" sz="204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-IN" sz="2040">
                <a:latin typeface="Times New Roman"/>
                <a:ea typeface="Times New Roman"/>
                <a:cs typeface="Times New Roman"/>
                <a:sym typeface="Times New Roman"/>
              </a:rPr>
              <a:t>              have same step count </a:t>
            </a:r>
            <a:endParaRPr/>
          </a:p>
          <a:p>
            <a:pPr indent="-228600" lvl="2" marL="1143000" rtl="0" algn="just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2"/>
          <p:cNvSpPr/>
          <p:nvPr/>
        </p:nvSpPr>
        <p:spPr>
          <a:xfrm>
            <a:off x="3733800" y="5486400"/>
            <a:ext cx="228600" cy="457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Step count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Ways to measure step count 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Declarative statement 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Initialization 🡪 1 count 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Without initialization 🡪 0 count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Comments / brackets (begin/end/if/end while/end if) 🡪 0 count 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Expression 🡪1 count 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Assignment statement, function invocation, return statement and others(break, continue, go to) 🡪 1 count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Step count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4"/>
          <p:cNvSpPr txBox="1"/>
          <p:nvPr>
            <p:ph idx="1" type="body"/>
          </p:nvPr>
        </p:nvSpPr>
        <p:spPr>
          <a:xfrm>
            <a:off x="457200" y="1600201"/>
            <a:ext cx="1828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Simple (A, B, C)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Begin 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	A = B + 1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	C = A + 2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	D = A + B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End 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8" name="Google Shape;178;p14"/>
          <p:cNvGraphicFramePr/>
          <p:nvPr/>
        </p:nvGraphicFramePr>
        <p:xfrm>
          <a:off x="1981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{0828CA41-A475-4F2D-BD7D-829A32941452}</a:tableStyleId>
              </a:tblPr>
              <a:tblGrid>
                <a:gridCol w="1066800"/>
                <a:gridCol w="2286000"/>
                <a:gridCol w="1143000"/>
                <a:gridCol w="1295400"/>
                <a:gridCol w="914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number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Steps per execution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Frequency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Simple</a:t>
                      </a: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(A, B, C)</a:t>
                      </a: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Begin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= B + 1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 = A + 2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 = A + B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Step count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5"/>
          <p:cNvSpPr txBox="1"/>
          <p:nvPr>
            <p:ph idx="1" type="body"/>
          </p:nvPr>
        </p:nvSpPr>
        <p:spPr>
          <a:xfrm>
            <a:off x="457200" y="1066800"/>
            <a:ext cx="2590800" cy="2133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Sum ( )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Begin 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	sum = 0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	for  i=1 to n do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		sum = sum +1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	End for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	return sum	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End 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5" name="Google Shape;185;p15"/>
          <p:cNvGraphicFramePr/>
          <p:nvPr/>
        </p:nvGraphicFramePr>
        <p:xfrm>
          <a:off x="1905000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{0828CA41-A475-4F2D-BD7D-829A32941452}</a:tableStyleId>
              </a:tblPr>
              <a:tblGrid>
                <a:gridCol w="1066800"/>
                <a:gridCol w="2286000"/>
                <a:gridCol w="1143000"/>
                <a:gridCol w="1295400"/>
                <a:gridCol w="91440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number</a:t>
                      </a: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Steps per execution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Frequency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</a:t>
                      </a: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()</a:t>
                      </a: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Begin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 =</a:t>
                      </a: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 i =1 to n do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 + 1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 + 1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 = sum + 1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 for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 sum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2n + 3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Problem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6"/>
          <p:cNvSpPr txBox="1"/>
          <p:nvPr>
            <p:ph idx="1" type="body"/>
          </p:nvPr>
        </p:nvSpPr>
        <p:spPr>
          <a:xfrm>
            <a:off x="457200" y="990600"/>
            <a:ext cx="40386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5143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K=1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while k &lt;= N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k = k + 1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End while  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Sample ()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Begin 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for i= 1 to n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return i</a:t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End for 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End  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Ex ()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 	Begin 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for i = 1 to n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for j = 1 to n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A (i, j) = 0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End for 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End for 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End </a:t>
            </a:r>
            <a:endParaRPr/>
          </a:p>
          <a:p>
            <a:pPr indent="-403225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775" lvl="0" marL="34290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6"/>
          <p:cNvSpPr txBox="1"/>
          <p:nvPr>
            <p:ph idx="2" type="body"/>
          </p:nvPr>
        </p:nvSpPr>
        <p:spPr>
          <a:xfrm>
            <a:off x="4648200" y="1143000"/>
            <a:ext cx="40386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Sum()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Begin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sum = 0.0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for i=1 to n do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val = 2 * i</a:t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sum = sum + val</a:t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End for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return sum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End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for i=1 to n-1 do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for j = i + 1 to n do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swap (a,b)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End for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End for </a:t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Operation Count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Perform algorithm analysis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Count the number of operations instead of steps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Types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IN" sz="2380">
                <a:latin typeface="Times New Roman"/>
                <a:ea typeface="Times New Roman"/>
                <a:cs typeface="Times New Roman"/>
                <a:sym typeface="Times New Roman"/>
              </a:rPr>
              <a:t>Elementary (basic): primitive operations implemented with less effort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IN" sz="2380">
                <a:latin typeface="Times New Roman"/>
                <a:ea typeface="Times New Roman"/>
                <a:cs typeface="Times New Roman"/>
                <a:sym typeface="Times New Roman"/>
              </a:rPr>
              <a:t>Non elementary (non-basic): sorting, maximum or minimum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Steps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IN" sz="2380">
                <a:latin typeface="Times New Roman"/>
                <a:ea typeface="Times New Roman"/>
                <a:cs typeface="Times New Roman"/>
                <a:sym typeface="Times New Roman"/>
              </a:rPr>
              <a:t>Count the number of basic operations of a program and express it as a formula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IN" sz="2380">
                <a:latin typeface="Times New Roman"/>
                <a:ea typeface="Times New Roman"/>
                <a:cs typeface="Times New Roman"/>
                <a:sym typeface="Times New Roman"/>
              </a:rPr>
              <a:t>Simplify the formula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IN" sz="2380">
                <a:latin typeface="Times New Roman"/>
                <a:ea typeface="Times New Roman"/>
                <a:cs typeface="Times New Roman"/>
                <a:sym typeface="Times New Roman"/>
              </a:rPr>
              <a:t>Represent the time complexity </a:t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Operation Count </a:t>
            </a:r>
            <a:endParaRPr/>
          </a:p>
        </p:txBody>
      </p:sp>
      <p:sp>
        <p:nvSpPr>
          <p:cNvPr id="204" name="Google Shape;204;p18"/>
          <p:cNvSpPr txBox="1"/>
          <p:nvPr>
            <p:ph idx="1" type="body"/>
          </p:nvPr>
        </p:nvSpPr>
        <p:spPr>
          <a:xfrm>
            <a:off x="457200" y="12192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Rules for finding operation count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IN" sz="2380">
                <a:latin typeface="Times New Roman"/>
                <a:ea typeface="Times New Roman"/>
                <a:cs typeface="Times New Roman"/>
                <a:sym typeface="Times New Roman"/>
              </a:rPr>
              <a:t>Sequence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IN" sz="2040">
                <a:latin typeface="Times New Roman"/>
                <a:ea typeface="Times New Roman"/>
                <a:cs typeface="Times New Roman"/>
                <a:sym typeface="Times New Roman"/>
              </a:rPr>
              <a:t>Addition principle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IN" sz="2040">
                <a:latin typeface="Times New Roman"/>
                <a:ea typeface="Times New Roman"/>
                <a:cs typeface="Times New Roman"/>
                <a:sym typeface="Times New Roman"/>
              </a:rPr>
              <a:t>Begin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IN" sz="2040">
                <a:latin typeface="Times New Roman"/>
                <a:ea typeface="Times New Roman"/>
                <a:cs typeface="Times New Roman"/>
                <a:sym typeface="Times New Roman"/>
              </a:rPr>
              <a:t>		s1		// m operations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IN" sz="2040">
                <a:latin typeface="Times New Roman"/>
                <a:ea typeface="Times New Roman"/>
                <a:cs typeface="Times New Roman"/>
                <a:sym typeface="Times New Roman"/>
              </a:rPr>
              <a:t>		s2		// n operations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IN" sz="2040">
                <a:latin typeface="Times New Roman"/>
                <a:ea typeface="Times New Roman"/>
                <a:cs typeface="Times New Roman"/>
                <a:sym typeface="Times New Roman"/>
              </a:rPr>
              <a:t>	End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IN" sz="2040">
                <a:latin typeface="Times New Roman"/>
                <a:ea typeface="Times New Roman"/>
                <a:cs typeface="Times New Roman"/>
                <a:sym typeface="Times New Roman"/>
              </a:rPr>
              <a:t>				// requires m + n operations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IN" sz="2380">
                <a:latin typeface="Times New Roman"/>
                <a:ea typeface="Times New Roman"/>
                <a:cs typeface="Times New Roman"/>
                <a:sym typeface="Times New Roman"/>
              </a:rPr>
              <a:t>Selection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IN" sz="2040">
                <a:latin typeface="Times New Roman"/>
                <a:ea typeface="Times New Roman"/>
                <a:cs typeface="Times New Roman"/>
                <a:sym typeface="Times New Roman"/>
              </a:rPr>
              <a:t>If (condition C) then Statement P       // m operations for P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IN" sz="2040">
                <a:latin typeface="Times New Roman"/>
                <a:ea typeface="Times New Roman"/>
                <a:cs typeface="Times New Roman"/>
                <a:sym typeface="Times New Roman"/>
              </a:rPr>
              <a:t>	Else Statement Q		   // n operations for Q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IN" sz="2040">
                <a:latin typeface="Times New Roman"/>
                <a:ea typeface="Times New Roman"/>
                <a:cs typeface="Times New Roman"/>
                <a:sym typeface="Times New Roman"/>
              </a:rPr>
              <a:t>If-then-else requires maximum(m, n) operations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IN" sz="2380">
                <a:latin typeface="Times New Roman"/>
                <a:ea typeface="Times New Roman"/>
                <a:cs typeface="Times New Roman"/>
                <a:sym typeface="Times New Roman"/>
              </a:rPr>
              <a:t>Repetition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IN" sz="2040">
                <a:latin typeface="Times New Roman"/>
                <a:ea typeface="Times New Roman"/>
                <a:cs typeface="Times New Roman"/>
                <a:sym typeface="Times New Roman"/>
              </a:rPr>
              <a:t>Multiplication principle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IN" sz="2040">
                <a:latin typeface="Times New Roman"/>
                <a:ea typeface="Times New Roman"/>
                <a:cs typeface="Times New Roman"/>
                <a:sym typeface="Times New Roman"/>
              </a:rPr>
              <a:t>if loop executes a task n times and if the task involves m operations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IN" sz="2040">
                <a:latin typeface="Times New Roman"/>
                <a:ea typeface="Times New Roman"/>
                <a:cs typeface="Times New Roman"/>
                <a:sym typeface="Times New Roman"/>
              </a:rPr>
              <a:t>Operation count = m * n  </a:t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Operation Count </a:t>
            </a:r>
            <a:endParaRPr/>
          </a:p>
        </p:txBody>
      </p:sp>
      <p:sp>
        <p:nvSpPr>
          <p:cNvPr id="210" name="Google Shape;210;p19"/>
          <p:cNvSpPr txBox="1"/>
          <p:nvPr>
            <p:ph idx="1" type="body"/>
          </p:nvPr>
        </p:nvSpPr>
        <p:spPr>
          <a:xfrm>
            <a:off x="457200" y="1600201"/>
            <a:ext cx="1828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Swap (a, b)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Begin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	temp = a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	a = b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	b = temp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End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1" name="Google Shape;211;p19"/>
          <p:cNvGraphicFramePr/>
          <p:nvPr/>
        </p:nvGraphicFramePr>
        <p:xfrm>
          <a:off x="1752600" y="1447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{0828CA41-A475-4F2D-BD7D-829A32941452}</a:tableStyleId>
              </a:tblPr>
              <a:tblGrid>
                <a:gridCol w="895350"/>
                <a:gridCol w="1151175"/>
                <a:gridCol w="1279075"/>
                <a:gridCol w="1398825"/>
                <a:gridCol w="1066800"/>
                <a:gridCol w="1371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number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Operations accounted for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Operation cost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Repetitions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Swap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(a, b)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Begin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a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Assignment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C1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C1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= 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Assignment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C2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C2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 = temp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Assignment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C3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C3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T(n)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C1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C2 + C3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Algorithm Complexity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Algorithm complexity theory is a branch of algorithm study that deals with the analysis of algorithms in terms of computational resources such as time space 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Computational theory deals with the theoretical issues of solvability of a problem 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Algorithm depends upon 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IN" sz="2380">
                <a:latin typeface="Times New Roman"/>
                <a:ea typeface="Times New Roman"/>
                <a:cs typeface="Times New Roman"/>
                <a:sym typeface="Times New Roman"/>
              </a:rPr>
              <a:t>Machine speed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IN" sz="2380">
                <a:latin typeface="Times New Roman"/>
                <a:ea typeface="Times New Roman"/>
                <a:cs typeface="Times New Roman"/>
                <a:sym typeface="Times New Roman"/>
              </a:rPr>
              <a:t>Programming language 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IN" sz="2380">
                <a:latin typeface="Times New Roman"/>
                <a:ea typeface="Times New Roman"/>
                <a:cs typeface="Times New Roman"/>
                <a:sym typeface="Times New Roman"/>
              </a:rPr>
              <a:t>Efficiency of compiler (language translation) 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IN" sz="2380">
                <a:latin typeface="Times New Roman"/>
                <a:ea typeface="Times New Roman"/>
                <a:cs typeface="Times New Roman"/>
                <a:sym typeface="Times New Roman"/>
              </a:rPr>
              <a:t>Input size 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IN" sz="2380">
                <a:latin typeface="Times New Roman"/>
                <a:ea typeface="Times New Roman"/>
                <a:cs typeface="Times New Roman"/>
                <a:sym typeface="Times New Roman"/>
              </a:rPr>
              <a:t>Data structure used </a:t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Operation Count </a:t>
            </a:r>
            <a:endParaRPr/>
          </a:p>
        </p:txBody>
      </p:sp>
      <p:sp>
        <p:nvSpPr>
          <p:cNvPr id="217" name="Google Shape;217;p20"/>
          <p:cNvSpPr txBox="1"/>
          <p:nvPr>
            <p:ph idx="1" type="body"/>
          </p:nvPr>
        </p:nvSpPr>
        <p:spPr>
          <a:xfrm>
            <a:off x="457200" y="838200"/>
            <a:ext cx="1828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Sample ()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Begin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for k = 1 to n do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	A = A x k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End for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8" name="Google Shape;218;p20"/>
          <p:cNvGraphicFramePr/>
          <p:nvPr/>
        </p:nvGraphicFramePr>
        <p:xfrm>
          <a:off x="609600" y="2971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{0828CA41-A475-4F2D-BD7D-829A32941452}</a:tableStyleId>
              </a:tblPr>
              <a:tblGrid>
                <a:gridCol w="942975"/>
                <a:gridCol w="1212400"/>
                <a:gridCol w="1578425"/>
                <a:gridCol w="1241900"/>
                <a:gridCol w="1123550"/>
                <a:gridCol w="1444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number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Operations accounted for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Operation cost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Repetitions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)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Begin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k =1 to n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Assigning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testing, increment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C1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 + 1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(n +1) x C1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= A x 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multiplication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C2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C2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 for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T(n)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(C1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C2)n + C1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≈  cn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Problem </a:t>
            </a:r>
            <a:endParaRPr/>
          </a:p>
        </p:txBody>
      </p:sp>
      <p:sp>
        <p:nvSpPr>
          <p:cNvPr id="224" name="Google Shape;224;p21"/>
          <p:cNvSpPr txBox="1"/>
          <p:nvPr>
            <p:ph idx="1" type="body"/>
          </p:nvPr>
        </p:nvSpPr>
        <p:spPr>
          <a:xfrm>
            <a:off x="381000" y="152400"/>
            <a:ext cx="1981200" cy="220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Ex ()</a:t>
            </a:r>
            <a:endParaRPr/>
          </a:p>
          <a:p>
            <a:pPr indent="-514350" lvl="0" marL="5143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 	Begin </a:t>
            </a:r>
            <a:endParaRPr/>
          </a:p>
          <a:p>
            <a:pPr indent="-514350" lvl="0" marL="5143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	for i = 1 to n do</a:t>
            </a:r>
            <a:endParaRPr/>
          </a:p>
          <a:p>
            <a:pPr indent="-514350" lvl="0" marL="5143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	for j = 1 to n do</a:t>
            </a:r>
            <a:endParaRPr/>
          </a:p>
          <a:p>
            <a:pPr indent="-514350" lvl="0" marL="5143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	A = B x C</a:t>
            </a:r>
            <a:endParaRPr/>
          </a:p>
          <a:p>
            <a:pPr indent="-514350" lvl="0" marL="5143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	End for </a:t>
            </a:r>
            <a:endParaRPr/>
          </a:p>
          <a:p>
            <a:pPr indent="-514350" lvl="0" marL="5143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	End for </a:t>
            </a:r>
            <a:endParaRPr/>
          </a:p>
          <a:p>
            <a:pPr indent="-514350" lvl="0" marL="5143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	End </a:t>
            </a:r>
            <a:endParaRPr/>
          </a:p>
        </p:txBody>
      </p:sp>
      <p:graphicFrame>
        <p:nvGraphicFramePr>
          <p:cNvPr id="225" name="Google Shape;225;p21"/>
          <p:cNvGraphicFramePr/>
          <p:nvPr/>
        </p:nvGraphicFramePr>
        <p:xfrm>
          <a:off x="609600" y="2209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{0828CA41-A475-4F2D-BD7D-829A32941452}</a:tableStyleId>
              </a:tblPr>
              <a:tblGrid>
                <a:gridCol w="838200"/>
                <a:gridCol w="1219200"/>
                <a:gridCol w="1676400"/>
                <a:gridCol w="990600"/>
                <a:gridCol w="1066800"/>
                <a:gridCol w="2514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number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Operations accounted for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Operation cost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Repetitions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Ex( )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Begin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i = 1 to n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Assigning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testing, increment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C1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 + 1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(n +1) x C1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  j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1 to n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Assigning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testing, increment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C2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n(n +1)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n(n +1) x C2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= A x 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multiplication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C3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aseline="30000" lang="en-I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aseline="30000" lang="en-I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C3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 for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 for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T(n)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C1 + (C1 + C2)n + (C2 + C3)</a:t>
                      </a:r>
                      <a:r>
                        <a:rPr lang="en-I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</a:t>
                      </a:r>
                      <a:r>
                        <a:rPr baseline="30000" lang="en-I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26" name="Google Shape;2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1295400"/>
            <a:ext cx="4310063" cy="599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Counting - Formula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2" name="Google Shape;2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90600"/>
            <a:ext cx="6815137" cy="252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3886200"/>
            <a:ext cx="1433513" cy="175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2800" y="3581400"/>
            <a:ext cx="4052888" cy="1008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52800" y="4648200"/>
            <a:ext cx="4772022" cy="795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52800" y="5638800"/>
            <a:ext cx="4305300" cy="861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2000" y="5715000"/>
            <a:ext cx="1033463" cy="787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Counting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133600"/>
            <a:ext cx="5934075" cy="4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3"/>
          <p:cNvSpPr txBox="1"/>
          <p:nvPr/>
        </p:nvSpPr>
        <p:spPr>
          <a:xfrm>
            <a:off x="457200" y="1295400"/>
            <a:ext cx="838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us assume that the analysis of an algorithm yields t(n) as follows. What is the estimate of the total number of operation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Reason for Algorithm Analysis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Time complexity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Polynomial algorithm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2n+3, </a:t>
            </a: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Easily solvable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Exponential algorithm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n!, 2</a:t>
            </a:r>
            <a:r>
              <a:rPr baseline="30000" lang="en-IN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Difficult to solve 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Let there be a limit of maximum 5 hours for performing a task. Let there be two algorithm A and B having time complexities T</a:t>
            </a:r>
            <a:r>
              <a:rPr baseline="-25000" lang="en-IN" sz="296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 = n</a:t>
            </a:r>
            <a:r>
              <a:rPr baseline="30000" lang="en-IN" sz="296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 and T</a:t>
            </a:r>
            <a:r>
              <a:rPr baseline="-25000" lang="en-IN" sz="296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  <a:r>
              <a:rPr baseline="30000" lang="en-IN" sz="296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. How many inputs can be processed by these two algorithms and which algorithm is efficient?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IN" sz="2590">
                <a:latin typeface="Times New Roman"/>
                <a:ea typeface="Times New Roman"/>
                <a:cs typeface="Times New Roman"/>
                <a:sym typeface="Times New Roman"/>
              </a:rPr>
              <a:t>				5 hrs = 18000 sec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IN" sz="259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IN" sz="259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 sz="2590">
                <a:latin typeface="Times New Roman"/>
                <a:ea typeface="Times New Roman"/>
                <a:cs typeface="Times New Roman"/>
                <a:sym typeface="Times New Roman"/>
              </a:rPr>
              <a:t> = 18,000 ↔ n = √18000 = 134     (process 134 inputs)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IN" sz="259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en-IN" sz="259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IN" sz="2590">
                <a:latin typeface="Times New Roman"/>
                <a:ea typeface="Times New Roman"/>
                <a:cs typeface="Times New Roman"/>
                <a:sym typeface="Times New Roman"/>
              </a:rPr>
              <a:t> = 18000 ↔ n ≈ 20	(process 20 input)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IN" sz="2590">
                <a:latin typeface="Times New Roman"/>
                <a:ea typeface="Times New Roman"/>
                <a:cs typeface="Times New Roman"/>
                <a:sym typeface="Times New Roman"/>
              </a:rPr>
              <a:t>A is better as it process more inputs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9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Problem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6"/>
          <p:cNvSpPr txBox="1"/>
          <p:nvPr>
            <p:ph idx="1" type="body"/>
          </p:nvPr>
        </p:nvSpPr>
        <p:spPr>
          <a:xfrm>
            <a:off x="457200" y="990600"/>
            <a:ext cx="40386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5143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K=1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while k &lt;= N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k = k + 1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End while  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Sample ()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Begin 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for i= 1 to n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return i</a:t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End for 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End  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Ex ()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 	Begin 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for i = 1 to n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for j = 1 to n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A (i, j) = 0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End for 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End for 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End </a:t>
            </a:r>
            <a:endParaRPr/>
          </a:p>
          <a:p>
            <a:pPr indent="-403225" lvl="0" marL="5143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1775" lvl="0" marL="34290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6"/>
          <p:cNvSpPr txBox="1"/>
          <p:nvPr>
            <p:ph idx="2" type="body"/>
          </p:nvPr>
        </p:nvSpPr>
        <p:spPr>
          <a:xfrm>
            <a:off x="4648200" y="1143000"/>
            <a:ext cx="40386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Sum()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Begin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sum = 0.0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for i=1 to n do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val = 2 * i</a:t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sum = sum + val</a:t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End for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return sum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End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for i=1 to n-1 do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for j = i + 1 to n do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swap (a,b)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End for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>
                <a:latin typeface="Times New Roman"/>
                <a:ea typeface="Times New Roman"/>
                <a:cs typeface="Times New Roman"/>
                <a:sym typeface="Times New Roman"/>
              </a:rPr>
              <a:t>	End for </a:t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Problem </a:t>
            </a:r>
            <a:endParaRPr/>
          </a:p>
        </p:txBody>
      </p:sp>
      <p:sp>
        <p:nvSpPr>
          <p:cNvPr id="269" name="Google Shape;269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Estimate of the total number of operation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362201"/>
            <a:ext cx="457200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7"/>
          <p:cNvSpPr/>
          <p:nvPr/>
        </p:nvSpPr>
        <p:spPr>
          <a:xfrm>
            <a:off x="0" y="9429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3429000"/>
            <a:ext cx="5334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7"/>
          <p:cNvSpPr/>
          <p:nvPr/>
        </p:nvSpPr>
        <p:spPr>
          <a:xfrm>
            <a:off x="0" y="9429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5400" y="4572000"/>
            <a:ext cx="5334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7"/>
          <p:cNvSpPr/>
          <p:nvPr/>
        </p:nvSpPr>
        <p:spPr>
          <a:xfrm>
            <a:off x="0" y="9429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95400" y="5638800"/>
            <a:ext cx="457200" cy="77724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7"/>
          <p:cNvSpPr/>
          <p:nvPr/>
        </p:nvSpPr>
        <p:spPr>
          <a:xfrm>
            <a:off x="0" y="9429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56184" y="2362200"/>
            <a:ext cx="51581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7"/>
          <p:cNvSpPr/>
          <p:nvPr/>
        </p:nvSpPr>
        <p:spPr>
          <a:xfrm>
            <a:off x="0" y="9525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7"/>
          <p:cNvSpPr/>
          <p:nvPr/>
        </p:nvSpPr>
        <p:spPr>
          <a:xfrm>
            <a:off x="0" y="9429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38600" y="3505200"/>
            <a:ext cx="457200" cy="66620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7"/>
          <p:cNvSpPr/>
          <p:nvPr/>
        </p:nvSpPr>
        <p:spPr>
          <a:xfrm>
            <a:off x="0" y="9429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38600" y="4419600"/>
            <a:ext cx="990600" cy="721723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7"/>
          <p:cNvSpPr/>
          <p:nvPr/>
        </p:nvSpPr>
        <p:spPr>
          <a:xfrm>
            <a:off x="0" y="9429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2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10000" y="5791200"/>
            <a:ext cx="1447800" cy="82509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7"/>
          <p:cNvSpPr/>
          <p:nvPr/>
        </p:nvSpPr>
        <p:spPr>
          <a:xfrm>
            <a:off x="0" y="9620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imes New Roman"/>
              <a:buNone/>
            </a:pPr>
            <a:r>
              <a:rPr lang="en-IN" sz="3959">
                <a:latin typeface="Times New Roman"/>
                <a:ea typeface="Times New Roman"/>
                <a:cs typeface="Times New Roman"/>
                <a:sym typeface="Times New Roman"/>
              </a:rPr>
              <a:t>Best-, Worst- and Average-case Complexity</a:t>
            </a:r>
            <a:endParaRPr sz="395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Efficiency of algorithm depends on input size (n) and distribution of input data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Best-, Worst- and Average-case efficiency of algorithm can be estimated by different distribution of input data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imes New Roman"/>
              <a:buNone/>
            </a:pPr>
            <a:r>
              <a:rPr lang="en-IN" sz="3959">
                <a:latin typeface="Times New Roman"/>
                <a:ea typeface="Times New Roman"/>
                <a:cs typeface="Times New Roman"/>
                <a:sym typeface="Times New Roman"/>
              </a:rPr>
              <a:t>Worst – Case complexity and upper bound </a:t>
            </a:r>
            <a:endParaRPr sz="395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The worst case efficiency considers the maximum number of times the basic operation is executed.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Upper bound of the algorithm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Cause a computer to run slower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Algorithm  needs to perform maximum number of steps or operations to process the input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W(n)- worst case time complexity analysis/ upper bound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IN" sz="259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1" lang="en-IN" sz="2590">
                <a:latin typeface="Times New Roman"/>
                <a:ea typeface="Times New Roman"/>
                <a:cs typeface="Times New Roman"/>
                <a:sym typeface="Times New Roman"/>
              </a:rPr>
              <a:t>W(n) = max</a:t>
            </a:r>
            <a:r>
              <a:rPr b="1" baseline="-25000" lang="en-IN" sz="2590">
                <a:latin typeface="Times New Roman"/>
                <a:ea typeface="Times New Roman"/>
                <a:cs typeface="Times New Roman"/>
                <a:sym typeface="Times New Roman"/>
              </a:rPr>
              <a:t>1&lt;i&lt;k</a:t>
            </a:r>
            <a:r>
              <a:rPr b="1" lang="en-IN" sz="2590">
                <a:latin typeface="Times New Roman"/>
                <a:ea typeface="Times New Roman"/>
                <a:cs typeface="Times New Roman"/>
                <a:sym typeface="Times New Roman"/>
              </a:rPr>
              <a:t> {T</a:t>
            </a:r>
            <a:r>
              <a:rPr b="1" baseline="-25000" lang="en-IN" sz="259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IN" sz="2590">
                <a:latin typeface="Times New Roman"/>
                <a:ea typeface="Times New Roman"/>
                <a:cs typeface="Times New Roman"/>
                <a:sym typeface="Times New Roman"/>
              </a:rPr>
              <a:t>(k)}</a:t>
            </a:r>
            <a:endParaRPr sz="25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Measures for Algorithm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3048000" y="1371600"/>
            <a:ext cx="2209800" cy="8382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Measures for algorithm analysis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533400" y="3048000"/>
            <a:ext cx="2819400" cy="10668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Subjective measures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(eg. Easy of implementation)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4419600" y="3048000"/>
            <a:ext cx="2362200" cy="8382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measures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2133600" y="4724400"/>
            <a:ext cx="2971800" cy="10668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objective measures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(eg. Time and space)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5791200" y="4724400"/>
            <a:ext cx="2819400" cy="10668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objective measures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(eg. Program length)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2" name="Google Shape;102;p3"/>
          <p:cNvCxnSpPr>
            <a:stCxn id="97" idx="2"/>
            <a:endCxn id="99" idx="0"/>
          </p:cNvCxnSpPr>
          <p:nvPr/>
        </p:nvCxnSpPr>
        <p:spPr>
          <a:xfrm flipH="1" rot="-5400000">
            <a:off x="4457700" y="1905000"/>
            <a:ext cx="838200" cy="144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3" name="Google Shape;103;p3"/>
          <p:cNvCxnSpPr>
            <a:stCxn id="97" idx="2"/>
            <a:endCxn id="98" idx="0"/>
          </p:cNvCxnSpPr>
          <p:nvPr/>
        </p:nvCxnSpPr>
        <p:spPr>
          <a:xfrm rot="5400000">
            <a:off x="2628900" y="1524000"/>
            <a:ext cx="838200" cy="2209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4" name="Google Shape;104;p3"/>
          <p:cNvCxnSpPr>
            <a:stCxn id="99" idx="2"/>
            <a:endCxn id="101" idx="0"/>
          </p:cNvCxnSpPr>
          <p:nvPr/>
        </p:nvCxnSpPr>
        <p:spPr>
          <a:xfrm flipH="1" rot="-5400000">
            <a:off x="5981700" y="3505200"/>
            <a:ext cx="838200" cy="160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5" name="Google Shape;105;p3"/>
          <p:cNvCxnSpPr>
            <a:stCxn id="99" idx="2"/>
            <a:endCxn id="100" idx="0"/>
          </p:cNvCxnSpPr>
          <p:nvPr/>
        </p:nvCxnSpPr>
        <p:spPr>
          <a:xfrm rot="5400000">
            <a:off x="4191000" y="3314700"/>
            <a:ext cx="838200" cy="198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imes New Roman"/>
              <a:buNone/>
            </a:pPr>
            <a:r>
              <a:rPr lang="en-IN" sz="3959">
                <a:latin typeface="Times New Roman"/>
                <a:ea typeface="Times New Roman"/>
                <a:cs typeface="Times New Roman"/>
                <a:sym typeface="Times New Roman"/>
              </a:rPr>
              <a:t>Best – Case complexity and lower bound </a:t>
            </a:r>
            <a:endParaRPr sz="3959"/>
          </a:p>
        </p:txBody>
      </p:sp>
      <p:sp>
        <p:nvSpPr>
          <p:cNvPr id="313" name="Google Shape;313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Best case time complexity analysis is the determination of the smallest number of times the basic operation is done.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Lower bound of the algorithm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Minimum computation time of the algorithm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Algorithm  needs to perform minimum number of steps or operations to process the input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B(</a:t>
            </a:r>
            <a:r>
              <a:rPr i="1" lang="en-IN" sz="296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) - best-case time complexity analysis / lower bound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b="1" lang="en-IN" sz="2590">
                <a:latin typeface="Times New Roman"/>
                <a:ea typeface="Times New Roman"/>
                <a:cs typeface="Times New Roman"/>
                <a:sym typeface="Times New Roman"/>
              </a:rPr>
              <a:t>				B(n) = min</a:t>
            </a:r>
            <a:r>
              <a:rPr b="1" baseline="-25000" lang="en-IN" sz="2590">
                <a:latin typeface="Times New Roman"/>
                <a:ea typeface="Times New Roman"/>
                <a:cs typeface="Times New Roman"/>
                <a:sym typeface="Times New Roman"/>
              </a:rPr>
              <a:t>1&lt;i&lt;k</a:t>
            </a:r>
            <a:r>
              <a:rPr b="1" lang="en-IN" sz="2590">
                <a:latin typeface="Times New Roman"/>
                <a:ea typeface="Times New Roman"/>
                <a:cs typeface="Times New Roman"/>
                <a:sym typeface="Times New Roman"/>
              </a:rPr>
              <a:t> {T</a:t>
            </a:r>
            <a:r>
              <a:rPr b="1" baseline="-25000" lang="en-IN" sz="259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IN" sz="2590">
                <a:latin typeface="Times New Roman"/>
                <a:ea typeface="Times New Roman"/>
                <a:cs typeface="Times New Roman"/>
                <a:sym typeface="Times New Roman"/>
              </a:rPr>
              <a:t>(k)}</a:t>
            </a:r>
            <a:endParaRPr sz="25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Average – Case complexity</a:t>
            </a:r>
            <a:endParaRPr/>
          </a:p>
        </p:txBody>
      </p:sp>
      <p:sp>
        <p:nvSpPr>
          <p:cNvPr id="319" name="Google Shape;319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The average or Expected value of the number of times the algorithm does the basic operation for an input size of </a:t>
            </a:r>
            <a:r>
              <a:rPr i="1" lang="en-IN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A(</a:t>
            </a:r>
            <a:r>
              <a:rPr i="1" lang="en-IN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) - average-case complexity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The input is random and provide prediction about the running time of an algorithm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To compute A(</a:t>
            </a:r>
            <a:r>
              <a:rPr i="1" lang="en-IN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), we need to assign probabilities to all possible inputs of size </a:t>
            </a:r>
            <a:r>
              <a:rPr i="1" lang="en-IN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1079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0" name="Google Shape;3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5410200"/>
            <a:ext cx="393110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Linear Search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		W(n) = n (last element or element not found)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		B(n) = 1 (first element)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		A(n) = items can be present anywhere in the list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		p = 1/n (probability of presence of item)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		   = 1. 1/n + 2. 1/n + ………..+ n. 1/n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		   = 1/n(1+2+…+n)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	          = 1/n(n.(n+1)/2)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	          = (n+1)/2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		A(n) = 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IN" sz="2240">
                <a:latin typeface="Times New Roman"/>
                <a:ea typeface="Times New Roman"/>
                <a:cs typeface="Times New Roman"/>
                <a:sym typeface="Times New Roman"/>
              </a:rPr>
              <a:t>Algorithm (Insertion Sort) 	         	Cost 	       operation count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IN" sz="2240">
                <a:latin typeface="Times New Roman"/>
                <a:ea typeface="Times New Roman"/>
                <a:cs typeface="Times New Roman"/>
                <a:sym typeface="Times New Roman"/>
              </a:rPr>
              <a:t>for  j=2 to A. length 			c1		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IN" sz="2240">
                <a:latin typeface="Times New Roman"/>
                <a:ea typeface="Times New Roman"/>
                <a:cs typeface="Times New Roman"/>
                <a:sym typeface="Times New Roman"/>
              </a:rPr>
              <a:t>	{	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IN" sz="2240">
                <a:latin typeface="Times New Roman"/>
                <a:ea typeface="Times New Roman"/>
                <a:cs typeface="Times New Roman"/>
                <a:sym typeface="Times New Roman"/>
              </a:rPr>
              <a:t>		key = A[j]			c2		n-1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IN" sz="2240">
                <a:latin typeface="Times New Roman"/>
                <a:ea typeface="Times New Roman"/>
                <a:cs typeface="Times New Roman"/>
                <a:sym typeface="Times New Roman"/>
              </a:rPr>
              <a:t>		i = j-1				c3		n-1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IN" sz="2240">
                <a:latin typeface="Times New Roman"/>
                <a:ea typeface="Times New Roman"/>
                <a:cs typeface="Times New Roman"/>
                <a:sym typeface="Times New Roman"/>
              </a:rPr>
              <a:t>		while i&gt;0 &amp; a[i]&gt;key		c4	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IN" sz="2240">
                <a:latin typeface="Times New Roman"/>
                <a:ea typeface="Times New Roman"/>
                <a:cs typeface="Times New Roman"/>
                <a:sym typeface="Times New Roman"/>
              </a:rPr>
              <a:t>		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IN" sz="2240">
                <a:latin typeface="Times New Roman"/>
                <a:ea typeface="Times New Roman"/>
                <a:cs typeface="Times New Roman"/>
                <a:sym typeface="Times New Roman"/>
              </a:rPr>
              <a:t>			A[i+1] = A[i]		c5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IN" sz="224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IN" sz="2240">
                <a:latin typeface="Times New Roman"/>
                <a:ea typeface="Times New Roman"/>
                <a:cs typeface="Times New Roman"/>
                <a:sym typeface="Times New Roman"/>
              </a:rPr>
              <a:t>			i = i+1			c6	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IN" sz="2240"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IN" sz="2240">
                <a:latin typeface="Times New Roman"/>
                <a:ea typeface="Times New Roman"/>
                <a:cs typeface="Times New Roman"/>
                <a:sym typeface="Times New Roman"/>
              </a:rPr>
              <a:t>		A[i+1] =key			c7		n-1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IN" sz="224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3352800"/>
            <a:ext cx="381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3886200"/>
            <a:ext cx="419100" cy="47897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3"/>
          <p:cNvSpPr/>
          <p:nvPr/>
        </p:nvSpPr>
        <p:spPr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4495800"/>
            <a:ext cx="419100" cy="478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6096000"/>
            <a:ext cx="763905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endParaRPr/>
          </a:p>
        </p:txBody>
      </p:sp>
      <p:sp>
        <p:nvSpPr>
          <p:cNvPr id="345" name="Google Shape;345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Char char="•"/>
            </a:pPr>
            <a:r>
              <a:rPr lang="en-IN" sz="1760">
                <a:latin typeface="Times New Roman"/>
                <a:ea typeface="Times New Roman"/>
                <a:cs typeface="Times New Roman"/>
                <a:sym typeface="Times New Roman"/>
              </a:rPr>
              <a:t>Best Case : B(n) =     = 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IN" sz="1760">
                <a:latin typeface="Times New Roman"/>
                <a:ea typeface="Times New Roman"/>
                <a:cs typeface="Times New Roman"/>
                <a:sym typeface="Times New Roman"/>
              </a:rPr>
              <a:t>Algorithm (Insertion Sort) 	         	Cost 	       operation count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IN" sz="1760">
                <a:latin typeface="Times New Roman"/>
                <a:ea typeface="Times New Roman"/>
                <a:cs typeface="Times New Roman"/>
                <a:sym typeface="Times New Roman"/>
              </a:rPr>
              <a:t>for  j=2 to A. length 			c1		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IN" sz="1760">
                <a:latin typeface="Times New Roman"/>
                <a:ea typeface="Times New Roman"/>
                <a:cs typeface="Times New Roman"/>
                <a:sym typeface="Times New Roman"/>
              </a:rPr>
              <a:t>	{	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IN" sz="1760">
                <a:latin typeface="Times New Roman"/>
                <a:ea typeface="Times New Roman"/>
                <a:cs typeface="Times New Roman"/>
                <a:sym typeface="Times New Roman"/>
              </a:rPr>
              <a:t>		key = A[j]			c2		n-1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IN" sz="1760">
                <a:latin typeface="Times New Roman"/>
                <a:ea typeface="Times New Roman"/>
                <a:cs typeface="Times New Roman"/>
                <a:sym typeface="Times New Roman"/>
              </a:rPr>
              <a:t>		i = j-1				c3		n-1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IN" sz="1760">
                <a:latin typeface="Times New Roman"/>
                <a:ea typeface="Times New Roman"/>
                <a:cs typeface="Times New Roman"/>
                <a:sym typeface="Times New Roman"/>
              </a:rPr>
              <a:t>		while i&gt;0 &amp; a[i]&gt;key		c4	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IN" sz="1760">
                <a:latin typeface="Times New Roman"/>
                <a:ea typeface="Times New Roman"/>
                <a:cs typeface="Times New Roman"/>
                <a:sym typeface="Times New Roman"/>
              </a:rPr>
              <a:t>		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IN" sz="1760">
                <a:latin typeface="Times New Roman"/>
                <a:ea typeface="Times New Roman"/>
                <a:cs typeface="Times New Roman"/>
                <a:sym typeface="Times New Roman"/>
              </a:rPr>
              <a:t>			A[i+1] = A[i]		c5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IN" sz="176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IN" sz="1760">
                <a:latin typeface="Times New Roman"/>
                <a:ea typeface="Times New Roman"/>
                <a:cs typeface="Times New Roman"/>
                <a:sym typeface="Times New Roman"/>
              </a:rPr>
              <a:t>			i = i+1			c6	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IN" sz="1760"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IN" sz="1760">
                <a:latin typeface="Times New Roman"/>
                <a:ea typeface="Times New Roman"/>
                <a:cs typeface="Times New Roman"/>
                <a:sym typeface="Times New Roman"/>
              </a:rPr>
              <a:t>		A[i+1] =key			c7		n-1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IN" sz="176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IN" sz="176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6" name="Google Shape;34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43000"/>
            <a:ext cx="763905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9400" y="3352800"/>
            <a:ext cx="1086134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4"/>
          <p:cNvSpPr/>
          <p:nvPr/>
        </p:nvSpPr>
        <p:spPr>
          <a:xfrm>
            <a:off x="0" y="1095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9400" y="3810000"/>
            <a:ext cx="1057275" cy="445518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4"/>
          <p:cNvSpPr/>
          <p:nvPr/>
        </p:nvSpPr>
        <p:spPr>
          <a:xfrm>
            <a:off x="0" y="1095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9400" y="4267200"/>
            <a:ext cx="1057275" cy="44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1600" y="5410200"/>
            <a:ext cx="651510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6" name="Google Shape;356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67000" y="1600200"/>
            <a:ext cx="12382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endParaRPr/>
          </a:p>
        </p:txBody>
      </p:sp>
      <p:sp>
        <p:nvSpPr>
          <p:cNvPr id="362" name="Google Shape;362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Char char="•"/>
            </a:pPr>
            <a:r>
              <a:rPr lang="en-IN" sz="1760">
                <a:latin typeface="Times New Roman"/>
                <a:ea typeface="Times New Roman"/>
                <a:cs typeface="Times New Roman"/>
                <a:sym typeface="Times New Roman"/>
              </a:rPr>
              <a:t>Worst Case :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IN" sz="1760">
                <a:latin typeface="Times New Roman"/>
                <a:ea typeface="Times New Roman"/>
                <a:cs typeface="Times New Roman"/>
                <a:sym typeface="Times New Roman"/>
              </a:rPr>
              <a:t>Algorithm (Insertion Sort) 	         	Cost 	       operation count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IN" sz="1760">
                <a:latin typeface="Times New Roman"/>
                <a:ea typeface="Times New Roman"/>
                <a:cs typeface="Times New Roman"/>
                <a:sym typeface="Times New Roman"/>
              </a:rPr>
              <a:t>for  j=2 to A. length 			c1		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IN" sz="1760">
                <a:latin typeface="Times New Roman"/>
                <a:ea typeface="Times New Roman"/>
                <a:cs typeface="Times New Roman"/>
                <a:sym typeface="Times New Roman"/>
              </a:rPr>
              <a:t>	{	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IN" sz="1760">
                <a:latin typeface="Times New Roman"/>
                <a:ea typeface="Times New Roman"/>
                <a:cs typeface="Times New Roman"/>
                <a:sym typeface="Times New Roman"/>
              </a:rPr>
              <a:t>		key = A[j]			c2		n-1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IN" sz="1760">
                <a:latin typeface="Times New Roman"/>
                <a:ea typeface="Times New Roman"/>
                <a:cs typeface="Times New Roman"/>
                <a:sym typeface="Times New Roman"/>
              </a:rPr>
              <a:t>		i = j-1				c3		n-1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IN" sz="1760">
                <a:latin typeface="Times New Roman"/>
                <a:ea typeface="Times New Roman"/>
                <a:cs typeface="Times New Roman"/>
                <a:sym typeface="Times New Roman"/>
              </a:rPr>
              <a:t>		while i&gt;0 &amp; a[i]&gt;key		c4	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IN" sz="1760">
                <a:latin typeface="Times New Roman"/>
                <a:ea typeface="Times New Roman"/>
                <a:cs typeface="Times New Roman"/>
                <a:sym typeface="Times New Roman"/>
              </a:rPr>
              <a:t>		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IN" sz="1760">
                <a:latin typeface="Times New Roman"/>
                <a:ea typeface="Times New Roman"/>
                <a:cs typeface="Times New Roman"/>
                <a:sym typeface="Times New Roman"/>
              </a:rPr>
              <a:t>			A[i+1] = A[i]		c5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IN" sz="176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IN" sz="1760">
                <a:latin typeface="Times New Roman"/>
                <a:ea typeface="Times New Roman"/>
                <a:cs typeface="Times New Roman"/>
                <a:sym typeface="Times New Roman"/>
              </a:rPr>
              <a:t>			i = i+1			c6	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IN" sz="1760"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IN" sz="1760">
                <a:latin typeface="Times New Roman"/>
                <a:ea typeface="Times New Roman"/>
                <a:cs typeface="Times New Roman"/>
                <a:sym typeface="Times New Roman"/>
              </a:rPr>
              <a:t>		A[i+1] =key			c7		n-1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IN" sz="176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IN" sz="176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3" name="Google Shape;36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43000"/>
            <a:ext cx="763905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5"/>
          <p:cNvSpPr/>
          <p:nvPr/>
        </p:nvSpPr>
        <p:spPr>
          <a:xfrm>
            <a:off x="0" y="1095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5"/>
          <p:cNvSpPr/>
          <p:nvPr/>
        </p:nvSpPr>
        <p:spPr>
          <a:xfrm>
            <a:off x="0" y="1095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3200" y="3276600"/>
            <a:ext cx="1181100" cy="46008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5"/>
          <p:cNvSpPr/>
          <p:nvPr/>
        </p:nvSpPr>
        <p:spPr>
          <a:xfrm>
            <a:off x="0" y="1095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77000" y="3733800"/>
            <a:ext cx="1114425" cy="475583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5"/>
          <p:cNvSpPr/>
          <p:nvPr/>
        </p:nvSpPr>
        <p:spPr>
          <a:xfrm>
            <a:off x="0" y="1095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77000" y="4267200"/>
            <a:ext cx="1114425" cy="475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4400" y="5276850"/>
            <a:ext cx="80200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Rate of Growth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Find the behaviour of an algorithm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Measure the complexity of an algorithm t(n) for larger values of n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Compare it with the collection of functions that have the same growth rate so that the algorithm  can be classified and ranked 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36"/>
          <p:cNvSpPr/>
          <p:nvPr/>
        </p:nvSpPr>
        <p:spPr>
          <a:xfrm>
            <a:off x="533400" y="5105400"/>
            <a:ext cx="8077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&lt; log n &lt; √n &lt; n &lt; n logn &lt; n</a:t>
            </a:r>
            <a:r>
              <a:rPr baseline="30000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n</a:t>
            </a:r>
            <a:r>
              <a:rPr baseline="30000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……………&lt; 2</a:t>
            </a:r>
            <a:r>
              <a:rPr baseline="30000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3</a:t>
            </a:r>
            <a:r>
              <a:rPr baseline="30000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…. &lt;n</a:t>
            </a:r>
            <a:r>
              <a:rPr baseline="30000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8" name="Google Shape;388;p37"/>
          <p:cNvGraphicFramePr/>
          <p:nvPr/>
        </p:nvGraphicFramePr>
        <p:xfrm>
          <a:off x="304800" y="2285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{0828CA41-A475-4F2D-BD7D-829A32941452}</a:tableStyleId>
              </a:tblPr>
              <a:tblGrid>
                <a:gridCol w="1752600"/>
                <a:gridCol w="2133600"/>
                <a:gridCol w="4724400"/>
              </a:tblGrid>
              <a:tr h="52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 Name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used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Remark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52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Constant algorithm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These algorithm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are independent of the input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52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 log 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 log function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Logarithmic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algorithm are preferred, as their growth is always low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52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 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Logarithmic</a:t>
                      </a: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These are very optimal algorithms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5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</a:t>
                      </a:r>
                      <a:r>
                        <a:rPr baseline="30000" lang="en-I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I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Log-</a:t>
                      </a: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Squared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These are optimal algorithms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52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algorithm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algorithms are preferred,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e.g. summing of an array 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52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 log 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N-Log-</a:t>
                      </a: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Many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popular algorithms like merge sort have this type of growth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52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aseline="30000" lang="en-I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I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Quadratic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Sorting algorithm are preferred.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Eg. Bubble sort, selection sort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52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aseline="30000" lang="en-I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lang="en-I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Cubic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Matrix multiplication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is preferred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52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aseline="30000" lang="en-I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r>
                        <a:rPr lang="en-I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Polynomial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Polynomial algorithms of lesser order k are preferred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52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30000" lang="en-I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I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Exponential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Here a is</a:t>
                      </a: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 constant, and intractable algorithms are exponential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52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N!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Factorial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These algorithms are intractable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Measures for Algorithm Analysis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Subjective measures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IN" sz="2590">
                <a:latin typeface="Times New Roman"/>
                <a:ea typeface="Times New Roman"/>
                <a:cs typeface="Times New Roman"/>
                <a:sym typeface="Times New Roman"/>
              </a:rPr>
              <a:t>Ease of implementation, algorithm style and understandability of algorithm 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IN" sz="2590">
                <a:latin typeface="Times New Roman"/>
                <a:ea typeface="Times New Roman"/>
                <a:cs typeface="Times New Roman"/>
                <a:sym typeface="Times New Roman"/>
              </a:rPr>
              <a:t> differ from person to person or from time to time 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Objective measures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IN" sz="2590">
                <a:latin typeface="Times New Roman"/>
                <a:ea typeface="Times New Roman"/>
                <a:cs typeface="Times New Roman"/>
                <a:sym typeface="Times New Roman"/>
              </a:rPr>
              <a:t>Used for performance evaluation 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IN" sz="2590">
                <a:latin typeface="Times New Roman"/>
                <a:ea typeface="Times New Roman"/>
                <a:cs typeface="Times New Roman"/>
                <a:sym typeface="Times New Roman"/>
              </a:rPr>
              <a:t>Computing speed, memory requirements, disk usage and network usage 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IN" sz="2590">
                <a:latin typeface="Times New Roman"/>
                <a:ea typeface="Times New Roman"/>
                <a:cs typeface="Times New Roman"/>
                <a:sym typeface="Times New Roman"/>
              </a:rPr>
              <a:t>Should be quantifiable, predictive power and inherent simplicity  </a:t>
            </a:r>
            <a:endParaRPr sz="259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Measures for Algorithm Analysis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Static objective measures 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IN" sz="2590">
                <a:latin typeface="Times New Roman"/>
                <a:ea typeface="Times New Roman"/>
                <a:cs typeface="Times New Roman"/>
                <a:sym typeface="Times New Roman"/>
              </a:rPr>
              <a:t>Do not depend on input instances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IN" sz="2590">
                <a:latin typeface="Times New Roman"/>
                <a:ea typeface="Times New Roman"/>
                <a:cs typeface="Times New Roman"/>
                <a:sym typeface="Times New Roman"/>
              </a:rPr>
              <a:t>Do not change of how many instance of an algorithm are scaled 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IN" sz="2590">
                <a:latin typeface="Times New Roman"/>
                <a:ea typeface="Times New Roman"/>
                <a:cs typeface="Times New Roman"/>
                <a:sym typeface="Times New Roman"/>
              </a:rPr>
              <a:t>Eg. Program length and program volume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IN" sz="2590">
                <a:latin typeface="Times New Roman"/>
                <a:ea typeface="Times New Roman"/>
                <a:cs typeface="Times New Roman"/>
                <a:sym typeface="Times New Roman"/>
              </a:rPr>
              <a:t>They are not suitable for algorithm analysis 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Dynamic objective measures 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IN" sz="2590">
                <a:latin typeface="Times New Roman"/>
                <a:ea typeface="Times New Roman"/>
                <a:cs typeface="Times New Roman"/>
                <a:sym typeface="Times New Roman"/>
              </a:rPr>
              <a:t>Depends on input instance and hence more accurate 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IN" sz="2590">
                <a:latin typeface="Times New Roman"/>
                <a:ea typeface="Times New Roman"/>
                <a:cs typeface="Times New Roman"/>
                <a:sym typeface="Times New Roman"/>
              </a:rPr>
              <a:t>Include run time, memory space, catch hit ratio, disk usage and network usage </a:t>
            </a:r>
            <a:endParaRPr/>
          </a:p>
          <a:p>
            <a:pPr indent="-121284" lvl="1" marL="74295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imes New Roman"/>
              <a:buNone/>
            </a:pPr>
            <a:r>
              <a:rPr lang="en-IN" sz="3959">
                <a:latin typeface="Times New Roman"/>
                <a:ea typeface="Times New Roman"/>
                <a:cs typeface="Times New Roman"/>
                <a:sym typeface="Times New Roman"/>
              </a:rPr>
              <a:t>Time complexity </a:t>
            </a:r>
            <a:br>
              <a:rPr lang="en-IN" sz="3959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959">
                <a:latin typeface="Times New Roman"/>
                <a:ea typeface="Times New Roman"/>
                <a:cs typeface="Times New Roman"/>
                <a:sym typeface="Times New Roman"/>
              </a:rPr>
              <a:t>t(n) or T(n) </a:t>
            </a:r>
            <a:endParaRPr sz="395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Time complexity is a measure of how much run time an algorithm requires for execution when the input size is scaled</a:t>
            </a:r>
            <a:endParaRPr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To determine t(n) or T(n)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IN" sz="2380">
                <a:latin typeface="Times New Roman"/>
                <a:ea typeface="Times New Roman"/>
                <a:cs typeface="Times New Roman"/>
                <a:sym typeface="Times New Roman"/>
              </a:rPr>
              <a:t>To select an appropriate computational model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IN" sz="2380">
                <a:latin typeface="Times New Roman"/>
                <a:ea typeface="Times New Roman"/>
                <a:cs typeface="Times New Roman"/>
                <a:sym typeface="Times New Roman"/>
              </a:rPr>
              <a:t>To find a suitable measuring unit to characterize the algorithm complexity </a:t>
            </a:r>
            <a:endParaRPr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2514600" y="2667000"/>
            <a:ext cx="3200400" cy="381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program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1981200" y="3505200"/>
            <a:ext cx="1905000" cy="609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time 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 time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4267200" y="3505200"/>
            <a:ext cx="1905000" cy="609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time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7" name="Google Shape;127;p6"/>
          <p:cNvCxnSpPr>
            <a:stCxn id="124" idx="2"/>
            <a:endCxn id="125" idx="0"/>
          </p:cNvCxnSpPr>
          <p:nvPr/>
        </p:nvCxnSpPr>
        <p:spPr>
          <a:xfrm flipH="1">
            <a:off x="2933700" y="3048000"/>
            <a:ext cx="11811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8" name="Google Shape;128;p6"/>
          <p:cNvCxnSpPr>
            <a:stCxn id="124" idx="2"/>
            <a:endCxn id="126" idx="0"/>
          </p:cNvCxnSpPr>
          <p:nvPr/>
        </p:nvCxnSpPr>
        <p:spPr>
          <a:xfrm>
            <a:off x="4114800" y="3048000"/>
            <a:ext cx="11049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Mathematical analysis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Estimate time complexity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Also called as a priori analysis or theoretical analysis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Performed before the algorithm is translated into a program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Uses step count or operation count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Analysis is independent of programming language or machine environment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Independent of input instance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Preferable for small algorithm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Mathematical knowledge is needed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IN" sz="2720">
                <a:latin typeface="Times New Roman"/>
                <a:ea typeface="Times New Roman"/>
                <a:cs typeface="Times New Roman"/>
                <a:sym typeface="Times New Roman"/>
              </a:rPr>
              <a:t>Not related to software testing  </a:t>
            </a:r>
            <a:endParaRPr sz="27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Empirical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Estimate time complexity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Performed after the implementation of an  algorithm in the form of a program 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Analysis is dependent on programming language or machine environment 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Depend on the distribution of inputs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Length of the program is immaterial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Mathematical knowledge is not needed 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Related to software testing </a:t>
            </a:r>
            <a:endParaRPr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Analysis of Iterative Algorithms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Measure the input size </a:t>
            </a:r>
            <a:endParaRPr/>
          </a:p>
          <a:p>
            <a:pPr indent="-514350" lvl="0" marL="51435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Measure the running time either step count or operation count </a:t>
            </a:r>
            <a:endParaRPr/>
          </a:p>
          <a:p>
            <a:pPr indent="-514350" lvl="0" marL="51435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In the case of operational count, find worst, best and average case efficiencies of the algorithm </a:t>
            </a:r>
            <a:endParaRPr/>
          </a:p>
          <a:p>
            <a:pPr indent="-514350" lvl="0" marL="51435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Identify the rate of growth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Divya</dc:creator>
</cp:coreProperties>
</file>