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357" r:id="rId3"/>
    <p:sldId id="764" r:id="rId4"/>
    <p:sldId id="1041" r:id="rId5"/>
    <p:sldId id="1120" r:id="rId6"/>
    <p:sldId id="1186" r:id="rId7"/>
    <p:sldId id="1187" r:id="rId8"/>
    <p:sldId id="1037" r:id="rId9"/>
    <p:sldId id="1188" r:id="rId10"/>
    <p:sldId id="1189" r:id="rId11"/>
    <p:sldId id="1190" r:id="rId12"/>
    <p:sldId id="1191" r:id="rId13"/>
    <p:sldId id="1192" r:id="rId14"/>
    <p:sldId id="1193" r:id="rId15"/>
    <p:sldId id="1194" r:id="rId16"/>
    <p:sldId id="1195" r:id="rId17"/>
    <p:sldId id="1196" r:id="rId18"/>
    <p:sldId id="1197" r:id="rId19"/>
    <p:sldId id="1200" r:id="rId20"/>
    <p:sldId id="1198" r:id="rId21"/>
    <p:sldId id="1199" r:id="rId22"/>
    <p:sldId id="1201" r:id="rId23"/>
    <p:sldId id="1202" r:id="rId24"/>
    <p:sldId id="1203" r:id="rId25"/>
    <p:sldId id="1204" r:id="rId26"/>
    <p:sldId id="1205" r:id="rId27"/>
    <p:sldId id="1206" r:id="rId28"/>
    <p:sldId id="1207" r:id="rId29"/>
    <p:sldId id="1208" r:id="rId30"/>
    <p:sldId id="1209" r:id="rId31"/>
    <p:sldId id="1210" r:id="rId32"/>
    <p:sldId id="1211" r:id="rId33"/>
    <p:sldId id="1212" r:id="rId34"/>
    <p:sldId id="1213" r:id="rId35"/>
    <p:sldId id="1214" r:id="rId36"/>
    <p:sldId id="1215" r:id="rId37"/>
    <p:sldId id="1216" r:id="rId38"/>
    <p:sldId id="1217" r:id="rId39"/>
    <p:sldId id="1218" r:id="rId40"/>
    <p:sldId id="1219" r:id="rId41"/>
    <p:sldId id="1220" r:id="rId42"/>
    <p:sldId id="1221" r:id="rId43"/>
    <p:sldId id="1223" r:id="rId44"/>
    <p:sldId id="1224" r:id="rId45"/>
    <p:sldId id="1225" r:id="rId46"/>
    <p:sldId id="1226" r:id="rId47"/>
    <p:sldId id="1227" r:id="rId48"/>
    <p:sldId id="1228" r:id="rId49"/>
    <p:sldId id="1229" r:id="rId50"/>
    <p:sldId id="1230" r:id="rId51"/>
    <p:sldId id="1282" r:id="rId52"/>
    <p:sldId id="1284" r:id="rId53"/>
    <p:sldId id="1266" r:id="rId54"/>
    <p:sldId id="1267" r:id="rId55"/>
    <p:sldId id="1269" r:id="rId56"/>
    <p:sldId id="1272" r:id="rId57"/>
    <p:sldId id="1278" r:id="rId58"/>
    <p:sldId id="1279" r:id="rId59"/>
    <p:sldId id="1280" r:id="rId60"/>
    <p:sldId id="1281" r:id="rId61"/>
    <p:sldId id="1283" r:id="rId62"/>
    <p:sldId id="1236" r:id="rId63"/>
    <p:sldId id="1237" r:id="rId64"/>
    <p:sldId id="1239" r:id="rId65"/>
    <p:sldId id="1240" r:id="rId66"/>
    <p:sldId id="1241" r:id="rId67"/>
    <p:sldId id="1242" r:id="rId68"/>
    <p:sldId id="1243" r:id="rId69"/>
    <p:sldId id="1293" r:id="rId70"/>
    <p:sldId id="1290" r:id="rId71"/>
    <p:sldId id="1289" r:id="rId72"/>
    <p:sldId id="1291" r:id="rId73"/>
    <p:sldId id="1245" r:id="rId74"/>
    <p:sldId id="1285" r:id="rId75"/>
    <p:sldId id="1286" r:id="rId76"/>
    <p:sldId id="1287" r:id="rId77"/>
    <p:sldId id="1292" r:id="rId78"/>
    <p:sldId id="748" r:id="rId79"/>
    <p:sldId id="506"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presProps" Target="presProps.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25-01-2023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26</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Class-Responsibility-Collaboration</a:t>
            </a:r>
          </a:p>
        </p:txBody>
      </p:sp>
      <p:sp>
        <p:nvSpPr>
          <p:cNvPr id="4" name="Slide Number Placeholder 3"/>
          <p:cNvSpPr>
            <a:spLocks noGrp="1"/>
          </p:cNvSpPr>
          <p:nvPr>
            <p:ph type="sldNum" sz="quarter" idx="10"/>
          </p:nvPr>
        </p:nvSpPr>
        <p:spPr/>
        <p:txBody>
          <a:bodyPr/>
          <a:lstStyle/>
          <a:p>
            <a:fld id="{04051410-1A42-4CD9-9C94-19E4466B22C6}" type="slidenum">
              <a:rPr lang="en-IN" smtClean="0"/>
              <a:pPr/>
              <a:t>27</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28</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29</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30</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32</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33</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34</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35</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36</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37</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38</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39</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40</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41</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42</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43</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44</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45</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46</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47</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48</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49</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50</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a:t>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52</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53</a:t>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54</a:t>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55</a:t>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56</a:t>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57</a:t>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58</a:t>
            </a:fld>
            <a:endParaRPr lang="en-I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59</a:t>
            </a:fld>
            <a:endParaRPr lang="en-I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60</a:t>
            </a:fld>
            <a:endParaRPr lang="en-I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Coherent - Consistent</a:t>
            </a:r>
          </a:p>
        </p:txBody>
      </p:sp>
      <p:sp>
        <p:nvSpPr>
          <p:cNvPr id="4" name="Slide Number Placeholder 3"/>
          <p:cNvSpPr>
            <a:spLocks noGrp="1"/>
          </p:cNvSpPr>
          <p:nvPr>
            <p:ph type="sldNum" sz="quarter" idx="10"/>
          </p:nvPr>
        </p:nvSpPr>
        <p:spPr/>
        <p:txBody>
          <a:bodyPr/>
          <a:lstStyle/>
          <a:p>
            <a:fld id="{04051410-1A42-4CD9-9C94-19E4466B22C6}" type="slidenum">
              <a:rPr lang="en-IN" smtClean="0"/>
              <a:pPr/>
              <a:t>8</a:t>
            </a:fld>
            <a:endParaRPr lang="en-I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Semi Detached, Development Time = 2.5 (2462)^0.35 = 38 ; Embedded,</a:t>
            </a:r>
            <a:r>
              <a:rPr lang="en-US" baseline="0" dirty="0"/>
              <a:t> Development Time = 2.5 (4772)^0.32 = 37</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72</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1/25/2023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1/25/2023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1/25/2023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1/25/2023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1/25/2023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1/25/2023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1/25/2023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1/25/2023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1/25/2023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1/25/2023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1/25/2023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1/25/2023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8.wmf" /><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3" Type="http://schemas.openxmlformats.org/officeDocument/2006/relationships/image" Target="../media/image9.wmf" /><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10.wmf" /><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52.xml" /><Relationship Id="rId1" Type="http://schemas.openxmlformats.org/officeDocument/2006/relationships/slideLayout" Target="../slideLayouts/slideLayout2.xml" /><Relationship Id="rId4" Type="http://schemas.openxmlformats.org/officeDocument/2006/relationships/image" Target="../media/image13.png" /></Relationships>
</file>

<file path=ppt/slides/_rels/slide5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54.xml" /><Relationship Id="rId1" Type="http://schemas.openxmlformats.org/officeDocument/2006/relationships/slideLayout" Target="../slideLayouts/slideLayout2.xml" /><Relationship Id="rId4" Type="http://schemas.openxmlformats.org/officeDocument/2006/relationships/image" Target="../media/image16.png"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17.wmf"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18.wmf"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19.wmf"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20.wmf"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I</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a:solidFill>
                  <a:schemeClr val="tx1"/>
                </a:solidFill>
              </a:rPr>
              <a:t>Introduction</a:t>
            </a:r>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a:t>Disclaimer:</a:t>
            </a:r>
          </a:p>
          <a:p>
            <a:pPr lvl="0" algn="ctr">
              <a:spcBef>
                <a:spcPct val="20000"/>
              </a:spcBef>
            </a:pPr>
            <a:r>
              <a:rPr lang="en-US" sz="1200" b="1" dirty="0"/>
              <a:t>The lecture notes have been prepared by referring to many books and notes prepared by the teachers. This document does not claim any originality and cannot be used as a substitute for prescribed textbooks.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Management</a:t>
            </a:r>
            <a:endParaRPr lang="en-IN" sz="3200" dirty="0"/>
          </a:p>
        </p:txBody>
      </p:sp>
      <p:sp>
        <p:nvSpPr>
          <p:cNvPr id="3" name="Content Placeholder 2"/>
          <p:cNvSpPr>
            <a:spLocks noGrp="1"/>
          </p:cNvSpPr>
          <p:nvPr>
            <p:ph idx="1"/>
          </p:nvPr>
        </p:nvSpPr>
        <p:spPr>
          <a:xfrm>
            <a:off x="152400" y="535672"/>
            <a:ext cx="8839200" cy="6172200"/>
          </a:xfrm>
        </p:spPr>
        <p:txBody>
          <a:bodyPr>
            <a:noAutofit/>
          </a:bodyPr>
          <a:lstStyle/>
          <a:p>
            <a:pPr>
              <a:buNone/>
            </a:pPr>
            <a:r>
              <a:rPr lang="en-GB" sz="2000" b="1" dirty="0"/>
              <a:t>Factors Influencing Project Management</a:t>
            </a:r>
          </a:p>
          <a:p>
            <a:r>
              <a:rPr lang="en-GB" sz="2000" dirty="0"/>
              <a:t>Software size </a:t>
            </a:r>
          </a:p>
          <a:p>
            <a:r>
              <a:rPr lang="en-GB" sz="2000" dirty="0"/>
              <a:t>Software type</a:t>
            </a:r>
          </a:p>
          <a:p>
            <a:r>
              <a:rPr lang="en-GB" sz="2000" dirty="0"/>
              <a:t>Organizational culture </a:t>
            </a:r>
          </a:p>
          <a:p>
            <a:r>
              <a:rPr lang="en-GB" sz="2000" dirty="0"/>
              <a:t>Software development processes  </a:t>
            </a:r>
          </a:p>
          <a:p>
            <a:r>
              <a:rPr lang="en-GB" sz="2000" dirty="0"/>
              <a:t>These factors mean that project managers in different organizations may work in quite different ways. </a:t>
            </a:r>
          </a:p>
          <a:p>
            <a:pPr>
              <a:buNone/>
            </a:pPr>
            <a:endParaRPr lang="en-GB" sz="2000" b="1" dirty="0"/>
          </a:p>
          <a:p>
            <a:pPr>
              <a:buNone/>
            </a:pPr>
            <a:r>
              <a:rPr lang="en-GB" sz="2000" b="1" dirty="0"/>
              <a:t>Software Management Lifecycle Activities</a:t>
            </a:r>
          </a:p>
          <a:p>
            <a:r>
              <a:rPr lang="en-GB" sz="2000" dirty="0"/>
              <a:t>Proposal writing </a:t>
            </a:r>
          </a:p>
          <a:p>
            <a:pPr lvl="1"/>
            <a:r>
              <a:rPr lang="en-GB" sz="2000" dirty="0"/>
              <a:t>The first stage in a software project may involve writing a proposal to win a contract to carry out an item of work. </a:t>
            </a:r>
          </a:p>
          <a:p>
            <a:pPr lvl="1"/>
            <a:r>
              <a:rPr lang="en-GB" sz="2000" dirty="0"/>
              <a:t>The proposal describes the objectives of the project and how it will be carried out.</a:t>
            </a:r>
          </a:p>
          <a:p>
            <a:pPr lvl="1"/>
            <a:endParaRPr lang="en-GB" sz="2000" dirty="0"/>
          </a:p>
          <a:p>
            <a:r>
              <a:rPr lang="en-GB" sz="2000" dirty="0"/>
              <a:t>Project planning </a:t>
            </a:r>
          </a:p>
          <a:p>
            <a:pPr lvl="1"/>
            <a:r>
              <a:rPr lang="en-GB" sz="2000" dirty="0"/>
              <a:t>Project managers are responsible for planning, estimating and scheduling project development and assigning people to tasks.</a:t>
            </a:r>
          </a:p>
          <a:p>
            <a:pPr lvl="1"/>
            <a:endParaRPr lang="en-GB" sz="2000" dirty="0"/>
          </a:p>
          <a:p>
            <a:endParaRPr lang="en-GB" sz="2000" dirty="0"/>
          </a:p>
          <a:p>
            <a:endParaRPr lang="en-GB" sz="2000" dirty="0"/>
          </a:p>
          <a:p>
            <a:endParaRPr lang="en-GB" sz="2000" dirty="0"/>
          </a:p>
          <a:p>
            <a:pPr>
              <a:buNone/>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Management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Software Management Lifecycle Activities</a:t>
            </a:r>
          </a:p>
          <a:p>
            <a:r>
              <a:rPr lang="en-GB" sz="2000" dirty="0"/>
              <a:t>Risk management</a:t>
            </a:r>
          </a:p>
          <a:p>
            <a:pPr lvl="1"/>
            <a:r>
              <a:rPr lang="en-GB" sz="2000" dirty="0"/>
              <a:t> Project managers assess the risks that may affect a project, monitor these risks and take action when problems arise.</a:t>
            </a:r>
          </a:p>
          <a:p>
            <a:pPr lvl="1"/>
            <a:endParaRPr lang="en-GB" sz="2000" dirty="0"/>
          </a:p>
          <a:p>
            <a:r>
              <a:rPr lang="en-GB" sz="2000" dirty="0"/>
              <a:t>People management </a:t>
            </a:r>
          </a:p>
          <a:p>
            <a:pPr lvl="1"/>
            <a:r>
              <a:rPr lang="en-GB" sz="2000" dirty="0"/>
              <a:t>Project managers have to choose people for their team and establish ways of working that leads to effective team performance.</a:t>
            </a:r>
          </a:p>
          <a:p>
            <a:pPr lvl="1"/>
            <a:endParaRPr lang="en-GB" sz="2000" dirty="0"/>
          </a:p>
          <a:p>
            <a:r>
              <a:rPr lang="en-GB" sz="2000" dirty="0"/>
              <a:t>Reporting </a:t>
            </a:r>
          </a:p>
          <a:p>
            <a:pPr lvl="1"/>
            <a:r>
              <a:rPr lang="en-GB" sz="2000" dirty="0"/>
              <a:t>Project managers are usually responsible for reporting on the progress of a project to customers and to the managers of the company developing the software. </a:t>
            </a:r>
          </a:p>
          <a:p>
            <a:pPr lvl="1"/>
            <a:endParaRPr lang="en-GB" sz="2000" dirty="0"/>
          </a:p>
          <a:p>
            <a:endParaRPr lang="en-GB" sz="2000" dirty="0"/>
          </a:p>
          <a:p>
            <a:endParaRPr lang="en-GB" sz="2000" dirty="0"/>
          </a:p>
          <a:p>
            <a:pPr>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Waterfall</a:t>
            </a:r>
          </a:p>
          <a:p>
            <a:pPr>
              <a:lnSpc>
                <a:spcPct val="90000"/>
              </a:lnSpc>
            </a:pPr>
            <a:r>
              <a:rPr lang="en-US" sz="2000" dirty="0"/>
              <a:t>It is the oldest paradigm for Software Engineering. </a:t>
            </a:r>
          </a:p>
          <a:p>
            <a:pPr>
              <a:lnSpc>
                <a:spcPct val="90000"/>
              </a:lnSpc>
            </a:pPr>
            <a:r>
              <a:rPr lang="en-US" sz="2000" dirty="0"/>
              <a:t>When requirements are well defined and reasonably stable, it leads to a linear fashion. </a:t>
            </a:r>
          </a:p>
          <a:p>
            <a:pPr>
              <a:lnSpc>
                <a:spcPct val="90000"/>
              </a:lnSpc>
            </a:pPr>
            <a:r>
              <a:rPr lang="en-US" sz="2000" dirty="0"/>
              <a:t>The waterfall model, sometimes called the classic life cycle, suggests a systematic, sequential approach to software development that begins with customer specification of requirements and progresses through planning, modeling, construction and deployment, culminating in ongoing support of the completed software.</a:t>
            </a:r>
          </a:p>
          <a:p>
            <a:pPr>
              <a:lnSpc>
                <a:spcPct val="90000"/>
              </a:lnSpc>
            </a:pPr>
            <a:r>
              <a:rPr lang="en-US" sz="2000" dirty="0">
                <a:ea typeface="ＭＳ Ｐゴシック" pitchFamily="-128" charset="-128"/>
              </a:rPr>
              <a:t>When to select?</a:t>
            </a:r>
          </a:p>
          <a:p>
            <a:pPr>
              <a:lnSpc>
                <a:spcPct val="90000"/>
              </a:lnSpc>
            </a:pPr>
            <a:r>
              <a:rPr lang="en-US" sz="2000" dirty="0">
                <a:ea typeface="ＭＳ Ｐゴシック" pitchFamily="-128" charset="-128"/>
              </a:rPr>
              <a:t>There are times when the requirements for a problem are well understood—when work flows from communication through deployment in a reasonably linear fashion.</a:t>
            </a:r>
            <a:endParaRPr lang="en-US" sz="2000" dirty="0"/>
          </a:p>
          <a:p>
            <a:pPr lvl="1"/>
            <a:endParaRPr lang="en-GB" sz="2000" dirty="0"/>
          </a:p>
          <a:p>
            <a:endParaRPr lang="en-GB" sz="2000" dirty="0"/>
          </a:p>
          <a:p>
            <a:pPr>
              <a:buNone/>
            </a:pPr>
            <a:endParaRPr lang="en-US" sz="2000" dirty="0"/>
          </a:p>
        </p:txBody>
      </p:sp>
      <p:pic>
        <p:nvPicPr>
          <p:cNvPr id="4" name="Picture 3"/>
          <p:cNvPicPr>
            <a:picLocks noChangeAspect="1" noChangeArrowheads="1"/>
          </p:cNvPicPr>
          <p:nvPr/>
        </p:nvPicPr>
        <p:blipFill>
          <a:blip r:embed="rId3"/>
          <a:srcRect/>
          <a:stretch>
            <a:fillRect/>
          </a:stretch>
        </p:blipFill>
        <p:spPr bwMode="auto">
          <a:xfrm>
            <a:off x="609600" y="4805362"/>
            <a:ext cx="7899400" cy="1900238"/>
          </a:xfrm>
          <a:prstGeom prst="rect">
            <a:avLst/>
          </a:prstGeom>
          <a:solidFill>
            <a:srgbClr val="96E3FE"/>
          </a:solid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Waterfall - Problems</a:t>
            </a:r>
            <a:endParaRPr lang="en-GB" sz="2000" dirty="0"/>
          </a:p>
          <a:p>
            <a:r>
              <a:rPr lang="en-GB" sz="2000" dirty="0"/>
              <a:t>Inflexible partitioning of the project into distinct stages makes it difficult to respond to changing customer requirements.</a:t>
            </a:r>
          </a:p>
          <a:p>
            <a:pPr lvl="1"/>
            <a:r>
              <a:rPr lang="en-GB" sz="2000" dirty="0"/>
              <a:t>Therefore, this model is only appropriate when the requirements are well-understood and changes will be fairly limited during the design process. </a:t>
            </a:r>
          </a:p>
          <a:p>
            <a:pPr lvl="1"/>
            <a:r>
              <a:rPr lang="en-GB" sz="2000" dirty="0"/>
              <a:t>Few business systems have stable requirements.</a:t>
            </a:r>
          </a:p>
          <a:p>
            <a:r>
              <a:rPr lang="en-GB" sz="2000" dirty="0"/>
              <a:t>The waterfall model is mostly used for large system engineering projects where a system is developed at several sites.</a:t>
            </a:r>
          </a:p>
          <a:p>
            <a:pPr lvl="1"/>
            <a:r>
              <a:rPr lang="en-GB" sz="2000" dirty="0"/>
              <a:t>In those circumstances, the plan-driven nature of the waterfall model helps coordinate the work.</a:t>
            </a:r>
          </a:p>
          <a:p>
            <a:pPr lvl="1"/>
            <a:endParaRPr lang="en-GB" sz="2000" dirty="0"/>
          </a:p>
          <a:p>
            <a:pPr>
              <a:buNone/>
            </a:pPr>
            <a:r>
              <a:rPr lang="en-GB" sz="2000" b="1" dirty="0"/>
              <a:t>Waterfall - Advantages</a:t>
            </a:r>
            <a:endParaRPr lang="en-US" sz="2000" dirty="0">
              <a:ea typeface="ＭＳ Ｐゴシック" pitchFamily="-128" charset="-128"/>
            </a:endParaRPr>
          </a:p>
          <a:p>
            <a:pPr marL="228600" indent="-228600">
              <a:spcBef>
                <a:spcPts val="0"/>
              </a:spcBef>
              <a:buFontTx/>
              <a:buAutoNum type="arabicPeriod"/>
              <a:defRPr/>
            </a:pPr>
            <a:r>
              <a:rPr lang="en-US" sz="2000" dirty="0"/>
              <a:t>Simple</a:t>
            </a:r>
          </a:p>
          <a:p>
            <a:pPr marL="228600" indent="-228600">
              <a:spcBef>
                <a:spcPts val="0"/>
              </a:spcBef>
              <a:buFontTx/>
              <a:buAutoNum type="arabicPeriod"/>
              <a:defRPr/>
            </a:pPr>
            <a:r>
              <a:rPr lang="en-US" sz="2000" dirty="0"/>
              <a:t>Easy to understand even for non technical customers</a:t>
            </a:r>
          </a:p>
          <a:p>
            <a:pPr marL="228600" indent="-228600">
              <a:spcBef>
                <a:spcPts val="0"/>
              </a:spcBef>
              <a:buFontTx/>
              <a:buAutoNum type="arabicPeriod"/>
              <a:defRPr/>
            </a:pPr>
            <a:r>
              <a:rPr lang="en-US" sz="2000" dirty="0"/>
              <a:t>Oldest, widely used </a:t>
            </a:r>
          </a:p>
          <a:p>
            <a:pPr marL="228600" indent="-228600">
              <a:spcBef>
                <a:spcPts val="0"/>
              </a:spcBef>
              <a:buFontTx/>
              <a:buAutoNum type="arabicPeriod"/>
              <a:defRPr/>
            </a:pPr>
            <a:r>
              <a:rPr lang="en-US" sz="2000" dirty="0"/>
              <a:t>Base for all other models by including feed back loops, iterations etc.</a:t>
            </a:r>
          </a:p>
          <a:p>
            <a:pPr>
              <a:lnSpc>
                <a:spcPct val="90000"/>
              </a:lnSpc>
            </a:pPr>
            <a:endParaRPr lang="en-US" sz="2000" b="1" dirty="0"/>
          </a:p>
          <a:p>
            <a:pPr lvl="1"/>
            <a:endParaRPr lang="en-GB" sz="2000" dirty="0"/>
          </a:p>
          <a:p>
            <a:endParaRPr lang="en-GB" sz="2000" dirty="0"/>
          </a:p>
          <a:p>
            <a:pPr>
              <a:buNone/>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GB" sz="2000" b="1" dirty="0"/>
              <a:t>Waterfall - Disadvantages</a:t>
            </a:r>
            <a:endParaRPr lang="en-US" sz="2000" dirty="0">
              <a:ea typeface="ＭＳ Ｐゴシック" pitchFamily="-128" charset="-128"/>
            </a:endParaRPr>
          </a:p>
          <a:p>
            <a:pPr marL="228600" lvl="0" indent="-228600" fontAlgn="base">
              <a:spcBef>
                <a:spcPct val="30000"/>
              </a:spcBef>
              <a:spcAft>
                <a:spcPct val="0"/>
              </a:spcAft>
              <a:buNone/>
              <a:defRPr/>
            </a:pPr>
            <a:r>
              <a:rPr lang="en-US" sz="2000" dirty="0"/>
              <a:t>1. Real projects rarely follow this linear sequence. </a:t>
            </a:r>
          </a:p>
          <a:p>
            <a:pPr marL="228600" indent="-228600">
              <a:spcBef>
                <a:spcPts val="0"/>
              </a:spcBef>
              <a:buNone/>
              <a:defRPr/>
            </a:pPr>
            <a:r>
              <a:rPr lang="en-US" sz="2000" dirty="0"/>
              <a:t>2. Difficult for customer to state all requirements at one shot</a:t>
            </a:r>
          </a:p>
          <a:p>
            <a:pPr marL="228600" indent="-228600">
              <a:spcBef>
                <a:spcPts val="0"/>
              </a:spcBef>
              <a:buNone/>
              <a:defRPr/>
            </a:pPr>
            <a:r>
              <a:rPr lang="en-US" sz="2000" dirty="0"/>
              <a:t>3. Customer must have patience.</a:t>
            </a:r>
          </a:p>
          <a:p>
            <a:pPr marL="228600" indent="-228600">
              <a:spcBef>
                <a:spcPts val="0"/>
              </a:spcBef>
              <a:buNone/>
              <a:defRPr/>
            </a:pPr>
            <a:endParaRPr lang="en-US" sz="2000" dirty="0">
              <a:ea typeface="ＭＳ Ｐゴシック" pitchFamily="-128" charset="-128"/>
            </a:endParaRPr>
          </a:p>
          <a:p>
            <a:pPr marL="228600" indent="-228600">
              <a:spcBef>
                <a:spcPts val="0"/>
              </a:spcBef>
              <a:buNone/>
              <a:defRPr/>
            </a:pPr>
            <a:r>
              <a:rPr lang="en-US" sz="2000" b="1" dirty="0"/>
              <a:t>V-Model</a:t>
            </a:r>
          </a:p>
          <a:p>
            <a:pPr>
              <a:lnSpc>
                <a:spcPct val="90000"/>
              </a:lnSpc>
            </a:pPr>
            <a:r>
              <a:rPr lang="en-US" sz="2000" dirty="0"/>
              <a:t>A variation of waterfall model depicts </a:t>
            </a:r>
          </a:p>
          <a:p>
            <a:pPr>
              <a:lnSpc>
                <a:spcPct val="90000"/>
              </a:lnSpc>
              <a:buNone/>
            </a:pPr>
            <a:r>
              <a:rPr lang="en-US" sz="2000" dirty="0"/>
              <a:t>	the relationship of quality assurance </a:t>
            </a:r>
          </a:p>
          <a:p>
            <a:pPr>
              <a:lnSpc>
                <a:spcPct val="90000"/>
              </a:lnSpc>
              <a:buNone/>
            </a:pPr>
            <a:r>
              <a:rPr lang="en-US" sz="2000" dirty="0"/>
              <a:t>	actions to the actions associated with </a:t>
            </a:r>
          </a:p>
          <a:p>
            <a:pPr>
              <a:lnSpc>
                <a:spcPct val="90000"/>
              </a:lnSpc>
              <a:buNone/>
            </a:pPr>
            <a:r>
              <a:rPr lang="en-US" sz="2000" dirty="0"/>
              <a:t>	communication, modeling and early code </a:t>
            </a:r>
          </a:p>
          <a:p>
            <a:pPr>
              <a:lnSpc>
                <a:spcPct val="90000"/>
              </a:lnSpc>
              <a:buNone/>
            </a:pPr>
            <a:r>
              <a:rPr lang="en-US" sz="2000" dirty="0"/>
              <a:t>	construction activities.</a:t>
            </a:r>
          </a:p>
          <a:p>
            <a:pPr>
              <a:lnSpc>
                <a:spcPct val="90000"/>
              </a:lnSpc>
            </a:pPr>
            <a:r>
              <a:rPr lang="en-US" sz="2000" dirty="0"/>
              <a:t>Team first moves down the left side of </a:t>
            </a:r>
          </a:p>
          <a:p>
            <a:pPr>
              <a:lnSpc>
                <a:spcPct val="90000"/>
              </a:lnSpc>
              <a:buNone/>
            </a:pPr>
            <a:r>
              <a:rPr lang="en-US" sz="2000" dirty="0"/>
              <a:t>	the V to refine the problem requirements.</a:t>
            </a:r>
          </a:p>
          <a:p>
            <a:pPr>
              <a:lnSpc>
                <a:spcPct val="90000"/>
              </a:lnSpc>
            </a:pPr>
            <a:r>
              <a:rPr lang="en-US" sz="2000" dirty="0"/>
              <a:t>Once code is generated, the team moves </a:t>
            </a:r>
          </a:p>
          <a:p>
            <a:pPr>
              <a:lnSpc>
                <a:spcPct val="90000"/>
              </a:lnSpc>
              <a:buNone/>
            </a:pPr>
            <a:r>
              <a:rPr lang="en-US" sz="2000" dirty="0"/>
              <a:t>	up the right side of the V, performing </a:t>
            </a:r>
          </a:p>
          <a:p>
            <a:pPr>
              <a:lnSpc>
                <a:spcPct val="90000"/>
              </a:lnSpc>
              <a:buNone/>
            </a:pPr>
            <a:r>
              <a:rPr lang="en-US" sz="2000" dirty="0"/>
              <a:t>	a series of tests that validate each of </a:t>
            </a:r>
          </a:p>
          <a:p>
            <a:pPr>
              <a:lnSpc>
                <a:spcPct val="90000"/>
              </a:lnSpc>
              <a:buNone/>
            </a:pPr>
            <a:r>
              <a:rPr lang="en-US" sz="2000" dirty="0"/>
              <a:t>	the models created as the team moved </a:t>
            </a:r>
          </a:p>
          <a:p>
            <a:pPr>
              <a:lnSpc>
                <a:spcPct val="90000"/>
              </a:lnSpc>
              <a:buNone/>
            </a:pPr>
            <a:r>
              <a:rPr lang="en-US" sz="2000" dirty="0"/>
              <a:t>	down the left side.</a:t>
            </a:r>
            <a:endParaRPr lang="en-GB" sz="2000" dirty="0"/>
          </a:p>
          <a:p>
            <a:pPr>
              <a:buNone/>
            </a:pPr>
            <a:endParaRPr lang="en-US" sz="2000" dirty="0"/>
          </a:p>
        </p:txBody>
      </p:sp>
      <p:pic>
        <p:nvPicPr>
          <p:cNvPr id="4" name="Picture 1030" descr="Figure 2"/>
          <p:cNvPicPr>
            <a:picLocks noChangeAspect="1" noChangeArrowheads="1"/>
          </p:cNvPicPr>
          <p:nvPr/>
        </p:nvPicPr>
        <p:blipFill>
          <a:blip r:embed="rId3"/>
          <a:srcRect/>
          <a:stretch>
            <a:fillRect/>
          </a:stretch>
        </p:blipFill>
        <p:spPr bwMode="auto">
          <a:xfrm>
            <a:off x="4978400" y="2527300"/>
            <a:ext cx="4165600" cy="43307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a:t>Prototyping</a:t>
            </a:r>
          </a:p>
          <a:p>
            <a:r>
              <a:rPr lang="en-US" sz="2000" dirty="0"/>
              <a:t>Begins with communication </a:t>
            </a:r>
          </a:p>
          <a:p>
            <a:r>
              <a:rPr lang="en-US" sz="2000" dirty="0"/>
              <a:t>A quick plan for prototyping and modeling occur.  </a:t>
            </a:r>
          </a:p>
          <a:p>
            <a:r>
              <a:rPr lang="en-US" sz="2000" dirty="0"/>
              <a:t>Quick design focuses on the representation of those aspects the software will be visible to end users. (Interface and output). </a:t>
            </a:r>
          </a:p>
          <a:p>
            <a:r>
              <a:rPr lang="en-US" sz="2000" dirty="0"/>
              <a:t>Design leads to the construction of </a:t>
            </a:r>
          </a:p>
          <a:p>
            <a:pPr>
              <a:buNone/>
            </a:pPr>
            <a:r>
              <a:rPr lang="en-US" sz="2000" dirty="0"/>
              <a:t>	a prototype which will be deployed </a:t>
            </a:r>
          </a:p>
          <a:p>
            <a:pPr>
              <a:buNone/>
            </a:pPr>
            <a:r>
              <a:rPr lang="en-US" sz="2000" dirty="0"/>
              <a:t>	and evaluated. </a:t>
            </a:r>
          </a:p>
          <a:p>
            <a:r>
              <a:rPr lang="en-US" sz="2000" dirty="0"/>
              <a:t>Stakeholder’</a:t>
            </a:r>
            <a:r>
              <a:rPr lang="en-US" altLang="ja-JP" sz="2000" dirty="0"/>
              <a:t>s comments will be </a:t>
            </a:r>
          </a:p>
          <a:p>
            <a:pPr>
              <a:buNone/>
            </a:pPr>
            <a:r>
              <a:rPr lang="en-US" altLang="ja-JP" sz="2000" dirty="0"/>
              <a:t>      used to refine requirements.</a:t>
            </a:r>
            <a:endParaRPr lang="en-US" sz="2000" dirty="0"/>
          </a:p>
          <a:p>
            <a:pPr>
              <a:lnSpc>
                <a:spcPct val="90000"/>
              </a:lnSpc>
            </a:pPr>
            <a:endParaRPr lang="en-GB" sz="2000" dirty="0"/>
          </a:p>
          <a:p>
            <a:pPr>
              <a:buNone/>
            </a:pPr>
            <a:endParaRPr lang="en-US" sz="2000" dirty="0"/>
          </a:p>
        </p:txBody>
      </p:sp>
      <p:pic>
        <p:nvPicPr>
          <p:cNvPr id="6" name="Picture 15"/>
          <p:cNvPicPr>
            <a:picLocks noChangeAspect="1" noChangeArrowheads="1"/>
          </p:cNvPicPr>
          <p:nvPr/>
        </p:nvPicPr>
        <p:blipFill>
          <a:blip r:embed="rId3"/>
          <a:srcRect/>
          <a:stretch>
            <a:fillRect/>
          </a:stretch>
        </p:blipFill>
        <p:spPr bwMode="auto">
          <a:xfrm>
            <a:off x="4495800" y="2667000"/>
            <a:ext cx="4419600" cy="4114800"/>
          </a:xfrm>
          <a:prstGeom prst="rect">
            <a:avLst/>
          </a:prstGeom>
          <a:solidFill>
            <a:srgbClr val="96E3FE"/>
          </a:solidFill>
          <a:ln w="9525">
            <a:noFill/>
            <a:miter lim="800000"/>
            <a:headEnd/>
            <a:tailEnd/>
          </a:ln>
        </p:spPr>
      </p:pic>
      <p:sp>
        <p:nvSpPr>
          <p:cNvPr id="7" name="Rectangle 16"/>
          <p:cNvSpPr>
            <a:spLocks noChangeArrowheads="1"/>
          </p:cNvSpPr>
          <p:nvPr/>
        </p:nvSpPr>
        <p:spPr bwMode="auto">
          <a:xfrm>
            <a:off x="5037655" y="3418411"/>
            <a:ext cx="1001978" cy="527281"/>
          </a:xfrm>
          <a:prstGeom prst="rect">
            <a:avLst/>
          </a:prstGeom>
          <a:solidFill>
            <a:schemeClr val="tx1"/>
          </a:solidFill>
          <a:ln w="12700">
            <a:solidFill>
              <a:schemeClr val="tx1"/>
            </a:solidFill>
            <a:miter lim="800000"/>
            <a:headEnd/>
            <a:tailEnd/>
          </a:ln>
        </p:spPr>
        <p:txBody>
          <a:bodyPr wrap="none" anchor="ctr"/>
          <a:lstStyle/>
          <a:p>
            <a:pPr algn="ctr">
              <a:lnSpc>
                <a:spcPct val="90000"/>
              </a:lnSpc>
            </a:pPr>
            <a:endParaRPr lang="en-US" sz="1800" b="1">
              <a:latin typeface="Helvetica" pitchFamily="-128" charset="0"/>
            </a:endParaRPr>
          </a:p>
        </p:txBody>
      </p:sp>
      <p:sp>
        <p:nvSpPr>
          <p:cNvPr id="8" name="Text Box 17"/>
          <p:cNvSpPr txBox="1">
            <a:spLocks noChangeArrowheads="1"/>
          </p:cNvSpPr>
          <p:nvPr/>
        </p:nvSpPr>
        <p:spPr bwMode="auto">
          <a:xfrm>
            <a:off x="4931392" y="3557774"/>
            <a:ext cx="1249060" cy="258532"/>
          </a:xfrm>
          <a:prstGeom prst="rect">
            <a:avLst/>
          </a:prstGeom>
          <a:noFill/>
          <a:ln w="9525">
            <a:noFill/>
            <a:miter lim="800000"/>
            <a:headEnd/>
            <a:tailEnd/>
          </a:ln>
        </p:spPr>
        <p:txBody>
          <a:bodyPr wrap="none">
            <a:spAutoFit/>
          </a:bodyPr>
          <a:lstStyle/>
          <a:p>
            <a:pPr>
              <a:lnSpc>
                <a:spcPct val="90000"/>
              </a:lnSpc>
            </a:pPr>
            <a:r>
              <a:rPr lang="en-US" sz="1200" dirty="0">
                <a:solidFill>
                  <a:schemeClr val="bg2"/>
                </a:solidFill>
                <a:latin typeface="Helvetica" pitchFamily="-128" charset="0"/>
              </a:rPr>
              <a:t>Communication</a:t>
            </a:r>
            <a:endParaRPr lang="en-US" sz="1800" b="1" dirty="0">
              <a:latin typeface="Helvetica" pitchFamily="-128" charset="0"/>
            </a:endParaRPr>
          </a:p>
        </p:txBody>
      </p:sp>
      <p:sp>
        <p:nvSpPr>
          <p:cNvPr id="9" name="Rectangle 18"/>
          <p:cNvSpPr>
            <a:spLocks noChangeArrowheads="1"/>
          </p:cNvSpPr>
          <p:nvPr/>
        </p:nvSpPr>
        <p:spPr bwMode="auto">
          <a:xfrm>
            <a:off x="7251996" y="3212958"/>
            <a:ext cx="744672" cy="392228"/>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0" name="Text Box 19"/>
          <p:cNvSpPr txBox="1">
            <a:spLocks noChangeArrowheads="1"/>
          </p:cNvSpPr>
          <p:nvPr/>
        </p:nvSpPr>
        <p:spPr bwMode="auto">
          <a:xfrm>
            <a:off x="7344323" y="3212958"/>
            <a:ext cx="581208"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Quick</a:t>
            </a:r>
          </a:p>
          <a:p>
            <a:pPr algn="ctr">
              <a:lnSpc>
                <a:spcPct val="90000"/>
              </a:lnSpc>
            </a:pPr>
            <a:r>
              <a:rPr lang="en-US" sz="1200">
                <a:solidFill>
                  <a:schemeClr val="bg2"/>
                </a:solidFill>
                <a:latin typeface="Helvetica" pitchFamily="-128" charset="0"/>
              </a:rPr>
              <a:t>plan</a:t>
            </a:r>
          </a:p>
        </p:txBody>
      </p:sp>
      <p:sp>
        <p:nvSpPr>
          <p:cNvPr id="11" name="Rectangle 20"/>
          <p:cNvSpPr>
            <a:spLocks noChangeArrowheads="1"/>
          </p:cNvSpPr>
          <p:nvPr/>
        </p:nvSpPr>
        <p:spPr bwMode="auto">
          <a:xfrm>
            <a:off x="7790824" y="3860924"/>
            <a:ext cx="818837" cy="452571"/>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2" name="Text Box 22"/>
          <p:cNvSpPr txBox="1">
            <a:spLocks noChangeArrowheads="1"/>
          </p:cNvSpPr>
          <p:nvPr/>
        </p:nvSpPr>
        <p:spPr bwMode="auto">
          <a:xfrm>
            <a:off x="7677307" y="3891096"/>
            <a:ext cx="1065547"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Modeling</a:t>
            </a:r>
          </a:p>
          <a:p>
            <a:pPr algn="ctr">
              <a:lnSpc>
                <a:spcPct val="90000"/>
              </a:lnSpc>
            </a:pPr>
            <a:r>
              <a:rPr lang="en-US" sz="1200">
                <a:solidFill>
                  <a:schemeClr val="bg2"/>
                </a:solidFill>
                <a:latin typeface="Helvetica" pitchFamily="-128" charset="0"/>
              </a:rPr>
              <a:t>Quick design</a:t>
            </a:r>
          </a:p>
        </p:txBody>
      </p:sp>
      <p:sp>
        <p:nvSpPr>
          <p:cNvPr id="13" name="Rectangle 23"/>
          <p:cNvSpPr>
            <a:spLocks noChangeArrowheads="1"/>
          </p:cNvSpPr>
          <p:nvPr/>
        </p:nvSpPr>
        <p:spPr bwMode="auto">
          <a:xfrm>
            <a:off x="7480544" y="5452823"/>
            <a:ext cx="964139" cy="560325"/>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4" name="Text Box 24"/>
          <p:cNvSpPr txBox="1">
            <a:spLocks noChangeArrowheads="1"/>
          </p:cNvSpPr>
          <p:nvPr/>
        </p:nvSpPr>
        <p:spPr bwMode="auto">
          <a:xfrm>
            <a:off x="7432110" y="5541900"/>
            <a:ext cx="1039817"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Construction</a:t>
            </a:r>
          </a:p>
          <a:p>
            <a:pPr algn="ctr">
              <a:lnSpc>
                <a:spcPct val="90000"/>
              </a:lnSpc>
            </a:pPr>
            <a:r>
              <a:rPr lang="en-US" sz="1200">
                <a:solidFill>
                  <a:schemeClr val="bg2"/>
                </a:solidFill>
                <a:latin typeface="Helvetica" pitchFamily="-128" charset="0"/>
              </a:rPr>
              <a:t>of prototype</a:t>
            </a:r>
          </a:p>
        </p:txBody>
      </p:sp>
      <p:sp>
        <p:nvSpPr>
          <p:cNvPr id="15" name="Rectangle 25"/>
          <p:cNvSpPr>
            <a:spLocks noChangeArrowheads="1"/>
          </p:cNvSpPr>
          <p:nvPr/>
        </p:nvSpPr>
        <p:spPr bwMode="auto">
          <a:xfrm>
            <a:off x="4924138" y="5227256"/>
            <a:ext cx="971707" cy="577566"/>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6" name="Text Box 26"/>
          <p:cNvSpPr txBox="1">
            <a:spLocks noChangeArrowheads="1"/>
          </p:cNvSpPr>
          <p:nvPr/>
        </p:nvSpPr>
        <p:spPr bwMode="auto">
          <a:xfrm>
            <a:off x="4913543" y="5266048"/>
            <a:ext cx="997437" cy="587623"/>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Deployment</a:t>
            </a:r>
          </a:p>
          <a:p>
            <a:pPr algn="ctr">
              <a:lnSpc>
                <a:spcPct val="90000"/>
              </a:lnSpc>
            </a:pPr>
            <a:r>
              <a:rPr lang="en-US" sz="1200">
                <a:solidFill>
                  <a:schemeClr val="bg2"/>
                </a:solidFill>
                <a:latin typeface="Helvetica" pitchFamily="-128" charset="0"/>
              </a:rPr>
              <a:t>delivery &amp;</a:t>
            </a:r>
          </a:p>
          <a:p>
            <a:pPr algn="ctr">
              <a:lnSpc>
                <a:spcPct val="90000"/>
              </a:lnSpc>
            </a:pPr>
            <a:r>
              <a:rPr lang="en-US" sz="1200">
                <a:solidFill>
                  <a:schemeClr val="bg2"/>
                </a:solidFill>
                <a:latin typeface="Helvetica" pitchFamily="-128" charset="0"/>
              </a:rPr>
              <a:t>feedback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a:t>Prototyping – When to Select</a:t>
            </a:r>
          </a:p>
          <a:p>
            <a:pPr marL="285750" indent="-285750">
              <a:spcBef>
                <a:spcPts val="0"/>
              </a:spcBef>
              <a:defRPr/>
            </a:pPr>
            <a:r>
              <a:rPr lang="en-US" sz="2000" dirty="0"/>
              <a:t>Customer defines a set of general objectives </a:t>
            </a:r>
          </a:p>
          <a:p>
            <a:pPr marL="285750" indent="-285750">
              <a:spcBef>
                <a:spcPts val="0"/>
              </a:spcBef>
              <a:defRPr/>
            </a:pPr>
            <a:r>
              <a:rPr lang="en-US" sz="2000" dirty="0"/>
              <a:t>Does not identify detailed requirements </a:t>
            </a:r>
          </a:p>
          <a:p>
            <a:pPr marL="285750" indent="-285750">
              <a:spcBef>
                <a:spcPts val="0"/>
              </a:spcBef>
              <a:defRPr/>
            </a:pPr>
            <a:r>
              <a:rPr lang="en-US" sz="2000" dirty="0"/>
              <a:t>Developer may be unsure of the efficiency of an algorithm, the form that human computer interaction should take. </a:t>
            </a:r>
          </a:p>
          <a:p>
            <a:pPr marL="285750" indent="-285750">
              <a:spcBef>
                <a:spcPts val="0"/>
              </a:spcBef>
              <a:defRPr/>
            </a:pPr>
            <a:r>
              <a:rPr lang="en-IN" sz="2000" dirty="0"/>
              <a:t>When your customer has a legitimate need, but is clueless about the details, develop a prototype as a first step.</a:t>
            </a:r>
          </a:p>
          <a:p>
            <a:pPr>
              <a:buNone/>
            </a:pPr>
            <a:endParaRPr lang="en-GB" sz="2000" b="1" dirty="0"/>
          </a:p>
          <a:p>
            <a:pPr>
              <a:buNone/>
            </a:pPr>
            <a:r>
              <a:rPr lang="en-GB" sz="2000" b="1" dirty="0"/>
              <a:t>Prototyping - Advantages</a:t>
            </a:r>
            <a:endParaRPr lang="en-US" sz="2000" dirty="0">
              <a:ea typeface="ＭＳ Ｐゴシック" pitchFamily="-128" charset="-128"/>
            </a:endParaRPr>
          </a:p>
          <a:p>
            <a:pPr marL="290513" lvl="1">
              <a:spcBef>
                <a:spcPts val="0"/>
              </a:spcBef>
              <a:buNone/>
              <a:defRPr/>
            </a:pPr>
            <a:r>
              <a:rPr lang="en-US" sz="2000" dirty="0"/>
              <a:t>1. Provides working model. </a:t>
            </a:r>
          </a:p>
          <a:p>
            <a:pPr marL="290513" lvl="1">
              <a:spcBef>
                <a:spcPts val="0"/>
              </a:spcBef>
              <a:buNone/>
              <a:defRPr/>
            </a:pPr>
            <a:r>
              <a:rPr lang="en-US" sz="2000" dirty="0"/>
              <a:t>2. Customer is highly satisfied with such a modeling at initial stages</a:t>
            </a:r>
          </a:p>
          <a:p>
            <a:pPr marL="290513" lvl="1">
              <a:spcBef>
                <a:spcPts val="0"/>
              </a:spcBef>
              <a:buNone/>
              <a:defRPr/>
            </a:pPr>
            <a:r>
              <a:rPr lang="en-US" sz="2000" dirty="0"/>
              <a:t>3. Developer  gains business insight, reducing ambiguity</a:t>
            </a:r>
          </a:p>
          <a:p>
            <a:pPr marL="290513" lvl="1">
              <a:spcBef>
                <a:spcPts val="0"/>
              </a:spcBef>
              <a:buNone/>
              <a:defRPr/>
            </a:pPr>
            <a:r>
              <a:rPr lang="en-US" sz="2000" dirty="0"/>
              <a:t>4. Great involvement of users</a:t>
            </a:r>
          </a:p>
          <a:p>
            <a:pPr marL="290513" lvl="1">
              <a:spcBef>
                <a:spcPts val="0"/>
              </a:spcBef>
              <a:buNone/>
              <a:defRPr/>
            </a:pPr>
            <a:r>
              <a:rPr lang="en-US" sz="2000" dirty="0"/>
              <a:t>5. Reduce risks</a:t>
            </a:r>
          </a:p>
          <a:p>
            <a:pPr>
              <a:buNone/>
            </a:pPr>
            <a:endParaRPr lang="en-US" sz="2000" dirty="0"/>
          </a:p>
          <a:p>
            <a:pPr>
              <a:lnSpc>
                <a:spcPct val="90000"/>
              </a:lnSpc>
            </a:pPr>
            <a:endParaRPr lang="en-GB" sz="2000" dirty="0"/>
          </a:p>
          <a:p>
            <a:pPr>
              <a:buNone/>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Prototyping - Disadvantages</a:t>
            </a:r>
            <a:endParaRPr lang="en-US" sz="2000" dirty="0">
              <a:ea typeface="ＭＳ Ｐゴシック" pitchFamily="-128" charset="-128"/>
            </a:endParaRPr>
          </a:p>
          <a:p>
            <a:pPr marL="290513" lvl="1">
              <a:spcBef>
                <a:spcPts val="0"/>
              </a:spcBef>
              <a:buNone/>
              <a:defRPr/>
            </a:pPr>
            <a:r>
              <a:rPr lang="en-US" sz="2000" dirty="0"/>
              <a:t>1. Customer -  not aware that only interface or appearance is concentrated much and long term quality is at stake.</a:t>
            </a:r>
          </a:p>
          <a:p>
            <a:pPr marL="290513" lvl="1">
              <a:spcBef>
                <a:spcPts val="0"/>
              </a:spcBef>
              <a:buNone/>
              <a:defRPr/>
            </a:pPr>
            <a:r>
              <a:rPr lang="en-US" sz="2000" dirty="0"/>
              <a:t>2. False expectations from customer that end software modelling is finished or will have the same behavior/pace of the prototype.</a:t>
            </a:r>
          </a:p>
          <a:p>
            <a:pPr marL="290513" lvl="1">
              <a:spcBef>
                <a:spcPts val="0"/>
              </a:spcBef>
              <a:buNone/>
              <a:defRPr/>
            </a:pPr>
            <a:r>
              <a:rPr lang="en-US" sz="2000" dirty="0"/>
              <a:t>3. Inappropriate choices of technology</a:t>
            </a:r>
          </a:p>
          <a:p>
            <a:pPr marL="290513" lvl="1">
              <a:spcBef>
                <a:spcPts val="0"/>
              </a:spcBef>
              <a:buNone/>
              <a:defRPr/>
            </a:pPr>
            <a:r>
              <a:rPr lang="en-US" sz="2000" dirty="0"/>
              <a:t>4. Various iterations to a prototype that is to be discarded is expensive</a:t>
            </a:r>
          </a:p>
          <a:p>
            <a:pPr>
              <a:buNone/>
            </a:pPr>
            <a:endParaRPr lang="en-US" sz="2000" dirty="0"/>
          </a:p>
          <a:p>
            <a:pPr>
              <a:lnSpc>
                <a:spcPct val="90000"/>
              </a:lnSpc>
            </a:pPr>
            <a:endParaRPr lang="en-GB" sz="2000" dirty="0"/>
          </a:p>
          <a:p>
            <a:pPr>
              <a:buNone/>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a:t>Spiral</a:t>
            </a:r>
          </a:p>
          <a:p>
            <a:pPr marL="285750" indent="-285750"/>
            <a:r>
              <a:rPr lang="en-US" sz="2000" dirty="0">
                <a:ea typeface="ＭＳ Ｐゴシック" pitchFamily="-128" charset="-128"/>
              </a:rPr>
              <a:t>It couples the iterative nature of prototyping with the controlled and systematic aspects of the waterfall model and is a risk-driven process model generator that is used to guide multi-stakeholder concurrent engineering of software intensive systems. </a:t>
            </a:r>
          </a:p>
          <a:p>
            <a:pPr marL="285750" indent="-285750"/>
            <a:r>
              <a:rPr lang="en-US" sz="2000" dirty="0">
                <a:ea typeface="ＭＳ Ｐゴシック" pitchFamily="-128" charset="-128"/>
              </a:rPr>
              <a:t>Two main distinguishing features: one is cyclic approach for incrementally growing a system’</a:t>
            </a:r>
            <a:r>
              <a:rPr lang="en-US" altLang="ja-JP" sz="2000" dirty="0">
                <a:ea typeface="ＭＳ Ｐゴシック" pitchFamily="-128" charset="-128"/>
              </a:rPr>
              <a:t>s degree of definition and implementation while decreasing its degree of risk. The other is a set of anchor point milestones for ensuring stakeholder commitment to feasible and mutually satisfactory system solutions. </a:t>
            </a:r>
          </a:p>
          <a:p>
            <a:pPr marL="285750" indent="-285750"/>
            <a:r>
              <a:rPr lang="en-US" sz="2000" dirty="0">
                <a:ea typeface="ＭＳ Ｐゴシック" pitchFamily="-128" charset="-128"/>
              </a:rPr>
              <a:t>A series of evolutionary releases are delivered. </a:t>
            </a:r>
          </a:p>
          <a:p>
            <a:pPr marL="285750" indent="-285750"/>
            <a:r>
              <a:rPr lang="en-US" sz="2000" dirty="0">
                <a:ea typeface="ＭＳ Ｐゴシック" pitchFamily="-128" charset="-128"/>
              </a:rPr>
              <a:t>During the early iterations, the release might be a model or prototype. </a:t>
            </a:r>
          </a:p>
          <a:p>
            <a:pPr marL="285750" indent="-285750"/>
            <a:r>
              <a:rPr lang="en-US" sz="2000" dirty="0">
                <a:ea typeface="ＭＳ Ｐゴシック" pitchFamily="-128" charset="-128"/>
              </a:rPr>
              <a:t>During later iterations, increasingly more complete version of the engineered system are produced. </a:t>
            </a:r>
          </a:p>
          <a:p>
            <a:pPr marL="285750" indent="-285750"/>
            <a:r>
              <a:rPr lang="en-US" sz="2000" dirty="0">
                <a:ea typeface="ＭＳ Ｐゴシック" pitchFamily="-128" charset="-128"/>
              </a:rPr>
              <a:t>The first circuit in the clockwise direction might result in the product specification; subsequent passes around the spiral might be used to develop a prototype and then progressively more sophisticated versions of the software.</a:t>
            </a:r>
          </a:p>
          <a:p>
            <a:pPr marL="285750" indent="-285750"/>
            <a:r>
              <a:rPr lang="en-US" sz="2000" dirty="0">
                <a:ea typeface="ＭＳ Ｐゴシック" pitchFamily="-128" charset="-128"/>
              </a:rPr>
              <a:t>Each pass results in adjustments to the project plan. </a:t>
            </a:r>
          </a:p>
          <a:p>
            <a:pPr marL="285750" indent="-285750"/>
            <a:r>
              <a:rPr lang="en-US" sz="2000" dirty="0">
                <a:ea typeface="ＭＳ Ｐゴシック" pitchFamily="-128" charset="-128"/>
              </a:rPr>
              <a:t>Cost and schedule are adjusted based on feedback.</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a:t>Spiral</a:t>
            </a:r>
          </a:p>
          <a:p>
            <a:pPr marL="285750" indent="-285750"/>
            <a:r>
              <a:rPr lang="en-US" sz="2000" dirty="0">
                <a:ea typeface="ＭＳ Ｐゴシック" pitchFamily="-128" charset="-128"/>
              </a:rPr>
              <a:t>Also, the number of iterations will be adjusted by project manager. </a:t>
            </a:r>
          </a:p>
          <a:p>
            <a:pPr marL="285750" indent="-285750"/>
            <a:r>
              <a:rPr lang="en-US" sz="2000" dirty="0">
                <a:ea typeface="ＭＳ Ｐゴシック" pitchFamily="-128" charset="-128"/>
              </a:rPr>
              <a:t>Good to develop large-scale system as software evolves as the process progresses and risk should be understood and properly reacted to. </a:t>
            </a: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r>
              <a:rPr lang="en-US" sz="2000" dirty="0">
                <a:ea typeface="ＭＳ Ｐゴシック" pitchFamily="-128" charset="-128"/>
              </a:rPr>
              <a:t>Prototyping is used to reduce risk. </a:t>
            </a:r>
          </a:p>
          <a:p>
            <a:pPr marL="285750" indent="-285750"/>
            <a:r>
              <a:rPr lang="en-US" sz="2000" dirty="0">
                <a:ea typeface="ＭＳ Ｐゴシック" pitchFamily="-128" charset="-128"/>
              </a:rPr>
              <a:t>However, it may be difficult to convince customers that it is controllable as it demands considerable risk assessment expertise.</a:t>
            </a:r>
            <a:endParaRPr lang="en-US" sz="2000" dirty="0"/>
          </a:p>
          <a:p>
            <a:pPr>
              <a:lnSpc>
                <a:spcPct val="90000"/>
              </a:lnSpc>
            </a:pPr>
            <a:endParaRPr lang="en-GB" sz="2000" dirty="0"/>
          </a:p>
          <a:p>
            <a:pPr>
              <a:buNone/>
            </a:pPr>
            <a:endParaRPr lang="en-US" sz="2000" dirty="0"/>
          </a:p>
        </p:txBody>
      </p:sp>
      <p:pic>
        <p:nvPicPr>
          <p:cNvPr id="4" name="Picture 3"/>
          <p:cNvPicPr>
            <a:picLocks noChangeAspect="1" noChangeArrowheads="1"/>
          </p:cNvPicPr>
          <p:nvPr/>
        </p:nvPicPr>
        <p:blipFill>
          <a:blip r:embed="rId3"/>
          <a:srcRect/>
          <a:stretch>
            <a:fillRect/>
          </a:stretch>
        </p:blipFill>
        <p:spPr bwMode="auto">
          <a:xfrm>
            <a:off x="1676400" y="2057400"/>
            <a:ext cx="4953000" cy="3769011"/>
          </a:xfrm>
          <a:prstGeom prst="rect">
            <a:avLst/>
          </a:prstGeom>
          <a:solidFill>
            <a:srgbClr val="96E3FE"/>
          </a:solid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sz="4000" dirty="0"/>
              <a:t>Topics</a:t>
            </a:r>
          </a:p>
        </p:txBody>
      </p:sp>
      <p:sp>
        <p:nvSpPr>
          <p:cNvPr id="3" name="Content Placeholder 2"/>
          <p:cNvSpPr>
            <a:spLocks noGrp="1"/>
          </p:cNvSpPr>
          <p:nvPr>
            <p:ph idx="1"/>
          </p:nvPr>
        </p:nvSpPr>
        <p:spPr>
          <a:xfrm>
            <a:off x="214282" y="928670"/>
            <a:ext cx="8786874" cy="5715040"/>
          </a:xfrm>
        </p:spPr>
        <p:txBody>
          <a:bodyPr>
            <a:normAutofit/>
          </a:bodyPr>
          <a:lstStyle/>
          <a:p>
            <a:r>
              <a:rPr lang="en-GB" sz="2800" dirty="0"/>
              <a:t>Introduction to Software Engineering</a:t>
            </a:r>
          </a:p>
          <a:p>
            <a:r>
              <a:rPr lang="en-GB" sz="2800" dirty="0"/>
              <a:t>Software Project Management – Lifecycle Activities</a:t>
            </a:r>
          </a:p>
          <a:p>
            <a:r>
              <a:rPr lang="en-GB" sz="2800" dirty="0"/>
              <a:t>Traditional – Waterfall, V Model, Prototype, Spiral, RAD</a:t>
            </a:r>
          </a:p>
          <a:p>
            <a:r>
              <a:rPr lang="en-GB" sz="2800" dirty="0"/>
              <a:t>Conventional – Agile, XP, Scrum</a:t>
            </a:r>
          </a:p>
          <a:p>
            <a:r>
              <a:rPr lang="en-GB" sz="2800" dirty="0"/>
              <a:t>Introduction to Requirements Engineering</a:t>
            </a:r>
          </a:p>
          <a:p>
            <a:r>
              <a:rPr lang="en-GB" sz="2800" dirty="0"/>
              <a:t>Requirements Elicitation</a:t>
            </a:r>
          </a:p>
          <a:p>
            <a:r>
              <a:rPr lang="en-GB" sz="2800" dirty="0"/>
              <a:t>Software Project Effort and Cost Estimation</a:t>
            </a:r>
          </a:p>
          <a:p>
            <a:r>
              <a:rPr lang="en-GB" sz="2800" dirty="0"/>
              <a:t>Cocomo 1 and 2</a:t>
            </a:r>
          </a:p>
          <a:p>
            <a:r>
              <a:rPr lang="en-GB" sz="2800" dirty="0"/>
              <a:t>Risk Management</a:t>
            </a:r>
          </a:p>
          <a:p>
            <a:r>
              <a:rPr lang="en-GB" sz="2800" dirty="0"/>
              <a:t>Configuration Management</a:t>
            </a:r>
          </a:p>
          <a:p>
            <a:r>
              <a:rPr lang="en-GB" sz="2800" dirty="0"/>
              <a:t>Project Planning – WBC, Planning, Scope, Risk</a:t>
            </a:r>
          </a:p>
        </p:txBody>
      </p:sp>
      <p:sp>
        <p:nvSpPr>
          <p:cNvPr id="5" name="Slide Number Placeholder 4"/>
          <p:cNvSpPr>
            <a:spLocks noGrp="1"/>
          </p:cNvSpPr>
          <p:nvPr>
            <p:ph type="sldNum" sz="quarter" idx="12"/>
          </p:nvPr>
        </p:nvSpPr>
        <p:spPr/>
        <p:txBody>
          <a:bodyPr/>
          <a:lstStyle/>
          <a:p>
            <a:fld id="{ABDB15A2-8A53-4E77-B586-D04D0B92E1B5}"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Spiral - Advantages</a:t>
            </a:r>
            <a:endParaRPr lang="en-US" sz="2000" dirty="0">
              <a:ea typeface="ＭＳ Ｐゴシック" pitchFamily="-128" charset="-128"/>
            </a:endParaRPr>
          </a:p>
          <a:p>
            <a:pPr marL="285750" indent="-285750">
              <a:spcBef>
                <a:spcPts val="0"/>
              </a:spcBef>
              <a:buNone/>
              <a:defRPr/>
            </a:pPr>
            <a:r>
              <a:rPr lang="en-US" sz="2000" dirty="0"/>
              <a:t>1. Applies throughout lifecycle</a:t>
            </a:r>
          </a:p>
          <a:p>
            <a:pPr lvl="1">
              <a:spcBef>
                <a:spcPts val="0"/>
              </a:spcBef>
              <a:buFont typeface="Arial" pitchFamily="34" charset="0"/>
              <a:buChar char="•"/>
              <a:defRPr/>
            </a:pPr>
            <a:r>
              <a:rPr lang="en-US" sz="2000" dirty="0"/>
              <a:t>Concept Development</a:t>
            </a:r>
          </a:p>
          <a:p>
            <a:pPr lvl="1">
              <a:spcBef>
                <a:spcPts val="0"/>
              </a:spcBef>
              <a:buFont typeface="Arial" pitchFamily="34" charset="0"/>
              <a:buChar char="•"/>
              <a:defRPr/>
            </a:pPr>
            <a:r>
              <a:rPr lang="en-US" sz="2000" dirty="0"/>
              <a:t>New Product Development</a:t>
            </a:r>
          </a:p>
          <a:p>
            <a:pPr lvl="1">
              <a:spcBef>
                <a:spcPts val="0"/>
              </a:spcBef>
              <a:buFont typeface="Arial" pitchFamily="34" charset="0"/>
              <a:buChar char="•"/>
              <a:defRPr/>
            </a:pPr>
            <a:r>
              <a:rPr lang="en-US" sz="2000" dirty="0"/>
              <a:t>Product Enhancement</a:t>
            </a:r>
          </a:p>
          <a:p>
            <a:pPr marL="285750" lvl="0" indent="-285750">
              <a:spcBef>
                <a:spcPts val="0"/>
              </a:spcBef>
              <a:buNone/>
              <a:defRPr/>
            </a:pPr>
            <a:r>
              <a:rPr lang="en-US" sz="2000" dirty="0"/>
              <a:t>2. Risk is considered at each pass</a:t>
            </a:r>
          </a:p>
          <a:p>
            <a:pPr marL="285750" lvl="0" indent="-285750">
              <a:spcBef>
                <a:spcPts val="0"/>
              </a:spcBef>
              <a:buNone/>
              <a:defRPr/>
            </a:pPr>
            <a:r>
              <a:rPr lang="en-US" sz="2000" dirty="0"/>
              <a:t>3. Uses prototyping as risk reduction mechanism</a:t>
            </a:r>
          </a:p>
          <a:p>
            <a:pPr marL="285750" lvl="0" indent="-285750">
              <a:spcBef>
                <a:spcPts val="0"/>
              </a:spcBef>
              <a:buNone/>
              <a:defRPr/>
            </a:pPr>
            <a:r>
              <a:rPr lang="en-US" sz="2000" dirty="0"/>
              <a:t>4. Customer and developer understand and better react to risks</a:t>
            </a:r>
          </a:p>
          <a:p>
            <a:pPr marL="285750" lvl="0" indent="-285750">
              <a:lnSpc>
                <a:spcPct val="150000"/>
              </a:lnSpc>
              <a:spcBef>
                <a:spcPts val="0"/>
              </a:spcBef>
              <a:buNone/>
              <a:defRPr/>
            </a:pPr>
            <a:endParaRPr lang="en-US" sz="2000" dirty="0"/>
          </a:p>
          <a:p>
            <a:pPr>
              <a:buNone/>
            </a:pPr>
            <a:r>
              <a:rPr lang="en-GB" sz="2000" b="1" dirty="0"/>
              <a:t>Spiral - Disadvantages</a:t>
            </a:r>
            <a:endParaRPr lang="en-US" sz="2000" dirty="0">
              <a:ea typeface="ＭＳ Ｐゴシック" pitchFamily="-128" charset="-128"/>
            </a:endParaRPr>
          </a:p>
          <a:p>
            <a:pPr marL="285750" indent="-285750">
              <a:spcBef>
                <a:spcPts val="0"/>
              </a:spcBef>
              <a:buNone/>
              <a:defRPr/>
            </a:pPr>
            <a:r>
              <a:rPr lang="en-US" sz="2000" dirty="0"/>
              <a:t>1. Difficult to convince customers that it is controllable </a:t>
            </a:r>
          </a:p>
          <a:p>
            <a:pPr marL="285750" indent="-285750">
              <a:spcBef>
                <a:spcPts val="0"/>
              </a:spcBef>
              <a:buNone/>
              <a:defRPr/>
            </a:pPr>
            <a:r>
              <a:rPr lang="en-US" sz="2000" dirty="0"/>
              <a:t>2. Demands considerable risk assessment expertise</a:t>
            </a:r>
          </a:p>
          <a:p>
            <a:pPr marL="285750" indent="-285750">
              <a:spcBef>
                <a:spcPts val="0"/>
              </a:spcBef>
              <a:buNone/>
              <a:defRPr/>
            </a:pPr>
            <a:r>
              <a:rPr lang="en-US" sz="2000" dirty="0"/>
              <a:t>3. Major risk is not uncovered/managed, problem will occur</a:t>
            </a:r>
          </a:p>
          <a:p>
            <a:pPr marL="290513" lvl="1">
              <a:spcBef>
                <a:spcPts val="0"/>
              </a:spcBef>
              <a:buNone/>
              <a:defRPr/>
            </a:pPr>
            <a:endParaRPr lang="en-US" sz="2000" dirty="0"/>
          </a:p>
          <a:p>
            <a:pPr marL="285750" lvl="0" indent="-285750">
              <a:lnSpc>
                <a:spcPct val="150000"/>
              </a:lnSpc>
              <a:spcBef>
                <a:spcPts val="0"/>
              </a:spcBef>
              <a:buNone/>
              <a:defRPr/>
            </a:pPr>
            <a:endParaRPr lang="en-US" sz="2000" dirty="0"/>
          </a:p>
          <a:p>
            <a:pPr>
              <a:buNone/>
            </a:pPr>
            <a:endParaRPr lang="en-US" sz="2000" dirty="0"/>
          </a:p>
          <a:p>
            <a:pPr>
              <a:lnSpc>
                <a:spcPct val="90000"/>
              </a:lnSpc>
            </a:pPr>
            <a:endParaRPr lang="en-GB" sz="2000" dirty="0"/>
          </a:p>
          <a:p>
            <a:pPr>
              <a:buNone/>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Rapid Application Development</a:t>
            </a:r>
          </a:p>
          <a:p>
            <a:pPr marL="285750" indent="-285750"/>
            <a:r>
              <a:rPr lang="en-US" sz="2000" dirty="0">
                <a:ea typeface="ＭＳ Ｐゴシック" pitchFamily="-128" charset="-128"/>
              </a:rPr>
              <a:t>An approach to software development aimed at rapid delivery of the software.</a:t>
            </a:r>
          </a:p>
          <a:p>
            <a:pPr marL="285750" indent="-285750"/>
            <a:r>
              <a:rPr lang="en-US" sz="2000" dirty="0">
                <a:ea typeface="ＭＳ Ｐゴシック" pitchFamily="-128" charset="-128"/>
              </a:rPr>
              <a:t>It often involves the use of database programming and development support tools such as screen and report generators. </a:t>
            </a:r>
          </a:p>
          <a:p>
            <a:r>
              <a:rPr lang="en-US" sz="2000" dirty="0">
                <a:ea typeface="ＭＳ Ｐゴシック" pitchFamily="-128" charset="-128"/>
              </a:rPr>
              <a:t>There are three broad phases to RAD:</a:t>
            </a:r>
          </a:p>
          <a:p>
            <a:pPr lvl="1"/>
            <a:r>
              <a:rPr lang="en-US" sz="2000" dirty="0">
                <a:ea typeface="ＭＳ Ｐゴシック" pitchFamily="-128" charset="-128"/>
              </a:rPr>
              <a:t>Requirements planning</a:t>
            </a:r>
          </a:p>
          <a:p>
            <a:pPr lvl="1"/>
            <a:r>
              <a:rPr lang="en-US" sz="2000" dirty="0">
                <a:ea typeface="ＭＳ Ｐゴシック" pitchFamily="-128" charset="-128"/>
              </a:rPr>
              <a:t>RAD design workshop</a:t>
            </a:r>
          </a:p>
          <a:p>
            <a:pPr lvl="1"/>
            <a:r>
              <a:rPr lang="en-US" sz="2000" dirty="0">
                <a:ea typeface="ＭＳ Ｐゴシック" pitchFamily="-128" charset="-128"/>
              </a:rPr>
              <a:t>Implementation</a:t>
            </a:r>
          </a:p>
          <a:p>
            <a:r>
              <a:rPr lang="en-US" sz="2000" dirty="0">
                <a:ea typeface="ＭＳ Ｐゴシック" pitchFamily="-128" charset="-128"/>
              </a:rPr>
              <a:t>Requirements planning</a:t>
            </a:r>
          </a:p>
          <a:p>
            <a:pPr>
              <a:buNone/>
            </a:pPr>
            <a:r>
              <a:rPr lang="en-US" sz="2000" dirty="0">
                <a:ea typeface="ＭＳ Ｐゴシック" pitchFamily="-128" charset="-128"/>
              </a:rPr>
              <a:t>	- Users and analysts meet to identify objectives of the application or system</a:t>
            </a:r>
          </a:p>
          <a:p>
            <a:pPr>
              <a:buNone/>
            </a:pPr>
            <a:r>
              <a:rPr lang="en-US" sz="2000" dirty="0">
                <a:ea typeface="ＭＳ Ｐゴシック" pitchFamily="-128" charset="-128"/>
              </a:rPr>
              <a:t>	- Oriented toward solving business problems</a:t>
            </a:r>
          </a:p>
          <a:p>
            <a:r>
              <a:rPr lang="en-US" sz="2000" dirty="0">
                <a:ea typeface="ＭＳ Ｐゴシック" pitchFamily="-128" charset="-128"/>
              </a:rPr>
              <a:t>RAD Design Workshop</a:t>
            </a:r>
          </a:p>
          <a:p>
            <a:pPr lvl="1"/>
            <a:r>
              <a:rPr lang="en-US" sz="2000" dirty="0">
                <a:ea typeface="ＭＳ Ｐゴシック" pitchFamily="-128" charset="-128"/>
              </a:rPr>
              <a:t>Design and refine phase</a:t>
            </a:r>
          </a:p>
          <a:p>
            <a:pPr lvl="1"/>
            <a:r>
              <a:rPr lang="en-US" sz="2000" dirty="0">
                <a:ea typeface="ＭＳ Ｐゴシック" pitchFamily="-128" charset="-128"/>
              </a:rPr>
              <a:t>Use group decision support systems to help users agree on designs</a:t>
            </a:r>
          </a:p>
          <a:p>
            <a:pPr lvl="1"/>
            <a:r>
              <a:rPr lang="en-US" sz="2000" dirty="0">
                <a:ea typeface="ＭＳ Ｐゴシック" pitchFamily="-128" charset="-128"/>
              </a:rPr>
              <a:t>Programmers and analysts can build and show visual representations of the designs and workflow to users</a:t>
            </a:r>
          </a:p>
          <a:p>
            <a:pPr marL="285750" indent="-285750"/>
            <a:endParaRPr lang="en-US" sz="2000" dirty="0"/>
          </a:p>
          <a:p>
            <a:pPr>
              <a:lnSpc>
                <a:spcPct val="90000"/>
              </a:lnSpc>
            </a:pPr>
            <a:endParaRPr lang="en-GB" sz="2000" dirty="0"/>
          </a:p>
          <a:p>
            <a:pPr>
              <a:buNone/>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Rapid Application Development</a:t>
            </a:r>
          </a:p>
          <a:p>
            <a:r>
              <a:rPr lang="en-US" sz="2000" dirty="0">
                <a:ea typeface="ＭＳ Ｐゴシック" pitchFamily="-128" charset="-128"/>
              </a:rPr>
              <a:t>RAD Design Workshop</a:t>
            </a:r>
          </a:p>
          <a:p>
            <a:pPr lvl="1"/>
            <a:r>
              <a:rPr lang="en-US" sz="2000" dirty="0">
                <a:ea typeface="ＭＳ Ｐゴシック" pitchFamily="-128" charset="-128"/>
              </a:rPr>
              <a:t>Users respond to actual working prototypes</a:t>
            </a:r>
          </a:p>
          <a:p>
            <a:pPr lvl="1"/>
            <a:r>
              <a:rPr lang="en-US" sz="2000" dirty="0">
                <a:ea typeface="ＭＳ Ｐゴシック" pitchFamily="-128" charset="-128"/>
              </a:rPr>
              <a:t>Analysts refine designed modules based on user responses</a:t>
            </a:r>
          </a:p>
          <a:p>
            <a:r>
              <a:rPr lang="en-US" sz="2000" dirty="0">
                <a:ea typeface="ＭＳ Ｐゴシック" pitchFamily="-128" charset="-128"/>
              </a:rPr>
              <a:t>Implementation Phase</a:t>
            </a:r>
          </a:p>
          <a:p>
            <a:pPr>
              <a:buNone/>
            </a:pPr>
            <a:r>
              <a:rPr lang="en-US" sz="2000" dirty="0">
                <a:ea typeface="ＭＳ Ｐゴシック" pitchFamily="-128" charset="-128"/>
              </a:rPr>
              <a:t>	- As the systems are built and refined, the new systems or partial systems are tested and introduced to the organization</a:t>
            </a:r>
          </a:p>
          <a:p>
            <a:pPr>
              <a:buNone/>
            </a:pPr>
            <a:r>
              <a:rPr lang="en-US" sz="2000" dirty="0">
                <a:ea typeface="ＭＳ Ｐゴシック" pitchFamily="-128" charset="-128"/>
              </a:rPr>
              <a:t>	- When creating new systems, there is no need to run old systems in parallel</a:t>
            </a:r>
          </a:p>
          <a:p>
            <a:pPr>
              <a:buNone/>
            </a:pPr>
            <a:endParaRPr lang="en-US" sz="2000" dirty="0">
              <a:ea typeface="ＭＳ Ｐゴシック" pitchFamily="-128" charset="-128"/>
            </a:endParaRPr>
          </a:p>
          <a:p>
            <a:r>
              <a:rPr lang="en-US" sz="2000" dirty="0">
                <a:ea typeface="ＭＳ Ｐゴシック" pitchFamily="-128" charset="-128"/>
              </a:rPr>
              <a:t>The Martin approach to RAD includes four phases:</a:t>
            </a:r>
          </a:p>
          <a:p>
            <a:pPr lvl="1"/>
            <a:r>
              <a:rPr lang="en-US" sz="2000" dirty="0">
                <a:ea typeface="ＭＳ Ｐゴシック" pitchFamily="-128" charset="-128"/>
              </a:rPr>
              <a:t>Requirements planning</a:t>
            </a:r>
          </a:p>
          <a:p>
            <a:pPr lvl="1"/>
            <a:r>
              <a:rPr lang="en-US" sz="2000" dirty="0">
                <a:ea typeface="ＭＳ Ｐゴシック" pitchFamily="-128" charset="-128"/>
              </a:rPr>
              <a:t>User design</a:t>
            </a:r>
          </a:p>
          <a:p>
            <a:pPr lvl="1"/>
            <a:r>
              <a:rPr lang="en-US" sz="2000" dirty="0">
                <a:ea typeface="ＭＳ Ｐゴシック" pitchFamily="-128" charset="-128"/>
              </a:rPr>
              <a:t>Construction</a:t>
            </a:r>
          </a:p>
          <a:p>
            <a:pPr lvl="1"/>
            <a:r>
              <a:rPr lang="en-US" sz="2000" dirty="0">
                <a:ea typeface="ＭＳ Ｐゴシック" pitchFamily="-128" charset="-128"/>
              </a:rPr>
              <a:t>Cutover</a:t>
            </a:r>
          </a:p>
          <a:p>
            <a:pPr>
              <a:buNone/>
            </a:pPr>
            <a:endParaRPr lang="en-US" sz="2000" dirty="0">
              <a:ea typeface="ＭＳ Ｐゴシック" pitchFamily="-128" charset="-128"/>
            </a:endParaRPr>
          </a:p>
          <a:p>
            <a:pPr lvl="1"/>
            <a:endParaRPr lang="en-US" sz="2000" dirty="0">
              <a:ea typeface="ＭＳ Ｐゴシック" pitchFamily="-128" charset="-128"/>
            </a:endParaRPr>
          </a:p>
          <a:p>
            <a:pPr lvl="1"/>
            <a:endParaRPr lang="en-US" sz="2000" dirty="0">
              <a:ea typeface="ＭＳ Ｐゴシック" pitchFamily="-128" charset="-128"/>
            </a:endParaRPr>
          </a:p>
          <a:p>
            <a:pPr lvl="1"/>
            <a:endParaRPr lang="en-US" sz="2000" dirty="0">
              <a:ea typeface="ＭＳ Ｐゴシック" pitchFamily="-128" charset="-128"/>
            </a:endParaRPr>
          </a:p>
          <a:p>
            <a:pPr marL="285750" indent="-285750"/>
            <a:endParaRPr lang="en-US" sz="2000" dirty="0"/>
          </a:p>
          <a:p>
            <a:pPr>
              <a:lnSpc>
                <a:spcPct val="90000"/>
              </a:lnSpc>
            </a:pPr>
            <a:endParaRPr lang="en-GB" sz="2000" dirty="0"/>
          </a:p>
          <a:p>
            <a:pPr>
              <a:buNone/>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Rapid Application Development – When to Select</a:t>
            </a:r>
          </a:p>
          <a:p>
            <a:r>
              <a:rPr lang="en-US" sz="2000" dirty="0">
                <a:ea typeface="ＭＳ Ｐゴシック" pitchFamily="-128" charset="-128"/>
              </a:rPr>
              <a:t>The team includes programmers and analysts who are experienced with it</a:t>
            </a:r>
          </a:p>
          <a:p>
            <a:r>
              <a:rPr lang="en-US" sz="2000" dirty="0">
                <a:ea typeface="ＭＳ Ｐゴシック" pitchFamily="-128" charset="-128"/>
              </a:rPr>
              <a:t>There are pressing reasons for speeding up application development</a:t>
            </a:r>
          </a:p>
          <a:p>
            <a:r>
              <a:rPr lang="en-US" sz="2000" dirty="0">
                <a:ea typeface="ＭＳ Ｐゴシック" pitchFamily="-128" charset="-128"/>
              </a:rPr>
              <a:t>The project involves a novel ecommerce application and needs quick results</a:t>
            </a:r>
          </a:p>
          <a:p>
            <a:r>
              <a:rPr lang="en-US" sz="2000" dirty="0">
                <a:ea typeface="ＭＳ Ｐゴシック" pitchFamily="-128" charset="-128"/>
              </a:rPr>
              <a:t>Users are sophisticated and highly engaged with the goals of the company</a:t>
            </a:r>
          </a:p>
          <a:p>
            <a:endParaRPr lang="en-US" sz="2000" dirty="0">
              <a:ea typeface="ＭＳ Ｐゴシック" pitchFamily="-128" charset="-128"/>
            </a:endParaRPr>
          </a:p>
          <a:p>
            <a:pPr>
              <a:buNone/>
            </a:pPr>
            <a:r>
              <a:rPr lang="en-GB" sz="2000" b="1" dirty="0"/>
              <a:t>Rapid Application Development – Advantages</a:t>
            </a:r>
          </a:p>
          <a:p>
            <a:r>
              <a:rPr lang="en-US" sz="2000" dirty="0"/>
              <a:t>RAD is very powerful when used within the SDLC</a:t>
            </a:r>
          </a:p>
          <a:p>
            <a:r>
              <a:rPr lang="en-US" sz="2000" dirty="0"/>
              <a:t>It can be used as a tool to update, improve or innovate selected portions of the system</a:t>
            </a:r>
          </a:p>
          <a:p>
            <a:endParaRPr lang="en-US" sz="2000" dirty="0">
              <a:ea typeface="ＭＳ Ｐゴシック" pitchFamily="-128" charset="-128"/>
            </a:endParaRPr>
          </a:p>
          <a:p>
            <a:pPr>
              <a:buNone/>
            </a:pPr>
            <a:r>
              <a:rPr lang="en-GB" sz="2000" b="1" dirty="0"/>
              <a:t>Rapid Application Development – Disadvantages</a:t>
            </a:r>
          </a:p>
          <a:p>
            <a:r>
              <a:rPr lang="en-US" sz="2000" dirty="0"/>
              <a:t>May try and hurry the project too much</a:t>
            </a:r>
          </a:p>
          <a:p>
            <a:r>
              <a:rPr lang="en-US" sz="2000" dirty="0"/>
              <a:t>Loosely documented</a:t>
            </a:r>
          </a:p>
          <a:p>
            <a:r>
              <a:rPr lang="en-US" sz="2000" dirty="0"/>
              <a:t>May not address pressing business problems</a:t>
            </a:r>
          </a:p>
          <a:p>
            <a:r>
              <a:rPr lang="en-US" sz="2000" dirty="0"/>
              <a:t>Potentially steep learning curve for programmers inexperienced with RAD tools</a:t>
            </a:r>
            <a:endParaRPr lang="en-GB" sz="2000" dirty="0"/>
          </a:p>
          <a:p>
            <a:pPr>
              <a:buNone/>
            </a:pP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a:t>
            </a:r>
          </a:p>
          <a:p>
            <a:r>
              <a:rPr lang="en-US" sz="2000" dirty="0"/>
              <a:t>Agile software development is a group of software development methods in which requirements and solutions evolve through collaboration between self-organizing, cross-functional teams. </a:t>
            </a:r>
          </a:p>
          <a:p>
            <a:r>
              <a:rPr lang="en-US" sz="2000" dirty="0"/>
              <a:t>It promotes adaptive planning, evolutionary development, early delivery, continuous improvement, and encourages rapid and flexible response to change. </a:t>
            </a:r>
          </a:p>
          <a:p>
            <a:r>
              <a:rPr lang="en-US" sz="2000" dirty="0"/>
              <a:t>What is Agility?</a:t>
            </a:r>
          </a:p>
          <a:p>
            <a:pPr lvl="1">
              <a:lnSpc>
                <a:spcPct val="90000"/>
              </a:lnSpc>
            </a:pPr>
            <a:r>
              <a:rPr lang="en-US" sz="2000" dirty="0"/>
              <a:t>Effective (rapid and adaptive) response to change</a:t>
            </a:r>
          </a:p>
          <a:p>
            <a:pPr lvl="1">
              <a:lnSpc>
                <a:spcPct val="90000"/>
              </a:lnSpc>
            </a:pPr>
            <a:r>
              <a:rPr lang="en-US" sz="2000" dirty="0"/>
              <a:t>Effective communication among all stakeholders</a:t>
            </a:r>
          </a:p>
          <a:p>
            <a:pPr lvl="1">
              <a:lnSpc>
                <a:spcPct val="90000"/>
              </a:lnSpc>
            </a:pPr>
            <a:r>
              <a:rPr lang="en-US" sz="2000" dirty="0"/>
              <a:t>Drawing the customer onto the team</a:t>
            </a:r>
          </a:p>
          <a:p>
            <a:pPr lvl="1">
              <a:lnSpc>
                <a:spcPct val="90000"/>
              </a:lnSpc>
            </a:pPr>
            <a:r>
              <a:rPr lang="en-US" sz="2000" dirty="0"/>
              <a:t>Organizing a team so that it is in control of the work performed</a:t>
            </a:r>
          </a:p>
          <a:p>
            <a:pPr lvl="1">
              <a:lnSpc>
                <a:spcPct val="90000"/>
              </a:lnSpc>
            </a:pPr>
            <a:r>
              <a:rPr lang="en-US" sz="2000" dirty="0"/>
              <a:t>Yielding …Rapid, incremental delivery of software</a:t>
            </a:r>
          </a:p>
          <a:p>
            <a:r>
              <a:rPr lang="en-US" sz="2000" dirty="0"/>
              <a:t>Agile Process is driven by customer descriptions of what is required (scenarios)</a:t>
            </a:r>
          </a:p>
          <a:p>
            <a:r>
              <a:rPr lang="en-US" sz="2000" dirty="0"/>
              <a:t>Recognizes that plans are short-lived</a:t>
            </a:r>
          </a:p>
          <a:p>
            <a:r>
              <a:rPr lang="en-US" sz="2000" dirty="0"/>
              <a:t>Develops software iteratively with a heavy emphasis on construction activities</a:t>
            </a:r>
          </a:p>
          <a:p>
            <a:r>
              <a:rPr lang="en-US" sz="2000" dirty="0"/>
              <a:t>Delivers multiple ‘software increments’</a:t>
            </a:r>
          </a:p>
          <a:p>
            <a:r>
              <a:rPr lang="en-US" sz="2000" dirty="0"/>
              <a:t>Adapts as changes occur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Principles</a:t>
            </a:r>
          </a:p>
          <a:p>
            <a:pPr>
              <a:lnSpc>
                <a:spcPct val="90000"/>
              </a:lnSpc>
              <a:spcBef>
                <a:spcPts val="1200"/>
              </a:spcBef>
              <a:buNone/>
            </a:pPr>
            <a:r>
              <a:rPr lang="en-US" sz="2000" dirty="0"/>
              <a:t>1.	Our highest priority is to satisfy the customer through early and continuous delivery of valuable software.</a:t>
            </a:r>
          </a:p>
          <a:p>
            <a:pPr>
              <a:lnSpc>
                <a:spcPct val="90000"/>
              </a:lnSpc>
              <a:spcBef>
                <a:spcPts val="600"/>
              </a:spcBef>
              <a:buNone/>
            </a:pPr>
            <a:r>
              <a:rPr lang="en-US" sz="2000" dirty="0"/>
              <a:t>2.	Welcome changing requirements, even late in development. Agile processes harness change for the customer's competitive advantage. </a:t>
            </a:r>
          </a:p>
          <a:p>
            <a:pPr>
              <a:lnSpc>
                <a:spcPct val="90000"/>
              </a:lnSpc>
              <a:spcBef>
                <a:spcPts val="600"/>
              </a:spcBef>
              <a:buNone/>
            </a:pPr>
            <a:r>
              <a:rPr lang="en-US" sz="2000" dirty="0"/>
              <a:t>3.	Deliver working software frequently, from a couple of weeks to a couple of months, with a preference to the shorter timescale. </a:t>
            </a:r>
          </a:p>
          <a:p>
            <a:pPr>
              <a:lnSpc>
                <a:spcPct val="90000"/>
              </a:lnSpc>
              <a:spcBef>
                <a:spcPts val="600"/>
              </a:spcBef>
              <a:buNone/>
            </a:pPr>
            <a:r>
              <a:rPr lang="en-US" sz="2000" dirty="0"/>
              <a:t>4.	Business people and developers must work together daily throughout the project.  </a:t>
            </a:r>
          </a:p>
          <a:p>
            <a:pPr>
              <a:lnSpc>
                <a:spcPct val="90000"/>
              </a:lnSpc>
              <a:spcBef>
                <a:spcPts val="600"/>
              </a:spcBef>
              <a:buNone/>
            </a:pPr>
            <a:r>
              <a:rPr lang="en-US" sz="2000" dirty="0"/>
              <a:t>5.	Build projects around motivated individuals. Give them the environment and support they need, and trust them to get the job done. </a:t>
            </a:r>
          </a:p>
          <a:p>
            <a:pPr>
              <a:lnSpc>
                <a:spcPct val="90000"/>
              </a:lnSpc>
              <a:spcBef>
                <a:spcPts val="600"/>
              </a:spcBef>
              <a:buNone/>
            </a:pPr>
            <a:r>
              <a:rPr lang="en-US" sz="2000" dirty="0"/>
              <a:t>6.  The most efficient and effective method of conveying information to and within a development team is face–to–face conversation.</a:t>
            </a:r>
          </a:p>
          <a:p>
            <a:pPr>
              <a:lnSpc>
                <a:spcPct val="90000"/>
              </a:lnSpc>
              <a:spcBef>
                <a:spcPts val="600"/>
              </a:spcBef>
              <a:buNone/>
            </a:pPr>
            <a:r>
              <a:rPr lang="en-US" sz="2000" dirty="0"/>
              <a:t>7.	Working software is the primary measure of progress.  </a:t>
            </a:r>
          </a:p>
          <a:p>
            <a:pPr>
              <a:lnSpc>
                <a:spcPct val="90000"/>
              </a:lnSpc>
              <a:spcBef>
                <a:spcPts val="600"/>
              </a:spcBef>
              <a:buNone/>
            </a:pPr>
            <a:r>
              <a:rPr lang="en-US" sz="2000" dirty="0"/>
              <a:t>8.	Agile processes promote sustainable development. The sponsors, developers, and users should be able to maintain a constant pace indefinitely.  </a:t>
            </a:r>
          </a:p>
          <a:p>
            <a:pPr>
              <a:lnSpc>
                <a:spcPct val="90000"/>
              </a:lnSpc>
              <a:spcBef>
                <a:spcPts val="600"/>
              </a:spcBef>
              <a:buNone/>
            </a:pPr>
            <a:r>
              <a:rPr lang="en-US" sz="2000" dirty="0"/>
              <a:t>9.	Continuous attention to technical excellence and good design enhances agility.  </a:t>
            </a:r>
          </a:p>
          <a:p>
            <a:pPr>
              <a:lnSpc>
                <a:spcPct val="90000"/>
              </a:lnSpc>
              <a:spcBef>
                <a:spcPts val="600"/>
              </a:spcBef>
              <a:buNone/>
            </a:pPr>
            <a:r>
              <a:rPr lang="en-US" sz="2000" dirty="0"/>
              <a:t>10. Simplicity – the art of maximizing the amount of work not done – is essential.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Principles</a:t>
            </a:r>
          </a:p>
          <a:p>
            <a:pPr>
              <a:lnSpc>
                <a:spcPct val="90000"/>
              </a:lnSpc>
              <a:spcBef>
                <a:spcPts val="600"/>
              </a:spcBef>
              <a:buNone/>
            </a:pPr>
            <a:r>
              <a:rPr lang="en-US" sz="2000" dirty="0"/>
              <a:t>11. The best architectures, requirements, and designs emerge from self–organizing teams. </a:t>
            </a:r>
          </a:p>
          <a:p>
            <a:pPr>
              <a:lnSpc>
                <a:spcPct val="90000"/>
              </a:lnSpc>
              <a:spcBef>
                <a:spcPts val="600"/>
              </a:spcBef>
              <a:buNone/>
            </a:pPr>
            <a:r>
              <a:rPr lang="en-US" sz="2000" dirty="0"/>
              <a:t>12. At regular intervals, the team reflects on how to become more effective, then tunes and adjusts its behavior accordingly.</a:t>
            </a:r>
          </a:p>
          <a:p>
            <a:pPr>
              <a:buNone/>
            </a:pPr>
            <a:endParaRPr lang="en-GB" sz="2000" b="1" dirty="0"/>
          </a:p>
          <a:p>
            <a:pPr>
              <a:buNone/>
            </a:pPr>
            <a:r>
              <a:rPr lang="en-GB" sz="2000" b="1" dirty="0"/>
              <a:t>Human Factors </a:t>
            </a:r>
          </a:p>
          <a:p>
            <a:r>
              <a:rPr lang="en-US" sz="2000" dirty="0"/>
              <a:t>The process moulds to the needs of the people and team, not the other way around</a:t>
            </a:r>
          </a:p>
          <a:p>
            <a:r>
              <a:rPr lang="en-US" sz="2000" dirty="0"/>
              <a:t>Key traits must exist among the people on an agile team and the team itself:</a:t>
            </a:r>
          </a:p>
          <a:p>
            <a:pPr lvl="1"/>
            <a:r>
              <a:rPr lang="en-US" sz="2000" dirty="0"/>
              <a:t>Competence</a:t>
            </a:r>
          </a:p>
          <a:p>
            <a:pPr lvl="1"/>
            <a:r>
              <a:rPr lang="en-US" sz="2000" dirty="0"/>
              <a:t>Common focus</a:t>
            </a:r>
          </a:p>
          <a:p>
            <a:pPr lvl="1"/>
            <a:r>
              <a:rPr lang="en-US" sz="2000" dirty="0"/>
              <a:t>Collaboration</a:t>
            </a:r>
          </a:p>
          <a:p>
            <a:pPr lvl="1"/>
            <a:r>
              <a:rPr lang="en-US" sz="2000" dirty="0"/>
              <a:t>Decision-making ability</a:t>
            </a:r>
          </a:p>
          <a:p>
            <a:pPr lvl="1"/>
            <a:r>
              <a:rPr lang="en-US" sz="2000" dirty="0"/>
              <a:t>Fuzzy problem-solving ability</a:t>
            </a:r>
          </a:p>
          <a:p>
            <a:pPr lvl="1"/>
            <a:r>
              <a:rPr lang="en-US" sz="2000" dirty="0"/>
              <a:t>Mutual trust and respect</a:t>
            </a:r>
          </a:p>
          <a:p>
            <a:pPr lvl="1"/>
            <a:r>
              <a:rPr lang="en-US" sz="2000" dirty="0"/>
              <a:t>Self-organization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6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440136"/>
            <a:ext cx="8839200" cy="6172200"/>
          </a:xfrm>
        </p:spPr>
        <p:txBody>
          <a:bodyPr>
            <a:noAutofit/>
          </a:bodyPr>
          <a:lstStyle/>
          <a:p>
            <a:pPr>
              <a:buNone/>
            </a:pPr>
            <a:r>
              <a:rPr lang="en-GB" sz="2000" b="1" dirty="0"/>
              <a:t>Agile – Extreme Programming (XP)</a:t>
            </a:r>
            <a:endParaRPr lang="en-US" sz="2000" dirty="0"/>
          </a:p>
          <a:p>
            <a:r>
              <a:rPr lang="en-US" sz="2000" dirty="0"/>
              <a:t>The most widely used agile process, originally proposed by Kent Beck</a:t>
            </a:r>
          </a:p>
          <a:p>
            <a:r>
              <a:rPr lang="en-US" sz="2000" dirty="0"/>
              <a:t>XP Planning</a:t>
            </a:r>
          </a:p>
          <a:p>
            <a:pPr lvl="1"/>
            <a:r>
              <a:rPr lang="en-US" sz="2000" dirty="0"/>
              <a:t>Begins with the creation of “user stories (Listening leads to creation of set of “stories” (also called user stories) that describe required output, features and functionality for software to be built).”</a:t>
            </a:r>
          </a:p>
          <a:p>
            <a:pPr lvl="1"/>
            <a:r>
              <a:rPr lang="en-US" sz="2000" dirty="0"/>
              <a:t>Agile team assesses each story and assigns a cost</a:t>
            </a:r>
          </a:p>
          <a:p>
            <a:pPr lvl="1"/>
            <a:r>
              <a:rPr lang="en-US" sz="2000" dirty="0"/>
              <a:t>Stories are grouped, for a deliverable increment</a:t>
            </a:r>
          </a:p>
          <a:p>
            <a:pPr lvl="1"/>
            <a:r>
              <a:rPr lang="en-US" sz="2000" dirty="0"/>
              <a:t>A commitment is made on delivery date</a:t>
            </a:r>
          </a:p>
          <a:p>
            <a:pPr lvl="1"/>
            <a:r>
              <a:rPr lang="en-US" sz="2000" dirty="0"/>
              <a:t>After the first increment “project velocity” is used to help define subsequent delivery dates for other increments</a:t>
            </a:r>
          </a:p>
          <a:p>
            <a:pPr lvl="1">
              <a:buNone/>
            </a:pPr>
            <a:endParaRPr lang="en-US" sz="2000" dirty="0"/>
          </a:p>
          <a:p>
            <a:pPr marL="285750" indent="-285750">
              <a:lnSpc>
                <a:spcPct val="90000"/>
              </a:lnSpc>
            </a:pPr>
            <a:r>
              <a:rPr lang="en-US" sz="2000" dirty="0"/>
              <a:t>XP Design</a:t>
            </a:r>
          </a:p>
          <a:p>
            <a:pPr marL="685800" lvl="1" indent="-228600">
              <a:lnSpc>
                <a:spcPct val="90000"/>
              </a:lnSpc>
            </a:pPr>
            <a:r>
              <a:rPr lang="en-US" sz="2000" dirty="0"/>
              <a:t>Follows the KIS principle</a:t>
            </a:r>
          </a:p>
          <a:p>
            <a:pPr marL="685800" lvl="1" indent="-228600">
              <a:lnSpc>
                <a:spcPct val="90000"/>
              </a:lnSpc>
            </a:pPr>
            <a:r>
              <a:rPr lang="en-US" sz="2000" dirty="0"/>
              <a:t>Encourage the use of CRC cards</a:t>
            </a:r>
          </a:p>
          <a:p>
            <a:pPr marL="685800" lvl="1" indent="-228600">
              <a:lnSpc>
                <a:spcPct val="90000"/>
              </a:lnSpc>
            </a:pPr>
            <a:r>
              <a:rPr lang="en-US" sz="2000" dirty="0"/>
              <a:t>For difficult design problems, suggests the creation of “spike solutions”—a design prototype</a:t>
            </a:r>
          </a:p>
          <a:p>
            <a:pPr marL="685800" lvl="1" indent="-228600">
              <a:lnSpc>
                <a:spcPct val="90000"/>
              </a:lnSpc>
            </a:pPr>
            <a:r>
              <a:rPr lang="en-US" sz="2000" dirty="0"/>
              <a:t>Encourages “refactoring”—an iterative refinement of the internal program design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Extreme Programming (XP)</a:t>
            </a:r>
            <a:endParaRPr lang="en-US" sz="2000" dirty="0"/>
          </a:p>
        </p:txBody>
      </p:sp>
      <p:pic>
        <p:nvPicPr>
          <p:cNvPr id="1026" name="Picture 2"/>
          <p:cNvPicPr>
            <a:picLocks noChangeAspect="1" noChangeArrowheads="1"/>
          </p:cNvPicPr>
          <p:nvPr/>
        </p:nvPicPr>
        <p:blipFill>
          <a:blip r:embed="rId3"/>
          <a:srcRect/>
          <a:stretch>
            <a:fillRect/>
          </a:stretch>
        </p:blipFill>
        <p:spPr bwMode="auto">
          <a:xfrm>
            <a:off x="685800" y="1143000"/>
            <a:ext cx="7916809" cy="55626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GB" sz="2000" b="1" dirty="0"/>
              <a:t>Agile – Extreme Programming (XP)</a:t>
            </a:r>
            <a:endParaRPr lang="en-US" sz="2000" dirty="0"/>
          </a:p>
          <a:p>
            <a:pPr marL="285750" indent="-285750">
              <a:lnSpc>
                <a:spcPct val="90000"/>
              </a:lnSpc>
            </a:pPr>
            <a:r>
              <a:rPr lang="en-US" sz="2000" dirty="0"/>
              <a:t>XP Coding</a:t>
            </a:r>
          </a:p>
          <a:p>
            <a:pPr marL="685800" lvl="1" indent="-228600">
              <a:lnSpc>
                <a:spcPct val="90000"/>
              </a:lnSpc>
            </a:pPr>
            <a:r>
              <a:rPr lang="en-US" sz="2000" dirty="0"/>
              <a:t>Recommends the construction of a unit test for a store before coding commences</a:t>
            </a:r>
          </a:p>
          <a:p>
            <a:pPr marL="685800" lvl="1" indent="-228600">
              <a:lnSpc>
                <a:spcPct val="90000"/>
              </a:lnSpc>
            </a:pPr>
            <a:r>
              <a:rPr lang="en-US" sz="2000" dirty="0"/>
              <a:t>Encourages “pair programming” (XP recommends that two people work together at one computer workstation to create code for a story)</a:t>
            </a:r>
          </a:p>
          <a:p>
            <a:pPr marL="685800" lvl="1" indent="-228600">
              <a:lnSpc>
                <a:spcPct val="90000"/>
              </a:lnSpc>
            </a:pPr>
            <a:endParaRPr lang="en-US" sz="2000" dirty="0"/>
          </a:p>
          <a:p>
            <a:pPr marL="285750" indent="-285750">
              <a:lnSpc>
                <a:spcPct val="90000"/>
              </a:lnSpc>
            </a:pPr>
            <a:r>
              <a:rPr lang="en-US" sz="2000" dirty="0"/>
              <a:t>XP Testing</a:t>
            </a:r>
          </a:p>
          <a:p>
            <a:pPr marL="685800" lvl="1" indent="-228600">
              <a:lnSpc>
                <a:spcPct val="90000"/>
              </a:lnSpc>
            </a:pPr>
            <a:r>
              <a:rPr lang="en-US" sz="2000" dirty="0"/>
              <a:t>All unit tests are executed daily</a:t>
            </a:r>
          </a:p>
          <a:p>
            <a:pPr marL="685800" lvl="1" indent="-228600">
              <a:lnSpc>
                <a:spcPct val="90000"/>
              </a:lnSpc>
            </a:pPr>
            <a:r>
              <a:rPr lang="en-US" sz="2000" dirty="0"/>
              <a:t>“Acceptance tests” are defined by the customer and executed to assess customer visible functionality</a:t>
            </a:r>
          </a:p>
        </p:txBody>
      </p:sp>
      <p:pic>
        <p:nvPicPr>
          <p:cNvPr id="1026" name="Picture 2"/>
          <p:cNvPicPr>
            <a:picLocks noChangeAspect="1" noChangeArrowheads="1"/>
          </p:cNvPicPr>
          <p:nvPr/>
        </p:nvPicPr>
        <p:blipFill>
          <a:blip r:embed="rId3"/>
          <a:srcRect/>
          <a:stretch>
            <a:fillRect/>
          </a:stretch>
        </p:blipFill>
        <p:spPr bwMode="auto">
          <a:xfrm>
            <a:off x="2057400" y="4106840"/>
            <a:ext cx="5827594" cy="2743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Introduction To Software Engineering</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a:t>The IEEE definition:</a:t>
            </a:r>
          </a:p>
          <a:p>
            <a:pPr lvl="1">
              <a:spcBef>
                <a:spcPts val="300"/>
              </a:spcBef>
            </a:pPr>
            <a:r>
              <a:rPr lang="en-US" sz="2000" dirty="0"/>
              <a:t>Software Engineering: The application of a systematic, disciplined, quantifiable approach to the development, operation and maintenance of software.</a:t>
            </a:r>
          </a:p>
          <a:p>
            <a:r>
              <a:rPr lang="en-US" sz="2000" dirty="0"/>
              <a:t>Some realities:</a:t>
            </a:r>
          </a:p>
          <a:p>
            <a:pPr lvl="1"/>
            <a:r>
              <a:rPr lang="en-US" sz="2000" dirty="0"/>
              <a:t>To understand the problem before a software solution is developed</a:t>
            </a:r>
          </a:p>
          <a:p>
            <a:pPr lvl="1"/>
            <a:r>
              <a:rPr lang="en-US" sz="2000" dirty="0"/>
              <a:t>Design becomes a essential activity</a:t>
            </a:r>
          </a:p>
          <a:p>
            <a:pPr lvl="1"/>
            <a:r>
              <a:rPr lang="en-US" sz="2000" dirty="0"/>
              <a:t>Software should exhibit high quality</a:t>
            </a:r>
          </a:p>
          <a:p>
            <a:pPr lvl="1"/>
            <a:r>
              <a:rPr lang="en-US" sz="2000" dirty="0"/>
              <a:t>Software should be maintainable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Scrum</a:t>
            </a:r>
            <a:endParaRPr lang="en-US" sz="2000" dirty="0"/>
          </a:p>
          <a:p>
            <a:pPr marL="285750" indent="-285750">
              <a:lnSpc>
                <a:spcPct val="90000"/>
              </a:lnSpc>
            </a:pPr>
            <a:r>
              <a:rPr lang="en-US" sz="2000" dirty="0"/>
              <a:t>Scrum is an agile software development method that was conceived by Jeff Sutherland and his development team in the early 1990s. </a:t>
            </a:r>
          </a:p>
          <a:p>
            <a:pPr marL="285750" indent="-285750">
              <a:lnSpc>
                <a:spcPct val="90000"/>
              </a:lnSpc>
            </a:pPr>
            <a:r>
              <a:rPr lang="en-US" sz="2000" dirty="0"/>
              <a:t>In recent years, further development on the scrum methods has been performed by Schwaber and Beedle.</a:t>
            </a:r>
          </a:p>
          <a:p>
            <a:pPr marL="285750" indent="-285750">
              <a:lnSpc>
                <a:spcPct val="90000"/>
              </a:lnSpc>
            </a:pPr>
            <a:r>
              <a:rPr lang="en-US" sz="2000" dirty="0"/>
              <a:t>Scrum principles are consistent with the agile manifesto and are used to guide development activities within a process that incorporates the following framework activities: Requirements, Analysis, Design, Evolution and delivery. </a:t>
            </a:r>
          </a:p>
          <a:p>
            <a:pPr marL="285750" indent="-285750">
              <a:lnSpc>
                <a:spcPct val="90000"/>
              </a:lnSpc>
            </a:pPr>
            <a:r>
              <a:rPr lang="en-US" sz="2000" dirty="0"/>
              <a:t>Within each framework activity, work tasks occur within a process pattern called a sprint. </a:t>
            </a:r>
          </a:p>
          <a:p>
            <a:pPr marL="285750" indent="-285750">
              <a:lnSpc>
                <a:spcPct val="90000"/>
              </a:lnSpc>
            </a:pPr>
            <a:r>
              <a:rPr lang="en-US" sz="2000" dirty="0"/>
              <a:t>The work conducted within a sprint is adapted to the problem at hand and is defined and often modified in real time by the Scrum team. </a:t>
            </a:r>
          </a:p>
          <a:p>
            <a:pPr marL="285750" indent="-285750">
              <a:lnSpc>
                <a:spcPct val="90000"/>
              </a:lnSpc>
            </a:pPr>
            <a:r>
              <a:rPr lang="en-US" sz="2000" dirty="0"/>
              <a:t>The overall flow of the Scrum process is illustrated in figure below. </a:t>
            </a:r>
          </a:p>
          <a:p>
            <a:pPr marL="285750" indent="-285750">
              <a:lnSpc>
                <a:spcPct val="90000"/>
              </a:lnSpc>
            </a:pPr>
            <a:r>
              <a:rPr lang="en-US" sz="2000" dirty="0"/>
              <a:t>Scrum emphasizes the use of a set of software process patterns that have proven effective for projects with tight timelines, changing requirements and business criticality. </a:t>
            </a:r>
          </a:p>
          <a:p>
            <a:pPr marL="285750" indent="-285750">
              <a:lnSpc>
                <a:spcPct val="90000"/>
              </a:lnSpc>
            </a:pPr>
            <a:r>
              <a:rPr lang="en-US" sz="2000" dirty="0"/>
              <a:t>Each of these process patterns defines a set of development actions:</a:t>
            </a:r>
          </a:p>
          <a:p>
            <a:pPr marL="285750" indent="-285750">
              <a:lnSpc>
                <a:spcPct val="90000"/>
              </a:lnSpc>
              <a:buNone/>
            </a:pPr>
            <a:r>
              <a:rPr lang="en-US" sz="2000" dirty="0"/>
              <a:t>	1. Backlog – a prioritized list of project managements or features that provide business value for the customer. Items can be added to the backlog at any time. The product manager assess the backlog and updates priorities as required.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Scrum</a:t>
            </a:r>
            <a:endParaRPr lang="en-US" sz="2000" dirty="0"/>
          </a:p>
        </p:txBody>
      </p:sp>
      <p:pic>
        <p:nvPicPr>
          <p:cNvPr id="2050" name="Picture 2"/>
          <p:cNvPicPr>
            <a:picLocks noChangeAspect="1" noChangeArrowheads="1"/>
          </p:cNvPicPr>
          <p:nvPr/>
        </p:nvPicPr>
        <p:blipFill>
          <a:blip r:embed="rId3"/>
          <a:srcRect/>
          <a:stretch>
            <a:fillRect/>
          </a:stretch>
        </p:blipFill>
        <p:spPr bwMode="auto">
          <a:xfrm>
            <a:off x="547688" y="1476375"/>
            <a:ext cx="8048625" cy="492442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Scrum</a:t>
            </a:r>
            <a:endParaRPr lang="en-US" sz="2000" dirty="0"/>
          </a:p>
          <a:p>
            <a:pPr marL="285750" indent="-285750">
              <a:lnSpc>
                <a:spcPct val="90000"/>
              </a:lnSpc>
            </a:pPr>
            <a:r>
              <a:rPr lang="en-US" sz="2000" dirty="0"/>
              <a:t>Each of these process patterns defines a set of development actions:</a:t>
            </a:r>
          </a:p>
          <a:p>
            <a:pPr marL="285750" indent="-285750">
              <a:lnSpc>
                <a:spcPct val="90000"/>
              </a:lnSpc>
              <a:buNone/>
            </a:pPr>
            <a:r>
              <a:rPr lang="en-US" sz="2000" dirty="0"/>
              <a:t>	2. Sprints – consist of work units that are required to achieve a requirement defined in the backlog that must be fit into a predefined time-box (typically 30 days). Changes (e.g., backlog work items) are not introduced during the sprint. Hence, the sprint allows team members to work in a short term, but stable environment.</a:t>
            </a:r>
          </a:p>
          <a:p>
            <a:pPr marL="285750" indent="-285750">
              <a:lnSpc>
                <a:spcPct val="90000"/>
              </a:lnSpc>
              <a:buNone/>
            </a:pPr>
            <a:r>
              <a:rPr lang="en-US" sz="2000" dirty="0"/>
              <a:t>	3. Scrum meetings – are short (typically 15 minutes) meetings held daily by the Scrum team. Three key questions are asked and answered by all team members: </a:t>
            </a:r>
          </a:p>
          <a:p>
            <a:pPr marL="285750" indent="-285750">
              <a:lnSpc>
                <a:spcPct val="90000"/>
              </a:lnSpc>
              <a:buNone/>
            </a:pPr>
            <a:r>
              <a:rPr lang="en-US" sz="2000" dirty="0"/>
              <a:t>	a. What did you do since the last team meeting?</a:t>
            </a:r>
          </a:p>
          <a:p>
            <a:pPr marL="285750" indent="-285750">
              <a:lnSpc>
                <a:spcPct val="90000"/>
              </a:lnSpc>
              <a:buNone/>
            </a:pPr>
            <a:r>
              <a:rPr lang="en-US" sz="2000" dirty="0"/>
              <a:t>	b. What obstacles are you encountering?</a:t>
            </a:r>
          </a:p>
          <a:p>
            <a:pPr marL="285750" indent="-285750">
              <a:lnSpc>
                <a:spcPct val="90000"/>
              </a:lnSpc>
              <a:buNone/>
            </a:pPr>
            <a:r>
              <a:rPr lang="en-US" sz="2000" dirty="0"/>
              <a:t>	c. What do you plan to accomplish by the next team meeting?</a:t>
            </a:r>
          </a:p>
          <a:p>
            <a:pPr marL="285750" indent="-285750">
              <a:lnSpc>
                <a:spcPct val="90000"/>
              </a:lnSpc>
            </a:pPr>
            <a:r>
              <a:rPr lang="en-US" sz="2000" dirty="0"/>
              <a:t>A team leader, called a Scrum master, leads the meeting and assesses the responses from each person. </a:t>
            </a:r>
          </a:p>
          <a:p>
            <a:pPr marL="285750" indent="-285750">
              <a:lnSpc>
                <a:spcPct val="90000"/>
              </a:lnSpc>
            </a:pPr>
            <a:r>
              <a:rPr lang="en-US" sz="2000" dirty="0"/>
              <a:t>The Scrum meeting helps the team to uncover potential problems as early as possible. </a:t>
            </a:r>
          </a:p>
          <a:p>
            <a:pPr marL="285750" indent="-285750">
              <a:lnSpc>
                <a:spcPct val="90000"/>
              </a:lnSpc>
            </a:pPr>
            <a:r>
              <a:rPr lang="en-US" sz="2000" dirty="0"/>
              <a:t>Also, these daily meetings lead to “knowledge socialization” and thereby promote a self-organizing team structure. </a:t>
            </a:r>
          </a:p>
          <a:p>
            <a:pPr marL="285750" indent="-285750">
              <a:lnSpc>
                <a:spcPct val="90000"/>
              </a:lnSpc>
              <a:buNone/>
            </a:pP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Scrum</a:t>
            </a:r>
            <a:endParaRPr lang="en-US" sz="2000" dirty="0"/>
          </a:p>
          <a:p>
            <a:pPr marL="285750" indent="-285750">
              <a:lnSpc>
                <a:spcPct val="90000"/>
              </a:lnSpc>
            </a:pPr>
            <a:r>
              <a:rPr lang="en-US" sz="2000" dirty="0"/>
              <a:t>Demos – deliver the software increment to the customer so that functionality that has been implemented can be demonstrated and evaluated by the customer. </a:t>
            </a:r>
          </a:p>
          <a:p>
            <a:pPr marL="285750" indent="-285750">
              <a:lnSpc>
                <a:spcPct val="90000"/>
              </a:lnSpc>
            </a:pPr>
            <a:r>
              <a:rPr lang="en-US" sz="2000" dirty="0"/>
              <a:t>It is important to note that the demo may not contain all planned functionality, but rather those functions that can be delivered within the time-box that was established. </a:t>
            </a:r>
          </a:p>
          <a:p>
            <a:pPr marL="285750" indent="-285750">
              <a:lnSpc>
                <a:spcPct val="90000"/>
              </a:lnSpc>
            </a:pPr>
            <a:r>
              <a:rPr lang="en-US" sz="2000" dirty="0"/>
              <a:t>Beedle and his colleagues present a comprehensive discussion of these patterns in which they state: “Scrum assumes up-front the existence of chaos…” </a:t>
            </a:r>
          </a:p>
          <a:p>
            <a:pPr marL="285750" indent="-285750">
              <a:lnSpc>
                <a:spcPct val="90000"/>
              </a:lnSpc>
            </a:pPr>
            <a:r>
              <a:rPr lang="en-US" sz="2000" dirty="0"/>
              <a:t>The Scrum process patterns enable a software team to work successfully in a world where the elimination of uncertainty is impossible.  </a:t>
            </a:r>
          </a:p>
          <a:p>
            <a:pPr marL="285750" indent="-285750">
              <a:lnSpc>
                <a:spcPct val="90000"/>
              </a:lnSpc>
              <a:buNone/>
            </a:pPr>
            <a:endParaRPr lang="en-US" sz="2000" dirty="0"/>
          </a:p>
          <a:p>
            <a:pPr marL="285750" indent="-285750">
              <a:lnSpc>
                <a:spcPct val="90000"/>
              </a:lnSpc>
              <a:buNone/>
            </a:pP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Introduction to Requirement Engineering</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a:t>Inception—ask a set of questions that establish …</a:t>
            </a:r>
          </a:p>
          <a:p>
            <a:pPr lvl="1"/>
            <a:r>
              <a:rPr lang="en-US" sz="2000" dirty="0"/>
              <a:t>Basic understanding of the problem</a:t>
            </a:r>
          </a:p>
          <a:p>
            <a:pPr lvl="1"/>
            <a:r>
              <a:rPr lang="en-US" sz="2000" dirty="0"/>
              <a:t>The people who want a solution</a:t>
            </a:r>
          </a:p>
          <a:p>
            <a:pPr lvl="1"/>
            <a:r>
              <a:rPr lang="en-US" sz="2000" dirty="0"/>
              <a:t>The nature of the solution that is desired, and </a:t>
            </a:r>
          </a:p>
          <a:p>
            <a:pPr lvl="1"/>
            <a:r>
              <a:rPr lang="en-US" sz="2000" dirty="0"/>
              <a:t>The effectiveness of preliminary communication and collaboration between the customer and the developer</a:t>
            </a:r>
          </a:p>
          <a:p>
            <a:r>
              <a:rPr lang="en-US" sz="2000" dirty="0"/>
              <a:t>Elicitation—elicit requirements from all stakeholders</a:t>
            </a:r>
          </a:p>
          <a:p>
            <a:r>
              <a:rPr lang="en-US" sz="2000" dirty="0"/>
              <a:t>Elaboration—create an analysis model that identifies data, function and behavioral requirements</a:t>
            </a:r>
          </a:p>
          <a:p>
            <a:r>
              <a:rPr lang="en-US" sz="2000" dirty="0"/>
              <a:t>Negotiation—agree on a deliverable system that is realistic for developers and customers</a:t>
            </a:r>
          </a:p>
          <a:p>
            <a:pPr>
              <a:lnSpc>
                <a:spcPct val="90000"/>
              </a:lnSpc>
            </a:pPr>
            <a:r>
              <a:rPr lang="en-US" sz="2000" dirty="0"/>
              <a:t>Specification—can be any one (or more) of the following:</a:t>
            </a:r>
          </a:p>
          <a:p>
            <a:pPr lvl="1">
              <a:lnSpc>
                <a:spcPct val="90000"/>
              </a:lnSpc>
            </a:pPr>
            <a:r>
              <a:rPr lang="en-US" sz="2000" dirty="0"/>
              <a:t>A written document</a:t>
            </a:r>
          </a:p>
          <a:p>
            <a:pPr lvl="1">
              <a:lnSpc>
                <a:spcPct val="90000"/>
              </a:lnSpc>
            </a:pPr>
            <a:r>
              <a:rPr lang="en-US" sz="2000" dirty="0"/>
              <a:t>A set of models</a:t>
            </a:r>
          </a:p>
          <a:p>
            <a:pPr lvl="1">
              <a:lnSpc>
                <a:spcPct val="90000"/>
              </a:lnSpc>
            </a:pPr>
            <a:r>
              <a:rPr lang="en-US" sz="2000" dirty="0"/>
              <a:t>A formal mathematical</a:t>
            </a:r>
          </a:p>
          <a:p>
            <a:pPr lvl="1">
              <a:lnSpc>
                <a:spcPct val="90000"/>
              </a:lnSpc>
            </a:pPr>
            <a:r>
              <a:rPr lang="en-US" sz="2000" dirty="0"/>
              <a:t>A collection of user scenarios (use-cases)</a:t>
            </a:r>
          </a:p>
          <a:p>
            <a:pPr lvl="1">
              <a:lnSpc>
                <a:spcPct val="90000"/>
              </a:lnSpc>
            </a:pPr>
            <a:r>
              <a:rPr lang="en-US" sz="2000" dirty="0"/>
              <a:t>A prototype</a:t>
            </a:r>
          </a:p>
          <a:p>
            <a:pPr marL="285750" indent="-285750">
              <a:lnSpc>
                <a:spcPct val="90000"/>
              </a:lnSpc>
            </a:pPr>
            <a:endParaRPr lang="en-US" sz="2000" dirty="0"/>
          </a:p>
          <a:p>
            <a:pPr marL="285750" indent="-285750">
              <a:lnSpc>
                <a:spcPct val="90000"/>
              </a:lnSpc>
              <a:buNone/>
            </a:pPr>
            <a:endParaRPr lang="en-US" sz="2000" dirty="0"/>
          </a:p>
          <a:p>
            <a:pPr marL="285750" indent="-285750">
              <a:lnSpc>
                <a:spcPct val="90000"/>
              </a:lnSpc>
              <a:buNone/>
            </a:pP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Introduction to Requirement Engineering</a:t>
            </a:r>
            <a:endParaRPr lang="en-IN" sz="3200" dirty="0"/>
          </a:p>
        </p:txBody>
      </p:sp>
      <p:sp>
        <p:nvSpPr>
          <p:cNvPr id="3" name="Content Placeholder 2"/>
          <p:cNvSpPr>
            <a:spLocks noGrp="1"/>
          </p:cNvSpPr>
          <p:nvPr>
            <p:ph idx="1"/>
          </p:nvPr>
        </p:nvSpPr>
        <p:spPr>
          <a:xfrm>
            <a:off x="152400" y="562968"/>
            <a:ext cx="8839200" cy="6172200"/>
          </a:xfrm>
        </p:spPr>
        <p:txBody>
          <a:bodyPr>
            <a:noAutofit/>
          </a:bodyPr>
          <a:lstStyle/>
          <a:p>
            <a:pPr>
              <a:lnSpc>
                <a:spcPct val="90000"/>
              </a:lnSpc>
            </a:pPr>
            <a:r>
              <a:rPr lang="en-US" sz="2000" dirty="0"/>
              <a:t>Validation—a review mechanism that looks for</a:t>
            </a:r>
          </a:p>
          <a:p>
            <a:pPr lvl="1">
              <a:lnSpc>
                <a:spcPct val="90000"/>
              </a:lnSpc>
            </a:pPr>
            <a:r>
              <a:rPr lang="en-US" sz="2000" dirty="0"/>
              <a:t>errors in content or interpretation</a:t>
            </a:r>
          </a:p>
          <a:p>
            <a:pPr lvl="1">
              <a:lnSpc>
                <a:spcPct val="90000"/>
              </a:lnSpc>
            </a:pPr>
            <a:r>
              <a:rPr lang="en-US" sz="2000" dirty="0"/>
              <a:t>areas where clarification may be required</a:t>
            </a:r>
          </a:p>
          <a:p>
            <a:pPr lvl="1">
              <a:lnSpc>
                <a:spcPct val="90000"/>
              </a:lnSpc>
            </a:pPr>
            <a:r>
              <a:rPr lang="en-US" sz="2000" dirty="0"/>
              <a:t>missing information</a:t>
            </a:r>
          </a:p>
          <a:p>
            <a:pPr lvl="1">
              <a:lnSpc>
                <a:spcPct val="90000"/>
              </a:lnSpc>
            </a:pPr>
            <a:r>
              <a:rPr lang="en-US" sz="2000" dirty="0"/>
              <a:t>inconsistencies (a major problem when large products or systems are engineered)</a:t>
            </a:r>
          </a:p>
          <a:p>
            <a:pPr lvl="1">
              <a:lnSpc>
                <a:spcPct val="90000"/>
              </a:lnSpc>
            </a:pPr>
            <a:r>
              <a:rPr lang="en-US" sz="2000" dirty="0"/>
              <a:t>conflicting or unrealistic (unachievable) requirements. </a:t>
            </a:r>
          </a:p>
          <a:p>
            <a:pPr>
              <a:lnSpc>
                <a:spcPct val="90000"/>
              </a:lnSpc>
            </a:pPr>
            <a:r>
              <a:rPr lang="en-US" sz="2000" dirty="0"/>
              <a:t>Requirements management</a:t>
            </a:r>
          </a:p>
          <a:p>
            <a:pPr>
              <a:lnSpc>
                <a:spcPct val="90000"/>
              </a:lnSpc>
              <a:buNone/>
            </a:pPr>
            <a:endParaRPr lang="en-US" sz="2000" dirty="0"/>
          </a:p>
          <a:p>
            <a:pPr>
              <a:lnSpc>
                <a:spcPct val="90000"/>
              </a:lnSpc>
              <a:buNone/>
            </a:pPr>
            <a:r>
              <a:rPr lang="en-US" sz="2000" b="1" dirty="0"/>
              <a:t>Inception</a:t>
            </a:r>
          </a:p>
          <a:p>
            <a:pPr>
              <a:lnSpc>
                <a:spcPct val="90000"/>
              </a:lnSpc>
            </a:pPr>
            <a:r>
              <a:rPr lang="en-US" sz="2000" dirty="0"/>
              <a:t>Identify stakeholders</a:t>
            </a:r>
          </a:p>
          <a:p>
            <a:pPr lvl="1">
              <a:lnSpc>
                <a:spcPct val="90000"/>
              </a:lnSpc>
            </a:pPr>
            <a:r>
              <a:rPr lang="en-US" sz="2000" dirty="0"/>
              <a:t>“who else do you think I should talk to?”</a:t>
            </a:r>
          </a:p>
          <a:p>
            <a:pPr>
              <a:lnSpc>
                <a:spcPct val="90000"/>
              </a:lnSpc>
            </a:pPr>
            <a:r>
              <a:rPr lang="en-US" sz="2000" dirty="0"/>
              <a:t>Recognize multiple points of view</a:t>
            </a:r>
          </a:p>
          <a:p>
            <a:pPr>
              <a:lnSpc>
                <a:spcPct val="90000"/>
              </a:lnSpc>
            </a:pPr>
            <a:r>
              <a:rPr lang="en-US" sz="2000" dirty="0"/>
              <a:t>Work toward collaboration</a:t>
            </a:r>
          </a:p>
          <a:p>
            <a:pPr>
              <a:lnSpc>
                <a:spcPct val="90000"/>
              </a:lnSpc>
            </a:pPr>
            <a:r>
              <a:rPr lang="en-US" sz="2000" dirty="0"/>
              <a:t>The first questions</a:t>
            </a:r>
            <a:endParaRPr lang="en-US" sz="2000" dirty="0">
              <a:sym typeface="Symbol" pitchFamily="-128" charset="2"/>
            </a:endParaRPr>
          </a:p>
          <a:p>
            <a:pPr lvl="1">
              <a:lnSpc>
                <a:spcPct val="90000"/>
              </a:lnSpc>
            </a:pPr>
            <a:r>
              <a:rPr lang="en-US" sz="2000" dirty="0"/>
              <a:t>Who is behind the request for this work?</a:t>
            </a:r>
          </a:p>
          <a:p>
            <a:pPr lvl="1">
              <a:lnSpc>
                <a:spcPct val="90000"/>
              </a:lnSpc>
            </a:pPr>
            <a:r>
              <a:rPr lang="en-US" sz="2000" dirty="0"/>
              <a:t>Who will use the solution?</a:t>
            </a:r>
          </a:p>
          <a:p>
            <a:pPr lvl="1">
              <a:lnSpc>
                <a:spcPct val="90000"/>
              </a:lnSpc>
            </a:pPr>
            <a:r>
              <a:rPr lang="en-US" sz="2000" dirty="0"/>
              <a:t>What will be the economic benefit of a successful solution?</a:t>
            </a:r>
          </a:p>
          <a:p>
            <a:pPr lvl="1">
              <a:lnSpc>
                <a:spcPct val="90000"/>
              </a:lnSpc>
            </a:pPr>
            <a:r>
              <a:rPr lang="en-US" sz="2000" dirty="0"/>
              <a:t>Is there another source for the solution that you need?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Requirements Elicitation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a:t>Meetings are conducted and attended by both software engineers and customers.</a:t>
            </a:r>
          </a:p>
          <a:p>
            <a:pPr>
              <a:lnSpc>
                <a:spcPct val="90000"/>
              </a:lnSpc>
              <a:spcBef>
                <a:spcPts val="300"/>
              </a:spcBef>
            </a:pPr>
            <a:endParaRPr lang="en-US" sz="2000" dirty="0"/>
          </a:p>
          <a:p>
            <a:pPr>
              <a:lnSpc>
                <a:spcPct val="90000"/>
              </a:lnSpc>
            </a:pPr>
            <a:r>
              <a:rPr lang="en-US" sz="2000" dirty="0"/>
              <a:t>Rules for preparation and participation are established</a:t>
            </a:r>
          </a:p>
          <a:p>
            <a:pPr>
              <a:lnSpc>
                <a:spcPct val="90000"/>
              </a:lnSpc>
            </a:pPr>
            <a:endParaRPr lang="en-US" sz="2000" dirty="0"/>
          </a:p>
          <a:p>
            <a:pPr>
              <a:lnSpc>
                <a:spcPct val="90000"/>
              </a:lnSpc>
            </a:pPr>
            <a:r>
              <a:rPr lang="en-US" sz="2000" dirty="0"/>
              <a:t>An agenda is suggested </a:t>
            </a:r>
          </a:p>
          <a:p>
            <a:pPr>
              <a:lnSpc>
                <a:spcPct val="90000"/>
              </a:lnSpc>
            </a:pPr>
            <a:endParaRPr lang="en-US" sz="2000" dirty="0"/>
          </a:p>
          <a:p>
            <a:pPr>
              <a:lnSpc>
                <a:spcPct val="90000"/>
              </a:lnSpc>
            </a:pPr>
            <a:r>
              <a:rPr lang="en-US" sz="2000" dirty="0"/>
              <a:t>A "facilitator" (can be a customer, a developer, or an outsider) controls the meeting.</a:t>
            </a:r>
          </a:p>
          <a:p>
            <a:pPr>
              <a:lnSpc>
                <a:spcPct val="90000"/>
              </a:lnSpc>
            </a:pPr>
            <a:endParaRPr lang="en-US" sz="2000" dirty="0"/>
          </a:p>
          <a:p>
            <a:pPr>
              <a:lnSpc>
                <a:spcPct val="90000"/>
              </a:lnSpc>
            </a:pPr>
            <a:r>
              <a:rPr lang="en-US" sz="2000" dirty="0"/>
              <a:t>A "definition mechanism" (can be work sheets, flip charts, or wall stickers or an electronic bulletin board, chat room or virtual forum) is used.</a:t>
            </a:r>
          </a:p>
          <a:p>
            <a:pPr>
              <a:lnSpc>
                <a:spcPct val="90000"/>
              </a:lnSpc>
            </a:pPr>
            <a:endParaRPr lang="en-US" sz="2000" dirty="0"/>
          </a:p>
          <a:p>
            <a:pPr>
              <a:lnSpc>
                <a:spcPct val="90000"/>
              </a:lnSpc>
            </a:pPr>
            <a:r>
              <a:rPr lang="en-US" sz="2000" dirty="0"/>
              <a:t>The goal is </a:t>
            </a:r>
          </a:p>
          <a:p>
            <a:pPr lvl="1">
              <a:lnSpc>
                <a:spcPct val="90000"/>
              </a:lnSpc>
            </a:pPr>
            <a:r>
              <a:rPr lang="en-US" sz="2000" dirty="0"/>
              <a:t>To identify the problem</a:t>
            </a:r>
          </a:p>
          <a:p>
            <a:pPr lvl="1">
              <a:lnSpc>
                <a:spcPct val="90000"/>
              </a:lnSpc>
            </a:pPr>
            <a:r>
              <a:rPr lang="en-US" sz="2000" dirty="0"/>
              <a:t>Propose elements of the solution</a:t>
            </a:r>
          </a:p>
          <a:p>
            <a:pPr lvl="1">
              <a:lnSpc>
                <a:spcPct val="90000"/>
              </a:lnSpc>
            </a:pPr>
            <a:r>
              <a:rPr lang="en-US" sz="2000" dirty="0"/>
              <a:t>Negotiate different approaches, and</a:t>
            </a:r>
          </a:p>
          <a:p>
            <a:pPr lvl="1">
              <a:lnSpc>
                <a:spcPct val="90000"/>
              </a:lnSpc>
            </a:pPr>
            <a:r>
              <a:rPr lang="en-US" sz="2000" dirty="0"/>
              <a:t> Specify a preliminary set of solution requirements</a:t>
            </a:r>
          </a:p>
          <a:p>
            <a:pPr marL="285750" indent="-285750">
              <a:lnSpc>
                <a:spcPct val="90000"/>
              </a:lnSpc>
            </a:pPr>
            <a:endParaRPr lang="en-US" sz="2000" dirty="0"/>
          </a:p>
          <a:p>
            <a:pPr marL="285750" indent="-285750">
              <a:lnSpc>
                <a:spcPct val="90000"/>
              </a:lnSpc>
              <a:buNone/>
            </a:pPr>
            <a:endParaRPr lang="en-US" sz="2000" dirty="0"/>
          </a:p>
          <a:p>
            <a:pPr marL="285750" indent="-285750">
              <a:lnSpc>
                <a:spcPct val="90000"/>
              </a:lnSpc>
              <a:buNone/>
            </a:pP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Requirements Elicitation</a:t>
            </a:r>
            <a:endParaRPr lang="en-IN" sz="3200" dirty="0"/>
          </a:p>
        </p:txBody>
      </p:sp>
      <p:pic>
        <p:nvPicPr>
          <p:cNvPr id="4" name="Picture 4"/>
          <p:cNvPicPr>
            <a:picLocks noChangeAspect="1" noChangeArrowheads="1"/>
          </p:cNvPicPr>
          <p:nvPr/>
        </p:nvPicPr>
        <p:blipFill>
          <a:blip r:embed="rId3"/>
          <a:srcRect/>
          <a:stretch>
            <a:fillRect/>
          </a:stretch>
        </p:blipFill>
        <p:spPr bwMode="auto">
          <a:xfrm>
            <a:off x="914400" y="570363"/>
            <a:ext cx="7543800" cy="6211437"/>
          </a:xfrm>
          <a:prstGeom prst="rect">
            <a:avLst/>
          </a:prstGeom>
          <a:noFill/>
          <a:ln w="12700">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Quality Function Deployment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a:t>Function deployment determines the “value” (as perceived by the customer) of each function required of the system</a:t>
            </a:r>
          </a:p>
          <a:p>
            <a:endParaRPr lang="en-US" sz="2000" dirty="0"/>
          </a:p>
          <a:p>
            <a:r>
              <a:rPr lang="en-US" sz="2000" dirty="0"/>
              <a:t>Information deployment identifies data objects and events</a:t>
            </a:r>
          </a:p>
          <a:p>
            <a:endParaRPr lang="en-US" sz="2000" dirty="0"/>
          </a:p>
          <a:p>
            <a:r>
              <a:rPr lang="en-US" sz="2000" dirty="0"/>
              <a:t>Task deployment examines the behavior of the system</a:t>
            </a:r>
          </a:p>
          <a:p>
            <a:endParaRPr lang="en-US" sz="2000" dirty="0"/>
          </a:p>
          <a:p>
            <a:r>
              <a:rPr lang="en-US" sz="2000" dirty="0"/>
              <a:t>Value analysis determines the relative priority of requirements</a:t>
            </a:r>
          </a:p>
          <a:p>
            <a:pPr>
              <a:lnSpc>
                <a:spcPct val="90000"/>
              </a:lnSpc>
            </a:pPr>
            <a:endParaRPr lang="en-US" sz="2000" dirty="0"/>
          </a:p>
          <a:p>
            <a:pPr marL="285750" indent="-285750">
              <a:lnSpc>
                <a:spcPct val="90000"/>
              </a:lnSpc>
            </a:pPr>
            <a:endParaRPr lang="en-US" sz="2000" dirty="0"/>
          </a:p>
          <a:p>
            <a:pPr marL="285750" indent="-285750">
              <a:lnSpc>
                <a:spcPct val="90000"/>
              </a:lnSpc>
              <a:buNone/>
            </a:pPr>
            <a:endParaRPr lang="en-US" sz="2000" dirty="0"/>
          </a:p>
          <a:p>
            <a:pPr marL="285750" indent="-285750">
              <a:lnSpc>
                <a:spcPct val="90000"/>
              </a:lnSpc>
              <a:buNone/>
            </a:pP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Elicitation Work Products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a:t>A statement of need and feasibility.</a:t>
            </a:r>
          </a:p>
          <a:p>
            <a:pPr>
              <a:lnSpc>
                <a:spcPct val="90000"/>
              </a:lnSpc>
              <a:spcBef>
                <a:spcPts val="300"/>
              </a:spcBef>
            </a:pPr>
            <a:endParaRPr lang="en-US" sz="2000" dirty="0"/>
          </a:p>
          <a:p>
            <a:pPr>
              <a:lnSpc>
                <a:spcPct val="90000"/>
              </a:lnSpc>
            </a:pPr>
            <a:r>
              <a:rPr lang="en-US" sz="2000" dirty="0"/>
              <a:t>A bounded statement of scope for the system or product.</a:t>
            </a:r>
          </a:p>
          <a:p>
            <a:pPr>
              <a:lnSpc>
                <a:spcPct val="90000"/>
              </a:lnSpc>
            </a:pPr>
            <a:endParaRPr lang="en-US" sz="2000" dirty="0"/>
          </a:p>
          <a:p>
            <a:pPr>
              <a:lnSpc>
                <a:spcPct val="90000"/>
              </a:lnSpc>
            </a:pPr>
            <a:r>
              <a:rPr lang="en-US" sz="2000" dirty="0"/>
              <a:t>A list of customers, users, and other stakeholders who participated in requirements elicitation. </a:t>
            </a:r>
          </a:p>
          <a:p>
            <a:pPr>
              <a:lnSpc>
                <a:spcPct val="90000"/>
              </a:lnSpc>
            </a:pPr>
            <a:endParaRPr lang="en-US" sz="2000" dirty="0"/>
          </a:p>
          <a:p>
            <a:pPr>
              <a:lnSpc>
                <a:spcPct val="90000"/>
              </a:lnSpc>
            </a:pPr>
            <a:r>
              <a:rPr lang="en-US" sz="2000" dirty="0"/>
              <a:t>A description of the system’s technical environment.</a:t>
            </a:r>
          </a:p>
          <a:p>
            <a:pPr>
              <a:lnSpc>
                <a:spcPct val="90000"/>
              </a:lnSpc>
            </a:pPr>
            <a:endParaRPr lang="en-US" sz="2000" dirty="0"/>
          </a:p>
          <a:p>
            <a:pPr>
              <a:lnSpc>
                <a:spcPct val="90000"/>
              </a:lnSpc>
            </a:pPr>
            <a:r>
              <a:rPr lang="en-US" sz="2000" dirty="0"/>
              <a:t>A list of requirements (preferably organized by function) and the domain constraints that apply to each.</a:t>
            </a:r>
          </a:p>
          <a:p>
            <a:pPr>
              <a:lnSpc>
                <a:spcPct val="90000"/>
              </a:lnSpc>
            </a:pPr>
            <a:endParaRPr lang="en-US" sz="2000" dirty="0"/>
          </a:p>
          <a:p>
            <a:pPr>
              <a:lnSpc>
                <a:spcPct val="90000"/>
              </a:lnSpc>
            </a:pPr>
            <a:r>
              <a:rPr lang="en-US" sz="2000" dirty="0"/>
              <a:t>A set of usage scenarios that provide insight into the use of the system or product under different operating conditions.</a:t>
            </a:r>
          </a:p>
          <a:p>
            <a:pPr>
              <a:lnSpc>
                <a:spcPct val="90000"/>
              </a:lnSpc>
            </a:pPr>
            <a:endParaRPr lang="en-US" sz="2000" dirty="0"/>
          </a:p>
          <a:p>
            <a:pPr>
              <a:lnSpc>
                <a:spcPct val="90000"/>
              </a:lnSpc>
            </a:pPr>
            <a:r>
              <a:rPr lang="en-US" sz="2000" dirty="0"/>
              <a:t>Any prototypes developed to better define requirements.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Layered Technology</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r>
              <a:rPr lang="en-US" sz="2000" dirty="0"/>
              <a:t>Software engineering is a layered technology.</a:t>
            </a:r>
          </a:p>
          <a:p>
            <a:pPr algn="just"/>
            <a:r>
              <a:rPr lang="en-US" sz="2000" dirty="0"/>
              <a:t>The foundation for software engineering is the process layer.</a:t>
            </a:r>
          </a:p>
          <a:p>
            <a:pPr algn="just"/>
            <a:r>
              <a:rPr lang="en-US" sz="2000" dirty="0"/>
              <a:t>Process defines a framework that must be established for effective delivery of software.</a:t>
            </a:r>
          </a:p>
          <a:p>
            <a:pPr algn="just"/>
            <a:r>
              <a:rPr lang="en-US" sz="2000" dirty="0"/>
              <a:t>Software engineering methods provide the technical how-to’s for building software.</a:t>
            </a:r>
          </a:p>
          <a:p>
            <a:r>
              <a:rPr lang="en-US" sz="2000" dirty="0"/>
              <a:t>Methods encompass a broad array of tasks that include communication, requirements analysis, design modeling, program construction, testing, and support.</a:t>
            </a:r>
          </a:p>
          <a:p>
            <a:r>
              <a:rPr lang="en-US" sz="2000" dirty="0"/>
              <a:t>Software engineering tools provide automated or semi automated support for the process and the methods.</a:t>
            </a:r>
          </a:p>
          <a:p>
            <a:pPr>
              <a:buNone/>
            </a:pPr>
            <a:endParaRPr lang="en-US" sz="2000" dirty="0"/>
          </a:p>
          <a:p>
            <a:pPr algn="just"/>
            <a:endParaRPr lang="en-US" sz="2000" dirty="0"/>
          </a:p>
          <a:p>
            <a:pPr>
              <a:buNone/>
            </a:pPr>
            <a:r>
              <a:rPr lang="en-US" sz="2000" dirty="0"/>
              <a:t>	</a:t>
            </a:r>
          </a:p>
        </p:txBody>
      </p:sp>
      <p:sp>
        <p:nvSpPr>
          <p:cNvPr id="4" name="Oval 4"/>
          <p:cNvSpPr>
            <a:spLocks noChangeArrowheads="1"/>
          </p:cNvSpPr>
          <p:nvPr/>
        </p:nvSpPr>
        <p:spPr bwMode="auto">
          <a:xfrm>
            <a:off x="1004888" y="5457825"/>
            <a:ext cx="7620000" cy="1285875"/>
          </a:xfrm>
          <a:prstGeom prst="ellipse">
            <a:avLst/>
          </a:prstGeom>
          <a:solidFill>
            <a:srgbClr val="01EA89"/>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5" name="Oval 5"/>
          <p:cNvSpPr>
            <a:spLocks noChangeArrowheads="1"/>
          </p:cNvSpPr>
          <p:nvPr/>
        </p:nvSpPr>
        <p:spPr bwMode="auto">
          <a:xfrm>
            <a:off x="1462088" y="5029200"/>
            <a:ext cx="6629400" cy="1200150"/>
          </a:xfrm>
          <a:prstGeom prst="ellipse">
            <a:avLst/>
          </a:prstGeom>
          <a:solidFill>
            <a:srgbClr val="BC3700"/>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6" name="Oval 6"/>
          <p:cNvSpPr>
            <a:spLocks noChangeArrowheads="1"/>
          </p:cNvSpPr>
          <p:nvPr/>
        </p:nvSpPr>
        <p:spPr bwMode="auto">
          <a:xfrm>
            <a:off x="1995488" y="4572000"/>
            <a:ext cx="5486400" cy="1028700"/>
          </a:xfrm>
          <a:prstGeom prst="ellipse">
            <a:avLst/>
          </a:prstGeom>
          <a:solidFill>
            <a:schemeClr val="tx2"/>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7" name="Oval 7"/>
          <p:cNvSpPr>
            <a:spLocks noChangeArrowheads="1"/>
          </p:cNvSpPr>
          <p:nvPr/>
        </p:nvSpPr>
        <p:spPr bwMode="auto">
          <a:xfrm>
            <a:off x="2376488" y="4343400"/>
            <a:ext cx="4724400" cy="685800"/>
          </a:xfrm>
          <a:prstGeom prst="ellipse">
            <a:avLst/>
          </a:prstGeom>
          <a:solidFill>
            <a:srgbClr val="790015"/>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8" name="Rectangle 8"/>
          <p:cNvSpPr>
            <a:spLocks noChangeArrowheads="1"/>
          </p:cNvSpPr>
          <p:nvPr/>
        </p:nvSpPr>
        <p:spPr bwMode="auto">
          <a:xfrm>
            <a:off x="3657600" y="6299200"/>
            <a:ext cx="2133596"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effectLst>
                  <a:outerShdw blurRad="38100" dist="38100" dir="2700000" algn="tl">
                    <a:srgbClr val="FFFFFF"/>
                  </a:outerShdw>
                </a:effectLst>
                <a:latin typeface="Palatino" pitchFamily="-128" charset="0"/>
              </a:rPr>
              <a:t>“Quality” Focus</a:t>
            </a:r>
          </a:p>
        </p:txBody>
      </p:sp>
      <p:sp>
        <p:nvSpPr>
          <p:cNvPr id="9" name="Rectangle 9"/>
          <p:cNvSpPr>
            <a:spLocks noChangeArrowheads="1"/>
          </p:cNvSpPr>
          <p:nvPr/>
        </p:nvSpPr>
        <p:spPr bwMode="auto">
          <a:xfrm>
            <a:off x="3759200" y="5699125"/>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rPr>
              <a:t>Process Model</a:t>
            </a:r>
          </a:p>
        </p:txBody>
      </p:sp>
      <p:sp>
        <p:nvSpPr>
          <p:cNvPr id="10" name="Rectangle 10"/>
          <p:cNvSpPr>
            <a:spLocks noChangeArrowheads="1"/>
          </p:cNvSpPr>
          <p:nvPr/>
        </p:nvSpPr>
        <p:spPr bwMode="auto">
          <a:xfrm>
            <a:off x="4114800" y="5099050"/>
            <a:ext cx="1237517"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rPr>
              <a:t>Methods</a:t>
            </a:r>
          </a:p>
        </p:txBody>
      </p:sp>
      <p:sp>
        <p:nvSpPr>
          <p:cNvPr id="11" name="Rectangle 11"/>
          <p:cNvSpPr>
            <a:spLocks noChangeArrowheads="1"/>
          </p:cNvSpPr>
          <p:nvPr/>
        </p:nvSpPr>
        <p:spPr bwMode="auto">
          <a:xfrm>
            <a:off x="4419600" y="4498975"/>
            <a:ext cx="848180"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rPr>
              <a:t>Tools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Building Analysis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a:t>Elements of the analysis model</a:t>
            </a:r>
          </a:p>
          <a:p>
            <a:pPr lvl="1"/>
            <a:r>
              <a:rPr lang="en-US" sz="2000" dirty="0"/>
              <a:t>Scenario-based elements</a:t>
            </a:r>
          </a:p>
          <a:p>
            <a:pPr lvl="2"/>
            <a:r>
              <a:rPr lang="en-US" sz="2000" dirty="0"/>
              <a:t>Functional—processing narratives for software functions</a:t>
            </a:r>
          </a:p>
          <a:p>
            <a:pPr lvl="2"/>
            <a:r>
              <a:rPr lang="en-US" sz="2000" dirty="0"/>
              <a:t>Use-case—descriptions of the interaction between an “actor” and the system</a:t>
            </a:r>
          </a:p>
          <a:p>
            <a:pPr lvl="1"/>
            <a:endParaRPr lang="en-US" sz="2000" dirty="0"/>
          </a:p>
          <a:p>
            <a:pPr lvl="1"/>
            <a:r>
              <a:rPr lang="en-US" sz="2000" dirty="0"/>
              <a:t>Class-based elements</a:t>
            </a:r>
          </a:p>
          <a:p>
            <a:pPr lvl="2"/>
            <a:r>
              <a:rPr lang="en-US" sz="2000" dirty="0"/>
              <a:t>Implied by scenarios</a:t>
            </a:r>
          </a:p>
          <a:p>
            <a:pPr lvl="1"/>
            <a:endParaRPr lang="en-US" sz="2000" dirty="0"/>
          </a:p>
          <a:p>
            <a:pPr lvl="1"/>
            <a:r>
              <a:rPr lang="en-US" sz="2000" dirty="0"/>
              <a:t>Behavioral elements</a:t>
            </a:r>
          </a:p>
          <a:p>
            <a:pPr lvl="2"/>
            <a:r>
              <a:rPr lang="en-US" sz="2000" dirty="0"/>
              <a:t>State diagram</a:t>
            </a:r>
          </a:p>
          <a:p>
            <a:pPr lvl="1"/>
            <a:endParaRPr lang="en-US" sz="2000" dirty="0"/>
          </a:p>
          <a:p>
            <a:pPr lvl="1"/>
            <a:r>
              <a:rPr lang="en-US" sz="2000" dirty="0"/>
              <a:t>Flow-oriented elements</a:t>
            </a:r>
          </a:p>
          <a:p>
            <a:pPr lvl="2"/>
            <a:r>
              <a:rPr lang="en-US" sz="2000" dirty="0"/>
              <a:t>Data flow diagram</a:t>
            </a:r>
          </a:p>
          <a:p>
            <a:pPr>
              <a:lnSpc>
                <a:spcPct val="90000"/>
              </a:lnSpc>
            </a:pPr>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Scenario-based Elements - Use Cases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pPr>
            <a:r>
              <a:rPr lang="en-US" sz="2000" dirty="0"/>
              <a:t>A collection of user scenarios that describe the thread of usage of a system.</a:t>
            </a:r>
          </a:p>
          <a:p>
            <a:pPr>
              <a:lnSpc>
                <a:spcPct val="90000"/>
              </a:lnSpc>
            </a:pPr>
            <a:r>
              <a:rPr lang="en-US" sz="2000" dirty="0"/>
              <a:t>Each scenario is described from the point-of-view of an “actor”—a person or device that interacts with the software in some way.</a:t>
            </a:r>
          </a:p>
          <a:p>
            <a:pPr>
              <a:lnSpc>
                <a:spcPct val="90000"/>
              </a:lnSpc>
            </a:pPr>
            <a:r>
              <a:rPr lang="en-US" sz="2000" dirty="0"/>
              <a:t>Each scenario answers the following questions:</a:t>
            </a:r>
          </a:p>
          <a:p>
            <a:pPr lvl="1">
              <a:lnSpc>
                <a:spcPct val="90000"/>
              </a:lnSpc>
              <a:spcBef>
                <a:spcPts val="300"/>
              </a:spcBef>
            </a:pPr>
            <a:r>
              <a:rPr lang="en-US" sz="2000" dirty="0"/>
              <a:t>Who is the primary actor, the secondary actor(s)?</a:t>
            </a:r>
          </a:p>
          <a:p>
            <a:pPr lvl="1">
              <a:lnSpc>
                <a:spcPct val="90000"/>
              </a:lnSpc>
            </a:pPr>
            <a:r>
              <a:rPr lang="en-US" sz="2000" dirty="0"/>
              <a:t>What are the actor’s goals?</a:t>
            </a:r>
          </a:p>
          <a:p>
            <a:pPr lvl="1">
              <a:lnSpc>
                <a:spcPct val="90000"/>
              </a:lnSpc>
            </a:pPr>
            <a:r>
              <a:rPr lang="en-US" sz="2000" dirty="0"/>
              <a:t>What preconditions should exist before the story begins?</a:t>
            </a:r>
          </a:p>
          <a:p>
            <a:pPr lvl="1">
              <a:lnSpc>
                <a:spcPct val="90000"/>
              </a:lnSpc>
            </a:pPr>
            <a:r>
              <a:rPr lang="en-US" sz="2000" dirty="0"/>
              <a:t>What main tasks or functions are performed by the actor?</a:t>
            </a:r>
          </a:p>
          <a:p>
            <a:pPr lvl="1">
              <a:lnSpc>
                <a:spcPct val="90000"/>
              </a:lnSpc>
            </a:pPr>
            <a:r>
              <a:rPr lang="en-US" sz="2000" dirty="0"/>
              <a:t>What extensions might be considered as the story is described?</a:t>
            </a:r>
          </a:p>
          <a:p>
            <a:pPr lvl="1">
              <a:lnSpc>
                <a:spcPct val="90000"/>
              </a:lnSpc>
            </a:pPr>
            <a:r>
              <a:rPr lang="en-US" sz="2000" dirty="0"/>
              <a:t>What variations in the actor’s interaction are possible?</a:t>
            </a:r>
          </a:p>
          <a:p>
            <a:pPr lvl="1">
              <a:lnSpc>
                <a:spcPct val="90000"/>
              </a:lnSpc>
            </a:pPr>
            <a:r>
              <a:rPr lang="en-US" sz="2000" dirty="0"/>
              <a:t>What system information will the actor acquire, produce, or change?</a:t>
            </a:r>
          </a:p>
          <a:p>
            <a:pPr lvl="1">
              <a:lnSpc>
                <a:spcPct val="90000"/>
              </a:lnSpc>
            </a:pPr>
            <a:r>
              <a:rPr lang="en-US" sz="2000" dirty="0"/>
              <a:t>Will the actor have to inform the system about changes in the external environment?</a:t>
            </a:r>
          </a:p>
          <a:p>
            <a:pPr lvl="1">
              <a:lnSpc>
                <a:spcPct val="90000"/>
              </a:lnSpc>
            </a:pPr>
            <a:r>
              <a:rPr lang="en-US" sz="2000" dirty="0"/>
              <a:t>What information does the actor desire from the system?</a:t>
            </a:r>
          </a:p>
          <a:p>
            <a:pPr lvl="1">
              <a:lnSpc>
                <a:spcPct val="90000"/>
              </a:lnSpc>
            </a:pPr>
            <a:r>
              <a:rPr lang="en-US" sz="2000" dirty="0"/>
              <a:t>Does the actor wish to be informed about unexpected changes?</a:t>
            </a:r>
          </a:p>
          <a:p>
            <a:pPr>
              <a:lnSpc>
                <a:spcPct val="90000"/>
              </a:lnSpc>
            </a:pPr>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 Case Diagram</a:t>
            </a:r>
            <a:endParaRPr lang="en-IN" sz="3200" dirty="0"/>
          </a:p>
        </p:txBody>
      </p:sp>
      <p:pic>
        <p:nvPicPr>
          <p:cNvPr id="4" name="Picture 4"/>
          <p:cNvPicPr>
            <a:picLocks noChangeAspect="1" noChangeArrowheads="1"/>
          </p:cNvPicPr>
          <p:nvPr/>
        </p:nvPicPr>
        <p:blipFill>
          <a:blip r:embed="rId3"/>
          <a:srcRect/>
          <a:stretch>
            <a:fillRect/>
          </a:stretch>
        </p:blipFill>
        <p:spPr bwMode="auto">
          <a:xfrm>
            <a:off x="2286000" y="814907"/>
            <a:ext cx="4572000" cy="5814493"/>
          </a:xfrm>
          <a:prstGeom prst="rect">
            <a:avLst/>
          </a:prstGeom>
          <a:noFill/>
          <a:ln w="12700">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Class-based Elements - Class Diagram</a:t>
            </a:r>
            <a:endParaRPr lang="en-IN" sz="3200" dirty="0"/>
          </a:p>
        </p:txBody>
      </p:sp>
      <p:pic>
        <p:nvPicPr>
          <p:cNvPr id="5" name="Picture 3"/>
          <p:cNvPicPr>
            <a:picLocks noChangeAspect="1" noChangeArrowheads="1"/>
          </p:cNvPicPr>
          <p:nvPr/>
        </p:nvPicPr>
        <p:blipFill>
          <a:blip r:embed="rId3"/>
          <a:srcRect/>
          <a:stretch>
            <a:fillRect/>
          </a:stretch>
        </p:blipFill>
        <p:spPr bwMode="auto">
          <a:xfrm>
            <a:off x="6096000" y="1752600"/>
            <a:ext cx="2971800" cy="4426308"/>
          </a:xfrm>
          <a:prstGeom prst="rect">
            <a:avLst/>
          </a:prstGeom>
          <a:noFill/>
          <a:ln w="12700">
            <a:noFill/>
            <a:miter lim="800000"/>
            <a:headEnd/>
            <a:tailEnd/>
          </a:ln>
        </p:spPr>
      </p:pic>
      <p:sp>
        <p:nvSpPr>
          <p:cNvPr id="6" name="Text Box 4"/>
          <p:cNvSpPr txBox="1">
            <a:spLocks noChangeArrowheads="1"/>
          </p:cNvSpPr>
          <p:nvPr/>
        </p:nvSpPr>
        <p:spPr bwMode="auto">
          <a:xfrm>
            <a:off x="5486400" y="1066800"/>
            <a:ext cx="3487738" cy="339725"/>
          </a:xfrm>
          <a:prstGeom prst="rect">
            <a:avLst/>
          </a:prstGeom>
          <a:noFill/>
          <a:ln w="12700">
            <a:noFill/>
            <a:miter lim="800000"/>
            <a:headEnd/>
            <a:tailEnd/>
          </a:ln>
        </p:spPr>
        <p:txBody>
          <a:bodyPr wrap="none">
            <a:spAutoFit/>
          </a:bodyPr>
          <a:lstStyle/>
          <a:p>
            <a:pPr algn="ctr">
              <a:lnSpc>
                <a:spcPct val="90000"/>
              </a:lnSpc>
            </a:pPr>
            <a:r>
              <a:rPr lang="en-US" sz="1800" b="1" dirty="0">
                <a:solidFill>
                  <a:schemeClr val="folHlink"/>
                </a:solidFill>
                <a:latin typeface="Helvetica" pitchFamily="-128" charset="0"/>
              </a:rPr>
              <a:t>From the </a:t>
            </a:r>
            <a:r>
              <a:rPr lang="en-US" sz="1800" b="1" i="1" dirty="0" err="1">
                <a:solidFill>
                  <a:schemeClr val="folHlink"/>
                </a:solidFill>
                <a:latin typeface="Helvetica" pitchFamily="-128" charset="0"/>
              </a:rPr>
              <a:t>SafeHome</a:t>
            </a:r>
            <a:r>
              <a:rPr lang="en-US" sz="1800" b="1" dirty="0">
                <a:solidFill>
                  <a:schemeClr val="folHlink"/>
                </a:solidFill>
                <a:latin typeface="Helvetica" pitchFamily="-128" charset="0"/>
              </a:rPr>
              <a:t> system …</a:t>
            </a:r>
          </a:p>
        </p:txBody>
      </p:sp>
      <p:sp>
        <p:nvSpPr>
          <p:cNvPr id="7" name="Content Placeholder 2"/>
          <p:cNvSpPr>
            <a:spLocks noGrp="1"/>
          </p:cNvSpPr>
          <p:nvPr>
            <p:ph idx="1"/>
          </p:nvPr>
        </p:nvSpPr>
        <p:spPr>
          <a:xfrm>
            <a:off x="152400" y="685800"/>
            <a:ext cx="5410200" cy="6172200"/>
          </a:xfrm>
        </p:spPr>
        <p:txBody>
          <a:bodyPr>
            <a:noAutofit/>
          </a:bodyPr>
          <a:lstStyle/>
          <a:p>
            <a:pPr>
              <a:lnSpc>
                <a:spcPct val="90000"/>
              </a:lnSpc>
            </a:pPr>
            <a:r>
              <a:rPr lang="en-US" sz="2000" dirty="0"/>
              <a:t>Each usage scenario implies a set of objects that are manipulated as an actor interacts with the system.</a:t>
            </a:r>
          </a:p>
          <a:p>
            <a:pPr>
              <a:lnSpc>
                <a:spcPct val="90000"/>
              </a:lnSpc>
            </a:pPr>
            <a:r>
              <a:rPr lang="en-US" sz="2000" dirty="0"/>
              <a:t>These objects are categorized into classes – a collection of things that have similar attributes and common behaviors.</a:t>
            </a:r>
          </a:p>
          <a:p>
            <a:pPr>
              <a:lnSpc>
                <a:spcPct val="90000"/>
              </a:lnSpc>
            </a:pPr>
            <a:r>
              <a:rPr lang="en-US" sz="2000" dirty="0"/>
              <a:t>For example, a UML class diagram can be used to depict a Sensor class for the </a:t>
            </a:r>
            <a:r>
              <a:rPr lang="en-US" sz="2000" dirty="0" err="1"/>
              <a:t>SafeHome</a:t>
            </a:r>
            <a:r>
              <a:rPr lang="en-US" sz="2000" dirty="0"/>
              <a:t> security function.</a:t>
            </a:r>
          </a:p>
          <a:p>
            <a:pPr>
              <a:lnSpc>
                <a:spcPct val="90000"/>
              </a:lnSpc>
            </a:pPr>
            <a:r>
              <a:rPr lang="en-US" sz="2000" dirty="0"/>
              <a:t>Note that the diagram lists the attributes of sensors (name, type) and the operations (e.g., identify, enable) that can be applied to modify these attributes. </a:t>
            </a:r>
          </a:p>
          <a:p>
            <a:pPr>
              <a:lnSpc>
                <a:spcPct val="90000"/>
              </a:lnSpc>
            </a:pPr>
            <a:r>
              <a:rPr lang="en-US" sz="2000" dirty="0"/>
              <a:t>In addition to class diagrams, other analysis modeling elements depict the manner in which classes collaborate with one another and the relationships and interactions between classes. </a:t>
            </a:r>
          </a:p>
          <a:p>
            <a:pPr>
              <a:lnSpc>
                <a:spcPct val="90000"/>
              </a:lnSpc>
            </a:pP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Behavioral Elements - State Diagram</a:t>
            </a:r>
            <a:endParaRPr lang="en-IN" sz="3200" dirty="0"/>
          </a:p>
        </p:txBody>
      </p:sp>
      <p:sp>
        <p:nvSpPr>
          <p:cNvPr id="16" name="AutoShape 5"/>
          <p:cNvSpPr>
            <a:spLocks noChangeArrowheads="1"/>
          </p:cNvSpPr>
          <p:nvPr/>
        </p:nvSpPr>
        <p:spPr bwMode="auto">
          <a:xfrm>
            <a:off x="5257800" y="2057400"/>
            <a:ext cx="2438400" cy="2895600"/>
          </a:xfrm>
          <a:prstGeom prst="roundRect">
            <a:avLst>
              <a:gd name="adj" fmla="val 16667"/>
            </a:avLst>
          </a:prstGeom>
          <a:solidFill>
            <a:schemeClr val="bg1"/>
          </a:solidFill>
          <a:ln w="9525">
            <a:solidFill>
              <a:schemeClr val="tx1"/>
            </a:solidFill>
            <a:round/>
            <a:headEnd/>
            <a:tailEnd/>
          </a:ln>
        </p:spPr>
        <p:txBody>
          <a:bodyPr wrap="none" anchor="ctr"/>
          <a:lstStyle/>
          <a:p>
            <a:pPr algn="ctr"/>
            <a:endParaRPr lang="en-US" sz="1600"/>
          </a:p>
        </p:txBody>
      </p:sp>
      <p:sp>
        <p:nvSpPr>
          <p:cNvPr id="17" name="Line 6"/>
          <p:cNvSpPr>
            <a:spLocks noChangeShapeType="1"/>
          </p:cNvSpPr>
          <p:nvPr/>
        </p:nvSpPr>
        <p:spPr bwMode="auto">
          <a:xfrm>
            <a:off x="5257800" y="2590800"/>
            <a:ext cx="2438400" cy="0"/>
          </a:xfrm>
          <a:prstGeom prst="line">
            <a:avLst/>
          </a:prstGeom>
          <a:noFill/>
          <a:ln w="9525">
            <a:solidFill>
              <a:schemeClr val="tx1"/>
            </a:solidFill>
            <a:round/>
            <a:headEnd/>
            <a:tailEnd/>
          </a:ln>
        </p:spPr>
        <p:txBody>
          <a:bodyPr wrap="none" anchor="ctr"/>
          <a:lstStyle/>
          <a:p>
            <a:endParaRPr lang="en-US"/>
          </a:p>
        </p:txBody>
      </p:sp>
      <p:sp>
        <p:nvSpPr>
          <p:cNvPr id="18" name="Line 7"/>
          <p:cNvSpPr>
            <a:spLocks noChangeShapeType="1"/>
          </p:cNvSpPr>
          <p:nvPr/>
        </p:nvSpPr>
        <p:spPr bwMode="auto">
          <a:xfrm>
            <a:off x="5246688" y="3505200"/>
            <a:ext cx="2438400" cy="0"/>
          </a:xfrm>
          <a:prstGeom prst="line">
            <a:avLst/>
          </a:prstGeom>
          <a:noFill/>
          <a:ln w="9525">
            <a:solidFill>
              <a:schemeClr val="tx1"/>
            </a:solidFill>
            <a:round/>
            <a:headEnd/>
            <a:tailEnd/>
          </a:ln>
        </p:spPr>
        <p:txBody>
          <a:bodyPr wrap="none" anchor="ctr"/>
          <a:lstStyle/>
          <a:p>
            <a:endParaRPr lang="en-US"/>
          </a:p>
        </p:txBody>
      </p:sp>
      <p:sp>
        <p:nvSpPr>
          <p:cNvPr id="19" name="Rectangle 11"/>
          <p:cNvSpPr>
            <a:spLocks noChangeArrowheads="1"/>
          </p:cNvSpPr>
          <p:nvPr/>
        </p:nvSpPr>
        <p:spPr bwMode="auto">
          <a:xfrm>
            <a:off x="5867400" y="2057400"/>
            <a:ext cx="1222375" cy="581025"/>
          </a:xfrm>
          <a:prstGeom prst="rect">
            <a:avLst/>
          </a:prstGeom>
          <a:noFill/>
          <a:ln w="9525">
            <a:noFill/>
            <a:miter lim="800000"/>
            <a:headEnd/>
            <a:tailEnd/>
          </a:ln>
        </p:spPr>
        <p:txBody>
          <a:bodyPr>
            <a:spAutoFit/>
          </a:bodyPr>
          <a:lstStyle/>
          <a:p>
            <a:pPr algn="ctr"/>
            <a:r>
              <a:rPr lang="en-US" sz="1600" dirty="0"/>
              <a:t>Reading </a:t>
            </a:r>
          </a:p>
          <a:p>
            <a:pPr algn="ctr"/>
            <a:r>
              <a:rPr lang="en-US" sz="1600" dirty="0"/>
              <a:t>Commands</a:t>
            </a:r>
            <a:endParaRPr lang="en-US" dirty="0"/>
          </a:p>
        </p:txBody>
      </p:sp>
      <p:sp>
        <p:nvSpPr>
          <p:cNvPr id="20" name="Rectangle 12"/>
          <p:cNvSpPr>
            <a:spLocks noChangeArrowheads="1"/>
          </p:cNvSpPr>
          <p:nvPr/>
        </p:nvSpPr>
        <p:spPr bwMode="auto">
          <a:xfrm>
            <a:off x="5257800" y="2667000"/>
            <a:ext cx="2362200" cy="730250"/>
          </a:xfrm>
          <a:prstGeom prst="rect">
            <a:avLst/>
          </a:prstGeom>
          <a:noFill/>
          <a:ln w="9525">
            <a:noFill/>
            <a:miter lim="800000"/>
            <a:headEnd/>
            <a:tailEnd/>
          </a:ln>
        </p:spPr>
        <p:txBody>
          <a:bodyPr>
            <a:spAutoFit/>
          </a:bodyPr>
          <a:lstStyle/>
          <a:p>
            <a:r>
              <a:rPr lang="en-US" sz="1400" dirty="0"/>
              <a:t>System status = “ready”</a:t>
            </a:r>
          </a:p>
          <a:p>
            <a:r>
              <a:rPr lang="en-US" sz="1400" dirty="0"/>
              <a:t>Display </a:t>
            </a:r>
            <a:r>
              <a:rPr lang="en-US" sz="1400" dirty="0" err="1"/>
              <a:t>msg</a:t>
            </a:r>
            <a:r>
              <a:rPr lang="en-US" sz="1400" dirty="0"/>
              <a:t> = “enter </a:t>
            </a:r>
            <a:r>
              <a:rPr lang="en-US" sz="1400" dirty="0" err="1"/>
              <a:t>cmd</a:t>
            </a:r>
            <a:r>
              <a:rPr lang="en-US" sz="1400" dirty="0"/>
              <a:t>”</a:t>
            </a:r>
          </a:p>
          <a:p>
            <a:r>
              <a:rPr lang="en-US" sz="1400" dirty="0"/>
              <a:t>Display status = steady</a:t>
            </a:r>
          </a:p>
        </p:txBody>
      </p:sp>
      <p:sp>
        <p:nvSpPr>
          <p:cNvPr id="21" name="Rectangle 13"/>
          <p:cNvSpPr>
            <a:spLocks noChangeArrowheads="1"/>
          </p:cNvSpPr>
          <p:nvPr/>
        </p:nvSpPr>
        <p:spPr bwMode="auto">
          <a:xfrm>
            <a:off x="5257800" y="3657600"/>
            <a:ext cx="2362200" cy="1155700"/>
          </a:xfrm>
          <a:prstGeom prst="rect">
            <a:avLst/>
          </a:prstGeom>
          <a:noFill/>
          <a:ln w="9525">
            <a:noFill/>
            <a:miter lim="800000"/>
            <a:headEnd/>
            <a:tailEnd/>
          </a:ln>
        </p:spPr>
        <p:txBody>
          <a:bodyPr>
            <a:spAutoFit/>
          </a:bodyPr>
          <a:lstStyle/>
          <a:p>
            <a:r>
              <a:rPr lang="en-US" sz="1400"/>
              <a:t>Entry/subsystems ready</a:t>
            </a:r>
          </a:p>
          <a:p>
            <a:r>
              <a:rPr lang="en-US" sz="1400"/>
              <a:t>Do: poll user input panel</a:t>
            </a:r>
          </a:p>
          <a:p>
            <a:r>
              <a:rPr lang="en-US" sz="1400"/>
              <a:t>Do: read user input</a:t>
            </a:r>
          </a:p>
          <a:p>
            <a:r>
              <a:rPr lang="en-US" sz="1400"/>
              <a:t>Do: interpret user input</a:t>
            </a:r>
          </a:p>
          <a:p>
            <a:endParaRPr lang="en-US" sz="1400"/>
          </a:p>
        </p:txBody>
      </p:sp>
      <p:sp>
        <p:nvSpPr>
          <p:cNvPr id="22" name="Rectangle 14"/>
          <p:cNvSpPr>
            <a:spLocks noChangeArrowheads="1"/>
          </p:cNvSpPr>
          <p:nvPr/>
        </p:nvSpPr>
        <p:spPr bwMode="auto">
          <a:xfrm>
            <a:off x="8316912" y="2439988"/>
            <a:ext cx="827088" cy="523220"/>
          </a:xfrm>
          <a:prstGeom prst="rect">
            <a:avLst/>
          </a:prstGeom>
          <a:noFill/>
          <a:ln w="9525">
            <a:noFill/>
            <a:miter lim="800000"/>
            <a:headEnd/>
            <a:tailEnd/>
          </a:ln>
        </p:spPr>
        <p:txBody>
          <a:bodyPr wrap="square">
            <a:spAutoFit/>
          </a:bodyPr>
          <a:lstStyle/>
          <a:p>
            <a:r>
              <a:rPr lang="en-US" sz="1400" dirty="0"/>
              <a:t>State name</a:t>
            </a:r>
            <a:endParaRPr lang="en-US" dirty="0"/>
          </a:p>
        </p:txBody>
      </p:sp>
      <p:sp>
        <p:nvSpPr>
          <p:cNvPr id="23" name="Rectangle 15"/>
          <p:cNvSpPr>
            <a:spLocks noChangeArrowheads="1"/>
          </p:cNvSpPr>
          <p:nvPr/>
        </p:nvSpPr>
        <p:spPr bwMode="auto">
          <a:xfrm>
            <a:off x="8077200" y="3276600"/>
            <a:ext cx="1066800" cy="523220"/>
          </a:xfrm>
          <a:prstGeom prst="rect">
            <a:avLst/>
          </a:prstGeom>
          <a:noFill/>
          <a:ln w="9525">
            <a:noFill/>
            <a:miter lim="800000"/>
            <a:headEnd/>
            <a:tailEnd/>
          </a:ln>
        </p:spPr>
        <p:txBody>
          <a:bodyPr wrap="square">
            <a:spAutoFit/>
          </a:bodyPr>
          <a:lstStyle/>
          <a:p>
            <a:r>
              <a:rPr lang="en-US" sz="1400" dirty="0"/>
              <a:t>State variables</a:t>
            </a:r>
            <a:endParaRPr lang="en-US" dirty="0"/>
          </a:p>
        </p:txBody>
      </p:sp>
      <p:sp>
        <p:nvSpPr>
          <p:cNvPr id="24" name="Rectangle 16"/>
          <p:cNvSpPr>
            <a:spLocks noChangeArrowheads="1"/>
          </p:cNvSpPr>
          <p:nvPr/>
        </p:nvSpPr>
        <p:spPr bwMode="auto">
          <a:xfrm>
            <a:off x="8077200" y="4267200"/>
            <a:ext cx="1066801" cy="523220"/>
          </a:xfrm>
          <a:prstGeom prst="rect">
            <a:avLst/>
          </a:prstGeom>
          <a:noFill/>
          <a:ln w="9525">
            <a:noFill/>
            <a:miter lim="800000"/>
            <a:headEnd/>
            <a:tailEnd/>
          </a:ln>
        </p:spPr>
        <p:txBody>
          <a:bodyPr wrap="square">
            <a:spAutoFit/>
          </a:bodyPr>
          <a:lstStyle/>
          <a:p>
            <a:r>
              <a:rPr lang="en-US" sz="1400" dirty="0"/>
              <a:t>State activities</a:t>
            </a:r>
            <a:endParaRPr lang="en-US" dirty="0"/>
          </a:p>
        </p:txBody>
      </p:sp>
      <p:sp>
        <p:nvSpPr>
          <p:cNvPr id="25" name="Line 17"/>
          <p:cNvSpPr>
            <a:spLocks noChangeShapeType="1"/>
          </p:cNvSpPr>
          <p:nvPr/>
        </p:nvSpPr>
        <p:spPr bwMode="auto">
          <a:xfrm flipH="1" flipV="1">
            <a:off x="7620000" y="2438400"/>
            <a:ext cx="696912" cy="152400"/>
          </a:xfrm>
          <a:prstGeom prst="line">
            <a:avLst/>
          </a:prstGeom>
          <a:noFill/>
          <a:ln w="9525">
            <a:solidFill>
              <a:schemeClr val="tx1"/>
            </a:solidFill>
            <a:round/>
            <a:headEnd/>
            <a:tailEnd/>
          </a:ln>
        </p:spPr>
        <p:txBody>
          <a:bodyPr wrap="none" anchor="ctr"/>
          <a:lstStyle/>
          <a:p>
            <a:endParaRPr lang="en-US"/>
          </a:p>
        </p:txBody>
      </p:sp>
      <p:sp>
        <p:nvSpPr>
          <p:cNvPr id="26" name="Line 18"/>
          <p:cNvSpPr>
            <a:spLocks noChangeShapeType="1"/>
          </p:cNvSpPr>
          <p:nvPr/>
        </p:nvSpPr>
        <p:spPr bwMode="auto">
          <a:xfrm flipH="1" flipV="1">
            <a:off x="7543800" y="3124200"/>
            <a:ext cx="533400" cy="228600"/>
          </a:xfrm>
          <a:prstGeom prst="line">
            <a:avLst/>
          </a:prstGeom>
          <a:noFill/>
          <a:ln w="9525">
            <a:solidFill>
              <a:schemeClr val="tx1"/>
            </a:solidFill>
            <a:round/>
            <a:headEnd/>
            <a:tailEnd/>
          </a:ln>
        </p:spPr>
        <p:txBody>
          <a:bodyPr wrap="none" anchor="ctr"/>
          <a:lstStyle/>
          <a:p>
            <a:endParaRPr lang="en-US"/>
          </a:p>
        </p:txBody>
      </p:sp>
      <p:sp>
        <p:nvSpPr>
          <p:cNvPr id="27" name="Line 19"/>
          <p:cNvSpPr>
            <a:spLocks noChangeShapeType="1"/>
          </p:cNvSpPr>
          <p:nvPr/>
        </p:nvSpPr>
        <p:spPr bwMode="auto">
          <a:xfrm flipH="1" flipV="1">
            <a:off x="7543800" y="4191000"/>
            <a:ext cx="533400" cy="152400"/>
          </a:xfrm>
          <a:prstGeom prst="line">
            <a:avLst/>
          </a:prstGeom>
          <a:noFill/>
          <a:ln w="9525">
            <a:solidFill>
              <a:schemeClr val="tx1"/>
            </a:solidFill>
            <a:round/>
            <a:headEnd/>
            <a:tailEnd/>
          </a:ln>
        </p:spPr>
        <p:txBody>
          <a:bodyPr wrap="none" anchor="ctr"/>
          <a:lstStyle/>
          <a:p>
            <a:endParaRPr lang="en-US"/>
          </a:p>
        </p:txBody>
      </p:sp>
      <p:sp>
        <p:nvSpPr>
          <p:cNvPr id="28" name="Content Placeholder 2"/>
          <p:cNvSpPr>
            <a:spLocks noGrp="1"/>
          </p:cNvSpPr>
          <p:nvPr>
            <p:ph idx="1"/>
          </p:nvPr>
        </p:nvSpPr>
        <p:spPr>
          <a:xfrm>
            <a:off x="152400" y="685800"/>
            <a:ext cx="5029200" cy="6172200"/>
          </a:xfrm>
        </p:spPr>
        <p:txBody>
          <a:bodyPr>
            <a:noAutofit/>
          </a:bodyPr>
          <a:lstStyle/>
          <a:p>
            <a:pPr>
              <a:lnSpc>
                <a:spcPct val="90000"/>
              </a:lnSpc>
            </a:pPr>
            <a:r>
              <a:rPr lang="en-US" sz="2000" dirty="0"/>
              <a:t>The behavior of a computer-based system can have a profound effect on the design that is chosen and the implementation approach that is applied.</a:t>
            </a:r>
          </a:p>
          <a:p>
            <a:pPr>
              <a:lnSpc>
                <a:spcPct val="90000"/>
              </a:lnSpc>
            </a:pPr>
            <a:r>
              <a:rPr lang="en-US" sz="2000" dirty="0"/>
              <a:t>Therefore, the requirements model must provide modeling elements that depict behavior. </a:t>
            </a:r>
          </a:p>
          <a:p>
            <a:pPr>
              <a:lnSpc>
                <a:spcPct val="90000"/>
              </a:lnSpc>
            </a:pPr>
            <a:r>
              <a:rPr lang="en-US" sz="2000" dirty="0"/>
              <a:t>The state diagram is one method for representing the behavior of a system by depicting its states and the events that cause the system to change state.</a:t>
            </a:r>
          </a:p>
          <a:p>
            <a:pPr>
              <a:lnSpc>
                <a:spcPct val="90000"/>
              </a:lnSpc>
            </a:pPr>
            <a:r>
              <a:rPr lang="en-US" sz="2000" dirty="0"/>
              <a:t>A state is any externally observable mode of behavior. </a:t>
            </a:r>
          </a:p>
          <a:p>
            <a:pPr>
              <a:lnSpc>
                <a:spcPct val="90000"/>
              </a:lnSpc>
            </a:pPr>
            <a:r>
              <a:rPr lang="en-US" sz="2000" dirty="0"/>
              <a:t>In addition, the state diagram indicates actions (process activation) taken as a consequence of a particular event.</a:t>
            </a:r>
          </a:p>
          <a:p>
            <a:pPr>
              <a:lnSpc>
                <a:spcPct val="90000"/>
              </a:lnSpc>
            </a:pPr>
            <a:r>
              <a:rPr lang="en-US" sz="2000" dirty="0"/>
              <a:t>To illustrate the use of a state diagram, consider software embedded within the </a:t>
            </a:r>
            <a:r>
              <a:rPr lang="en-US" sz="2000" dirty="0" err="1"/>
              <a:t>SafeHome</a:t>
            </a:r>
            <a:r>
              <a:rPr lang="en-US" sz="2000" dirty="0"/>
              <a:t> control panel that is responsible for reading user input.</a:t>
            </a:r>
          </a:p>
          <a:p>
            <a:pPr>
              <a:lnSpc>
                <a:spcPct val="90000"/>
              </a:lnSpc>
            </a:pPr>
            <a:r>
              <a:rPr lang="en-US" sz="2000" dirty="0"/>
              <a:t>A simplified UML state diagram is shown.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Flow-Oriented Elements</a:t>
            </a:r>
            <a:endParaRPr lang="en-IN" sz="3200" dirty="0"/>
          </a:p>
        </p:txBody>
      </p:sp>
      <p:sp>
        <p:nvSpPr>
          <p:cNvPr id="15" name="Content Placeholder 2"/>
          <p:cNvSpPr>
            <a:spLocks noGrp="1"/>
          </p:cNvSpPr>
          <p:nvPr>
            <p:ph idx="1"/>
          </p:nvPr>
        </p:nvSpPr>
        <p:spPr>
          <a:xfrm>
            <a:off x="152400" y="685800"/>
            <a:ext cx="8763000" cy="6172200"/>
          </a:xfrm>
        </p:spPr>
        <p:txBody>
          <a:bodyPr>
            <a:noAutofit/>
          </a:bodyPr>
          <a:lstStyle/>
          <a:p>
            <a:pPr>
              <a:lnSpc>
                <a:spcPct val="90000"/>
              </a:lnSpc>
            </a:pPr>
            <a:r>
              <a:rPr lang="en-US" sz="2000" dirty="0"/>
              <a:t>Information is transformed as it flows through a computer-based system.</a:t>
            </a:r>
          </a:p>
          <a:p>
            <a:pPr>
              <a:lnSpc>
                <a:spcPct val="90000"/>
              </a:lnSpc>
            </a:pPr>
            <a:r>
              <a:rPr lang="en-US" sz="2000" dirty="0"/>
              <a:t>The system accepts input in a variety of forms, applies functions to transform it and produces output in a variety of forms. </a:t>
            </a:r>
          </a:p>
          <a:p>
            <a:pPr>
              <a:lnSpc>
                <a:spcPct val="90000"/>
              </a:lnSpc>
            </a:pPr>
            <a:r>
              <a:rPr lang="en-US" sz="2000" dirty="0"/>
              <a:t>Input may be a control signal transmitted by a transducer, a series of numbers typed by a human operator, a packet of information transmitted on a network link, or a voluminous data file retrieved from secondary storage. </a:t>
            </a:r>
          </a:p>
          <a:p>
            <a:pPr>
              <a:lnSpc>
                <a:spcPct val="90000"/>
              </a:lnSpc>
            </a:pPr>
            <a:r>
              <a:rPr lang="en-US" sz="2000" dirty="0"/>
              <a:t>The transform(s) may comprise a single logical comparison, a complex numerical algorithm, or a rule-inference approach of an expert system.</a:t>
            </a:r>
          </a:p>
          <a:p>
            <a:pPr>
              <a:lnSpc>
                <a:spcPct val="90000"/>
              </a:lnSpc>
            </a:pPr>
            <a:r>
              <a:rPr lang="en-US" sz="2000" dirty="0"/>
              <a:t>Output may light a single LED or produce a 200-page report.</a:t>
            </a:r>
          </a:p>
          <a:p>
            <a:pPr>
              <a:lnSpc>
                <a:spcPct val="90000"/>
              </a:lnSpc>
            </a:pPr>
            <a:r>
              <a:rPr lang="en-US" sz="2000" dirty="0"/>
              <a:t>In effect, we can create a flow model for any computer-based system, regardless of size and complexity.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Analysis Patterns</a:t>
            </a:r>
            <a:endParaRPr lang="en-IN" sz="3200" dirty="0"/>
          </a:p>
        </p:txBody>
      </p:sp>
      <p:sp>
        <p:nvSpPr>
          <p:cNvPr id="29" name="Text Box 4"/>
          <p:cNvSpPr txBox="1">
            <a:spLocks noChangeArrowheads="1"/>
          </p:cNvSpPr>
          <p:nvPr/>
        </p:nvSpPr>
        <p:spPr bwMode="auto">
          <a:xfrm>
            <a:off x="304800" y="762000"/>
            <a:ext cx="8610600" cy="6017032"/>
          </a:xfrm>
          <a:prstGeom prst="rect">
            <a:avLst/>
          </a:prstGeom>
          <a:noFill/>
          <a:ln w="12700">
            <a:noFill/>
            <a:miter lim="800000"/>
            <a:headEnd/>
            <a:tailEnd/>
          </a:ln>
          <a:effectLst/>
        </p:spPr>
        <p:txBody>
          <a:bodyPr wrap="square">
            <a:spAutoFit/>
          </a:bodyPr>
          <a:lstStyle/>
          <a:p>
            <a:pPr lvl="1">
              <a:spcBef>
                <a:spcPts val="300"/>
              </a:spcBef>
              <a:defRPr/>
            </a:pPr>
            <a:r>
              <a:rPr lang="en-US" sz="2000" b="1" dirty="0"/>
              <a:t>Pattern name: </a:t>
            </a:r>
            <a:r>
              <a:rPr lang="en-US" sz="2000" dirty="0"/>
              <a:t> A descriptor that captures the essence of the pattern. </a:t>
            </a:r>
          </a:p>
          <a:p>
            <a:pPr lvl="1">
              <a:spcBef>
                <a:spcPts val="300"/>
              </a:spcBef>
              <a:defRPr/>
            </a:pPr>
            <a:r>
              <a:rPr lang="en-US" sz="2000" b="1" dirty="0"/>
              <a:t>Intent:</a:t>
            </a:r>
            <a:r>
              <a:rPr lang="en-US" sz="2000" dirty="0"/>
              <a:t> Describes what the pattern accomplishes or represents </a:t>
            </a:r>
          </a:p>
          <a:p>
            <a:pPr lvl="1">
              <a:spcBef>
                <a:spcPts val="300"/>
              </a:spcBef>
              <a:defRPr/>
            </a:pPr>
            <a:r>
              <a:rPr lang="en-US" sz="2000" b="1" dirty="0"/>
              <a:t>Motivation:</a:t>
            </a:r>
            <a:r>
              <a:rPr lang="en-US" sz="2000" dirty="0"/>
              <a:t>  A scenario that illustrates how the pattern can be used to address the problem.</a:t>
            </a:r>
          </a:p>
          <a:p>
            <a:pPr lvl="1">
              <a:spcBef>
                <a:spcPts val="300"/>
              </a:spcBef>
              <a:defRPr/>
            </a:pPr>
            <a:r>
              <a:rPr lang="en-US" sz="2000" b="1" dirty="0"/>
              <a:t>Forces and context:</a:t>
            </a:r>
            <a:r>
              <a:rPr lang="en-US" sz="2000" dirty="0"/>
              <a:t>  A description of external issues (forces) that can affect how the pattern is used and also the external issues that will be resolved when the pattern is applied. </a:t>
            </a:r>
          </a:p>
          <a:p>
            <a:pPr lvl="1">
              <a:spcBef>
                <a:spcPts val="300"/>
              </a:spcBef>
              <a:defRPr/>
            </a:pPr>
            <a:r>
              <a:rPr lang="en-US" sz="2000" b="1" dirty="0"/>
              <a:t>Solution:</a:t>
            </a:r>
            <a:r>
              <a:rPr lang="en-US" sz="2000" dirty="0"/>
              <a:t>  A description of how the pattern is applied to solve the problem with an emphasis on structural and behavioral issues.</a:t>
            </a:r>
          </a:p>
          <a:p>
            <a:pPr lvl="1">
              <a:spcBef>
                <a:spcPts val="300"/>
              </a:spcBef>
              <a:defRPr/>
            </a:pPr>
            <a:r>
              <a:rPr lang="en-US" sz="2000" b="1" dirty="0"/>
              <a:t>Consequences:</a:t>
            </a:r>
            <a:r>
              <a:rPr lang="en-US" sz="2000" dirty="0"/>
              <a:t>  Addresses what happens when the pattern is applied and what trade-offs exist during its application.</a:t>
            </a:r>
          </a:p>
          <a:p>
            <a:pPr lvl="1">
              <a:spcBef>
                <a:spcPts val="300"/>
              </a:spcBef>
              <a:defRPr/>
            </a:pPr>
            <a:r>
              <a:rPr lang="en-US" sz="2000" b="1" dirty="0"/>
              <a:t>Design:</a:t>
            </a:r>
            <a:r>
              <a:rPr lang="en-US" sz="2000" dirty="0"/>
              <a:t>  Discusses how the analysis pattern can be achieved through the use of known design patterns.</a:t>
            </a:r>
          </a:p>
          <a:p>
            <a:pPr lvl="1">
              <a:spcBef>
                <a:spcPts val="300"/>
              </a:spcBef>
              <a:defRPr/>
            </a:pPr>
            <a:r>
              <a:rPr lang="en-US" sz="2000" b="1" dirty="0"/>
              <a:t>Known uses:</a:t>
            </a:r>
            <a:r>
              <a:rPr lang="en-US" sz="2000" dirty="0"/>
              <a:t>  Examples of uses within actual systems.</a:t>
            </a:r>
          </a:p>
          <a:p>
            <a:pPr lvl="1">
              <a:spcBef>
                <a:spcPts val="300"/>
              </a:spcBef>
              <a:defRPr/>
            </a:pPr>
            <a:r>
              <a:rPr lang="en-US" sz="2000" b="1" dirty="0"/>
              <a:t>Related patterns:</a:t>
            </a:r>
            <a:r>
              <a:rPr lang="en-US" sz="2000" dirty="0"/>
              <a:t>  One or more analysis patterns that are related to the named pattern because (1) it i</a:t>
            </a:r>
            <a:r>
              <a:rPr lang="en-US" sz="2000" dirty="0">
                <a:effectLst>
                  <a:outerShdw blurRad="38100" dist="38100" dir="2700000" algn="tl">
                    <a:srgbClr val="FFFFFF"/>
                  </a:outerShdw>
                </a:effectLst>
              </a:rPr>
              <a:t>s commonly used with the named pattern; </a:t>
            </a:r>
          </a:p>
          <a:p>
            <a:pPr lvl="1">
              <a:spcBef>
                <a:spcPts val="300"/>
              </a:spcBef>
              <a:defRPr/>
            </a:pPr>
            <a:r>
              <a:rPr lang="en-US" sz="2000" dirty="0">
                <a:effectLst>
                  <a:outerShdw blurRad="38100" dist="38100" dir="2700000" algn="tl">
                    <a:srgbClr val="FFFFFF"/>
                  </a:outerShdw>
                </a:effectLst>
              </a:rPr>
              <a:t>(2) it is structurally similar to the named pattern; </a:t>
            </a:r>
          </a:p>
          <a:p>
            <a:pPr lvl="1">
              <a:spcBef>
                <a:spcPts val="300"/>
              </a:spcBef>
              <a:defRPr/>
            </a:pPr>
            <a:r>
              <a:rPr lang="en-US" sz="2000" dirty="0">
                <a:effectLst>
                  <a:outerShdw blurRad="38100" dist="38100" dir="2700000" algn="tl">
                    <a:srgbClr val="FFFFFF"/>
                  </a:outerShdw>
                </a:effectLst>
              </a:rPr>
              <a:t>(3) it is a variation of the named pattern.</a:t>
            </a:r>
            <a:endParaRPr 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Negotiating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r>
              <a:rPr lang="en-US" sz="2000" dirty="0"/>
              <a:t>Identify the key stakeholders</a:t>
            </a:r>
          </a:p>
          <a:p>
            <a:pPr lvl="1"/>
            <a:r>
              <a:rPr lang="en-US" sz="2000" dirty="0"/>
              <a:t>These are the people who will be involved in the negotiation</a:t>
            </a:r>
          </a:p>
          <a:p>
            <a:endParaRPr lang="en-US" sz="2000" dirty="0"/>
          </a:p>
          <a:p>
            <a:r>
              <a:rPr lang="en-US" sz="2000" dirty="0"/>
              <a:t>Determine each of the stakeholders “win conditions”</a:t>
            </a:r>
          </a:p>
          <a:p>
            <a:pPr lvl="1"/>
            <a:r>
              <a:rPr lang="en-US" sz="2000" dirty="0"/>
              <a:t>Win conditions are not always obvious</a:t>
            </a:r>
          </a:p>
          <a:p>
            <a:endParaRPr lang="en-US" sz="2000" dirty="0"/>
          </a:p>
          <a:p>
            <a:r>
              <a:rPr lang="en-US" sz="2000" dirty="0"/>
              <a:t>Negotiate</a:t>
            </a:r>
          </a:p>
          <a:p>
            <a:pPr lvl="1"/>
            <a:r>
              <a:rPr lang="en-US" sz="2000" dirty="0"/>
              <a:t>Work toward a set of requirements that lead to “win-win”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Validating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a:t>Is each requirement consistent with the overall objective for the system/product?</a:t>
            </a:r>
          </a:p>
          <a:p>
            <a:pPr>
              <a:lnSpc>
                <a:spcPct val="90000"/>
              </a:lnSpc>
              <a:spcBef>
                <a:spcPts val="300"/>
              </a:spcBef>
            </a:pPr>
            <a:endParaRPr lang="en-US" sz="2000" dirty="0"/>
          </a:p>
          <a:p>
            <a:pPr>
              <a:lnSpc>
                <a:spcPct val="90000"/>
              </a:lnSpc>
            </a:pPr>
            <a:r>
              <a:rPr lang="en-US" sz="2000" dirty="0"/>
              <a:t>Have all requirements been specified at the proper level of abstraction? That is, do some requirements provide a level of technical detail that is inappropriate at this stage?</a:t>
            </a:r>
          </a:p>
          <a:p>
            <a:pPr>
              <a:lnSpc>
                <a:spcPct val="90000"/>
              </a:lnSpc>
            </a:pPr>
            <a:endParaRPr lang="en-US" sz="2000" dirty="0"/>
          </a:p>
          <a:p>
            <a:pPr>
              <a:lnSpc>
                <a:spcPct val="90000"/>
              </a:lnSpc>
            </a:pPr>
            <a:r>
              <a:rPr lang="en-US" sz="2000" dirty="0"/>
              <a:t>Is the requirement really necessary or does it represent an add-on feature that may not be essential to the objective of the system?</a:t>
            </a:r>
          </a:p>
          <a:p>
            <a:pPr>
              <a:lnSpc>
                <a:spcPct val="90000"/>
              </a:lnSpc>
            </a:pPr>
            <a:endParaRPr lang="en-US" sz="2000" dirty="0"/>
          </a:p>
          <a:p>
            <a:pPr>
              <a:lnSpc>
                <a:spcPct val="90000"/>
              </a:lnSpc>
            </a:pPr>
            <a:r>
              <a:rPr lang="en-US" sz="2000" dirty="0"/>
              <a:t>Is each requirement bounded and unambiguous?</a:t>
            </a:r>
          </a:p>
          <a:p>
            <a:pPr>
              <a:lnSpc>
                <a:spcPct val="90000"/>
              </a:lnSpc>
            </a:pPr>
            <a:endParaRPr lang="en-US" sz="2000" dirty="0"/>
          </a:p>
          <a:p>
            <a:pPr>
              <a:lnSpc>
                <a:spcPct val="90000"/>
              </a:lnSpc>
            </a:pPr>
            <a:r>
              <a:rPr lang="en-US" sz="2000" dirty="0"/>
              <a:t>Does each requirement have attribution? That is, is a source (generally, a specific individual) noted for each requirement? </a:t>
            </a:r>
          </a:p>
          <a:p>
            <a:pPr>
              <a:lnSpc>
                <a:spcPct val="90000"/>
              </a:lnSpc>
            </a:pPr>
            <a:endParaRPr lang="en-US" sz="2000" dirty="0"/>
          </a:p>
          <a:p>
            <a:pPr>
              <a:lnSpc>
                <a:spcPct val="90000"/>
              </a:lnSpc>
            </a:pPr>
            <a:r>
              <a:rPr lang="en-US" sz="2000" dirty="0"/>
              <a:t>Do any requirements conflict with other requirements?	</a:t>
            </a:r>
          </a:p>
          <a:p>
            <a:endParaRPr lang="en-US" sz="2000" dirty="0"/>
          </a:p>
          <a:p>
            <a:pPr lvl="1"/>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Validating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pPr>
              <a:spcBef>
                <a:spcPts val="300"/>
              </a:spcBef>
            </a:pPr>
            <a:r>
              <a:rPr lang="en-US" sz="2000" dirty="0"/>
              <a:t>Is each requirement achievable in the technical environment that will house the system or product?</a:t>
            </a:r>
          </a:p>
          <a:p>
            <a:pPr>
              <a:spcBef>
                <a:spcPts val="300"/>
              </a:spcBef>
            </a:pPr>
            <a:endParaRPr lang="en-US" sz="2000" dirty="0"/>
          </a:p>
          <a:p>
            <a:pPr>
              <a:spcBef>
                <a:spcPts val="300"/>
              </a:spcBef>
            </a:pPr>
            <a:r>
              <a:rPr lang="en-US" sz="2000" dirty="0"/>
              <a:t>Is each requirement testable, once implemented?</a:t>
            </a:r>
          </a:p>
          <a:p>
            <a:pPr>
              <a:spcBef>
                <a:spcPts val="300"/>
              </a:spcBef>
            </a:pPr>
            <a:endParaRPr lang="en-US" sz="2000" dirty="0"/>
          </a:p>
          <a:p>
            <a:pPr>
              <a:spcBef>
                <a:spcPts val="300"/>
              </a:spcBef>
            </a:pPr>
            <a:r>
              <a:rPr lang="en-US" sz="2000" dirty="0"/>
              <a:t>Does the requirements model properly reflect the information, function and behavior of the system to be built.</a:t>
            </a:r>
          </a:p>
          <a:p>
            <a:pPr>
              <a:spcBef>
                <a:spcPts val="300"/>
              </a:spcBef>
            </a:pPr>
            <a:endParaRPr lang="en-US" sz="2000" dirty="0"/>
          </a:p>
          <a:p>
            <a:r>
              <a:rPr lang="en-US" sz="2000" dirty="0"/>
              <a:t>Has the requirements model been “partitioned” in a way that exposes progressively more detailed information about the system.</a:t>
            </a:r>
          </a:p>
          <a:p>
            <a:endParaRPr lang="en-US" sz="2000" dirty="0"/>
          </a:p>
          <a:p>
            <a:r>
              <a:rPr lang="en-US" sz="2000" dirty="0"/>
              <a:t>Have requirements patterns been used to simplify the requirements model. </a:t>
            </a:r>
          </a:p>
          <a:p>
            <a:endParaRPr lang="en-US" sz="2000" dirty="0"/>
          </a:p>
          <a:p>
            <a:r>
              <a:rPr lang="en-US" sz="2000" dirty="0"/>
              <a:t>Have all patterns been properly validated? Are all patterns consistent with customer requirements?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dirty="0"/>
              <a:t>Polya suggests:</a:t>
            </a:r>
          </a:p>
          <a:p>
            <a:pPr lvl="2">
              <a:spcBef>
                <a:spcPts val="600"/>
              </a:spcBef>
              <a:buNone/>
            </a:pPr>
            <a:r>
              <a:rPr lang="en-US" sz="2000" dirty="0"/>
              <a:t>1.	Understand the problem (communication and analysis).</a:t>
            </a:r>
          </a:p>
          <a:p>
            <a:pPr lvl="2">
              <a:buNone/>
            </a:pPr>
            <a:r>
              <a:rPr lang="en-US" sz="2000" dirty="0"/>
              <a:t>2.	Plan a solution (modeling and software design).</a:t>
            </a:r>
          </a:p>
          <a:p>
            <a:pPr lvl="2">
              <a:buNone/>
            </a:pPr>
            <a:r>
              <a:rPr lang="en-US" sz="2000" dirty="0"/>
              <a:t>3.	Carry out the plan (code generation).</a:t>
            </a:r>
          </a:p>
          <a:p>
            <a:pPr lvl="2">
              <a:buNone/>
            </a:pPr>
            <a:r>
              <a:rPr lang="en-US" sz="2000" dirty="0"/>
              <a:t>4. Examine the result for accuracy (testing and quality assurance).</a:t>
            </a:r>
          </a:p>
          <a:p>
            <a:pPr lvl="2">
              <a:buNone/>
            </a:pPr>
            <a:endParaRPr lang="en-US" sz="2000" dirty="0"/>
          </a:p>
          <a:p>
            <a:r>
              <a:rPr lang="en-US" sz="2000" b="1" dirty="0"/>
              <a:t>Understand the problem (Communication and Analysis)</a:t>
            </a:r>
          </a:p>
          <a:p>
            <a:pPr>
              <a:lnSpc>
                <a:spcPct val="90000"/>
              </a:lnSpc>
              <a:spcBef>
                <a:spcPts val="600"/>
              </a:spcBef>
              <a:buNone/>
            </a:pPr>
            <a:r>
              <a:rPr lang="en-US" sz="2000" dirty="0">
                <a:latin typeface="Palatino" pitchFamily="-128" charset="0"/>
              </a:rPr>
              <a:t>	</a:t>
            </a:r>
            <a:r>
              <a:rPr lang="en-US" sz="2000" dirty="0"/>
              <a:t>- Who are the stakeholders?</a:t>
            </a:r>
          </a:p>
          <a:p>
            <a:pPr>
              <a:lnSpc>
                <a:spcPct val="90000"/>
              </a:lnSpc>
              <a:buNone/>
            </a:pPr>
            <a:r>
              <a:rPr lang="en-US" sz="2000" dirty="0"/>
              <a:t>	- What are the unknowns? </a:t>
            </a:r>
          </a:p>
          <a:p>
            <a:pPr>
              <a:lnSpc>
                <a:spcPct val="90000"/>
              </a:lnSpc>
              <a:buNone/>
            </a:pPr>
            <a:r>
              <a:rPr lang="en-US" sz="2000" dirty="0"/>
              <a:t>	- What data, functions, and features are required to properly solve the  </a:t>
            </a:r>
          </a:p>
          <a:p>
            <a:pPr>
              <a:lnSpc>
                <a:spcPct val="90000"/>
              </a:lnSpc>
              <a:buNone/>
            </a:pPr>
            <a:r>
              <a:rPr lang="en-US" sz="2000" dirty="0"/>
              <a:t>       problem?</a:t>
            </a:r>
          </a:p>
          <a:p>
            <a:pPr>
              <a:lnSpc>
                <a:spcPct val="90000"/>
              </a:lnSpc>
              <a:buNone/>
            </a:pPr>
            <a:r>
              <a:rPr lang="en-US" sz="2000" dirty="0"/>
              <a:t>	- Can the problem be compartmentalized? </a:t>
            </a:r>
          </a:p>
          <a:p>
            <a:pPr>
              <a:lnSpc>
                <a:spcPct val="90000"/>
              </a:lnSpc>
              <a:buNone/>
            </a:pPr>
            <a:r>
              <a:rPr lang="en-US" sz="2000" dirty="0"/>
              <a:t>	- Is it possible to represent smaller problems that may be easier to </a:t>
            </a:r>
          </a:p>
          <a:p>
            <a:pPr>
              <a:lnSpc>
                <a:spcPct val="90000"/>
              </a:lnSpc>
              <a:buNone/>
            </a:pPr>
            <a:r>
              <a:rPr lang="en-US" sz="2000" dirty="0"/>
              <a:t>       understand?</a:t>
            </a:r>
          </a:p>
          <a:p>
            <a:pPr>
              <a:lnSpc>
                <a:spcPct val="90000"/>
              </a:lnSpc>
              <a:buNone/>
            </a:pPr>
            <a:r>
              <a:rPr lang="en-US" sz="2000" dirty="0"/>
              <a:t>	- Can the problem be represented graphically? </a:t>
            </a:r>
          </a:p>
          <a:p>
            <a:pPr>
              <a:lnSpc>
                <a:spcPct val="90000"/>
              </a:lnSpc>
              <a:buNone/>
            </a:pPr>
            <a:r>
              <a:rPr lang="en-US" sz="2000" dirty="0"/>
              <a:t>	- Can an analysis model be created?</a:t>
            </a:r>
          </a:p>
          <a:p>
            <a:pPr lvl="2">
              <a:buNone/>
            </a:pPr>
            <a:endParaRPr lang="en-US" sz="1800" dirty="0">
              <a:latin typeface="Palatino" pitchFamily="-12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r>
              <a:rPr lang="en-US" sz="2000" dirty="0"/>
              <a:t>Software projects are inherently effort driven because most of work involves human effort to build the software product.</a:t>
            </a:r>
          </a:p>
          <a:p>
            <a:r>
              <a:rPr lang="en-US" sz="2000" dirty="0"/>
              <a:t>Estimating the effort required to build the software product is difficult as the result of effort is intangible and difficult to make effort estimation in building software artifacts.</a:t>
            </a:r>
          </a:p>
          <a:p>
            <a:r>
              <a:rPr lang="en-US" sz="2000" dirty="0"/>
              <a:t>There are many techniques like Function point analysis, wide band Delphi, COCOMO etc. for making effort estimation on software projects.</a:t>
            </a:r>
          </a:p>
          <a:p>
            <a:r>
              <a:rPr lang="en-US" sz="2000" dirty="0"/>
              <a:t>Depending on requirement, a suitable effort estimation technique is chosen for any software project.</a:t>
            </a:r>
          </a:p>
          <a:p>
            <a:r>
              <a:rPr lang="en-US" sz="2000" dirty="0"/>
              <a:t>Since effort estimation techniques are not foolproof, effort estimates need to be revised as the project progresses.</a:t>
            </a:r>
          </a:p>
          <a:p>
            <a:r>
              <a:rPr lang="en-US" sz="2000" dirty="0"/>
              <a:t>Once effort estimates are made for the project, cost estimates are calculated based on the effort estimate and cost parameters like hourly salary of individual employees.</a:t>
            </a:r>
          </a:p>
          <a:p>
            <a:r>
              <a:rPr lang="en-US" sz="2000" dirty="0"/>
              <a:t>Cost estimates are done using techniques like activity based costing or cost factor analysis.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4" name="Content Placeholder 2"/>
          <p:cNvSpPr>
            <a:spLocks noGrp="1"/>
          </p:cNvSpPr>
          <p:nvPr>
            <p:ph idx="1"/>
          </p:nvPr>
        </p:nvSpPr>
        <p:spPr>
          <a:xfrm>
            <a:off x="152400" y="603912"/>
            <a:ext cx="8839200" cy="6172200"/>
          </a:xfrm>
        </p:spPr>
        <p:txBody>
          <a:bodyPr>
            <a:noAutofit/>
          </a:bodyPr>
          <a:lstStyle/>
          <a:p>
            <a:pPr>
              <a:spcBef>
                <a:spcPts val="300"/>
              </a:spcBef>
            </a:pPr>
            <a:r>
              <a:rPr lang="en-US" sz="2000" dirty="0"/>
              <a:t>Estimation of resources, cost, and schedule for a software engineering effort requires </a:t>
            </a:r>
          </a:p>
          <a:p>
            <a:pPr lvl="1">
              <a:spcBef>
                <a:spcPts val="300"/>
              </a:spcBef>
            </a:pPr>
            <a:r>
              <a:rPr lang="en-US" sz="2000" dirty="0"/>
              <a:t>Experience</a:t>
            </a:r>
          </a:p>
          <a:p>
            <a:pPr lvl="1">
              <a:spcBef>
                <a:spcPts val="300"/>
              </a:spcBef>
            </a:pPr>
            <a:r>
              <a:rPr lang="en-US" sz="2000" dirty="0"/>
              <a:t>Access to good historical information (metrics)</a:t>
            </a:r>
          </a:p>
          <a:p>
            <a:pPr lvl="1">
              <a:spcBef>
                <a:spcPts val="300"/>
              </a:spcBef>
            </a:pPr>
            <a:r>
              <a:rPr lang="en-US" sz="2000" dirty="0"/>
              <a:t>The courage to commit to quantitative predictions when qualitative information is all that exists</a:t>
            </a:r>
          </a:p>
          <a:p>
            <a:pPr>
              <a:spcBef>
                <a:spcPts val="300"/>
              </a:spcBef>
            </a:pPr>
            <a:r>
              <a:rPr lang="en-US" sz="2000" dirty="0"/>
              <a:t>Estimation carries inherent risk and this risk leads to uncertainty.</a:t>
            </a:r>
          </a:p>
          <a:p>
            <a:r>
              <a:rPr lang="en-US" sz="2000" dirty="0"/>
              <a:t>Project scope must be understood</a:t>
            </a:r>
          </a:p>
          <a:p>
            <a:r>
              <a:rPr lang="en-US" sz="2000" dirty="0"/>
              <a:t>Elaboration (decomposition) is necessary</a:t>
            </a:r>
          </a:p>
          <a:p>
            <a:r>
              <a:rPr lang="en-US" sz="2000" dirty="0"/>
              <a:t>Historical metrics are very helpful</a:t>
            </a:r>
          </a:p>
          <a:p>
            <a:r>
              <a:rPr lang="en-US" sz="2000" dirty="0"/>
              <a:t>At least two different techniques should be used</a:t>
            </a:r>
          </a:p>
          <a:p>
            <a:r>
              <a:rPr lang="en-US" sz="2000" dirty="0"/>
              <a:t>Uncertainty is inherent in the process</a:t>
            </a:r>
          </a:p>
          <a:p>
            <a:r>
              <a:rPr lang="en-US" sz="2000" dirty="0"/>
              <a:t>Estimation Techniques:</a:t>
            </a:r>
          </a:p>
          <a:p>
            <a:pPr lvl="1"/>
            <a:r>
              <a:rPr lang="en-US" sz="1600" dirty="0"/>
              <a:t>Past (similar) project experience</a:t>
            </a:r>
          </a:p>
          <a:p>
            <a:pPr lvl="1"/>
            <a:r>
              <a:rPr lang="en-US" sz="1600" dirty="0"/>
              <a:t>Conventional estimation techniques</a:t>
            </a:r>
          </a:p>
          <a:p>
            <a:pPr lvl="2"/>
            <a:r>
              <a:rPr lang="en-US" sz="1600" dirty="0"/>
              <a:t> Task breakdown and effort estimates</a:t>
            </a:r>
          </a:p>
          <a:p>
            <a:pPr lvl="2"/>
            <a:r>
              <a:rPr lang="en-US" sz="1600" dirty="0"/>
              <a:t> Size (e.g., FP) estimates</a:t>
            </a:r>
          </a:p>
          <a:p>
            <a:pPr lvl="1"/>
            <a:r>
              <a:rPr lang="en-US" sz="1600" dirty="0"/>
              <a:t>Empirical models</a:t>
            </a:r>
          </a:p>
          <a:p>
            <a:pPr lvl="1"/>
            <a:r>
              <a:rPr lang="en-US" sz="1600" dirty="0"/>
              <a:t>Automated tools</a:t>
            </a:r>
          </a:p>
          <a:p>
            <a:endParaRPr lang="en-US" sz="2000" dirty="0"/>
          </a:p>
          <a:p>
            <a:pPr>
              <a:spcBef>
                <a:spcPts val="300"/>
              </a:spcBef>
            </a:pPr>
            <a:endParaRPr lang="en-US" sz="2000" dirty="0"/>
          </a:p>
          <a:p>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4" name="Content Placeholder 2"/>
          <p:cNvSpPr>
            <a:spLocks noGrp="1"/>
          </p:cNvSpPr>
          <p:nvPr>
            <p:ph idx="1"/>
          </p:nvPr>
        </p:nvSpPr>
        <p:spPr>
          <a:xfrm>
            <a:off x="152400" y="685800"/>
            <a:ext cx="8839200" cy="6019800"/>
          </a:xfrm>
        </p:spPr>
        <p:txBody>
          <a:bodyPr>
            <a:noAutofit/>
          </a:bodyPr>
          <a:lstStyle/>
          <a:p>
            <a:r>
              <a:rPr lang="en-US" sz="2000" dirty="0"/>
              <a:t>Software projects use different kinds of software development life cycle models like waterfall model, iterative model etc. </a:t>
            </a:r>
          </a:p>
          <a:p>
            <a:r>
              <a:rPr lang="en-US" sz="2000" dirty="0"/>
              <a:t>Effort estimation for each type of software development lifecycle model requires understanding the difference in the way the software product is built. </a:t>
            </a:r>
          </a:p>
          <a:p>
            <a:r>
              <a:rPr lang="en-US" sz="2000" dirty="0"/>
              <a:t>In iterative models, software products are built in small incremental cycles. </a:t>
            </a:r>
          </a:p>
          <a:p>
            <a:r>
              <a:rPr lang="en-US" sz="2000" dirty="0"/>
              <a:t>On the contrary in the waterfall model, software products are built in one go and thus all product features are fully built in the same one cycle. </a:t>
            </a:r>
          </a:p>
          <a:p>
            <a:r>
              <a:rPr lang="en-US" sz="2000" dirty="0"/>
              <a:t>This fundamental difference necessitates a different approach to effort estimation for each type of software development lifecycle model projects.</a:t>
            </a:r>
          </a:p>
          <a:p>
            <a:r>
              <a:rPr lang="en-US" sz="2000" dirty="0"/>
              <a:t>Software products are made manually by software engineers. </a:t>
            </a:r>
          </a:p>
          <a:p>
            <a:r>
              <a:rPr lang="en-US" sz="2000" dirty="0"/>
              <a:t>How many of these people are needed on the project and for how long, is determined by the effort estimate and project duration.</a:t>
            </a:r>
          </a:p>
          <a:p>
            <a:r>
              <a:rPr lang="en-US" sz="2000" dirty="0"/>
              <a:t>Resource estimation also needs to take into consideration the skill set required on the project. </a:t>
            </a:r>
          </a:p>
          <a:p>
            <a:r>
              <a:rPr lang="en-US" sz="2000" dirty="0"/>
              <a:t>Of course, speed with which a software engineer can build a software product varies and thus this factor can affect resource estimation on the project.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pic>
        <p:nvPicPr>
          <p:cNvPr id="5" name="Picture 4" descr="figure3.2.png"/>
          <p:cNvPicPr>
            <a:picLocks noChangeAspect="1"/>
          </p:cNvPicPr>
          <p:nvPr/>
        </p:nvPicPr>
        <p:blipFill>
          <a:blip r:embed="rId3" cstate="print"/>
          <a:stretch>
            <a:fillRect/>
          </a:stretch>
        </p:blipFill>
        <p:spPr>
          <a:xfrm>
            <a:off x="76201" y="1012208"/>
            <a:ext cx="8686800" cy="3442695"/>
          </a:xfrm>
          <a:prstGeom prst="rect">
            <a:avLst/>
          </a:prstGeom>
        </p:spPr>
      </p:pic>
      <p:sp>
        <p:nvSpPr>
          <p:cNvPr id="6" name="Rectangle 5"/>
          <p:cNvSpPr/>
          <p:nvPr/>
        </p:nvSpPr>
        <p:spPr>
          <a:xfrm>
            <a:off x="533400" y="685800"/>
            <a:ext cx="7620000" cy="369332"/>
          </a:xfrm>
          <a:prstGeom prst="rect">
            <a:avLst/>
          </a:prstGeom>
        </p:spPr>
        <p:txBody>
          <a:bodyPr wrap="square">
            <a:spAutoFit/>
          </a:bodyPr>
          <a:lstStyle/>
          <a:p>
            <a:pPr algn="ctr"/>
            <a:r>
              <a:rPr lang="en-US" dirty="0"/>
              <a:t>Function point count for effort estimate (function point analysis technique)</a:t>
            </a:r>
          </a:p>
        </p:txBody>
      </p:sp>
      <p:sp>
        <p:nvSpPr>
          <p:cNvPr id="7" name="Content Placeholder 2"/>
          <p:cNvSpPr>
            <a:spLocks noGrp="1"/>
          </p:cNvSpPr>
          <p:nvPr>
            <p:ph idx="1"/>
          </p:nvPr>
        </p:nvSpPr>
        <p:spPr>
          <a:xfrm>
            <a:off x="152400" y="3747448"/>
            <a:ext cx="8839200" cy="2889912"/>
          </a:xfrm>
        </p:spPr>
        <p:txBody>
          <a:bodyPr>
            <a:noAutofit/>
          </a:bodyPr>
          <a:lstStyle/>
          <a:p>
            <a:pPr>
              <a:spcBef>
                <a:spcPts val="300"/>
              </a:spcBef>
            </a:pPr>
            <a:r>
              <a:rPr lang="en-US" sz="2000" dirty="0"/>
              <a:t>Function points are derived using an empirical relationship based on countable (direct) measures of software’s information domain and qualitative assessments of software complexity.</a:t>
            </a:r>
          </a:p>
          <a:p>
            <a:pPr>
              <a:spcBef>
                <a:spcPts val="300"/>
              </a:spcBef>
            </a:pPr>
            <a:r>
              <a:rPr lang="en-US" sz="2000" dirty="0"/>
              <a:t>The function point (FP) metric can be used effectively as a means for measuring the functionality delivered by a system.</a:t>
            </a:r>
          </a:p>
          <a:p>
            <a:pPr>
              <a:spcBef>
                <a:spcPts val="300"/>
              </a:spcBef>
            </a:pPr>
            <a:r>
              <a:rPr lang="en-US" sz="2000" dirty="0"/>
              <a:t>Using historical data, the FP metric can then be used to – a) estimate the cost or effort required to design, code and test the software, b) predict the number of errors that will be encountered during testing, c) forecast the number of components and/or the number of projected source lines in the implemented system.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6" name="Rectangle 5"/>
          <p:cNvSpPr/>
          <p:nvPr/>
        </p:nvSpPr>
        <p:spPr>
          <a:xfrm>
            <a:off x="533400" y="762000"/>
            <a:ext cx="7620000" cy="369332"/>
          </a:xfrm>
          <a:prstGeom prst="rect">
            <a:avLst/>
          </a:prstGeom>
        </p:spPr>
        <p:txBody>
          <a:bodyPr wrap="square">
            <a:spAutoFit/>
          </a:bodyPr>
          <a:lstStyle/>
          <a:p>
            <a:pPr algn="ctr"/>
            <a:r>
              <a:rPr lang="en-US" dirty="0"/>
              <a:t>Function count type for effort estimate (function point analysis technique)</a:t>
            </a:r>
          </a:p>
        </p:txBody>
      </p:sp>
      <p:pic>
        <p:nvPicPr>
          <p:cNvPr id="8" name="Picture 7" descr="figure3.3.png"/>
          <p:cNvPicPr>
            <a:picLocks noChangeAspect="1"/>
          </p:cNvPicPr>
          <p:nvPr/>
        </p:nvPicPr>
        <p:blipFill>
          <a:blip r:embed="rId3" cstate="print"/>
          <a:stretch>
            <a:fillRect/>
          </a:stretch>
        </p:blipFill>
        <p:spPr>
          <a:xfrm>
            <a:off x="152400" y="1071810"/>
            <a:ext cx="8763000" cy="3472894"/>
          </a:xfrm>
          <a:prstGeom prst="rect">
            <a:avLst/>
          </a:prstGeom>
        </p:spPr>
      </p:pic>
      <p:pic>
        <p:nvPicPr>
          <p:cNvPr id="9" name="Picture 8" descr="figure3.4.png"/>
          <p:cNvPicPr>
            <a:picLocks noChangeAspect="1"/>
          </p:cNvPicPr>
          <p:nvPr/>
        </p:nvPicPr>
        <p:blipFill>
          <a:blip r:embed="rId4" cstate="print"/>
          <a:stretch>
            <a:fillRect/>
          </a:stretch>
        </p:blipFill>
        <p:spPr>
          <a:xfrm>
            <a:off x="533400" y="3962400"/>
            <a:ext cx="8077200" cy="2808252"/>
          </a:xfrm>
          <a:prstGeom prst="rect">
            <a:avLst/>
          </a:prstGeom>
        </p:spPr>
      </p:pic>
      <p:sp>
        <p:nvSpPr>
          <p:cNvPr id="10" name="Rectangle 9"/>
          <p:cNvSpPr/>
          <p:nvPr/>
        </p:nvSpPr>
        <p:spPr>
          <a:xfrm>
            <a:off x="533400" y="6488668"/>
            <a:ext cx="8001000" cy="369332"/>
          </a:xfrm>
          <a:prstGeom prst="rect">
            <a:avLst/>
          </a:prstGeom>
        </p:spPr>
        <p:txBody>
          <a:bodyPr wrap="square">
            <a:spAutoFit/>
          </a:bodyPr>
          <a:lstStyle/>
          <a:p>
            <a:pPr algn="ctr">
              <a:buNone/>
            </a:pPr>
            <a:r>
              <a:rPr lang="en-US" dirty="0"/>
              <a:t>Effort sizing for effort estimate (function point analysis technique)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6" name="Rectangle 5"/>
          <p:cNvSpPr/>
          <p:nvPr/>
        </p:nvSpPr>
        <p:spPr>
          <a:xfrm>
            <a:off x="533400" y="5449669"/>
            <a:ext cx="7620000" cy="369332"/>
          </a:xfrm>
          <a:prstGeom prst="rect">
            <a:avLst/>
          </a:prstGeom>
        </p:spPr>
        <p:txBody>
          <a:bodyPr wrap="square">
            <a:spAutoFit/>
          </a:bodyPr>
          <a:lstStyle/>
          <a:p>
            <a:pPr algn="ctr">
              <a:buNone/>
            </a:pPr>
            <a:r>
              <a:rPr lang="en-US" dirty="0"/>
              <a:t>Effort estimate for iterative projects</a:t>
            </a:r>
          </a:p>
        </p:txBody>
      </p:sp>
      <p:pic>
        <p:nvPicPr>
          <p:cNvPr id="7" name="Picture 6" descr="figure3.6.png"/>
          <p:cNvPicPr>
            <a:picLocks noChangeAspect="1"/>
          </p:cNvPicPr>
          <p:nvPr/>
        </p:nvPicPr>
        <p:blipFill>
          <a:blip r:embed="rId3" cstate="print"/>
          <a:stretch>
            <a:fillRect/>
          </a:stretch>
        </p:blipFill>
        <p:spPr>
          <a:xfrm>
            <a:off x="609600" y="1447800"/>
            <a:ext cx="8229600" cy="308966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6" name="Rectangle 5"/>
          <p:cNvSpPr/>
          <p:nvPr/>
        </p:nvSpPr>
        <p:spPr>
          <a:xfrm>
            <a:off x="533400" y="621268"/>
            <a:ext cx="7620000" cy="369332"/>
          </a:xfrm>
          <a:prstGeom prst="rect">
            <a:avLst/>
          </a:prstGeom>
        </p:spPr>
        <p:txBody>
          <a:bodyPr wrap="square">
            <a:spAutoFit/>
          </a:bodyPr>
          <a:lstStyle/>
          <a:p>
            <a:pPr algn="ctr"/>
            <a:r>
              <a:rPr lang="en-US" dirty="0"/>
              <a:t>Comparison of effort estimate techniques</a:t>
            </a:r>
          </a:p>
        </p:txBody>
      </p:sp>
      <p:sp>
        <p:nvSpPr>
          <p:cNvPr id="10" name="Rectangle 9"/>
          <p:cNvSpPr/>
          <p:nvPr/>
        </p:nvSpPr>
        <p:spPr>
          <a:xfrm>
            <a:off x="457200" y="4763869"/>
            <a:ext cx="2209800" cy="646331"/>
          </a:xfrm>
          <a:prstGeom prst="rect">
            <a:avLst/>
          </a:prstGeom>
        </p:spPr>
        <p:txBody>
          <a:bodyPr wrap="square">
            <a:spAutoFit/>
          </a:bodyPr>
          <a:lstStyle/>
          <a:p>
            <a:pPr algn="ctr">
              <a:buNone/>
            </a:pPr>
            <a:r>
              <a:rPr lang="en-US" dirty="0"/>
              <a:t>Effort and cost for various project tasks</a:t>
            </a:r>
          </a:p>
        </p:txBody>
      </p:sp>
      <p:pic>
        <p:nvPicPr>
          <p:cNvPr id="7" name="Picture 6" descr="table3.1.png"/>
          <p:cNvPicPr>
            <a:picLocks noChangeAspect="1"/>
          </p:cNvPicPr>
          <p:nvPr/>
        </p:nvPicPr>
        <p:blipFill>
          <a:blip r:embed="rId3" cstate="print"/>
          <a:stretch>
            <a:fillRect/>
          </a:stretch>
        </p:blipFill>
        <p:spPr>
          <a:xfrm>
            <a:off x="767316" y="914400"/>
            <a:ext cx="7690884" cy="3048000"/>
          </a:xfrm>
          <a:prstGeom prst="rect">
            <a:avLst/>
          </a:prstGeom>
        </p:spPr>
      </p:pic>
      <p:pic>
        <p:nvPicPr>
          <p:cNvPr id="11" name="Picture 10" descr="table3.7.png"/>
          <p:cNvPicPr>
            <a:picLocks noChangeAspect="1"/>
          </p:cNvPicPr>
          <p:nvPr/>
        </p:nvPicPr>
        <p:blipFill>
          <a:blip r:embed="rId4" cstate="print"/>
          <a:stretch>
            <a:fillRect/>
          </a:stretch>
        </p:blipFill>
        <p:spPr>
          <a:xfrm>
            <a:off x="3352800" y="3429000"/>
            <a:ext cx="5638800" cy="34290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Pricing</a:t>
            </a:r>
            <a:endParaRPr lang="en-IN" sz="3200" dirty="0"/>
          </a:p>
        </p:txBody>
      </p:sp>
      <p:sp>
        <p:nvSpPr>
          <p:cNvPr id="4" name="Content Placeholder 2"/>
          <p:cNvSpPr>
            <a:spLocks noGrp="1"/>
          </p:cNvSpPr>
          <p:nvPr>
            <p:ph idx="1"/>
          </p:nvPr>
        </p:nvSpPr>
        <p:spPr>
          <a:xfrm>
            <a:off x="152400" y="685800"/>
            <a:ext cx="8839200" cy="6019800"/>
          </a:xfrm>
        </p:spPr>
        <p:txBody>
          <a:bodyPr>
            <a:noAutofit/>
          </a:bodyPr>
          <a:lstStyle/>
          <a:p>
            <a:r>
              <a:rPr lang="en-GB" sz="2000" dirty="0"/>
              <a:t>Estimates are made to discover the cost, to the developer, of producing a software system.</a:t>
            </a:r>
          </a:p>
          <a:p>
            <a:pPr lvl="1"/>
            <a:r>
              <a:rPr lang="en-GB" sz="2000" dirty="0"/>
              <a:t>You take into account, hardware, software, travel, training and effort costs.</a:t>
            </a:r>
          </a:p>
          <a:p>
            <a:r>
              <a:rPr lang="en-GB" sz="2000" dirty="0"/>
              <a:t>There is not a simple relationship between the development cost and the price charged to the customer.</a:t>
            </a:r>
          </a:p>
          <a:p>
            <a:r>
              <a:rPr lang="en-GB" sz="2000" dirty="0"/>
              <a:t>Broader organisational, economic, political and business considerations influence the price charged.</a:t>
            </a:r>
          </a:p>
          <a:p>
            <a:r>
              <a:rPr lang="en-GB" sz="2000" dirty="0"/>
              <a:t>Factors affecting Software Pricing</a:t>
            </a:r>
          </a:p>
        </p:txBody>
      </p:sp>
      <p:graphicFrame>
        <p:nvGraphicFramePr>
          <p:cNvPr id="5" name="Content Placeholder 3"/>
          <p:cNvGraphicFramePr>
            <a:graphicFrameLocks/>
          </p:cNvGraphicFramePr>
          <p:nvPr>
            <p:extLst>
              <p:ext uri="{D42A27DB-BD31-4B8C-83A1-F6EECF244321}">
                <p14:modId xmlns:p14="http://schemas.microsoft.com/office/powerpoint/2010/main" val="2616659641"/>
              </p:ext>
            </p:extLst>
          </p:nvPr>
        </p:nvGraphicFramePr>
        <p:xfrm>
          <a:off x="749502" y="3429000"/>
          <a:ext cx="7784898" cy="3352800"/>
        </p:xfrm>
        <a:graphic>
          <a:graphicData uri="http://schemas.openxmlformats.org/drawingml/2006/table">
            <a:tbl>
              <a:tblPr firstRow="1" bandRow="1">
                <a:tableStyleId>{5C22544A-7EE6-4342-B048-85BDC9FD1C3A}</a:tableStyleId>
              </a:tblPr>
              <a:tblGrid>
                <a:gridCol w="2289968">
                  <a:extLst>
                    <a:ext uri="{9D8B030D-6E8A-4147-A177-3AD203B41FA5}">
                      <a16:colId xmlns:a16="http://schemas.microsoft.com/office/drawing/2014/main" val="20000"/>
                    </a:ext>
                  </a:extLst>
                </a:gridCol>
                <a:gridCol w="5494930">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Cost estimate uncertainty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an organization is unsure of its cost estimate, it may increase its price by a contingency over and above its normal profit.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Pricing</a:t>
            </a:r>
            <a:endParaRPr lang="en-IN" sz="3200" dirty="0"/>
          </a:p>
        </p:txBody>
      </p:sp>
      <p:sp>
        <p:nvSpPr>
          <p:cNvPr id="4" name="Content Placeholder 2"/>
          <p:cNvSpPr>
            <a:spLocks noGrp="1"/>
          </p:cNvSpPr>
          <p:nvPr>
            <p:ph idx="1"/>
          </p:nvPr>
        </p:nvSpPr>
        <p:spPr>
          <a:xfrm>
            <a:off x="152400" y="533400"/>
            <a:ext cx="8839200" cy="6019800"/>
          </a:xfrm>
        </p:spPr>
        <p:txBody>
          <a:bodyPr>
            <a:noAutofit/>
          </a:bodyPr>
          <a:lstStyle/>
          <a:p>
            <a:r>
              <a:rPr lang="en-GB" sz="2000" dirty="0"/>
              <a:t>Factors affecting Software Pricing</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Pricing Strategies</a:t>
            </a:r>
          </a:p>
          <a:p>
            <a:r>
              <a:rPr lang="en-US" sz="2000" dirty="0"/>
              <a:t>Under pricing</a:t>
            </a:r>
          </a:p>
          <a:p>
            <a:pPr lvl="1"/>
            <a:r>
              <a:rPr lang="en-US" sz="2000" dirty="0"/>
              <a:t>A company may under price a system in order to gain a contract that allows them to retain staff for future opportunities</a:t>
            </a:r>
          </a:p>
          <a:p>
            <a:pPr lvl="1"/>
            <a:r>
              <a:rPr lang="en-US" sz="2000" dirty="0"/>
              <a:t>A company may under price a system to gain access to a new market area</a:t>
            </a:r>
          </a:p>
          <a:p>
            <a:r>
              <a:rPr lang="en-US" sz="2000" dirty="0"/>
              <a:t>Increased pricing</a:t>
            </a:r>
          </a:p>
          <a:p>
            <a:pPr lvl="1"/>
            <a:r>
              <a:rPr lang="en-US" sz="2000" dirty="0"/>
              <a:t>The price may be increased when a buyer wishes a fixed-price contract and so the seller increases the price to allow for unexpected risks</a:t>
            </a:r>
          </a:p>
          <a:p>
            <a:endParaRPr lang="en-GB" sz="2000" dirty="0"/>
          </a:p>
          <a:p>
            <a:endParaRPr lang="en-GB" sz="2000" dirty="0"/>
          </a:p>
        </p:txBody>
      </p:sp>
      <p:graphicFrame>
        <p:nvGraphicFramePr>
          <p:cNvPr id="6" name="Content Placeholder 3"/>
          <p:cNvGraphicFramePr>
            <a:graphicFrameLocks/>
          </p:cNvGraphicFramePr>
          <p:nvPr>
            <p:extLst>
              <p:ext uri="{D42A27DB-BD31-4B8C-83A1-F6EECF244321}">
                <p14:modId xmlns:p14="http://schemas.microsoft.com/office/powerpoint/2010/main" val="917507295"/>
              </p:ext>
            </p:extLst>
          </p:nvPr>
        </p:nvGraphicFramePr>
        <p:xfrm>
          <a:off x="762000" y="906440"/>
          <a:ext cx="7696200" cy="3017520"/>
        </p:xfrm>
        <a:graphic>
          <a:graphicData uri="http://schemas.openxmlformats.org/drawingml/2006/table">
            <a:tbl>
              <a:tblPr firstRow="1" bandRow="1">
                <a:tableStyleId>{5C22544A-7EE6-4342-B048-85BDC9FD1C3A}</a:tableStyleId>
              </a:tblPr>
              <a:tblGrid>
                <a:gridCol w="2316771">
                  <a:extLst>
                    <a:ext uri="{9D8B030D-6E8A-4147-A177-3AD203B41FA5}">
                      <a16:colId xmlns:a16="http://schemas.microsoft.com/office/drawing/2014/main" val="20000"/>
                    </a:ext>
                  </a:extLst>
                </a:gridCol>
                <a:gridCol w="5379429">
                  <a:extLst>
                    <a:ext uri="{9D8B030D-6E8A-4147-A177-3AD203B41FA5}">
                      <a16:colId xmlns:a16="http://schemas.microsoft.com/office/drawing/2014/main" val="20001"/>
                    </a:ext>
                  </a:extLst>
                </a:gridCol>
              </a:tblGrid>
              <a:tr h="389071">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1526357">
                <a:tc>
                  <a:txBody>
                    <a:bodyPr/>
                    <a:lstStyle/>
                    <a:p>
                      <a:pPr algn="l">
                        <a:spcAft>
                          <a:spcPts val="0"/>
                        </a:spcAft>
                      </a:pPr>
                      <a:r>
                        <a:rPr lang="en-US" sz="1600" dirty="0">
                          <a:solidFill>
                            <a:srgbClr val="000000"/>
                          </a:solidFill>
                          <a:latin typeface="Arial"/>
                          <a:ea typeface="Times New Roman"/>
                          <a:cs typeface="Arial"/>
                        </a:rPr>
                        <a:t>Market 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750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Pricing to Win</a:t>
            </a:r>
            <a:endParaRPr lang="en-IN" sz="3200" dirty="0"/>
          </a:p>
        </p:txBody>
      </p:sp>
      <p:sp>
        <p:nvSpPr>
          <p:cNvPr id="4" name="Content Placeholder 2"/>
          <p:cNvSpPr>
            <a:spLocks noGrp="1"/>
          </p:cNvSpPr>
          <p:nvPr>
            <p:ph idx="1"/>
          </p:nvPr>
        </p:nvSpPr>
        <p:spPr>
          <a:xfrm>
            <a:off x="152400" y="533400"/>
            <a:ext cx="8839200" cy="6019800"/>
          </a:xfrm>
        </p:spPr>
        <p:txBody>
          <a:bodyPr>
            <a:noAutofit/>
          </a:bodyPr>
          <a:lstStyle/>
          <a:p>
            <a:r>
              <a:rPr lang="en-US" sz="2000" dirty="0"/>
              <a:t>The software is priced according to what the software developer believes the buyer is willing to pay.</a:t>
            </a:r>
          </a:p>
          <a:p>
            <a:r>
              <a:rPr lang="en-US" sz="2000" dirty="0"/>
              <a:t>If this is less that the development costs, the software functionality may be reduced accordingly with a view to extra functionality being added in a later release.</a:t>
            </a:r>
          </a:p>
          <a:p>
            <a:r>
              <a:rPr lang="en-US" sz="2000" dirty="0"/>
              <a:t>Additional costs may be added as the requirements change and these may be priced at a higher level to make up the shortfall in the original price.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b="1" dirty="0"/>
              <a:t>Plan the Solution</a:t>
            </a:r>
          </a:p>
          <a:p>
            <a:pPr>
              <a:spcBef>
                <a:spcPts val="600"/>
              </a:spcBef>
              <a:buNone/>
            </a:pPr>
            <a:r>
              <a:rPr lang="en-US" sz="2000" dirty="0"/>
              <a:t>	- Have you seen similar problems before? Are there patterns that are familiar in a potential solution? Is there existing software that implements the data, functions, and features that are required? </a:t>
            </a:r>
          </a:p>
          <a:p>
            <a:pPr>
              <a:buNone/>
            </a:pPr>
            <a:r>
              <a:rPr lang="en-US" sz="2000" dirty="0"/>
              <a:t>	- Has a similar problem been solved? If so, are elements of the solution reusable?</a:t>
            </a:r>
          </a:p>
          <a:p>
            <a:pPr>
              <a:buNone/>
            </a:pPr>
            <a:r>
              <a:rPr lang="en-US" sz="2000" dirty="0"/>
              <a:t>	- Can sub problems be defined? If so, are solutions readily apparent for the sub problems?</a:t>
            </a:r>
          </a:p>
          <a:p>
            <a:pPr>
              <a:buNone/>
            </a:pPr>
            <a:r>
              <a:rPr lang="en-US" sz="2000" dirty="0"/>
              <a:t>	- Can you represent a solution in a manner that leads to effective implementation? Can a design model be created? Can an analysis model be created?</a:t>
            </a:r>
          </a:p>
          <a:p>
            <a:pPr>
              <a:buNone/>
            </a:pPr>
            <a:endParaRPr lang="en-US" sz="2000" dirty="0"/>
          </a:p>
          <a:p>
            <a:r>
              <a:rPr lang="en-US" sz="2000" b="1" dirty="0"/>
              <a:t>Carry Out the Plan</a:t>
            </a:r>
          </a:p>
          <a:p>
            <a:pPr>
              <a:spcBef>
                <a:spcPts val="600"/>
              </a:spcBef>
              <a:buNone/>
            </a:pPr>
            <a:r>
              <a:rPr lang="en-US" sz="2000" dirty="0"/>
              <a:t>	- Does the solution conform to the plan? Is source code traceable to the design model?</a:t>
            </a:r>
          </a:p>
          <a:p>
            <a:pPr>
              <a:buNone/>
            </a:pPr>
            <a:r>
              <a:rPr lang="en-US" sz="2000" dirty="0"/>
              <a:t>	- Is each component part of the solution provably correct? Has the design and code been reviewed, or better?</a:t>
            </a:r>
          </a:p>
          <a:p>
            <a:pPr lvl="2">
              <a:buNone/>
            </a:pPr>
            <a:endParaRPr lang="en-US" sz="1800" dirty="0">
              <a:latin typeface="Palatino" pitchFamily="-12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685800"/>
            <a:ext cx="8839200" cy="6019800"/>
          </a:xfrm>
        </p:spPr>
        <p:txBody>
          <a:bodyPr>
            <a:noAutofit/>
          </a:bodyPr>
          <a:lstStyle/>
          <a:p>
            <a:pPr>
              <a:spcBef>
                <a:spcPts val="300"/>
              </a:spcBef>
              <a:buNone/>
            </a:pPr>
            <a:r>
              <a:rPr lang="en-US" sz="2000" dirty="0"/>
              <a:t>Project Planning – Task Set</a:t>
            </a:r>
          </a:p>
          <a:p>
            <a:pPr>
              <a:spcBef>
                <a:spcPts val="300"/>
              </a:spcBef>
            </a:pPr>
            <a:r>
              <a:rPr lang="en-US" sz="2000" dirty="0"/>
              <a:t>Estimate cost and effort</a:t>
            </a:r>
          </a:p>
          <a:p>
            <a:pPr lvl="1">
              <a:spcBef>
                <a:spcPts val="300"/>
              </a:spcBef>
            </a:pPr>
            <a:r>
              <a:rPr lang="en-US" sz="2000" dirty="0"/>
              <a:t>Decompose the problem</a:t>
            </a:r>
          </a:p>
          <a:p>
            <a:pPr lvl="1"/>
            <a:r>
              <a:rPr lang="en-US" sz="2000" dirty="0"/>
              <a:t>Develop two or more estimates using size, function points, process tasks or use-cases</a:t>
            </a:r>
          </a:p>
          <a:p>
            <a:pPr lvl="1"/>
            <a:r>
              <a:rPr lang="en-US" sz="2000" dirty="0"/>
              <a:t>Reconcile the estimates</a:t>
            </a:r>
          </a:p>
          <a:p>
            <a:pPr>
              <a:spcBef>
                <a:spcPts val="300"/>
              </a:spcBef>
            </a:pPr>
            <a:endParaRPr lang="en-US" sz="2000" dirty="0"/>
          </a:p>
          <a:p>
            <a:pPr>
              <a:spcBef>
                <a:spcPts val="300"/>
              </a:spcBef>
            </a:pPr>
            <a:r>
              <a:rPr lang="en-US" sz="2000" dirty="0"/>
              <a:t>Develop a project schedule</a:t>
            </a:r>
          </a:p>
          <a:p>
            <a:pPr lvl="1"/>
            <a:r>
              <a:rPr lang="en-US" sz="2000" dirty="0"/>
              <a:t>Establish a meaningful task set</a:t>
            </a:r>
          </a:p>
          <a:p>
            <a:pPr lvl="1"/>
            <a:r>
              <a:rPr lang="en-US" sz="2000" dirty="0"/>
              <a:t>Define a task network</a:t>
            </a:r>
          </a:p>
          <a:p>
            <a:pPr lvl="1"/>
            <a:r>
              <a:rPr lang="en-US" sz="2000" dirty="0"/>
              <a:t>Use scheduling tools to develop a timeline chart</a:t>
            </a:r>
          </a:p>
          <a:p>
            <a:pPr lvl="1"/>
            <a:r>
              <a:rPr lang="en-US" sz="2000" dirty="0"/>
              <a:t>Define schedule tracking mechanisms</a:t>
            </a:r>
          </a:p>
        </p:txBody>
      </p:sp>
      <p:sp>
        <p:nvSpPr>
          <p:cNvPr id="5" name="Title 1"/>
          <p:cNvSpPr txBox="1">
            <a:spLocks/>
          </p:cNvSpPr>
          <p:nvPr/>
        </p:nvSpPr>
        <p:spPr>
          <a:xfrm>
            <a:off x="609600" y="0"/>
            <a:ext cx="82296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685800"/>
            <a:ext cx="8839200" cy="6019800"/>
          </a:xfrm>
        </p:spPr>
        <p:txBody>
          <a:bodyPr>
            <a:noAutofit/>
          </a:bodyPr>
          <a:lstStyle/>
          <a:p>
            <a:r>
              <a:rPr lang="en-US" sz="2000" dirty="0"/>
              <a:t>Predicated on …</a:t>
            </a:r>
          </a:p>
          <a:p>
            <a:pPr lvl="1"/>
            <a:r>
              <a:rPr lang="en-US" sz="2000" dirty="0"/>
              <a:t>The degree to which the planner has properly estimated the size of the product to be built</a:t>
            </a:r>
          </a:p>
          <a:p>
            <a:pPr lvl="1"/>
            <a:r>
              <a:rPr lang="en-US" sz="2000" dirty="0"/>
              <a:t>The ability to translate the size estimate into human effort, calendar time, and dollars (a function of the availability of reliable software metrics from past projects)</a:t>
            </a:r>
          </a:p>
          <a:p>
            <a:pPr lvl="1"/>
            <a:r>
              <a:rPr lang="en-US" sz="2000" dirty="0"/>
              <a:t>The degree to which the project plan reflects the abilities of the software team</a:t>
            </a:r>
          </a:p>
          <a:p>
            <a:pPr lvl="1"/>
            <a:r>
              <a:rPr lang="en-US" sz="2000" dirty="0"/>
              <a:t>The stability of product requirements and the environment that supports the software engineering effort.</a:t>
            </a:r>
          </a:p>
        </p:txBody>
      </p:sp>
      <p:sp>
        <p:nvSpPr>
          <p:cNvPr id="5" name="Title 1"/>
          <p:cNvSpPr txBox="1">
            <a:spLocks/>
          </p:cNvSpPr>
          <p:nvPr/>
        </p:nvSpPr>
        <p:spPr>
          <a:xfrm>
            <a:off x="609600" y="0"/>
            <a:ext cx="8229600" cy="6096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Software Sizing</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10"/>
          </p:nvPr>
        </p:nvSpPr>
        <p:spPr/>
        <p:txBody>
          <a:bodyPr/>
          <a:lstStyle/>
          <a:p>
            <a:pPr>
              <a:defRPr/>
            </a:pPr>
            <a:fld id="{FFAFFBC8-943F-4030-B911-B9825C7F2216}" type="slidenum">
              <a:rPr lang="en-US"/>
              <a:pPr>
                <a:defRPr/>
              </a:pPr>
              <a:t>62</a:t>
            </a:fld>
            <a:endParaRPr lang="en-US"/>
          </a:p>
        </p:txBody>
      </p:sp>
      <p:sp>
        <p:nvSpPr>
          <p:cNvPr id="184322" name="Oval 2"/>
          <p:cNvSpPr>
            <a:spLocks noChangeArrowheads="1"/>
          </p:cNvSpPr>
          <p:nvPr/>
        </p:nvSpPr>
        <p:spPr bwMode="auto">
          <a:xfrm>
            <a:off x="3200400" y="2590800"/>
            <a:ext cx="3111500" cy="1714500"/>
          </a:xfrm>
          <a:prstGeom prst="ellipse">
            <a:avLst/>
          </a:prstGeom>
          <a:solidFill>
            <a:schemeClr val="accent2"/>
          </a:solidFill>
          <a:ln w="12700">
            <a:noFill/>
            <a:round/>
            <a:headEnd/>
            <a:tailEnd/>
          </a:ln>
          <a:effectLst>
            <a:outerShdw dist="107763" dir="2700000" algn="ctr" rotWithShape="0">
              <a:schemeClr val="bg2"/>
            </a:outerShdw>
          </a:effectLst>
        </p:spPr>
        <p:txBody>
          <a:bodyPr wrap="none" anchor="ctr"/>
          <a:lstStyle/>
          <a:p>
            <a:pPr>
              <a:defRPr/>
            </a:pPr>
            <a:endParaRPr lang="en-US"/>
          </a:p>
        </p:txBody>
      </p:sp>
      <p:sp>
        <p:nvSpPr>
          <p:cNvPr id="15365" name="Rectangle 3"/>
          <p:cNvSpPr>
            <a:spLocks noGrp="1" noChangeArrowheads="1"/>
          </p:cNvSpPr>
          <p:nvPr>
            <p:ph type="title"/>
          </p:nvPr>
        </p:nvSpPr>
        <p:spPr>
          <a:xfrm>
            <a:off x="1219200" y="609600"/>
            <a:ext cx="6911975" cy="509588"/>
          </a:xfrm>
          <a:noFill/>
        </p:spPr>
        <p:txBody>
          <a:bodyPr lIns="90487" tIns="44450" rIns="90487" bIns="44450" anchor="ctr">
            <a:noAutofit/>
          </a:bodyPr>
          <a:lstStyle/>
          <a:p>
            <a:pPr eaLnBrk="1" hangingPunct="1"/>
            <a:r>
              <a:rPr lang="en-US" sz="2800" dirty="0"/>
              <a:t>Functional Decomposition</a:t>
            </a:r>
          </a:p>
        </p:txBody>
      </p:sp>
      <p:sp>
        <p:nvSpPr>
          <p:cNvPr id="15366" name="Rectangle 4"/>
          <p:cNvSpPr>
            <a:spLocks noChangeArrowheads="1"/>
          </p:cNvSpPr>
          <p:nvPr/>
        </p:nvSpPr>
        <p:spPr bwMode="auto">
          <a:xfrm>
            <a:off x="1854200" y="2135188"/>
            <a:ext cx="1638300" cy="2565400"/>
          </a:xfrm>
          <a:prstGeom prst="rect">
            <a:avLst/>
          </a:prstGeom>
          <a:solidFill>
            <a:schemeClr val="accent1"/>
          </a:solidFill>
          <a:ln w="12700">
            <a:noFill/>
            <a:miter lim="800000"/>
            <a:headEnd/>
            <a:tailEnd/>
          </a:ln>
        </p:spPr>
        <p:txBody>
          <a:bodyPr wrap="none" anchor="ctr"/>
          <a:lstStyle/>
          <a:p>
            <a:endParaRPr lang="en-US"/>
          </a:p>
        </p:txBody>
      </p:sp>
      <p:sp>
        <p:nvSpPr>
          <p:cNvPr id="15367" name="Rectangle 5"/>
          <p:cNvSpPr>
            <a:spLocks noChangeArrowheads="1"/>
          </p:cNvSpPr>
          <p:nvPr/>
        </p:nvSpPr>
        <p:spPr bwMode="auto">
          <a:xfrm>
            <a:off x="1854200" y="2136775"/>
            <a:ext cx="1638300" cy="2562225"/>
          </a:xfrm>
          <a:prstGeom prst="rect">
            <a:avLst/>
          </a:prstGeom>
          <a:solidFill>
            <a:srgbClr val="D1039B"/>
          </a:solidFill>
          <a:ln w="25400">
            <a:solidFill>
              <a:srgbClr val="000000"/>
            </a:solidFill>
            <a:miter lim="800000"/>
            <a:headEnd/>
            <a:tailEnd/>
          </a:ln>
        </p:spPr>
        <p:txBody>
          <a:bodyPr wrap="none" anchor="ctr"/>
          <a:lstStyle/>
          <a:p>
            <a:endParaRPr lang="en-US"/>
          </a:p>
        </p:txBody>
      </p:sp>
      <p:sp>
        <p:nvSpPr>
          <p:cNvPr id="15368" name="Rectangle 6"/>
          <p:cNvSpPr>
            <a:spLocks noChangeArrowheads="1"/>
          </p:cNvSpPr>
          <p:nvPr/>
        </p:nvSpPr>
        <p:spPr bwMode="auto">
          <a:xfrm>
            <a:off x="1765300" y="2084388"/>
            <a:ext cx="1638300" cy="2552700"/>
          </a:xfrm>
          <a:prstGeom prst="rect">
            <a:avLst/>
          </a:prstGeom>
          <a:solidFill>
            <a:schemeClr val="accent1"/>
          </a:solidFill>
          <a:ln w="25400">
            <a:noFill/>
            <a:miter lim="800000"/>
            <a:headEnd/>
            <a:tailEnd/>
          </a:ln>
        </p:spPr>
        <p:txBody>
          <a:bodyPr wrap="none" anchor="ctr"/>
          <a:lstStyle/>
          <a:p>
            <a:endParaRPr lang="en-US"/>
          </a:p>
        </p:txBody>
      </p:sp>
      <p:sp>
        <p:nvSpPr>
          <p:cNvPr id="15369" name="Rectangle 7"/>
          <p:cNvSpPr>
            <a:spLocks noChangeArrowheads="1"/>
          </p:cNvSpPr>
          <p:nvPr/>
        </p:nvSpPr>
        <p:spPr bwMode="auto">
          <a:xfrm>
            <a:off x="1765300" y="2085975"/>
            <a:ext cx="1638300" cy="2549525"/>
          </a:xfrm>
          <a:prstGeom prst="rect">
            <a:avLst/>
          </a:prstGeom>
          <a:solidFill>
            <a:srgbClr val="8C4881"/>
          </a:solidFill>
          <a:ln w="25400">
            <a:solidFill>
              <a:srgbClr val="000000"/>
            </a:solidFill>
            <a:miter lim="800000"/>
            <a:headEnd/>
            <a:tailEnd/>
          </a:ln>
        </p:spPr>
        <p:txBody>
          <a:bodyPr wrap="none" anchor="ctr"/>
          <a:lstStyle/>
          <a:p>
            <a:endParaRPr lang="en-US"/>
          </a:p>
        </p:txBody>
      </p:sp>
      <p:sp>
        <p:nvSpPr>
          <p:cNvPr id="15370" name="Rectangle 8"/>
          <p:cNvSpPr>
            <a:spLocks noChangeArrowheads="1"/>
          </p:cNvSpPr>
          <p:nvPr/>
        </p:nvSpPr>
        <p:spPr bwMode="auto">
          <a:xfrm>
            <a:off x="1676400" y="1995488"/>
            <a:ext cx="1651000" cy="2566987"/>
          </a:xfrm>
          <a:prstGeom prst="rect">
            <a:avLst/>
          </a:prstGeom>
          <a:solidFill>
            <a:schemeClr val="accent1"/>
          </a:solidFill>
          <a:ln w="25400">
            <a:noFill/>
            <a:miter lim="800000"/>
            <a:headEnd/>
            <a:tailEnd/>
          </a:ln>
        </p:spPr>
        <p:txBody>
          <a:bodyPr wrap="none" anchor="ctr"/>
          <a:lstStyle/>
          <a:p>
            <a:endParaRPr lang="en-US"/>
          </a:p>
        </p:txBody>
      </p:sp>
      <p:sp>
        <p:nvSpPr>
          <p:cNvPr id="15371" name="Rectangle 9"/>
          <p:cNvSpPr>
            <a:spLocks noChangeArrowheads="1"/>
          </p:cNvSpPr>
          <p:nvPr/>
        </p:nvSpPr>
        <p:spPr bwMode="auto">
          <a:xfrm>
            <a:off x="1676400" y="1997075"/>
            <a:ext cx="1651000" cy="2562225"/>
          </a:xfrm>
          <a:prstGeom prst="rect">
            <a:avLst/>
          </a:prstGeom>
          <a:solidFill>
            <a:srgbClr val="AD278D"/>
          </a:solidFill>
          <a:ln w="25400">
            <a:noFill/>
            <a:miter lim="800000"/>
            <a:headEnd/>
            <a:tailEnd/>
          </a:ln>
        </p:spPr>
        <p:txBody>
          <a:bodyPr wrap="none" anchor="ctr"/>
          <a:lstStyle/>
          <a:p>
            <a:endParaRPr lang="en-US"/>
          </a:p>
        </p:txBody>
      </p:sp>
      <p:sp>
        <p:nvSpPr>
          <p:cNvPr id="15372" name="Rectangle 10"/>
          <p:cNvSpPr>
            <a:spLocks noChangeArrowheads="1"/>
          </p:cNvSpPr>
          <p:nvPr/>
        </p:nvSpPr>
        <p:spPr bwMode="auto">
          <a:xfrm>
            <a:off x="6381750" y="32972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3" name="Rectangle 11"/>
          <p:cNvSpPr>
            <a:spLocks noChangeArrowheads="1"/>
          </p:cNvSpPr>
          <p:nvPr/>
        </p:nvSpPr>
        <p:spPr bwMode="auto">
          <a:xfrm>
            <a:off x="55308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4" name="Rectangle 12"/>
          <p:cNvSpPr>
            <a:spLocks noChangeArrowheads="1"/>
          </p:cNvSpPr>
          <p:nvPr/>
        </p:nvSpPr>
        <p:spPr bwMode="auto">
          <a:xfrm>
            <a:off x="64960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5" name="Rectangle 13"/>
          <p:cNvSpPr>
            <a:spLocks noChangeArrowheads="1"/>
          </p:cNvSpPr>
          <p:nvPr/>
        </p:nvSpPr>
        <p:spPr bwMode="auto">
          <a:xfrm>
            <a:off x="74739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6" name="Rectangle 14"/>
          <p:cNvSpPr>
            <a:spLocks noChangeArrowheads="1"/>
          </p:cNvSpPr>
          <p:nvPr/>
        </p:nvSpPr>
        <p:spPr bwMode="auto">
          <a:xfrm>
            <a:off x="5073650" y="45053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7" name="Rectangle 15"/>
          <p:cNvSpPr>
            <a:spLocks noChangeArrowheads="1"/>
          </p:cNvSpPr>
          <p:nvPr/>
        </p:nvSpPr>
        <p:spPr bwMode="auto">
          <a:xfrm>
            <a:off x="5581650" y="48974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8" name="Rectangle 16"/>
          <p:cNvSpPr>
            <a:spLocks noChangeArrowheads="1"/>
          </p:cNvSpPr>
          <p:nvPr/>
        </p:nvSpPr>
        <p:spPr bwMode="auto">
          <a:xfrm>
            <a:off x="6102350" y="53054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9" name="Rectangle 17"/>
          <p:cNvSpPr>
            <a:spLocks noChangeArrowheads="1"/>
          </p:cNvSpPr>
          <p:nvPr/>
        </p:nvSpPr>
        <p:spPr bwMode="auto">
          <a:xfrm>
            <a:off x="6356350" y="45053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0" name="Rectangle 18"/>
          <p:cNvSpPr>
            <a:spLocks noChangeArrowheads="1"/>
          </p:cNvSpPr>
          <p:nvPr/>
        </p:nvSpPr>
        <p:spPr bwMode="auto">
          <a:xfrm>
            <a:off x="7042150" y="48720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1" name="Rectangle 19"/>
          <p:cNvSpPr>
            <a:spLocks noChangeArrowheads="1"/>
          </p:cNvSpPr>
          <p:nvPr/>
        </p:nvSpPr>
        <p:spPr bwMode="auto">
          <a:xfrm>
            <a:off x="7550150" y="4505325"/>
            <a:ext cx="7112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2" name="Line 20"/>
          <p:cNvSpPr>
            <a:spLocks noChangeShapeType="1"/>
          </p:cNvSpPr>
          <p:nvPr/>
        </p:nvSpPr>
        <p:spPr bwMode="auto">
          <a:xfrm flipH="1">
            <a:off x="5969000" y="3482975"/>
            <a:ext cx="749300" cy="314325"/>
          </a:xfrm>
          <a:prstGeom prst="line">
            <a:avLst/>
          </a:prstGeom>
          <a:noFill/>
          <a:ln w="25400">
            <a:solidFill>
              <a:schemeClr val="tx2"/>
            </a:solidFill>
            <a:round/>
            <a:headEnd/>
            <a:tailEnd/>
          </a:ln>
        </p:spPr>
        <p:txBody>
          <a:bodyPr wrap="none" anchor="ctr"/>
          <a:lstStyle/>
          <a:p>
            <a:endParaRPr lang="en-US"/>
          </a:p>
        </p:txBody>
      </p:sp>
      <p:sp>
        <p:nvSpPr>
          <p:cNvPr id="15383" name="Line 21"/>
          <p:cNvSpPr>
            <a:spLocks noChangeShapeType="1"/>
          </p:cNvSpPr>
          <p:nvPr/>
        </p:nvSpPr>
        <p:spPr bwMode="auto">
          <a:xfrm>
            <a:off x="6743700" y="3470275"/>
            <a:ext cx="0" cy="327025"/>
          </a:xfrm>
          <a:prstGeom prst="line">
            <a:avLst/>
          </a:prstGeom>
          <a:noFill/>
          <a:ln w="25400">
            <a:solidFill>
              <a:schemeClr val="tx2"/>
            </a:solidFill>
            <a:round/>
            <a:headEnd/>
            <a:tailEnd/>
          </a:ln>
        </p:spPr>
        <p:txBody>
          <a:bodyPr wrap="none" anchor="ctr"/>
          <a:lstStyle/>
          <a:p>
            <a:endParaRPr lang="en-US"/>
          </a:p>
        </p:txBody>
      </p:sp>
      <p:sp>
        <p:nvSpPr>
          <p:cNvPr id="15384" name="Line 22"/>
          <p:cNvSpPr>
            <a:spLocks noChangeShapeType="1"/>
          </p:cNvSpPr>
          <p:nvPr/>
        </p:nvSpPr>
        <p:spPr bwMode="auto">
          <a:xfrm>
            <a:off x="6743700" y="3482975"/>
            <a:ext cx="939800" cy="314325"/>
          </a:xfrm>
          <a:prstGeom prst="line">
            <a:avLst/>
          </a:prstGeom>
          <a:noFill/>
          <a:ln w="25400">
            <a:solidFill>
              <a:schemeClr val="tx2"/>
            </a:solidFill>
            <a:round/>
            <a:headEnd/>
            <a:tailEnd/>
          </a:ln>
        </p:spPr>
        <p:txBody>
          <a:bodyPr wrap="none" anchor="ctr"/>
          <a:lstStyle/>
          <a:p>
            <a:endParaRPr lang="en-US"/>
          </a:p>
        </p:txBody>
      </p:sp>
      <p:sp>
        <p:nvSpPr>
          <p:cNvPr id="15385" name="Line 23"/>
          <p:cNvSpPr>
            <a:spLocks noChangeShapeType="1"/>
          </p:cNvSpPr>
          <p:nvPr/>
        </p:nvSpPr>
        <p:spPr bwMode="auto">
          <a:xfrm flipH="1">
            <a:off x="5448300" y="4067175"/>
            <a:ext cx="431800" cy="339725"/>
          </a:xfrm>
          <a:prstGeom prst="line">
            <a:avLst/>
          </a:prstGeom>
          <a:noFill/>
          <a:ln w="25400">
            <a:solidFill>
              <a:schemeClr val="tx2"/>
            </a:solidFill>
            <a:round/>
            <a:headEnd/>
            <a:tailEnd/>
          </a:ln>
        </p:spPr>
        <p:txBody>
          <a:bodyPr wrap="none" anchor="ctr"/>
          <a:lstStyle/>
          <a:p>
            <a:endParaRPr lang="en-US"/>
          </a:p>
        </p:txBody>
      </p:sp>
      <p:sp>
        <p:nvSpPr>
          <p:cNvPr id="15386" name="Line 24"/>
          <p:cNvSpPr>
            <a:spLocks noChangeShapeType="1"/>
          </p:cNvSpPr>
          <p:nvPr/>
        </p:nvSpPr>
        <p:spPr bwMode="auto">
          <a:xfrm>
            <a:off x="5880100" y="4067175"/>
            <a:ext cx="25400" cy="733425"/>
          </a:xfrm>
          <a:prstGeom prst="line">
            <a:avLst/>
          </a:prstGeom>
          <a:noFill/>
          <a:ln w="25400">
            <a:solidFill>
              <a:schemeClr val="tx2"/>
            </a:solidFill>
            <a:round/>
            <a:headEnd/>
            <a:tailEnd/>
          </a:ln>
        </p:spPr>
        <p:txBody>
          <a:bodyPr wrap="none" anchor="ctr"/>
          <a:lstStyle/>
          <a:p>
            <a:endParaRPr lang="en-US"/>
          </a:p>
        </p:txBody>
      </p:sp>
      <p:sp>
        <p:nvSpPr>
          <p:cNvPr id="15387" name="Line 25"/>
          <p:cNvSpPr>
            <a:spLocks noChangeShapeType="1"/>
          </p:cNvSpPr>
          <p:nvPr/>
        </p:nvSpPr>
        <p:spPr bwMode="auto">
          <a:xfrm>
            <a:off x="5867400" y="4067175"/>
            <a:ext cx="647700" cy="1166813"/>
          </a:xfrm>
          <a:prstGeom prst="line">
            <a:avLst/>
          </a:prstGeom>
          <a:noFill/>
          <a:ln w="25400">
            <a:solidFill>
              <a:schemeClr val="tx2"/>
            </a:solidFill>
            <a:round/>
            <a:headEnd/>
            <a:tailEnd/>
          </a:ln>
        </p:spPr>
        <p:txBody>
          <a:bodyPr wrap="none" anchor="ctr"/>
          <a:lstStyle/>
          <a:p>
            <a:endParaRPr lang="en-US"/>
          </a:p>
        </p:txBody>
      </p:sp>
      <p:sp>
        <p:nvSpPr>
          <p:cNvPr id="15388" name="Line 26"/>
          <p:cNvSpPr>
            <a:spLocks noChangeShapeType="1"/>
          </p:cNvSpPr>
          <p:nvPr/>
        </p:nvSpPr>
        <p:spPr bwMode="auto">
          <a:xfrm flipH="1">
            <a:off x="6718300" y="4041775"/>
            <a:ext cx="88900" cy="377825"/>
          </a:xfrm>
          <a:prstGeom prst="line">
            <a:avLst/>
          </a:prstGeom>
          <a:noFill/>
          <a:ln w="25400">
            <a:solidFill>
              <a:schemeClr val="tx2"/>
            </a:solidFill>
            <a:round/>
            <a:headEnd/>
            <a:tailEnd/>
          </a:ln>
        </p:spPr>
        <p:txBody>
          <a:bodyPr wrap="none" anchor="ctr"/>
          <a:lstStyle/>
          <a:p>
            <a:endParaRPr lang="en-US"/>
          </a:p>
        </p:txBody>
      </p:sp>
      <p:sp>
        <p:nvSpPr>
          <p:cNvPr id="15389" name="Line 27"/>
          <p:cNvSpPr>
            <a:spLocks noChangeShapeType="1"/>
          </p:cNvSpPr>
          <p:nvPr/>
        </p:nvSpPr>
        <p:spPr bwMode="auto">
          <a:xfrm>
            <a:off x="6807200" y="4041775"/>
            <a:ext cx="546100" cy="771525"/>
          </a:xfrm>
          <a:prstGeom prst="line">
            <a:avLst/>
          </a:prstGeom>
          <a:noFill/>
          <a:ln w="25400">
            <a:solidFill>
              <a:schemeClr val="tx2"/>
            </a:solidFill>
            <a:round/>
            <a:headEnd/>
            <a:tailEnd/>
          </a:ln>
        </p:spPr>
        <p:txBody>
          <a:bodyPr wrap="none" anchor="ctr"/>
          <a:lstStyle/>
          <a:p>
            <a:endParaRPr lang="en-US"/>
          </a:p>
        </p:txBody>
      </p:sp>
      <p:sp>
        <p:nvSpPr>
          <p:cNvPr id="15390" name="Line 28"/>
          <p:cNvSpPr>
            <a:spLocks noChangeShapeType="1"/>
          </p:cNvSpPr>
          <p:nvPr/>
        </p:nvSpPr>
        <p:spPr bwMode="auto">
          <a:xfrm>
            <a:off x="7835900" y="4041775"/>
            <a:ext cx="0" cy="377825"/>
          </a:xfrm>
          <a:prstGeom prst="line">
            <a:avLst/>
          </a:prstGeom>
          <a:noFill/>
          <a:ln w="25400">
            <a:solidFill>
              <a:schemeClr val="tx2"/>
            </a:solidFill>
            <a:round/>
            <a:headEnd/>
            <a:tailEnd/>
          </a:ln>
        </p:spPr>
        <p:txBody>
          <a:bodyPr wrap="none" anchor="ctr"/>
          <a:lstStyle/>
          <a:p>
            <a:endParaRPr lang="en-US"/>
          </a:p>
        </p:txBody>
      </p:sp>
      <p:sp>
        <p:nvSpPr>
          <p:cNvPr id="184349" name="Rectangle 29"/>
          <p:cNvSpPr>
            <a:spLocks noChangeArrowheads="1"/>
          </p:cNvSpPr>
          <p:nvPr/>
        </p:nvSpPr>
        <p:spPr bwMode="auto">
          <a:xfrm>
            <a:off x="6716713" y="2486025"/>
            <a:ext cx="1806575" cy="638175"/>
          </a:xfrm>
          <a:prstGeom prst="rect">
            <a:avLst/>
          </a:prstGeom>
          <a:noFill/>
          <a:ln w="12700">
            <a:noFill/>
            <a:miter lim="800000"/>
            <a:headEnd/>
            <a:tailEnd/>
          </a:ln>
          <a:effectLst/>
        </p:spPr>
        <p:txBody>
          <a:bodyPr wrap="none" lIns="90487" tIns="44450" rIns="90487" bIns="44450">
            <a:spAutoFit/>
          </a:bodyPr>
          <a:lstStyle/>
          <a:p>
            <a:pPr algn="ctr">
              <a:defRPr/>
            </a:pPr>
            <a:r>
              <a:rPr lang="en-US" b="1" dirty="0">
                <a:effectLst>
                  <a:outerShdw blurRad="38100" dist="38100" dir="2700000" algn="tl">
                    <a:srgbClr val="FFFFFF"/>
                  </a:outerShdw>
                </a:effectLst>
                <a:latin typeface="Helvetica" pitchFamily="-128" charset="0"/>
              </a:rPr>
              <a:t>F</a:t>
            </a:r>
            <a:r>
              <a:rPr lang="en-US" sz="1800" b="1" dirty="0">
                <a:effectLst>
                  <a:outerShdw blurRad="38100" dist="38100" dir="2700000" algn="tl">
                    <a:srgbClr val="FFFFFF"/>
                  </a:outerShdw>
                </a:effectLst>
                <a:latin typeface="Helvetica" pitchFamily="-128" charset="0"/>
              </a:rPr>
              <a:t>unctional </a:t>
            </a:r>
          </a:p>
          <a:p>
            <a:pPr algn="ctr">
              <a:defRPr/>
            </a:pPr>
            <a:r>
              <a:rPr lang="en-US" sz="1800" b="1" dirty="0">
                <a:effectLst>
                  <a:outerShdw blurRad="38100" dist="38100" dir="2700000" algn="tl">
                    <a:srgbClr val="FFFFFF"/>
                  </a:outerShdw>
                </a:effectLst>
                <a:latin typeface="Helvetica" pitchFamily="-128" charset="0"/>
              </a:rPr>
              <a:t>decomposition</a:t>
            </a:r>
          </a:p>
        </p:txBody>
      </p:sp>
      <p:sp>
        <p:nvSpPr>
          <p:cNvPr id="184350" name="Text Box 30"/>
          <p:cNvSpPr txBox="1">
            <a:spLocks noChangeArrowheads="1"/>
          </p:cNvSpPr>
          <p:nvPr/>
        </p:nvSpPr>
        <p:spPr bwMode="auto">
          <a:xfrm>
            <a:off x="1866900" y="2438400"/>
            <a:ext cx="1289050" cy="835025"/>
          </a:xfrm>
          <a:prstGeom prst="rect">
            <a:avLst/>
          </a:prstGeom>
          <a:noFill/>
          <a:ln w="12700">
            <a:noFill/>
            <a:miter lim="800000"/>
            <a:headEnd/>
            <a:tailEnd/>
          </a:ln>
          <a:effectLst/>
        </p:spPr>
        <p:txBody>
          <a:bodyPr wrap="none">
            <a:spAutoFit/>
          </a:bodyPr>
          <a:lstStyle/>
          <a:p>
            <a:pPr algn="ctr">
              <a:lnSpc>
                <a:spcPct val="90000"/>
              </a:lnSpc>
              <a:defRPr/>
            </a:pPr>
            <a:r>
              <a:rPr lang="en-US" sz="1800" b="1">
                <a:effectLst>
                  <a:outerShdw blurRad="38100" dist="38100" dir="2700000" algn="tl">
                    <a:srgbClr val="FFFFFF"/>
                  </a:outerShdw>
                </a:effectLst>
                <a:latin typeface="Helvetica" pitchFamily="-128" charset="0"/>
              </a:rPr>
              <a:t>Statement</a:t>
            </a:r>
          </a:p>
          <a:p>
            <a:pPr algn="ctr">
              <a:lnSpc>
                <a:spcPct val="90000"/>
              </a:lnSpc>
              <a:defRPr/>
            </a:pPr>
            <a:r>
              <a:rPr lang="en-US" sz="1800" b="1">
                <a:effectLst>
                  <a:outerShdw blurRad="38100" dist="38100" dir="2700000" algn="tl">
                    <a:srgbClr val="FFFFFF"/>
                  </a:outerShdw>
                </a:effectLst>
                <a:latin typeface="Helvetica" pitchFamily="-128" charset="0"/>
              </a:rPr>
              <a:t>of</a:t>
            </a:r>
          </a:p>
          <a:p>
            <a:pPr algn="ctr">
              <a:lnSpc>
                <a:spcPct val="90000"/>
              </a:lnSpc>
              <a:defRPr/>
            </a:pPr>
            <a:r>
              <a:rPr lang="en-US" sz="1800" b="1">
                <a:effectLst>
                  <a:outerShdw blurRad="38100" dist="38100" dir="2700000" algn="tl">
                    <a:srgbClr val="FFFFFF"/>
                  </a:outerShdw>
                </a:effectLst>
                <a:latin typeface="Helvetica" pitchFamily="-128" charset="0"/>
              </a:rPr>
              <a:t>Scope</a:t>
            </a:r>
          </a:p>
        </p:txBody>
      </p:sp>
      <p:sp>
        <p:nvSpPr>
          <p:cNvPr id="184351" name="Text Box 31"/>
          <p:cNvSpPr txBox="1">
            <a:spLocks noChangeArrowheads="1"/>
          </p:cNvSpPr>
          <p:nvPr/>
        </p:nvSpPr>
        <p:spPr bwMode="auto">
          <a:xfrm>
            <a:off x="3584575" y="3109913"/>
            <a:ext cx="2524125" cy="587375"/>
          </a:xfrm>
          <a:prstGeom prst="rect">
            <a:avLst/>
          </a:prstGeom>
          <a:noFill/>
          <a:ln w="12700">
            <a:noFill/>
            <a:miter lim="800000"/>
            <a:headEnd/>
            <a:tailEnd/>
          </a:ln>
          <a:effectLst/>
        </p:spPr>
        <p:txBody>
          <a:bodyPr>
            <a:spAutoFit/>
          </a:bodyPr>
          <a:lstStyle/>
          <a:p>
            <a:pPr algn="ctr">
              <a:lnSpc>
                <a:spcPct val="90000"/>
              </a:lnSpc>
              <a:spcBef>
                <a:spcPct val="50000"/>
              </a:spcBef>
              <a:defRPr/>
            </a:pPr>
            <a:r>
              <a:rPr lang="en-US" sz="1800" b="1">
                <a:effectLst>
                  <a:outerShdw blurRad="38100" dist="38100" dir="2700000" algn="tl">
                    <a:srgbClr val="FFFFFF"/>
                  </a:outerShdw>
                </a:effectLst>
                <a:latin typeface="Helvetica" pitchFamily="-128" charset="0"/>
              </a:rPr>
              <a:t>Perform a Grammatical “parse”</a:t>
            </a:r>
          </a:p>
        </p:txBody>
      </p:sp>
      <p:sp>
        <p:nvSpPr>
          <p:cNvPr id="33"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DF2D3DA-E467-4108-9363-E8863FB05A2D}" type="slidenum">
              <a:rPr lang="en-US"/>
              <a:pPr>
                <a:defRPr/>
              </a:pPr>
              <a:t>63</a:t>
            </a:fld>
            <a:endParaRPr lang="en-US"/>
          </a:p>
        </p:txBody>
      </p:sp>
      <p:sp>
        <p:nvSpPr>
          <p:cNvPr id="6"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a:spLocks noGrp="1" noChangeArrowheads="1"/>
          </p:cNvSpPr>
          <p:nvPr>
            <p:ph type="title"/>
          </p:nvPr>
        </p:nvSpPr>
        <p:spPr>
          <a:xfrm>
            <a:off x="1219200" y="609600"/>
            <a:ext cx="6911975" cy="509588"/>
          </a:xfrm>
          <a:noFill/>
        </p:spPr>
        <p:txBody>
          <a:bodyPr lIns="90487" tIns="44450" rIns="90487" bIns="44450" anchor="ctr">
            <a:noAutofit/>
          </a:bodyPr>
          <a:lstStyle/>
          <a:p>
            <a:pPr eaLnBrk="1" hangingPunct="1"/>
            <a:r>
              <a:rPr lang="en-US" sz="2800" dirty="0"/>
              <a:t>Conventional Methods – LOC/FP Approach</a:t>
            </a:r>
          </a:p>
        </p:txBody>
      </p:sp>
      <p:sp>
        <p:nvSpPr>
          <p:cNvPr id="8" name="Content Placeholder 2"/>
          <p:cNvSpPr txBox="1">
            <a:spLocks/>
          </p:cNvSpPr>
          <p:nvPr/>
        </p:nvSpPr>
        <p:spPr>
          <a:xfrm>
            <a:off x="152400" y="1219200"/>
            <a:ext cx="8839200" cy="5486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Compute LOC</a:t>
            </a:r>
            <a:r>
              <a:rPr lang="en-US" sz="2000" dirty="0"/>
              <a:t>/FP using estimates of information domain values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a:t>Use historical data to build estimates for the project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a:t>Example – LOC Approach</a:t>
            </a:r>
          </a:p>
          <a:p>
            <a:pPr marL="2171700" lvl="4" indent="-342900">
              <a:spcBef>
                <a:spcPct val="20000"/>
              </a:spcBef>
              <a:buFont typeface="Arial"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4"/>
          <p:cNvPicPr>
            <a:picLocks noChangeAspect="1" noChangeArrowheads="1"/>
          </p:cNvPicPr>
          <p:nvPr/>
        </p:nvPicPr>
        <p:blipFill>
          <a:blip r:embed="rId2"/>
          <a:srcRect/>
          <a:stretch>
            <a:fillRect/>
          </a:stretch>
        </p:blipFill>
        <p:spPr bwMode="auto">
          <a:xfrm>
            <a:off x="2362200" y="2286000"/>
            <a:ext cx="4541620" cy="2632075"/>
          </a:xfrm>
          <a:prstGeom prst="rect">
            <a:avLst/>
          </a:prstGeom>
          <a:noFill/>
          <a:ln w="12700">
            <a:noFill/>
            <a:miter lim="800000"/>
            <a:headEnd/>
            <a:tailEnd/>
          </a:ln>
        </p:spPr>
      </p:pic>
      <p:sp>
        <p:nvSpPr>
          <p:cNvPr id="11" name="Text Box 5"/>
          <p:cNvSpPr txBox="1">
            <a:spLocks noChangeArrowheads="1"/>
          </p:cNvSpPr>
          <p:nvPr/>
        </p:nvSpPr>
        <p:spPr bwMode="auto">
          <a:xfrm>
            <a:off x="1219200" y="5003800"/>
            <a:ext cx="6564313" cy="1854200"/>
          </a:xfrm>
          <a:prstGeom prst="rect">
            <a:avLst/>
          </a:prstGeom>
          <a:noFill/>
          <a:ln w="12700">
            <a:noFill/>
            <a:miter lim="800000"/>
            <a:headEnd/>
            <a:tailEnd/>
          </a:ln>
          <a:effectLst/>
        </p:spPr>
        <p:txBody>
          <a:bodyPr>
            <a:spAutoFit/>
          </a:bodyPr>
          <a:lstStyle/>
          <a:p>
            <a:pPr>
              <a:lnSpc>
                <a:spcPct val="90000"/>
              </a:lnSpc>
              <a:spcBef>
                <a:spcPct val="50000"/>
              </a:spcBef>
              <a:defRPr/>
            </a:pPr>
            <a:r>
              <a:rPr lang="en-US" sz="1800" dirty="0">
                <a:effectLst>
                  <a:outerShdw blurRad="38100" dist="38100" dir="2700000" algn="tl">
                    <a:srgbClr val="FFFFFF"/>
                  </a:outerShdw>
                </a:effectLst>
                <a:latin typeface="Palatino" pitchFamily="-128" charset="0"/>
              </a:rPr>
              <a:t>Average productivity for systems of this type = 620 LOC/pm. </a:t>
            </a:r>
          </a:p>
          <a:p>
            <a:pPr>
              <a:lnSpc>
                <a:spcPct val="90000"/>
              </a:lnSpc>
              <a:spcBef>
                <a:spcPct val="50000"/>
              </a:spcBef>
              <a:defRPr/>
            </a:pPr>
            <a:r>
              <a:rPr lang="en-US" sz="1800" dirty="0">
                <a:effectLst>
                  <a:outerShdw blurRad="38100" dist="38100" dir="2700000" algn="tl">
                    <a:srgbClr val="FFFFFF"/>
                  </a:outerShdw>
                </a:effectLst>
                <a:latin typeface="Palatino" pitchFamily="-128" charset="0"/>
              </a:rPr>
              <a:t>Burdened labor rate =$8000 per month, the cost per line of code is approximately $13. </a:t>
            </a:r>
          </a:p>
          <a:p>
            <a:pPr>
              <a:lnSpc>
                <a:spcPct val="90000"/>
              </a:lnSpc>
              <a:spcBef>
                <a:spcPct val="50000"/>
              </a:spcBef>
              <a:defRPr/>
            </a:pPr>
            <a:r>
              <a:rPr lang="en-US" sz="1800" dirty="0">
                <a:effectLst>
                  <a:outerShdw blurRad="38100" dist="38100" dir="2700000" algn="tl">
                    <a:srgbClr val="FFFFFF"/>
                  </a:outerShdw>
                </a:effectLst>
                <a:latin typeface="Palatino" pitchFamily="-128" charset="0"/>
              </a:rPr>
              <a:t>Based on the LOC estimate and the historical productivity data, the total estimated project cost is </a:t>
            </a:r>
            <a:r>
              <a:rPr lang="en-US" sz="1800" b="1" dirty="0">
                <a:solidFill>
                  <a:schemeClr val="folHlink"/>
                </a:solidFill>
                <a:latin typeface="Palatino" pitchFamily="-128" charset="0"/>
              </a:rPr>
              <a:t>$431,000 and the estimated effort is 54 person-months.</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4A5CEB3A-F422-4144-97F0-C73D5DF8CACB}" type="slidenum">
              <a:rPr lang="en-US"/>
              <a:pPr>
                <a:defRPr/>
              </a:pPr>
              <a:t>64</a:t>
            </a:fld>
            <a:endParaRPr lang="en-US"/>
          </a:p>
        </p:txBody>
      </p:sp>
      <p:sp>
        <p:nvSpPr>
          <p:cNvPr id="18436" name="Rectangle 3"/>
          <p:cNvSpPr>
            <a:spLocks noGrp="1" noChangeArrowheads="1"/>
          </p:cNvSpPr>
          <p:nvPr>
            <p:ph type="title"/>
          </p:nvPr>
        </p:nvSpPr>
        <p:spPr>
          <a:xfrm>
            <a:off x="457200" y="1241127"/>
            <a:ext cx="2451889" cy="359073"/>
          </a:xfrm>
          <a:noFill/>
        </p:spPr>
        <p:txBody>
          <a:bodyPr wrap="none" lIns="63500" tIns="25400" rIns="63500" bIns="25400" anchor="t">
            <a:spAutoFit/>
          </a:bodyPr>
          <a:lstStyle/>
          <a:p>
            <a:pPr eaLnBrk="1" hangingPunct="1"/>
            <a:r>
              <a:rPr lang="en-US" sz="2000" dirty="0"/>
              <a:t>Example: FP Approach</a:t>
            </a:r>
          </a:p>
        </p:txBody>
      </p:sp>
      <p:sp>
        <p:nvSpPr>
          <p:cNvPr id="187397" name="Text Box 5"/>
          <p:cNvSpPr txBox="1">
            <a:spLocks noChangeArrowheads="1"/>
          </p:cNvSpPr>
          <p:nvPr/>
        </p:nvSpPr>
        <p:spPr bwMode="auto">
          <a:xfrm>
            <a:off x="914400" y="4402137"/>
            <a:ext cx="7239000" cy="2379663"/>
          </a:xfrm>
          <a:prstGeom prst="rect">
            <a:avLst/>
          </a:prstGeom>
          <a:noFill/>
          <a:ln w="12700">
            <a:noFill/>
            <a:miter lim="800000"/>
            <a:headEnd/>
            <a:tailEnd/>
          </a:ln>
          <a:effectLst/>
        </p:spPr>
        <p:txBody>
          <a:bodyPr>
            <a:spAutoFit/>
          </a:bodyPr>
          <a:lstStyle/>
          <a:p>
            <a:pPr>
              <a:spcBef>
                <a:spcPts val="300"/>
              </a:spcBef>
              <a:defRPr/>
            </a:pPr>
            <a:r>
              <a:rPr lang="en-US" sz="1600" dirty="0">
                <a:effectLst>
                  <a:outerShdw blurRad="38100" dist="38100" dir="2700000" algn="tl">
                    <a:srgbClr val="FFFFFF"/>
                  </a:outerShdw>
                </a:effectLst>
                <a:latin typeface="Palatino" pitchFamily="-128" charset="0"/>
              </a:rPr>
              <a:t>The estimated number of FP is derived:</a:t>
            </a:r>
          </a:p>
          <a:p>
            <a:pPr>
              <a:spcBef>
                <a:spcPts val="300"/>
              </a:spcBef>
              <a:defRPr/>
            </a:pPr>
            <a:r>
              <a:rPr lang="en-US" sz="1600" dirty="0">
                <a:effectLst>
                  <a:outerShdw blurRad="38100" dist="38100" dir="2700000" algn="tl">
                    <a:srgbClr val="FFFFFF"/>
                  </a:outerShdw>
                </a:effectLst>
                <a:latin typeface="Palatino" pitchFamily="-128" charset="0"/>
              </a:rPr>
              <a:t>		</a:t>
            </a:r>
            <a:r>
              <a:rPr lang="en-US" sz="1600" dirty="0" err="1">
                <a:effectLst>
                  <a:outerShdw blurRad="38100" dist="38100" dir="2700000" algn="tl">
                    <a:srgbClr val="FFFFFF"/>
                  </a:outerShdw>
                </a:effectLst>
                <a:latin typeface="Palatino" pitchFamily="-128" charset="0"/>
              </a:rPr>
              <a:t>FP</a:t>
            </a:r>
            <a:r>
              <a:rPr lang="en-US" sz="1600" baseline="-25000" dirty="0" err="1">
                <a:effectLst>
                  <a:outerShdw blurRad="38100" dist="38100" dir="2700000" algn="tl">
                    <a:srgbClr val="FFFFFF"/>
                  </a:outerShdw>
                </a:effectLst>
                <a:latin typeface="Palatino" pitchFamily="-128" charset="0"/>
              </a:rPr>
              <a:t>estimated</a:t>
            </a:r>
            <a:r>
              <a:rPr lang="en-US" sz="1600" dirty="0">
                <a:effectLst>
                  <a:outerShdw blurRad="38100" dist="38100" dir="2700000" algn="tl">
                    <a:srgbClr val="FFFFFF"/>
                  </a:outerShdw>
                </a:effectLst>
                <a:latin typeface="Palatino" pitchFamily="-128" charset="0"/>
              </a:rPr>
              <a:t> = count-total </a:t>
            </a:r>
            <a:r>
              <a:rPr lang="en-US" sz="1600" dirty="0">
                <a:effectLst>
                  <a:outerShdw blurRad="38100" dist="38100" dir="2700000" algn="tl">
                    <a:srgbClr val="FFFFFF"/>
                  </a:outerShdw>
                </a:effectLst>
                <a:latin typeface="MathematicalPi 1" pitchFamily="-128" charset="0"/>
              </a:rPr>
              <a:t>3</a:t>
            </a:r>
            <a:r>
              <a:rPr lang="en-US" sz="1600" dirty="0">
                <a:effectLst>
                  <a:outerShdw blurRad="38100" dist="38100" dir="2700000" algn="tl">
                    <a:srgbClr val="FFFFFF"/>
                  </a:outerShdw>
                </a:effectLst>
                <a:latin typeface="Palatino" pitchFamily="-128" charset="0"/>
              </a:rPr>
              <a:t> [0.65 + 0.01 </a:t>
            </a:r>
            <a:r>
              <a:rPr lang="en-US" sz="1600" dirty="0">
                <a:effectLst>
                  <a:outerShdw blurRad="38100" dist="38100" dir="2700000" algn="tl">
                    <a:srgbClr val="FFFFFF"/>
                  </a:outerShdw>
                </a:effectLst>
                <a:latin typeface="MathematicalPi 1" pitchFamily="-128" charset="0"/>
              </a:rPr>
              <a:t>3</a:t>
            </a:r>
            <a:r>
              <a:rPr lang="en-US" sz="1600" dirty="0">
                <a:effectLst>
                  <a:outerShdw blurRad="38100" dist="38100" dir="2700000" algn="tl">
                    <a:srgbClr val="FFFFFF"/>
                  </a:outerShdw>
                </a:effectLst>
                <a:latin typeface="Palatino" pitchFamily="-128" charset="0"/>
              </a:rPr>
              <a:t> </a:t>
            </a:r>
            <a:r>
              <a:rPr lang="en-US" sz="1600" dirty="0">
                <a:effectLst>
                  <a:outerShdw blurRad="38100" dist="38100" dir="2700000" algn="tl">
                    <a:srgbClr val="FFFFFF"/>
                  </a:outerShdw>
                </a:effectLst>
                <a:latin typeface="MathematicalPi 1" pitchFamily="-128" charset="0"/>
              </a:rPr>
              <a:t>S</a:t>
            </a:r>
            <a:r>
              <a:rPr lang="en-US" sz="1600" dirty="0">
                <a:effectLst>
                  <a:outerShdw blurRad="38100" dist="38100" dir="2700000" algn="tl">
                    <a:srgbClr val="FFFFFF"/>
                  </a:outerShdw>
                </a:effectLst>
                <a:latin typeface="Palatino" pitchFamily="-128" charset="0"/>
              </a:rPr>
              <a:t> (F</a:t>
            </a:r>
            <a:r>
              <a:rPr lang="en-US" sz="1600" baseline="-25000" dirty="0">
                <a:effectLst>
                  <a:outerShdw blurRad="38100" dist="38100" dir="2700000" algn="tl">
                    <a:srgbClr val="FFFFFF"/>
                  </a:outerShdw>
                </a:effectLst>
                <a:latin typeface="Palatino" pitchFamily="-128" charset="0"/>
              </a:rPr>
              <a:t>i</a:t>
            </a:r>
            <a:r>
              <a:rPr lang="en-US" sz="1600" dirty="0">
                <a:effectLst>
                  <a:outerShdw blurRad="38100" dist="38100" dir="2700000" algn="tl">
                    <a:srgbClr val="FFFFFF"/>
                  </a:outerShdw>
                </a:effectLst>
                <a:latin typeface="Palatino" pitchFamily="-128" charset="0"/>
              </a:rPr>
              <a:t>)]</a:t>
            </a:r>
          </a:p>
          <a:p>
            <a:pPr>
              <a:spcBef>
                <a:spcPts val="300"/>
              </a:spcBef>
              <a:defRPr/>
            </a:pPr>
            <a:r>
              <a:rPr lang="en-US" sz="1600" dirty="0">
                <a:effectLst>
                  <a:outerShdw blurRad="38100" dist="38100" dir="2700000" algn="tl">
                    <a:srgbClr val="FFFFFF"/>
                  </a:outerShdw>
                </a:effectLst>
                <a:latin typeface="Palatino" pitchFamily="-128" charset="0"/>
              </a:rPr>
              <a:t>		</a:t>
            </a:r>
            <a:r>
              <a:rPr lang="en-US" sz="1600" dirty="0" err="1">
                <a:effectLst>
                  <a:outerShdw blurRad="38100" dist="38100" dir="2700000" algn="tl">
                    <a:srgbClr val="FFFFFF"/>
                  </a:outerShdw>
                </a:effectLst>
                <a:latin typeface="Palatino" pitchFamily="-128" charset="0"/>
              </a:rPr>
              <a:t>FP</a:t>
            </a:r>
            <a:r>
              <a:rPr lang="en-US" sz="1600" baseline="-25000" dirty="0" err="1">
                <a:effectLst>
                  <a:outerShdw blurRad="38100" dist="38100" dir="2700000" algn="tl">
                    <a:srgbClr val="FFFFFF"/>
                  </a:outerShdw>
                </a:effectLst>
                <a:latin typeface="Palatino" pitchFamily="-128" charset="0"/>
              </a:rPr>
              <a:t>estimated</a:t>
            </a:r>
            <a:r>
              <a:rPr lang="en-US" sz="1600" dirty="0">
                <a:effectLst>
                  <a:outerShdw blurRad="38100" dist="38100" dir="2700000" algn="tl">
                    <a:srgbClr val="FFFFFF"/>
                  </a:outerShdw>
                </a:effectLst>
                <a:latin typeface="Palatino" pitchFamily="-128" charset="0"/>
              </a:rPr>
              <a:t> = 375</a:t>
            </a:r>
          </a:p>
          <a:p>
            <a:pPr>
              <a:spcBef>
                <a:spcPts val="300"/>
              </a:spcBef>
              <a:defRPr/>
            </a:pPr>
            <a:r>
              <a:rPr lang="en-US" sz="1600" dirty="0">
                <a:effectLst>
                  <a:outerShdw blurRad="38100" dist="38100" dir="2700000" algn="tl">
                    <a:srgbClr val="FFFFFF"/>
                  </a:outerShdw>
                </a:effectLst>
                <a:latin typeface="Palatino" pitchFamily="-128" charset="0"/>
              </a:rPr>
              <a:t>organizational average productivity =  6.5 FP/pm. </a:t>
            </a:r>
          </a:p>
          <a:p>
            <a:pPr>
              <a:spcBef>
                <a:spcPts val="300"/>
              </a:spcBef>
              <a:defRPr/>
            </a:pPr>
            <a:r>
              <a:rPr lang="en-US" sz="1600" dirty="0">
                <a:effectLst>
                  <a:outerShdw blurRad="38100" dist="38100" dir="2700000" algn="tl">
                    <a:srgbClr val="FFFFFF"/>
                  </a:outerShdw>
                </a:effectLst>
                <a:latin typeface="Palatino" pitchFamily="-128" charset="0"/>
              </a:rPr>
              <a:t>burdened labor rate = $8000 per month, approximately $1230/FP. </a:t>
            </a:r>
          </a:p>
          <a:p>
            <a:pPr>
              <a:spcBef>
                <a:spcPts val="300"/>
              </a:spcBef>
              <a:defRPr/>
            </a:pPr>
            <a:r>
              <a:rPr lang="en-US" sz="1600" dirty="0">
                <a:effectLst>
                  <a:outerShdw blurRad="38100" dist="38100" dir="2700000" algn="tl">
                    <a:srgbClr val="FFFFFF"/>
                  </a:outerShdw>
                </a:effectLst>
                <a:latin typeface="Palatino" pitchFamily="-128" charset="0"/>
              </a:rPr>
              <a:t>Based on the FP estimate and the historical productivity data, </a:t>
            </a:r>
            <a:r>
              <a:rPr lang="en-US" sz="1600" b="1" dirty="0">
                <a:solidFill>
                  <a:schemeClr val="folHlink"/>
                </a:solidFill>
                <a:latin typeface="Palatino" pitchFamily="-128" charset="0"/>
              </a:rPr>
              <a:t>total estimated project cost is $461,000 and estimated effort is 58 person-months.</a:t>
            </a:r>
          </a:p>
          <a:p>
            <a:pPr>
              <a:lnSpc>
                <a:spcPct val="90000"/>
              </a:lnSpc>
              <a:spcBef>
                <a:spcPct val="50000"/>
              </a:spcBef>
              <a:defRPr/>
            </a:pPr>
            <a:endParaRPr lang="en-US" sz="1800" b="1" dirty="0">
              <a:effectLst>
                <a:outerShdw blurRad="38100" dist="38100" dir="2700000" algn="tl">
                  <a:srgbClr val="FFFFFF"/>
                </a:outerShdw>
              </a:effectLst>
              <a:latin typeface="Helvetica" pitchFamily="-128" charset="0"/>
            </a:endParaRPr>
          </a:p>
        </p:txBody>
      </p:sp>
      <p:sp>
        <p:nvSpPr>
          <p:cNvPr id="6"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mj-lt"/>
                <a:ea typeface="+mj-ea"/>
                <a:cs typeface="+mj-cs"/>
              </a:rPr>
              <a:t>Conventional Methods – LOC/FP Approach</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4"/>
          <p:cNvPicPr>
            <a:picLocks noChangeAspect="1" noChangeArrowheads="1"/>
          </p:cNvPicPr>
          <p:nvPr/>
        </p:nvPicPr>
        <p:blipFill>
          <a:blip r:embed="rId2"/>
          <a:srcRect/>
          <a:stretch>
            <a:fillRect/>
          </a:stretch>
        </p:blipFill>
        <p:spPr bwMode="auto">
          <a:xfrm>
            <a:off x="1066800" y="1752600"/>
            <a:ext cx="6832036" cy="2590800"/>
          </a:xfrm>
          <a:prstGeom prst="rect">
            <a:avLst/>
          </a:prstGeom>
          <a:noFill/>
          <a:ln w="12700">
            <a:noFill/>
            <a:miter lim="800000"/>
            <a:headEnd/>
            <a:tailEnd/>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p:txBody>
          <a:bodyPr/>
          <a:lstStyle/>
          <a:p>
            <a:pPr>
              <a:defRPr/>
            </a:pPr>
            <a:fld id="{CBC65D7F-BD9C-43E6-BDA6-8BD70D5A2420}" type="slidenum">
              <a:rPr lang="en-US"/>
              <a:pPr>
                <a:defRPr/>
              </a:pPr>
              <a:t>65</a:t>
            </a:fld>
            <a:endParaRPr lang="en-US"/>
          </a:p>
        </p:txBody>
      </p:sp>
      <p:sp>
        <p:nvSpPr>
          <p:cNvPr id="188419" name="Rectangle 3"/>
          <p:cNvSpPr>
            <a:spLocks noChangeArrowheads="1"/>
          </p:cNvSpPr>
          <p:nvPr/>
        </p:nvSpPr>
        <p:spPr bwMode="auto">
          <a:xfrm>
            <a:off x="1981200" y="1905000"/>
            <a:ext cx="5448300" cy="417513"/>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Obtained from “process framework”</a:t>
            </a:r>
          </a:p>
        </p:txBody>
      </p:sp>
      <p:sp>
        <p:nvSpPr>
          <p:cNvPr id="19462" name="Rectangle 5"/>
          <p:cNvSpPr>
            <a:spLocks noChangeArrowheads="1"/>
          </p:cNvSpPr>
          <p:nvPr/>
        </p:nvSpPr>
        <p:spPr bwMode="auto">
          <a:xfrm>
            <a:off x="2120900" y="2820988"/>
            <a:ext cx="5499100" cy="3273425"/>
          </a:xfrm>
          <a:prstGeom prst="rect">
            <a:avLst/>
          </a:prstGeom>
          <a:noFill/>
          <a:ln w="25400">
            <a:solidFill>
              <a:srgbClr val="000000"/>
            </a:solidFill>
            <a:miter lim="800000"/>
            <a:headEnd/>
            <a:tailEnd/>
          </a:ln>
        </p:spPr>
        <p:txBody>
          <a:bodyPr wrap="none" anchor="ctr"/>
          <a:lstStyle/>
          <a:p>
            <a:endParaRPr lang="en-US"/>
          </a:p>
        </p:txBody>
      </p:sp>
      <p:sp>
        <p:nvSpPr>
          <p:cNvPr id="19463" name="Rectangle 6"/>
          <p:cNvSpPr>
            <a:spLocks noChangeArrowheads="1"/>
          </p:cNvSpPr>
          <p:nvPr/>
        </p:nvSpPr>
        <p:spPr bwMode="auto">
          <a:xfrm>
            <a:off x="2095500" y="2819400"/>
            <a:ext cx="1320800" cy="3276600"/>
          </a:xfrm>
          <a:prstGeom prst="rect">
            <a:avLst/>
          </a:prstGeom>
          <a:solidFill>
            <a:schemeClr val="bg1"/>
          </a:solidFill>
          <a:ln w="25400">
            <a:noFill/>
            <a:miter lim="800000"/>
            <a:headEnd/>
            <a:tailEnd/>
          </a:ln>
        </p:spPr>
        <p:txBody>
          <a:bodyPr wrap="none" anchor="ctr"/>
          <a:lstStyle/>
          <a:p>
            <a:endParaRPr lang="en-US"/>
          </a:p>
        </p:txBody>
      </p:sp>
      <p:sp>
        <p:nvSpPr>
          <p:cNvPr id="19464" name="Rectangle 7"/>
          <p:cNvSpPr>
            <a:spLocks noChangeArrowheads="1"/>
          </p:cNvSpPr>
          <p:nvPr/>
        </p:nvSpPr>
        <p:spPr bwMode="auto">
          <a:xfrm>
            <a:off x="2095500" y="2820988"/>
            <a:ext cx="1320800" cy="3273425"/>
          </a:xfrm>
          <a:prstGeom prst="rect">
            <a:avLst/>
          </a:prstGeom>
          <a:solidFill>
            <a:srgbClr val="DADADA"/>
          </a:solidFill>
          <a:ln w="25400">
            <a:solidFill>
              <a:srgbClr val="000000"/>
            </a:solidFill>
            <a:miter lim="800000"/>
            <a:headEnd/>
            <a:tailEnd/>
          </a:ln>
        </p:spPr>
        <p:txBody>
          <a:bodyPr wrap="none" anchor="ctr"/>
          <a:lstStyle/>
          <a:p>
            <a:endParaRPr lang="en-US"/>
          </a:p>
        </p:txBody>
      </p:sp>
      <p:sp>
        <p:nvSpPr>
          <p:cNvPr id="19465" name="Rectangle 8"/>
          <p:cNvSpPr>
            <a:spLocks noChangeArrowheads="1"/>
          </p:cNvSpPr>
          <p:nvPr/>
        </p:nvSpPr>
        <p:spPr bwMode="auto">
          <a:xfrm>
            <a:off x="3429000" y="2819400"/>
            <a:ext cx="4191000" cy="558800"/>
          </a:xfrm>
          <a:prstGeom prst="rect">
            <a:avLst/>
          </a:prstGeom>
          <a:solidFill>
            <a:srgbClr val="000000"/>
          </a:solidFill>
          <a:ln w="25400">
            <a:noFill/>
            <a:miter lim="800000"/>
            <a:headEnd/>
            <a:tailEnd/>
          </a:ln>
        </p:spPr>
        <p:txBody>
          <a:bodyPr wrap="none" anchor="ctr"/>
          <a:lstStyle/>
          <a:p>
            <a:endParaRPr lang="en-US"/>
          </a:p>
        </p:txBody>
      </p:sp>
      <p:sp>
        <p:nvSpPr>
          <p:cNvPr id="19466" name="Rectangle 9"/>
          <p:cNvSpPr>
            <a:spLocks noChangeArrowheads="1"/>
          </p:cNvSpPr>
          <p:nvPr/>
        </p:nvSpPr>
        <p:spPr bwMode="auto">
          <a:xfrm>
            <a:off x="3429000" y="2820988"/>
            <a:ext cx="4191000" cy="555625"/>
          </a:xfrm>
          <a:prstGeom prst="rect">
            <a:avLst/>
          </a:prstGeom>
          <a:noFill/>
          <a:ln w="25400">
            <a:solidFill>
              <a:srgbClr val="000000"/>
            </a:solidFill>
            <a:miter lim="800000"/>
            <a:headEnd/>
            <a:tailEnd/>
          </a:ln>
        </p:spPr>
        <p:txBody>
          <a:bodyPr wrap="none" anchor="ctr"/>
          <a:lstStyle/>
          <a:p>
            <a:endParaRPr lang="en-US"/>
          </a:p>
        </p:txBody>
      </p:sp>
      <p:sp>
        <p:nvSpPr>
          <p:cNvPr id="19467" name="Rectangle 10"/>
          <p:cNvSpPr>
            <a:spLocks noChangeArrowheads="1"/>
          </p:cNvSpPr>
          <p:nvPr/>
        </p:nvSpPr>
        <p:spPr bwMode="auto">
          <a:xfrm>
            <a:off x="4200525" y="3767138"/>
            <a:ext cx="2640013" cy="925512"/>
          </a:xfrm>
          <a:prstGeom prst="rect">
            <a:avLst/>
          </a:prstGeom>
          <a:noFill/>
          <a:ln w="12700">
            <a:noFill/>
            <a:miter lim="800000"/>
            <a:headEnd/>
            <a:tailEnd/>
          </a:ln>
        </p:spPr>
        <p:txBody>
          <a:bodyPr wrap="none" anchor="ctr"/>
          <a:lstStyle/>
          <a:p>
            <a:endParaRPr lang="en-US"/>
          </a:p>
        </p:txBody>
      </p:sp>
      <p:sp>
        <p:nvSpPr>
          <p:cNvPr id="19468" name="Rectangle 11" descr="50%"/>
          <p:cNvSpPr>
            <a:spLocks noChangeArrowheads="1"/>
          </p:cNvSpPr>
          <p:nvPr/>
        </p:nvSpPr>
        <p:spPr bwMode="auto">
          <a:xfrm>
            <a:off x="2095500" y="2819400"/>
            <a:ext cx="1320800" cy="533400"/>
          </a:xfrm>
          <a:prstGeom prst="rect">
            <a:avLst/>
          </a:prstGeom>
          <a:pattFill prst="pct50">
            <a:fgClr>
              <a:srgbClr val="000000"/>
            </a:fgClr>
            <a:bgClr>
              <a:srgbClr val="FFFFFF"/>
            </a:bgClr>
          </a:pattFill>
          <a:ln w="25400">
            <a:noFill/>
            <a:miter lim="800000"/>
            <a:headEnd/>
            <a:tailEnd/>
          </a:ln>
        </p:spPr>
        <p:txBody>
          <a:bodyPr wrap="none" anchor="ctr"/>
          <a:lstStyle/>
          <a:p>
            <a:endParaRPr lang="en-US"/>
          </a:p>
        </p:txBody>
      </p:sp>
      <p:sp>
        <p:nvSpPr>
          <p:cNvPr id="19469" name="Rectangle 12"/>
          <p:cNvSpPr>
            <a:spLocks noChangeArrowheads="1"/>
          </p:cNvSpPr>
          <p:nvPr/>
        </p:nvSpPr>
        <p:spPr bwMode="auto">
          <a:xfrm>
            <a:off x="2095500" y="2820988"/>
            <a:ext cx="1320800" cy="555625"/>
          </a:xfrm>
          <a:prstGeom prst="rect">
            <a:avLst/>
          </a:prstGeom>
          <a:noFill/>
          <a:ln w="25400">
            <a:solidFill>
              <a:srgbClr val="000000"/>
            </a:solidFill>
            <a:miter lim="800000"/>
            <a:headEnd/>
            <a:tailEnd/>
          </a:ln>
        </p:spPr>
        <p:txBody>
          <a:bodyPr wrap="none" anchor="ctr"/>
          <a:lstStyle/>
          <a:p>
            <a:endParaRPr lang="en-US"/>
          </a:p>
        </p:txBody>
      </p:sp>
      <p:sp>
        <p:nvSpPr>
          <p:cNvPr id="188429" name="Rectangle 13"/>
          <p:cNvSpPr>
            <a:spLocks noChangeArrowheads="1"/>
          </p:cNvSpPr>
          <p:nvPr/>
        </p:nvSpPr>
        <p:spPr bwMode="auto">
          <a:xfrm>
            <a:off x="2068513" y="3905250"/>
            <a:ext cx="1270924" cy="643766"/>
          </a:xfrm>
          <a:prstGeom prst="rect">
            <a:avLst/>
          </a:prstGeom>
          <a:noFill/>
          <a:ln w="12700">
            <a:noFill/>
            <a:miter lim="800000"/>
            <a:headEnd/>
            <a:tailEnd/>
          </a:ln>
          <a:effectLst/>
        </p:spPr>
        <p:txBody>
          <a:bodyPr wrap="none" lIns="90487" tIns="44450" rIns="90487" bIns="44450">
            <a:spAutoFit/>
          </a:bodyPr>
          <a:lstStyle/>
          <a:p>
            <a:pPr>
              <a:defRPr/>
            </a:pPr>
            <a:r>
              <a:rPr lang="en-US" b="1" dirty="0">
                <a:solidFill>
                  <a:schemeClr val="folHlink"/>
                </a:solidFill>
              </a:rPr>
              <a:t>A</a:t>
            </a:r>
            <a:r>
              <a:rPr lang="en-US" sz="1800" b="1" dirty="0">
                <a:solidFill>
                  <a:schemeClr val="folHlink"/>
                </a:solidFill>
              </a:rPr>
              <a:t>pplication</a:t>
            </a:r>
          </a:p>
          <a:p>
            <a:pPr>
              <a:defRPr/>
            </a:pPr>
            <a:r>
              <a:rPr lang="en-US" sz="1800" b="1" dirty="0">
                <a:solidFill>
                  <a:schemeClr val="folHlink"/>
                </a:solidFill>
              </a:rPr>
              <a:t>functions</a:t>
            </a:r>
            <a:endParaRPr lang="en-US" sz="1800" b="1" dirty="0">
              <a:solidFill>
                <a:srgbClr val="AD278D"/>
              </a:solidFill>
              <a:effectLst>
                <a:outerShdw blurRad="38100" dist="38100" dir="2700000" algn="tl">
                  <a:srgbClr val="000000"/>
                </a:outerShdw>
              </a:effectLst>
            </a:endParaRPr>
          </a:p>
        </p:txBody>
      </p:sp>
      <p:sp>
        <p:nvSpPr>
          <p:cNvPr id="188430" name="Rectangle 14"/>
          <p:cNvSpPr>
            <a:spLocks noChangeArrowheads="1"/>
          </p:cNvSpPr>
          <p:nvPr/>
        </p:nvSpPr>
        <p:spPr bwMode="auto">
          <a:xfrm>
            <a:off x="3960813" y="2884488"/>
            <a:ext cx="2465417" cy="366767"/>
          </a:xfrm>
          <a:prstGeom prst="rect">
            <a:avLst/>
          </a:prstGeom>
          <a:noFill/>
          <a:ln w="12700">
            <a:noFill/>
            <a:miter lim="800000"/>
            <a:headEnd/>
            <a:tailEnd/>
          </a:ln>
          <a:effectLst/>
        </p:spPr>
        <p:txBody>
          <a:bodyPr wrap="none" lIns="90487" tIns="44450" rIns="90487" bIns="44450">
            <a:spAutoFit/>
          </a:bodyPr>
          <a:lstStyle/>
          <a:p>
            <a:pPr>
              <a:defRPr/>
            </a:pPr>
            <a:r>
              <a:rPr lang="en-US" b="1" dirty="0">
                <a:solidFill>
                  <a:schemeClr val="bg1"/>
                </a:solidFill>
                <a:effectLst>
                  <a:outerShdw blurRad="38100" dist="38100" dir="2700000" algn="tl">
                    <a:srgbClr val="000000"/>
                  </a:outerShdw>
                </a:effectLst>
                <a:latin typeface="Helvetica" pitchFamily="-128" charset="0"/>
              </a:rPr>
              <a:t>Framework activities</a:t>
            </a:r>
          </a:p>
        </p:txBody>
      </p:sp>
      <p:sp>
        <p:nvSpPr>
          <p:cNvPr id="19472" name="Line 15"/>
          <p:cNvSpPr>
            <a:spLocks noChangeShapeType="1"/>
          </p:cNvSpPr>
          <p:nvPr/>
        </p:nvSpPr>
        <p:spPr bwMode="auto">
          <a:xfrm>
            <a:off x="4267200" y="2209800"/>
            <a:ext cx="368300" cy="538163"/>
          </a:xfrm>
          <a:prstGeom prst="line">
            <a:avLst/>
          </a:prstGeom>
          <a:noFill/>
          <a:ln w="50800">
            <a:solidFill>
              <a:schemeClr val="tx1"/>
            </a:solidFill>
            <a:round/>
            <a:headEnd/>
            <a:tailEnd type="triangle" w="med" len="med"/>
          </a:ln>
        </p:spPr>
        <p:txBody>
          <a:bodyPr wrap="none" anchor="ctr"/>
          <a:lstStyle/>
          <a:p>
            <a:endParaRPr lang="en-US"/>
          </a:p>
        </p:txBody>
      </p:sp>
      <p:sp>
        <p:nvSpPr>
          <p:cNvPr id="19473" name="Rectangle 16"/>
          <p:cNvSpPr>
            <a:spLocks noChangeArrowheads="1"/>
          </p:cNvSpPr>
          <p:nvPr/>
        </p:nvSpPr>
        <p:spPr bwMode="auto">
          <a:xfrm>
            <a:off x="4887913" y="4011613"/>
            <a:ext cx="2454275" cy="1462087"/>
          </a:xfrm>
          <a:prstGeom prst="rect">
            <a:avLst/>
          </a:prstGeom>
          <a:noFill/>
          <a:ln w="25400">
            <a:noFill/>
            <a:miter lim="800000"/>
            <a:headEnd/>
            <a:tailEnd/>
          </a:ln>
        </p:spPr>
        <p:txBody>
          <a:bodyPr lIns="90487" tIns="44450" rIns="90487" bIns="44450">
            <a:spAutoFit/>
          </a:bodyPr>
          <a:lstStyle/>
          <a:p>
            <a:r>
              <a:rPr lang="en-US" sz="1800" b="1">
                <a:solidFill>
                  <a:schemeClr val="folHlink"/>
                </a:solidFill>
                <a:latin typeface="Helvetica" pitchFamily="-128" charset="0"/>
              </a:rPr>
              <a:t>Effort required to accomplish</a:t>
            </a:r>
          </a:p>
          <a:p>
            <a:r>
              <a:rPr lang="en-US" sz="1800" b="1">
                <a:solidFill>
                  <a:schemeClr val="folHlink"/>
                </a:solidFill>
                <a:latin typeface="Helvetica" pitchFamily="-128" charset="0"/>
              </a:rPr>
              <a:t>each framework activity for each application function</a:t>
            </a:r>
          </a:p>
        </p:txBody>
      </p:sp>
      <p:sp>
        <p:nvSpPr>
          <p:cNvPr id="188433" name="Rectangle 17"/>
          <p:cNvSpPr>
            <a:spLocks noChangeArrowheads="1"/>
          </p:cNvSpPr>
          <p:nvPr/>
        </p:nvSpPr>
        <p:spPr bwMode="auto">
          <a:xfrm>
            <a:off x="4013200" y="396557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4" name="Line 18"/>
          <p:cNvSpPr>
            <a:spLocks noChangeShapeType="1"/>
          </p:cNvSpPr>
          <p:nvPr/>
        </p:nvSpPr>
        <p:spPr bwMode="auto">
          <a:xfrm>
            <a:off x="4292600" y="3436938"/>
            <a:ext cx="0" cy="528637"/>
          </a:xfrm>
          <a:prstGeom prst="line">
            <a:avLst/>
          </a:prstGeom>
          <a:noFill/>
          <a:ln w="25400">
            <a:solidFill>
              <a:schemeClr val="tx1"/>
            </a:solidFill>
            <a:round/>
            <a:headEnd/>
            <a:tailEnd type="triangle" w="med" len="med"/>
          </a:ln>
          <a:effectLst>
            <a:outerShdw dist="53882" dir="2700000" algn="ctr" rotWithShape="0">
              <a:schemeClr val="bg2"/>
            </a:outerShdw>
          </a:effectLst>
        </p:spPr>
        <p:txBody>
          <a:bodyPr wrap="none" anchor="ctr"/>
          <a:lstStyle/>
          <a:p>
            <a:pPr>
              <a:defRPr/>
            </a:pPr>
            <a:endParaRPr lang="en-US"/>
          </a:p>
        </p:txBody>
      </p:sp>
      <p:sp>
        <p:nvSpPr>
          <p:cNvPr id="188435" name="Line 19"/>
          <p:cNvSpPr>
            <a:spLocks noChangeShapeType="1"/>
          </p:cNvSpPr>
          <p:nvPr/>
        </p:nvSpPr>
        <p:spPr bwMode="auto">
          <a:xfrm>
            <a:off x="3441700" y="4208463"/>
            <a:ext cx="546100" cy="0"/>
          </a:xfrm>
          <a:prstGeom prst="line">
            <a:avLst/>
          </a:prstGeom>
          <a:noFill/>
          <a:ln w="25400">
            <a:solidFill>
              <a:schemeClr val="tx1"/>
            </a:solidFill>
            <a:round/>
            <a:headEnd/>
            <a:tailEnd type="triangle" w="med" len="med"/>
          </a:ln>
          <a:effectLst>
            <a:outerShdw dist="53882" dir="2700000" algn="ctr" rotWithShape="0">
              <a:schemeClr val="bg2"/>
            </a:outerShdw>
          </a:effectLst>
        </p:spPr>
        <p:txBody>
          <a:bodyPr wrap="none" anchor="ctr"/>
          <a:lstStyle/>
          <a:p>
            <a:pPr>
              <a:defRPr/>
            </a:pPr>
            <a:endParaRPr lang="en-US"/>
          </a:p>
        </p:txBody>
      </p:sp>
      <p:sp>
        <p:nvSpPr>
          <p:cNvPr id="188436" name="Rectangle 20"/>
          <p:cNvSpPr>
            <a:spLocks noChangeArrowheads="1"/>
          </p:cNvSpPr>
          <p:nvPr/>
        </p:nvSpPr>
        <p:spPr bwMode="auto">
          <a:xfrm>
            <a:off x="4013200" y="447992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7" name="Rectangle 21"/>
          <p:cNvSpPr>
            <a:spLocks noChangeArrowheads="1"/>
          </p:cNvSpPr>
          <p:nvPr/>
        </p:nvSpPr>
        <p:spPr bwMode="auto">
          <a:xfrm>
            <a:off x="4013200" y="499427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8" name="Rectangle 22"/>
          <p:cNvSpPr>
            <a:spLocks noChangeArrowheads="1"/>
          </p:cNvSpPr>
          <p:nvPr/>
        </p:nvSpPr>
        <p:spPr bwMode="auto">
          <a:xfrm>
            <a:off x="4013200" y="5522913"/>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24"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25"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j-lt"/>
                <a:ea typeface="+mj-ea"/>
                <a:cs typeface="+mj-cs"/>
              </a:rPr>
              <a:t>Process</a:t>
            </a:r>
            <a:r>
              <a:rPr kumimoji="0" lang="en-US" sz="2800" b="0" i="0" u="none" strike="noStrike" kern="1200" cap="none" spc="0" normalizeH="0" noProof="0" dirty="0">
                <a:ln>
                  <a:noFill/>
                </a:ln>
                <a:solidFill>
                  <a:schemeClr val="tx1"/>
                </a:solidFill>
                <a:effectLst/>
                <a:uLnTx/>
                <a:uFillTx/>
                <a:latin typeface="+mj-lt"/>
                <a:ea typeface="+mj-ea"/>
                <a:cs typeface="+mj-cs"/>
              </a:rPr>
              <a:t> Based Estimation</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C818B7E-792E-40E7-A62B-20D5092565D3}" type="slidenum">
              <a:rPr lang="en-US"/>
              <a:pPr>
                <a:defRPr/>
              </a:pPr>
              <a:t>66</a:t>
            </a:fld>
            <a:endParaRPr lang="en-US"/>
          </a:p>
        </p:txBody>
      </p:sp>
      <p:pic>
        <p:nvPicPr>
          <p:cNvPr id="20485" name="Picture 3"/>
          <p:cNvPicPr>
            <a:picLocks noChangeAspect="1" noChangeArrowheads="1"/>
          </p:cNvPicPr>
          <p:nvPr/>
        </p:nvPicPr>
        <p:blipFill>
          <a:blip r:embed="rId2"/>
          <a:srcRect/>
          <a:stretch>
            <a:fillRect/>
          </a:stretch>
        </p:blipFill>
        <p:spPr bwMode="auto">
          <a:xfrm>
            <a:off x="1447800" y="1295400"/>
            <a:ext cx="6491911" cy="4214813"/>
          </a:xfrm>
          <a:prstGeom prst="rect">
            <a:avLst/>
          </a:prstGeom>
          <a:noFill/>
          <a:ln w="12700">
            <a:noFill/>
            <a:miter lim="800000"/>
            <a:headEnd/>
            <a:tailEnd/>
          </a:ln>
        </p:spPr>
      </p:pic>
      <p:sp>
        <p:nvSpPr>
          <p:cNvPr id="189445" name="Text Box 5"/>
          <p:cNvSpPr txBox="1">
            <a:spLocks noChangeArrowheads="1"/>
          </p:cNvSpPr>
          <p:nvPr/>
        </p:nvSpPr>
        <p:spPr bwMode="auto">
          <a:xfrm>
            <a:off x="1905000" y="5486400"/>
            <a:ext cx="6340475" cy="835025"/>
          </a:xfrm>
          <a:prstGeom prst="rect">
            <a:avLst/>
          </a:prstGeom>
          <a:noFill/>
          <a:ln w="12700">
            <a:noFill/>
            <a:miter lim="800000"/>
            <a:headEnd/>
            <a:tailEnd/>
          </a:ln>
          <a:effectLst/>
        </p:spPr>
        <p:txBody>
          <a:bodyPr>
            <a:spAutoFit/>
          </a:bodyPr>
          <a:lstStyle/>
          <a:p>
            <a:pPr>
              <a:lnSpc>
                <a:spcPct val="90000"/>
              </a:lnSpc>
              <a:spcBef>
                <a:spcPct val="50000"/>
              </a:spcBef>
              <a:defRPr/>
            </a:pPr>
            <a:r>
              <a:rPr lang="en-US" sz="1800" dirty="0">
                <a:effectLst>
                  <a:outerShdw blurRad="38100" dist="38100" dir="2700000" algn="tl">
                    <a:srgbClr val="FFFFFF"/>
                  </a:outerShdw>
                </a:effectLst>
                <a:latin typeface="Palatino" pitchFamily="-128" charset="0"/>
              </a:rPr>
              <a:t>Based on an average burdened labor rate of $8,000 per month, </a:t>
            </a:r>
            <a:r>
              <a:rPr lang="en-US" sz="1800" b="1" dirty="0">
                <a:solidFill>
                  <a:schemeClr val="folHlink"/>
                </a:solidFill>
                <a:latin typeface="Palatino" pitchFamily="-128" charset="0"/>
              </a:rPr>
              <a:t>the total estimated project cost is $368,000 and the estimated effort is 46 person-months.</a:t>
            </a:r>
          </a:p>
        </p:txBody>
      </p:sp>
      <p:sp>
        <p:nvSpPr>
          <p:cNvPr id="7"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j-lt"/>
                <a:ea typeface="+mj-ea"/>
                <a:cs typeface="+mj-cs"/>
              </a:rPr>
              <a:t>Process</a:t>
            </a:r>
            <a:r>
              <a:rPr kumimoji="0" lang="en-US" sz="2800" b="0" i="0" u="none" strike="noStrike" kern="1200" cap="none" spc="0" normalizeH="0" noProof="0" dirty="0">
                <a:ln>
                  <a:noFill/>
                </a:ln>
                <a:solidFill>
                  <a:schemeClr val="tx1"/>
                </a:solidFill>
                <a:effectLst/>
                <a:uLnTx/>
                <a:uFillTx/>
                <a:latin typeface="+mj-lt"/>
                <a:ea typeface="+mj-ea"/>
                <a:cs typeface="+mj-cs"/>
              </a:rPr>
              <a:t> Based Estimation - Example</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pPr>
              <a:defRPr/>
            </a:pPr>
            <a:fld id="{ABB2B7AE-7CEE-4645-9F86-FA3E354C8776}" type="slidenum">
              <a:rPr lang="en-US"/>
              <a:pPr>
                <a:defRPr/>
              </a:pPr>
              <a:t>67</a:t>
            </a:fld>
            <a:endParaRPr lang="en-US"/>
          </a:p>
        </p:txBody>
      </p:sp>
      <p:sp>
        <p:nvSpPr>
          <p:cNvPr id="190468" name="Rectangle 4"/>
          <p:cNvSpPr>
            <a:spLocks noChangeArrowheads="1"/>
          </p:cNvSpPr>
          <p:nvPr/>
        </p:nvSpPr>
        <p:spPr bwMode="auto">
          <a:xfrm>
            <a:off x="1447800" y="2819400"/>
            <a:ext cx="2696250" cy="366767"/>
          </a:xfrm>
          <a:prstGeom prst="rect">
            <a:avLst/>
          </a:prstGeom>
          <a:noFill/>
          <a:ln w="25400">
            <a:noFill/>
            <a:miter lim="800000"/>
            <a:headEnd/>
            <a:tailEnd/>
          </a:ln>
          <a:effec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rPr>
              <a:t>Project Characteristics</a:t>
            </a:r>
          </a:p>
        </p:txBody>
      </p:sp>
      <p:sp>
        <p:nvSpPr>
          <p:cNvPr id="190469" name="Rectangle 5"/>
          <p:cNvSpPr>
            <a:spLocks noChangeArrowheads="1"/>
          </p:cNvSpPr>
          <p:nvPr/>
        </p:nvSpPr>
        <p:spPr bwMode="auto">
          <a:xfrm>
            <a:off x="1701800" y="3490913"/>
            <a:ext cx="2285881" cy="366767"/>
          </a:xfrm>
          <a:prstGeom prst="rect">
            <a:avLst/>
          </a:prstGeom>
          <a:noFill/>
          <a:ln w="25400">
            <a:noFill/>
            <a:miter lim="800000"/>
            <a:headEnd/>
            <a:tailEnd/>
          </a:ln>
          <a:effec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rPr>
              <a:t>Calibration Factors</a:t>
            </a:r>
          </a:p>
        </p:txBody>
      </p:sp>
      <p:sp>
        <p:nvSpPr>
          <p:cNvPr id="190470" name="Rectangle 6"/>
          <p:cNvSpPr>
            <a:spLocks noChangeArrowheads="1"/>
          </p:cNvSpPr>
          <p:nvPr/>
        </p:nvSpPr>
        <p:spPr bwMode="auto">
          <a:xfrm>
            <a:off x="1587500" y="4148138"/>
            <a:ext cx="200977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LOC/FP data</a:t>
            </a:r>
          </a:p>
        </p:txBody>
      </p:sp>
      <p:sp>
        <p:nvSpPr>
          <p:cNvPr id="190471" name="AutoShape 7"/>
          <p:cNvSpPr>
            <a:spLocks noChangeArrowheads="1"/>
          </p:cNvSpPr>
          <p:nvPr/>
        </p:nvSpPr>
        <p:spPr bwMode="auto">
          <a:xfrm>
            <a:off x="5170488" y="2978150"/>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0472" name="AutoShape 8"/>
          <p:cNvSpPr>
            <a:spLocks noChangeArrowheads="1"/>
          </p:cNvSpPr>
          <p:nvPr/>
        </p:nvSpPr>
        <p:spPr bwMode="auto">
          <a:xfrm>
            <a:off x="4573588" y="3621088"/>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0473" name="AutoShape 9"/>
          <p:cNvSpPr>
            <a:spLocks noChangeArrowheads="1"/>
          </p:cNvSpPr>
          <p:nvPr/>
        </p:nvSpPr>
        <p:spPr bwMode="auto">
          <a:xfrm>
            <a:off x="3595688" y="4306888"/>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pic>
        <p:nvPicPr>
          <p:cNvPr id="21516" name="Picture 11"/>
          <p:cNvPicPr>
            <a:picLocks noChangeAspect="1" noChangeArrowheads="1"/>
          </p:cNvPicPr>
          <p:nvPr/>
        </p:nvPicPr>
        <p:blipFill>
          <a:blip r:embed="rId2"/>
          <a:srcRect/>
          <a:stretch>
            <a:fillRect/>
          </a:stretch>
        </p:blipFill>
        <p:spPr bwMode="auto">
          <a:xfrm>
            <a:off x="5662613" y="2557463"/>
            <a:ext cx="2667000" cy="2454275"/>
          </a:xfrm>
          <a:prstGeom prst="rect">
            <a:avLst/>
          </a:prstGeom>
          <a:noFill/>
          <a:ln w="9525">
            <a:noFill/>
            <a:miter lim="800000"/>
            <a:headEnd/>
            <a:tailEnd/>
          </a:ln>
        </p:spPr>
      </p:pic>
      <p:sp>
        <p:nvSpPr>
          <p:cNvPr id="13"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j-lt"/>
                <a:ea typeface="+mj-ea"/>
                <a:cs typeface="+mj-cs"/>
              </a:rPr>
              <a:t>Tool </a:t>
            </a:r>
            <a:r>
              <a:rPr kumimoji="0" lang="en-US" sz="2800" b="0" i="0" u="none" strike="noStrike" kern="1200" cap="none" spc="0" normalizeH="0" noProof="0" dirty="0">
                <a:ln>
                  <a:noFill/>
                </a:ln>
                <a:solidFill>
                  <a:schemeClr val="tx1"/>
                </a:solidFill>
                <a:effectLst/>
                <a:uLnTx/>
                <a:uFillTx/>
                <a:latin typeface="+mj-lt"/>
                <a:ea typeface="+mj-ea"/>
                <a:cs typeface="+mj-cs"/>
              </a:rPr>
              <a:t>Based Estimation</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983B5BFD-BB93-4583-8316-D5D6264BE0A0}" type="slidenum">
              <a:rPr lang="en-US"/>
              <a:pPr>
                <a:defRPr/>
              </a:pPr>
              <a:t>68</a:t>
            </a:fld>
            <a:endParaRPr lang="en-US"/>
          </a:p>
        </p:txBody>
      </p:sp>
      <p:sp>
        <p:nvSpPr>
          <p:cNvPr id="191494" name="Text Box 6"/>
          <p:cNvSpPr txBox="1">
            <a:spLocks noChangeArrowheads="1"/>
          </p:cNvSpPr>
          <p:nvPr/>
        </p:nvSpPr>
        <p:spPr bwMode="auto">
          <a:xfrm>
            <a:off x="2057400" y="4114800"/>
            <a:ext cx="6473825" cy="1739900"/>
          </a:xfrm>
          <a:prstGeom prst="rect">
            <a:avLst/>
          </a:prstGeom>
          <a:noFill/>
          <a:ln w="12700">
            <a:noFill/>
            <a:miter lim="800000"/>
            <a:headEnd/>
            <a:tailEnd/>
          </a:ln>
          <a:effectLst/>
        </p:spPr>
        <p:txBody>
          <a:bodyPr>
            <a:spAutoFit/>
          </a:bodyPr>
          <a:lstStyle/>
          <a:p>
            <a:pPr>
              <a:spcBef>
                <a:spcPts val="300"/>
              </a:spcBef>
              <a:defRPr/>
            </a:pPr>
            <a:r>
              <a:rPr lang="en-US" sz="1800">
                <a:effectLst>
                  <a:outerShdw blurRad="38100" dist="38100" dir="2700000" algn="tl">
                    <a:srgbClr val="FFFFFF"/>
                  </a:outerShdw>
                </a:effectLst>
                <a:latin typeface="Palatino" pitchFamily="-128" charset="0"/>
              </a:rPr>
              <a:t>Using 620 LOC/pm as the average productivity for systems of this type and a burdened labor rate of $8000 per month, the cost per line of code is approximately $13. Based on the use-case estimate and the historical productivity data, </a:t>
            </a:r>
            <a:r>
              <a:rPr lang="en-US" sz="1800" b="1">
                <a:solidFill>
                  <a:schemeClr val="folHlink"/>
                </a:solidFill>
                <a:latin typeface="Palatino" pitchFamily="-128" charset="0"/>
              </a:rPr>
              <a:t>the total estimated project cost is $552,000 and the estimated effort is 68 person-months.</a:t>
            </a:r>
          </a:p>
        </p:txBody>
      </p:sp>
      <p:sp>
        <p:nvSpPr>
          <p:cNvPr id="7"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noProof="0" dirty="0">
                <a:ln>
                  <a:noFill/>
                </a:ln>
                <a:solidFill>
                  <a:schemeClr val="tx1"/>
                </a:solidFill>
                <a:effectLst/>
                <a:uLnTx/>
                <a:uFillTx/>
                <a:latin typeface="+mj-lt"/>
                <a:ea typeface="+mj-ea"/>
                <a:cs typeface="+mj-cs"/>
              </a:rPr>
              <a:t>Estimation with Use Cases</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2"/>
          <a:srcRect/>
          <a:stretch>
            <a:fillRect/>
          </a:stretch>
        </p:blipFill>
        <p:spPr bwMode="auto">
          <a:xfrm>
            <a:off x="152400" y="1447800"/>
            <a:ext cx="8818179" cy="15240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69</a:t>
            </a:fld>
            <a:endParaRPr lang="en-US"/>
          </a:p>
        </p:txBody>
      </p:sp>
      <p:sp>
        <p:nvSpPr>
          <p:cNvPr id="24580" name="Rectangle 2"/>
          <p:cNvSpPr>
            <a:spLocks noGrp="1" noChangeArrowheads="1"/>
          </p:cNvSpPr>
          <p:nvPr>
            <p:ph type="title"/>
          </p:nvPr>
        </p:nvSpPr>
        <p:spPr>
          <a:xfrm>
            <a:off x="457200" y="76200"/>
            <a:ext cx="8229600" cy="762000"/>
          </a:xfrm>
        </p:spPr>
        <p:txBody>
          <a:bodyPr>
            <a:normAutofit fontScale="90000"/>
          </a:bodyPr>
          <a:lstStyle/>
          <a:p>
            <a:pPr eaLnBrk="1" hangingPunct="1"/>
            <a:r>
              <a:rPr lang="en-US" sz="3200" dirty="0"/>
              <a:t>Software Project Effort and Cost Estimation - Problems</a:t>
            </a:r>
          </a:p>
        </p:txBody>
      </p:sp>
      <p:sp>
        <p:nvSpPr>
          <p:cNvPr id="24581" name="Rectangle 3"/>
          <p:cNvSpPr>
            <a:spLocks noGrp="1" noChangeArrowheads="1"/>
          </p:cNvSpPr>
          <p:nvPr>
            <p:ph type="body" idx="1"/>
          </p:nvPr>
        </p:nvSpPr>
        <p:spPr>
          <a:xfrm>
            <a:off x="228600" y="990600"/>
            <a:ext cx="8686800" cy="5638800"/>
          </a:xfrm>
        </p:spPr>
        <p:txBody>
          <a:bodyPr>
            <a:normAutofit/>
          </a:bodyPr>
          <a:lstStyle/>
          <a:p>
            <a:r>
              <a:rPr lang="en-US" sz="2000" dirty="0"/>
              <a:t>Estimated  LOC count  is 56,100 . Assuming that your organization produces 450 LOC/pm with a burdened  labor  rate of $7000 per person-month, find the cost /LOC, total estimated project cost and  estimated effort in person months.</a:t>
            </a:r>
          </a:p>
          <a:p>
            <a:pPr>
              <a:buNone/>
            </a:pPr>
            <a:r>
              <a:rPr lang="en-US" sz="2000" b="1" dirty="0"/>
              <a:t>	</a:t>
            </a:r>
            <a:r>
              <a:rPr lang="en-US" sz="2000" b="1" u="sng" dirty="0"/>
              <a:t>To Compute:</a:t>
            </a:r>
            <a:endParaRPr lang="en-US" sz="2000" dirty="0"/>
          </a:p>
          <a:p>
            <a:r>
              <a:rPr lang="en-US" sz="2000" dirty="0"/>
              <a:t>Cost per LOC = Labor rate per month/LOC per pm</a:t>
            </a:r>
          </a:p>
          <a:p>
            <a:r>
              <a:rPr lang="en-US" sz="2000" dirty="0"/>
              <a:t>Total Estimated Project Cost = Estimated LOC * Cost per LOC</a:t>
            </a:r>
          </a:p>
          <a:p>
            <a:r>
              <a:rPr lang="en-US" sz="2000" dirty="0"/>
              <a:t>Estimated Effort in pm = Total Estimated Project Cost/ Labor rate per month</a:t>
            </a:r>
          </a:p>
          <a:p>
            <a:pPr eaLnBrk="1" hangingPunct="1">
              <a:spcBef>
                <a:spcPts val="300"/>
              </a:spcBef>
            </a:pP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b="1" dirty="0"/>
              <a:t>Examine the Result</a:t>
            </a:r>
          </a:p>
          <a:p>
            <a:pPr>
              <a:spcBef>
                <a:spcPts val="600"/>
              </a:spcBef>
              <a:buNone/>
            </a:pPr>
            <a:r>
              <a:rPr lang="en-US" sz="2000" dirty="0"/>
              <a:t>	- Is it possible to test each component part of the solution? Has a reasonable testing strategy been implemented?</a:t>
            </a:r>
          </a:p>
          <a:p>
            <a:pPr>
              <a:buNone/>
            </a:pPr>
            <a:r>
              <a:rPr lang="en-US" sz="2000" dirty="0"/>
              <a:t>	- Does the solution produce results that conform to the data, functions, and features that are required? Has the software been validated against all stakeholder requirements?</a:t>
            </a:r>
          </a:p>
          <a:p>
            <a:pPr>
              <a:buNone/>
            </a:pPr>
            <a:endParaRPr lang="en-US" sz="2000" dirty="0"/>
          </a:p>
          <a:p>
            <a:r>
              <a:rPr lang="en-US" sz="2000" b="1" dirty="0"/>
              <a:t>How it all Starts – </a:t>
            </a:r>
            <a:r>
              <a:rPr lang="en-US" sz="2000" dirty="0"/>
              <a:t>Safe Home:</a:t>
            </a:r>
          </a:p>
          <a:p>
            <a:pPr lvl="1">
              <a:spcBef>
                <a:spcPts val="300"/>
              </a:spcBef>
            </a:pPr>
            <a:r>
              <a:rPr lang="en-US" sz="2000" dirty="0"/>
              <a:t>Every software project is precipitated by some business need: </a:t>
            </a:r>
          </a:p>
          <a:p>
            <a:pPr lvl="2">
              <a:spcBef>
                <a:spcPts val="300"/>
              </a:spcBef>
            </a:pPr>
            <a:r>
              <a:rPr lang="en-US" sz="2000" dirty="0"/>
              <a:t>The need to correct a defect in an existing application;</a:t>
            </a:r>
          </a:p>
          <a:p>
            <a:pPr lvl="2">
              <a:spcBef>
                <a:spcPts val="300"/>
              </a:spcBef>
            </a:pPr>
            <a:r>
              <a:rPr lang="en-US" sz="2000" dirty="0"/>
              <a:t>The  need to adapt a ‘legacy system’ to a changing business environment;</a:t>
            </a:r>
          </a:p>
          <a:p>
            <a:pPr lvl="2">
              <a:spcBef>
                <a:spcPts val="300"/>
              </a:spcBef>
            </a:pPr>
            <a:r>
              <a:rPr lang="en-US" sz="2000" dirty="0"/>
              <a:t>The need to extend the functions and features of an existing application, or</a:t>
            </a:r>
          </a:p>
          <a:p>
            <a:pPr lvl="2">
              <a:spcBef>
                <a:spcPts val="300"/>
              </a:spcBef>
            </a:pPr>
            <a:r>
              <a:rPr lang="en-US" sz="2000" dirty="0"/>
              <a:t>The need to create a new product, service, or system</a:t>
            </a:r>
          </a:p>
          <a:p>
            <a:pPr>
              <a:buNone/>
            </a:pPr>
            <a:r>
              <a:rPr lang="en-US" sz="2000" dirty="0"/>
              <a:t>	</a:t>
            </a:r>
          </a:p>
          <a:p>
            <a:pPr lvl="2">
              <a:buNone/>
            </a:pPr>
            <a:endParaRPr lang="en-US" sz="1800" dirty="0">
              <a:latin typeface="Palatino" pitchFamily="-12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spcBef>
                <a:spcPts val="300"/>
              </a:spcBef>
            </a:pPr>
            <a:r>
              <a:rPr lang="en-US" sz="2000" dirty="0"/>
              <a:t>The constructive cost model was developed by Barry W. Boehm in the late 1970s and published in Boehm's 1981 as a model for estimating effort, cost and schedule for software projects.</a:t>
            </a:r>
          </a:p>
          <a:p>
            <a:pPr>
              <a:spcBef>
                <a:spcPts val="300"/>
              </a:spcBef>
            </a:pPr>
            <a:r>
              <a:rPr lang="en-US" sz="2000" dirty="0"/>
              <a:t>Basic model - It estimate the software in a rough and quick manner. </a:t>
            </a:r>
          </a:p>
          <a:p>
            <a:pPr>
              <a:spcBef>
                <a:spcPts val="300"/>
              </a:spcBef>
            </a:pPr>
            <a:r>
              <a:rPr lang="en-US" sz="2000" dirty="0"/>
              <a:t>Mostly used in small and medium sized projects. </a:t>
            </a:r>
          </a:p>
          <a:p>
            <a:pPr>
              <a:spcBef>
                <a:spcPts val="300"/>
              </a:spcBef>
            </a:pPr>
            <a:r>
              <a:rPr lang="en-US" sz="2000" dirty="0"/>
              <a:t>3 modes of development: </a:t>
            </a:r>
          </a:p>
          <a:p>
            <a:pPr>
              <a:spcBef>
                <a:spcPts val="300"/>
              </a:spcBef>
              <a:buNone/>
            </a:pPr>
            <a:r>
              <a:rPr lang="en-US" sz="2000" dirty="0"/>
              <a:t>	a) Organic, </a:t>
            </a:r>
          </a:p>
          <a:p>
            <a:pPr>
              <a:spcBef>
                <a:spcPts val="300"/>
              </a:spcBef>
              <a:buNone/>
            </a:pPr>
            <a:r>
              <a:rPr lang="en-US" sz="2000" dirty="0"/>
              <a:t>	b) Semi Detached, </a:t>
            </a:r>
          </a:p>
          <a:p>
            <a:pPr>
              <a:spcBef>
                <a:spcPts val="300"/>
              </a:spcBef>
              <a:buNone/>
            </a:pPr>
            <a:r>
              <a:rPr lang="en-US" sz="2000" dirty="0"/>
              <a:t>	c) Embedded</a:t>
            </a:r>
          </a:p>
        </p:txBody>
      </p:sp>
      <p:pic>
        <p:nvPicPr>
          <p:cNvPr id="5" name="Picture 2"/>
          <p:cNvPicPr>
            <a:picLocks noChangeAspect="1" noChangeArrowheads="1"/>
          </p:cNvPicPr>
          <p:nvPr/>
        </p:nvPicPr>
        <p:blipFill>
          <a:blip r:embed="rId2"/>
          <a:srcRect/>
          <a:stretch>
            <a:fillRect/>
          </a:stretch>
        </p:blipFill>
        <p:spPr bwMode="auto">
          <a:xfrm>
            <a:off x="2236302" y="3429001"/>
            <a:ext cx="6874076" cy="3415352"/>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 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a:t>Equation &amp; Example </a:t>
            </a:r>
            <a:endParaRPr lang="en-US" sz="1600" dirty="0"/>
          </a:p>
        </p:txBody>
      </p:sp>
      <p:pic>
        <p:nvPicPr>
          <p:cNvPr id="4098" name="Picture 2"/>
          <p:cNvPicPr>
            <a:picLocks noChangeAspect="1" noChangeArrowheads="1"/>
          </p:cNvPicPr>
          <p:nvPr/>
        </p:nvPicPr>
        <p:blipFill>
          <a:blip r:embed="rId2"/>
          <a:srcRect/>
          <a:stretch>
            <a:fillRect/>
          </a:stretch>
        </p:blipFill>
        <p:spPr bwMode="auto">
          <a:xfrm>
            <a:off x="216523" y="1104900"/>
            <a:ext cx="8775077" cy="56769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a:t>
            </a:r>
          </a:p>
        </p:txBody>
      </p:sp>
      <p:sp>
        <p:nvSpPr>
          <p:cNvPr id="24581" name="Rectangle 3"/>
          <p:cNvSpPr>
            <a:spLocks noGrp="1" noChangeArrowheads="1"/>
          </p:cNvSpPr>
          <p:nvPr>
            <p:ph type="body" idx="1"/>
          </p:nvPr>
        </p:nvSpPr>
        <p:spPr>
          <a:xfrm>
            <a:off x="228600" y="609600"/>
            <a:ext cx="8686800" cy="6019800"/>
          </a:xfrm>
        </p:spPr>
        <p:txBody>
          <a:bodyPr>
            <a:normAutofit lnSpcReduction="10000"/>
          </a:bodyPr>
          <a:lstStyle/>
          <a:p>
            <a:pPr>
              <a:spcBef>
                <a:spcPts val="300"/>
              </a:spcBef>
              <a:buNone/>
            </a:pPr>
            <a:r>
              <a:rPr lang="en-US" sz="2000" b="1" dirty="0"/>
              <a:t>Numerical</a:t>
            </a:r>
          </a:p>
          <a:p>
            <a:pPr>
              <a:spcBef>
                <a:spcPts val="300"/>
              </a:spcBef>
            </a:pPr>
            <a:r>
              <a:rPr lang="en-US" sz="2000" dirty="0"/>
              <a:t>Suppose a project was estimated to be 400 KLOC. Calculate effort and time for organic mode. </a:t>
            </a:r>
          </a:p>
          <a:p>
            <a:pPr>
              <a:spcBef>
                <a:spcPts val="300"/>
              </a:spcBef>
            </a:pPr>
            <a:r>
              <a:rPr lang="en-US" sz="2000" dirty="0"/>
              <a:t>Organic:</a:t>
            </a:r>
          </a:p>
          <a:p>
            <a:pPr>
              <a:spcBef>
                <a:spcPts val="300"/>
              </a:spcBef>
              <a:buNone/>
            </a:pPr>
            <a:r>
              <a:rPr lang="en-US" sz="2000" dirty="0"/>
              <a:t>	Effort = a (KLOC)</a:t>
            </a:r>
            <a:r>
              <a:rPr lang="en-US" sz="2000" baseline="30000" dirty="0"/>
              <a:t>b</a:t>
            </a:r>
          </a:p>
          <a:p>
            <a:pPr>
              <a:spcBef>
                <a:spcPts val="300"/>
              </a:spcBef>
              <a:buNone/>
            </a:pPr>
            <a:r>
              <a:rPr lang="en-US" sz="2000" dirty="0"/>
              <a:t>	Effort = 2.4 (400)</a:t>
            </a:r>
            <a:r>
              <a:rPr lang="en-US" sz="2000" baseline="30000" dirty="0"/>
              <a:t>1.05</a:t>
            </a:r>
          </a:p>
          <a:p>
            <a:pPr>
              <a:spcBef>
                <a:spcPts val="300"/>
              </a:spcBef>
              <a:buNone/>
            </a:pPr>
            <a:r>
              <a:rPr lang="en-US" sz="2000" dirty="0"/>
              <a:t>	Effort = 1295PM</a:t>
            </a:r>
          </a:p>
          <a:p>
            <a:pPr>
              <a:spcBef>
                <a:spcPts val="300"/>
              </a:spcBef>
              <a:buNone/>
            </a:pPr>
            <a:r>
              <a:rPr lang="en-US" sz="2000" baseline="30000" dirty="0"/>
              <a:t>	</a:t>
            </a:r>
            <a:r>
              <a:rPr lang="en-US" sz="2000" dirty="0"/>
              <a:t>Development Time = c (Effort)</a:t>
            </a:r>
            <a:r>
              <a:rPr lang="en-US" sz="2000" baseline="30000" dirty="0"/>
              <a:t>d</a:t>
            </a:r>
          </a:p>
          <a:p>
            <a:pPr>
              <a:spcBef>
                <a:spcPts val="300"/>
              </a:spcBef>
              <a:buNone/>
            </a:pPr>
            <a:r>
              <a:rPr lang="en-US" sz="2000" dirty="0"/>
              <a:t>	Development Time = 2.5 (1295)</a:t>
            </a:r>
            <a:r>
              <a:rPr lang="en-US" sz="2000" baseline="30000" dirty="0"/>
              <a:t>0.38</a:t>
            </a:r>
          </a:p>
          <a:p>
            <a:pPr>
              <a:spcBef>
                <a:spcPts val="300"/>
              </a:spcBef>
              <a:buNone/>
            </a:pPr>
            <a:r>
              <a:rPr lang="en-US" sz="2000" dirty="0"/>
              <a:t>	Development Time = 38 Months</a:t>
            </a:r>
            <a:endParaRPr lang="en-US" sz="2000" baseline="30000" dirty="0"/>
          </a:p>
          <a:p>
            <a:pPr>
              <a:spcBef>
                <a:spcPts val="300"/>
              </a:spcBef>
            </a:pPr>
            <a:r>
              <a:rPr lang="en-US" sz="2000" b="1" dirty="0"/>
              <a:t>Semi-detached:</a:t>
            </a:r>
          </a:p>
          <a:p>
            <a:pPr>
              <a:spcBef>
                <a:spcPts val="300"/>
              </a:spcBef>
              <a:buNone/>
            </a:pPr>
            <a:r>
              <a:rPr lang="en-US" sz="2000" dirty="0"/>
              <a:t>	Effort = a (KLOC)</a:t>
            </a:r>
            <a:r>
              <a:rPr lang="en-US" sz="2000" baseline="30000" dirty="0"/>
              <a:t>b</a:t>
            </a:r>
          </a:p>
          <a:p>
            <a:pPr>
              <a:spcBef>
                <a:spcPts val="300"/>
              </a:spcBef>
              <a:buNone/>
            </a:pPr>
            <a:r>
              <a:rPr lang="en-US" sz="2000" dirty="0"/>
              <a:t>	Effort = 3.0 (400)</a:t>
            </a:r>
            <a:r>
              <a:rPr lang="en-US" sz="2000" baseline="30000" dirty="0"/>
              <a:t>1.12</a:t>
            </a:r>
          </a:p>
          <a:p>
            <a:pPr>
              <a:spcBef>
                <a:spcPts val="300"/>
              </a:spcBef>
              <a:buNone/>
            </a:pPr>
            <a:r>
              <a:rPr lang="en-US" sz="2000" dirty="0"/>
              <a:t>	Person Months = 2462PM, Find Development Time??</a:t>
            </a:r>
          </a:p>
          <a:p>
            <a:pPr>
              <a:spcBef>
                <a:spcPts val="300"/>
              </a:spcBef>
            </a:pPr>
            <a:r>
              <a:rPr lang="en-US" sz="2000" b="1" dirty="0"/>
              <a:t>Embedded:</a:t>
            </a:r>
          </a:p>
          <a:p>
            <a:pPr>
              <a:spcBef>
                <a:spcPts val="300"/>
              </a:spcBef>
              <a:buNone/>
            </a:pPr>
            <a:r>
              <a:rPr lang="en-US" sz="2000" dirty="0"/>
              <a:t>	Effort = a (KLOC)</a:t>
            </a:r>
            <a:r>
              <a:rPr lang="en-US" sz="2000" baseline="30000" dirty="0"/>
              <a:t>b</a:t>
            </a:r>
          </a:p>
          <a:p>
            <a:pPr>
              <a:spcBef>
                <a:spcPts val="300"/>
              </a:spcBef>
              <a:buNone/>
            </a:pPr>
            <a:r>
              <a:rPr lang="en-US" sz="2000" dirty="0"/>
              <a:t>	Effort = 3.6 (400)</a:t>
            </a:r>
            <a:r>
              <a:rPr lang="en-US" sz="2000" baseline="30000" dirty="0"/>
              <a:t>1.20</a:t>
            </a:r>
          </a:p>
          <a:p>
            <a:pPr>
              <a:spcBef>
                <a:spcPts val="300"/>
              </a:spcBef>
              <a:buNone/>
            </a:pPr>
            <a:r>
              <a:rPr lang="en-US" sz="2000" dirty="0"/>
              <a:t>	Person Months = 4772PM , Find Development Time??</a:t>
            </a:r>
            <a:endParaRPr lang="en-US" sz="2000" baseline="30000" dirty="0"/>
          </a:p>
          <a:p>
            <a:pPr>
              <a:spcBef>
                <a:spcPts val="300"/>
              </a:spcBef>
            </a:pPr>
            <a:endParaRPr lang="en-US" sz="2000" baseline="30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a:t>Barry Boehm introduced a hierarchy of software estimation models bearing the name COCOMO, for Constructive Cost Model. </a:t>
            </a:r>
          </a:p>
          <a:p>
            <a:pPr eaLnBrk="1" hangingPunct="1">
              <a:spcBef>
                <a:spcPts val="300"/>
              </a:spcBef>
            </a:pPr>
            <a:r>
              <a:rPr lang="en-US" sz="2000" dirty="0"/>
              <a:t>The original COCOMO model became one of the most widely used and discussed software cost estimation models in the industry.</a:t>
            </a:r>
          </a:p>
          <a:p>
            <a:pPr eaLnBrk="1" hangingPunct="1">
              <a:spcBef>
                <a:spcPts val="300"/>
              </a:spcBef>
            </a:pPr>
            <a:r>
              <a:rPr lang="en-US" sz="2000" dirty="0"/>
              <a:t>It has evolved into a more comprehensive estimation model, called COCOMO II. </a:t>
            </a:r>
          </a:p>
          <a:p>
            <a:pPr eaLnBrk="1" hangingPunct="1">
              <a:spcBef>
                <a:spcPts val="300"/>
              </a:spcBef>
            </a:pPr>
            <a:r>
              <a:rPr lang="en-US" sz="2000" dirty="0"/>
              <a:t>Like its predecessor, COCOMO II is actually a hierarchy of estimation models that address the following areas:</a:t>
            </a:r>
          </a:p>
          <a:p>
            <a:pPr lvl="1">
              <a:spcBef>
                <a:spcPts val="300"/>
              </a:spcBef>
            </a:pPr>
            <a:r>
              <a:rPr lang="en-US" sz="1600" b="1" dirty="0"/>
              <a:t>Application composition model: </a:t>
            </a:r>
            <a:r>
              <a:rPr lang="en-US" sz="1600" dirty="0"/>
              <a:t>Used during the early stages of software engineering, when prototyping of user interfaces, consideration of software and system interaction, assessment of performance, and evaluation of technology maturity are paramount.</a:t>
            </a:r>
          </a:p>
          <a:p>
            <a:pPr lvl="1">
              <a:spcBef>
                <a:spcPts val="300"/>
              </a:spcBef>
            </a:pPr>
            <a:r>
              <a:rPr lang="en-US" sz="1600" b="1" dirty="0"/>
              <a:t>Early design stage model:</a:t>
            </a:r>
            <a:r>
              <a:rPr lang="en-US" sz="1600" dirty="0"/>
              <a:t> Used once requirements have been stabilized and basic software architecture has been established.</a:t>
            </a:r>
          </a:p>
          <a:p>
            <a:pPr lvl="1">
              <a:spcBef>
                <a:spcPts val="300"/>
              </a:spcBef>
            </a:pPr>
            <a:r>
              <a:rPr lang="en-US" sz="1600" b="1" dirty="0"/>
              <a:t>Post-architecture-stage model:</a:t>
            </a:r>
            <a:r>
              <a:rPr lang="en-US" sz="1600" dirty="0"/>
              <a:t> Used during the construction of the software.</a:t>
            </a:r>
            <a:endParaRPr lang="en-US" sz="2000" dirty="0"/>
          </a:p>
          <a:p>
            <a:pPr>
              <a:spcBef>
                <a:spcPts val="300"/>
              </a:spcBef>
            </a:pPr>
            <a:r>
              <a:rPr lang="en-US" sz="2000" dirty="0"/>
              <a:t>Like all estimation models for software, the COCOMO II models require sizing information.</a:t>
            </a:r>
          </a:p>
          <a:p>
            <a:pPr>
              <a:spcBef>
                <a:spcPts val="300"/>
              </a:spcBef>
            </a:pPr>
            <a:r>
              <a:rPr lang="en-US" sz="2000" dirty="0"/>
              <a:t>Three different sizing options are available as part of the model hierarchy: object points, function points and lines of source code. </a:t>
            </a:r>
            <a:endParaRPr lang="en-US" sz="16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a:t>
            </a:r>
          </a:p>
        </p:txBody>
      </p:sp>
      <p:sp>
        <p:nvSpPr>
          <p:cNvPr id="24581" name="Rectangle 3"/>
          <p:cNvSpPr>
            <a:spLocks noGrp="1" noChangeArrowheads="1"/>
          </p:cNvSpPr>
          <p:nvPr>
            <p:ph type="body" idx="1"/>
          </p:nvPr>
        </p:nvSpPr>
        <p:spPr>
          <a:xfrm>
            <a:off x="228600" y="609600"/>
            <a:ext cx="8686800" cy="6019800"/>
          </a:xfrm>
        </p:spPr>
        <p:txBody>
          <a:bodyPr>
            <a:normAutofit lnSpcReduction="10000"/>
          </a:bodyPr>
          <a:lstStyle/>
          <a:p>
            <a:pPr eaLnBrk="1" hangingPunct="1">
              <a:spcBef>
                <a:spcPts val="300"/>
              </a:spcBef>
            </a:pPr>
            <a:r>
              <a:rPr lang="en-US" sz="2000" dirty="0"/>
              <a:t>The COCOMO II application composition model uses object points and is illustrated below. </a:t>
            </a:r>
          </a:p>
          <a:p>
            <a:pPr eaLnBrk="1" hangingPunct="1">
              <a:spcBef>
                <a:spcPts val="300"/>
              </a:spcBef>
            </a:pPr>
            <a:r>
              <a:rPr lang="en-US" sz="2000" dirty="0"/>
              <a:t>It should be noted that other, more sophisticated estimation models (using FP and KLOC) are also available as part of COCOMO II.</a:t>
            </a:r>
          </a:p>
          <a:p>
            <a:pPr eaLnBrk="1" hangingPunct="1">
              <a:spcBef>
                <a:spcPts val="300"/>
              </a:spcBef>
            </a:pPr>
            <a:endParaRPr lang="en-US" sz="2000" dirty="0"/>
          </a:p>
          <a:p>
            <a:pPr eaLnBrk="1" hangingPunct="1">
              <a:spcBef>
                <a:spcPts val="300"/>
              </a:spcBef>
            </a:pPr>
            <a:endParaRPr lang="en-US" sz="2000" dirty="0"/>
          </a:p>
          <a:p>
            <a:pPr eaLnBrk="1" hangingPunct="1">
              <a:spcBef>
                <a:spcPts val="300"/>
              </a:spcBef>
            </a:pPr>
            <a:endParaRPr lang="en-US" sz="2000" dirty="0"/>
          </a:p>
          <a:p>
            <a:pPr eaLnBrk="1" hangingPunct="1">
              <a:spcBef>
                <a:spcPts val="300"/>
              </a:spcBef>
            </a:pPr>
            <a:endParaRPr lang="en-US" sz="2000" dirty="0"/>
          </a:p>
          <a:p>
            <a:pPr eaLnBrk="1" hangingPunct="1">
              <a:spcBef>
                <a:spcPts val="300"/>
              </a:spcBef>
            </a:pPr>
            <a:endParaRPr lang="en-US" sz="2000" dirty="0"/>
          </a:p>
          <a:p>
            <a:pPr eaLnBrk="1" hangingPunct="1">
              <a:spcBef>
                <a:spcPts val="300"/>
              </a:spcBef>
            </a:pPr>
            <a:endParaRPr lang="en-US" sz="2000" dirty="0"/>
          </a:p>
          <a:p>
            <a:pPr algn="ctr" eaLnBrk="1" hangingPunct="1">
              <a:spcBef>
                <a:spcPts val="300"/>
              </a:spcBef>
              <a:buNone/>
            </a:pPr>
            <a:r>
              <a:rPr lang="en-US" sz="2000" dirty="0"/>
              <a:t>	Complexity weighting for object types</a:t>
            </a:r>
          </a:p>
          <a:p>
            <a:pPr eaLnBrk="1" hangingPunct="1">
              <a:spcBef>
                <a:spcPts val="300"/>
              </a:spcBef>
            </a:pPr>
            <a:r>
              <a:rPr lang="en-US" sz="2000" dirty="0"/>
              <a:t>Like function points, the object point is an indirect software measure that is computed using counts of the number of (a) screens (at the user interface), (b) reports, and (c) components likely to be required to build the application. </a:t>
            </a:r>
          </a:p>
          <a:p>
            <a:pPr eaLnBrk="1" hangingPunct="1">
              <a:spcBef>
                <a:spcPts val="300"/>
              </a:spcBef>
            </a:pPr>
            <a:r>
              <a:rPr lang="en-US" sz="2000" dirty="0"/>
              <a:t>Each object instance (e.g., a screen or report) is classified into one of three complexity levels (i.e., simple, medium, or difficult) using criteria suggested by Boehm.</a:t>
            </a:r>
          </a:p>
          <a:p>
            <a:pPr eaLnBrk="1" hangingPunct="1">
              <a:spcBef>
                <a:spcPts val="300"/>
              </a:spcBef>
            </a:pPr>
            <a:r>
              <a:rPr lang="en-US" sz="2000" dirty="0"/>
              <a:t>In essence, complexity is a function of the number and source of the client and server data tables that are required to generate the screen or report and the number of views or sections presented as part of the screen or report.</a:t>
            </a:r>
          </a:p>
          <a:p>
            <a:pPr eaLnBrk="1" hangingPunct="1">
              <a:spcBef>
                <a:spcPts val="300"/>
              </a:spcBef>
            </a:pPr>
            <a:endParaRPr lang="en-US" sz="1600" dirty="0"/>
          </a:p>
        </p:txBody>
      </p:sp>
      <p:pic>
        <p:nvPicPr>
          <p:cNvPr id="1026" name="Picture 2"/>
          <p:cNvPicPr>
            <a:picLocks noChangeAspect="1" noChangeArrowheads="1"/>
          </p:cNvPicPr>
          <p:nvPr/>
        </p:nvPicPr>
        <p:blipFill>
          <a:blip r:embed="rId2"/>
          <a:srcRect/>
          <a:stretch>
            <a:fillRect/>
          </a:stretch>
        </p:blipFill>
        <p:spPr bwMode="auto">
          <a:xfrm>
            <a:off x="1828800" y="1981200"/>
            <a:ext cx="5467350" cy="20193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a:t>Once complexity is determined, the number of screens, reports and components are weighted according to the table illustrated in above figure.</a:t>
            </a:r>
          </a:p>
          <a:p>
            <a:pPr eaLnBrk="1" hangingPunct="1">
              <a:spcBef>
                <a:spcPts val="300"/>
              </a:spcBef>
            </a:pPr>
            <a:r>
              <a:rPr lang="en-US" sz="2000" dirty="0"/>
              <a:t>The object point count is then determined by multiplying the original number of object instances by the weighting factor in the figure and summing to obtain a total object point count. </a:t>
            </a:r>
          </a:p>
          <a:p>
            <a:pPr eaLnBrk="1" hangingPunct="1">
              <a:spcBef>
                <a:spcPts val="300"/>
              </a:spcBef>
            </a:pPr>
            <a:r>
              <a:rPr lang="en-US" sz="2000" dirty="0"/>
              <a:t>When component-based development or general software reuse is to be applied, the percent of reuse (%reuse) is estimated and the object point count is adjusted:</a:t>
            </a:r>
          </a:p>
          <a:p>
            <a:pPr eaLnBrk="1" hangingPunct="1">
              <a:spcBef>
                <a:spcPts val="300"/>
              </a:spcBef>
              <a:buNone/>
            </a:pPr>
            <a:r>
              <a:rPr lang="en-US" sz="2000" dirty="0"/>
              <a:t>	NOP = (object points) * [(100 - % reuse) / 100], where NOP is defined as new object points</a:t>
            </a:r>
          </a:p>
          <a:p>
            <a:pPr eaLnBrk="1" hangingPunct="1">
              <a:spcBef>
                <a:spcPts val="300"/>
              </a:spcBef>
            </a:pPr>
            <a:r>
              <a:rPr lang="en-US" sz="2000" dirty="0"/>
              <a:t>To derive an estimate of effort based on the computed NOP value, a “productivity rate” must be derived. </a:t>
            </a:r>
          </a:p>
          <a:p>
            <a:pPr eaLnBrk="1" hangingPunct="1">
              <a:spcBef>
                <a:spcPts val="300"/>
              </a:spcBef>
            </a:pPr>
            <a:endParaRPr lang="en-US" sz="1600" dirty="0"/>
          </a:p>
        </p:txBody>
      </p:sp>
      <p:pic>
        <p:nvPicPr>
          <p:cNvPr id="2050" name="Picture 2"/>
          <p:cNvPicPr>
            <a:picLocks noChangeAspect="1" noChangeArrowheads="1"/>
          </p:cNvPicPr>
          <p:nvPr/>
        </p:nvPicPr>
        <p:blipFill>
          <a:blip r:embed="rId2"/>
          <a:srcRect/>
          <a:stretch>
            <a:fillRect/>
          </a:stretch>
        </p:blipFill>
        <p:spPr bwMode="auto">
          <a:xfrm>
            <a:off x="1" y="4838962"/>
            <a:ext cx="9144000" cy="2019038"/>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a:t>The figure above presents the productivity rate, </a:t>
            </a:r>
          </a:p>
          <a:p>
            <a:pPr eaLnBrk="1" hangingPunct="1">
              <a:spcBef>
                <a:spcPts val="300"/>
              </a:spcBef>
              <a:buNone/>
            </a:pPr>
            <a:r>
              <a:rPr lang="en-US" sz="2000" dirty="0"/>
              <a:t>	PROD = NOP / person-month, for different levels of developer experience and development environment maturity.</a:t>
            </a:r>
          </a:p>
          <a:p>
            <a:pPr eaLnBrk="1" hangingPunct="1">
              <a:spcBef>
                <a:spcPts val="300"/>
              </a:spcBef>
            </a:pPr>
            <a:r>
              <a:rPr lang="en-US" sz="2000" dirty="0"/>
              <a:t>Once the productivity rate has been determined, an estimate of project effort is computing using, </a:t>
            </a:r>
          </a:p>
          <a:p>
            <a:pPr eaLnBrk="1" hangingPunct="1">
              <a:spcBef>
                <a:spcPts val="300"/>
              </a:spcBef>
              <a:buNone/>
            </a:pPr>
            <a:r>
              <a:rPr lang="en-US" sz="2000" dirty="0"/>
              <a:t>	Estimated effort = NOP / PROD</a:t>
            </a:r>
          </a:p>
          <a:p>
            <a:pPr eaLnBrk="1" hangingPunct="1">
              <a:spcBef>
                <a:spcPts val="300"/>
              </a:spcBef>
            </a:pPr>
            <a:r>
              <a:rPr lang="en-US" sz="2000" dirty="0"/>
              <a:t>In more advanced COCOMO II models (these models use FP and KLOC counts of the size variable), a variety of scale factors, cost drivers, and adjustment procedures are required.</a:t>
            </a:r>
          </a:p>
          <a:p>
            <a:pPr eaLnBrk="1" hangingPunct="1">
              <a:spcBef>
                <a:spcPts val="300"/>
              </a:spcBef>
            </a:pPr>
            <a:endParaRPr lang="en-US" sz="16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 - Problems</a:t>
            </a:r>
          </a:p>
        </p:txBody>
      </p:sp>
      <p:sp>
        <p:nvSpPr>
          <p:cNvPr id="24581" name="Rectangle 3"/>
          <p:cNvSpPr>
            <a:spLocks noGrp="1" noChangeArrowheads="1"/>
          </p:cNvSpPr>
          <p:nvPr>
            <p:ph type="body" idx="1"/>
          </p:nvPr>
        </p:nvSpPr>
        <p:spPr>
          <a:xfrm>
            <a:off x="228600" y="609600"/>
            <a:ext cx="8686800" cy="6019800"/>
          </a:xfrm>
        </p:spPr>
        <p:txBody>
          <a:bodyPr>
            <a:normAutofit/>
          </a:bodyPr>
          <a:lstStyle/>
          <a:p>
            <a:r>
              <a:rPr lang="en-US" sz="2000" dirty="0"/>
              <a:t>Use the COCOMO II model to estimate the effort required to build software for a simple ATM that produces 12 screens, 10 reports, and will require approximately 80 software components, Percentage of reuse is 20%, Value of Prod=9. Use the application composition model with object points.</a:t>
            </a:r>
          </a:p>
          <a:p>
            <a:pPr>
              <a:buNone/>
            </a:pPr>
            <a:r>
              <a:rPr lang="en-US" sz="2000" b="1" dirty="0"/>
              <a:t>	</a:t>
            </a:r>
            <a:r>
              <a:rPr lang="en-US" sz="2000" b="1" u="sng" dirty="0"/>
              <a:t>To Compute:</a:t>
            </a:r>
            <a:endParaRPr lang="en-US" sz="2000" dirty="0"/>
          </a:p>
          <a:p>
            <a:r>
              <a:rPr lang="en-US" sz="2000" dirty="0"/>
              <a:t>Object points = screen + report + components</a:t>
            </a:r>
          </a:p>
          <a:p>
            <a:r>
              <a:rPr lang="en-US" sz="2000" dirty="0"/>
              <a:t>NOP = Object Points * [(100 - % reuse)/100]</a:t>
            </a:r>
          </a:p>
          <a:p>
            <a:r>
              <a:rPr lang="en-US" sz="2000" dirty="0"/>
              <a:t>Estimated Effort = NOP/PROD</a:t>
            </a:r>
          </a:p>
          <a:p>
            <a:pPr eaLnBrk="1" hangingPunct="1">
              <a:spcBef>
                <a:spcPts val="300"/>
              </a:spcBef>
            </a:pPr>
            <a:endParaRPr lang="en-US" sz="16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REFERENCES</a:t>
            </a:r>
          </a:p>
        </p:txBody>
      </p:sp>
      <p:sp>
        <p:nvSpPr>
          <p:cNvPr id="3" name="Content Placeholder 2"/>
          <p:cNvSpPr>
            <a:spLocks noGrp="1"/>
          </p:cNvSpPr>
          <p:nvPr>
            <p:ph idx="1"/>
          </p:nvPr>
        </p:nvSpPr>
        <p:spPr>
          <a:xfrm>
            <a:off x="152400" y="914400"/>
            <a:ext cx="8839200" cy="5791200"/>
          </a:xfrm>
        </p:spPr>
        <p:txBody>
          <a:bodyPr>
            <a:normAutofit/>
          </a:bodyPr>
          <a:lstStyle/>
          <a:p>
            <a:r>
              <a:rPr lang="en-US" sz="2000" dirty="0"/>
              <a:t>Roger S. Pressman, Software Engineering – A Practitioner Approach, 6</a:t>
            </a:r>
            <a:r>
              <a:rPr lang="en-US" sz="2000" baseline="30000" dirty="0"/>
              <a:t>th</a:t>
            </a:r>
            <a:r>
              <a:rPr lang="en-US" sz="2000" dirty="0"/>
              <a:t> ed., McGraw Hill, 2005</a:t>
            </a:r>
          </a:p>
          <a:p>
            <a:endParaRPr lang="en-US" sz="2000" dirty="0"/>
          </a:p>
          <a:p>
            <a:r>
              <a:rPr lang="en-US" sz="2000" dirty="0"/>
              <a:t>Ian Somerville, Software Engineering, 8</a:t>
            </a:r>
            <a:r>
              <a:rPr lang="en-US" sz="2000" baseline="30000" dirty="0"/>
              <a:t>th</a:t>
            </a:r>
            <a:r>
              <a:rPr lang="en-US" sz="2000" dirty="0"/>
              <a:t> ed., Pearson Education, 2010</a:t>
            </a:r>
          </a:p>
          <a:p>
            <a:endParaRPr lang="en-US" sz="2000" dirty="0"/>
          </a:p>
          <a:p>
            <a:r>
              <a:rPr lang="en-US" sz="2000" dirty="0"/>
              <a:t>Kendall &amp; Kendall, System Analysis and Design, 9</a:t>
            </a:r>
            <a:r>
              <a:rPr lang="en-US" sz="2000" baseline="30000" dirty="0"/>
              <a:t>th</a:t>
            </a:r>
            <a:r>
              <a:rPr lang="en-US" sz="2000" dirty="0"/>
              <a:t> ed., Pearson Education, 2014</a:t>
            </a:r>
          </a:p>
          <a:p>
            <a:endParaRPr lang="en-US" sz="2000" dirty="0"/>
          </a:p>
          <a:p>
            <a:r>
              <a:rPr lang="en-US" sz="2000"/>
              <a:t>Education, https://www.slideshare.net/AwaisSiddique8/cocomo-model-1-and-2</a:t>
            </a:r>
            <a:endParaRPr lang="en-US" sz="20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a:t>THANK YOU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Management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Introduction</a:t>
            </a:r>
          </a:p>
          <a:p>
            <a:r>
              <a:rPr lang="en-GB" sz="2000" dirty="0"/>
              <a:t>Concerned with activities involved in ensuring that software is delivered on time and on schedule and in accordance with the requirements of the organisations developing and procuring the software.</a:t>
            </a:r>
          </a:p>
          <a:p>
            <a:r>
              <a:rPr lang="en-GB" sz="2000" dirty="0"/>
              <a:t>Project management is needed because software development is always subject to budget and schedule constraints that are set by the organisation developing the software.</a:t>
            </a:r>
          </a:p>
          <a:p>
            <a:endParaRPr lang="en-GB" sz="2000" dirty="0"/>
          </a:p>
          <a:p>
            <a:pPr>
              <a:buNone/>
            </a:pPr>
            <a:r>
              <a:rPr lang="en-GB" sz="2000" b="1" dirty="0"/>
              <a:t>Success Criteria</a:t>
            </a:r>
          </a:p>
          <a:p>
            <a:r>
              <a:rPr lang="en-GB" sz="2000" dirty="0"/>
              <a:t>Deliver the software to the customer at the agreed time.</a:t>
            </a:r>
          </a:p>
          <a:p>
            <a:r>
              <a:rPr lang="en-GB" sz="2000" dirty="0"/>
              <a:t>Keep overall costs within budget.</a:t>
            </a:r>
          </a:p>
          <a:p>
            <a:r>
              <a:rPr lang="en-GB" sz="2000" dirty="0"/>
              <a:t>Deliver software that meets the customer’s expectations.</a:t>
            </a:r>
          </a:p>
          <a:p>
            <a:r>
              <a:rPr lang="en-GB" sz="2000" dirty="0"/>
              <a:t>Maintain a coherent and well-functioning development team.</a:t>
            </a:r>
          </a:p>
          <a:p>
            <a:pPr>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Management</a:t>
            </a:r>
            <a:endParaRPr lang="en-IN" sz="3200" dirty="0"/>
          </a:p>
        </p:txBody>
      </p:sp>
      <p:sp>
        <p:nvSpPr>
          <p:cNvPr id="3" name="Content Placeholder 2"/>
          <p:cNvSpPr>
            <a:spLocks noGrp="1"/>
          </p:cNvSpPr>
          <p:nvPr>
            <p:ph idx="1"/>
          </p:nvPr>
        </p:nvSpPr>
        <p:spPr>
          <a:xfrm>
            <a:off x="152400" y="549320"/>
            <a:ext cx="8839200" cy="6172200"/>
          </a:xfrm>
        </p:spPr>
        <p:txBody>
          <a:bodyPr>
            <a:noAutofit/>
          </a:bodyPr>
          <a:lstStyle/>
          <a:p>
            <a:pPr>
              <a:buNone/>
            </a:pPr>
            <a:r>
              <a:rPr lang="en-GB" sz="2000" b="1" dirty="0"/>
              <a:t>Software Management Distinctions</a:t>
            </a:r>
          </a:p>
          <a:p>
            <a:r>
              <a:rPr lang="en-GB" sz="2000" dirty="0"/>
              <a:t>The product is intangible.</a:t>
            </a:r>
          </a:p>
          <a:p>
            <a:pPr lvl="1"/>
            <a:r>
              <a:rPr lang="en-GB" sz="2000" dirty="0"/>
              <a:t>Software cannot be seen or touched. </a:t>
            </a:r>
          </a:p>
          <a:p>
            <a:pPr lvl="1"/>
            <a:r>
              <a:rPr lang="en-GB" sz="2000" dirty="0"/>
              <a:t>Software project managers cannot see progress by simply looking at the artefact that is being constructed. </a:t>
            </a:r>
          </a:p>
          <a:p>
            <a:r>
              <a:rPr lang="en-GB" sz="2000" dirty="0"/>
              <a:t>Many software projects are 'one-off' projects.</a:t>
            </a:r>
          </a:p>
          <a:p>
            <a:pPr lvl="1"/>
            <a:r>
              <a:rPr lang="en-GB" sz="2000" dirty="0"/>
              <a:t>Large software projects are usually different in some ways from previous projects. </a:t>
            </a:r>
          </a:p>
          <a:p>
            <a:pPr lvl="1"/>
            <a:r>
              <a:rPr lang="en-GB" sz="2000" dirty="0"/>
              <a:t>Even managers who have lots of previous experience may find it difficult to anticipate problems. </a:t>
            </a:r>
          </a:p>
          <a:p>
            <a:r>
              <a:rPr lang="en-GB" sz="2000" dirty="0"/>
              <a:t>Software processes are variable and organization specific.</a:t>
            </a:r>
          </a:p>
          <a:p>
            <a:pPr lvl="1"/>
            <a:r>
              <a:rPr lang="en-GB" sz="2000" dirty="0"/>
              <a:t>We still cannot reliably predict when a particular software process is likely to lead to development problems.</a:t>
            </a:r>
          </a:p>
          <a:p>
            <a:endParaRPr lang="en-GB" sz="2000" dirty="0"/>
          </a:p>
          <a:p>
            <a:pPr>
              <a:buNone/>
            </a:pPr>
            <a:r>
              <a:rPr lang="en-GB" sz="2000" b="1" dirty="0"/>
              <a:t>Factors Influencing Project Management</a:t>
            </a:r>
          </a:p>
          <a:p>
            <a:r>
              <a:rPr lang="en-GB" sz="2000" dirty="0"/>
              <a:t>Company size </a:t>
            </a:r>
          </a:p>
          <a:p>
            <a:r>
              <a:rPr lang="en-GB" sz="2000" dirty="0"/>
              <a:t>Software customers </a:t>
            </a:r>
          </a:p>
          <a:p>
            <a:pPr>
              <a:buNone/>
            </a:pP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54820</TotalTime>
  <Words>6098</Words>
  <Application>Microsoft Office PowerPoint</Application>
  <PresentationFormat>On-screen Show (4:3)</PresentationFormat>
  <Paragraphs>907</Paragraphs>
  <Slides>79</Slides>
  <Notes>60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UNIT - I </vt:lpstr>
      <vt:lpstr>Topics</vt:lpstr>
      <vt:lpstr>Introduction To Software Engineering</vt:lpstr>
      <vt:lpstr>Layered Technology</vt:lpstr>
      <vt:lpstr>Essence of Practice</vt:lpstr>
      <vt:lpstr>Essence of Practice</vt:lpstr>
      <vt:lpstr>Essence of Practice</vt:lpstr>
      <vt:lpstr>Software Project Management</vt:lpstr>
      <vt:lpstr>Software Project Management</vt:lpstr>
      <vt:lpstr>Software Project Management</vt:lpstr>
      <vt:lpstr>Software Project Management</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Introduction to Requirement Engineering</vt:lpstr>
      <vt:lpstr>Introduction to Requirement Engineering</vt:lpstr>
      <vt:lpstr>Requirements Elicitation</vt:lpstr>
      <vt:lpstr>Requirements Elicitation</vt:lpstr>
      <vt:lpstr>Quality Function Deployment</vt:lpstr>
      <vt:lpstr>Elicitation Work Products</vt:lpstr>
      <vt:lpstr>Building Analysis Model</vt:lpstr>
      <vt:lpstr>Scenario-based Elements - Use Cases</vt:lpstr>
      <vt:lpstr>Use Case Diagram</vt:lpstr>
      <vt:lpstr>Class-based Elements - Class Diagram</vt:lpstr>
      <vt:lpstr>Behavioral Elements - State Diagram</vt:lpstr>
      <vt:lpstr>Flow-Oriented Elements</vt:lpstr>
      <vt:lpstr>Analysis Patterns</vt:lpstr>
      <vt:lpstr>Negotiating Requirements</vt:lpstr>
      <vt:lpstr>Validating Requirements</vt:lpstr>
      <vt:lpstr>Validating Requirements</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Pricing</vt:lpstr>
      <vt:lpstr>Software Pricing</vt:lpstr>
      <vt:lpstr>Pricing to Win</vt:lpstr>
      <vt:lpstr>PowerPoint Presentation</vt:lpstr>
      <vt:lpstr>PowerPoint Presentation</vt:lpstr>
      <vt:lpstr>Functional Decomposition</vt:lpstr>
      <vt:lpstr>Conventional Methods – LOC/FP Approach</vt:lpstr>
      <vt:lpstr>Example: FP Approach</vt:lpstr>
      <vt:lpstr>PowerPoint Presentation</vt:lpstr>
      <vt:lpstr>PowerPoint Presentation</vt:lpstr>
      <vt:lpstr>PowerPoint Presentation</vt:lpstr>
      <vt:lpstr>PowerPoint Presentation</vt:lpstr>
      <vt:lpstr>Software Project Effort and Cost Estimation - Problems</vt:lpstr>
      <vt:lpstr>COCOMO I</vt:lpstr>
      <vt:lpstr>COCOMO - I</vt:lpstr>
      <vt:lpstr>COCOMO I</vt:lpstr>
      <vt:lpstr>COCOMO II</vt:lpstr>
      <vt:lpstr>COCOMO II</vt:lpstr>
      <vt:lpstr>COCOMO II</vt:lpstr>
      <vt:lpstr>COCOMO II</vt:lpstr>
      <vt:lpstr>COCOMO II - Problems</vt:lpstr>
      <vt:lpstr>REFERENCES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nathancool123 pinto</cp:lastModifiedBy>
  <cp:revision>1275</cp:revision>
  <dcterms:created xsi:type="dcterms:W3CDTF">2017-03-21T16:05:31Z</dcterms:created>
  <dcterms:modified xsi:type="dcterms:W3CDTF">2023-01-25T04:22:44Z</dcterms:modified>
</cp:coreProperties>
</file>