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9" r:id="rId3"/>
    <p:sldMasterId id="2147483670" r:id="rId4"/>
    <p:sldMasterId id="2147483681" r:id="rId5"/>
  </p:sldMasterIdLst>
  <p:notesMasterIdLst>
    <p:notesMasterId r:id="rId10"/>
  </p:notesMasterIdLst>
  <p:sldIdLst>
    <p:sldId id="257" r:id="rId6"/>
    <p:sldId id="260" r:id="rId7"/>
    <p:sldId id="261" r:id="rId8"/>
    <p:sldId id="266" r:id="rId9"/>
    <p:sldId id="430"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12" r:id="rId27"/>
    <p:sldId id="345" r:id="rId28"/>
    <p:sldId id="346" r:id="rId29"/>
    <p:sldId id="357" r:id="rId30"/>
    <p:sldId id="347" r:id="rId31"/>
    <p:sldId id="358" r:id="rId32"/>
    <p:sldId id="359" r:id="rId33"/>
    <p:sldId id="348" r:id="rId34"/>
    <p:sldId id="349" r:id="rId35"/>
    <p:sldId id="350" r:id="rId36"/>
    <p:sldId id="411" r:id="rId37"/>
    <p:sldId id="351" r:id="rId38"/>
    <p:sldId id="395" r:id="rId39"/>
    <p:sldId id="371" r:id="rId40"/>
    <p:sldId id="373" r:id="rId41"/>
    <p:sldId id="374" r:id="rId42"/>
    <p:sldId id="376" r:id="rId43"/>
    <p:sldId id="375" r:id="rId44"/>
    <p:sldId id="377" r:id="rId45"/>
    <p:sldId id="378" r:id="rId46"/>
    <p:sldId id="379" r:id="rId47"/>
    <p:sldId id="380" r:id="rId48"/>
    <p:sldId id="352" r:id="rId49"/>
    <p:sldId id="386" r:id="rId50"/>
    <p:sldId id="387" r:id="rId51"/>
    <p:sldId id="388" r:id="rId52"/>
    <p:sldId id="390" r:id="rId53"/>
    <p:sldId id="391" r:id="rId54"/>
    <p:sldId id="354" r:id="rId55"/>
    <p:sldId id="393" r:id="rId56"/>
    <p:sldId id="394" r:id="rId57"/>
    <p:sldId id="392" r:id="rId58"/>
    <p:sldId id="396" r:id="rId59"/>
    <p:sldId id="397" r:id="rId60"/>
    <p:sldId id="398" r:id="rId61"/>
    <p:sldId id="399" r:id="rId62"/>
    <p:sldId id="400" r:id="rId63"/>
    <p:sldId id="401" r:id="rId64"/>
    <p:sldId id="402" r:id="rId65"/>
    <p:sldId id="405" r:id="rId66"/>
    <p:sldId id="406" r:id="rId67"/>
    <p:sldId id="407" r:id="rId68"/>
    <p:sldId id="408" r:id="rId69"/>
    <p:sldId id="409" r:id="rId70"/>
    <p:sldId id="410" r:id="rId71"/>
    <p:sldId id="414" r:id="rId72"/>
    <p:sldId id="41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 name="Google Shape;9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SimSun" panose="02010600030101010101" pitchFamily="2" charset="-122"/>
              </a:rPr>
            </a:fld>
            <a:endParaRPr lang="zh-CN" altLang="en-US" dirty="0">
              <a:ea typeface="SimSun" panose="02010600030101010101" pitchFamily="2" charset="-122"/>
            </a:endParaRPr>
          </a:p>
        </p:txBody>
      </p:sp>
      <p:sp>
        <p:nvSpPr>
          <p:cNvPr id="62467" name="Rectangle 2"/>
          <p:cNvSpPr>
            <a:spLocks noRot="1"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eaLnBrk="1" hangingPunct="1"/>
            <a:endParaRPr lang="zh-CN" altLang="en-US"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1" name="Google Shape;95;p1" descr="pngfind.com-kingpin-png-4152286 (1).png"/>
          <p:cNvPicPr preferRelativeResize="0"/>
          <p:nvPr/>
        </p:nvPicPr>
        <p:blipFill>
          <a:blip r:embed="rId2"/>
          <a:stretch>
            <a:fillRect/>
          </a:stretch>
        </p:blipFill>
        <p:spPr>
          <a:xfrm>
            <a:off x="9245600" y="95250"/>
            <a:ext cx="2851151" cy="935038"/>
          </a:xfrm>
          <a:prstGeom prst="rect">
            <a:avLst/>
          </a:prstGeom>
          <a:noFill/>
          <a:ln w="9525">
            <a:noFill/>
          </a:ln>
        </p:spPr>
      </p:pic>
      <p:sp>
        <p:nvSpPr>
          <p:cNvPr id="2" name="Title 1"/>
          <p:cNvSpPr>
            <a:spLocks noGrp="1"/>
          </p:cNvSpPr>
          <p:nvPr>
            <p:ph type="ctrTitle"/>
          </p:nvPr>
        </p:nvSpPr>
        <p:spPr>
          <a:xfrm>
            <a:off x="1524000" y="1122363"/>
            <a:ext cx="9144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5" name="Footer Placeholder 4"/>
          <p:cNvSpPr>
            <a:spLocks noGrp="1"/>
          </p:cNvSpPr>
          <p:nvPr>
            <p:ph type="ftr" sz="quarter" idx="11"/>
          </p:nvPr>
        </p:nvSpPr>
        <p:spPr>
          <a:xfrm>
            <a:off x="0" y="6497955"/>
            <a:ext cx="7472045" cy="360045"/>
          </a:xfrm>
          <a:prstGeom prst="rect">
            <a:avLst/>
          </a:prstGeom>
          <a:noFill/>
          <a:ln w="9525">
            <a:noFill/>
          </a:ln>
        </p:spPr>
        <p:txBody>
          <a:bodyPr/>
          <a:lstStyle>
            <a:lvl1pPr algn="l">
              <a:defRPr i="1"/>
            </a:lvl1pPr>
          </a:lstStyle>
          <a:p>
            <a:r>
              <a:rPr lang="en-US"/>
              <a:t>18CSC209J-DBMSCIS           NWC/SRMIST</a:t>
            </a:r>
            <a:endParaRPr lang="en-US"/>
          </a:p>
        </p:txBody>
      </p:sp>
      <p:sp>
        <p:nvSpPr>
          <p:cNvPr id="6" name="Slide Number Placeholder 5"/>
          <p:cNvSpPr>
            <a:spLocks noGrp="1"/>
          </p:cNvSpPr>
          <p:nvPr>
            <p:ph type="sldNum" sz="quarter" idx="12"/>
          </p:nvPr>
        </p:nvSpPr>
        <p:spPr>
          <a:xfrm>
            <a:off x="9022080" y="6497955"/>
            <a:ext cx="2844800" cy="476250"/>
          </a:xfrm>
          <a:prstGeom prst="rect">
            <a:avLst/>
          </a:prstGeom>
          <a:noFill/>
          <a:ln w="9525">
            <a:noFill/>
          </a:ln>
        </p:spPr>
        <p:txBody>
          <a:bodyPr/>
          <a:p>
            <a:fld id="{9B618960-8005-486C-9A75-10CB2AAC16F9}" type="slidenum">
              <a:rPr lang="en-US" smtClean="0"/>
            </a:fld>
            <a:endParaRPr lang="en-US"/>
          </a:p>
        </p:txBody>
      </p:sp>
      <p:sp>
        <p:nvSpPr>
          <p:cNvPr id="4" name="Date Placeholder 3"/>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pic>
        <p:nvPicPr>
          <p:cNvPr id="11267"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Vertical Title 1"/>
          <p:cNvSpPr>
            <a:spLocks noGrp="1"/>
          </p:cNvSpPr>
          <p:nvPr>
            <p:ph type="title" orient="vert"/>
          </p:nvPr>
        </p:nvSpPr>
        <p:spPr>
          <a:xfrm>
            <a:off x="8839200" y="274638"/>
            <a:ext cx="27432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4638"/>
            <a:ext cx="8070573"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4" name="Date Placeholder 3"/>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5" name="Footer Placeholder 4"/>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4099" name="Google Shape;95;p1" descr="pngfind.com-kingpin-png-4152286 (1).png"/>
          <p:cNvPicPr preferRelativeResize="0"/>
          <p:nvPr/>
        </p:nvPicPr>
        <p:blipFill>
          <a:blip r:embed="rId2"/>
          <a:stretch>
            <a:fillRect/>
          </a:stretch>
        </p:blipFill>
        <p:spPr>
          <a:xfrm>
            <a:off x="8636000" y="228600"/>
            <a:ext cx="2851151" cy="935038"/>
          </a:xfrm>
          <a:prstGeom prst="rect">
            <a:avLst/>
          </a:prstGeom>
          <a:noFill/>
          <a:ln w="9525">
            <a:noFill/>
          </a:ln>
        </p:spPr>
      </p:pic>
      <p:sp>
        <p:nvSpPr>
          <p:cNvPr id="2" name="Title 1"/>
          <p:cNvSpPr>
            <a:spLocks noGrp="1"/>
          </p:cNvSpPr>
          <p:nvPr>
            <p:ph type="title"/>
          </p:nvPr>
        </p:nvSpPr>
        <p:spPr>
          <a:xfrm>
            <a:off x="831851" y="1709738"/>
            <a:ext cx="105156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5123" name="Google Shape;95;p1" descr="pngfind.com-kingpin-png-4152286 (1).png"/>
          <p:cNvPicPr preferRelativeResize="0"/>
          <p:nvPr/>
        </p:nvPicPr>
        <p:blipFill>
          <a:blip r:embed="rId2"/>
          <a:stretch>
            <a:fillRect/>
          </a:stretch>
        </p:blipFill>
        <p:spPr>
          <a:xfrm>
            <a:off x="8940800" y="1524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5728"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Footer Placeholder 7"/>
          <p:cNvSpPr>
            <a:spLocks noGrp="1"/>
          </p:cNvSpPr>
          <p:nvPr>
            <p:ph type="ftr" sz="quarter" idx="11"/>
          </p:nvPr>
        </p:nvSpPr>
        <p:spPr>
          <a:xfrm>
            <a:off x="80645" y="6617970"/>
            <a:ext cx="7472045" cy="244475"/>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9347200" y="6402070"/>
            <a:ext cx="2844800" cy="434975"/>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6147" name="Google Shape;95;p1" descr="pngfind.com-kingpin-png-4152286 (1).png"/>
          <p:cNvPicPr preferRelativeResize="0"/>
          <p:nvPr/>
        </p:nvPicPr>
        <p:blipFill>
          <a:blip r:embed="rId2"/>
          <a:stretch>
            <a:fillRect/>
          </a:stretch>
        </p:blipFill>
        <p:spPr>
          <a:xfrm>
            <a:off x="9340851" y="76200"/>
            <a:ext cx="2851149" cy="935038"/>
          </a:xfrm>
          <a:prstGeom prst="rect">
            <a:avLst/>
          </a:prstGeom>
          <a:noFill/>
          <a:ln w="9525">
            <a:noFill/>
          </a:ln>
        </p:spPr>
      </p:pic>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Footer Placeholder 9"/>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11" name="Slide Number Placeholder 10"/>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pic>
        <p:nvPicPr>
          <p:cNvPr id="7171"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pic>
        <p:nvPicPr>
          <p:cNvPr id="8195"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pic>
        <p:nvPicPr>
          <p:cNvPr id="9219"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pic>
        <p:nvPicPr>
          <p:cNvPr id="10243"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3075"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4" name="Date Placeholder 3"/>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pic>
        <p:nvPicPr>
          <p:cNvPr id="11267"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Vertical Title 1"/>
          <p:cNvSpPr>
            <a:spLocks noGrp="1"/>
          </p:cNvSpPr>
          <p:nvPr>
            <p:ph type="title" orient="vert"/>
          </p:nvPr>
        </p:nvSpPr>
        <p:spPr>
          <a:xfrm>
            <a:off x="8839200" y="274638"/>
            <a:ext cx="27432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4638"/>
            <a:ext cx="8070573"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b="1">
                <a:solidFill>
                  <a:srgbClr val="00B05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5" name="Footer Placeholder 4"/>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4099" name="Google Shape;95;p1" descr="pngfind.com-kingpin-png-4152286 (1).png"/>
          <p:cNvPicPr preferRelativeResize="0"/>
          <p:nvPr/>
        </p:nvPicPr>
        <p:blipFill>
          <a:blip r:embed="rId2"/>
          <a:stretch>
            <a:fillRect/>
          </a:stretch>
        </p:blipFill>
        <p:spPr>
          <a:xfrm>
            <a:off x="8636000" y="228600"/>
            <a:ext cx="2851151" cy="935038"/>
          </a:xfrm>
          <a:prstGeom prst="rect">
            <a:avLst/>
          </a:prstGeom>
          <a:noFill/>
          <a:ln w="9525">
            <a:noFill/>
          </a:ln>
        </p:spPr>
      </p:pic>
      <p:sp>
        <p:nvSpPr>
          <p:cNvPr id="2" name="Title 1"/>
          <p:cNvSpPr>
            <a:spLocks noGrp="1"/>
          </p:cNvSpPr>
          <p:nvPr>
            <p:ph type="title"/>
          </p:nvPr>
        </p:nvSpPr>
        <p:spPr>
          <a:xfrm>
            <a:off x="831851" y="1709738"/>
            <a:ext cx="105156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5123" name="Google Shape;95;p1" descr="pngfind.com-kingpin-png-4152286 (1).png"/>
          <p:cNvPicPr preferRelativeResize="0"/>
          <p:nvPr/>
        </p:nvPicPr>
        <p:blipFill>
          <a:blip r:embed="rId2"/>
          <a:stretch>
            <a:fillRect/>
          </a:stretch>
        </p:blipFill>
        <p:spPr>
          <a:xfrm>
            <a:off x="8940800" y="1524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5728"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6147" name="Google Shape;95;p1" descr="pngfind.com-kingpin-png-4152286 (1).png"/>
          <p:cNvPicPr preferRelativeResize="0"/>
          <p:nvPr/>
        </p:nvPicPr>
        <p:blipFill>
          <a:blip r:embed="rId2"/>
          <a:stretch>
            <a:fillRect/>
          </a:stretch>
        </p:blipFill>
        <p:spPr>
          <a:xfrm>
            <a:off x="9340851" y="76200"/>
            <a:ext cx="2851149" cy="935038"/>
          </a:xfrm>
          <a:prstGeom prst="rect">
            <a:avLst/>
          </a:prstGeom>
          <a:noFill/>
          <a:ln w="9525">
            <a:noFill/>
          </a:ln>
        </p:spPr>
      </p:pic>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Footer Placeholder 9"/>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11" name="Slide Number Placeholder 10"/>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pic>
        <p:nvPicPr>
          <p:cNvPr id="7171"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pic>
        <p:nvPicPr>
          <p:cNvPr id="8195"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pic>
        <p:nvPicPr>
          <p:cNvPr id="9219"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pic>
        <p:nvPicPr>
          <p:cNvPr id="10243"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4099" name="Google Shape;95;p1" descr="pngfind.com-kingpin-png-4152286 (1).png"/>
          <p:cNvPicPr preferRelativeResize="0"/>
          <p:nvPr/>
        </p:nvPicPr>
        <p:blipFill>
          <a:blip r:embed="rId2"/>
          <a:stretch>
            <a:fillRect/>
          </a:stretch>
        </p:blipFill>
        <p:spPr>
          <a:xfrm>
            <a:off x="8636000" y="228600"/>
            <a:ext cx="2851151" cy="935038"/>
          </a:xfrm>
          <a:prstGeom prst="rect">
            <a:avLst/>
          </a:prstGeom>
          <a:noFill/>
          <a:ln w="9525">
            <a:noFill/>
          </a:ln>
        </p:spPr>
      </p:pic>
      <p:sp>
        <p:nvSpPr>
          <p:cNvPr id="2" name="Title 1"/>
          <p:cNvSpPr>
            <a:spLocks noGrp="1"/>
          </p:cNvSpPr>
          <p:nvPr>
            <p:ph type="title"/>
          </p:nvPr>
        </p:nvSpPr>
        <p:spPr>
          <a:xfrm>
            <a:off x="831851" y="1709738"/>
            <a:ext cx="105156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4" name="Date Placeholder 3"/>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pic>
        <p:nvPicPr>
          <p:cNvPr id="11267"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Vertical Title 1"/>
          <p:cNvSpPr>
            <a:spLocks noGrp="1"/>
          </p:cNvSpPr>
          <p:nvPr>
            <p:ph type="title" orient="vert"/>
          </p:nvPr>
        </p:nvSpPr>
        <p:spPr>
          <a:xfrm>
            <a:off x="8839200" y="274638"/>
            <a:ext cx="27432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4638"/>
            <a:ext cx="8070573"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b="1">
                <a:solidFill>
                  <a:srgbClr val="00B05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5" name="Footer Placeholder 4"/>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6" name="Slide Number Placeholder 5"/>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4099" name="Google Shape;95;p1" descr="pngfind.com-kingpin-png-4152286 (1).png"/>
          <p:cNvPicPr preferRelativeResize="0"/>
          <p:nvPr/>
        </p:nvPicPr>
        <p:blipFill>
          <a:blip r:embed="rId2"/>
          <a:stretch>
            <a:fillRect/>
          </a:stretch>
        </p:blipFill>
        <p:spPr>
          <a:xfrm>
            <a:off x="8636000" y="228600"/>
            <a:ext cx="2851151" cy="935038"/>
          </a:xfrm>
          <a:prstGeom prst="rect">
            <a:avLst/>
          </a:prstGeom>
          <a:noFill/>
          <a:ln w="9525">
            <a:noFill/>
          </a:ln>
        </p:spPr>
      </p:pic>
      <p:sp>
        <p:nvSpPr>
          <p:cNvPr id="2" name="Title 1"/>
          <p:cNvSpPr>
            <a:spLocks noGrp="1"/>
          </p:cNvSpPr>
          <p:nvPr>
            <p:ph type="title"/>
          </p:nvPr>
        </p:nvSpPr>
        <p:spPr>
          <a:xfrm>
            <a:off x="831851" y="1709738"/>
            <a:ext cx="105156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5123" name="Google Shape;95;p1" descr="pngfind.com-kingpin-png-4152286 (1).png"/>
          <p:cNvPicPr preferRelativeResize="0"/>
          <p:nvPr/>
        </p:nvPicPr>
        <p:blipFill>
          <a:blip r:embed="rId2"/>
          <a:stretch>
            <a:fillRect/>
          </a:stretch>
        </p:blipFill>
        <p:spPr>
          <a:xfrm>
            <a:off x="8940800" y="1524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5728"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6147" name="Google Shape;95;p1" descr="pngfind.com-kingpin-png-4152286 (1).png"/>
          <p:cNvPicPr preferRelativeResize="0"/>
          <p:nvPr/>
        </p:nvPicPr>
        <p:blipFill>
          <a:blip r:embed="rId2"/>
          <a:stretch>
            <a:fillRect/>
          </a:stretch>
        </p:blipFill>
        <p:spPr>
          <a:xfrm>
            <a:off x="9340851" y="76200"/>
            <a:ext cx="2851149" cy="935038"/>
          </a:xfrm>
          <a:prstGeom prst="rect">
            <a:avLst/>
          </a:prstGeom>
          <a:noFill/>
          <a:ln w="9525">
            <a:noFill/>
          </a:ln>
        </p:spPr>
      </p:pic>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Footer Placeholder 9"/>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11" name="Slide Number Placeholder 10"/>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pic>
        <p:nvPicPr>
          <p:cNvPr id="7171"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pic>
        <p:nvPicPr>
          <p:cNvPr id="8195"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pic>
        <p:nvPicPr>
          <p:cNvPr id="9219"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pic>
        <p:nvPicPr>
          <p:cNvPr id="10243"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5123" name="Google Shape;95;p1" descr="pngfind.com-kingpin-png-4152286 (1).png"/>
          <p:cNvPicPr preferRelativeResize="0"/>
          <p:nvPr/>
        </p:nvPicPr>
        <p:blipFill>
          <a:blip r:embed="rId2"/>
          <a:stretch>
            <a:fillRect/>
          </a:stretch>
        </p:blipFill>
        <p:spPr>
          <a:xfrm>
            <a:off x="8940800" y="1524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5728" y="1600200"/>
            <a:ext cx="5376672"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5" name="Date Placeholder 4"/>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pic>
        <p:nvPicPr>
          <p:cNvPr id="11267"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Vertical Title 1"/>
          <p:cNvSpPr>
            <a:spLocks noGrp="1"/>
          </p:cNvSpPr>
          <p:nvPr>
            <p:ph type="title" orient="vert"/>
          </p:nvPr>
        </p:nvSpPr>
        <p:spPr>
          <a:xfrm>
            <a:off x="8839200" y="274638"/>
            <a:ext cx="27432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4638"/>
            <a:ext cx="8070573"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277813"/>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19200" y="1600200"/>
            <a:ext cx="103632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Char char="n"/>
              <a:defRPr/>
            </a:pPr>
            <a:endParaRPr kumimoji="0" lang="en-US" sz="28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a:xfrm>
            <a:off x="1219200" y="6251575"/>
            <a:ext cx="2641600" cy="457200"/>
          </a:xfrm>
        </p:spPr>
        <p:txBody>
          <a:bodyPr/>
          <a:p>
            <a:pPr lvl="0" eaLnBrk="1" hangingPunct="1">
              <a:buNone/>
            </a:pPr>
            <a:endParaRPr lang="en-US" altLang="zh-CN" dirty="0">
              <a:latin typeface="Arial" panose="020B0604020202020204" pitchFamily="34" charset="0"/>
            </a:endParaRPr>
          </a:p>
        </p:txBody>
      </p:sp>
      <p:sp>
        <p:nvSpPr>
          <p:cNvPr id="5" name="Footer Placeholder 4"/>
          <p:cNvSpPr>
            <a:spLocks noGrp="1"/>
          </p:cNvSpPr>
          <p:nvPr>
            <p:ph type="ftr" sz="quarter" idx="11"/>
          </p:nvPr>
        </p:nvSpPr>
        <p:spPr/>
        <p:txBody>
          <a:bodyPr/>
          <a:p>
            <a:pPr lvl="0" eaLnBrk="1" hangingPunct="1">
              <a:buNone/>
            </a:pPr>
            <a:endParaRPr lang="en-US" altLang="zh-CN"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6147" name="Google Shape;95;p1" descr="pngfind.com-kingpin-png-4152286 (1).png"/>
          <p:cNvPicPr preferRelativeResize="0"/>
          <p:nvPr/>
        </p:nvPicPr>
        <p:blipFill>
          <a:blip r:embed="rId2"/>
          <a:stretch>
            <a:fillRect/>
          </a:stretch>
        </p:blipFill>
        <p:spPr>
          <a:xfrm>
            <a:off x="9340851" y="76200"/>
            <a:ext cx="2851149" cy="935038"/>
          </a:xfrm>
          <a:prstGeom prst="rect">
            <a:avLst/>
          </a:prstGeom>
          <a:noFill/>
          <a:ln w="9525">
            <a:noFill/>
          </a:ln>
        </p:spPr>
      </p:pic>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0" name="Footer Placeholder 9"/>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11" name="Slide Number Placeholder 10"/>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7" name="Date Placeholder 6"/>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pic>
        <p:nvPicPr>
          <p:cNvPr id="7171"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3" name="Date Placeholder 2"/>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pic>
        <p:nvPicPr>
          <p:cNvPr id="8195"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5" name="Date Placeholder 4"/>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pic>
        <p:nvPicPr>
          <p:cNvPr id="9219" name="Google Shape;95;p1" descr="pngfind.com-kingpin-png-4152286 (1).png"/>
          <p:cNvPicPr preferRelativeResize="0"/>
          <p:nvPr/>
        </p:nvPicPr>
        <p:blipFill>
          <a:blip r:embed="rId2"/>
          <a:stretch>
            <a:fillRect/>
          </a:stretch>
        </p:blipFill>
        <p:spPr>
          <a:xfrm>
            <a:off x="9245600" y="76200"/>
            <a:ext cx="2851151" cy="935038"/>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8" name="Footer Placeholder 7"/>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9" name="Slide Number Placeholder 8"/>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5" name="Date Placeholder 4"/>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pic>
        <p:nvPicPr>
          <p:cNvPr id="10243" name="Google Shape;95;p1" descr="pngfind.com-kingpin-png-4152286 (1).png"/>
          <p:cNvPicPr preferRelativeResize="0"/>
          <p:nvPr/>
        </p:nvPicPr>
        <p:blipFill>
          <a:blip r:embed="rId2"/>
          <a:stretch>
            <a:fillRect/>
          </a:stretch>
        </p:blipFill>
        <p:spPr>
          <a:xfrm>
            <a:off x="9144000" y="76200"/>
            <a:ext cx="2851151" cy="935038"/>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Footer Placeholder 6"/>
          <p:cNvSpPr>
            <a:spLocks noGrp="1"/>
          </p:cNvSpPr>
          <p:nvPr>
            <p:ph type="ftr" sz="quarter" idx="11"/>
          </p:nvPr>
        </p:nvSpPr>
        <p:spPr>
          <a:xfrm>
            <a:off x="554567" y="6245225"/>
            <a:ext cx="7471833" cy="476250"/>
          </a:xfrm>
          <a:prstGeom prst="rect">
            <a:avLst/>
          </a:prstGeom>
          <a:noFill/>
          <a:ln w="9525">
            <a:noFill/>
          </a:ln>
        </p:spPr>
        <p:txBody>
          <a:bodyPr/>
          <a:lstStyle>
            <a:lvl1pPr algn="l">
              <a:defRPr i="1"/>
            </a:lvl1pPr>
          </a:lstStyle>
          <a:p>
            <a:r>
              <a:rPr lang="en-US"/>
              <a:t>18CSC209J-DBMSCIS           NWC/SRMIST</a:t>
            </a:r>
            <a:endParaRPr lang="en-US"/>
          </a:p>
        </p:txBody>
      </p:sp>
      <p:sp>
        <p:nvSpPr>
          <p:cNvPr id="8" name="Slide Number Placeholder 7"/>
          <p:cNvSpPr>
            <a:spLocks noGrp="1"/>
          </p:cNvSpPr>
          <p:nvPr>
            <p:ph type="sldNum" sz="quarter" idx="12"/>
          </p:nvPr>
        </p:nvSpPr>
        <p:spPr>
          <a:xfrm>
            <a:off x="8737600" y="6245225"/>
            <a:ext cx="2844800" cy="476250"/>
          </a:xfrm>
          <a:prstGeom prst="rect">
            <a:avLst/>
          </a:prstGeom>
          <a:noFill/>
          <a:ln w="9525">
            <a:noFill/>
          </a:ln>
        </p:spPr>
        <p:txBody>
          <a:bodyPr/>
          <a:p>
            <a:fld id="{9B618960-8005-486C-9A75-10CB2AAC16F9}" type="slidenum">
              <a:rPr lang="en-US" smtClean="0"/>
            </a:fld>
            <a:endParaRPr lang="en-US"/>
          </a:p>
        </p:txBody>
      </p:sp>
      <p:sp>
        <p:nvSpPr>
          <p:cNvPr id="4" name="Date Placeholder 3"/>
          <p:cNvSpPr>
            <a:spLocks noGrp="1"/>
          </p:cNvSpPr>
          <p:nvPr>
            <p:ph type="dt" sz="half" idx="13"/>
          </p:nvPr>
        </p:nvSpPr>
        <p:spPr>
          <a:xfrm>
            <a:off x="609600" y="6245225"/>
            <a:ext cx="2844800" cy="476250"/>
          </a:xfrm>
        </p:spPr>
        <p:txBody>
          <a:bodyPr/>
          <a:p>
            <a:fld id="{63A1C593-65D0-4073-BCC9-577B9352EA97}" type="datetimeFigureOut">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2" Type="http://schemas.openxmlformats.org/officeDocument/2006/relationships/theme" Target="../theme/theme2.xml"/><Relationship Id="rId11" Type="http://schemas.openxmlformats.org/officeDocument/2006/relationships/image" Target="../media/image1.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2" Type="http://schemas.openxmlformats.org/officeDocument/2006/relationships/theme" Target="../theme/theme3.xml"/><Relationship Id="rId11" Type="http://schemas.openxmlformats.org/officeDocument/2006/relationships/image" Target="../media/image1.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609600" y="1600200"/>
            <a:ext cx="10972800" cy="4525963"/>
          </a:xfrm>
          <a:prstGeom prst="rect">
            <a:avLst/>
          </a:prstGeom>
          <a:noFill/>
          <a:ln w="9525">
            <a:noFill/>
          </a:ln>
        </p:spPr>
        <p:txBody>
          <a:bodyPr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en-US"/>
              <a:t>18CSC209J-DBMSCIS           NWC/SRMIST</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pic>
        <p:nvPicPr>
          <p:cNvPr id="1031" name="Google Shape;95;p1" descr="pngfind.com-kingpin-png-4152286 (1).png"/>
          <p:cNvPicPr preferRelativeResize="0"/>
          <p:nvPr/>
        </p:nvPicPr>
        <p:blipFill>
          <a:blip r:embed="rId11"/>
          <a:stretch>
            <a:fillRect/>
          </a:stretch>
        </p:blipFill>
        <p:spPr>
          <a:xfrm>
            <a:off x="9144000" y="76200"/>
            <a:ext cx="2851151" cy="935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rgbClr val="FF00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1F2DA8"/>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rgbClr val="0070C0"/>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rgbClr val="00B050"/>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609600" y="1600200"/>
            <a:ext cx="10972800" cy="4525963"/>
          </a:xfrm>
          <a:prstGeom prst="rect">
            <a:avLst/>
          </a:prstGeom>
          <a:noFill/>
          <a:ln w="9525">
            <a:noFill/>
          </a:ln>
        </p:spPr>
        <p:txBody>
          <a:bodyPr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Footer Placeholder 1028"/>
          <p:cNvSpPr/>
          <p:nvPr>
            <p:ph type="ftr" sz="quarter" idx="3"/>
          </p:nvPr>
        </p:nvSpPr>
        <p:spPr>
          <a:xfrm>
            <a:off x="404284" y="6245225"/>
            <a:ext cx="7622117" cy="476250"/>
          </a:xfrm>
          <a:prstGeom prst="rect">
            <a:avLst/>
          </a:prstGeom>
          <a:noFill/>
          <a:ln w="9525">
            <a:noFill/>
          </a:ln>
        </p:spPr>
        <p:txBody>
          <a:bodyPr/>
          <a:lstStyle>
            <a:lvl1pPr algn="ctr">
              <a:defRPr sz="1400" i="1"/>
            </a:lvl1pPr>
          </a:lstStyle>
          <a:p>
            <a:r>
              <a:rPr lang="en-US"/>
              <a:t>18CSC209J-DBMSCIS           NWC/SRMIST</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pic>
        <p:nvPicPr>
          <p:cNvPr id="2" name="Google Shape;95;p1" descr="pngfind.com-kingpin-png-4152286 (1).png"/>
          <p:cNvPicPr preferRelativeResize="0"/>
          <p:nvPr/>
        </p:nvPicPr>
        <p:blipFill>
          <a:blip r:embed="rId11"/>
          <a:stretch>
            <a:fillRect/>
          </a:stretch>
        </p:blipFill>
        <p:spPr>
          <a:xfrm>
            <a:off x="9245600" y="76200"/>
            <a:ext cx="2851151" cy="935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rgbClr val="FF00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1F2DA8"/>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rgbClr val="0070C0"/>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rgbClr val="00B050"/>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609600" y="1600200"/>
            <a:ext cx="10972800" cy="4525963"/>
          </a:xfrm>
          <a:prstGeom prst="rect">
            <a:avLst/>
          </a:prstGeom>
          <a:noFill/>
          <a:ln w="9525">
            <a:noFill/>
          </a:ln>
        </p:spPr>
        <p:txBody>
          <a:bodyPr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Footer Placeholder 1028"/>
          <p:cNvSpPr/>
          <p:nvPr>
            <p:ph type="ftr" sz="quarter" idx="3"/>
          </p:nvPr>
        </p:nvSpPr>
        <p:spPr>
          <a:xfrm>
            <a:off x="404284" y="6245225"/>
            <a:ext cx="7622117" cy="476250"/>
          </a:xfrm>
          <a:prstGeom prst="rect">
            <a:avLst/>
          </a:prstGeom>
          <a:noFill/>
          <a:ln w="9525">
            <a:noFill/>
          </a:ln>
        </p:spPr>
        <p:txBody>
          <a:bodyPr/>
          <a:lstStyle>
            <a:lvl1pPr algn="ctr">
              <a:defRPr sz="1400" i="1"/>
            </a:lvl1pPr>
          </a:lstStyle>
          <a:p>
            <a:r>
              <a:rPr lang="en-US"/>
              <a:t>18CSC209J-DBMSCIS           NWC/SRMIST</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pic>
        <p:nvPicPr>
          <p:cNvPr id="2" name="Google Shape;95;p1" descr="pngfind.com-kingpin-png-4152286 (1).png"/>
          <p:cNvPicPr preferRelativeResize="0"/>
          <p:nvPr/>
        </p:nvPicPr>
        <p:blipFill>
          <a:blip r:embed="rId11"/>
          <a:stretch>
            <a:fillRect/>
          </a:stretch>
        </p:blipFill>
        <p:spPr>
          <a:xfrm>
            <a:off x="9245600" y="76200"/>
            <a:ext cx="2851151" cy="935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rgbClr val="FF00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1F2DA8"/>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rgbClr val="0070C0"/>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rgbClr val="00B050"/>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rPr lang="en-US" altLang="zh-CN"/>
              <a:t>Click to edit Master title style</a:t>
            </a:r>
            <a:endParaRPr lang="en-US" altLang="zh-CN"/>
          </a:p>
        </p:txBody>
      </p:sp>
      <p:sp>
        <p:nvSpPr>
          <p:cNvPr id="1027" name="Text Placeholder 1026"/>
          <p:cNvSpPr/>
          <p:nvPr>
            <p:ph type="body"/>
          </p:nvPr>
        </p:nvSpPr>
        <p:spPr>
          <a:xfrm>
            <a:off x="609600" y="1600200"/>
            <a:ext cx="10972800" cy="4525963"/>
          </a:xfrm>
          <a:prstGeom prst="rect">
            <a:avLst/>
          </a:prstGeom>
          <a:noFill/>
          <a:ln w="9525">
            <a:noFill/>
          </a:ln>
        </p:spPr>
        <p:txBody>
          <a:bodyPr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Footer Placeholder 1028"/>
          <p:cNvSpPr/>
          <p:nvPr>
            <p:ph type="ftr" sz="quarter" idx="3"/>
          </p:nvPr>
        </p:nvSpPr>
        <p:spPr>
          <a:xfrm>
            <a:off x="404284" y="6245225"/>
            <a:ext cx="7622117" cy="476250"/>
          </a:xfrm>
          <a:prstGeom prst="rect">
            <a:avLst/>
          </a:prstGeom>
          <a:noFill/>
          <a:ln w="9525">
            <a:noFill/>
          </a:ln>
        </p:spPr>
        <p:txBody>
          <a:bodyPr/>
          <a:lstStyle>
            <a:lvl1pPr algn="ctr">
              <a:defRPr sz="1400" i="1"/>
            </a:lvl1pPr>
          </a:lstStyle>
          <a:p>
            <a:r>
              <a:rPr lang="en-US"/>
              <a:t>18CSC209J-DBMSCIS           NWC/SRMIST</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pic>
        <p:nvPicPr>
          <p:cNvPr id="2" name="Google Shape;95;p1" descr="pngfind.com-kingpin-png-4152286 (1).png"/>
          <p:cNvPicPr preferRelativeResize="0"/>
          <p:nvPr/>
        </p:nvPicPr>
        <p:blipFill>
          <a:blip r:embed="rId12"/>
          <a:stretch>
            <a:fillRect/>
          </a:stretch>
        </p:blipFill>
        <p:spPr>
          <a:xfrm>
            <a:off x="9245600" y="76200"/>
            <a:ext cx="2851151" cy="9350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rgbClr val="FF0000"/>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rgbClr val="1F2DA8"/>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rgbClr val="0070C0"/>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rgbClr val="00B050"/>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rgbClr val="0070C0"/>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32.xml"/><Relationship Id="rId6" Type="http://schemas.openxmlformats.org/officeDocument/2006/relationships/hyperlink" Target="https://aws.amazon.com/elasticache/memcached" TargetMode="External"/><Relationship Id="rId5" Type="http://schemas.openxmlformats.org/officeDocument/2006/relationships/hyperlink" Target="https://aws.amazon.com/redshift/?whats-new-cards.sort-by=item.additionalFields.postDateTime&amp;amp;whats-new-cards.sort-order=desc&amp;whats-new-cards.sort-order=desc" TargetMode="External"/><Relationship Id="rId4" Type="http://schemas.openxmlformats.org/officeDocument/2006/relationships/hyperlink" Target="https://aws.amazon.com/neptune/" TargetMode="External"/><Relationship Id="rId3" Type="http://schemas.openxmlformats.org/officeDocument/2006/relationships/hyperlink" Target="https://aws.amazon.com/rds/aurora" TargetMode="External"/><Relationship Id="rId2" Type="http://schemas.openxmlformats.org/officeDocument/2006/relationships/hyperlink" Target="https://aws.amazon.com/dms/" TargetMode="External"/><Relationship Id="rId1" Type="http://schemas.openxmlformats.org/officeDocument/2006/relationships/hyperlink" Target="https://aws.amazon.com/rds/"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hyperlink" Target="https://www.guru99.com/difference-dbms-vs-rdbms.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2.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2.xml"/><Relationship Id="rId5" Type="http://schemas.openxmlformats.org/officeDocument/2006/relationships/hyperlink" Target="https://www.ibm.com/cloud/learn/couchdb" TargetMode="External"/><Relationship Id="rId4" Type="http://schemas.openxmlformats.org/officeDocument/2006/relationships/hyperlink" Target="https://www.ibm.com/cloud/learn/mongodb" TargetMode="External"/><Relationship Id="rId3" Type="http://schemas.openxmlformats.org/officeDocument/2006/relationships/hyperlink" Target="https://www.ibm.com/cloud/learn/nosql-databases" TargetMode="External"/><Relationship Id="rId2" Type="http://schemas.openxmlformats.org/officeDocument/2006/relationships/hyperlink" Target="https://www.ibm.com/cloud/learn/postgresql" TargetMode="External"/><Relationship Id="rId1" Type="http://schemas.openxmlformats.org/officeDocument/2006/relationships/hyperlink" Target="https://www.ibm.com/cloud/learn/relational-database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9285" y="303530"/>
            <a:ext cx="10081895" cy="2387600"/>
          </a:xfrm>
        </p:spPr>
        <p:txBody>
          <a:bodyPr/>
          <a:p>
            <a:r>
              <a:rPr lang="en-GB" altLang="en-US"/>
              <a:t>18CSC209J</a:t>
            </a:r>
            <a:br>
              <a:rPr lang="en-GB" altLang="en-US"/>
            </a:br>
            <a:r>
              <a:rPr lang="en-GB" altLang="en-US"/>
              <a:t>Database Management Systems and Cloud Integration Services DBMSCIS</a:t>
            </a:r>
            <a:endParaRPr lang="en-GB" altLang="en-US"/>
          </a:p>
        </p:txBody>
      </p:sp>
      <p:sp>
        <p:nvSpPr>
          <p:cNvPr id="3" name="Subtitle 2"/>
          <p:cNvSpPr>
            <a:spLocks noGrp="1"/>
          </p:cNvSpPr>
          <p:nvPr>
            <p:ph type="subTitle" idx="1"/>
          </p:nvPr>
        </p:nvSpPr>
        <p:spPr>
          <a:xfrm>
            <a:off x="1179195" y="2794000"/>
            <a:ext cx="9898380" cy="1655445"/>
          </a:xfrm>
        </p:spPr>
        <p:txBody>
          <a:bodyPr/>
          <a:p>
            <a:endParaRPr lang="en-GB" altLang="en-US" sz="3600" b="1"/>
          </a:p>
          <a:p>
            <a:r>
              <a:rPr lang="en-GB" altLang="en-US" sz="2000" b="1">
                <a:solidFill>
                  <a:srgbClr val="0070C0"/>
                </a:solidFill>
              </a:rPr>
              <a:t>for </a:t>
            </a:r>
            <a:endParaRPr lang="en-GB" altLang="en-US" sz="2000" b="1">
              <a:solidFill>
                <a:srgbClr val="0070C0"/>
              </a:solidFill>
            </a:endParaRPr>
          </a:p>
          <a:p>
            <a:r>
              <a:rPr lang="en-GB" altLang="en-US" b="1">
                <a:solidFill>
                  <a:srgbClr val="0070C0"/>
                </a:solidFill>
              </a:rPr>
              <a:t>IV Sem </a:t>
            </a:r>
            <a:endParaRPr lang="en-GB" altLang="en-US" b="1">
              <a:solidFill>
                <a:srgbClr val="0070C0"/>
              </a:solidFill>
            </a:endParaRPr>
          </a:p>
          <a:p>
            <a:r>
              <a:rPr lang="en-GB" altLang="en-US" sz="3600" b="1"/>
              <a:t>B.Tech (CSE - Cloud Computing)</a:t>
            </a:r>
            <a:endParaRPr lang="en-GB" altLang="en-US" sz="3600" b="1"/>
          </a:p>
          <a:p>
            <a:endParaRPr lang="en-GB" altLang="en-US" sz="3600" b="1"/>
          </a:p>
          <a:p>
            <a:r>
              <a:rPr lang="en-GB" altLang="en-US" sz="3600" b="1">
                <a:solidFill>
                  <a:srgbClr val="7030A0"/>
                </a:solidFill>
              </a:rPr>
              <a:t>Department of NWC</a:t>
            </a:r>
            <a:endParaRPr lang="en-GB" altLang="en-US" sz="3600" b="1">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9392"/>
            <a:ext cx="10972800" cy="1143000"/>
          </a:xfrm>
        </p:spPr>
        <p:txBody>
          <a:bodyPr/>
          <a:lstStyle/>
          <a:p>
            <a:pPr algn="ctr">
              <a:buClrTx/>
              <a:buSzTx/>
              <a:buFontTx/>
            </a:pPr>
            <a:r>
              <a:rPr lang="en-IN" sz="4400" b="0" i="0" dirty="0">
                <a:ea typeface="Bookman Old Style" panose="02050604050505020204"/>
                <a:cs typeface="Bookman Old Style" panose="02050604050505020204"/>
              </a:rPr>
              <a:t>AWS database services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a:xfrm>
            <a:off x="211455" y="709930"/>
            <a:ext cx="11370945" cy="4526280"/>
          </a:xfrm>
        </p:spPr>
        <p:txBody>
          <a:bodyPr/>
          <a:lstStyle/>
          <a:p>
            <a:pPr algn="just"/>
            <a:r>
              <a:rPr lang="en-US" sz="2400" b="1" i="0" dirty="0">
                <a:solidFill>
                  <a:srgbClr val="0000FF"/>
                </a:solidFill>
                <a:hlinkClick r:id="rId1"/>
              </a:rPr>
              <a:t>Amazon Relational Database Service</a:t>
            </a:r>
            <a:r>
              <a:rPr lang="en-US" sz="2400" b="0" i="0" dirty="0">
                <a:solidFill>
                  <a:srgbClr val="0000FF"/>
                </a:solidFill>
              </a:rPr>
              <a:t> (Amazon RDS) is a managed service that makes it easy to set up, operate, and scale a </a:t>
            </a:r>
            <a:r>
              <a:rPr lang="en-US" sz="2400" b="0" i="0" dirty="0">
                <a:solidFill>
                  <a:srgbClr val="0000FF"/>
                </a:solidFill>
                <a:hlinkClick r:id="rId2"/>
              </a:rPr>
              <a:t>relational database</a:t>
            </a:r>
            <a:r>
              <a:rPr lang="en-US" sz="2400" b="0" i="0" dirty="0">
                <a:solidFill>
                  <a:srgbClr val="0000FF"/>
                </a:solidFill>
              </a:rPr>
              <a:t> in the cloud.</a:t>
            </a:r>
            <a:endParaRPr lang="en-US" sz="2400" b="0" i="0" dirty="0">
              <a:solidFill>
                <a:srgbClr val="0000FF"/>
              </a:solidFill>
            </a:endParaRPr>
          </a:p>
          <a:p>
            <a:pPr algn="just">
              <a:buFont typeface="Arial" panose="020B0604020202020204" pitchFamily="34" charset="0"/>
              <a:buChar char="•"/>
            </a:pPr>
            <a:r>
              <a:rPr lang="en-US" sz="2400" b="1" i="0" dirty="0">
                <a:solidFill>
                  <a:srgbClr val="0000FF"/>
                </a:solidFill>
                <a:hlinkClick r:id="rId3"/>
              </a:rPr>
              <a:t>Amazon Aurora</a:t>
            </a:r>
            <a:r>
              <a:rPr lang="en-US" sz="2400" b="0" i="0" dirty="0">
                <a:solidFill>
                  <a:srgbClr val="0000FF"/>
                </a:solidFill>
              </a:rPr>
              <a:t> is a relational database built for the cloud. As a fully managed service, it automates time-consuming tasks such as provisioning, patching, backup, recovery, failure detection, and repair.</a:t>
            </a:r>
            <a:endParaRPr lang="en-US" sz="2400" b="0" i="0" dirty="0">
              <a:solidFill>
                <a:srgbClr val="0000FF"/>
              </a:solidFill>
            </a:endParaRPr>
          </a:p>
          <a:p>
            <a:pPr algn="just">
              <a:buFont typeface="Arial" panose="020B0604020202020204" pitchFamily="34" charset="0"/>
              <a:buChar char="•"/>
            </a:pPr>
            <a:r>
              <a:rPr lang="en-US" sz="2400" b="1" i="0" dirty="0">
                <a:solidFill>
                  <a:srgbClr val="0000FF"/>
                </a:solidFill>
                <a:hlinkClick r:id="rId4"/>
              </a:rPr>
              <a:t>Amazon Neptune</a:t>
            </a:r>
            <a:r>
              <a:rPr lang="en-US" sz="2400" b="0" i="0" dirty="0">
                <a:solidFill>
                  <a:srgbClr val="0000FF"/>
                </a:solidFill>
              </a:rPr>
              <a:t> is a graph-oriented database that can execute more than 100,000 queries per second.</a:t>
            </a:r>
            <a:endParaRPr lang="en-US" sz="2400" b="0" i="0" dirty="0">
              <a:solidFill>
                <a:srgbClr val="0000FF"/>
              </a:solidFill>
            </a:endParaRPr>
          </a:p>
          <a:p>
            <a:pPr algn="just">
              <a:buFont typeface="Arial" panose="020B0604020202020204" pitchFamily="34" charset="0"/>
              <a:buChar char="•"/>
            </a:pPr>
            <a:r>
              <a:rPr lang="en-US" sz="2400" b="1" i="0" dirty="0">
                <a:solidFill>
                  <a:srgbClr val="0000FF"/>
                </a:solidFill>
                <a:hlinkClick r:id="rId5"/>
              </a:rPr>
              <a:t>Amazon Redshift</a:t>
            </a:r>
            <a:r>
              <a:rPr lang="en-US" sz="2400" b="0" i="0" dirty="0">
                <a:solidFill>
                  <a:srgbClr val="0000FF"/>
                </a:solidFill>
              </a:rPr>
              <a:t> is a fully managed, petabyte-scale data warehouse service in the cloud.</a:t>
            </a:r>
            <a:endParaRPr lang="en-US" sz="2400" b="0" i="0" dirty="0">
              <a:solidFill>
                <a:srgbClr val="0000FF"/>
              </a:solidFill>
            </a:endParaRPr>
          </a:p>
          <a:p>
            <a:pPr algn="just">
              <a:buFont typeface="Arial" panose="020B0604020202020204" pitchFamily="34" charset="0"/>
              <a:buChar char="•"/>
            </a:pPr>
            <a:r>
              <a:rPr lang="en-US" sz="2400" b="1" i="0" dirty="0">
                <a:solidFill>
                  <a:srgbClr val="0000FF"/>
                </a:solidFill>
                <a:hlinkClick r:id="rId6"/>
              </a:rPr>
              <a:t>Amazon ElastiCache</a:t>
            </a:r>
            <a:r>
              <a:rPr lang="en-US" sz="2400" b="0" i="0" dirty="0">
                <a:solidFill>
                  <a:srgbClr val="0000FF"/>
                </a:solidFill>
              </a:rPr>
              <a:t> is an in-memory NoSQL database that is fully managed, scalable, and secure. It is a popular choice for mobile apps, gaming, e-commerce, and other applications where frequently accessed data must be stored in memory.</a:t>
            </a:r>
            <a:endParaRPr lang="en-US" sz="2400" b="0" i="0" dirty="0">
              <a:solidFill>
                <a:srgbClr val="0000FF"/>
              </a:solidFill>
            </a:endParaRPr>
          </a:p>
          <a:p>
            <a:pPr algn="just"/>
            <a:endParaRPr lang="en-US" sz="2400" dirty="0">
              <a:solidFill>
                <a:srgbClr val="0000FF"/>
              </a:solidFill>
            </a:endParaRPr>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912"/>
            <a:ext cx="10972800" cy="1143000"/>
          </a:xfrm>
        </p:spPr>
        <p:txBody>
          <a:bodyPr/>
          <a:lstStyle/>
          <a:p>
            <a:pPr algn="ctr">
              <a:buClrTx/>
              <a:buSzTx/>
              <a:buFontTx/>
            </a:pPr>
            <a:r>
              <a:rPr lang="en-IN" sz="4400" b="0" i="0" dirty="0">
                <a:ea typeface="Bookman Old Style" panose="02050604050505020204"/>
                <a:cs typeface="Bookman Old Style" panose="02050604050505020204"/>
              </a:rPr>
              <a:t>AWS database services</a:t>
            </a:r>
            <a:endParaRPr lang="en-IN" dirty="0">
              <a:ea typeface="Bookman Old Style" panose="02050604050505020204"/>
              <a:cs typeface="Bookman Old Style" panose="02050604050505020204"/>
            </a:endParaRPr>
          </a:p>
        </p:txBody>
      </p:sp>
      <p:pic>
        <p:nvPicPr>
          <p:cNvPr id="7" name="Content Placeholder 6"/>
          <p:cNvPicPr>
            <a:picLocks noGrp="1" noChangeAspect="1"/>
          </p:cNvPicPr>
          <p:nvPr>
            <p:ph idx="1"/>
          </p:nvPr>
        </p:nvPicPr>
        <p:blipFill>
          <a:blip r:embed="rId1"/>
          <a:stretch>
            <a:fillRect/>
          </a:stretch>
        </p:blipFill>
        <p:spPr>
          <a:xfrm>
            <a:off x="0" y="718185"/>
            <a:ext cx="12087225" cy="5765800"/>
          </a:xfrm>
        </p:spPr>
      </p:pic>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9317"/>
            <a:ext cx="10972800" cy="715436"/>
          </a:xfrm>
        </p:spPr>
        <p:txBody>
          <a:bodyPr/>
          <a:lstStyle/>
          <a:p>
            <a:pPr rtl="0"/>
            <a:r>
              <a:rPr lang="en-US" sz="4400" dirty="0">
                <a:ea typeface="Bookman Old Style" panose="02050604050505020204"/>
                <a:cs typeface="Bookman Old Style" panose="02050604050505020204"/>
                <a:sym typeface="Bookman Old Style" panose="02050604050505020204"/>
              </a:rPr>
              <a:t>Types of NoSQL</a:t>
            </a:r>
            <a:endParaRPr lang="en-IN" dirty="0"/>
          </a:p>
        </p:txBody>
      </p:sp>
      <p:sp>
        <p:nvSpPr>
          <p:cNvPr id="3" name="Content Placeholder 2"/>
          <p:cNvSpPr>
            <a:spLocks noGrp="1"/>
          </p:cNvSpPr>
          <p:nvPr>
            <p:ph idx="1"/>
          </p:nvPr>
        </p:nvSpPr>
        <p:spPr>
          <a:xfrm>
            <a:off x="554567" y="892796"/>
            <a:ext cx="10972800" cy="4525963"/>
          </a:xfrm>
        </p:spPr>
        <p:txBody>
          <a:bodyPr/>
          <a:lstStyle/>
          <a:p>
            <a:pPr algn="just"/>
            <a:r>
              <a:rPr lang="en-US" sz="2400" dirty="0"/>
              <a:t>The concept of NoSQL databases became popular with Internet giants like Google, Facebook, Amazon, etc. who deal with huge volumes of data. </a:t>
            </a:r>
            <a:endParaRPr lang="en-US" sz="2400" dirty="0"/>
          </a:p>
          <a:p>
            <a:pPr algn="just"/>
            <a:r>
              <a:rPr lang="en-US" sz="2400" dirty="0"/>
              <a:t>The system response time becomes slow when you use RDBMS for massive volumes of data.</a:t>
            </a:r>
            <a:endParaRPr lang="en-US" sz="2400" dirty="0"/>
          </a:p>
          <a:p>
            <a:pPr algn="just"/>
            <a:r>
              <a:rPr lang="en-US" sz="2400" dirty="0"/>
              <a:t>NoSQL is a non-relational database that is used to store the data in the nontabular form. </a:t>
            </a:r>
            <a:endParaRPr lang="en-US" sz="2400" dirty="0"/>
          </a:p>
          <a:p>
            <a:pPr algn="just"/>
            <a:r>
              <a:rPr lang="en-US" sz="2400" dirty="0"/>
              <a:t>NoSQL stands for Not only SQL. </a:t>
            </a:r>
            <a:endParaRPr lang="en-US" sz="2400" dirty="0"/>
          </a:p>
          <a:p>
            <a:pPr algn="just"/>
            <a:r>
              <a:rPr lang="en-IN" sz="2400" dirty="0"/>
              <a:t>Types of NoSQL Database:</a:t>
            </a:r>
            <a:endParaRPr lang="en-IN" sz="2400" dirty="0"/>
          </a:p>
          <a:p>
            <a:pPr marL="742950" lvl="2" indent="-342900" algn="just">
              <a:buFont typeface="Arial" panose="020B0604020202020204" pitchFamily="34" charset="0"/>
              <a:buChar char="•"/>
            </a:pPr>
            <a:r>
              <a:rPr lang="en-IN" sz="2000" dirty="0">
                <a:solidFill>
                  <a:srgbClr val="1F2DA8"/>
                </a:solidFill>
              </a:rPr>
              <a:t>Document-based databases</a:t>
            </a:r>
            <a:endParaRPr lang="en-IN" sz="2000" dirty="0">
              <a:solidFill>
                <a:srgbClr val="1F2DA8"/>
              </a:solidFill>
            </a:endParaRPr>
          </a:p>
          <a:p>
            <a:pPr marL="742950" lvl="2" indent="-342900" algn="just">
              <a:buFont typeface="Arial" panose="020B0604020202020204" pitchFamily="34" charset="0"/>
              <a:buChar char="•"/>
            </a:pPr>
            <a:r>
              <a:rPr lang="en-IN" sz="2000" dirty="0">
                <a:solidFill>
                  <a:srgbClr val="1F2DA8"/>
                </a:solidFill>
              </a:rPr>
              <a:t>Key-value stores</a:t>
            </a:r>
            <a:endParaRPr lang="en-IN" sz="2000" dirty="0">
              <a:solidFill>
                <a:srgbClr val="1F2DA8"/>
              </a:solidFill>
            </a:endParaRPr>
          </a:p>
          <a:p>
            <a:pPr marL="742950" lvl="2" indent="-342900" algn="just">
              <a:buFont typeface="Arial" panose="020B0604020202020204" pitchFamily="34" charset="0"/>
              <a:buChar char="•"/>
            </a:pPr>
            <a:r>
              <a:rPr lang="en-IN" sz="2000" dirty="0">
                <a:solidFill>
                  <a:srgbClr val="1F2DA8"/>
                </a:solidFill>
              </a:rPr>
              <a:t>Column-oriented databases</a:t>
            </a:r>
            <a:endParaRPr lang="en-IN" sz="2000" dirty="0">
              <a:solidFill>
                <a:srgbClr val="1F2DA8"/>
              </a:solidFill>
            </a:endParaRPr>
          </a:p>
          <a:p>
            <a:pPr marL="742950" lvl="2" indent="-342900" algn="just">
              <a:buFont typeface="Arial" panose="020B0604020202020204" pitchFamily="34" charset="0"/>
              <a:buChar char="•"/>
            </a:pPr>
            <a:r>
              <a:rPr lang="en-IN" sz="2000" dirty="0">
                <a:solidFill>
                  <a:srgbClr val="1F2DA8"/>
                </a:solidFill>
              </a:rPr>
              <a:t>Graph-based databases</a:t>
            </a:r>
            <a:endParaRPr lang="en-IN" sz="2000" dirty="0">
              <a:solidFill>
                <a:srgbClr val="1F2DA8"/>
              </a:solidFill>
            </a:endParaRPr>
          </a:p>
          <a:p>
            <a:endParaRPr lang="en-IN" sz="2400" dirty="0">
              <a:solidFill>
                <a:srgbClr val="333333"/>
              </a:solidFill>
              <a:latin typeface="AmazonEmber"/>
            </a:endParaRPr>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7" name="Picture 6"/>
          <p:cNvPicPr>
            <a:picLocks noChangeAspect="1"/>
          </p:cNvPicPr>
          <p:nvPr/>
        </p:nvPicPr>
        <p:blipFill>
          <a:blip r:embed="rId1"/>
          <a:stretch>
            <a:fillRect/>
          </a:stretch>
        </p:blipFill>
        <p:spPr>
          <a:xfrm>
            <a:off x="7386320" y="3170555"/>
            <a:ext cx="4728845" cy="3469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IN" sz="4400" b="0" i="0" dirty="0">
                <a:ea typeface="Bookman Old Style" panose="02050604050505020204"/>
                <a:cs typeface="Bookman Old Style" panose="02050604050505020204"/>
              </a:rPr>
              <a:t>Document-based databases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a:xfrm>
            <a:off x="609600" y="1313330"/>
            <a:ext cx="10972800" cy="4525963"/>
          </a:xfrm>
        </p:spPr>
        <p:txBody>
          <a:bodyPr/>
          <a:lstStyle/>
          <a:p>
            <a:pPr algn="just" fontAlgn="base"/>
            <a:r>
              <a:rPr lang="en-US" sz="2400" dirty="0"/>
              <a:t>The document-based database is a nonrelational database. Instead of storing the data in rows and columns (tables), it uses the documents to store the data in the database. </a:t>
            </a:r>
            <a:endParaRPr lang="en-US" sz="2400" dirty="0"/>
          </a:p>
          <a:p>
            <a:pPr algn="just" fontAlgn="base"/>
            <a:r>
              <a:rPr lang="en-US" sz="2400" dirty="0"/>
              <a:t>A document database stores data in JSON, BSON, or XML documents.</a:t>
            </a:r>
            <a:endParaRPr lang="en-US" sz="2400" dirty="0"/>
          </a:p>
          <a:p>
            <a:pPr algn="just" fontAlgn="base"/>
            <a:r>
              <a:rPr lang="en-US" sz="2400" dirty="0"/>
              <a:t>Documents can be stored and retrieved in a form that is much closer to the data objects used in applications which means less translation is required to use these data in the applications. </a:t>
            </a:r>
            <a:endParaRPr lang="en-US" sz="2400" dirty="0"/>
          </a:p>
          <a:p>
            <a:pPr algn="just" fontAlgn="base"/>
            <a:r>
              <a:rPr lang="en-US" sz="2400" dirty="0"/>
              <a:t>In the Document database, the particular elements can be accessed by using the index value that is assigned for faster querying.</a:t>
            </a:r>
            <a:endParaRPr lang="en-US" sz="2400" dirty="0"/>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IN" sz="4400" b="0" i="0" dirty="0">
                <a:ea typeface="Bookman Old Style" panose="02050604050505020204"/>
                <a:cs typeface="Bookman Old Style" panose="02050604050505020204"/>
              </a:rPr>
              <a:t>Document-based databases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a:xfrm>
            <a:off x="554567" y="1166018"/>
            <a:ext cx="10972800" cy="4525963"/>
          </a:xfrm>
        </p:spPr>
        <p:txBody>
          <a:bodyPr/>
          <a:lstStyle/>
          <a:p>
            <a:r>
              <a:rPr lang="en-US" sz="2400" dirty="0"/>
              <a:t>Key features of documents database:</a:t>
            </a:r>
            <a:endParaRPr lang="en-US" sz="2400" dirty="0"/>
          </a:p>
          <a:p>
            <a:pPr lvl="1" algn="just"/>
            <a:r>
              <a:rPr lang="en-US" sz="1600" dirty="0">
                <a:solidFill>
                  <a:srgbClr val="1F2DA8"/>
                </a:solidFill>
              </a:rPr>
              <a:t>Flexible schema: Documents in the database has a flexible schema. It means the documents in the database need not be the same schema. </a:t>
            </a:r>
            <a:endParaRPr lang="en-US" sz="1600" dirty="0">
              <a:solidFill>
                <a:srgbClr val="1F2DA8"/>
              </a:solidFill>
            </a:endParaRPr>
          </a:p>
          <a:p>
            <a:pPr lvl="1" algn="just"/>
            <a:r>
              <a:rPr lang="en-US" sz="1600" dirty="0">
                <a:solidFill>
                  <a:srgbClr val="1F2DA8"/>
                </a:solidFill>
              </a:rPr>
              <a:t>Faster creation and maintenance: the creation of documents is easy and minimal maintenance is required once we create the document. </a:t>
            </a:r>
            <a:endParaRPr lang="en-US" sz="1600" dirty="0">
              <a:solidFill>
                <a:srgbClr val="1F2DA8"/>
              </a:solidFill>
            </a:endParaRPr>
          </a:p>
          <a:p>
            <a:pPr lvl="1" algn="just"/>
            <a:r>
              <a:rPr lang="en-US" sz="1600" dirty="0">
                <a:solidFill>
                  <a:srgbClr val="1F2DA8"/>
                </a:solidFill>
              </a:rPr>
              <a:t>No foreign keys: There is no dynamic relationship between two documents so documents can be independent of one another. So, there is no requirement for a foreign key in a document database.</a:t>
            </a:r>
            <a:endParaRPr lang="en-US" sz="1600" dirty="0">
              <a:solidFill>
                <a:srgbClr val="1F2DA8"/>
              </a:solidFill>
            </a:endParaRPr>
          </a:p>
          <a:p>
            <a:pPr lvl="1" algn="just"/>
            <a:r>
              <a:rPr lang="en-US" sz="1600" dirty="0">
                <a:solidFill>
                  <a:srgbClr val="1F2DA8"/>
                </a:solidFill>
              </a:rPr>
              <a:t>Open formats: To build a document we use XML, JSON, and others.</a:t>
            </a:r>
            <a:endParaRPr lang="en-US" sz="1600" dirty="0">
              <a:solidFill>
                <a:srgbClr val="1F2DA8"/>
              </a:solidFill>
            </a:endParaRPr>
          </a:p>
          <a:p>
            <a:pPr lvl="1" algn="just"/>
            <a:endParaRPr lang="en-IN" sz="2400" dirty="0">
              <a:solidFill>
                <a:srgbClr val="1F2DA8"/>
              </a:solidFill>
            </a:endParaRPr>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9104" y="3751729"/>
            <a:ext cx="6943725"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IN" sz="4400" i="0" dirty="0">
                <a:ea typeface="Bookman Old Style" panose="02050604050505020204"/>
                <a:cs typeface="Bookman Old Style" panose="02050604050505020204"/>
              </a:rPr>
              <a:t>Key-Value Stores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a:xfrm>
            <a:off x="609600" y="1295400"/>
            <a:ext cx="10972800" cy="4525963"/>
          </a:xfrm>
        </p:spPr>
        <p:txBody>
          <a:bodyPr/>
          <a:lstStyle/>
          <a:p>
            <a:pPr algn="just" fontAlgn="base"/>
            <a:r>
              <a:rPr lang="en-US" sz="2400" dirty="0"/>
              <a:t>A key-value store is a nonrelational database. The simplest form of a NoSQL database is a </a:t>
            </a:r>
            <a:r>
              <a:rPr lang="en-US" sz="2400" dirty="0">
                <a:solidFill>
                  <a:srgbClr val="FF0000"/>
                </a:solidFill>
              </a:rPr>
              <a:t>key-value</a:t>
            </a:r>
            <a:r>
              <a:rPr lang="en-US" sz="2400" dirty="0"/>
              <a:t> store. </a:t>
            </a:r>
            <a:endParaRPr lang="en-US" sz="2400" dirty="0"/>
          </a:p>
          <a:p>
            <a:pPr algn="just" fontAlgn="base"/>
            <a:r>
              <a:rPr lang="en-US" sz="2400" dirty="0"/>
              <a:t>Every data element in the database is stored in key-value pairs. The data can be retrieved by using a unique key allotted to each element in the database.</a:t>
            </a:r>
            <a:endParaRPr lang="en-US" sz="2400" dirty="0"/>
          </a:p>
          <a:p>
            <a:pPr algn="just" fontAlgn="base"/>
            <a:r>
              <a:rPr lang="en-US" sz="2400" dirty="0"/>
              <a:t>The values can be simple data types like strings and numbers or complex objects.</a:t>
            </a:r>
            <a:endParaRPr lang="en-US" sz="2400" dirty="0"/>
          </a:p>
          <a:p>
            <a:pPr algn="just" fontAlgn="base"/>
            <a:r>
              <a:rPr lang="en-US" sz="2400" dirty="0"/>
              <a:t>A key-value store is like a relational database with only two columns which is the </a:t>
            </a:r>
            <a:r>
              <a:rPr lang="en-US" sz="2400" dirty="0">
                <a:solidFill>
                  <a:srgbClr val="FF0000"/>
                </a:solidFill>
              </a:rPr>
              <a:t>key and the value</a:t>
            </a:r>
            <a:r>
              <a:rPr lang="en-US" sz="2400" dirty="0"/>
              <a:t>. </a:t>
            </a:r>
            <a:endParaRPr lang="en-US" sz="2400" dirty="0"/>
          </a:p>
          <a:p>
            <a:pPr algn="just" fontAlgn="base"/>
            <a:r>
              <a:rPr lang="en-US" sz="2400" dirty="0"/>
              <a:t>Key features of the key-value store:</a:t>
            </a:r>
            <a:endParaRPr lang="en-US" sz="2400" dirty="0"/>
          </a:p>
          <a:p>
            <a:pPr lvl="1" algn="just">
              <a:buFont typeface="Arial" panose="020B0604020202020204" pitchFamily="34" charset="0"/>
              <a:buChar char="•"/>
            </a:pPr>
            <a:r>
              <a:rPr lang="en-US" sz="2400" dirty="0">
                <a:solidFill>
                  <a:srgbClr val="1F2DA8"/>
                </a:solidFill>
              </a:rPr>
              <a:t>Simplicity.</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Scalability.</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Speed.</a:t>
            </a:r>
            <a:endParaRPr lang="en-US" sz="2400" dirty="0">
              <a:solidFill>
                <a:srgbClr val="1F2DA8"/>
              </a:solidFill>
            </a:endParaRPr>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64188" y="4228820"/>
            <a:ext cx="3989294" cy="24600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0" dirty="0">
                <a:effectLst/>
              </a:rPr>
              <a:t>Column Oriented Databases</a:t>
            </a:r>
            <a:endParaRPr lang="en-IN" dirty="0"/>
          </a:p>
        </p:txBody>
      </p:sp>
      <p:sp>
        <p:nvSpPr>
          <p:cNvPr id="3" name="Content Placeholder 2"/>
          <p:cNvSpPr>
            <a:spLocks noGrp="1"/>
          </p:cNvSpPr>
          <p:nvPr>
            <p:ph idx="1"/>
          </p:nvPr>
        </p:nvSpPr>
        <p:spPr/>
        <p:txBody>
          <a:bodyPr/>
          <a:lstStyle/>
          <a:p>
            <a:pPr algn="just"/>
            <a:r>
              <a:rPr lang="en-US" sz="2400" dirty="0"/>
              <a:t>A column-oriented database is a non-relational database that stores the data in columns instead of rows. That means when we want to run analytics on a small number of columns, you can read those columns directly without consuming memory with the unwanted data.</a:t>
            </a:r>
            <a:endParaRPr lang="en-US" sz="2400" dirty="0"/>
          </a:p>
          <a:p>
            <a:pPr algn="just"/>
            <a:r>
              <a:rPr lang="en-US" sz="2400" dirty="0"/>
              <a:t>Columnar databases are designed to read data more efficiently and retrieve the data with greater speed. A columnar database is used to store a large amount of data. </a:t>
            </a:r>
            <a:endParaRPr lang="en-US" sz="2400" dirty="0"/>
          </a:p>
          <a:p>
            <a:pPr algn="just"/>
            <a:r>
              <a:rPr lang="en-US" sz="2400" dirty="0"/>
              <a:t>Key features of columnar oriented database:</a:t>
            </a:r>
            <a:endParaRPr lang="en-US" sz="2400" dirty="0"/>
          </a:p>
          <a:p>
            <a:pPr lvl="1" algn="just">
              <a:buFont typeface="Arial" panose="020B0604020202020204" pitchFamily="34" charset="0"/>
              <a:buChar char="•"/>
            </a:pPr>
            <a:r>
              <a:rPr lang="en-US" sz="2400" dirty="0">
                <a:solidFill>
                  <a:srgbClr val="1F2DA8"/>
                </a:solidFill>
              </a:rPr>
              <a:t>Scalability.</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Compression.</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Very responsive.</a:t>
            </a:r>
            <a:endParaRPr lang="en-US" sz="2400" dirty="0">
              <a:solidFill>
                <a:srgbClr val="1F2DA8"/>
              </a:solidFill>
            </a:endParaRPr>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6" name="Picture 5"/>
          <p:cNvPicPr>
            <a:picLocks noChangeAspect="1"/>
          </p:cNvPicPr>
          <p:nvPr/>
        </p:nvPicPr>
        <p:blipFill>
          <a:blip r:embed="rId1"/>
          <a:stretch>
            <a:fillRect/>
          </a:stretch>
        </p:blipFill>
        <p:spPr>
          <a:xfrm>
            <a:off x="7452698" y="4084170"/>
            <a:ext cx="3321198" cy="2347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Graph-Based databases</a:t>
            </a:r>
            <a:endParaRPr lang="en-IN" dirty="0"/>
          </a:p>
        </p:txBody>
      </p:sp>
      <p:sp>
        <p:nvSpPr>
          <p:cNvPr id="3" name="Content Placeholder 2"/>
          <p:cNvSpPr>
            <a:spLocks noGrp="1"/>
          </p:cNvSpPr>
          <p:nvPr>
            <p:ph idx="1"/>
          </p:nvPr>
        </p:nvSpPr>
        <p:spPr/>
        <p:txBody>
          <a:bodyPr/>
          <a:lstStyle/>
          <a:p>
            <a:pPr algn="just" fontAlgn="base"/>
            <a:r>
              <a:rPr lang="en-US" sz="2400" dirty="0"/>
              <a:t>Graph-based databases focus on the relationship between the elements. It stores the data in the form of nodes in the database. The connections between the nodes are called links or relationships.</a:t>
            </a:r>
            <a:endParaRPr lang="en-US" sz="2400" dirty="0"/>
          </a:p>
          <a:p>
            <a:pPr algn="just" fontAlgn="base"/>
            <a:r>
              <a:rPr lang="en-US" sz="2400" dirty="0"/>
              <a:t>Key features of graph database:</a:t>
            </a:r>
            <a:endParaRPr lang="en-US" sz="2400" dirty="0"/>
          </a:p>
          <a:p>
            <a:pPr lvl="1" algn="just">
              <a:buFont typeface="Arial" panose="020B0604020202020204" pitchFamily="34" charset="0"/>
              <a:buChar char="•"/>
            </a:pPr>
            <a:r>
              <a:rPr lang="en-US" sz="2400" dirty="0">
                <a:solidFill>
                  <a:srgbClr val="1F2DA8"/>
                </a:solidFill>
              </a:rPr>
              <a:t>In a graph-based database, it is easy to identify </a:t>
            </a:r>
            <a:endParaRPr lang="en-US" sz="2400" dirty="0">
              <a:solidFill>
                <a:srgbClr val="1F2DA8"/>
              </a:solidFill>
            </a:endParaRPr>
          </a:p>
          <a:p>
            <a:pPr marL="457200" lvl="1" indent="0" algn="just">
              <a:buNone/>
            </a:pPr>
            <a:r>
              <a:rPr lang="en-US" sz="2400" dirty="0">
                <a:solidFill>
                  <a:srgbClr val="1F2DA8"/>
                </a:solidFill>
              </a:rPr>
              <a:t>the relationship between the data by using the links.</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The Query’s output is real-time results.</a:t>
            </a:r>
            <a:endParaRPr lang="en-US" sz="2400" dirty="0">
              <a:solidFill>
                <a:srgbClr val="1F2DA8"/>
              </a:solidFill>
            </a:endParaRPr>
          </a:p>
          <a:p>
            <a:pPr lvl="1" algn="just">
              <a:buFont typeface="Arial" panose="020B0604020202020204" pitchFamily="34" charset="0"/>
              <a:buChar char="•"/>
            </a:pPr>
            <a:r>
              <a:rPr lang="en-US" sz="2400" dirty="0">
                <a:solidFill>
                  <a:srgbClr val="1F2DA8"/>
                </a:solidFill>
              </a:rPr>
              <a:t>The speed depends upon the number of </a:t>
            </a:r>
            <a:endParaRPr lang="en-US" sz="2400" dirty="0">
              <a:solidFill>
                <a:srgbClr val="1F2DA8"/>
              </a:solidFill>
            </a:endParaRPr>
          </a:p>
          <a:p>
            <a:pPr marL="457200" lvl="1" indent="0" algn="just">
              <a:buNone/>
            </a:pPr>
            <a:r>
              <a:rPr lang="en-US" sz="2400" dirty="0">
                <a:solidFill>
                  <a:srgbClr val="1F2DA8"/>
                </a:solidFill>
              </a:rPr>
              <a:t>  relationships among the database elements.    </a:t>
            </a:r>
            <a:endParaRPr lang="en-US" sz="2400" dirty="0">
              <a:solidFill>
                <a:srgbClr val="1F2DA8"/>
              </a:solidFill>
            </a:endParaRPr>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1129" y="2607608"/>
            <a:ext cx="3512182" cy="2833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1"/>
          <a:stretch>
            <a:fillRect/>
          </a:stretch>
        </p:blipFill>
        <p:spPr>
          <a:xfrm>
            <a:off x="1990165" y="1604768"/>
            <a:ext cx="7028609" cy="4453327"/>
          </a:xfrm>
          <a:prstGeom prst="rect">
            <a:avLst/>
          </a:prstGeom>
        </p:spPr>
      </p:pic>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No SQL</a:t>
            </a:r>
            <a:endParaRPr lang="en-IN"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1400" dirty="0"/>
              <a:t>Can be used as Primary or Analytic Data Source</a:t>
            </a:r>
            <a:endParaRPr lang="en-US" sz="1400" dirty="0"/>
          </a:p>
          <a:p>
            <a:pPr algn="l">
              <a:buFont typeface="Arial" panose="020B0604020202020204" pitchFamily="34" charset="0"/>
              <a:buChar char="•"/>
            </a:pPr>
            <a:r>
              <a:rPr lang="en-US" sz="1400" dirty="0"/>
              <a:t>Big Data Capability</a:t>
            </a:r>
            <a:endParaRPr lang="en-US" sz="1400" dirty="0"/>
          </a:p>
          <a:p>
            <a:pPr algn="l">
              <a:buFont typeface="Arial" panose="020B0604020202020204" pitchFamily="34" charset="0"/>
              <a:buChar char="•"/>
            </a:pPr>
            <a:r>
              <a:rPr lang="en-US" sz="1400" dirty="0"/>
              <a:t>No Single Point of Failure</a:t>
            </a:r>
            <a:endParaRPr lang="en-US" sz="1400" dirty="0"/>
          </a:p>
          <a:p>
            <a:pPr algn="l">
              <a:buFont typeface="Arial" panose="020B0604020202020204" pitchFamily="34" charset="0"/>
              <a:buChar char="•"/>
            </a:pPr>
            <a:r>
              <a:rPr lang="en-US" sz="1400" dirty="0"/>
              <a:t>Easy Replication</a:t>
            </a:r>
            <a:endParaRPr lang="en-US" sz="1400" dirty="0"/>
          </a:p>
          <a:p>
            <a:pPr algn="l">
              <a:buFont typeface="Arial" panose="020B0604020202020204" pitchFamily="34" charset="0"/>
              <a:buChar char="•"/>
            </a:pPr>
            <a:r>
              <a:rPr lang="en-US" sz="1400" dirty="0"/>
              <a:t>No Need for Separate Caching Layer</a:t>
            </a:r>
            <a:endParaRPr lang="en-US" sz="1400" dirty="0"/>
          </a:p>
          <a:p>
            <a:pPr algn="l">
              <a:buFont typeface="Arial" panose="020B0604020202020204" pitchFamily="34" charset="0"/>
              <a:buChar char="•"/>
            </a:pPr>
            <a:r>
              <a:rPr lang="en-US" sz="1400" dirty="0"/>
              <a:t>It provides fast performance and horizontal scalability.</a:t>
            </a:r>
            <a:endParaRPr lang="en-US" sz="1400" dirty="0"/>
          </a:p>
          <a:p>
            <a:pPr algn="l">
              <a:buFont typeface="Arial" panose="020B0604020202020204" pitchFamily="34" charset="0"/>
              <a:buChar char="•"/>
            </a:pPr>
            <a:r>
              <a:rPr lang="en-US" sz="1400" dirty="0"/>
              <a:t>Can handle structured, semi-structured, and unstructured data with equal effect</a:t>
            </a:r>
            <a:endParaRPr lang="en-US" sz="1400" dirty="0"/>
          </a:p>
          <a:p>
            <a:pPr algn="l">
              <a:buFont typeface="Arial" panose="020B0604020202020204" pitchFamily="34" charset="0"/>
              <a:buChar char="•"/>
            </a:pPr>
            <a:r>
              <a:rPr lang="en-US" sz="1400" dirty="0"/>
              <a:t>Object-oriented programming which is easy to use and flexible</a:t>
            </a:r>
            <a:endParaRPr lang="en-US" sz="1400" dirty="0"/>
          </a:p>
          <a:p>
            <a:pPr algn="l">
              <a:buFont typeface="Arial" panose="020B0604020202020204" pitchFamily="34" charset="0"/>
              <a:buChar char="•"/>
            </a:pPr>
            <a:r>
              <a:rPr lang="en-US" sz="1400" dirty="0"/>
              <a:t>NoSQL databases don’t need a dedicated high-performance server</a:t>
            </a:r>
            <a:endParaRPr lang="en-US" sz="1400" dirty="0"/>
          </a:p>
          <a:p>
            <a:pPr algn="l">
              <a:buFont typeface="Arial" panose="020B0604020202020204" pitchFamily="34" charset="0"/>
              <a:buChar char="•"/>
            </a:pPr>
            <a:r>
              <a:rPr lang="en-US" sz="1400" dirty="0"/>
              <a:t>Support Key Developer Languages and Platforms</a:t>
            </a:r>
            <a:endParaRPr lang="en-US" sz="1400" dirty="0"/>
          </a:p>
          <a:p>
            <a:pPr algn="l">
              <a:buFont typeface="Arial" panose="020B0604020202020204" pitchFamily="34" charset="0"/>
              <a:buChar char="•"/>
            </a:pPr>
            <a:r>
              <a:rPr lang="en-US" sz="1400" dirty="0"/>
              <a:t>Simple to implement than using RDBMS</a:t>
            </a:r>
            <a:endParaRPr lang="en-US" sz="1400" dirty="0"/>
          </a:p>
          <a:p>
            <a:pPr algn="l">
              <a:buFont typeface="Arial" panose="020B0604020202020204" pitchFamily="34" charset="0"/>
              <a:buChar char="•"/>
            </a:pPr>
            <a:r>
              <a:rPr lang="en-US" sz="1400" dirty="0"/>
              <a:t>It can serve as the primary data source for online applications.</a:t>
            </a:r>
            <a:endParaRPr lang="en-US" sz="1400" dirty="0"/>
          </a:p>
          <a:p>
            <a:pPr algn="l">
              <a:buFont typeface="Arial" panose="020B0604020202020204" pitchFamily="34" charset="0"/>
              <a:buChar char="•"/>
            </a:pPr>
            <a:r>
              <a:rPr lang="en-US" sz="1400" dirty="0"/>
              <a:t>Handles big data which manages data velocity, variety, volume, and complexity</a:t>
            </a:r>
            <a:endParaRPr lang="en-US" sz="1400" dirty="0"/>
          </a:p>
          <a:p>
            <a:pPr algn="l">
              <a:buFont typeface="Arial" panose="020B0604020202020204" pitchFamily="34" charset="0"/>
              <a:buChar char="•"/>
            </a:pPr>
            <a:r>
              <a:rPr lang="en-US" sz="1400" dirty="0"/>
              <a:t>Excels at distributed database and multi-data center operations</a:t>
            </a:r>
            <a:endParaRPr lang="en-US" sz="1400" dirty="0"/>
          </a:p>
          <a:p>
            <a:pPr algn="l">
              <a:buFont typeface="Arial" panose="020B0604020202020204" pitchFamily="34" charset="0"/>
              <a:buChar char="•"/>
            </a:pPr>
            <a:r>
              <a:rPr lang="en-US" sz="1400" dirty="0"/>
              <a:t>Eliminates the need for a specific caching layer to store data</a:t>
            </a:r>
            <a:endParaRPr lang="en-US" sz="1400" dirty="0"/>
          </a:p>
          <a:p>
            <a:pPr algn="l">
              <a:buFont typeface="Arial" panose="020B0604020202020204" pitchFamily="34" charset="0"/>
              <a:buChar char="•"/>
            </a:pPr>
            <a:r>
              <a:rPr lang="en-US" sz="1400" dirty="0"/>
              <a:t>Offers a flexible schema design which can easily be altered without downtime or service disruption</a:t>
            </a:r>
            <a:endParaRPr lang="en-US" sz="1400" dirty="0"/>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a:t>CO - Course Learning Outcomes</a:t>
            </a:r>
            <a:endParaRPr lang="en-GB" altLang="en-US"/>
          </a:p>
        </p:txBody>
      </p:sp>
      <p:sp>
        <p:nvSpPr>
          <p:cNvPr id="5" name="Content Placeholder 4"/>
          <p:cNvSpPr>
            <a:spLocks noGrp="1"/>
          </p:cNvSpPr>
          <p:nvPr>
            <p:ph idx="1"/>
          </p:nvPr>
        </p:nvSpPr>
        <p:spPr>
          <a:xfrm>
            <a:off x="609600" y="1600200"/>
            <a:ext cx="10606405" cy="3255010"/>
          </a:xfrm>
        </p:spPr>
        <p:txBody>
          <a:bodyPr/>
          <a:p>
            <a:r>
              <a:rPr lang="en-GB" altLang="en-US" sz="2400" b="1"/>
              <a:t>CO1</a:t>
            </a:r>
            <a:r>
              <a:rPr lang="en-GB" altLang="en-US" sz="2400"/>
              <a:t> - </a:t>
            </a:r>
            <a:r>
              <a:rPr lang="en-US" sz="2400"/>
              <a:t>Acquire the knowledge on DBMS Architecture and Languages    </a:t>
            </a:r>
            <a:endParaRPr lang="en-US" sz="2400"/>
          </a:p>
          <a:p>
            <a:r>
              <a:rPr lang="en-GB" altLang="en-US" sz="2400" b="1"/>
              <a:t>CO2 </a:t>
            </a:r>
            <a:r>
              <a:rPr lang="en-GB" altLang="en-US" sz="2400"/>
              <a:t>- </a:t>
            </a:r>
            <a:r>
              <a:rPr lang="en-US" sz="2400"/>
              <a:t>To apply the fundamentals of data models to model an application’s data requirements using conceptual modeling tools like ER diagrams. </a:t>
            </a:r>
            <a:endParaRPr lang="en-US" sz="2400"/>
          </a:p>
          <a:p>
            <a:r>
              <a:rPr lang="en-GB" altLang="en-US" sz="2400" b="1"/>
              <a:t>CO3 </a:t>
            </a:r>
            <a:r>
              <a:rPr lang="en-GB" altLang="en-US" sz="2400"/>
              <a:t>- To a</a:t>
            </a:r>
            <a:r>
              <a:rPr lang="en-US" sz="2400"/>
              <a:t>pply the method to</a:t>
            </a:r>
            <a:r>
              <a:rPr lang="en-GB" altLang="en-US" sz="2400"/>
              <a:t> </a:t>
            </a:r>
            <a:r>
              <a:rPr lang="en-US" sz="2400"/>
              <a:t>convert the ER model to a database schema based on the conceptual relational model </a:t>
            </a:r>
            <a:endParaRPr lang="en-US" sz="2400"/>
          </a:p>
          <a:p>
            <a:r>
              <a:rPr lang="en-GB" altLang="en-US" sz="2400" b="1"/>
              <a:t>CO4 </a:t>
            </a:r>
            <a:r>
              <a:rPr lang="en-GB" altLang="en-US" sz="2400"/>
              <a:t>- To A</a:t>
            </a:r>
            <a:r>
              <a:rPr lang="en-US" sz="2400"/>
              <a:t>pply the knowledge to</a:t>
            </a:r>
            <a:r>
              <a:rPr lang="en-GB" altLang="en-US" sz="2400"/>
              <a:t> create, store and retrieve using </a:t>
            </a:r>
            <a:r>
              <a:rPr lang="en-US" sz="2400"/>
              <a:t> Structure Query Language (SQL) and PL/SQL statements.(CO4)</a:t>
            </a:r>
            <a:endParaRPr lang="en-US" sz="2400"/>
          </a:p>
          <a:p>
            <a:r>
              <a:rPr lang="en-GB" altLang="en-US" sz="2400" b="1"/>
              <a:t>CO5 </a:t>
            </a:r>
            <a:r>
              <a:rPr lang="en-GB" altLang="en-US" sz="2400"/>
              <a:t>-  To </a:t>
            </a:r>
            <a:r>
              <a:rPr lang="en-US" sz="2400"/>
              <a:t>Apply the knowledge) To improve database design using various normalization criteria </a:t>
            </a:r>
            <a:endParaRPr lang="en-US" sz="2400"/>
          </a:p>
          <a:p>
            <a:r>
              <a:rPr lang="en-GB" altLang="en-US" sz="2400" b="1"/>
              <a:t>CO6 </a:t>
            </a:r>
            <a:r>
              <a:rPr lang="en-GB" altLang="en-US" sz="2400"/>
              <a:t>- To </a:t>
            </a:r>
            <a:r>
              <a:rPr lang="en-US" sz="2400"/>
              <a:t>Appreciate</a:t>
            </a:r>
            <a:r>
              <a:rPr lang="en-GB" altLang="en-US" sz="2400"/>
              <a:t> the fundamental concepts of </a:t>
            </a:r>
            <a:r>
              <a:rPr lang="en-US" sz="2400"/>
              <a:t>DynamoDB </a:t>
            </a:r>
            <a:endParaRPr lang="en-US" sz="2400"/>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
        <p:nvSpPr>
          <p:cNvPr id="7" name="Footer Placeholder 6"/>
          <p:cNvSpPr>
            <a:spLocks noGrp="1"/>
          </p:cNvSpPr>
          <p:nvPr>
            <p:ph type="ftr" sz="quarter" idx="11"/>
          </p:nvPr>
        </p:nvSpPr>
        <p:spPr/>
        <p:txBody>
          <a:bodyPr/>
          <a:p>
            <a:r>
              <a:rPr lang="en-US"/>
              <a:t>18CSC209J-DBMSCIS           NWC/SRMIST</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Disadvantages of NoSQL</a:t>
            </a:r>
            <a:endParaRPr lang="en-IN"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000" dirty="0"/>
              <a:t>No standardization rules</a:t>
            </a:r>
            <a:endParaRPr lang="en-US" sz="2000" dirty="0"/>
          </a:p>
          <a:p>
            <a:pPr lvl="1">
              <a:buFont typeface="Arial" panose="020B0604020202020204" pitchFamily="34" charset="0"/>
              <a:buChar char="•"/>
            </a:pPr>
            <a:r>
              <a:rPr lang="en-US" sz="2000" dirty="0"/>
              <a:t>Limited query capabilities</a:t>
            </a:r>
            <a:endParaRPr lang="en-US" sz="2000" dirty="0"/>
          </a:p>
          <a:p>
            <a:pPr lvl="1">
              <a:buFont typeface="Arial" panose="020B0604020202020204" pitchFamily="34" charset="0"/>
              <a:buChar char="•"/>
            </a:pPr>
            <a:r>
              <a:rPr lang="en-US" sz="2000" dirty="0">
                <a:hlinkClick r:id="rId1"/>
              </a:rPr>
              <a:t>RDBMS</a:t>
            </a:r>
            <a:r>
              <a:rPr lang="en-US" sz="2000" dirty="0"/>
              <a:t> databases and tools are comparatively mature</a:t>
            </a:r>
            <a:endParaRPr lang="en-US" sz="2000" dirty="0"/>
          </a:p>
          <a:p>
            <a:pPr lvl="1">
              <a:buFont typeface="Arial" panose="020B0604020202020204" pitchFamily="34" charset="0"/>
              <a:buChar char="•"/>
            </a:pPr>
            <a:r>
              <a:rPr lang="en-US" sz="2000" dirty="0"/>
              <a:t>It does not offer any traditional database capabilities, like consistency when multiple transactions are performed simultaneously.</a:t>
            </a:r>
            <a:endParaRPr lang="en-US" sz="2000" dirty="0"/>
          </a:p>
          <a:p>
            <a:pPr lvl="1">
              <a:buFont typeface="Arial" panose="020B0604020202020204" pitchFamily="34" charset="0"/>
              <a:buChar char="•"/>
            </a:pPr>
            <a:r>
              <a:rPr lang="en-US" sz="2000" dirty="0"/>
              <a:t>When the volume of data increases it is difficult to maintain unique values as keys become difficult</a:t>
            </a:r>
            <a:endParaRPr lang="en-US" sz="2000" dirty="0"/>
          </a:p>
          <a:p>
            <a:pPr lvl="1">
              <a:buFont typeface="Arial" panose="020B0604020202020204" pitchFamily="34" charset="0"/>
              <a:buChar char="•"/>
            </a:pPr>
            <a:r>
              <a:rPr lang="en-US" sz="2000" dirty="0"/>
              <a:t>Doesn’t work as well with relational data</a:t>
            </a:r>
            <a:endParaRPr lang="en-US" sz="2000" dirty="0"/>
          </a:p>
          <a:p>
            <a:pPr lvl="1">
              <a:buFont typeface="Arial" panose="020B0604020202020204" pitchFamily="34" charset="0"/>
              <a:buChar char="•"/>
            </a:pPr>
            <a:r>
              <a:rPr lang="en-US" sz="2000" dirty="0"/>
              <a:t>The learning curve is stiff for new developers</a:t>
            </a:r>
            <a:endParaRPr lang="en-US" sz="2000" dirty="0"/>
          </a:p>
          <a:p>
            <a:pPr lvl="1">
              <a:buFont typeface="Arial" panose="020B0604020202020204" pitchFamily="34" charset="0"/>
              <a:buChar char="•"/>
            </a:pPr>
            <a:r>
              <a:rPr lang="en-US" sz="2000" dirty="0"/>
              <a:t>Open source options so not so popular for enterprises.</a:t>
            </a:r>
            <a:endParaRPr lang="en-US" sz="2000" dirty="0"/>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506028"/>
            <a:ext cx="10972800" cy="1143000"/>
          </a:xfrm>
        </p:spPr>
        <p:txBody>
          <a:bodyPr/>
          <a:p>
            <a:r>
              <a:rPr lang="en-GB" altLang="en-US">
                <a:sym typeface="Bookman Old Style" panose="02050604050505020204"/>
              </a:rPr>
              <a:t>Design Features</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Design features	</a:t>
            </a:r>
            <a:endParaRPr lang="en-GB" altLang="en-US"/>
          </a:p>
        </p:txBody>
      </p:sp>
      <p:sp>
        <p:nvSpPr>
          <p:cNvPr id="3" name="Content Placeholder 2"/>
          <p:cNvSpPr>
            <a:spLocks noGrp="1"/>
          </p:cNvSpPr>
          <p:nvPr>
            <p:ph idx="1"/>
          </p:nvPr>
        </p:nvSpPr>
        <p:spPr/>
        <p:txBody>
          <a:bodyPr/>
          <a:p>
            <a:r>
              <a:rPr lang="en-GB" altLang="en-US"/>
              <a:t>Data replication</a:t>
            </a:r>
            <a:endParaRPr lang="en-GB" altLang="en-US"/>
          </a:p>
          <a:p>
            <a:r>
              <a:rPr lang="en-GB" altLang="en-US"/>
              <a:t>Conflict resolution</a:t>
            </a:r>
            <a:endParaRPr lang="en-GB" altLang="en-US"/>
          </a:p>
          <a:p>
            <a:r>
              <a:rPr lang="en-GB" altLang="en-US"/>
              <a:t>Scalability</a:t>
            </a:r>
            <a:endParaRPr lang="en-GB" altLang="en-US"/>
          </a:p>
          <a:p>
            <a:r>
              <a:rPr lang="en-GB" altLang="en-US"/>
              <a:t>Symmetry</a:t>
            </a:r>
            <a:endParaRPr lang="en-GB" altLang="en-US"/>
          </a:p>
          <a:p>
            <a:r>
              <a:rPr lang="en-GB" altLang="en-US"/>
              <a:t>Flexibility</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replication</a:t>
            </a:r>
            <a:endParaRPr lang="en-GB" altLang="en-US"/>
          </a:p>
        </p:txBody>
      </p:sp>
      <p:sp>
        <p:nvSpPr>
          <p:cNvPr id="3" name="Content Placeholder 2"/>
          <p:cNvSpPr>
            <a:spLocks noGrp="1"/>
          </p:cNvSpPr>
          <p:nvPr>
            <p:ph idx="1"/>
          </p:nvPr>
        </p:nvSpPr>
        <p:spPr/>
        <p:txBody>
          <a:bodyPr/>
          <a:p>
            <a:r>
              <a:rPr lang="en-GB" altLang="en-US" sz="2800"/>
              <a:t>To </a:t>
            </a:r>
            <a:r>
              <a:rPr lang="en-US" sz="2800"/>
              <a:t>achiev</a:t>
            </a:r>
            <a:r>
              <a:rPr lang="en-GB" altLang="en-US" sz="2800"/>
              <a:t>e</a:t>
            </a:r>
            <a:r>
              <a:rPr lang="en-US" sz="2800"/>
              <a:t> high availability and reliability.</a:t>
            </a:r>
            <a:endParaRPr lang="en-US" sz="2800"/>
          </a:p>
          <a:p>
            <a:r>
              <a:rPr lang="en-US" sz="2800"/>
              <a:t>Traditional data replication techniques </a:t>
            </a:r>
            <a:r>
              <a:rPr lang="en-GB" altLang="en-US" sz="2800"/>
              <a:t> -</a:t>
            </a:r>
            <a:r>
              <a:rPr lang="en-US" sz="2800"/>
              <a:t> </a:t>
            </a:r>
            <a:r>
              <a:rPr lang="en-US" sz="2800" b="1"/>
              <a:t>synchronous replica update</a:t>
            </a:r>
            <a:endParaRPr lang="en-US" sz="2800" b="1"/>
          </a:p>
          <a:p>
            <a:pPr lvl="1"/>
            <a:r>
              <a:rPr lang="en-US" sz="2450"/>
              <a:t>to avoid wrong or stale data being provided to the user. </a:t>
            </a:r>
            <a:endParaRPr lang="en-US" sz="2450"/>
          </a:p>
          <a:p>
            <a:pPr lvl="1"/>
            <a:r>
              <a:rPr lang="en-US" sz="2450"/>
              <a:t>not that efficient, as networks and</a:t>
            </a:r>
            <a:r>
              <a:rPr lang="en-GB" altLang="en-US" sz="2450"/>
              <a:t> </a:t>
            </a:r>
            <a:r>
              <a:rPr lang="en-US" sz="2450"/>
              <a:t>disks are bound to fail and waiting for all data replicas to get updates was really time consuming.</a:t>
            </a:r>
            <a:endParaRPr lang="en-US" sz="2450"/>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replication</a:t>
            </a:r>
            <a:endParaRPr lang="en-GB" altLang="en-US"/>
          </a:p>
        </p:txBody>
      </p:sp>
      <p:sp>
        <p:nvSpPr>
          <p:cNvPr id="3" name="Content Placeholder 2"/>
          <p:cNvSpPr>
            <a:spLocks noGrp="1"/>
          </p:cNvSpPr>
          <p:nvPr>
            <p:ph idx="1"/>
          </p:nvPr>
        </p:nvSpPr>
        <p:spPr/>
        <p:txBody>
          <a:bodyPr/>
          <a:p>
            <a:r>
              <a:rPr lang="en-GB" altLang="en-US" sz="2450" b="1"/>
              <a:t>E</a:t>
            </a:r>
            <a:r>
              <a:rPr lang="en-US" sz="2450" b="1"/>
              <a:t>ventual consistency</a:t>
            </a:r>
            <a:r>
              <a:rPr lang="en-GB" altLang="en-US" sz="2450"/>
              <a:t> - </a:t>
            </a:r>
            <a:r>
              <a:rPr lang="en-US" sz="2450"/>
              <a:t>replicas would be updated asynchronously by a background process. </a:t>
            </a:r>
            <a:endParaRPr lang="en-US" sz="2450"/>
          </a:p>
          <a:p>
            <a:pPr lvl="1"/>
            <a:r>
              <a:rPr lang="en-US" sz="2400"/>
              <a:t>solved the problem of availability but </a:t>
            </a:r>
            <a:r>
              <a:rPr lang="en-GB" altLang="en-US" sz="2400"/>
              <a:t>leads to </a:t>
            </a:r>
            <a:r>
              <a:rPr lang="en-US" sz="2400" b="1"/>
              <a:t>conflicts</a:t>
            </a:r>
            <a:r>
              <a:rPr lang="en-US" sz="2400"/>
              <a:t>. </a:t>
            </a:r>
            <a:endParaRPr lang="en-US" sz="2400"/>
          </a:p>
          <a:p>
            <a:pPr lvl="1"/>
            <a:r>
              <a:rPr lang="en-US" sz="2400"/>
              <a:t>If a node gets updated with a new attribute value, an asynchronous process will start updating the replicas in the background. </a:t>
            </a:r>
            <a:endParaRPr lang="en-US" sz="2400"/>
          </a:p>
          <a:p>
            <a:pPr lvl="1"/>
            <a:r>
              <a:rPr lang="en-US" sz="2400"/>
              <a:t>Suppose, that one of the nodes where a replica for the same data resides is not available for update, then that node would have the same old value. Meanwhile, if the node becomes available again and gets a read request, then it would present the old value, and there would be a conflict between this node and other nodes.</a:t>
            </a:r>
            <a:endParaRPr lang="en-US" sz="2400"/>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Conflict resolution</a:t>
            </a:r>
            <a:endParaRPr lang="en-GB" altLang="en-US"/>
          </a:p>
        </p:txBody>
      </p:sp>
      <p:sp>
        <p:nvSpPr>
          <p:cNvPr id="3" name="Content Placeholder 2"/>
          <p:cNvSpPr>
            <a:spLocks noGrp="1"/>
          </p:cNvSpPr>
          <p:nvPr>
            <p:ph idx="1"/>
          </p:nvPr>
        </p:nvSpPr>
        <p:spPr/>
        <p:txBody>
          <a:bodyPr/>
          <a:p>
            <a:r>
              <a:rPr lang="en-US"/>
              <a:t>When to resolve the conflict?</a:t>
            </a:r>
            <a:endParaRPr lang="en-US"/>
          </a:p>
          <a:p>
            <a:r>
              <a:rPr lang="en-US"/>
              <a:t>Who would be resolving the conflict?</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 y="-317"/>
            <a:ext cx="10972800" cy="1143000"/>
          </a:xfrm>
        </p:spPr>
        <p:txBody>
          <a:bodyPr/>
          <a:p>
            <a:pPr algn="l"/>
            <a:r>
              <a:rPr lang="en-GB" altLang="en-US" sz="4000"/>
              <a:t>Conflict resolution- </a:t>
            </a:r>
            <a:r>
              <a:rPr lang="en-US" sz="4000">
                <a:sym typeface="+mn-ea"/>
              </a:rPr>
              <a:t>When to resolve </a:t>
            </a:r>
            <a:r>
              <a:rPr lang="en-GB" altLang="en-US" sz="4000">
                <a:sym typeface="+mn-ea"/>
              </a:rPr>
              <a:t>?</a:t>
            </a:r>
            <a:endParaRPr lang="en-GB" altLang="en-US" sz="4000">
              <a:sym typeface="+mn-ea"/>
            </a:endParaRPr>
          </a:p>
        </p:txBody>
      </p:sp>
      <p:sp>
        <p:nvSpPr>
          <p:cNvPr id="3" name="Content Placeholder 2"/>
          <p:cNvSpPr>
            <a:spLocks noGrp="1"/>
          </p:cNvSpPr>
          <p:nvPr>
            <p:ph idx="1"/>
          </p:nvPr>
        </p:nvSpPr>
        <p:spPr>
          <a:xfrm>
            <a:off x="269875" y="1002030"/>
            <a:ext cx="12028170" cy="4526280"/>
          </a:xfrm>
        </p:spPr>
        <p:txBody>
          <a:bodyPr/>
          <a:p>
            <a:r>
              <a:rPr lang="en-US"/>
              <a:t>Conflicts can be resolved at </a:t>
            </a:r>
            <a:r>
              <a:rPr lang="en-US" b="1"/>
              <a:t>read time</a:t>
            </a:r>
            <a:r>
              <a:rPr lang="en-US"/>
              <a:t> or </a:t>
            </a:r>
            <a:r>
              <a:rPr lang="en-US" b="1"/>
              <a:t>write time</a:t>
            </a:r>
            <a:r>
              <a:rPr lang="en-US"/>
              <a:t>. </a:t>
            </a:r>
            <a:endParaRPr lang="en-US"/>
          </a:p>
          <a:p>
            <a:r>
              <a:rPr lang="en-US"/>
              <a:t>Most data store systems resolve conflicts on write operations </a:t>
            </a:r>
            <a:r>
              <a:rPr lang="en-GB" altLang="en-US"/>
              <a:t>==&gt; </a:t>
            </a:r>
            <a:r>
              <a:rPr lang="en-US"/>
              <a:t>keep the read operation fast and lightweight. </a:t>
            </a:r>
            <a:endParaRPr lang="en-US"/>
          </a:p>
          <a:p>
            <a:r>
              <a:rPr lang="en-US"/>
              <a:t>But DynamoDB always</a:t>
            </a:r>
            <a:r>
              <a:rPr lang="en-GB" altLang="en-US"/>
              <a:t> use</a:t>
            </a:r>
            <a:r>
              <a:rPr lang="en-US"/>
              <a:t> </a:t>
            </a:r>
            <a:r>
              <a:rPr lang="en-US" b="1"/>
              <a:t>writable strategy,</a:t>
            </a:r>
            <a:r>
              <a:rPr lang="en-US"/>
              <a:t> allowing writes</a:t>
            </a:r>
            <a:r>
              <a:rPr lang="en-GB" altLang="en-US"/>
              <a:t> a</a:t>
            </a:r>
            <a:r>
              <a:rPr lang="en-US"/>
              <a:t>ll the time. </a:t>
            </a:r>
            <a:endParaRPr lang="en-US"/>
          </a:p>
          <a:p>
            <a:r>
              <a:rPr lang="en-US"/>
              <a:t>Amazon's business point of view</a:t>
            </a:r>
            <a:r>
              <a:rPr lang="en-GB" altLang="en-US"/>
              <a:t> ==&gt;</a:t>
            </a:r>
            <a:r>
              <a:rPr lang="en-US"/>
              <a:t>people</a:t>
            </a:r>
            <a:r>
              <a:rPr lang="en-GB" altLang="en-US"/>
              <a:t> need not</a:t>
            </a:r>
            <a:r>
              <a:rPr lang="en-US"/>
              <a:t> to wait for some write to happen until the conflict is resolved. </a:t>
            </a:r>
            <a:endParaRPr lang="en-US"/>
          </a:p>
          <a:p>
            <a:pPr lvl="1"/>
            <a:r>
              <a:rPr lang="en-GB" altLang="en-US"/>
              <a:t>U</a:t>
            </a:r>
            <a:r>
              <a:rPr lang="en-US"/>
              <a:t>ser be able to add items to the cart at all times. </a:t>
            </a:r>
            <a:endParaRPr lang="en-US"/>
          </a:p>
          <a:p>
            <a:pPr lvl="1"/>
            <a:r>
              <a:rPr lang="en-US"/>
              <a:t>If it does not happen, then it would give a bad user experience and would lead to a serious impact on Amazon's business.</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 y="-317"/>
            <a:ext cx="10972800" cy="1143000"/>
          </a:xfrm>
        </p:spPr>
        <p:txBody>
          <a:bodyPr/>
          <a:p>
            <a:pPr algn="l"/>
            <a:r>
              <a:rPr lang="en-GB" altLang="en-US" sz="4000"/>
              <a:t>Conflict resolution- Who will</a:t>
            </a:r>
            <a:r>
              <a:rPr lang="en-US" sz="4000">
                <a:sym typeface="+mn-ea"/>
              </a:rPr>
              <a:t> resolve </a:t>
            </a:r>
            <a:r>
              <a:rPr lang="en-GB" altLang="en-US" sz="4000">
                <a:sym typeface="+mn-ea"/>
              </a:rPr>
              <a:t>?</a:t>
            </a:r>
            <a:endParaRPr lang="en-GB" altLang="en-US" sz="4000">
              <a:sym typeface="+mn-ea"/>
            </a:endParaRPr>
          </a:p>
        </p:txBody>
      </p:sp>
      <p:sp>
        <p:nvSpPr>
          <p:cNvPr id="3" name="Content Placeholder 2"/>
          <p:cNvSpPr>
            <a:spLocks noGrp="1"/>
          </p:cNvSpPr>
          <p:nvPr>
            <p:ph idx="1"/>
          </p:nvPr>
        </p:nvSpPr>
        <p:spPr>
          <a:xfrm>
            <a:off x="269875" y="1002030"/>
            <a:ext cx="11633835" cy="4526280"/>
          </a:xfrm>
        </p:spPr>
        <p:txBody>
          <a:bodyPr/>
          <a:p>
            <a:r>
              <a:t>It is also equally important to decide who would resolve the conflict, that is, the </a:t>
            </a:r>
            <a:r>
              <a:rPr b="1"/>
              <a:t>application </a:t>
            </a:r>
            <a:r>
              <a:t>or the </a:t>
            </a:r>
            <a:r>
              <a:rPr b="1"/>
              <a:t>database</a:t>
            </a:r>
            <a:r>
              <a:t>. </a:t>
            </a:r>
          </a:p>
          <a:p>
            <a:r>
              <a:t>When it comes to the database resolving conflicts, it prefers to use the </a:t>
            </a:r>
            <a:r>
              <a:rPr b="1"/>
              <a:t>last write wins strategy.</a:t>
            </a:r>
            <a:r>
              <a:t> </a:t>
            </a:r>
          </a:p>
          <a:p>
            <a:r>
              <a:t>In the case of Amazon, you are given the choice to choose your own conflict resolution by providing features such as </a:t>
            </a:r>
            <a:r>
              <a:rPr b="1"/>
              <a:t>conditional writes</a:t>
            </a:r>
            <a:endParaRPr b="1"/>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7"/>
            <a:ext cx="10972800" cy="1143000"/>
          </a:xfrm>
        </p:spPr>
        <p:txBody>
          <a:bodyPr/>
          <a:p>
            <a:r>
              <a:rPr lang="en-GB" altLang="en-US"/>
              <a:t>Scalability</a:t>
            </a:r>
            <a:endParaRPr lang="en-GB" altLang="en-US"/>
          </a:p>
        </p:txBody>
      </p:sp>
      <p:sp>
        <p:nvSpPr>
          <p:cNvPr id="3" name="Content Placeholder 2"/>
          <p:cNvSpPr>
            <a:spLocks noGrp="1"/>
          </p:cNvSpPr>
          <p:nvPr>
            <p:ph idx="1"/>
          </p:nvPr>
        </p:nvSpPr>
        <p:spPr>
          <a:xfrm>
            <a:off x="426085" y="996950"/>
            <a:ext cx="11683365" cy="4526280"/>
          </a:xfrm>
        </p:spPr>
        <p:txBody>
          <a:bodyPr/>
          <a:p>
            <a:r>
              <a:rPr lang="en-GB" altLang="en-US"/>
              <a:t>S</a:t>
            </a:r>
            <a:r>
              <a:rPr lang="en-US"/>
              <a:t>ystem </a:t>
            </a:r>
            <a:r>
              <a:rPr lang="en-GB" altLang="en-US"/>
              <a:t>should b</a:t>
            </a:r>
            <a:r>
              <a:rPr lang="en-US"/>
              <a:t>e scaled out easily without affecting the application. </a:t>
            </a:r>
            <a:endParaRPr lang="en-US"/>
          </a:p>
          <a:p>
            <a:r>
              <a:rPr lang="en-US"/>
              <a:t>DynamoDB uses the ring topology to arrange its nodes.</a:t>
            </a:r>
            <a:endParaRPr lang="en-US"/>
          </a:p>
          <a:p>
            <a:r>
              <a:rPr lang="en-US"/>
              <a:t>So, whenever there is a need to scale up the cluster, you can easily add a node to the existing cluster without affecting system performance. </a:t>
            </a:r>
            <a:endParaRPr lang="en-US"/>
          </a:p>
          <a:p>
            <a:r>
              <a:rPr lang="en-GB" altLang="en-US"/>
              <a:t>A</a:t>
            </a:r>
            <a:r>
              <a:rPr lang="en-US"/>
              <a:t>s a DynamoDB service user, we don't have access to scale up or scale down clusters; what we can do for this is to increase or decrease the provisioned throughput.</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Symmetry</a:t>
            </a:r>
            <a:endParaRPr lang="en-GB" altLang="en-US"/>
          </a:p>
        </p:txBody>
      </p:sp>
      <p:sp>
        <p:nvSpPr>
          <p:cNvPr id="3" name="Content Placeholder 2"/>
          <p:cNvSpPr>
            <a:spLocks noGrp="1"/>
          </p:cNvSpPr>
          <p:nvPr>
            <p:ph idx="1"/>
          </p:nvPr>
        </p:nvSpPr>
        <p:spPr>
          <a:xfrm>
            <a:off x="609600" y="1417955"/>
            <a:ext cx="10972800" cy="4525963"/>
          </a:xfrm>
        </p:spPr>
        <p:txBody>
          <a:bodyPr/>
          <a:p>
            <a:r>
              <a:rPr lang="en-US"/>
              <a:t>DynamoDB targets symmetry in its node cluster, which means that </a:t>
            </a:r>
            <a:r>
              <a:rPr lang="en-US" b="1"/>
              <a:t>no node is the master node</a:t>
            </a:r>
            <a:r>
              <a:rPr lang="en-US"/>
              <a:t>, neither do they perform extra work or have extra responsibility than others. </a:t>
            </a:r>
            <a:endParaRPr lang="en-US"/>
          </a:p>
          <a:p>
            <a:r>
              <a:rPr lang="en-GB" altLang="en-US"/>
              <a:t>H</a:t>
            </a:r>
            <a:r>
              <a:rPr lang="en-US"/>
              <a:t>elps in maintaining the system properly balanced</a:t>
            </a:r>
            <a:endParaRPr lang="en-US"/>
          </a:p>
          <a:p>
            <a:r>
              <a:rPr lang="en-GB" altLang="en-US"/>
              <a:t>N</a:t>
            </a:r>
            <a:r>
              <a:rPr lang="en-US"/>
              <a:t>o need to worry about failures, as even if a node or two fails, the system would remain intact. </a:t>
            </a:r>
            <a:endParaRPr lang="en-US"/>
          </a:p>
          <a:p>
            <a:r>
              <a:rPr lang="en-US"/>
              <a:t>There is no single point of failure in DynamoDB</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GB" altLang="en-US"/>
              <a:t>18CSC209J</a:t>
            </a:r>
            <a:br>
              <a:rPr lang="en-GB" altLang="en-US"/>
            </a:br>
            <a:r>
              <a:rPr lang="en-GB" altLang="en-US"/>
              <a:t>Database Management Systems and Cloud Integration Services DBMSCIS</a:t>
            </a:r>
            <a:endParaRPr lang="en-GB" altLang="en-US"/>
          </a:p>
        </p:txBody>
      </p:sp>
      <p:sp>
        <p:nvSpPr>
          <p:cNvPr id="3" name="Subtitle 2"/>
          <p:cNvSpPr>
            <a:spLocks noGrp="1"/>
          </p:cNvSpPr>
          <p:nvPr>
            <p:ph type="subTitle" idx="1"/>
          </p:nvPr>
        </p:nvSpPr>
        <p:spPr>
          <a:xfrm>
            <a:off x="1394460" y="5326698"/>
            <a:ext cx="9144000" cy="1655762"/>
          </a:xfrm>
        </p:spPr>
        <p:txBody>
          <a:bodyPr/>
          <a:p>
            <a:r>
              <a:rPr lang="en-GB" altLang="en-US" sz="3600" b="1"/>
              <a:t>Unit V</a:t>
            </a:r>
            <a:endParaRPr lang="en-GB" altLang="en-US" sz="3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Flexibility</a:t>
            </a:r>
            <a:endParaRPr lang="en-GB" altLang="en-US"/>
          </a:p>
        </p:txBody>
      </p:sp>
      <p:sp>
        <p:nvSpPr>
          <p:cNvPr id="3" name="Content Placeholder 2"/>
          <p:cNvSpPr>
            <a:spLocks noGrp="1"/>
          </p:cNvSpPr>
          <p:nvPr>
            <p:ph idx="1"/>
          </p:nvPr>
        </p:nvSpPr>
        <p:spPr/>
        <p:txBody>
          <a:bodyPr/>
          <a:p>
            <a:r>
              <a:rPr lang="en-US"/>
              <a:t>DynamoDB's ring architecture allows nodes of different configurations to be a part of the same cluster</a:t>
            </a:r>
            <a:endParaRPr lang="en-US"/>
          </a:p>
          <a:p>
            <a:r>
              <a:rPr lang="en-GB" altLang="en-US"/>
              <a:t>E</a:t>
            </a:r>
            <a:r>
              <a:rPr lang="en-US"/>
              <a:t>ach node gets the amount of responsibility it deserves. </a:t>
            </a:r>
            <a:endParaRPr lang="en-US"/>
          </a:p>
          <a:p>
            <a:r>
              <a:rPr lang="en-GB" altLang="en-US"/>
              <a:t>F</a:t>
            </a:r>
            <a:r>
              <a:rPr lang="en-US"/>
              <a:t>lexibility to add nodes as and when they are required and of whatever size and configurations they are, they would be loaded with work.</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506028"/>
            <a:ext cx="10972800" cy="1143000"/>
          </a:xfrm>
        </p:spPr>
        <p:txBody>
          <a:bodyPr/>
          <a:p>
            <a:r>
              <a:rPr lang="en-GB" altLang="en-US">
                <a:sym typeface="Bookman Old Style" panose="02050604050505020204"/>
              </a:rPr>
              <a:t>Service Oriented Architecture</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DynamoDB Architecture</a:t>
            </a:r>
            <a:endParaRPr lang="en-GB" altLang="en-US"/>
          </a:p>
        </p:txBody>
      </p:sp>
      <p:sp>
        <p:nvSpPr>
          <p:cNvPr id="3" name="Content Placeholder 2"/>
          <p:cNvSpPr>
            <a:spLocks noGrp="1"/>
          </p:cNvSpPr>
          <p:nvPr>
            <p:ph idx="1"/>
          </p:nvPr>
        </p:nvSpPr>
        <p:spPr/>
        <p:txBody>
          <a:bodyPr/>
          <a:p>
            <a:r>
              <a:rPr lang="en-US"/>
              <a:t>DynamoDB's architecture consists of various well-known, and a few new, techniques that have helped engineers build such a great system. </a:t>
            </a:r>
            <a:endParaRPr lang="en-US"/>
          </a:p>
          <a:p>
            <a:r>
              <a:rPr lang="en-US"/>
              <a:t>To build a robust system like this, one has to consider various things, such as load balancing, partitioning, failure detection/ prevention/ recovery, replica management and their sync, and so on.</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182360" y="1816100"/>
            <a:ext cx="5615940" cy="1143000"/>
          </a:xfrm>
        </p:spPr>
        <p:txBody>
          <a:bodyPr/>
          <a:p>
            <a:r>
              <a:rPr lang="en-GB" altLang="en-US"/>
              <a:t>Service Oriented architecture of DynamoDB</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16387" name="Picture 6"/>
          <p:cNvPicPr>
            <a:picLocks noChangeAspect="1"/>
          </p:cNvPicPr>
          <p:nvPr>
            <p:ph idx="1"/>
          </p:nvPr>
        </p:nvPicPr>
        <p:blipFill>
          <a:blip r:embed="rId1"/>
          <a:srcRect/>
          <a:stretch>
            <a:fillRect/>
          </a:stretch>
        </p:blipFill>
        <p:spPr>
          <a:xfrm>
            <a:off x="376555" y="683895"/>
            <a:ext cx="4808855" cy="613664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idx="1"/>
          </p:nvPr>
        </p:nvPicPr>
        <p:blipFill>
          <a:blip r:embed="rId1"/>
          <a:srcRect l="13353" t="21928" r="13764" b="32576"/>
          <a:stretch>
            <a:fillRect/>
          </a:stretch>
        </p:blipFill>
        <p:spPr>
          <a:xfrm>
            <a:off x="0" y="2750820"/>
            <a:ext cx="11695430" cy="4107180"/>
          </a:xfrm>
          <a:prstGeom prst="rect">
            <a:avLst/>
          </a:prstGeom>
        </p:spPr>
      </p:pic>
      <p:sp>
        <p:nvSpPr>
          <p:cNvPr id="8" name="Text Box 7"/>
          <p:cNvSpPr txBox="1"/>
          <p:nvPr/>
        </p:nvSpPr>
        <p:spPr>
          <a:xfrm>
            <a:off x="2346960" y="1261110"/>
            <a:ext cx="8317865" cy="1076325"/>
          </a:xfrm>
          <a:prstGeom prst="rect">
            <a:avLst/>
          </a:prstGeom>
          <a:noFill/>
        </p:spPr>
        <p:txBody>
          <a:bodyPr wrap="square" rtlCol="0" anchor="t">
            <a:spAutoFit/>
          </a:bodyPr>
          <a:p>
            <a:pPr algn="ctr"/>
            <a:r>
              <a:rPr lang="en-GB" altLang="en-US" sz="3200" b="1">
                <a:solidFill>
                  <a:srgbClr val="1F2DA8"/>
                </a:solidFill>
                <a:sym typeface="+mn-ea"/>
              </a:rPr>
              <a:t>C</a:t>
            </a:r>
            <a:r>
              <a:rPr lang="en-US" sz="3200" b="1">
                <a:solidFill>
                  <a:srgbClr val="1F2DA8"/>
                </a:solidFill>
                <a:sym typeface="+mn-ea"/>
              </a:rPr>
              <a:t>ore features of Amazon DynamoDB and integrations with other AWS services.</a:t>
            </a:r>
            <a:endParaRPr lang="en-US" sz="3200" b="1">
              <a:solidFill>
                <a:srgbClr val="1F2DA8"/>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NoSQL Workbench</a:t>
            </a:r>
            <a:endParaRPr lang="en-US"/>
          </a:p>
        </p:txBody>
      </p:sp>
      <p:sp>
        <p:nvSpPr>
          <p:cNvPr id="3" name="Content Placeholder 2"/>
          <p:cNvSpPr>
            <a:spLocks noGrp="1"/>
          </p:cNvSpPr>
          <p:nvPr>
            <p:ph idx="1"/>
          </p:nvPr>
        </p:nvSpPr>
        <p:spPr>
          <a:xfrm>
            <a:off x="81915" y="1309370"/>
            <a:ext cx="11856085" cy="4289425"/>
          </a:xfrm>
        </p:spPr>
        <p:txBody>
          <a:bodyPr/>
          <a:p>
            <a:r>
              <a:rPr lang="en-US">
                <a:sym typeface="+mn-ea"/>
              </a:rPr>
              <a:t>NoSQL Workbench is a visual tool that provides data modeling, data visualization, and query development features to design, create, query, and manage DynamoDB tables.</a:t>
            </a:r>
            <a:endParaRPr lang="en-US"/>
          </a:p>
          <a:p>
            <a:r>
              <a:rPr lang="en-GB" altLang="en-US">
                <a:sym typeface="+mn-ea"/>
              </a:rPr>
              <a:t>Can </a:t>
            </a:r>
            <a:r>
              <a:rPr lang="en-US">
                <a:sym typeface="+mn-ea"/>
              </a:rPr>
              <a:t>design and create data schemas from scratch or by using of one of several sample data model templates, complete with datasets</a:t>
            </a:r>
            <a:endParaRPr lang="en-US">
              <a:sym typeface="+mn-ea"/>
            </a:endParaRPr>
          </a:p>
          <a:p>
            <a:r>
              <a:rPr lang="en-GB" altLang="en-US">
                <a:sym typeface="+mn-ea"/>
              </a:rPr>
              <a:t>Benefits</a:t>
            </a:r>
            <a:endParaRPr lang="en-GB" altLang="en-US">
              <a:sym typeface="+mn-ea"/>
            </a:endParaRPr>
          </a:p>
          <a:p>
            <a:pPr lvl="1"/>
            <a:r>
              <a:rPr lang="en-US"/>
              <a:t>One tool for design, development, and deployment</a:t>
            </a:r>
            <a:endParaRPr lang="en-US"/>
          </a:p>
          <a:p>
            <a:pPr lvl="1"/>
            <a:r>
              <a:rPr lang="en-GB" altLang="en-US"/>
              <a:t>Easy to g</a:t>
            </a:r>
            <a:r>
              <a:rPr lang="en-US"/>
              <a:t>et started</a:t>
            </a:r>
            <a:endParaRPr lang="en-US"/>
          </a:p>
          <a:p>
            <a:pPr lvl="1"/>
            <a:r>
              <a:rPr lang="en-US"/>
              <a:t>Generate sample code in multiple languages</a:t>
            </a:r>
            <a:endParaRPr lang="en-US"/>
          </a:p>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100" name="Content Placeholder 99"/>
          <p:cNvPicPr/>
          <p:nvPr>
            <p:ph sz="half" idx="2"/>
          </p:nvPr>
        </p:nvPicPr>
        <p:blipFill>
          <a:blip r:embed="rId1"/>
          <a:stretch>
            <a:fillRect/>
          </a:stretch>
        </p:blipFill>
        <p:spPr>
          <a:xfrm>
            <a:off x="977265" y="0"/>
            <a:ext cx="1167765" cy="117729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Global table</a:t>
            </a:r>
            <a:endParaRPr lang="en-US"/>
          </a:p>
        </p:txBody>
      </p:sp>
      <p:sp>
        <p:nvSpPr>
          <p:cNvPr id="3" name="Content Placeholder 2"/>
          <p:cNvSpPr>
            <a:spLocks noGrp="1"/>
          </p:cNvSpPr>
          <p:nvPr>
            <p:ph sz="half" idx="1"/>
          </p:nvPr>
        </p:nvSpPr>
        <p:spPr/>
        <p:txBody>
          <a:bodyPr/>
          <a:p>
            <a:r>
              <a:rPr lang="en-US"/>
              <a:t>Global table is the collection of one or more replica tables, all belonging to a single AWS account.</a:t>
            </a:r>
            <a:endParaRPr lang="en-US"/>
          </a:p>
          <a:p>
            <a:r>
              <a:rPr lang="en-US"/>
              <a:t>Replica table (or just replica) is a single DynamoDB table that works as part of a global table. Each replica stores the same set of data items. Any given global table can only have one replica table per AWS region.</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101" name="Content Placeholder 100"/>
          <p:cNvPicPr/>
          <p:nvPr>
            <p:ph sz="half" idx="2"/>
          </p:nvPr>
        </p:nvPicPr>
        <p:blipFill>
          <a:blip r:embed="rId1"/>
          <a:stretch>
            <a:fillRect/>
          </a:stretch>
        </p:blipFill>
        <p:spPr>
          <a:xfrm>
            <a:off x="7595870" y="1600200"/>
            <a:ext cx="3986530" cy="355663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Global table</a:t>
            </a:r>
            <a:endParaRPr lang="en-US"/>
          </a:p>
        </p:txBody>
      </p:sp>
      <p:sp>
        <p:nvSpPr>
          <p:cNvPr id="3" name="Content Placeholder 2"/>
          <p:cNvSpPr>
            <a:spLocks noGrp="1"/>
          </p:cNvSpPr>
          <p:nvPr>
            <p:ph idx="1"/>
          </p:nvPr>
        </p:nvSpPr>
        <p:spPr>
          <a:xfrm>
            <a:off x="296545" y="1266190"/>
            <a:ext cx="7039610" cy="4526280"/>
          </a:xfrm>
        </p:spPr>
        <p:txBody>
          <a:bodyPr/>
          <a:p>
            <a:r>
              <a:rPr lang="en-US">
                <a:sym typeface="+mn-ea"/>
              </a:rPr>
              <a:t>Global table is the collection of one or more replica tables, all belonging to a single AWS account.</a:t>
            </a:r>
            <a:endParaRPr lang="en-US"/>
          </a:p>
          <a:p>
            <a:r>
              <a:rPr lang="en-US">
                <a:sym typeface="+mn-ea"/>
              </a:rPr>
              <a:t>Replica table (or just replica) is a single DynamoDB table that works as part of a global table. Each replica stores the same set of data items. Any given global table can only have one replica table per AWS region.</a:t>
            </a:r>
            <a:endParaRPr lang="en-US"/>
          </a:p>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101" name="Content Placeholder 100"/>
          <p:cNvPicPr/>
          <p:nvPr>
            <p:ph sz="half" idx="2"/>
          </p:nvPr>
        </p:nvPicPr>
        <p:blipFill>
          <a:blip r:embed="rId1"/>
          <a:srcRect l="14877" r="15945"/>
          <a:stretch>
            <a:fillRect/>
          </a:stretch>
        </p:blipFill>
        <p:spPr>
          <a:xfrm>
            <a:off x="8319135" y="1266190"/>
            <a:ext cx="3759200" cy="480504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Benefits of Global Table</a:t>
            </a:r>
            <a:endParaRPr lang="en-GB" altLang="en-US"/>
          </a:p>
        </p:txBody>
      </p:sp>
      <p:sp>
        <p:nvSpPr>
          <p:cNvPr id="3" name="Content Placeholder 2"/>
          <p:cNvSpPr>
            <a:spLocks noGrp="1"/>
          </p:cNvSpPr>
          <p:nvPr>
            <p:ph idx="1"/>
          </p:nvPr>
        </p:nvSpPr>
        <p:spPr/>
        <p:txBody>
          <a:bodyPr/>
          <a:p>
            <a:r>
              <a:rPr lang="en-US"/>
              <a:t>Replicating your DynamoDB tables automatically across your choice of AWS Regions</a:t>
            </a:r>
            <a:endParaRPr lang="en-US"/>
          </a:p>
          <a:p>
            <a:r>
              <a:rPr lang="en-US"/>
              <a:t>Eliminating the difficult work of replicating data between Regions and resolving update conflicts, so you can focus on your application's business logic.</a:t>
            </a:r>
            <a:endParaRPr lang="en-US"/>
          </a:p>
          <a:p>
            <a:r>
              <a:rPr lang="en-US"/>
              <a:t>Helping your applications stay highly available even in the unlikely event of isolation or degradation of an entire Region.</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Point In Time Recovery</a:t>
            </a:r>
            <a:endParaRPr lang="en-GB" altLang="en-US"/>
          </a:p>
        </p:txBody>
      </p:sp>
      <p:sp>
        <p:nvSpPr>
          <p:cNvPr id="3" name="Content Placeholder 2"/>
          <p:cNvSpPr>
            <a:spLocks noGrp="1"/>
          </p:cNvSpPr>
          <p:nvPr>
            <p:ph idx="1"/>
          </p:nvPr>
        </p:nvSpPr>
        <p:spPr/>
        <p:txBody>
          <a:bodyPr/>
          <a:p>
            <a:r>
              <a:rPr lang="en-US"/>
              <a:t>back up your table data continuously by using point-in-time recovery (PITR). </a:t>
            </a:r>
            <a:endParaRPr lang="en-US"/>
          </a:p>
          <a:p>
            <a:r>
              <a:rPr lang="en-US"/>
              <a:t>DynamoDB backs up your table data automatically with per-second granularity so that </a:t>
            </a:r>
            <a:r>
              <a:rPr lang="en-GB" altLang="en-US"/>
              <a:t>it</a:t>
            </a:r>
            <a:r>
              <a:rPr lang="en-US"/>
              <a:t> can</a:t>
            </a:r>
            <a:r>
              <a:rPr lang="en-GB" altLang="en-US"/>
              <a:t> be</a:t>
            </a:r>
            <a:r>
              <a:rPr lang="en-US"/>
              <a:t> restor</a:t>
            </a:r>
            <a:r>
              <a:rPr lang="en-GB" altLang="en-US"/>
              <a:t>ed</a:t>
            </a:r>
            <a:r>
              <a:rPr lang="en-US"/>
              <a:t> to any given second in the preceding 35 days.</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99" name="Google Shape;99;p2"/>
          <p:cNvSpPr txBox="1"/>
          <p:nvPr>
            <p:ph type="title" idx="4294967295"/>
          </p:nvPr>
        </p:nvSpPr>
        <p:spPr>
          <a:xfrm>
            <a:off x="0" y="0"/>
            <a:ext cx="10515600" cy="463639"/>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Balthazar" panose="02000506070000020004"/>
              <a:buNone/>
            </a:pPr>
            <a:r>
              <a:rPr lang="en-GB" sz="3200" b="1">
                <a:solidFill>
                  <a:srgbClr val="FF0000"/>
                </a:solidFill>
                <a:latin typeface="Balthazar" panose="02000506070000020004"/>
                <a:ea typeface="Balthazar" panose="02000506070000020004"/>
                <a:cs typeface="Balthazar" panose="02000506070000020004"/>
                <a:sym typeface="Balthazar" panose="02000506070000020004"/>
              </a:rPr>
              <a:t>Unit V</a:t>
            </a:r>
            <a:endParaRPr lang="en-GB" sz="3200" b="1">
              <a:solidFill>
                <a:srgbClr val="FF0000"/>
              </a:solidFill>
              <a:latin typeface="Balthazar" panose="02000506070000020004"/>
              <a:ea typeface="Balthazar" panose="02000506070000020004"/>
              <a:cs typeface="Balthazar" panose="02000506070000020004"/>
              <a:sym typeface="Balthazar" panose="02000506070000020004"/>
            </a:endParaRPr>
          </a:p>
        </p:txBody>
      </p:sp>
      <p:sp>
        <p:nvSpPr>
          <p:cNvPr id="100" name="Google Shape;100;p2"/>
          <p:cNvSpPr txBox="1"/>
          <p:nvPr>
            <p:ph type="body" idx="1"/>
          </p:nvPr>
        </p:nvSpPr>
        <p:spPr>
          <a:xfrm>
            <a:off x="326265" y="613669"/>
            <a:ext cx="11539470" cy="50470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FF"/>
              </a:buClr>
              <a:buSzPts val="1800"/>
              <a:buNone/>
            </a:pPr>
            <a:r>
              <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Introduction to cloud-based Databases</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Cloud Databases on AWS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lang="en-GB"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T</a:t>
            </a: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ypes of NoSQL with example</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rgbClr val="0000FF"/>
              </a:buClr>
              <a:buSzPts val="1800"/>
              <a:buNone/>
            </a:pPr>
            <a:r>
              <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Service Oriented Architecture</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Design Features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Functional Components. </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0" lvl="0" indent="0" algn="l" rtl="0">
              <a:lnSpc>
                <a:spcPct val="100000"/>
              </a:lnSpc>
              <a:spcBef>
                <a:spcPts val="0"/>
              </a:spcBef>
              <a:spcAft>
                <a:spcPts val="0"/>
              </a:spcAft>
              <a:buClr>
                <a:srgbClr val="0000FF"/>
              </a:buClr>
              <a:buSzPts val="1800"/>
              <a:buNone/>
            </a:pPr>
            <a:r>
              <a:rPr lang="en-GB"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DynamoDB</a:t>
            </a:r>
            <a:endParaRPr sz="28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Creating and querying DynamoDB Table</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Data Model - Key Indexes-Primary-Secondary</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Working with Tables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Working with Query and Scan operations</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a:p>
            <a:pPr marL="457200" lvl="1" indent="0" algn="l" rtl="0">
              <a:lnSpc>
                <a:spcPct val="100000"/>
              </a:lnSpc>
              <a:spcBef>
                <a:spcPts val="0"/>
              </a:spcBef>
              <a:spcAft>
                <a:spcPts val="0"/>
              </a:spcAft>
              <a:buClr>
                <a:srgbClr val="0000FF"/>
              </a:buClr>
              <a:buSzPts val="1800"/>
              <a:buNone/>
            </a:pPr>
            <a:r>
              <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rPr>
              <a:t>Introduction to DynamoDB. How DynamoDB works? Dynamo DB Features, DynamoDB-Error Handling</a:t>
            </a:r>
            <a:endParaRPr sz="2400">
              <a:solidFill>
                <a:srgbClr val="0000FF"/>
              </a:solidFill>
              <a:latin typeface="Bookman Old Style" panose="02050604050505020204"/>
              <a:ea typeface="Bookman Old Style" panose="02050604050505020204"/>
              <a:cs typeface="Bookman Old Style" panose="02050604050505020204"/>
              <a:sym typeface="Bookman Old Style" panose="02050604050505020204"/>
            </a:endParaRPr>
          </a:p>
        </p:txBody>
      </p:sp>
      <p:sp>
        <p:nvSpPr>
          <p:cNvPr id="7" name="Footer Placeholder 6"/>
          <p:cNvSpPr>
            <a:spLocks noGrp="1"/>
          </p:cNvSpPr>
          <p:nvPr>
            <p:ph type="ftr" sz="quarter" idx="11"/>
          </p:nvPr>
        </p:nvSpPr>
        <p:spPr/>
        <p:txBody>
          <a:bodyPr/>
          <a:p>
            <a:r>
              <a:rPr lang="en-US"/>
              <a:t>18CSC209J-DBMSCIS           NWC/SRMIST</a:t>
            </a:r>
            <a:endParaRPr lang="en-US"/>
          </a:p>
        </p:txBody>
      </p:sp>
      <p:sp>
        <p:nvSpPr>
          <p:cNvPr id="2" name="Slide Number Placeholder 1"/>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PartiQL</a:t>
            </a:r>
            <a:endParaRPr lang="en-GB" altLang="en-US"/>
          </a:p>
        </p:txBody>
      </p:sp>
      <p:sp>
        <p:nvSpPr>
          <p:cNvPr id="3" name="Content Placeholder 2"/>
          <p:cNvSpPr>
            <a:spLocks noGrp="1"/>
          </p:cNvSpPr>
          <p:nvPr>
            <p:ph idx="1"/>
          </p:nvPr>
        </p:nvSpPr>
        <p:spPr/>
        <p:txBody>
          <a:bodyPr/>
          <a:p>
            <a:r>
              <a:rPr lang="en-US"/>
              <a:t>PartiQL provides SQL-compatible query access across multiple data stores containing structured data, semistructured data, and nested data.</a:t>
            </a:r>
            <a:endParaRPr lang="en-US"/>
          </a:p>
          <a:p>
            <a:r>
              <a:rPr lang="en-GB" altLang="en-US"/>
              <a:t>U</a:t>
            </a:r>
            <a:r>
              <a:rPr lang="en-US"/>
              <a:t>sing PartiQL,</a:t>
            </a:r>
            <a:r>
              <a:rPr lang="en-GB" altLang="en-US"/>
              <a:t> one can</a:t>
            </a:r>
            <a:r>
              <a:rPr lang="en-US"/>
              <a:t> easily interact with DynamoDB tables and run ad hoc queries using the AWS Management Console, NoSQL Workbench, AWS Command Line Interface, and DynamoDB APIs for PartiQL.</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On demand capacity mode</a:t>
            </a:r>
            <a:endParaRPr lang="en-GB" altLang="en-US"/>
          </a:p>
        </p:txBody>
      </p:sp>
      <p:sp>
        <p:nvSpPr>
          <p:cNvPr id="3" name="Content Placeholder 2"/>
          <p:cNvSpPr>
            <a:spLocks noGrp="1"/>
          </p:cNvSpPr>
          <p:nvPr>
            <p:ph idx="1"/>
          </p:nvPr>
        </p:nvSpPr>
        <p:spPr/>
        <p:txBody>
          <a:bodyPr/>
          <a:p>
            <a:r>
              <a:rPr lang="en-US"/>
              <a:t>DynamoDB charges you for the data reads and writes your application performs on your tables.</a:t>
            </a:r>
            <a:endParaRPr lang="en-US"/>
          </a:p>
          <a:p>
            <a:r>
              <a:rPr lang="en-GB" altLang="en-US"/>
              <a:t>User do </a:t>
            </a:r>
            <a:r>
              <a:rPr lang="en-US"/>
              <a:t>not need to specify how much read and write throughput </a:t>
            </a:r>
            <a:r>
              <a:rPr lang="en-GB" altLang="en-US"/>
              <a:t>of the</a:t>
            </a:r>
            <a:r>
              <a:rPr lang="en-US"/>
              <a:t> application </a:t>
            </a:r>
            <a:endParaRPr lang="en-US"/>
          </a:p>
          <a:p>
            <a:r>
              <a:rPr lang="en-US"/>
              <a:t>DynamoDB instantly accommodates your workloads as they ramp up or down.</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Encryption at rest</a:t>
            </a:r>
            <a:endParaRPr lang="en-GB" altLang="en-US"/>
          </a:p>
        </p:txBody>
      </p:sp>
      <p:sp>
        <p:nvSpPr>
          <p:cNvPr id="3" name="Content Placeholder 2"/>
          <p:cNvSpPr>
            <a:spLocks noGrp="1"/>
          </p:cNvSpPr>
          <p:nvPr>
            <p:ph idx="1"/>
          </p:nvPr>
        </p:nvSpPr>
        <p:spPr>
          <a:xfrm>
            <a:off x="609600" y="1600200"/>
            <a:ext cx="11188065" cy="4526280"/>
          </a:xfrm>
        </p:spPr>
        <p:txBody>
          <a:bodyPr/>
          <a:p>
            <a:r>
              <a:rPr lang="en-US"/>
              <a:t>Encryption at rest is encryption that is used to help protect data that is stored on a disk (including solid-state drives) or backup media.</a:t>
            </a:r>
            <a:endParaRPr lang="en-US"/>
          </a:p>
          <a:p>
            <a:r>
              <a:rPr lang="en-GB" altLang="en-US"/>
              <a:t>P</a:t>
            </a:r>
            <a:r>
              <a:rPr lang="en-US"/>
              <a:t>rovides an additional layer of data protection by always securing your data in an encrypted table—including its primary key, local and global secondary indexes, streams, global tables, backups, and DynamoDB Accelerator (DAX) clusters whenever the data is stored in durable media.</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Load balancing</a:t>
            </a:r>
            <a:endParaRPr lang="en-GB" altLang="en-US"/>
          </a:p>
        </p:txBody>
      </p:sp>
      <p:sp>
        <p:nvSpPr>
          <p:cNvPr id="3" name="Content Placeholder 2"/>
          <p:cNvSpPr>
            <a:spLocks noGrp="1"/>
          </p:cNvSpPr>
          <p:nvPr>
            <p:ph idx="1"/>
          </p:nvPr>
        </p:nvSpPr>
        <p:spPr>
          <a:xfrm>
            <a:off x="339725" y="1165860"/>
            <a:ext cx="11705590" cy="4526280"/>
          </a:xfrm>
        </p:spPr>
        <p:txBody>
          <a:bodyPr/>
          <a:p>
            <a:r>
              <a:rPr lang="en-US" sz="2800"/>
              <a:t>Consistent hashing dynamically partitions the data over the network and keeps the system balanced.</a:t>
            </a:r>
            <a:endParaRPr lang="en-US" sz="2800"/>
          </a:p>
          <a:p>
            <a:r>
              <a:rPr lang="en-GB" altLang="en-US" sz="2800"/>
              <a:t>To find</a:t>
            </a:r>
            <a:r>
              <a:rPr lang="en-US" sz="2800"/>
              <a:t> a node in a distributed cluster to store and retrieve a value identified by a key, while at the same time being able to handle the node failures.</a:t>
            </a:r>
            <a:endParaRPr lang="en-US" sz="2800"/>
          </a:p>
          <a:p>
            <a:pPr lvl="1"/>
            <a:r>
              <a:rPr lang="en-GB" sz="2400">
                <a:sym typeface="+mn-ea"/>
              </a:rPr>
              <a:t>both the nodes and the keys are hashed and the same technique is used for their lookup.</a:t>
            </a:r>
            <a:endParaRPr lang="en-GB" sz="2400"/>
          </a:p>
          <a:p>
            <a:pPr lvl="1"/>
            <a:r>
              <a:rPr lang="en-GB" sz="2400">
                <a:sym typeface="+mn-ea"/>
              </a:rPr>
              <a:t>Create a hash space or hash ring</a:t>
            </a:r>
            <a:endParaRPr lang="en-GB" sz="2400"/>
          </a:p>
          <a:p>
            <a:pPr lvl="1"/>
            <a:r>
              <a:rPr lang="en-GB" sz="2400">
                <a:sym typeface="+mn-ea"/>
              </a:rPr>
              <a:t>Determining a hash value for each node in a cluster -  placing that node on the circumference of the hash ring</a:t>
            </a:r>
            <a:endParaRPr lang="en-GB" sz="2400">
              <a:sym typeface="+mn-ea"/>
            </a:endParaRPr>
          </a:p>
          <a:p>
            <a:pPr marL="342900" lvl="1" indent="-342900" algn="l">
              <a:buClrTx/>
              <a:buSzTx/>
              <a:buFontTx/>
              <a:buChar char="•"/>
            </a:pPr>
            <a:r>
              <a:rPr lang="en-US" sz="2800">
                <a:solidFill>
                  <a:srgbClr val="1F2DA8"/>
                </a:solidFill>
                <a:sym typeface="+mn-ea"/>
              </a:rPr>
              <a:t>Node failure, the load managed by this node gets evenly distributed among the other nodes from the cluster,</a:t>
            </a:r>
            <a:endParaRPr lang="en-US" sz="2800">
              <a:solidFill>
                <a:srgbClr val="1F2DA8"/>
              </a:solidFill>
            </a:endParaRPr>
          </a:p>
          <a:p>
            <a:pPr marL="342900" lvl="1" indent="-342900" algn="l">
              <a:buClrTx/>
              <a:buSzTx/>
              <a:buFontTx/>
              <a:buChar char="•"/>
            </a:pPr>
            <a:endParaRPr lang="en-US" sz="2800">
              <a:solidFill>
                <a:srgbClr val="1F2DA8"/>
              </a:solidFill>
            </a:endParaRPr>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Load balancing</a:t>
            </a:r>
            <a:endParaRPr lang="en-US"/>
          </a:p>
        </p:txBody>
      </p:sp>
      <p:sp>
        <p:nvSpPr>
          <p:cNvPr id="3" name="Content Placeholder 2"/>
          <p:cNvSpPr>
            <a:spLocks noGrp="1"/>
          </p:cNvSpPr>
          <p:nvPr>
            <p:ph idx="1"/>
          </p:nvPr>
        </p:nvSpPr>
        <p:spPr/>
        <p:txBody>
          <a:bodyPr/>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sz="half" idx="2"/>
          </p:nvPr>
        </p:nvPicPr>
        <p:blipFill>
          <a:blip r:embed="rId1"/>
          <a:srcRect l="26426" t="20837" r="31396" b="23266"/>
          <a:stretch>
            <a:fillRect/>
          </a:stretch>
        </p:blipFill>
        <p:spPr>
          <a:xfrm>
            <a:off x="4963795" y="1816100"/>
            <a:ext cx="6113780" cy="45573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1115695"/>
          </a:xfrm>
        </p:spPr>
        <p:txBody>
          <a:bodyPr/>
          <a:p>
            <a:r>
              <a:rPr lang="en-GB" altLang="en-US">
                <a:sym typeface="+mn-ea"/>
              </a:rPr>
              <a:t>Load balancing</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p:cNvPicPr>
            <a:picLocks noChangeAspect="1"/>
          </p:cNvPicPr>
          <p:nvPr>
            <p:ph idx="1"/>
          </p:nvPr>
        </p:nvPicPr>
        <p:blipFill>
          <a:blip r:embed="rId1"/>
          <a:srcRect l="20456" t="17410" r="23542" b="18533"/>
          <a:stretch>
            <a:fillRect/>
          </a:stretch>
        </p:blipFill>
        <p:spPr>
          <a:xfrm>
            <a:off x="1401445" y="1116965"/>
            <a:ext cx="9043670" cy="581977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35"/>
            <a:ext cx="10972800" cy="1115695"/>
          </a:xfrm>
        </p:spPr>
        <p:txBody>
          <a:bodyPr/>
          <a:p>
            <a:r>
              <a:rPr lang="en-GB" altLang="en-US">
                <a:sym typeface="+mn-ea"/>
              </a:rPr>
              <a:t>Issues in consistent hashing</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3" name="Content Placeholder 2"/>
          <p:cNvSpPr/>
          <p:nvPr>
            <p:ph idx="1"/>
          </p:nvPr>
        </p:nvSpPr>
        <p:spPr>
          <a:xfrm>
            <a:off x="81915" y="1007745"/>
            <a:ext cx="12028805" cy="5118735"/>
          </a:xfrm>
        </p:spPr>
        <p:txBody>
          <a:bodyPr/>
          <a:p>
            <a:r>
              <a:rPr lang="en-US"/>
              <a:t>uneven distribution of load</a:t>
            </a:r>
            <a:r>
              <a:rPr lang="en-GB" altLang="en-US"/>
              <a:t> as, if a key is not able to find a position, it will always go to the first node</a:t>
            </a:r>
            <a:endParaRPr lang="en-GB" altLang="en-US"/>
          </a:p>
          <a:p>
            <a:r>
              <a:rPr lang="en-GB" altLang="en-US"/>
              <a:t>Increase the difference in the performance of various nodes impacting the overall system</a:t>
            </a:r>
            <a:endParaRPr lang="en-GB" altLang="en-US"/>
          </a:p>
          <a:p>
            <a:pPr lvl="1"/>
            <a:r>
              <a:rPr lang="en-GB" altLang="en-US"/>
              <a:t>DynamoDB uses a variant of consistent hashing - it assigns a node to multiple points on the hash ring circle - which would represent a single physical machine. </a:t>
            </a:r>
            <a:endParaRPr lang="en-GB" altLang="en-US"/>
          </a:p>
          <a:p>
            <a:pPr lvl="1"/>
            <a:r>
              <a:rPr lang="en-GB" altLang="en-US"/>
              <a:t>Doing so helps in making distribution of data even across the cluster.</a:t>
            </a:r>
            <a:endParaRPr lang="en-GB"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Data replication</a:t>
            </a:r>
            <a:endParaRPr lang="en-US"/>
          </a:p>
        </p:txBody>
      </p:sp>
      <p:sp>
        <p:nvSpPr>
          <p:cNvPr id="3" name="Content Placeholder 2"/>
          <p:cNvSpPr>
            <a:spLocks noGrp="1"/>
          </p:cNvSpPr>
          <p:nvPr>
            <p:ph idx="1"/>
          </p:nvPr>
        </p:nvSpPr>
        <p:spPr>
          <a:xfrm>
            <a:off x="318135" y="1115060"/>
            <a:ext cx="6769100" cy="5011420"/>
          </a:xfrm>
        </p:spPr>
        <p:txBody>
          <a:bodyPr/>
          <a:p>
            <a:r>
              <a:rPr lang="en-US">
                <a:sym typeface="+mn-ea"/>
              </a:rPr>
              <a:t>Data replication </a:t>
            </a:r>
            <a:r>
              <a:rPr lang="en-GB" altLang="en-US">
                <a:sym typeface="+mn-ea"/>
              </a:rPr>
              <a:t>-- </a:t>
            </a:r>
            <a:r>
              <a:rPr lang="en-US">
                <a:sym typeface="+mn-ea"/>
              </a:rPr>
              <a:t>special type of node </a:t>
            </a:r>
            <a:r>
              <a:rPr lang="en-GB" altLang="en-US">
                <a:sym typeface="+mn-ea"/>
              </a:rPr>
              <a:t>-- </a:t>
            </a:r>
            <a:r>
              <a:rPr lang="en-US">
                <a:sym typeface="+mn-ea"/>
              </a:rPr>
              <a:t> </a:t>
            </a:r>
            <a:r>
              <a:rPr lang="en-US" b="1">
                <a:sym typeface="+mn-ea"/>
              </a:rPr>
              <a:t>coordinator node</a:t>
            </a:r>
            <a:r>
              <a:rPr lang="en-US">
                <a:sym typeface="+mn-ea"/>
              </a:rPr>
              <a:t>. </a:t>
            </a:r>
            <a:endParaRPr lang="en-US"/>
          </a:p>
          <a:p>
            <a:r>
              <a:rPr lang="en-US">
                <a:sym typeface="+mn-ea"/>
              </a:rPr>
              <a:t>The </a:t>
            </a:r>
            <a:r>
              <a:rPr lang="en-US" b="1">
                <a:sym typeface="+mn-ea"/>
              </a:rPr>
              <a:t>replication factor (N)</a:t>
            </a:r>
            <a:r>
              <a:rPr lang="en-US">
                <a:sym typeface="+mn-ea"/>
              </a:rPr>
              <a:t> is configured per instance </a:t>
            </a:r>
            <a:r>
              <a:rPr lang="en-GB" altLang="en-US">
                <a:sym typeface="+mn-ea"/>
              </a:rPr>
              <a:t>--</a:t>
            </a:r>
            <a:r>
              <a:rPr lang="en-US">
                <a:sym typeface="+mn-ea"/>
              </a:rPr>
              <a:t> </a:t>
            </a:r>
            <a:r>
              <a:rPr lang="en-US" b="1">
                <a:sym typeface="+mn-ea"/>
              </a:rPr>
              <a:t>number of replications of a certain key. </a:t>
            </a:r>
            <a:endParaRPr lang="en-US" b="1"/>
          </a:p>
          <a:p>
            <a:r>
              <a:rPr lang="en-US">
                <a:sym typeface="+mn-ea"/>
              </a:rPr>
              <a:t>The coordinator node first keeps the key on the local machine and then replicates it to N minus 1 successor machine in the clockwise direction</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sz="half" idx="2"/>
          </p:nvPr>
        </p:nvPicPr>
        <p:blipFill>
          <a:blip r:embed="rId1"/>
          <a:srcRect l="26314" t="26333" r="26964" b="13062"/>
          <a:stretch>
            <a:fillRect/>
          </a:stretch>
        </p:blipFill>
        <p:spPr>
          <a:xfrm>
            <a:off x="7458710" y="3006090"/>
            <a:ext cx="4826000" cy="35210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Data replication</a:t>
            </a:r>
            <a:endParaRPr lang="en-US"/>
          </a:p>
        </p:txBody>
      </p:sp>
      <p:sp>
        <p:nvSpPr>
          <p:cNvPr id="3" name="Content Placeholder 2"/>
          <p:cNvSpPr>
            <a:spLocks noGrp="1"/>
          </p:cNvSpPr>
          <p:nvPr>
            <p:ph idx="1"/>
          </p:nvPr>
        </p:nvSpPr>
        <p:spPr>
          <a:xfrm>
            <a:off x="318135" y="1115060"/>
            <a:ext cx="4567555" cy="5011420"/>
          </a:xfrm>
        </p:spPr>
        <p:txBody>
          <a:bodyPr/>
          <a:p>
            <a:r>
              <a:rPr>
                <a:sym typeface="+mn-ea"/>
              </a:rPr>
              <a:t>if a key K</a:t>
            </a:r>
            <a:r>
              <a:rPr lang="en-GB">
                <a:sym typeface="+mn-ea"/>
              </a:rPr>
              <a:t>1, </a:t>
            </a:r>
            <a:r>
              <a:rPr>
                <a:sym typeface="+mn-ea"/>
              </a:rPr>
              <a:t>falls in the range Node</a:t>
            </a:r>
            <a:r>
              <a:rPr lang="en-GB">
                <a:sym typeface="+mn-ea"/>
              </a:rPr>
              <a:t>1-</a:t>
            </a:r>
            <a:r>
              <a:rPr>
                <a:sym typeface="+mn-ea"/>
              </a:rPr>
              <a:t>Node2, then replicas of the key would be stored on two successor nodes of Nodel. </a:t>
            </a:r>
            <a:endParaRPr>
              <a:sym typeface="+mn-ea"/>
            </a:endParaRPr>
          </a:p>
          <a:p>
            <a:r>
              <a:rPr lang="en-GB" b="1">
                <a:sym typeface="+mn-ea"/>
              </a:rPr>
              <a:t>P</a:t>
            </a:r>
            <a:r>
              <a:rPr b="1">
                <a:sym typeface="+mn-ea"/>
              </a:rPr>
              <a:t>reference list</a:t>
            </a:r>
            <a:r>
              <a:rPr lang="en-GB" b="1">
                <a:sym typeface="+mn-ea"/>
              </a:rPr>
              <a:t> - </a:t>
            </a:r>
            <a:r>
              <a:rPr>
                <a:sym typeface="+mn-ea"/>
              </a:rPr>
              <a:t>The list of nodes saving a particular key </a:t>
            </a:r>
            <a:endParaRPr>
              <a:sym typeface="+mn-ea"/>
            </a:endParaRPr>
          </a:p>
          <a:p>
            <a:endParaRPr>
              <a:sym typeface="+mn-ea"/>
            </a:endParaRPr>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sz="half" idx="2"/>
          </p:nvPr>
        </p:nvPicPr>
        <p:blipFill>
          <a:blip r:embed="rId1"/>
          <a:srcRect l="26314" t="26333" r="26964" b="13062"/>
          <a:stretch>
            <a:fillRect/>
          </a:stretch>
        </p:blipFill>
        <p:spPr>
          <a:xfrm>
            <a:off x="5130165" y="1298575"/>
            <a:ext cx="7165340" cy="522859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versioning </a:t>
            </a:r>
            <a:br>
              <a:rPr lang="en-GB" altLang="en-US"/>
            </a:br>
            <a:r>
              <a:rPr lang="en-GB" altLang="en-US"/>
              <a:t>&amp; reconciliation</a:t>
            </a:r>
            <a:endParaRPr lang="en-GB" altLang="en-US"/>
          </a:p>
        </p:txBody>
      </p:sp>
      <p:sp>
        <p:nvSpPr>
          <p:cNvPr id="3" name="Content Placeholder 2"/>
          <p:cNvSpPr>
            <a:spLocks noGrp="1"/>
          </p:cNvSpPr>
          <p:nvPr>
            <p:ph idx="1"/>
          </p:nvPr>
        </p:nvSpPr>
        <p:spPr>
          <a:xfrm>
            <a:off x="264160" y="1600200"/>
            <a:ext cx="11814175" cy="4526280"/>
          </a:xfrm>
        </p:spPr>
        <p:txBody>
          <a:bodyPr/>
          <a:p>
            <a:r>
              <a:rPr lang="en-US"/>
              <a:t>Data versioning in DynamoDB is a simple yet helpful concept. </a:t>
            </a:r>
            <a:endParaRPr lang="en-US"/>
          </a:p>
          <a:p>
            <a:r>
              <a:rPr lang="en-GB" altLang="en-US"/>
              <a:t>A</a:t>
            </a:r>
            <a:r>
              <a:rPr lang="en-US"/>
              <a:t> new attribute to save the version when versioning is enabled. </a:t>
            </a:r>
            <a:endParaRPr lang="en-US"/>
          </a:p>
          <a:p>
            <a:r>
              <a:rPr lang="en-US"/>
              <a:t>DynamoDB will assign a version for when you first save a tuple, and it will increment the versions as you update the tuple.</a:t>
            </a:r>
            <a:endParaRPr lang="en-US"/>
          </a:p>
          <a:p>
            <a:r>
              <a:rPr lang="en-US"/>
              <a:t>When updating into a new version, the versioning concept is to create an entirely new item that uses the same partition key (which was in the previous version) and a different sort key.</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506028"/>
            <a:ext cx="10972800" cy="1143000"/>
          </a:xfrm>
        </p:spPr>
        <p:txBody>
          <a:bodyPr/>
          <a:p>
            <a:r>
              <a:rPr lang="en-GB" altLang="en-US">
                <a:sym typeface="Bookman Old Style" panose="02050604050505020204"/>
              </a:rPr>
              <a:t>Cloud based Databases</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Data versioning </a:t>
            </a:r>
            <a:br>
              <a:rPr lang="en-GB" altLang="en-US"/>
            </a:br>
            <a:r>
              <a:rPr lang="en-GB" altLang="en-US"/>
              <a:t>&amp; reconciliation</a:t>
            </a:r>
            <a:endParaRPr lang="en-GB" altLang="en-US"/>
          </a:p>
        </p:txBody>
      </p:sp>
      <p:sp>
        <p:nvSpPr>
          <p:cNvPr id="3" name="Content Placeholder 2"/>
          <p:cNvSpPr>
            <a:spLocks noGrp="1"/>
          </p:cNvSpPr>
          <p:nvPr>
            <p:ph idx="1"/>
          </p:nvPr>
        </p:nvSpPr>
        <p:spPr>
          <a:xfrm>
            <a:off x="264160" y="1600200"/>
            <a:ext cx="11814175" cy="4526280"/>
          </a:xfrm>
        </p:spPr>
        <p:txBody>
          <a:bodyPr/>
          <a:p>
            <a:r>
              <a:rPr lang="en-US"/>
              <a:t>DynamoDB uses vector clocks to do the object versions and their conflict resolution. </a:t>
            </a:r>
            <a:endParaRPr lang="en-US"/>
          </a:p>
          <a:p>
            <a:r>
              <a:rPr lang="en-US"/>
              <a:t>A </a:t>
            </a:r>
            <a:r>
              <a:rPr lang="en-US" b="1"/>
              <a:t>vector clock</a:t>
            </a:r>
            <a:r>
              <a:rPr lang="en-US"/>
              <a:t> is a mechanism that helps in maintaining various versions of an object and in resolving the conflicts</a:t>
            </a:r>
            <a:endParaRPr lang="en-US"/>
          </a:p>
          <a:p>
            <a:r>
              <a:rPr lang="en-GB" altLang="en-US"/>
              <a:t>Two types of reconciliation</a:t>
            </a:r>
            <a:endParaRPr lang="en-GB" altLang="en-US"/>
          </a:p>
          <a:p>
            <a:pPr lvl="1"/>
            <a:r>
              <a:rPr lang="en-GB" altLang="en-US"/>
              <a:t>Logic-based reconciliation</a:t>
            </a:r>
            <a:endParaRPr lang="en-GB" altLang="en-US"/>
          </a:p>
          <a:p>
            <a:pPr lvl="1"/>
            <a:r>
              <a:rPr lang="en-GB" altLang="en-US"/>
              <a:t>Time-based reconciliation</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0502"/>
            <a:ext cx="10972800" cy="1143000"/>
          </a:xfrm>
        </p:spPr>
        <p:txBody>
          <a:bodyPr/>
          <a:p>
            <a:r>
              <a:rPr lang="en-GB" altLang="en-US"/>
              <a:t>Types of reconciliation</a:t>
            </a:r>
            <a:endParaRPr lang="en-GB" altLang="en-US"/>
          </a:p>
        </p:txBody>
      </p:sp>
      <p:sp>
        <p:nvSpPr>
          <p:cNvPr id="3" name="Content Placeholder 2"/>
          <p:cNvSpPr>
            <a:spLocks noGrp="1"/>
          </p:cNvSpPr>
          <p:nvPr>
            <p:ph idx="1"/>
          </p:nvPr>
        </p:nvSpPr>
        <p:spPr>
          <a:xfrm>
            <a:off x="-215900" y="759460"/>
            <a:ext cx="12294235" cy="5367020"/>
          </a:xfrm>
        </p:spPr>
        <p:txBody>
          <a:bodyPr/>
          <a:p>
            <a:r>
              <a:rPr lang="en-US"/>
              <a:t>Logic-based reconciliation</a:t>
            </a:r>
            <a:endParaRPr lang="en-US"/>
          </a:p>
          <a:p>
            <a:pPr lvl="1"/>
            <a:r>
              <a:rPr lang="en-US"/>
              <a:t>the client who has requested the data object itself decides whether it has got the exact version of the data object it was looking for. </a:t>
            </a:r>
            <a:endParaRPr lang="en-US"/>
          </a:p>
          <a:p>
            <a:pPr lvl="1"/>
            <a:r>
              <a:rPr lang="en-GB" altLang="en-US"/>
              <a:t>(eg) </a:t>
            </a:r>
            <a:r>
              <a:rPr lang="en-US"/>
              <a:t>Amazon's shopping cart service; here, in the event of any conflict, the business logic itself reconciles the object and solves the conflict.</a:t>
            </a:r>
            <a:endParaRPr lang="en-US"/>
          </a:p>
          <a:p>
            <a:r>
              <a:rPr lang="en-US"/>
              <a:t>Time-based reconciliation</a:t>
            </a:r>
            <a:endParaRPr lang="en-US"/>
          </a:p>
          <a:p>
            <a:pPr lvl="1"/>
            <a:r>
              <a:rPr lang="en-US"/>
              <a:t>simplest algorithm used for reconciliation of different versions </a:t>
            </a:r>
            <a:endParaRPr lang="en-US"/>
          </a:p>
          <a:p>
            <a:pPr lvl="1"/>
            <a:r>
              <a:rPr lang="en-US"/>
              <a:t>object version with the latest timestamp is supposed to be updated and used to return to the client. </a:t>
            </a:r>
            <a:endParaRPr lang="en-US"/>
          </a:p>
          <a:p>
            <a:pPr lvl="1"/>
            <a:r>
              <a:rPr lang="en-US"/>
              <a:t>need to make sure that the systems that have the replicas have their calendars in sync.</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Request Handling</a:t>
            </a:r>
            <a:endParaRPr lang="en-GB" altLang="en-US"/>
          </a:p>
        </p:txBody>
      </p:sp>
      <p:sp>
        <p:nvSpPr>
          <p:cNvPr id="3" name="Content Placeholder 2"/>
          <p:cNvSpPr>
            <a:spLocks noGrp="1"/>
          </p:cNvSpPr>
          <p:nvPr>
            <p:ph idx="1"/>
          </p:nvPr>
        </p:nvSpPr>
        <p:spPr/>
        <p:txBody>
          <a:bodyPr/>
          <a:p>
            <a:pPr marL="533400" indent="-533400" eaLnBrk="1" hangingPunct="1"/>
            <a:r>
              <a:rPr lang="en-US" altLang="zh-CN" dirty="0">
                <a:ea typeface="SimSun" panose="02010600030101010101" pitchFamily="2" charset="-122"/>
                <a:sym typeface="+mn-ea"/>
              </a:rPr>
              <a:t>Two strategies to select a node:</a:t>
            </a:r>
            <a:endParaRPr lang="en-US" altLang="zh-CN" dirty="0">
              <a:ea typeface="SimSun" panose="02010600030101010101" pitchFamily="2" charset="-122"/>
            </a:endParaRPr>
          </a:p>
          <a:p>
            <a:pPr marL="533400" indent="-533400" eaLnBrk="1" hangingPunct="1">
              <a:buFont typeface="Wingdings" panose="05000000000000000000" pitchFamily="2" charset="2"/>
              <a:buAutoNum type="arabicPeriod"/>
            </a:pPr>
            <a:r>
              <a:rPr lang="en-US" altLang="zh-CN" dirty="0">
                <a:ea typeface="SimSun" panose="02010600030101010101" pitchFamily="2" charset="-122"/>
                <a:sym typeface="+mn-ea"/>
              </a:rPr>
              <a:t>Route its request through </a:t>
            </a:r>
            <a:r>
              <a:rPr lang="en-US" altLang="zh-CN" dirty="0">
                <a:solidFill>
                  <a:srgbClr val="0066FF"/>
                </a:solidFill>
                <a:ea typeface="SimSun" panose="02010600030101010101" pitchFamily="2" charset="-122"/>
                <a:sym typeface="+mn-ea"/>
              </a:rPr>
              <a:t>a generic load balancer</a:t>
            </a:r>
            <a:r>
              <a:rPr lang="en-US" altLang="zh-CN" dirty="0">
                <a:ea typeface="SimSun" panose="02010600030101010101" pitchFamily="2" charset="-122"/>
                <a:sym typeface="+mn-ea"/>
              </a:rPr>
              <a:t> that will select a node based on load information.</a:t>
            </a:r>
            <a:endParaRPr lang="en-US" altLang="zh-CN" dirty="0">
              <a:ea typeface="SimSun" panose="02010600030101010101" pitchFamily="2" charset="-122"/>
            </a:endParaRPr>
          </a:p>
          <a:p>
            <a:pPr marL="533400" indent="-533400" eaLnBrk="1" hangingPunct="1">
              <a:buFont typeface="Wingdings" panose="05000000000000000000" pitchFamily="2" charset="2"/>
              <a:buAutoNum type="arabicPeriod"/>
            </a:pPr>
            <a:r>
              <a:rPr lang="en-US" altLang="zh-CN" dirty="0">
                <a:ea typeface="SimSun" panose="02010600030101010101" pitchFamily="2" charset="-122"/>
                <a:sym typeface="+mn-ea"/>
              </a:rPr>
              <a:t>Use a partition-aware client library that routes requests </a:t>
            </a:r>
            <a:r>
              <a:rPr lang="en-US" altLang="zh-CN" dirty="0">
                <a:solidFill>
                  <a:srgbClr val="0066FF"/>
                </a:solidFill>
                <a:ea typeface="SimSun" panose="02010600030101010101" pitchFamily="2" charset="-122"/>
                <a:sym typeface="+mn-ea"/>
              </a:rPr>
              <a:t>directly</a:t>
            </a:r>
            <a:r>
              <a:rPr lang="en-US" altLang="zh-CN" dirty="0">
                <a:ea typeface="SimSun" panose="02010600030101010101" pitchFamily="2" charset="-122"/>
                <a:sym typeface="+mn-ea"/>
              </a:rPr>
              <a:t> to the appropriate coordinator (first) nodes.</a:t>
            </a:r>
            <a:endParaRPr lang="en-US" altLang="zh-CN" dirty="0">
              <a:ea typeface="SimSun" panose="02010600030101010101" pitchFamily="2" charset="-122"/>
            </a:endParaRPr>
          </a:p>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Handling failures</a:t>
            </a:r>
            <a:endParaRPr lang="en-GB" altLang="en-US"/>
          </a:p>
        </p:txBody>
      </p:sp>
      <p:sp>
        <p:nvSpPr>
          <p:cNvPr id="3" name="Content Placeholder 2"/>
          <p:cNvSpPr>
            <a:spLocks noGrp="1"/>
          </p:cNvSpPr>
          <p:nvPr>
            <p:ph idx="1"/>
          </p:nvPr>
        </p:nvSpPr>
        <p:spPr/>
        <p:txBody>
          <a:bodyPr/>
          <a:p>
            <a:r>
              <a:rPr lang="en-GB" altLang="en-US"/>
              <a:t>R</a:t>
            </a:r>
            <a:r>
              <a:rPr lang="en-US"/>
              <a:t>easons for failures in a distributed system</a:t>
            </a:r>
            <a:r>
              <a:rPr lang="en-GB" altLang="en-US"/>
              <a:t> --</a:t>
            </a:r>
            <a:endParaRPr lang="en-GB" altLang="en-US"/>
          </a:p>
          <a:p>
            <a:pPr lvl="1"/>
            <a:r>
              <a:rPr lang="en-US"/>
              <a:t>such as node failures, disk failures, network issues, power failures, or even natural or unnatural disasters.</a:t>
            </a:r>
            <a:endParaRPr lang="en-US"/>
          </a:p>
          <a:p>
            <a:r>
              <a:rPr lang="en-US"/>
              <a:t>Data loss at any given cost is simply not acceptable.</a:t>
            </a:r>
            <a:endParaRPr lang="en-US"/>
          </a:p>
          <a:p>
            <a:pPr lvl="1"/>
            <a:r>
              <a:rPr lang="en-US"/>
              <a:t>Temporary failures</a:t>
            </a:r>
            <a:r>
              <a:rPr lang="en-GB" altLang="en-US"/>
              <a:t> -  Hinted Handoff </a:t>
            </a:r>
            <a:endParaRPr lang="en-GB" altLang="en-US"/>
          </a:p>
          <a:p>
            <a:pPr lvl="1"/>
            <a:r>
              <a:rPr lang="en-US"/>
              <a:t>Permanent failures</a:t>
            </a:r>
            <a:r>
              <a:rPr lang="en-GB" altLang="en-US"/>
              <a:t> - Merkle Trees</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GB" altLang="en-US"/>
              <a:t>Hinted Handoff</a:t>
            </a:r>
            <a:endParaRPr lang="en-GB" altLang="en-US"/>
          </a:p>
        </p:txBody>
      </p:sp>
      <p:sp>
        <p:nvSpPr>
          <p:cNvPr id="3" name="Content Placeholder 2"/>
          <p:cNvSpPr>
            <a:spLocks noGrp="1"/>
          </p:cNvSpPr>
          <p:nvPr>
            <p:ph idx="1"/>
          </p:nvPr>
        </p:nvSpPr>
        <p:spPr>
          <a:xfrm>
            <a:off x="199390" y="1610995"/>
            <a:ext cx="12286615" cy="4526280"/>
          </a:xfrm>
        </p:spPr>
        <p:txBody>
          <a:bodyPr/>
          <a:p>
            <a:r>
              <a:rPr lang="en-US"/>
              <a:t>DynamoDB would experience reduced durability and availability if the traditional form of quorum approach is used.</a:t>
            </a:r>
            <a:endParaRPr lang="en-US"/>
          </a:p>
          <a:p>
            <a:r>
              <a:rPr lang="en-GB" altLang="en-US"/>
              <a:t>To </a:t>
            </a:r>
            <a:r>
              <a:rPr lang="en-US"/>
              <a:t>overcome this </a:t>
            </a:r>
            <a:r>
              <a:rPr lang="en-GB" altLang="en-US"/>
              <a:t>--</a:t>
            </a:r>
            <a:r>
              <a:rPr lang="en-US"/>
              <a:t> </a:t>
            </a:r>
            <a:r>
              <a:rPr lang="en-US" b="1"/>
              <a:t>sloppy quorum</a:t>
            </a:r>
            <a:r>
              <a:rPr lang="en-US"/>
              <a:t>; all </a:t>
            </a:r>
            <a:r>
              <a:rPr lang="en-US" b="1"/>
              <a:t>READ </a:t>
            </a:r>
            <a:r>
              <a:rPr lang="en-US"/>
              <a:t>and </a:t>
            </a:r>
            <a:r>
              <a:rPr lang="en-US" b="1"/>
              <a:t>WRITE </a:t>
            </a:r>
            <a:r>
              <a:rPr lang="en-US"/>
              <a:t>operations are performed on the </a:t>
            </a:r>
            <a:r>
              <a:rPr lang="en-US" b="1"/>
              <a:t>first N healthy nodes</a:t>
            </a:r>
            <a:r>
              <a:rPr lang="en-US"/>
              <a:t> from the </a:t>
            </a:r>
            <a:r>
              <a:rPr lang="en-US" b="1"/>
              <a:t>preference list</a:t>
            </a:r>
            <a:r>
              <a:rPr lang="en-US"/>
              <a:t>, which may not be the first N nodes encountered by traversing the consistent hashing ring.</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30492"/>
            <a:ext cx="10972800" cy="1143000"/>
          </a:xfrm>
        </p:spPr>
        <p:txBody>
          <a:bodyPr/>
          <a:p>
            <a:r>
              <a:rPr lang="en-GB" altLang="en-US"/>
              <a:t>Hinted Handoff</a:t>
            </a:r>
            <a:endParaRPr lang="en-GB" altLang="en-US"/>
          </a:p>
        </p:txBody>
      </p:sp>
      <p:sp>
        <p:nvSpPr>
          <p:cNvPr id="3" name="Content Placeholder 2"/>
          <p:cNvSpPr>
            <a:spLocks noGrp="1"/>
          </p:cNvSpPr>
          <p:nvPr>
            <p:ph idx="1"/>
          </p:nvPr>
        </p:nvSpPr>
        <p:spPr>
          <a:xfrm>
            <a:off x="79375" y="662940"/>
            <a:ext cx="7747000" cy="5281295"/>
          </a:xfrm>
        </p:spPr>
        <p:txBody>
          <a:bodyPr/>
          <a:p>
            <a:r>
              <a:rPr lang="en-US" sz="2400"/>
              <a:t> If A is temporarily not reachable during a WRITE operation, then the replica that would have lived on A will be sent to D to maintain the desired availability and durability guarantees. </a:t>
            </a:r>
            <a:endParaRPr lang="en-US" sz="2400"/>
          </a:p>
          <a:p>
            <a:r>
              <a:rPr lang="en-US" sz="2400"/>
              <a:t>The replica sent to D will have a hint in its metadata which tells who the intended recipient was</a:t>
            </a:r>
            <a:r>
              <a:rPr lang="en-GB" altLang="en-US" sz="2400"/>
              <a:t>.</a:t>
            </a:r>
            <a:endParaRPr lang="en-GB" altLang="en-US" sz="2400"/>
          </a:p>
          <a:p>
            <a:r>
              <a:rPr lang="en-GB" altLang="en-US" sz="2400"/>
              <a:t>The hinted replicas are stored in a separate local database which is scanned periodically to detect if A has recovered. Upon detection, D will send the replica to A and may delete the object from its local store without decreasing the total number of replicas. Using hinted handoff, DynamoDB ensures that READ and WRITE are successful even during temporary node or network failures.</a:t>
            </a:r>
            <a:endParaRPr lang="en-GB" altLang="en-US" sz="2400"/>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graphicFrame>
        <p:nvGraphicFramePr>
          <p:cNvPr id="6" name="Object 5"/>
          <p:cNvGraphicFramePr/>
          <p:nvPr/>
        </p:nvGraphicFramePr>
        <p:xfrm>
          <a:off x="7294245" y="3255010"/>
          <a:ext cx="5117465" cy="3536950"/>
        </p:xfrm>
        <a:graphic>
          <a:graphicData uri="http://schemas.openxmlformats.org/presentationml/2006/ole">
            <mc:AlternateContent xmlns:mc="http://schemas.openxmlformats.org/markup-compatibility/2006">
              <mc:Choice xmlns:v="urn:schemas-microsoft-com:vml" Requires="v">
                <p:oleObj spid="_x0000_s7" name="" r:id="rId1" imgW="5956300" imgH="4267200" progId="Paint.Picture">
                  <p:embed/>
                </p:oleObj>
              </mc:Choice>
              <mc:Fallback>
                <p:oleObj name="" r:id="rId1" imgW="5956300" imgH="4267200" progId="Paint.Picture">
                  <p:embed/>
                  <p:pic>
                    <p:nvPicPr>
                      <p:cNvPr id="0" name="Picture 6"/>
                      <p:cNvPicPr/>
                      <p:nvPr/>
                    </p:nvPicPr>
                    <p:blipFill>
                      <a:blip r:embed="rId2"/>
                      <a:stretch>
                        <a:fillRect/>
                      </a:stretch>
                    </p:blipFill>
                    <p:spPr>
                      <a:xfrm>
                        <a:off x="7294245" y="3255010"/>
                        <a:ext cx="5117465" cy="3536950"/>
                      </a:xfrm>
                      <a:prstGeom prst="rect">
                        <a:avLst/>
                      </a:prstGeom>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Merkle Tree</a:t>
            </a:r>
            <a:endParaRPr lang="en-GB" altLang="en-US"/>
          </a:p>
        </p:txBody>
      </p:sp>
      <p:sp>
        <p:nvSpPr>
          <p:cNvPr id="3" name="Content Placeholder 2"/>
          <p:cNvSpPr>
            <a:spLocks noGrp="1"/>
          </p:cNvSpPr>
          <p:nvPr>
            <p:ph idx="1"/>
          </p:nvPr>
        </p:nvSpPr>
        <p:spPr/>
        <p:txBody>
          <a:bodyPr/>
          <a:p>
            <a:r>
              <a:rPr lang="en-US"/>
              <a:t>DynamoDB </a:t>
            </a:r>
            <a:r>
              <a:rPr lang="en-GB" altLang="en-US"/>
              <a:t>-</a:t>
            </a:r>
            <a:r>
              <a:rPr lang="en-US"/>
              <a:t> maintain the replica synchronization. </a:t>
            </a:r>
            <a:endParaRPr lang="en-US"/>
          </a:p>
          <a:p>
            <a:r>
              <a:rPr lang="en-US"/>
              <a:t>Comparing all existing replicas and updating replicas with the latest changes is called </a:t>
            </a:r>
            <a:r>
              <a:rPr lang="en-US" b="1"/>
              <a:t>AntiEntropy</a:t>
            </a:r>
            <a:r>
              <a:rPr lang="en-US"/>
              <a:t>. </a:t>
            </a:r>
            <a:endParaRPr lang="en-US"/>
          </a:p>
          <a:p>
            <a:r>
              <a:rPr lang="en-US"/>
              <a:t>A Merkle tree is an algorithm used to store and compare</a:t>
            </a:r>
            <a:r>
              <a:rPr lang="en-GB" altLang="en-US"/>
              <a:t> </a:t>
            </a:r>
            <a:r>
              <a:rPr lang="en-US"/>
              <a:t>objects. </a:t>
            </a:r>
            <a:endParaRPr lang="en-US"/>
          </a:p>
          <a:p>
            <a:r>
              <a:rPr lang="en-US"/>
              <a:t>In a Merkle tree, the root node contains the hash of all children, and if the hash values of the root nodes of two trees are the same, then it means those two trees are equal. </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5097"/>
            <a:ext cx="10972800" cy="1143000"/>
          </a:xfrm>
        </p:spPr>
        <p:txBody>
          <a:bodyPr/>
          <a:p>
            <a:r>
              <a:rPr lang="en-US"/>
              <a:t>Ring membership</a:t>
            </a:r>
            <a:endParaRPr lang="en-US"/>
          </a:p>
        </p:txBody>
      </p:sp>
      <p:sp>
        <p:nvSpPr>
          <p:cNvPr id="3" name="Content Placeholder 2"/>
          <p:cNvSpPr>
            <a:spLocks noGrp="1"/>
          </p:cNvSpPr>
          <p:nvPr>
            <p:ph idx="1"/>
          </p:nvPr>
        </p:nvSpPr>
        <p:spPr>
          <a:xfrm>
            <a:off x="137795" y="767080"/>
            <a:ext cx="11916410" cy="4526280"/>
          </a:xfrm>
        </p:spPr>
        <p:txBody>
          <a:bodyPr/>
          <a:p>
            <a:r>
              <a:rPr lang="en-GB" altLang="en-US"/>
              <a:t>A</a:t>
            </a:r>
            <a:r>
              <a:rPr lang="en-US"/>
              <a:t>dministrator to initiate a </a:t>
            </a:r>
            <a:r>
              <a:rPr lang="en-US" b="1"/>
              <a:t>membership change request</a:t>
            </a:r>
            <a:r>
              <a:rPr lang="en-US"/>
              <a:t> and inform any one member in the DynamoDB cluster. </a:t>
            </a:r>
            <a:endParaRPr lang="en-US"/>
          </a:p>
          <a:p>
            <a:r>
              <a:rPr lang="en-GB" altLang="en-US">
                <a:sym typeface="+mn-ea"/>
              </a:rPr>
              <a:t>N</a:t>
            </a:r>
            <a:r>
              <a:rPr lang="en-US">
                <a:sym typeface="+mn-ea"/>
              </a:rPr>
              <a:t>ode addition or deletion</a:t>
            </a:r>
            <a:r>
              <a:rPr lang="en-GB" altLang="en-US">
                <a:sym typeface="+mn-ea"/>
              </a:rPr>
              <a:t> -- </a:t>
            </a:r>
            <a:r>
              <a:rPr lang="en-US"/>
              <a:t>a command line and browser tool </a:t>
            </a:r>
            <a:endParaRPr lang="en-US"/>
          </a:p>
          <a:p>
            <a:r>
              <a:rPr lang="en-US"/>
              <a:t>history is maintained to keep track of all membership change requests. </a:t>
            </a:r>
            <a:endParaRPr lang="en-US"/>
          </a:p>
          <a:p>
            <a:r>
              <a:rPr lang="en-GB" altLang="en-US"/>
              <a:t>G</a:t>
            </a:r>
            <a:r>
              <a:rPr lang="en-US"/>
              <a:t>ossip-based protocol to propagate the changes made to its membership. </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7"/>
            <a:ext cx="10972800" cy="1143000"/>
          </a:xfrm>
        </p:spPr>
        <p:txBody>
          <a:bodyPr/>
          <a:p>
            <a:r>
              <a:rPr lang="en-GB" altLang="en-US"/>
              <a:t>Membership change</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idx="1"/>
          </p:nvPr>
        </p:nvPicPr>
        <p:blipFill>
          <a:blip r:embed="rId1"/>
          <a:srcRect l="21395" t="15502" r="22200" b="17233"/>
          <a:stretch>
            <a:fillRect/>
          </a:stretch>
        </p:blipFill>
        <p:spPr>
          <a:xfrm>
            <a:off x="2296795" y="1063625"/>
            <a:ext cx="8192135" cy="54959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Seed Nodes</a:t>
            </a:r>
            <a:endParaRPr lang="en-GB" altLang="en-US"/>
          </a:p>
        </p:txBody>
      </p:sp>
      <p:sp>
        <p:nvSpPr>
          <p:cNvPr id="3" name="Content Placeholder 2"/>
          <p:cNvSpPr>
            <a:spLocks noGrp="1"/>
          </p:cNvSpPr>
          <p:nvPr>
            <p:ph idx="1"/>
          </p:nvPr>
        </p:nvSpPr>
        <p:spPr/>
        <p:txBody>
          <a:bodyPr/>
          <a:p>
            <a:r>
              <a:rPr lang="en-GB" altLang="en-US"/>
              <a:t>S</a:t>
            </a:r>
            <a:r>
              <a:rPr lang="en-US"/>
              <a:t>eed nodes </a:t>
            </a:r>
            <a:r>
              <a:rPr lang="en-GB" altLang="en-US"/>
              <a:t>- </a:t>
            </a:r>
            <a:r>
              <a:rPr lang="en-US"/>
              <a:t>have static information about the cluster. </a:t>
            </a:r>
            <a:endParaRPr lang="en-US"/>
          </a:p>
          <a:p>
            <a:r>
              <a:rPr lang="en-US"/>
              <a:t>have all the information about the membership, as the information is derived from an external service. </a:t>
            </a:r>
            <a:endParaRPr lang="en-US"/>
          </a:p>
          <a:p>
            <a:r>
              <a:rPr lang="en-US"/>
              <a:t>All nodes ultimately reconcile the membership information with seed nodes</a:t>
            </a:r>
            <a:r>
              <a:rPr lang="en-GB" altLang="en-US"/>
              <a:t>.</a:t>
            </a:r>
            <a:endParaRPr lang="en-GB" alt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77" y="338138"/>
            <a:ext cx="10972800" cy="1143000"/>
          </a:xfrm>
        </p:spPr>
        <p:txBody>
          <a:bodyPr/>
          <a:lstStyle/>
          <a:p>
            <a:pPr rtl="0"/>
            <a:r>
              <a:rPr lang="en-IN" sz="4400" dirty="0">
                <a:ea typeface="Bookman Old Style" panose="02050604050505020204"/>
                <a:cs typeface="Bookman Old Style" panose="02050604050505020204"/>
                <a:sym typeface="Bookman Old Style" panose="02050604050505020204"/>
              </a:rPr>
              <a:t>Introduction to cloud-based Databases</a:t>
            </a:r>
            <a:endParaRPr lang="en-IN" dirty="0"/>
          </a:p>
        </p:txBody>
      </p:sp>
      <p:sp>
        <p:nvSpPr>
          <p:cNvPr id="3" name="Content Placeholder 2"/>
          <p:cNvSpPr>
            <a:spLocks noGrp="1"/>
          </p:cNvSpPr>
          <p:nvPr>
            <p:ph idx="1"/>
          </p:nvPr>
        </p:nvSpPr>
        <p:spPr/>
        <p:txBody>
          <a:bodyPr/>
          <a:lstStyle/>
          <a:p>
            <a:pPr algn="just"/>
            <a:r>
              <a:rPr lang="en-US" sz="2400" dirty="0">
                <a:solidFill>
                  <a:srgbClr val="0000FF"/>
                </a:solidFill>
              </a:rPr>
              <a:t>A cloud database is a database service built and accessed through a cloud platform.</a:t>
            </a:r>
            <a:endParaRPr lang="en-US" sz="2400" dirty="0">
              <a:solidFill>
                <a:srgbClr val="0000FF"/>
              </a:solidFill>
            </a:endParaRPr>
          </a:p>
          <a:p>
            <a:pPr algn="just"/>
            <a:r>
              <a:rPr lang="en-US" sz="2400" dirty="0">
                <a:solidFill>
                  <a:srgbClr val="0000FF"/>
                </a:solidFill>
              </a:rPr>
              <a:t> It serves many of the same functions as a traditional database with the </a:t>
            </a:r>
            <a:r>
              <a:rPr lang="en-US" sz="2400" dirty="0">
                <a:solidFill>
                  <a:srgbClr val="FF0000"/>
                </a:solidFill>
              </a:rPr>
              <a:t>added flexibility of cloud computing.</a:t>
            </a:r>
            <a:endParaRPr lang="en-US" sz="2400" dirty="0">
              <a:solidFill>
                <a:srgbClr val="FF0000"/>
              </a:solidFill>
            </a:endParaRPr>
          </a:p>
          <a:p>
            <a:pPr algn="just"/>
            <a:r>
              <a:rPr lang="en-US" sz="2400" dirty="0">
                <a:solidFill>
                  <a:srgbClr val="FF0000"/>
                </a:solidFill>
              </a:rPr>
              <a:t>Key Features:</a:t>
            </a:r>
            <a:endParaRPr lang="en-US" sz="2400" dirty="0">
              <a:solidFill>
                <a:srgbClr val="FF0000"/>
              </a:solidFill>
            </a:endParaRPr>
          </a:p>
          <a:p>
            <a:pPr lvl="1" algn="just">
              <a:buFont typeface="Arial" panose="020B0604020202020204" pitchFamily="34" charset="0"/>
              <a:buChar char="•"/>
            </a:pPr>
            <a:r>
              <a:rPr lang="en-US" sz="2000" dirty="0">
                <a:solidFill>
                  <a:srgbClr val="0000FF"/>
                </a:solidFill>
              </a:rPr>
              <a:t>A database service built and accessed through a cloud platform</a:t>
            </a:r>
            <a:endParaRPr lang="en-US" sz="2000" dirty="0">
              <a:solidFill>
                <a:srgbClr val="0000FF"/>
              </a:solidFill>
            </a:endParaRPr>
          </a:p>
          <a:p>
            <a:pPr lvl="1" algn="just">
              <a:buFont typeface="Arial" panose="020B0604020202020204" pitchFamily="34" charset="0"/>
              <a:buChar char="•"/>
            </a:pPr>
            <a:r>
              <a:rPr lang="en-US" sz="2000" dirty="0">
                <a:solidFill>
                  <a:srgbClr val="0000FF"/>
                </a:solidFill>
              </a:rPr>
              <a:t>Enables enterprise users to host databases without buying dedicated hardware</a:t>
            </a:r>
            <a:endParaRPr lang="en-US" sz="2000" dirty="0">
              <a:solidFill>
                <a:srgbClr val="0000FF"/>
              </a:solidFill>
            </a:endParaRPr>
          </a:p>
          <a:p>
            <a:pPr lvl="1" algn="just">
              <a:buFont typeface="Arial" panose="020B0604020202020204" pitchFamily="34" charset="0"/>
              <a:buChar char="•"/>
            </a:pPr>
            <a:r>
              <a:rPr lang="en-US" sz="2000" dirty="0">
                <a:solidFill>
                  <a:srgbClr val="0000FF"/>
                </a:solidFill>
              </a:rPr>
              <a:t>Can be managed by the user or offered as a service and managed by a provider</a:t>
            </a:r>
            <a:endParaRPr lang="en-US" sz="2000" dirty="0">
              <a:solidFill>
                <a:srgbClr val="0000FF"/>
              </a:solidFill>
            </a:endParaRPr>
          </a:p>
          <a:p>
            <a:pPr lvl="1" algn="just">
              <a:buFont typeface="Arial" panose="020B0604020202020204" pitchFamily="34" charset="0"/>
              <a:buChar char="•"/>
            </a:pPr>
            <a:r>
              <a:rPr lang="en-US" sz="2000" dirty="0">
                <a:solidFill>
                  <a:srgbClr val="0000FF"/>
                </a:solidFill>
              </a:rPr>
              <a:t>Can support </a:t>
            </a:r>
            <a:r>
              <a:rPr lang="en-US" sz="2000" dirty="0">
                <a:solidFill>
                  <a:srgbClr val="0000FF"/>
                </a:solidFill>
                <a:hlinkClick r:id="rId1"/>
              </a:rPr>
              <a:t>relational databases</a:t>
            </a:r>
            <a:r>
              <a:rPr lang="en-US" sz="2000" dirty="0">
                <a:solidFill>
                  <a:srgbClr val="0000FF"/>
                </a:solidFill>
              </a:rPr>
              <a:t> (including MySQL and </a:t>
            </a:r>
            <a:r>
              <a:rPr lang="en-US" sz="2000" dirty="0">
                <a:solidFill>
                  <a:srgbClr val="0000FF"/>
                </a:solidFill>
                <a:hlinkClick r:id="rId2"/>
              </a:rPr>
              <a:t>PostgreSQL</a:t>
            </a:r>
            <a:r>
              <a:rPr lang="en-US" sz="2000" dirty="0">
                <a:solidFill>
                  <a:srgbClr val="0000FF"/>
                </a:solidFill>
              </a:rPr>
              <a:t>) and </a:t>
            </a:r>
            <a:r>
              <a:rPr lang="en-US" sz="2000" dirty="0">
                <a:solidFill>
                  <a:srgbClr val="0000FF"/>
                </a:solidFill>
                <a:hlinkClick r:id="rId3"/>
              </a:rPr>
              <a:t>NoSQL databases</a:t>
            </a:r>
            <a:r>
              <a:rPr lang="en-US" sz="2000" dirty="0">
                <a:solidFill>
                  <a:srgbClr val="0000FF"/>
                </a:solidFill>
              </a:rPr>
              <a:t> (including </a:t>
            </a:r>
            <a:r>
              <a:rPr lang="en-US" sz="2000" dirty="0">
                <a:solidFill>
                  <a:srgbClr val="0000FF"/>
                </a:solidFill>
                <a:hlinkClick r:id="rId4"/>
              </a:rPr>
              <a:t>MongoDB</a:t>
            </a:r>
            <a:r>
              <a:rPr lang="en-US" sz="2000" dirty="0">
                <a:solidFill>
                  <a:srgbClr val="0000FF"/>
                </a:solidFill>
              </a:rPr>
              <a:t> and </a:t>
            </a:r>
            <a:r>
              <a:rPr lang="en-US" sz="2000" dirty="0">
                <a:solidFill>
                  <a:srgbClr val="0000FF"/>
                </a:solidFill>
                <a:hlinkClick r:id="rId5"/>
              </a:rPr>
              <a:t>Apache CouchDB</a:t>
            </a:r>
            <a:r>
              <a:rPr lang="en-US" sz="2000" dirty="0">
                <a:solidFill>
                  <a:srgbClr val="0000FF"/>
                </a:solidFill>
              </a:rPr>
              <a:t>)</a:t>
            </a:r>
            <a:endParaRPr lang="en-US" sz="2000" dirty="0">
              <a:solidFill>
                <a:srgbClr val="0000FF"/>
              </a:solidFill>
            </a:endParaRPr>
          </a:p>
          <a:p>
            <a:pPr lvl="1" algn="just">
              <a:buFont typeface="Arial" panose="020B0604020202020204" pitchFamily="34" charset="0"/>
              <a:buChar char="•"/>
            </a:pPr>
            <a:r>
              <a:rPr lang="en-US" sz="2000" dirty="0">
                <a:solidFill>
                  <a:srgbClr val="0000FF"/>
                </a:solidFill>
              </a:rPr>
              <a:t>Accessed through a web interface or vendor-provided API</a:t>
            </a:r>
            <a:endParaRPr lang="en-US" sz="2000" dirty="0">
              <a:solidFill>
                <a:srgbClr val="0000FF"/>
              </a:solidFill>
            </a:endParaRPr>
          </a:p>
          <a:p>
            <a:pPr marL="0" indent="0" algn="just">
              <a:buNone/>
            </a:pPr>
            <a:endParaRPr lang="en-US" sz="2400" dirty="0">
              <a:solidFill>
                <a:srgbClr val="FF0000"/>
              </a:solidFill>
            </a:endParaRPr>
          </a:p>
          <a:p>
            <a:pPr algn="just"/>
            <a:endParaRPr lang="en-IN" sz="2400" dirty="0">
              <a:solidFill>
                <a:srgbClr val="0000FF"/>
              </a:solidFill>
              <a:latin typeface="Bookman Old Style" panose="02050604050505020204"/>
            </a:endParaRPr>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4355" y="2506028"/>
            <a:ext cx="10972800" cy="1143000"/>
          </a:xfrm>
        </p:spPr>
        <p:txBody>
          <a:bodyPr/>
          <a:p>
            <a:r>
              <a:rPr lang="en-GB" altLang="en-US">
                <a:sym typeface="+mn-ea"/>
              </a:rPr>
              <a:t>Functional Components</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0327"/>
            <a:ext cx="10972800" cy="1143000"/>
          </a:xfrm>
        </p:spPr>
        <p:txBody>
          <a:bodyPr/>
          <a:p>
            <a:r>
              <a:rPr lang="en-GB" altLang="en-US">
                <a:sym typeface="+mn-ea"/>
              </a:rPr>
              <a:t>Functional Components</a:t>
            </a:r>
            <a:endParaRPr lang="en-US"/>
          </a:p>
        </p:txBody>
      </p:sp>
      <p:sp>
        <p:nvSpPr>
          <p:cNvPr id="3" name="Content Placeholder 2"/>
          <p:cNvSpPr>
            <a:spLocks noGrp="1"/>
          </p:cNvSpPr>
          <p:nvPr>
            <p:ph idx="1"/>
          </p:nvPr>
        </p:nvSpPr>
        <p:spPr>
          <a:xfrm>
            <a:off x="361315" y="1062990"/>
            <a:ext cx="4753610" cy="4526280"/>
          </a:xfrm>
        </p:spPr>
        <p:txBody>
          <a:bodyPr/>
          <a:p>
            <a:r>
              <a:rPr lang="en-US" sz="3200">
                <a:sym typeface="+mn-ea"/>
              </a:rPr>
              <a:t>Each DynamoDB node consists of the following components:</a:t>
            </a:r>
            <a:endParaRPr lang="en-US" sz="3200"/>
          </a:p>
          <a:p>
            <a:pPr lvl="1"/>
            <a:r>
              <a:rPr lang="en-US" sz="3200">
                <a:sym typeface="+mn-ea"/>
              </a:rPr>
              <a:t>Request coordinator</a:t>
            </a:r>
            <a:endParaRPr lang="en-US" sz="3200"/>
          </a:p>
          <a:p>
            <a:pPr lvl="1"/>
            <a:r>
              <a:rPr lang="en-US" sz="3200">
                <a:sym typeface="+mn-ea"/>
              </a:rPr>
              <a:t>Membership and failure detection</a:t>
            </a:r>
            <a:endParaRPr lang="en-US" sz="3200"/>
          </a:p>
          <a:p>
            <a:pPr lvl="1"/>
            <a:r>
              <a:rPr lang="en-US" sz="3200">
                <a:sym typeface="+mn-ea"/>
              </a:rPr>
              <a:t>Local persistent store (storage engine)</a:t>
            </a:r>
            <a:endParaRPr lang="en-US" sz="3200"/>
          </a:p>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6" name="Content Placeholder 5"/>
          <p:cNvPicPr>
            <a:picLocks noChangeAspect="1"/>
          </p:cNvPicPr>
          <p:nvPr>
            <p:ph sz="half" idx="2"/>
          </p:nvPr>
        </p:nvPicPr>
        <p:blipFill>
          <a:blip r:embed="rId1"/>
          <a:srcRect l="23661" t="17103" r="23605" b="18090"/>
          <a:stretch>
            <a:fillRect/>
          </a:stretch>
        </p:blipFill>
        <p:spPr>
          <a:xfrm>
            <a:off x="5280660" y="1320800"/>
            <a:ext cx="6911340" cy="477774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Request Coordinator</a:t>
            </a:r>
            <a:endParaRPr lang="en-GB" altLang="en-US"/>
          </a:p>
        </p:txBody>
      </p:sp>
      <p:sp>
        <p:nvSpPr>
          <p:cNvPr id="3" name="Content Placeholder 2"/>
          <p:cNvSpPr>
            <a:spLocks noGrp="1"/>
          </p:cNvSpPr>
          <p:nvPr>
            <p:ph idx="1"/>
          </p:nvPr>
        </p:nvSpPr>
        <p:spPr/>
        <p:txBody>
          <a:bodyPr/>
          <a:p>
            <a:r>
              <a:rPr lang="en-US"/>
              <a:t>The request coordinator is an event-driven messaging component that works like </a:t>
            </a:r>
            <a:r>
              <a:rPr lang="en-US" b="1"/>
              <a:t>Staged-Even Drive Architecture (SEDA).</a:t>
            </a:r>
            <a:r>
              <a:rPr lang="en-US"/>
              <a:t> Here, we break the complex event into multiple stages. </a:t>
            </a:r>
            <a:endParaRPr lang="en-US"/>
          </a:p>
          <a:p>
            <a:r>
              <a:rPr lang="en-GB" altLang="en-US"/>
              <a:t>d</a:t>
            </a:r>
            <a:r>
              <a:rPr lang="en-US"/>
              <a:t>ecouples event and thread scheduling from application logic.</a:t>
            </a:r>
            <a:endParaRPr lang="en-US"/>
          </a:p>
          <a:p>
            <a:r>
              <a:rPr lang="en-US"/>
              <a:t>responsible for handling any client requests corning its way.</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Membership failure and detection</a:t>
            </a:r>
            <a:endParaRPr lang="en-US"/>
          </a:p>
        </p:txBody>
      </p:sp>
      <p:sp>
        <p:nvSpPr>
          <p:cNvPr id="3" name="Content Placeholder 2"/>
          <p:cNvSpPr>
            <a:spLocks noGrp="1"/>
          </p:cNvSpPr>
          <p:nvPr>
            <p:ph idx="1"/>
          </p:nvPr>
        </p:nvSpPr>
        <p:spPr>
          <a:xfrm>
            <a:off x="426720" y="1276985"/>
            <a:ext cx="11155680" cy="4849495"/>
          </a:xfrm>
        </p:spPr>
        <p:txBody>
          <a:bodyPr/>
          <a:p>
            <a:r>
              <a:rPr lang="en-US"/>
              <a:t>responsible for maintaining the membership information of the node for a certain cluster. </a:t>
            </a:r>
            <a:endParaRPr lang="en-US"/>
          </a:p>
          <a:p>
            <a:r>
              <a:rPr lang="en-US"/>
              <a:t>also keeps track of any new node addition or removal and manages the key range accordingly.</a:t>
            </a:r>
            <a:endParaRPr lang="en-US"/>
          </a:p>
          <a:p>
            <a:r>
              <a:rPr lang="en-US"/>
              <a:t>All membership-related information, such as key hash ranges of peers and seed nodes, is maintained by this service. </a:t>
            </a:r>
            <a:endParaRPr lang="en-US"/>
          </a:p>
          <a:p>
            <a:r>
              <a:rPr lang="en-US"/>
              <a:t>This is a very crucial component from the distributed system coordination point of view.</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persistence store</a:t>
            </a:r>
            <a:endParaRPr lang="en-US"/>
          </a:p>
        </p:txBody>
      </p:sp>
      <p:sp>
        <p:nvSpPr>
          <p:cNvPr id="3" name="Content Placeholder 2"/>
          <p:cNvSpPr>
            <a:spLocks noGrp="1"/>
          </p:cNvSpPr>
          <p:nvPr>
            <p:ph idx="1"/>
          </p:nvPr>
        </p:nvSpPr>
        <p:spPr>
          <a:xfrm>
            <a:off x="307975" y="1287780"/>
            <a:ext cx="11274425" cy="4838700"/>
          </a:xfrm>
        </p:spPr>
        <p:txBody>
          <a:bodyPr/>
          <a:p>
            <a:r>
              <a:rPr lang="en-GB" altLang="en-US"/>
              <a:t>A</a:t>
            </a:r>
            <a:r>
              <a:rPr lang="en-US"/>
              <a:t> pluggable system where </a:t>
            </a:r>
            <a:r>
              <a:rPr lang="en-GB" altLang="en-US"/>
              <a:t>one </a:t>
            </a:r>
            <a:r>
              <a:rPr lang="en-US"/>
              <a:t>can select the storage depending upon the application use. </a:t>
            </a:r>
            <a:endParaRPr lang="en-US"/>
          </a:p>
          <a:p>
            <a:r>
              <a:rPr lang="en-US"/>
              <a:t>uses Berkeley DB or MySQL as the local persistence store. </a:t>
            </a:r>
            <a:endParaRPr lang="en-US"/>
          </a:p>
          <a:p>
            <a:r>
              <a:rPr lang="en-US"/>
              <a:t>Berkeley DB is a high-performance embedded database library used for key-value pair type of storage</a:t>
            </a:r>
            <a:r>
              <a:rPr lang="en-GB" altLang="en-US"/>
              <a:t> (</a:t>
            </a:r>
            <a:r>
              <a:rPr lang="en-US"/>
              <a:t>object size has a maximum limit of 10 KB</a:t>
            </a:r>
            <a:r>
              <a:rPr lang="en-GB" altLang="en-US"/>
              <a:t>)</a:t>
            </a:r>
            <a:endParaRPr lang="en-GB" altLang="en-US"/>
          </a:p>
          <a:p>
            <a:r>
              <a:rPr lang="en-US"/>
              <a:t>MySQL is used for application object size expected to be on the higher side.</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Berkeley DB has three products under one umbrella:</a:t>
            </a:r>
            <a:endParaRPr lang="en-US"/>
          </a:p>
          <a:p>
            <a:pPr lvl="1"/>
            <a:r>
              <a:rPr lang="en-US"/>
              <a:t>Berkeley DB, which is a traditional library written in C</a:t>
            </a:r>
            <a:endParaRPr lang="en-US"/>
          </a:p>
          <a:p>
            <a:pPr lvl="1"/>
            <a:r>
              <a:rPr lang="en-US"/>
              <a:t>Berkeley DB Java Edition, which supports important Java features, such as POJOs, Collections, and so on</a:t>
            </a:r>
            <a:endParaRPr lang="en-US"/>
          </a:p>
          <a:p>
            <a:pPr lvl="1"/>
            <a:r>
              <a:rPr lang="en-US"/>
              <a:t>Berkeley DB XML edition, which supports data storage of XML documents</a:t>
            </a:r>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15950" y="385445"/>
            <a:ext cx="8595360" cy="1143000"/>
          </a:xfrm>
        </p:spPr>
        <p:txBody>
          <a:bodyPr vert="horz" wrap="square" lIns="91440" tIns="45720" rIns="91440" bIns="45720" anchor="ctr" anchorCtr="0"/>
          <a:p>
            <a:pPr algn="ctr" eaLnBrk="1" hangingPunct="1"/>
            <a:r>
              <a:rPr lang="en-US" altLang="zh-CN" sz="3200" b="1" dirty="0">
                <a:ea typeface="SimSun" panose="02010600030101010101" pitchFamily="2" charset="-122"/>
              </a:rPr>
              <a:t>Summary of techniques used in DynamoDB</a:t>
            </a:r>
            <a:r>
              <a:rPr lang="en-US" altLang="zh-CN" sz="3200" b="1" dirty="0">
                <a:ea typeface="SimSun" panose="02010600030101010101" pitchFamily="2" charset="-122"/>
              </a:rPr>
              <a:t> and their advantages</a:t>
            </a:r>
            <a:br>
              <a:rPr lang="en-US" altLang="zh-CN" sz="3200" dirty="0">
                <a:ea typeface="SimSun" panose="02010600030101010101" pitchFamily="2" charset="-122"/>
              </a:rPr>
            </a:br>
            <a:endParaRPr lang="en-US" altLang="zh-CN" sz="3200" dirty="0">
              <a:ea typeface="SimSun" panose="02010600030101010101" pitchFamily="2" charset="-122"/>
            </a:endParaRPr>
          </a:p>
        </p:txBody>
      </p:sp>
      <p:graphicFrame>
        <p:nvGraphicFramePr>
          <p:cNvPr id="33795" name="Table Placeholder 33794"/>
          <p:cNvGraphicFramePr/>
          <p:nvPr>
            <p:ph type="tbl" idx="1"/>
          </p:nvPr>
        </p:nvGraphicFramePr>
        <p:xfrm>
          <a:off x="1113155" y="1189990"/>
          <a:ext cx="10134600" cy="5296535"/>
        </p:xfrm>
        <a:graphic>
          <a:graphicData uri="http://schemas.openxmlformats.org/drawingml/2006/table">
            <a:tbl>
              <a:tblPr/>
              <a:tblGrid>
                <a:gridCol w="3378200"/>
                <a:gridCol w="3378200"/>
                <a:gridCol w="3378200"/>
              </a:tblGrid>
              <a:tr h="52133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Problem</a:t>
                      </a:r>
                      <a:endParaRPr lang="en-US" altLang="zh-CN" sz="1800" b="1" dirty="0">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Technique</a:t>
                      </a:r>
                      <a:endParaRPr lang="en-US" altLang="zh-CN" sz="1800" b="1" dirty="0">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Advantage</a:t>
                      </a:r>
                      <a:endParaRPr lang="en-US" altLang="zh-CN" sz="1800" b="1" dirty="0">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751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Partitioning</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Consistent Hashing</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Incremental Scalability</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024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High Availability for writes</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Vector clocks with reconciliation during reads</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Version size is decoupled from update rates.</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8587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Handling temporary failures</a:t>
                      </a:r>
                      <a:endParaRPr lang="en-US" altLang="zh-CN" sz="1800" b="1" dirty="0">
                        <a:solidFill>
                          <a:srgbClr val="0066FF"/>
                        </a:solidFill>
                        <a:latin typeface="Arial" panose="020B0604020202020204" pitchFamily="34" charset="0"/>
                        <a:ea typeface="SimSun" panose="02010600030101010101" pitchFamily="2" charset="-122"/>
                      </a:endParaRPr>
                    </a:p>
                    <a:p>
                      <a:pPr lvl="0" algn="ctr" eaLnBrk="1" hangingPunct="1">
                        <a:spcBef>
                          <a:spcPct val="20000"/>
                        </a:spcBef>
                        <a:buClr>
                          <a:schemeClr val="folHlink"/>
                        </a:buClr>
                        <a:buSzPct val="90000"/>
                        <a:buFont typeface="Wingdings" panose="05000000000000000000" pitchFamily="2" charset="2"/>
                        <a:buNone/>
                      </a:pP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Sloppy Quorum and hinted handoff</a:t>
                      </a:r>
                      <a:endParaRPr lang="en-US" altLang="zh-CN" sz="1800" b="1" dirty="0">
                        <a:solidFill>
                          <a:srgbClr val="0066FF"/>
                        </a:solidFill>
                        <a:latin typeface="Arial" panose="020B0604020202020204" pitchFamily="34" charset="0"/>
                        <a:ea typeface="SimSun" panose="02010600030101010101" pitchFamily="2" charset="-122"/>
                      </a:endParaRPr>
                    </a:p>
                    <a:p>
                      <a:pPr lvl="0" algn="ctr" eaLnBrk="1" hangingPunct="1">
                        <a:spcBef>
                          <a:spcPct val="20000"/>
                        </a:spcBef>
                        <a:buClr>
                          <a:schemeClr val="folHlink"/>
                        </a:buClr>
                        <a:buSzPct val="90000"/>
                        <a:buFont typeface="Wingdings" panose="05000000000000000000" pitchFamily="2" charset="2"/>
                        <a:buNone/>
                      </a:pP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Provides high availability and durability guarantee when some of the replicas are not available.</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960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Recovering from permanent failures</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Anti-entropy using Merkle trees</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solidFill>
                            <a:srgbClr val="0066FF"/>
                          </a:solidFill>
                          <a:latin typeface="Arial" panose="020B0604020202020204" pitchFamily="34" charset="0"/>
                          <a:ea typeface="SimSun" panose="02010600030101010101" pitchFamily="2" charset="-122"/>
                        </a:rPr>
                        <a:t>Synchronizes divergent replicas in the background.</a:t>
                      </a:r>
                      <a:endParaRPr lang="en-US" altLang="zh-CN" sz="1800" b="1" dirty="0">
                        <a:solidFill>
                          <a:srgbClr val="0066FF"/>
                        </a:solidFill>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519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Membership and failure detection</a:t>
                      </a:r>
                      <a:endParaRPr lang="en-US" altLang="zh-CN" sz="1800" b="1" dirty="0">
                        <a:latin typeface="Arial" panose="020B0604020202020204" pitchFamily="34" charset="0"/>
                        <a:ea typeface="SimSun" panose="02010600030101010101" pitchFamily="2" charset="-122"/>
                      </a:endParaRPr>
                    </a:p>
                  </a:txBody>
                  <a:tcPr marT="9144" marB="9144"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Gossip-based membership protocol and failure detection.</a:t>
                      </a:r>
                      <a:endParaRPr lang="en-US" altLang="zh-CN" sz="1800" b="1" dirty="0">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spcBef>
                          <a:spcPct val="20000"/>
                        </a:spcBef>
                        <a:buClr>
                          <a:schemeClr val="folHlink"/>
                        </a:buClr>
                        <a:buSzPct val="90000"/>
                        <a:buFont typeface="Wingdings" panose="05000000000000000000" pitchFamily="2" charset="2"/>
                        <a:buNone/>
                      </a:pPr>
                      <a:r>
                        <a:rPr lang="en-US" altLang="zh-CN" sz="1800" b="1" dirty="0">
                          <a:latin typeface="Arial" panose="020B0604020202020204" pitchFamily="34" charset="0"/>
                          <a:ea typeface="SimSun" panose="02010600030101010101" pitchFamily="2" charset="-122"/>
                        </a:rPr>
                        <a:t>Preserves symmetry and avoids having a centralized registry for storing membership and node liveness information.</a:t>
                      </a:r>
                      <a:endParaRPr lang="en-US" altLang="zh-CN" sz="1800" b="1" dirty="0">
                        <a:latin typeface="Arial" panose="020B0604020202020204" pitchFamily="34" charset="0"/>
                        <a:ea typeface="SimSun" panose="02010600030101010101" pitchFamily="2" charset="-122"/>
                      </a:endParaRPr>
                    </a:p>
                    <a:p>
                      <a:pPr lvl="0" algn="ctr" eaLnBrk="1" hangingPunct="1">
                        <a:spcBef>
                          <a:spcPct val="20000"/>
                        </a:spcBef>
                        <a:buClr>
                          <a:schemeClr val="folHlink"/>
                        </a:buClr>
                        <a:buSzPct val="90000"/>
                        <a:buFont typeface="Wingdings" panose="05000000000000000000" pitchFamily="2" charset="2"/>
                        <a:buNone/>
                      </a:pPr>
                      <a:endParaRPr lang="en-US" altLang="zh-CN" sz="1800" b="1" dirty="0">
                        <a:latin typeface="Arial" panose="020B0604020202020204" pitchFamily="34" charset="0"/>
                        <a:ea typeface="SimSun" panose="02010600030101010101" pitchFamily="2" charset="-122"/>
                      </a:endParaRPr>
                    </a:p>
                  </a:txBody>
                  <a:tcPr marT="9144" marB="9144"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3825" name="Slide Number Placeholder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zh-CN" altLang="en-US" sz="1000" dirty="0">
                <a:ea typeface="SimSun" panose="02010600030101010101" pitchFamily="2" charset="-122"/>
              </a:rPr>
            </a:fld>
            <a:endParaRPr lang="zh-CN" altLang="en-US" sz="1000" dirty="0">
              <a:ea typeface="SimSun"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Footer Placeholder 3"/>
          <p:cNvSpPr>
            <a:spLocks noGrp="1"/>
          </p:cNvSpPr>
          <p:nvPr>
            <p:ph type="ftr" sz="quarter" idx="11"/>
          </p:nvPr>
        </p:nvSpPr>
        <p:spPr/>
        <p:txBody>
          <a:bodyPr/>
          <a:p>
            <a:r>
              <a:rPr lang="en-US"/>
              <a:t>18CSC209J-DBMSCIS           NWC/SRMIST</a:t>
            </a:r>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ea typeface="Bookman Old Style" panose="02050604050505020204"/>
                <a:cs typeface="Bookman Old Style" panose="02050604050505020204"/>
              </a:rPr>
              <a:t>Why cloud databases?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p:txBody>
          <a:bodyPr/>
          <a:lstStyle/>
          <a:p>
            <a:pPr algn="just"/>
            <a:r>
              <a:rPr lang="en-IN" sz="2800" dirty="0">
                <a:solidFill>
                  <a:srgbClr val="FF0000"/>
                </a:solidFill>
              </a:rPr>
              <a:t>Ease of access-</a:t>
            </a:r>
            <a:r>
              <a:rPr lang="en-US" sz="2800" dirty="0">
                <a:solidFill>
                  <a:srgbClr val="0000FF"/>
                </a:solidFill>
              </a:rPr>
              <a:t>Users can access cloud databases from virtually anywhere, using a vendor’s API or web interface.</a:t>
            </a:r>
            <a:endParaRPr lang="en-US" sz="2800" dirty="0">
              <a:solidFill>
                <a:srgbClr val="0000FF"/>
              </a:solidFill>
            </a:endParaRPr>
          </a:p>
          <a:p>
            <a:pPr algn="just"/>
            <a:r>
              <a:rPr lang="en-IN" sz="2800" dirty="0">
                <a:solidFill>
                  <a:srgbClr val="FF0000"/>
                </a:solidFill>
              </a:rPr>
              <a:t>Scalability</a:t>
            </a:r>
            <a:r>
              <a:rPr lang="en-IN" sz="2800" dirty="0">
                <a:solidFill>
                  <a:srgbClr val="0000FF"/>
                </a:solidFill>
              </a:rPr>
              <a:t>-</a:t>
            </a:r>
            <a:r>
              <a:rPr lang="en-US" sz="2800" dirty="0">
                <a:solidFill>
                  <a:srgbClr val="0000FF"/>
                </a:solidFill>
              </a:rPr>
              <a:t>Cloud databases can expand their storage capacities on run-time to accommodate changing needs. Organizations only pay for what they use.</a:t>
            </a:r>
            <a:endParaRPr lang="en-US" sz="2800" dirty="0">
              <a:solidFill>
                <a:srgbClr val="0000FF"/>
              </a:solidFill>
            </a:endParaRPr>
          </a:p>
          <a:p>
            <a:pPr algn="just" fontAlgn="base"/>
            <a:r>
              <a:rPr lang="en-US" sz="2800" dirty="0">
                <a:solidFill>
                  <a:srgbClr val="FF0000"/>
                </a:solidFill>
              </a:rPr>
              <a:t>Disaster recovery</a:t>
            </a:r>
            <a:r>
              <a:rPr lang="en-US" sz="2800" dirty="0">
                <a:solidFill>
                  <a:srgbClr val="0000FF"/>
                </a:solidFill>
              </a:rPr>
              <a:t>-In the event of a natural disaster, equipment failure or power outage, data is kept secure through backups on remote servers.</a:t>
            </a:r>
            <a:endParaRPr lang="en-US" sz="2800" dirty="0">
              <a:solidFill>
                <a:srgbClr val="0000FF"/>
              </a:solidFill>
            </a:endParaRPr>
          </a:p>
          <a:p>
            <a:endParaRPr lang="en-IN" sz="2400" dirty="0">
              <a:solidFill>
                <a:srgbClr val="0000FF"/>
              </a:solidFill>
              <a:latin typeface="Bookman Old Style" panose="02050604050505020204"/>
            </a:endParaRPr>
          </a:p>
          <a:p>
            <a:endParaRPr lang="en-IN" b="1" i="0" dirty="0">
              <a:solidFill>
                <a:srgbClr val="323232"/>
              </a:solidFill>
              <a:effectLst/>
              <a:latin typeface="ibm-plex-sans"/>
            </a:endParaRPr>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IN" b="0" i="0" dirty="0">
                <a:ea typeface="Bookman Old Style" panose="02050604050505020204"/>
                <a:cs typeface="Bookman Old Style" panose="02050604050505020204"/>
              </a:rPr>
              <a:t>Considerations for cloud databases</a:t>
            </a:r>
            <a:endParaRPr lang="en-IN" dirty="0">
              <a:ea typeface="Bookman Old Style" panose="02050604050505020204"/>
              <a:cs typeface="Bookman Old Style" panose="02050604050505020204"/>
            </a:endParaRPr>
          </a:p>
        </p:txBody>
      </p:sp>
      <p:sp>
        <p:nvSpPr>
          <p:cNvPr id="3" name="Content Placeholder 2"/>
          <p:cNvSpPr>
            <a:spLocks noGrp="1"/>
          </p:cNvSpPr>
          <p:nvPr>
            <p:ph idx="1"/>
          </p:nvPr>
        </p:nvSpPr>
        <p:spPr/>
        <p:txBody>
          <a:bodyPr/>
          <a:lstStyle/>
          <a:p>
            <a:pPr algn="just" fontAlgn="base">
              <a:buFont typeface="Arial" panose="020B0604020202020204" pitchFamily="34" charset="0"/>
              <a:buChar char="•"/>
            </a:pPr>
            <a:r>
              <a:rPr lang="en-US" sz="2400" dirty="0">
                <a:solidFill>
                  <a:srgbClr val="FF0000"/>
                </a:solidFill>
              </a:rPr>
              <a:t>Control options </a:t>
            </a:r>
            <a:r>
              <a:rPr lang="en-US" sz="2400" dirty="0">
                <a:solidFill>
                  <a:srgbClr val="0000FF"/>
                </a:solidFill>
              </a:rPr>
              <a:t>-Users can opt for a virtual machine image managed like a traditional database or a provider’s database as a service (DBaaS).</a:t>
            </a:r>
            <a:endParaRPr lang="en-US" sz="2400" dirty="0">
              <a:solidFill>
                <a:srgbClr val="0000FF"/>
              </a:solidFill>
            </a:endParaRPr>
          </a:p>
          <a:p>
            <a:pPr algn="just" fontAlgn="base">
              <a:buFont typeface="Arial" panose="020B0604020202020204" pitchFamily="34" charset="0"/>
              <a:buChar char="•"/>
            </a:pPr>
            <a:r>
              <a:rPr lang="en-US" sz="2400" dirty="0">
                <a:solidFill>
                  <a:srgbClr val="FF0000"/>
                </a:solidFill>
              </a:rPr>
              <a:t>Database technology </a:t>
            </a:r>
            <a:r>
              <a:rPr lang="en-US" sz="2400" dirty="0">
                <a:solidFill>
                  <a:srgbClr val="0000FF"/>
                </a:solidFill>
              </a:rPr>
              <a:t>-SQL databases are difficult to scale but very common. NoSQL databases scale more easily but do not work with some applications.</a:t>
            </a:r>
            <a:endParaRPr lang="en-US" sz="2400" dirty="0">
              <a:solidFill>
                <a:srgbClr val="0000FF"/>
              </a:solidFill>
            </a:endParaRPr>
          </a:p>
          <a:p>
            <a:pPr algn="just" fontAlgn="base">
              <a:buFont typeface="Arial" panose="020B0604020202020204" pitchFamily="34" charset="0"/>
              <a:buChar char="•"/>
            </a:pPr>
            <a:r>
              <a:rPr lang="en-US" sz="2400" dirty="0">
                <a:solidFill>
                  <a:srgbClr val="FF0000"/>
                </a:solidFill>
              </a:rPr>
              <a:t>Security</a:t>
            </a:r>
            <a:r>
              <a:rPr lang="en-US" sz="2400" dirty="0">
                <a:solidFill>
                  <a:srgbClr val="0000FF"/>
                </a:solidFill>
              </a:rPr>
              <a:t>-Most cloud database providers encrypt data and provide other security measures; organizations should research their options.</a:t>
            </a:r>
            <a:endParaRPr lang="en-US" sz="2400" dirty="0">
              <a:solidFill>
                <a:srgbClr val="0000FF"/>
              </a:solidFill>
            </a:endParaRPr>
          </a:p>
          <a:p>
            <a:pPr algn="just" fontAlgn="base">
              <a:buFont typeface="Arial" panose="020B0604020202020204" pitchFamily="34" charset="0"/>
              <a:buChar char="•"/>
            </a:pPr>
            <a:r>
              <a:rPr lang="en-US" sz="2400" dirty="0">
                <a:solidFill>
                  <a:srgbClr val="FF0000"/>
                </a:solidFill>
              </a:rPr>
              <a:t>Maintenance </a:t>
            </a:r>
            <a:r>
              <a:rPr lang="en-US" sz="2400" dirty="0">
                <a:solidFill>
                  <a:srgbClr val="0000FF"/>
                </a:solidFill>
              </a:rPr>
              <a:t>-When using a virtual machine image, one should ensure that IT staffers can maintain the underlying infrastructure.</a:t>
            </a:r>
            <a:endParaRPr lang="en-US" sz="2400" dirty="0">
              <a:solidFill>
                <a:srgbClr val="0000FF"/>
              </a:solidFill>
            </a:endParaRPr>
          </a:p>
          <a:p>
            <a:endParaRPr lang="en-IN" dirty="0"/>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FF0000"/>
                </a:solidFill>
                <a:effectLst/>
                <a:latin typeface="AmazonEmber"/>
              </a:rPr>
              <a:t>AWS Cloud Databases </a:t>
            </a:r>
            <a:endParaRPr lang="en-IN"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sz="2400" dirty="0">
                <a:solidFill>
                  <a:srgbClr val="FF0000"/>
                </a:solidFill>
              </a:rPr>
              <a:t>AWS Cloud Databases </a:t>
            </a:r>
            <a:r>
              <a:rPr lang="en-US" sz="2400" dirty="0">
                <a:solidFill>
                  <a:srgbClr val="0000FF"/>
                </a:solidFill>
              </a:rPr>
              <a:t>provides a broad selection of purpose-built databases for any enterprise. AWS databases support all database management tasks, such as server provisioning, patching, configuration, and backups. </a:t>
            </a:r>
            <a:endParaRPr lang="en-IN" sz="2400" dirty="0">
              <a:solidFill>
                <a:srgbClr val="0000FF"/>
              </a:solidFill>
            </a:endParaRPr>
          </a:p>
        </p:txBody>
      </p:sp>
      <p:sp>
        <p:nvSpPr>
          <p:cNvPr id="4" name="Footer Placeholder 3"/>
          <p:cNvSpPr>
            <a:spLocks noGrp="1"/>
          </p:cNvSpPr>
          <p:nvPr>
            <p:ph type="ftr" sz="quarter" idx="11"/>
          </p:nvPr>
        </p:nvSpPr>
        <p:spPr/>
        <p:txBody>
          <a:bodyPr/>
          <a:lstStyle/>
          <a:p>
            <a:r>
              <a:rPr lang="en-US"/>
              <a:t>18CSC209J-DBMSCIS           NWC/SRMIST</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25247</Words>
  <Application>WPS Presentation</Application>
  <PresentationFormat>Widescreen</PresentationFormat>
  <Paragraphs>741</Paragraphs>
  <Slides>67</Slides>
  <Notes>0</Notes>
  <HiddenSlides>0</HiddenSlides>
  <MMClips>0</MMClips>
  <ScaleCrop>false</ScaleCrop>
  <HeadingPairs>
    <vt:vector size="8" baseType="variant">
      <vt:variant>
        <vt:lpstr>已用的字体</vt:lpstr>
      </vt:variant>
      <vt:variant>
        <vt:i4>13</vt:i4>
      </vt:variant>
      <vt:variant>
        <vt:lpstr>主题</vt:lpstr>
      </vt:variant>
      <vt:variant>
        <vt:i4>4</vt:i4>
      </vt:variant>
      <vt:variant>
        <vt:lpstr>嵌入 OLE 服务器</vt:lpstr>
      </vt:variant>
      <vt:variant>
        <vt:i4>1</vt:i4>
      </vt:variant>
      <vt:variant>
        <vt:lpstr>幻灯片标题</vt:lpstr>
      </vt:variant>
      <vt:variant>
        <vt:i4>67</vt:i4>
      </vt:variant>
    </vt:vector>
  </HeadingPairs>
  <TitlesOfParts>
    <vt:vector size="85" baseType="lpstr">
      <vt:lpstr>Arial</vt:lpstr>
      <vt:lpstr>SimSun</vt:lpstr>
      <vt:lpstr>Wingdings</vt:lpstr>
      <vt:lpstr>Balthazar</vt:lpstr>
      <vt:lpstr>Yu Gothic UI</vt:lpstr>
      <vt:lpstr>Bookman Old Style</vt:lpstr>
      <vt:lpstr>Microsoft YaHei</vt:lpstr>
      <vt:lpstr>Arial Unicode MS</vt:lpstr>
      <vt:lpstr>Calibri</vt:lpstr>
      <vt:lpstr>ibm-plex-sans</vt:lpstr>
      <vt:lpstr>Segoe Print</vt:lpstr>
      <vt:lpstr>AmazonEmber</vt:lpstr>
      <vt:lpstr>Nunito</vt:lpstr>
      <vt:lpstr>2_Default Design</vt:lpstr>
      <vt:lpstr>1_Default Design</vt:lpstr>
      <vt:lpstr>3_Default Design</vt:lpstr>
      <vt:lpstr>4_Default Design</vt:lpstr>
      <vt:lpstr>Paint.Picture</vt:lpstr>
      <vt:lpstr>18CSC209J Database Management Systems and Cloud Integration Services DBMSCIS</vt:lpstr>
      <vt:lpstr>CO - Course Learning Outcomes</vt:lpstr>
      <vt:lpstr>18CSC209J Database Management Systems and Cloud Integration Services DBMSCIS</vt:lpstr>
      <vt:lpstr>Unit V</vt:lpstr>
      <vt:lpstr>Design Features</vt:lpstr>
      <vt:lpstr>Introduction to cloud-based Databases</vt:lpstr>
      <vt:lpstr>Why cloud databases?</vt:lpstr>
      <vt:lpstr>Considerations for cloud databases</vt:lpstr>
      <vt:lpstr>AWS Cloud Databases </vt:lpstr>
      <vt:lpstr>AWS database services</vt:lpstr>
      <vt:lpstr>AWS database services</vt:lpstr>
      <vt:lpstr>Types of NoSQL</vt:lpstr>
      <vt:lpstr>Document-based databases</vt:lpstr>
      <vt:lpstr>Document-based databases</vt:lpstr>
      <vt:lpstr>Key-Value Stores</vt:lpstr>
      <vt:lpstr>Column Oriented Databases</vt:lpstr>
      <vt:lpstr>Graph-Based databases</vt:lpstr>
      <vt:lpstr>PowerPoint 演示文稿</vt:lpstr>
      <vt:lpstr>Advantages of No SQL</vt:lpstr>
      <vt:lpstr>Disadvantages of NoSQL</vt:lpstr>
      <vt:lpstr>Service Oriented Architecture</vt:lpstr>
      <vt:lpstr>Design features	</vt:lpstr>
      <vt:lpstr>Data replication</vt:lpstr>
      <vt:lpstr>Data replication</vt:lpstr>
      <vt:lpstr>Conflict resolution</vt:lpstr>
      <vt:lpstr>Conflict resolution- When to resolve ?</vt:lpstr>
      <vt:lpstr>Conflict resolution- Who will resolve ?</vt:lpstr>
      <vt:lpstr>Scalability</vt:lpstr>
      <vt:lpstr>Symmetry</vt:lpstr>
      <vt:lpstr>Flexibility</vt:lpstr>
      <vt:lpstr>Functional Components</vt:lpstr>
      <vt:lpstr>DynamoDB Architecture</vt:lpstr>
      <vt:lpstr>PowerPoint 演示文稿</vt:lpstr>
      <vt:lpstr>PowerPoint 演示文稿</vt:lpstr>
      <vt:lpstr>NoSQL Workbench</vt:lpstr>
      <vt:lpstr>Global table</vt:lpstr>
      <vt:lpstr>Global table</vt:lpstr>
      <vt:lpstr>Benefits of Global Table</vt:lpstr>
      <vt:lpstr>Point In Time Recovery</vt:lpstr>
      <vt:lpstr>PartiQL</vt:lpstr>
      <vt:lpstr>On demand capacity mode</vt:lpstr>
      <vt:lpstr>Encryption at rest</vt:lpstr>
      <vt:lpstr>Load balancing</vt:lpstr>
      <vt:lpstr>PowerPoint 演示文稿</vt:lpstr>
      <vt:lpstr>Load balancing</vt:lpstr>
      <vt:lpstr>Load balancing</vt:lpstr>
      <vt:lpstr>PowerPoint 演示文稿</vt:lpstr>
      <vt:lpstr>Data replication</vt:lpstr>
      <vt:lpstr>Data versioning  &amp; reconciliation</vt:lpstr>
      <vt:lpstr>Data versioning  &amp; reconciliation</vt:lpstr>
      <vt:lpstr>Data versioning  &amp; reconciliation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Summary of techniques used in Dynamo and their advantages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18CSC209J Database Management Systems and Cloud Integration Services DBMSCIS</dc:title>
  <dc:creator/>
  <cp:lastModifiedBy>WPS_1620750301</cp:lastModifiedBy>
  <cp:revision>39</cp:revision>
  <dcterms:created xsi:type="dcterms:W3CDTF">2023-01-12T16:31:00Z</dcterms:created>
  <dcterms:modified xsi:type="dcterms:W3CDTF">2023-05-07T14:00:32Z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66A8E77C43C549EC9033051375F93618</vt:lpwstr>
  </property>
  <property fmtid="{D5CDD505-2E9C-101B-9397-08002B2CF9AE}" pid="3" name="KSOProductBuildVer">
    <vt:lpwstr>1033-11.2.0.11537</vt:lpwstr>
  </property>
</Properties>
</file>