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256" r:id="rId2"/>
    <p:sldId id="357" r:id="rId3"/>
    <p:sldId id="764" r:id="rId4"/>
    <p:sldId id="1041" r:id="rId5"/>
    <p:sldId id="1120" r:id="rId6"/>
    <p:sldId id="1186" r:id="rId7"/>
    <p:sldId id="1187" r:id="rId8"/>
    <p:sldId id="1037" r:id="rId9"/>
    <p:sldId id="1188" r:id="rId10"/>
    <p:sldId id="1189" r:id="rId11"/>
    <p:sldId id="1190" r:id="rId12"/>
    <p:sldId id="1191" r:id="rId13"/>
    <p:sldId id="1192" r:id="rId14"/>
    <p:sldId id="1193" r:id="rId15"/>
    <p:sldId id="1194" r:id="rId16"/>
    <p:sldId id="1195" r:id="rId17"/>
    <p:sldId id="1196" r:id="rId18"/>
    <p:sldId id="1197" r:id="rId19"/>
    <p:sldId id="1200" r:id="rId20"/>
    <p:sldId id="1198" r:id="rId21"/>
    <p:sldId id="1199" r:id="rId22"/>
    <p:sldId id="1201" r:id="rId23"/>
    <p:sldId id="1202" r:id="rId24"/>
    <p:sldId id="1203" r:id="rId25"/>
    <p:sldId id="1204" r:id="rId26"/>
    <p:sldId id="1205" r:id="rId27"/>
    <p:sldId id="1206" r:id="rId28"/>
    <p:sldId id="1207" r:id="rId29"/>
    <p:sldId id="1208" r:id="rId30"/>
    <p:sldId id="1209" r:id="rId31"/>
    <p:sldId id="1210" r:id="rId32"/>
    <p:sldId id="1211" r:id="rId33"/>
    <p:sldId id="1212" r:id="rId34"/>
    <p:sldId id="1213" r:id="rId35"/>
    <p:sldId id="1214" r:id="rId36"/>
    <p:sldId id="1215" r:id="rId37"/>
    <p:sldId id="1216" r:id="rId38"/>
    <p:sldId id="1217" r:id="rId39"/>
    <p:sldId id="1218" r:id="rId40"/>
    <p:sldId id="1219" r:id="rId41"/>
    <p:sldId id="1220" r:id="rId42"/>
    <p:sldId id="1221" r:id="rId43"/>
    <p:sldId id="1223" r:id="rId44"/>
    <p:sldId id="1224" r:id="rId45"/>
    <p:sldId id="1225" r:id="rId46"/>
    <p:sldId id="1226" r:id="rId47"/>
    <p:sldId id="1227" r:id="rId48"/>
    <p:sldId id="1228" r:id="rId49"/>
    <p:sldId id="1229" r:id="rId50"/>
    <p:sldId id="1230" r:id="rId51"/>
    <p:sldId id="1282" r:id="rId52"/>
    <p:sldId id="1284" r:id="rId53"/>
    <p:sldId id="1266" r:id="rId54"/>
    <p:sldId id="1267" r:id="rId55"/>
    <p:sldId id="1269" r:id="rId56"/>
    <p:sldId id="1272" r:id="rId57"/>
    <p:sldId id="1278" r:id="rId58"/>
    <p:sldId id="1279" r:id="rId59"/>
    <p:sldId id="1280" r:id="rId60"/>
    <p:sldId id="1281" r:id="rId61"/>
    <p:sldId id="1283" r:id="rId62"/>
    <p:sldId id="1236" r:id="rId63"/>
    <p:sldId id="1237" r:id="rId64"/>
    <p:sldId id="1239" r:id="rId65"/>
    <p:sldId id="1240" r:id="rId66"/>
    <p:sldId id="1241" r:id="rId67"/>
    <p:sldId id="1242" r:id="rId68"/>
    <p:sldId id="1243" r:id="rId69"/>
    <p:sldId id="1293" r:id="rId70"/>
    <p:sldId id="1290" r:id="rId71"/>
    <p:sldId id="1289" r:id="rId72"/>
    <p:sldId id="1291" r:id="rId73"/>
    <p:sldId id="1245" r:id="rId74"/>
    <p:sldId id="1285" r:id="rId75"/>
    <p:sldId id="1286" r:id="rId76"/>
    <p:sldId id="1287" r:id="rId77"/>
    <p:sldId id="1292" r:id="rId78"/>
    <p:sldId id="1307" r:id="rId79"/>
    <p:sldId id="1359" r:id="rId80"/>
    <p:sldId id="1360" r:id="rId81"/>
    <p:sldId id="1361" r:id="rId82"/>
    <p:sldId id="1362" r:id="rId83"/>
    <p:sldId id="1363" r:id="rId84"/>
    <p:sldId id="1364" r:id="rId85"/>
    <p:sldId id="1365" r:id="rId86"/>
    <p:sldId id="1366" r:id="rId87"/>
    <p:sldId id="1367" r:id="rId88"/>
    <p:sldId id="1368" r:id="rId89"/>
    <p:sldId id="1369" r:id="rId90"/>
    <p:sldId id="1370" r:id="rId91"/>
    <p:sldId id="1371" r:id="rId92"/>
    <p:sldId id="1372" r:id="rId93"/>
    <p:sldId id="1373" r:id="rId94"/>
    <p:sldId id="1374" r:id="rId95"/>
    <p:sldId id="1375" r:id="rId96"/>
    <p:sldId id="1376" r:id="rId97"/>
    <p:sldId id="1308" r:id="rId98"/>
    <p:sldId id="1377" r:id="rId99"/>
    <p:sldId id="1378" r:id="rId100"/>
    <p:sldId id="1379" r:id="rId101"/>
    <p:sldId id="1380" r:id="rId102"/>
    <p:sldId id="1381" r:id="rId103"/>
    <p:sldId id="1382" r:id="rId104"/>
    <p:sldId id="1383" r:id="rId105"/>
    <p:sldId id="1384" r:id="rId106"/>
    <p:sldId id="1385" r:id="rId107"/>
    <p:sldId id="1386" r:id="rId108"/>
    <p:sldId id="1387" r:id="rId109"/>
    <p:sldId id="1388" r:id="rId110"/>
    <p:sldId id="1389" r:id="rId111"/>
    <p:sldId id="1390" r:id="rId112"/>
    <p:sldId id="1391" r:id="rId113"/>
    <p:sldId id="1392" r:id="rId114"/>
    <p:sldId id="1393" r:id="rId115"/>
    <p:sldId id="1394" r:id="rId116"/>
    <p:sldId id="1395" r:id="rId117"/>
    <p:sldId id="1396" r:id="rId118"/>
    <p:sldId id="1397" r:id="rId119"/>
    <p:sldId id="1398" r:id="rId120"/>
    <p:sldId id="1399" r:id="rId121"/>
    <p:sldId id="1401" r:id="rId122"/>
    <p:sldId id="1400" r:id="rId123"/>
    <p:sldId id="1318" r:id="rId124"/>
    <p:sldId id="1332" r:id="rId125"/>
    <p:sldId id="1319" r:id="rId126"/>
    <p:sldId id="1333" r:id="rId127"/>
    <p:sldId id="1320" r:id="rId128"/>
    <p:sldId id="1328" r:id="rId129"/>
    <p:sldId id="1329" r:id="rId130"/>
    <p:sldId id="1330" r:id="rId131"/>
    <p:sldId id="1331" r:id="rId132"/>
    <p:sldId id="1302" r:id="rId133"/>
    <p:sldId id="1303" r:id="rId134"/>
    <p:sldId id="1327" r:id="rId135"/>
    <p:sldId id="1326" r:id="rId136"/>
    <p:sldId id="1324" r:id="rId137"/>
    <p:sldId id="1304" r:id="rId138"/>
    <p:sldId id="1305" r:id="rId139"/>
    <p:sldId id="1306" r:id="rId140"/>
    <p:sldId id="748" r:id="rId141"/>
    <p:sldId id="506"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presProps" Target="presProps.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slide" Target="slides/slide138.xml" /><Relationship Id="rId80" Type="http://schemas.openxmlformats.org/officeDocument/2006/relationships/slide" Target="slides/slide79.xml" /><Relationship Id="rId85" Type="http://schemas.openxmlformats.org/officeDocument/2006/relationships/slide" Target="slides/slide84.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slide" Target="slides/slide13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40" Type="http://schemas.openxmlformats.org/officeDocument/2006/relationships/slide" Target="slides/slide139.xml" /><Relationship Id="rId145"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09-02-2023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8.xml" /><Relationship Id="rId1" Type="http://schemas.openxmlformats.org/officeDocument/2006/relationships/notesMaster" Target="../notesMasters/notesMaster1.xml" /></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1.xml" /><Relationship Id="rId1" Type="http://schemas.openxmlformats.org/officeDocument/2006/relationships/notesMaster" Target="../notesMasters/notesMaster1.xml" /></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2.xml" /><Relationship Id="rId1" Type="http://schemas.openxmlformats.org/officeDocument/2006/relationships/notesMaster" Target="../notesMasters/notesMaster1.xml" /></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3.xml" /><Relationship Id="rId1" Type="http://schemas.openxmlformats.org/officeDocument/2006/relationships/notesMaster" Target="../notesMasters/notesMaster1.xml" /></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5.xml" /><Relationship Id="rId1" Type="http://schemas.openxmlformats.org/officeDocument/2006/relationships/notesMaster" Target="../notesMasters/notesMaster1.xml" /></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6.xml" /><Relationship Id="rId1" Type="http://schemas.openxmlformats.org/officeDocument/2006/relationships/notesMaster" Target="../notesMasters/notesMaster1.xml" /></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7.xml" /><Relationship Id="rId1" Type="http://schemas.openxmlformats.org/officeDocument/2006/relationships/notesMaster" Target="../notesMasters/notesMaster1.xml" /></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8.xml" /><Relationship Id="rId1" Type="http://schemas.openxmlformats.org/officeDocument/2006/relationships/notesMaster" Target="../notesMasters/notesMaster1.xml" /></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9.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115</a:t>
            </a:fld>
            <a:endParaRPr lang="en-I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116</a:t>
            </a:fld>
            <a:endParaRPr lang="en-I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117</a:t>
            </a:fld>
            <a:endParaRPr lang="en-I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118</a:t>
            </a:fld>
            <a:endParaRPr lang="en-I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119</a:t>
            </a:fld>
            <a:endParaRPr lang="en-I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120</a:t>
            </a:fld>
            <a:endParaRPr lang="en-I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121</a:t>
            </a:fld>
            <a:endParaRPr lang="en-I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122</a:t>
            </a:fld>
            <a:endParaRPr lang="en-I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123</a:t>
            </a:fld>
            <a:endParaRPr lang="en-I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124</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125</a:t>
            </a:fld>
            <a:endParaRPr lang="en-I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126</a:t>
            </a:fld>
            <a:endParaRPr lang="en-I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127</a:t>
            </a:fld>
            <a:endParaRPr lang="en-I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128</a:t>
            </a:fld>
            <a:endParaRPr lang="en-I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129</a:t>
            </a:fld>
            <a:endParaRPr lang="en-I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130</a:t>
            </a:fld>
            <a:endParaRPr lang="en-I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131</a:t>
            </a:fld>
            <a:endParaRPr lang="en-I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132</a:t>
            </a:fld>
            <a:endParaRPr lang="en-I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133</a:t>
            </a:fld>
            <a:endParaRPr lang="en-I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134</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135</a:t>
            </a:fld>
            <a:endParaRPr lang="en-I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136</a:t>
            </a:fld>
            <a:endParaRPr lang="en-I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137</a:t>
            </a:fld>
            <a:endParaRPr lang="en-I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138</a:t>
            </a:fld>
            <a:endParaRPr lang="en-I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139</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Class-Responsibility-Collaboration</a:t>
            </a:r>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30</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32</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33</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34</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35</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36</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37</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38</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39</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40</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42</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43</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44</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45</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46</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47</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48</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49</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50</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52</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53</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54</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55</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56</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57</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58</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59</a:t>
            </a:fld>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60</a:t>
            </a:fld>
            <a:endParaRPr lang="en-I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Coherent - Consistent</a:t>
            </a:r>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1)15.5, 2)869550, 3)124</a:t>
            </a:r>
          </a:p>
        </p:txBody>
      </p:sp>
      <p:sp>
        <p:nvSpPr>
          <p:cNvPr id="4" name="Slide Number Placeholder 3"/>
          <p:cNvSpPr>
            <a:spLocks noGrp="1"/>
          </p:cNvSpPr>
          <p:nvPr>
            <p:ph type="sldNum" sz="quarter" idx="10"/>
          </p:nvPr>
        </p:nvSpPr>
        <p:spPr/>
        <p:txBody>
          <a:bodyPr/>
          <a:lstStyle/>
          <a:p>
            <a:fld id="{04051410-1A42-4CD9-9C94-19E4466B22C6}" type="slidenum">
              <a:rPr lang="en-IN" smtClean="0"/>
              <a:pPr/>
              <a:t>69</a:t>
            </a:fld>
            <a:endParaRPr lang="en-I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Organic=34, 0.30; Semi Detached, Development Time=2.5(2462)^0.35=38,</a:t>
            </a:r>
            <a:r>
              <a:rPr lang="en-US" baseline="0" dirty="0"/>
              <a:t> 65, 0.16 </a:t>
            </a:r>
            <a:r>
              <a:rPr lang="en-US" dirty="0"/>
              <a:t>; Embedded,</a:t>
            </a:r>
            <a:r>
              <a:rPr lang="en-US" baseline="0" dirty="0"/>
              <a:t> Development Time=2.5(4772)^0.32=37, 129, 0.08</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72</a:t>
            </a:fld>
            <a:endParaRPr lang="en-I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1)102, 2)81.6, 3)9</a:t>
            </a:r>
          </a:p>
        </p:txBody>
      </p:sp>
      <p:sp>
        <p:nvSpPr>
          <p:cNvPr id="4" name="Slide Number Placeholder 3"/>
          <p:cNvSpPr>
            <a:spLocks noGrp="1"/>
          </p:cNvSpPr>
          <p:nvPr>
            <p:ph type="sldNum" sz="quarter" idx="10"/>
          </p:nvPr>
        </p:nvSpPr>
        <p:spPr/>
        <p:txBody>
          <a:bodyPr/>
          <a:lstStyle/>
          <a:p>
            <a:fld id="{04051410-1A42-4CD9-9C94-19E4466B22C6}" type="slidenum">
              <a:rPr lang="en-IN" smtClean="0"/>
              <a:pPr/>
              <a:t>77</a:t>
            </a:fld>
            <a:endParaRPr lang="en-I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78</a:t>
            </a:fld>
            <a:endParaRPr lang="en-I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79</a:t>
            </a:fld>
            <a:endParaRPr lang="en-I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80</a:t>
            </a:fld>
            <a:endParaRPr lang="en-I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81</a:t>
            </a:fld>
            <a:endParaRPr lang="en-I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82</a:t>
            </a:fld>
            <a:endParaRPr lang="en-I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83</a:t>
            </a:fld>
            <a:endParaRPr lang="en-I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84</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85</a:t>
            </a:fld>
            <a:endParaRPr lang="en-I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86</a:t>
            </a:fld>
            <a:endParaRPr lang="en-I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87</a:t>
            </a:fld>
            <a:endParaRPr lang="en-I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88</a:t>
            </a:fld>
            <a:endParaRPr lang="en-I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89</a:t>
            </a:fld>
            <a:endParaRPr lang="en-I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90</a:t>
            </a:fld>
            <a:endParaRPr lang="en-I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91</a:t>
            </a:fld>
            <a:endParaRPr lang="en-I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92</a:t>
            </a:fld>
            <a:endParaRPr lang="en-I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93</a:t>
            </a:fld>
            <a:endParaRPr lang="en-I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94</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95</a:t>
            </a:fld>
            <a:endParaRPr lang="en-I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96</a:t>
            </a:fld>
            <a:endParaRPr lang="en-I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97</a:t>
            </a:fld>
            <a:endParaRPr lang="en-I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98</a:t>
            </a:fld>
            <a:endParaRPr lang="en-I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99</a:t>
            </a:fld>
            <a:endParaRPr lang="en-I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100</a:t>
            </a:fld>
            <a:endParaRPr lang="en-I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101</a:t>
            </a:fld>
            <a:endParaRPr lang="en-I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102</a:t>
            </a:fld>
            <a:endParaRPr lang="en-I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103</a:t>
            </a:fld>
            <a:endParaRPr lang="en-I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104</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105</a:t>
            </a:fld>
            <a:endParaRPr lang="en-I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106</a:t>
            </a:fld>
            <a:endParaRPr lang="en-I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107</a:t>
            </a:fld>
            <a:endParaRPr lang="en-I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108</a:t>
            </a:fld>
            <a:endParaRPr lang="en-I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109</a:t>
            </a:fld>
            <a:endParaRPr lang="en-I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110</a:t>
            </a:fld>
            <a:endParaRPr lang="en-I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111</a:t>
            </a:fld>
            <a:endParaRPr lang="en-I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112</a:t>
            </a:fld>
            <a:endParaRPr lang="en-I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113</a:t>
            </a:fld>
            <a:endParaRPr lang="en-I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2/9/2023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2/9/2023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2/9/2023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2/9/2023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2/9/2023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2/9/2023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2/9/2023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2/9/2023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3" Type="http://schemas.openxmlformats.org/officeDocument/2006/relationships/image" Target="../media/image55.png" /><Relationship Id="rId2" Type="http://schemas.openxmlformats.org/officeDocument/2006/relationships/notesSlide" Target="../notesSlides/notesSlide85.xml" /><Relationship Id="rId1" Type="http://schemas.openxmlformats.org/officeDocument/2006/relationships/slideLayout" Target="../slideLayouts/slideLayout2.xml" /><Relationship Id="rId5" Type="http://schemas.openxmlformats.org/officeDocument/2006/relationships/image" Target="../media/image57.png" /><Relationship Id="rId4" Type="http://schemas.openxmlformats.org/officeDocument/2006/relationships/image" Target="../media/image56.png" /></Relationships>
</file>

<file path=ppt/slides/_rels/slide101.xml.rels><?xml version="1.0" encoding="UTF-8" standalone="yes"?>
<Relationships xmlns="http://schemas.openxmlformats.org/package/2006/relationships"><Relationship Id="rId8" Type="http://schemas.openxmlformats.org/officeDocument/2006/relationships/image" Target="../media/image63.png" /><Relationship Id="rId13" Type="http://schemas.openxmlformats.org/officeDocument/2006/relationships/image" Target="../media/image68.png" /><Relationship Id="rId18" Type="http://schemas.openxmlformats.org/officeDocument/2006/relationships/image" Target="../media/image73.png" /><Relationship Id="rId26" Type="http://schemas.openxmlformats.org/officeDocument/2006/relationships/image" Target="../media/image81.png" /><Relationship Id="rId3" Type="http://schemas.openxmlformats.org/officeDocument/2006/relationships/image" Target="../media/image58.png" /><Relationship Id="rId21" Type="http://schemas.openxmlformats.org/officeDocument/2006/relationships/image" Target="../media/image76.png" /><Relationship Id="rId7" Type="http://schemas.openxmlformats.org/officeDocument/2006/relationships/image" Target="../media/image62.png" /><Relationship Id="rId12" Type="http://schemas.openxmlformats.org/officeDocument/2006/relationships/image" Target="../media/image67.png" /><Relationship Id="rId17" Type="http://schemas.openxmlformats.org/officeDocument/2006/relationships/image" Target="../media/image72.png" /><Relationship Id="rId25" Type="http://schemas.openxmlformats.org/officeDocument/2006/relationships/image" Target="../media/image80.png" /><Relationship Id="rId2" Type="http://schemas.openxmlformats.org/officeDocument/2006/relationships/notesSlide" Target="../notesSlides/notesSlide86.xml" /><Relationship Id="rId16" Type="http://schemas.openxmlformats.org/officeDocument/2006/relationships/image" Target="../media/image71.png" /><Relationship Id="rId20" Type="http://schemas.openxmlformats.org/officeDocument/2006/relationships/image" Target="../media/image75.png" /><Relationship Id="rId29" Type="http://schemas.openxmlformats.org/officeDocument/2006/relationships/image" Target="../media/image84.png" /><Relationship Id="rId1" Type="http://schemas.openxmlformats.org/officeDocument/2006/relationships/slideLayout" Target="../slideLayouts/slideLayout2.xml" /><Relationship Id="rId6" Type="http://schemas.openxmlformats.org/officeDocument/2006/relationships/image" Target="../media/image61.png" /><Relationship Id="rId11" Type="http://schemas.openxmlformats.org/officeDocument/2006/relationships/image" Target="../media/image66.png" /><Relationship Id="rId24" Type="http://schemas.openxmlformats.org/officeDocument/2006/relationships/image" Target="../media/image79.png" /><Relationship Id="rId32" Type="http://schemas.openxmlformats.org/officeDocument/2006/relationships/image" Target="../media/image87.png" /><Relationship Id="rId5" Type="http://schemas.openxmlformats.org/officeDocument/2006/relationships/image" Target="../media/image60.png" /><Relationship Id="rId15" Type="http://schemas.openxmlformats.org/officeDocument/2006/relationships/image" Target="../media/image70.png" /><Relationship Id="rId23" Type="http://schemas.openxmlformats.org/officeDocument/2006/relationships/image" Target="../media/image78.png" /><Relationship Id="rId28" Type="http://schemas.openxmlformats.org/officeDocument/2006/relationships/image" Target="../media/image83.png" /><Relationship Id="rId10" Type="http://schemas.openxmlformats.org/officeDocument/2006/relationships/image" Target="../media/image65.png" /><Relationship Id="rId19" Type="http://schemas.openxmlformats.org/officeDocument/2006/relationships/image" Target="../media/image74.png" /><Relationship Id="rId31" Type="http://schemas.openxmlformats.org/officeDocument/2006/relationships/image" Target="../media/image86.png" /><Relationship Id="rId4" Type="http://schemas.openxmlformats.org/officeDocument/2006/relationships/image" Target="../media/image59.png" /><Relationship Id="rId9" Type="http://schemas.openxmlformats.org/officeDocument/2006/relationships/image" Target="../media/image64.png" /><Relationship Id="rId14" Type="http://schemas.openxmlformats.org/officeDocument/2006/relationships/image" Target="../media/image69.png" /><Relationship Id="rId22" Type="http://schemas.openxmlformats.org/officeDocument/2006/relationships/image" Target="../media/image77.png" /><Relationship Id="rId27" Type="http://schemas.openxmlformats.org/officeDocument/2006/relationships/image" Target="../media/image82.png" /><Relationship Id="rId30" Type="http://schemas.openxmlformats.org/officeDocument/2006/relationships/image" Target="../media/image85.png" /></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3" Type="http://schemas.openxmlformats.org/officeDocument/2006/relationships/image" Target="../media/image88.png" /><Relationship Id="rId2" Type="http://schemas.openxmlformats.org/officeDocument/2006/relationships/notesSlide" Target="../notesSlides/notesSlide88.xml"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3" Type="http://schemas.openxmlformats.org/officeDocument/2006/relationships/image" Target="../media/image89.png" /><Relationship Id="rId2" Type="http://schemas.openxmlformats.org/officeDocument/2006/relationships/notesSlide" Target="../notesSlides/notesSlide92.xml"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3" Type="http://schemas.openxmlformats.org/officeDocument/2006/relationships/image" Target="../media/image90.png" /><Relationship Id="rId2" Type="http://schemas.openxmlformats.org/officeDocument/2006/relationships/notesSlide" Target="../notesSlides/notesSlide94.xml" /><Relationship Id="rId1" Type="http://schemas.openxmlformats.org/officeDocument/2006/relationships/slideLayout" Target="../slideLayouts/slideLayout2.xml" /><Relationship Id="rId4" Type="http://schemas.openxmlformats.org/officeDocument/2006/relationships/image" Target="../media/image91.pn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3" Type="http://schemas.openxmlformats.org/officeDocument/2006/relationships/image" Target="../media/image92.png" /><Relationship Id="rId2" Type="http://schemas.openxmlformats.org/officeDocument/2006/relationships/notesSlide" Target="../notesSlides/notesSlide95.xml"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3" Type="http://schemas.openxmlformats.org/officeDocument/2006/relationships/image" Target="../media/image93.png" /><Relationship Id="rId2" Type="http://schemas.openxmlformats.org/officeDocument/2006/relationships/notesSlide" Target="../notesSlides/notesSlide96.xml"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8" Type="http://schemas.openxmlformats.org/officeDocument/2006/relationships/image" Target="../media/image99.png" /><Relationship Id="rId13" Type="http://schemas.openxmlformats.org/officeDocument/2006/relationships/image" Target="../media/image104.png" /><Relationship Id="rId3" Type="http://schemas.openxmlformats.org/officeDocument/2006/relationships/image" Target="../media/image94.png" /><Relationship Id="rId7" Type="http://schemas.openxmlformats.org/officeDocument/2006/relationships/image" Target="../media/image98.png" /><Relationship Id="rId12" Type="http://schemas.openxmlformats.org/officeDocument/2006/relationships/image" Target="../media/image103.png" /><Relationship Id="rId2" Type="http://schemas.openxmlformats.org/officeDocument/2006/relationships/notesSlide" Target="../notesSlides/notesSlide99.xml" /><Relationship Id="rId16" Type="http://schemas.openxmlformats.org/officeDocument/2006/relationships/image" Target="../media/image107.png" /><Relationship Id="rId1" Type="http://schemas.openxmlformats.org/officeDocument/2006/relationships/slideLayout" Target="../slideLayouts/slideLayout2.xml" /><Relationship Id="rId6" Type="http://schemas.openxmlformats.org/officeDocument/2006/relationships/image" Target="../media/image97.png" /><Relationship Id="rId11" Type="http://schemas.openxmlformats.org/officeDocument/2006/relationships/image" Target="../media/image102.png" /><Relationship Id="rId5" Type="http://schemas.openxmlformats.org/officeDocument/2006/relationships/image" Target="../media/image96.png" /><Relationship Id="rId15" Type="http://schemas.openxmlformats.org/officeDocument/2006/relationships/image" Target="../media/image106.png" /><Relationship Id="rId10" Type="http://schemas.openxmlformats.org/officeDocument/2006/relationships/image" Target="../media/image101.png" /><Relationship Id="rId4" Type="http://schemas.openxmlformats.org/officeDocument/2006/relationships/image" Target="../media/image95.png" /><Relationship Id="rId9" Type="http://schemas.openxmlformats.org/officeDocument/2006/relationships/image" Target="../media/image100.png" /><Relationship Id="rId14" Type="http://schemas.openxmlformats.org/officeDocument/2006/relationships/image" Target="../media/image105.png" /></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2.xml"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3" Type="http://schemas.openxmlformats.org/officeDocument/2006/relationships/image" Target="../media/image108.png" /><Relationship Id="rId2" Type="http://schemas.openxmlformats.org/officeDocument/2006/relationships/notesSlide" Target="../notesSlides/notesSlide103.xml"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4.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5.xml"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3" Type="http://schemas.openxmlformats.org/officeDocument/2006/relationships/image" Target="../media/image109.png" /><Relationship Id="rId2" Type="http://schemas.openxmlformats.org/officeDocument/2006/relationships/notesSlide" Target="../notesSlides/notesSlide106.xml"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7.xml"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8.xml"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3" Type="http://schemas.openxmlformats.org/officeDocument/2006/relationships/image" Target="../media/image110.png" /><Relationship Id="rId2" Type="http://schemas.openxmlformats.org/officeDocument/2006/relationships/notesSlide" Target="../notesSlides/notesSlide109.xml"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0.xml"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3" Type="http://schemas.openxmlformats.org/officeDocument/2006/relationships/image" Target="../media/image111.png" /><Relationship Id="rId2" Type="http://schemas.openxmlformats.org/officeDocument/2006/relationships/notesSlide" Target="../notesSlides/notesSlide111.xml"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2.xml"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3.xml"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4.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3" Type="http://schemas.openxmlformats.org/officeDocument/2006/relationships/image" Target="../media/image112.wmf" /><Relationship Id="rId2" Type="http://schemas.openxmlformats.org/officeDocument/2006/relationships/notesSlide" Target="../notesSlides/notesSlide115.xml"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6.xml"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7.xml"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8.xml"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9.xml"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0.xml"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3" Type="http://schemas.openxmlformats.org/officeDocument/2006/relationships/image" Target="../media/image113.wmf" /><Relationship Id="rId2" Type="http://schemas.openxmlformats.org/officeDocument/2006/relationships/notesSlide" Target="../notesSlides/notesSlide121.xml"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2.xml"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3.xml"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3" Type="http://schemas.openxmlformats.org/officeDocument/2006/relationships/image" Target="../media/image114.wmf" /><Relationship Id="rId2" Type="http://schemas.openxmlformats.org/officeDocument/2006/relationships/notesSlide" Target="../notesSlides/notesSlide124.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8.wmf" /><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image" Target="../media/image9.wmf" /><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10.wmf" /><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52.xml" /><Relationship Id="rId1" Type="http://schemas.openxmlformats.org/officeDocument/2006/relationships/slideLayout" Target="../slideLayouts/slideLayout2.xml" /><Relationship Id="rId4" Type="http://schemas.openxmlformats.org/officeDocument/2006/relationships/image" Target="../media/image13.png" /></Relationships>
</file>

<file path=ppt/slides/_rels/slide5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54.xml" /><Relationship Id="rId1" Type="http://schemas.openxmlformats.org/officeDocument/2006/relationships/slideLayout" Target="../slideLayouts/slideLayout2.xml" /><Relationship Id="rId4" Type="http://schemas.openxmlformats.org/officeDocument/2006/relationships/image" Target="../media/image16.png"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17.wmf"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18.wmf"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19.wmf"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20.wmf"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8" Type="http://schemas.openxmlformats.org/officeDocument/2006/relationships/image" Target="../media/image31.png" /><Relationship Id="rId13" Type="http://schemas.openxmlformats.org/officeDocument/2006/relationships/image" Target="../media/image36.png" /><Relationship Id="rId18" Type="http://schemas.openxmlformats.org/officeDocument/2006/relationships/image" Target="../media/image41.png" /><Relationship Id="rId3" Type="http://schemas.openxmlformats.org/officeDocument/2006/relationships/image" Target="../media/image26.png" /><Relationship Id="rId21" Type="http://schemas.openxmlformats.org/officeDocument/2006/relationships/image" Target="../media/image44.png" /><Relationship Id="rId7" Type="http://schemas.openxmlformats.org/officeDocument/2006/relationships/image" Target="../media/image30.png" /><Relationship Id="rId12" Type="http://schemas.openxmlformats.org/officeDocument/2006/relationships/image" Target="../media/image35.png" /><Relationship Id="rId17" Type="http://schemas.openxmlformats.org/officeDocument/2006/relationships/image" Target="../media/image40.png" /><Relationship Id="rId2" Type="http://schemas.openxmlformats.org/officeDocument/2006/relationships/notesSlide" Target="../notesSlides/notesSlide82.xml" /><Relationship Id="rId16" Type="http://schemas.openxmlformats.org/officeDocument/2006/relationships/image" Target="../media/image39.png" /><Relationship Id="rId20" Type="http://schemas.openxmlformats.org/officeDocument/2006/relationships/image" Target="../media/image43.png" /><Relationship Id="rId1" Type="http://schemas.openxmlformats.org/officeDocument/2006/relationships/slideLayout" Target="../slideLayouts/slideLayout2.xml" /><Relationship Id="rId6" Type="http://schemas.openxmlformats.org/officeDocument/2006/relationships/image" Target="../media/image29.png" /><Relationship Id="rId11" Type="http://schemas.openxmlformats.org/officeDocument/2006/relationships/image" Target="../media/image34.png" /><Relationship Id="rId5" Type="http://schemas.openxmlformats.org/officeDocument/2006/relationships/image" Target="../media/image28.png" /><Relationship Id="rId15" Type="http://schemas.openxmlformats.org/officeDocument/2006/relationships/image" Target="../media/image38.png" /><Relationship Id="rId10" Type="http://schemas.openxmlformats.org/officeDocument/2006/relationships/image" Target="../media/image33.png" /><Relationship Id="rId19" Type="http://schemas.openxmlformats.org/officeDocument/2006/relationships/image" Target="../media/image42.png" /><Relationship Id="rId4" Type="http://schemas.openxmlformats.org/officeDocument/2006/relationships/image" Target="../media/image27.png" /><Relationship Id="rId9" Type="http://schemas.openxmlformats.org/officeDocument/2006/relationships/image" Target="../media/image32.png" /><Relationship Id="rId14" Type="http://schemas.openxmlformats.org/officeDocument/2006/relationships/image" Target="../media/image37.png" /></Relationships>
</file>

<file path=ppt/slides/_rels/slide98.xml.rels><?xml version="1.0" encoding="UTF-8" standalone="yes"?>
<Relationships xmlns="http://schemas.openxmlformats.org/package/2006/relationships"><Relationship Id="rId8" Type="http://schemas.openxmlformats.org/officeDocument/2006/relationships/image" Target="../media/image50.png" /><Relationship Id="rId3" Type="http://schemas.openxmlformats.org/officeDocument/2006/relationships/image" Target="../media/image45.png" /><Relationship Id="rId7" Type="http://schemas.openxmlformats.org/officeDocument/2006/relationships/image" Target="../media/image49.png" /><Relationship Id="rId12" Type="http://schemas.openxmlformats.org/officeDocument/2006/relationships/image" Target="../media/image54.png" /><Relationship Id="rId2" Type="http://schemas.openxmlformats.org/officeDocument/2006/relationships/notesSlide" Target="../notesSlides/notesSlide83.xml" /><Relationship Id="rId1" Type="http://schemas.openxmlformats.org/officeDocument/2006/relationships/slideLayout" Target="../slideLayouts/slideLayout2.xml" /><Relationship Id="rId6" Type="http://schemas.openxmlformats.org/officeDocument/2006/relationships/image" Target="../media/image48.png" /><Relationship Id="rId11" Type="http://schemas.openxmlformats.org/officeDocument/2006/relationships/image" Target="../media/image53.png" /><Relationship Id="rId5" Type="http://schemas.openxmlformats.org/officeDocument/2006/relationships/image" Target="../media/image47.png" /><Relationship Id="rId10" Type="http://schemas.openxmlformats.org/officeDocument/2006/relationships/image" Target="../media/image52.png" /><Relationship Id="rId4" Type="http://schemas.openxmlformats.org/officeDocument/2006/relationships/image" Target="../media/image46.png" /><Relationship Id="rId9" Type="http://schemas.openxmlformats.org/officeDocument/2006/relationships/image" Target="../media/image51.png" /></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I</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a:solidFill>
                  <a:schemeClr val="tx1"/>
                </a:solidFill>
              </a:rPr>
              <a:t>Introduction</a:t>
            </a:r>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a:t>Disclaimer:</a:t>
            </a:r>
          </a:p>
          <a:p>
            <a:pPr lvl="0" algn="ctr">
              <a:spcBef>
                <a:spcPct val="20000"/>
              </a:spcBef>
            </a:pPr>
            <a:r>
              <a:rPr lang="en-US" sz="1200" b="1" dirty="0"/>
              <a:t>The lecture notes have been prepared by referring to many books and notes prepared by the teachers. This document does not claim any originality and cannot be used as a substitute for prescribed textbooks.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535672"/>
            <a:ext cx="8839200" cy="6172200"/>
          </a:xfrm>
        </p:spPr>
        <p:txBody>
          <a:bodyPr>
            <a:noAutofit/>
          </a:bodyPr>
          <a:lstStyle/>
          <a:p>
            <a:pPr>
              <a:buNone/>
            </a:pPr>
            <a:r>
              <a:rPr lang="en-GB" sz="2000" b="1" dirty="0"/>
              <a:t>Factors Influencing Project Management</a:t>
            </a:r>
          </a:p>
          <a:p>
            <a:r>
              <a:rPr lang="en-GB" sz="2000" dirty="0"/>
              <a:t>Software size </a:t>
            </a:r>
          </a:p>
          <a:p>
            <a:r>
              <a:rPr lang="en-GB" sz="2000" dirty="0"/>
              <a:t>Software type</a:t>
            </a:r>
          </a:p>
          <a:p>
            <a:r>
              <a:rPr lang="en-GB" sz="2000" dirty="0"/>
              <a:t>Organizational culture </a:t>
            </a:r>
          </a:p>
          <a:p>
            <a:r>
              <a:rPr lang="en-GB" sz="2000" dirty="0"/>
              <a:t>Software development processes  </a:t>
            </a:r>
          </a:p>
          <a:p>
            <a:r>
              <a:rPr lang="en-GB" sz="2000" dirty="0"/>
              <a:t>These factors mean that project managers in different organizations may work in quite different ways. </a:t>
            </a:r>
          </a:p>
          <a:p>
            <a:pPr>
              <a:buNone/>
            </a:pPr>
            <a:endParaRPr lang="en-GB" sz="2000" b="1" dirty="0"/>
          </a:p>
          <a:p>
            <a:pPr>
              <a:buNone/>
            </a:pPr>
            <a:r>
              <a:rPr lang="en-GB" sz="2000" b="1" dirty="0"/>
              <a:t>Software Management Lifecycle Activities</a:t>
            </a:r>
          </a:p>
          <a:p>
            <a:r>
              <a:rPr lang="en-GB" sz="2000" dirty="0"/>
              <a:t>Proposal writing </a:t>
            </a:r>
          </a:p>
          <a:p>
            <a:pPr lvl="1"/>
            <a:r>
              <a:rPr lang="en-GB" sz="2000" dirty="0"/>
              <a:t>The first stage in a software project may involve writing a proposal to win a contract to carry out an item of work. </a:t>
            </a:r>
          </a:p>
          <a:p>
            <a:pPr lvl="1"/>
            <a:r>
              <a:rPr lang="en-GB" sz="2000" dirty="0"/>
              <a:t>The proposal describes the objectives of the project and how it will be carried out.</a:t>
            </a:r>
          </a:p>
          <a:p>
            <a:pPr lvl="1"/>
            <a:endParaRPr lang="en-GB" sz="2000" dirty="0"/>
          </a:p>
          <a:p>
            <a:r>
              <a:rPr lang="en-GB" sz="2000" dirty="0"/>
              <a:t>Project planning </a:t>
            </a:r>
          </a:p>
          <a:p>
            <a:pPr lvl="1"/>
            <a:r>
              <a:rPr lang="en-GB" sz="2000" dirty="0"/>
              <a:t>Project managers are responsible for planning, estimating and scheduling project development and assigning people to tasks.</a:t>
            </a:r>
          </a:p>
          <a:p>
            <a:pPr lvl="1"/>
            <a:endParaRPr lang="en-GB" sz="2000" dirty="0"/>
          </a:p>
          <a:p>
            <a:endParaRPr lang="en-GB" sz="2000" dirty="0"/>
          </a:p>
          <a:p>
            <a:endParaRPr lang="en-GB" sz="2000" dirty="0"/>
          </a:p>
          <a:p>
            <a:endParaRPr lang="en-GB" sz="2000" dirty="0"/>
          </a:p>
          <a:p>
            <a:pPr>
              <a:buNone/>
            </a:pPr>
            <a:endParaRPr lang="en-US" sz="20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Baselines</a:t>
            </a:r>
          </a:p>
          <a:p>
            <a:endParaRPr lang="en-US" sz="1600" dirty="0"/>
          </a:p>
          <a:p>
            <a:pPr lvl="1"/>
            <a:endParaRPr lang="en-US" sz="1600" dirty="0"/>
          </a:p>
          <a:p>
            <a:pPr eaLnBrk="1" hangingPunct="1">
              <a:spcBef>
                <a:spcPts val="300"/>
              </a:spcBef>
            </a:pPr>
            <a:endParaRPr lang="en-US" sz="1600" dirty="0"/>
          </a:p>
        </p:txBody>
      </p:sp>
      <p:grpSp>
        <p:nvGrpSpPr>
          <p:cNvPr id="5" name="Group 4"/>
          <p:cNvGrpSpPr/>
          <p:nvPr/>
        </p:nvGrpSpPr>
        <p:grpSpPr>
          <a:xfrm>
            <a:off x="838200" y="1371600"/>
            <a:ext cx="7416377" cy="5261682"/>
            <a:chOff x="2110317" y="1852674"/>
            <a:chExt cx="5991860" cy="4323408"/>
          </a:xfrm>
        </p:grpSpPr>
        <p:grpSp>
          <p:nvGrpSpPr>
            <p:cNvPr id="6" name="object 3"/>
            <p:cNvGrpSpPr/>
            <p:nvPr/>
          </p:nvGrpSpPr>
          <p:grpSpPr>
            <a:xfrm>
              <a:off x="2110317" y="1893642"/>
              <a:ext cx="5991860" cy="4282440"/>
              <a:chOff x="2110317" y="1893642"/>
              <a:chExt cx="5991860" cy="4282440"/>
            </a:xfrm>
          </p:grpSpPr>
          <p:sp>
            <p:nvSpPr>
              <p:cNvPr id="174" name="object 4"/>
              <p:cNvSpPr/>
              <p:nvPr/>
            </p:nvSpPr>
            <p:spPr>
              <a:xfrm>
                <a:off x="2110317" y="1893642"/>
                <a:ext cx="5991860" cy="4282440"/>
              </a:xfrm>
              <a:custGeom>
                <a:avLst/>
                <a:gdLst/>
                <a:ahLst/>
                <a:cxnLst/>
                <a:rect l="l" t="t" r="r" b="b"/>
                <a:pathLst>
                  <a:path w="5991859" h="4282440">
                    <a:moveTo>
                      <a:pt x="5991809" y="0"/>
                    </a:moveTo>
                    <a:lnTo>
                      <a:pt x="0" y="0"/>
                    </a:lnTo>
                    <a:lnTo>
                      <a:pt x="0" y="4281881"/>
                    </a:lnTo>
                    <a:lnTo>
                      <a:pt x="5991809" y="4281881"/>
                    </a:lnTo>
                    <a:lnTo>
                      <a:pt x="5991809" y="0"/>
                    </a:lnTo>
                    <a:close/>
                  </a:path>
                </a:pathLst>
              </a:custGeom>
              <a:solidFill>
                <a:srgbClr val="A5E8FE"/>
              </a:solidFill>
            </p:spPr>
            <p:txBody>
              <a:bodyPr wrap="square" lIns="0" tIns="0" rIns="0" bIns="0" rtlCol="0"/>
              <a:lstStyle/>
              <a:p>
                <a:endParaRPr/>
              </a:p>
            </p:txBody>
          </p:sp>
          <p:sp>
            <p:nvSpPr>
              <p:cNvPr id="175" name="object 5"/>
              <p:cNvSpPr/>
              <p:nvPr/>
            </p:nvSpPr>
            <p:spPr>
              <a:xfrm>
                <a:off x="4082465" y="3073632"/>
                <a:ext cx="163830" cy="0"/>
              </a:xfrm>
              <a:custGeom>
                <a:avLst/>
                <a:gdLst/>
                <a:ahLst/>
                <a:cxnLst/>
                <a:rect l="l" t="t" r="r" b="b"/>
                <a:pathLst>
                  <a:path w="163829">
                    <a:moveTo>
                      <a:pt x="0" y="0"/>
                    </a:moveTo>
                    <a:lnTo>
                      <a:pt x="163298" y="0"/>
                    </a:lnTo>
                  </a:path>
                </a:pathLst>
              </a:custGeom>
              <a:ln w="14131">
                <a:solidFill>
                  <a:srgbClr val="000000"/>
                </a:solidFill>
              </a:ln>
            </p:spPr>
            <p:txBody>
              <a:bodyPr wrap="square" lIns="0" tIns="0" rIns="0" bIns="0" rtlCol="0"/>
              <a:lstStyle/>
              <a:p>
                <a:endParaRPr/>
              </a:p>
            </p:txBody>
          </p:sp>
          <p:sp>
            <p:nvSpPr>
              <p:cNvPr id="176" name="object 6"/>
              <p:cNvSpPr/>
              <p:nvPr/>
            </p:nvSpPr>
            <p:spPr>
              <a:xfrm>
                <a:off x="3605132" y="2105613"/>
                <a:ext cx="3743325" cy="2699385"/>
              </a:xfrm>
              <a:custGeom>
                <a:avLst/>
                <a:gdLst/>
                <a:ahLst/>
                <a:cxnLst/>
                <a:rect l="l" t="t" r="r" b="b"/>
                <a:pathLst>
                  <a:path w="3743325" h="2699385">
                    <a:moveTo>
                      <a:pt x="502462" y="1003350"/>
                    </a:moveTo>
                    <a:lnTo>
                      <a:pt x="477342" y="946823"/>
                    </a:lnTo>
                    <a:lnTo>
                      <a:pt x="427088" y="890295"/>
                    </a:lnTo>
                    <a:lnTo>
                      <a:pt x="351726" y="847902"/>
                    </a:lnTo>
                    <a:lnTo>
                      <a:pt x="251231" y="833767"/>
                    </a:lnTo>
                    <a:lnTo>
                      <a:pt x="150736" y="847902"/>
                    </a:lnTo>
                    <a:lnTo>
                      <a:pt x="75374" y="890295"/>
                    </a:lnTo>
                    <a:lnTo>
                      <a:pt x="12560" y="946823"/>
                    </a:lnTo>
                    <a:lnTo>
                      <a:pt x="0" y="1003350"/>
                    </a:lnTo>
                    <a:lnTo>
                      <a:pt x="12560" y="1074000"/>
                    </a:lnTo>
                    <a:lnTo>
                      <a:pt x="75374" y="1130528"/>
                    </a:lnTo>
                    <a:lnTo>
                      <a:pt x="150736" y="1172921"/>
                    </a:lnTo>
                    <a:lnTo>
                      <a:pt x="251231" y="1187056"/>
                    </a:lnTo>
                    <a:lnTo>
                      <a:pt x="351726" y="1172921"/>
                    </a:lnTo>
                    <a:lnTo>
                      <a:pt x="427088" y="1130528"/>
                    </a:lnTo>
                    <a:lnTo>
                      <a:pt x="477342" y="1074000"/>
                    </a:lnTo>
                    <a:lnTo>
                      <a:pt x="502462" y="1003350"/>
                    </a:lnTo>
                    <a:close/>
                  </a:path>
                  <a:path w="3743325" h="2699385">
                    <a:moveTo>
                      <a:pt x="502462" y="183718"/>
                    </a:moveTo>
                    <a:lnTo>
                      <a:pt x="477342" y="113055"/>
                    </a:lnTo>
                    <a:lnTo>
                      <a:pt x="427088" y="56527"/>
                    </a:lnTo>
                    <a:lnTo>
                      <a:pt x="351726" y="14135"/>
                    </a:lnTo>
                    <a:lnTo>
                      <a:pt x="251231" y="0"/>
                    </a:lnTo>
                    <a:lnTo>
                      <a:pt x="150736" y="14135"/>
                    </a:lnTo>
                    <a:lnTo>
                      <a:pt x="75374" y="56527"/>
                    </a:lnTo>
                    <a:lnTo>
                      <a:pt x="12560" y="113055"/>
                    </a:lnTo>
                    <a:lnTo>
                      <a:pt x="0" y="183718"/>
                    </a:lnTo>
                    <a:lnTo>
                      <a:pt x="12560" y="240233"/>
                    </a:lnTo>
                    <a:lnTo>
                      <a:pt x="75374" y="296760"/>
                    </a:lnTo>
                    <a:lnTo>
                      <a:pt x="150736" y="339153"/>
                    </a:lnTo>
                    <a:lnTo>
                      <a:pt x="251231" y="353288"/>
                    </a:lnTo>
                    <a:lnTo>
                      <a:pt x="351726" y="339153"/>
                    </a:lnTo>
                    <a:lnTo>
                      <a:pt x="427088" y="296760"/>
                    </a:lnTo>
                    <a:lnTo>
                      <a:pt x="477342" y="240233"/>
                    </a:lnTo>
                    <a:lnTo>
                      <a:pt x="502462" y="183718"/>
                    </a:lnTo>
                    <a:close/>
                  </a:path>
                  <a:path w="3743325" h="2699385">
                    <a:moveTo>
                      <a:pt x="1695805" y="2529560"/>
                    </a:moveTo>
                    <a:lnTo>
                      <a:pt x="1670672" y="2458897"/>
                    </a:lnTo>
                    <a:lnTo>
                      <a:pt x="1620431" y="2402382"/>
                    </a:lnTo>
                    <a:lnTo>
                      <a:pt x="1532496" y="2374112"/>
                    </a:lnTo>
                    <a:lnTo>
                      <a:pt x="1444574" y="2359990"/>
                    </a:lnTo>
                    <a:lnTo>
                      <a:pt x="1344079" y="2374112"/>
                    </a:lnTo>
                    <a:lnTo>
                      <a:pt x="1256144" y="2402382"/>
                    </a:lnTo>
                    <a:lnTo>
                      <a:pt x="1205903" y="2458897"/>
                    </a:lnTo>
                    <a:lnTo>
                      <a:pt x="1180782" y="2529560"/>
                    </a:lnTo>
                    <a:lnTo>
                      <a:pt x="1205903" y="2600223"/>
                    </a:lnTo>
                    <a:lnTo>
                      <a:pt x="1256144" y="2642616"/>
                    </a:lnTo>
                    <a:lnTo>
                      <a:pt x="1344079" y="2685008"/>
                    </a:lnTo>
                    <a:lnTo>
                      <a:pt x="1444574" y="2699143"/>
                    </a:lnTo>
                    <a:lnTo>
                      <a:pt x="1532496" y="2685008"/>
                    </a:lnTo>
                    <a:lnTo>
                      <a:pt x="1620431" y="2642616"/>
                    </a:lnTo>
                    <a:lnTo>
                      <a:pt x="1670672" y="2600223"/>
                    </a:lnTo>
                    <a:lnTo>
                      <a:pt x="1695805" y="2529560"/>
                    </a:lnTo>
                    <a:close/>
                  </a:path>
                  <a:path w="3743325" h="2699385">
                    <a:moveTo>
                      <a:pt x="2085200" y="1003350"/>
                    </a:moveTo>
                    <a:lnTo>
                      <a:pt x="2072640" y="946823"/>
                    </a:lnTo>
                    <a:lnTo>
                      <a:pt x="2053005" y="929170"/>
                    </a:lnTo>
                    <a:lnTo>
                      <a:pt x="2047519" y="904430"/>
                    </a:lnTo>
                    <a:lnTo>
                      <a:pt x="1984717" y="847902"/>
                    </a:lnTo>
                    <a:lnTo>
                      <a:pt x="1909343" y="805497"/>
                    </a:lnTo>
                    <a:lnTo>
                      <a:pt x="1808848" y="791375"/>
                    </a:lnTo>
                    <a:lnTo>
                      <a:pt x="1708365" y="805497"/>
                    </a:lnTo>
                    <a:lnTo>
                      <a:pt x="1632991" y="847902"/>
                    </a:lnTo>
                    <a:lnTo>
                      <a:pt x="1570189" y="904430"/>
                    </a:lnTo>
                    <a:lnTo>
                      <a:pt x="1557629" y="960945"/>
                    </a:lnTo>
                    <a:lnTo>
                      <a:pt x="1570189" y="1031608"/>
                    </a:lnTo>
                    <a:lnTo>
                      <a:pt x="1591119" y="1050455"/>
                    </a:lnTo>
                    <a:lnTo>
                      <a:pt x="1595310" y="1074000"/>
                    </a:lnTo>
                    <a:lnTo>
                      <a:pt x="1658112" y="1130528"/>
                    </a:lnTo>
                    <a:lnTo>
                      <a:pt x="1733486" y="1172921"/>
                    </a:lnTo>
                    <a:lnTo>
                      <a:pt x="1833981" y="1187056"/>
                    </a:lnTo>
                    <a:lnTo>
                      <a:pt x="1934464" y="1172921"/>
                    </a:lnTo>
                    <a:lnTo>
                      <a:pt x="2009838" y="1130528"/>
                    </a:lnTo>
                    <a:lnTo>
                      <a:pt x="2072640" y="1074000"/>
                    </a:lnTo>
                    <a:lnTo>
                      <a:pt x="2085200" y="1003350"/>
                    </a:lnTo>
                    <a:close/>
                  </a:path>
                  <a:path w="3743325" h="2699385">
                    <a:moveTo>
                      <a:pt x="3743312" y="1780590"/>
                    </a:moveTo>
                    <a:lnTo>
                      <a:pt x="3730752" y="1724063"/>
                    </a:lnTo>
                    <a:lnTo>
                      <a:pt x="3680510" y="1667535"/>
                    </a:lnTo>
                    <a:lnTo>
                      <a:pt x="3592576" y="1625142"/>
                    </a:lnTo>
                    <a:lnTo>
                      <a:pt x="3492093" y="1611007"/>
                    </a:lnTo>
                    <a:lnTo>
                      <a:pt x="3391598" y="1625142"/>
                    </a:lnTo>
                    <a:lnTo>
                      <a:pt x="3316224" y="1667535"/>
                    </a:lnTo>
                    <a:lnTo>
                      <a:pt x="3265982" y="1724063"/>
                    </a:lnTo>
                    <a:lnTo>
                      <a:pt x="3240862" y="1780590"/>
                    </a:lnTo>
                    <a:lnTo>
                      <a:pt x="3265982" y="1851240"/>
                    </a:lnTo>
                    <a:lnTo>
                      <a:pt x="3316224" y="1907781"/>
                    </a:lnTo>
                    <a:lnTo>
                      <a:pt x="3391598" y="1950161"/>
                    </a:lnTo>
                    <a:lnTo>
                      <a:pt x="3492093" y="1964296"/>
                    </a:lnTo>
                    <a:lnTo>
                      <a:pt x="3592576" y="1950161"/>
                    </a:lnTo>
                    <a:lnTo>
                      <a:pt x="3680510" y="1907781"/>
                    </a:lnTo>
                    <a:lnTo>
                      <a:pt x="3730752" y="1851240"/>
                    </a:lnTo>
                    <a:lnTo>
                      <a:pt x="3743312" y="1780590"/>
                    </a:lnTo>
                    <a:close/>
                  </a:path>
                </a:pathLst>
              </a:custGeom>
              <a:solidFill>
                <a:srgbClr val="919191"/>
              </a:solidFill>
            </p:spPr>
            <p:txBody>
              <a:bodyPr wrap="square" lIns="0" tIns="0" rIns="0" bIns="0" rtlCol="0"/>
              <a:lstStyle/>
              <a:p>
                <a:endParaRPr/>
              </a:p>
            </p:txBody>
          </p:sp>
          <p:sp>
            <p:nvSpPr>
              <p:cNvPr id="177" name="object 7"/>
              <p:cNvSpPr/>
              <p:nvPr/>
            </p:nvSpPr>
            <p:spPr>
              <a:xfrm>
                <a:off x="3580012" y="2896988"/>
                <a:ext cx="502920" cy="353695"/>
              </a:xfrm>
              <a:custGeom>
                <a:avLst/>
                <a:gdLst/>
                <a:ahLst/>
                <a:cxnLst/>
                <a:rect l="l" t="t" r="r" b="b"/>
                <a:pathLst>
                  <a:path w="502920" h="353694">
                    <a:moveTo>
                      <a:pt x="251231" y="0"/>
                    </a:moveTo>
                    <a:lnTo>
                      <a:pt x="150736" y="14122"/>
                    </a:lnTo>
                    <a:lnTo>
                      <a:pt x="75374" y="56527"/>
                    </a:lnTo>
                    <a:lnTo>
                      <a:pt x="12560" y="113055"/>
                    </a:lnTo>
                    <a:lnTo>
                      <a:pt x="0" y="169570"/>
                    </a:lnTo>
                    <a:lnTo>
                      <a:pt x="12560" y="240233"/>
                    </a:lnTo>
                    <a:lnTo>
                      <a:pt x="75374" y="296760"/>
                    </a:lnTo>
                    <a:lnTo>
                      <a:pt x="150736" y="339153"/>
                    </a:lnTo>
                    <a:lnTo>
                      <a:pt x="251231" y="353288"/>
                    </a:lnTo>
                    <a:lnTo>
                      <a:pt x="351726" y="339153"/>
                    </a:lnTo>
                    <a:lnTo>
                      <a:pt x="427088" y="296760"/>
                    </a:lnTo>
                    <a:lnTo>
                      <a:pt x="477342" y="240233"/>
                    </a:lnTo>
                    <a:lnTo>
                      <a:pt x="502462" y="169570"/>
                    </a:lnTo>
                    <a:lnTo>
                      <a:pt x="477342" y="113055"/>
                    </a:lnTo>
                    <a:lnTo>
                      <a:pt x="427088" y="56527"/>
                    </a:lnTo>
                    <a:lnTo>
                      <a:pt x="351726" y="14122"/>
                    </a:lnTo>
                    <a:lnTo>
                      <a:pt x="251231" y="0"/>
                    </a:lnTo>
                    <a:close/>
                  </a:path>
                </a:pathLst>
              </a:custGeom>
              <a:solidFill>
                <a:srgbClr val="F5F5F5"/>
              </a:solidFill>
            </p:spPr>
            <p:txBody>
              <a:bodyPr wrap="square" lIns="0" tIns="0" rIns="0" bIns="0" rtlCol="0"/>
              <a:lstStyle/>
              <a:p>
                <a:endParaRPr/>
              </a:p>
            </p:txBody>
          </p:sp>
          <p:sp>
            <p:nvSpPr>
              <p:cNvPr id="178" name="object 8"/>
              <p:cNvSpPr/>
              <p:nvPr/>
            </p:nvSpPr>
            <p:spPr>
              <a:xfrm>
                <a:off x="3831243" y="3236142"/>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179" name="object 9"/>
              <p:cNvSpPr/>
              <p:nvPr/>
            </p:nvSpPr>
            <p:spPr>
              <a:xfrm>
                <a:off x="3938008"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0" name="object 10"/>
              <p:cNvSpPr/>
              <p:nvPr/>
            </p:nvSpPr>
            <p:spPr>
              <a:xfrm>
                <a:off x="3931738" y="3193749"/>
                <a:ext cx="88265" cy="57150"/>
              </a:xfrm>
              <a:custGeom>
                <a:avLst/>
                <a:gdLst/>
                <a:ahLst/>
                <a:cxnLst/>
                <a:rect l="l" t="t" r="r" b="b"/>
                <a:pathLst>
                  <a:path w="88264" h="57150">
                    <a:moveTo>
                      <a:pt x="87922" y="0"/>
                    </a:moveTo>
                    <a:lnTo>
                      <a:pt x="75361" y="0"/>
                    </a:lnTo>
                    <a:lnTo>
                      <a:pt x="0" y="42392"/>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181" name="object 11"/>
              <p:cNvSpPr/>
              <p:nvPr/>
            </p:nvSpPr>
            <p:spPr>
              <a:xfrm>
                <a:off x="4013377"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2" name="object 12"/>
              <p:cNvSpPr/>
              <p:nvPr/>
            </p:nvSpPr>
            <p:spPr>
              <a:xfrm>
                <a:off x="4007100" y="3137221"/>
                <a:ext cx="62865" cy="71120"/>
              </a:xfrm>
              <a:custGeom>
                <a:avLst/>
                <a:gdLst/>
                <a:ahLst/>
                <a:cxnLst/>
                <a:rect l="l" t="t" r="r" b="b"/>
                <a:pathLst>
                  <a:path w="62864" h="71119">
                    <a:moveTo>
                      <a:pt x="62814" y="0"/>
                    </a:moveTo>
                    <a:lnTo>
                      <a:pt x="50253" y="0"/>
                    </a:lnTo>
                    <a:lnTo>
                      <a:pt x="0" y="56527"/>
                    </a:lnTo>
                    <a:lnTo>
                      <a:pt x="0" y="70662"/>
                    </a:lnTo>
                    <a:lnTo>
                      <a:pt x="12560" y="70662"/>
                    </a:lnTo>
                    <a:lnTo>
                      <a:pt x="62814" y="14135"/>
                    </a:lnTo>
                    <a:lnTo>
                      <a:pt x="62814" y="0"/>
                    </a:lnTo>
                    <a:close/>
                  </a:path>
                </a:pathLst>
              </a:custGeom>
              <a:solidFill>
                <a:srgbClr val="000000"/>
              </a:solidFill>
            </p:spPr>
            <p:txBody>
              <a:bodyPr wrap="square" lIns="0" tIns="0" rIns="0" bIns="0" rtlCol="0"/>
              <a:lstStyle/>
              <a:p>
                <a:endParaRPr/>
              </a:p>
            </p:txBody>
          </p:sp>
          <p:sp>
            <p:nvSpPr>
              <p:cNvPr id="183" name="object 13"/>
              <p:cNvSpPr/>
              <p:nvPr/>
            </p:nvSpPr>
            <p:spPr>
              <a:xfrm>
                <a:off x="4063623"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4" name="object 14"/>
              <p:cNvSpPr/>
              <p:nvPr/>
            </p:nvSpPr>
            <p:spPr>
              <a:xfrm>
                <a:off x="4057354" y="3066558"/>
                <a:ext cx="38100" cy="85090"/>
              </a:xfrm>
              <a:custGeom>
                <a:avLst/>
                <a:gdLst/>
                <a:ahLst/>
                <a:cxnLst/>
                <a:rect l="l" t="t" r="r" b="b"/>
                <a:pathLst>
                  <a:path w="38100" h="85089">
                    <a:moveTo>
                      <a:pt x="37680" y="0"/>
                    </a:moveTo>
                    <a:lnTo>
                      <a:pt x="25120" y="0"/>
                    </a:lnTo>
                    <a:lnTo>
                      <a:pt x="0" y="70662"/>
                    </a:lnTo>
                    <a:lnTo>
                      <a:pt x="0" y="84797"/>
                    </a:lnTo>
                    <a:lnTo>
                      <a:pt x="12560" y="84797"/>
                    </a:lnTo>
                    <a:lnTo>
                      <a:pt x="37680" y="14135"/>
                    </a:lnTo>
                    <a:lnTo>
                      <a:pt x="37680" y="0"/>
                    </a:lnTo>
                    <a:close/>
                  </a:path>
                </a:pathLst>
              </a:custGeom>
              <a:solidFill>
                <a:srgbClr val="000000"/>
              </a:solidFill>
            </p:spPr>
            <p:txBody>
              <a:bodyPr wrap="square" lIns="0" tIns="0" rIns="0" bIns="0" rtlCol="0"/>
              <a:lstStyle/>
              <a:p>
                <a:endParaRPr/>
              </a:p>
            </p:txBody>
          </p:sp>
          <p:sp>
            <p:nvSpPr>
              <p:cNvPr id="185" name="object 15"/>
              <p:cNvSpPr/>
              <p:nvPr/>
            </p:nvSpPr>
            <p:spPr>
              <a:xfrm>
                <a:off x="4082462"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86" name="object 16"/>
              <p:cNvSpPr/>
              <p:nvPr/>
            </p:nvSpPr>
            <p:spPr>
              <a:xfrm>
                <a:off x="4057354" y="3010043"/>
                <a:ext cx="38100" cy="71120"/>
              </a:xfrm>
              <a:custGeom>
                <a:avLst/>
                <a:gdLst/>
                <a:ahLst/>
                <a:cxnLst/>
                <a:rect l="l" t="t" r="r" b="b"/>
                <a:pathLst>
                  <a:path w="38100" h="71119">
                    <a:moveTo>
                      <a:pt x="12560" y="0"/>
                    </a:moveTo>
                    <a:lnTo>
                      <a:pt x="0" y="0"/>
                    </a:lnTo>
                    <a:lnTo>
                      <a:pt x="0" y="14122"/>
                    </a:lnTo>
                    <a:lnTo>
                      <a:pt x="25120" y="70650"/>
                    </a:lnTo>
                    <a:lnTo>
                      <a:pt x="37680" y="70650"/>
                    </a:lnTo>
                    <a:lnTo>
                      <a:pt x="37680" y="56515"/>
                    </a:lnTo>
                    <a:lnTo>
                      <a:pt x="12560" y="0"/>
                    </a:lnTo>
                    <a:close/>
                  </a:path>
                </a:pathLst>
              </a:custGeom>
              <a:solidFill>
                <a:srgbClr val="000000"/>
              </a:solidFill>
            </p:spPr>
            <p:txBody>
              <a:bodyPr wrap="square" lIns="0" tIns="0" rIns="0" bIns="0" rtlCol="0"/>
              <a:lstStyle/>
              <a:p>
                <a:endParaRPr/>
              </a:p>
            </p:txBody>
          </p:sp>
          <p:sp>
            <p:nvSpPr>
              <p:cNvPr id="187" name="object 17"/>
              <p:cNvSpPr/>
              <p:nvPr/>
            </p:nvSpPr>
            <p:spPr>
              <a:xfrm>
                <a:off x="4063623"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8" name="object 18"/>
              <p:cNvSpPr/>
              <p:nvPr/>
            </p:nvSpPr>
            <p:spPr>
              <a:xfrm>
                <a:off x="4007100" y="2953516"/>
                <a:ext cx="62865" cy="71120"/>
              </a:xfrm>
              <a:custGeom>
                <a:avLst/>
                <a:gdLst/>
                <a:ahLst/>
                <a:cxnLst/>
                <a:rect l="l" t="t" r="r" b="b"/>
                <a:pathLst>
                  <a:path w="62864" h="71119">
                    <a:moveTo>
                      <a:pt x="12560" y="0"/>
                    </a:moveTo>
                    <a:lnTo>
                      <a:pt x="0" y="0"/>
                    </a:lnTo>
                    <a:lnTo>
                      <a:pt x="0" y="14122"/>
                    </a:lnTo>
                    <a:lnTo>
                      <a:pt x="50253" y="70650"/>
                    </a:lnTo>
                    <a:lnTo>
                      <a:pt x="62814" y="70650"/>
                    </a:lnTo>
                    <a:lnTo>
                      <a:pt x="62814" y="56527"/>
                    </a:lnTo>
                    <a:lnTo>
                      <a:pt x="12560" y="0"/>
                    </a:lnTo>
                    <a:close/>
                  </a:path>
                </a:pathLst>
              </a:custGeom>
              <a:solidFill>
                <a:srgbClr val="000000"/>
              </a:solidFill>
            </p:spPr>
            <p:txBody>
              <a:bodyPr wrap="square" lIns="0" tIns="0" rIns="0" bIns="0" rtlCol="0"/>
              <a:lstStyle/>
              <a:p>
                <a:endParaRPr/>
              </a:p>
            </p:txBody>
          </p:sp>
          <p:sp>
            <p:nvSpPr>
              <p:cNvPr id="189" name="object 19"/>
              <p:cNvSpPr/>
              <p:nvPr/>
            </p:nvSpPr>
            <p:spPr>
              <a:xfrm>
                <a:off x="4013377"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0" name="object 20"/>
              <p:cNvSpPr/>
              <p:nvPr/>
            </p:nvSpPr>
            <p:spPr>
              <a:xfrm>
                <a:off x="3931738" y="2911110"/>
                <a:ext cx="88265" cy="57150"/>
              </a:xfrm>
              <a:custGeom>
                <a:avLst/>
                <a:gdLst/>
                <a:ahLst/>
                <a:cxnLst/>
                <a:rect l="l" t="t" r="r" b="b"/>
                <a:pathLst>
                  <a:path w="88264" h="57150">
                    <a:moveTo>
                      <a:pt x="12560" y="0"/>
                    </a:moveTo>
                    <a:lnTo>
                      <a:pt x="0" y="0"/>
                    </a:lnTo>
                    <a:lnTo>
                      <a:pt x="0" y="14135"/>
                    </a:lnTo>
                    <a:lnTo>
                      <a:pt x="75361" y="56527"/>
                    </a:lnTo>
                    <a:lnTo>
                      <a:pt x="87922" y="56527"/>
                    </a:lnTo>
                    <a:lnTo>
                      <a:pt x="87922" y="42405"/>
                    </a:lnTo>
                    <a:lnTo>
                      <a:pt x="12560" y="0"/>
                    </a:lnTo>
                    <a:close/>
                  </a:path>
                </a:pathLst>
              </a:custGeom>
              <a:solidFill>
                <a:srgbClr val="000000"/>
              </a:solidFill>
            </p:spPr>
            <p:txBody>
              <a:bodyPr wrap="square" lIns="0" tIns="0" rIns="0" bIns="0" rtlCol="0"/>
              <a:lstStyle/>
              <a:p>
                <a:endParaRPr/>
              </a:p>
            </p:txBody>
          </p:sp>
          <p:sp>
            <p:nvSpPr>
              <p:cNvPr id="191" name="object 21"/>
              <p:cNvSpPr/>
              <p:nvPr/>
            </p:nvSpPr>
            <p:spPr>
              <a:xfrm>
                <a:off x="3938008"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2" name="object 22"/>
              <p:cNvSpPr/>
              <p:nvPr/>
            </p:nvSpPr>
            <p:spPr>
              <a:xfrm>
                <a:off x="3831243" y="2896988"/>
                <a:ext cx="113664" cy="28575"/>
              </a:xfrm>
              <a:custGeom>
                <a:avLst/>
                <a:gdLst/>
                <a:ahLst/>
                <a:cxnLst/>
                <a:rect l="l" t="t" r="r" b="b"/>
                <a:pathLst>
                  <a:path w="113664" h="28575">
                    <a:moveTo>
                      <a:pt x="12560" y="0"/>
                    </a:moveTo>
                    <a:lnTo>
                      <a:pt x="0" y="0"/>
                    </a:lnTo>
                    <a:lnTo>
                      <a:pt x="0" y="14122"/>
                    </a:lnTo>
                    <a:lnTo>
                      <a:pt x="100495" y="28257"/>
                    </a:lnTo>
                    <a:lnTo>
                      <a:pt x="113055" y="28257"/>
                    </a:lnTo>
                    <a:lnTo>
                      <a:pt x="113055" y="14122"/>
                    </a:lnTo>
                    <a:lnTo>
                      <a:pt x="12560" y="0"/>
                    </a:lnTo>
                    <a:close/>
                  </a:path>
                </a:pathLst>
              </a:custGeom>
              <a:solidFill>
                <a:srgbClr val="000000"/>
              </a:solidFill>
            </p:spPr>
            <p:txBody>
              <a:bodyPr wrap="square" lIns="0" tIns="0" rIns="0" bIns="0" rtlCol="0"/>
              <a:lstStyle/>
              <a:p>
                <a:endParaRPr/>
              </a:p>
            </p:txBody>
          </p:sp>
          <p:sp>
            <p:nvSpPr>
              <p:cNvPr id="193" name="object 23"/>
              <p:cNvSpPr/>
              <p:nvPr/>
            </p:nvSpPr>
            <p:spPr>
              <a:xfrm>
                <a:off x="3831230" y="2896988"/>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94" name="object 24"/>
              <p:cNvSpPr/>
              <p:nvPr/>
            </p:nvSpPr>
            <p:spPr>
              <a:xfrm>
                <a:off x="3730748" y="2896988"/>
                <a:ext cx="113664" cy="28575"/>
              </a:xfrm>
              <a:custGeom>
                <a:avLst/>
                <a:gdLst/>
                <a:ahLst/>
                <a:cxnLst/>
                <a:rect l="l" t="t" r="r" b="b"/>
                <a:pathLst>
                  <a:path w="113664" h="28575">
                    <a:moveTo>
                      <a:pt x="113055" y="0"/>
                    </a:moveTo>
                    <a:lnTo>
                      <a:pt x="100495" y="0"/>
                    </a:lnTo>
                    <a:lnTo>
                      <a:pt x="0" y="14122"/>
                    </a:lnTo>
                    <a:lnTo>
                      <a:pt x="0" y="28257"/>
                    </a:lnTo>
                    <a:lnTo>
                      <a:pt x="12560" y="28257"/>
                    </a:lnTo>
                    <a:lnTo>
                      <a:pt x="113055" y="14122"/>
                    </a:lnTo>
                    <a:lnTo>
                      <a:pt x="113055" y="0"/>
                    </a:lnTo>
                    <a:close/>
                  </a:path>
                </a:pathLst>
              </a:custGeom>
              <a:solidFill>
                <a:srgbClr val="000000"/>
              </a:solidFill>
            </p:spPr>
            <p:txBody>
              <a:bodyPr wrap="square" lIns="0" tIns="0" rIns="0" bIns="0" rtlCol="0"/>
              <a:lstStyle/>
              <a:p>
                <a:endParaRPr/>
              </a:p>
            </p:txBody>
          </p:sp>
          <p:sp>
            <p:nvSpPr>
              <p:cNvPr id="195" name="object 25"/>
              <p:cNvSpPr/>
              <p:nvPr/>
            </p:nvSpPr>
            <p:spPr>
              <a:xfrm>
                <a:off x="3737025"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6" name="object 26"/>
              <p:cNvSpPr/>
              <p:nvPr/>
            </p:nvSpPr>
            <p:spPr>
              <a:xfrm>
                <a:off x="3655386" y="2911110"/>
                <a:ext cx="88265" cy="57150"/>
              </a:xfrm>
              <a:custGeom>
                <a:avLst/>
                <a:gdLst/>
                <a:ahLst/>
                <a:cxnLst/>
                <a:rect l="l" t="t" r="r" b="b"/>
                <a:pathLst>
                  <a:path w="88264" h="57150">
                    <a:moveTo>
                      <a:pt x="87922" y="0"/>
                    </a:moveTo>
                    <a:lnTo>
                      <a:pt x="75361" y="0"/>
                    </a:lnTo>
                    <a:lnTo>
                      <a:pt x="0" y="42405"/>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197" name="object 27"/>
              <p:cNvSpPr/>
              <p:nvPr/>
            </p:nvSpPr>
            <p:spPr>
              <a:xfrm>
                <a:off x="3661656"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8" name="object 28"/>
              <p:cNvSpPr/>
              <p:nvPr/>
            </p:nvSpPr>
            <p:spPr>
              <a:xfrm>
                <a:off x="3592572" y="2953516"/>
                <a:ext cx="75565" cy="71120"/>
              </a:xfrm>
              <a:custGeom>
                <a:avLst/>
                <a:gdLst/>
                <a:ahLst/>
                <a:cxnLst/>
                <a:rect l="l" t="t" r="r" b="b"/>
                <a:pathLst>
                  <a:path w="75564" h="71119">
                    <a:moveTo>
                      <a:pt x="75374" y="0"/>
                    </a:moveTo>
                    <a:lnTo>
                      <a:pt x="62814" y="0"/>
                    </a:lnTo>
                    <a:lnTo>
                      <a:pt x="0" y="56527"/>
                    </a:lnTo>
                    <a:lnTo>
                      <a:pt x="0" y="70650"/>
                    </a:lnTo>
                    <a:lnTo>
                      <a:pt x="12560" y="70650"/>
                    </a:lnTo>
                    <a:lnTo>
                      <a:pt x="75374" y="14122"/>
                    </a:lnTo>
                    <a:lnTo>
                      <a:pt x="75374" y="0"/>
                    </a:lnTo>
                    <a:close/>
                  </a:path>
                </a:pathLst>
              </a:custGeom>
              <a:solidFill>
                <a:srgbClr val="000000"/>
              </a:solidFill>
            </p:spPr>
            <p:txBody>
              <a:bodyPr wrap="square" lIns="0" tIns="0" rIns="0" bIns="0" rtlCol="0"/>
              <a:lstStyle/>
              <a:p>
                <a:endParaRPr/>
              </a:p>
            </p:txBody>
          </p:sp>
          <p:sp>
            <p:nvSpPr>
              <p:cNvPr id="199" name="object 29"/>
              <p:cNvSpPr/>
              <p:nvPr/>
            </p:nvSpPr>
            <p:spPr>
              <a:xfrm>
                <a:off x="3598849"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0" name="object 30"/>
              <p:cNvSpPr/>
              <p:nvPr/>
            </p:nvSpPr>
            <p:spPr>
              <a:xfrm>
                <a:off x="3580012" y="3010043"/>
                <a:ext cx="25400" cy="71120"/>
              </a:xfrm>
              <a:custGeom>
                <a:avLst/>
                <a:gdLst/>
                <a:ahLst/>
                <a:cxnLst/>
                <a:rect l="l" t="t" r="r" b="b"/>
                <a:pathLst>
                  <a:path w="25400" h="71119">
                    <a:moveTo>
                      <a:pt x="25120" y="0"/>
                    </a:moveTo>
                    <a:lnTo>
                      <a:pt x="12560" y="0"/>
                    </a:lnTo>
                    <a:lnTo>
                      <a:pt x="0" y="56515"/>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201" name="object 31"/>
              <p:cNvSpPr/>
              <p:nvPr/>
            </p:nvSpPr>
            <p:spPr>
              <a:xfrm>
                <a:off x="357999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02" name="object 32"/>
              <p:cNvSpPr/>
              <p:nvPr/>
            </p:nvSpPr>
            <p:spPr>
              <a:xfrm>
                <a:off x="3580012" y="3066558"/>
                <a:ext cx="25400" cy="85090"/>
              </a:xfrm>
              <a:custGeom>
                <a:avLst/>
                <a:gdLst/>
                <a:ahLst/>
                <a:cxnLst/>
                <a:rect l="l" t="t" r="r" b="b"/>
                <a:pathLst>
                  <a:path w="25400" h="85089">
                    <a:moveTo>
                      <a:pt x="12560" y="0"/>
                    </a:moveTo>
                    <a:lnTo>
                      <a:pt x="0" y="0"/>
                    </a:lnTo>
                    <a:lnTo>
                      <a:pt x="0" y="14135"/>
                    </a:lnTo>
                    <a:lnTo>
                      <a:pt x="12560" y="84797"/>
                    </a:lnTo>
                    <a:lnTo>
                      <a:pt x="25120" y="84797"/>
                    </a:lnTo>
                    <a:lnTo>
                      <a:pt x="25120" y="70662"/>
                    </a:lnTo>
                    <a:lnTo>
                      <a:pt x="12560" y="0"/>
                    </a:lnTo>
                    <a:close/>
                  </a:path>
                </a:pathLst>
              </a:custGeom>
              <a:solidFill>
                <a:srgbClr val="000000"/>
              </a:solidFill>
            </p:spPr>
            <p:txBody>
              <a:bodyPr wrap="square" lIns="0" tIns="0" rIns="0" bIns="0" rtlCol="0"/>
              <a:lstStyle/>
              <a:p>
                <a:endParaRPr/>
              </a:p>
            </p:txBody>
          </p:sp>
          <p:sp>
            <p:nvSpPr>
              <p:cNvPr id="203" name="object 33"/>
              <p:cNvSpPr/>
              <p:nvPr/>
            </p:nvSpPr>
            <p:spPr>
              <a:xfrm>
                <a:off x="3598849"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4" name="object 34"/>
              <p:cNvSpPr/>
              <p:nvPr/>
            </p:nvSpPr>
            <p:spPr>
              <a:xfrm>
                <a:off x="3592572" y="3137221"/>
                <a:ext cx="75565" cy="71120"/>
              </a:xfrm>
              <a:custGeom>
                <a:avLst/>
                <a:gdLst/>
                <a:ahLst/>
                <a:cxnLst/>
                <a:rect l="l" t="t" r="r" b="b"/>
                <a:pathLst>
                  <a:path w="75564" h="71119">
                    <a:moveTo>
                      <a:pt x="12560" y="0"/>
                    </a:moveTo>
                    <a:lnTo>
                      <a:pt x="0" y="0"/>
                    </a:lnTo>
                    <a:lnTo>
                      <a:pt x="0" y="14135"/>
                    </a:lnTo>
                    <a:lnTo>
                      <a:pt x="62814" y="70662"/>
                    </a:lnTo>
                    <a:lnTo>
                      <a:pt x="75374" y="70662"/>
                    </a:lnTo>
                    <a:lnTo>
                      <a:pt x="75374" y="56527"/>
                    </a:lnTo>
                    <a:lnTo>
                      <a:pt x="12560" y="0"/>
                    </a:lnTo>
                    <a:close/>
                  </a:path>
                </a:pathLst>
              </a:custGeom>
              <a:solidFill>
                <a:srgbClr val="000000"/>
              </a:solidFill>
            </p:spPr>
            <p:txBody>
              <a:bodyPr wrap="square" lIns="0" tIns="0" rIns="0" bIns="0" rtlCol="0"/>
              <a:lstStyle/>
              <a:p>
                <a:endParaRPr/>
              </a:p>
            </p:txBody>
          </p:sp>
          <p:sp>
            <p:nvSpPr>
              <p:cNvPr id="205" name="object 35"/>
              <p:cNvSpPr/>
              <p:nvPr/>
            </p:nvSpPr>
            <p:spPr>
              <a:xfrm>
                <a:off x="3661656"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6" name="object 36"/>
              <p:cNvSpPr/>
              <p:nvPr/>
            </p:nvSpPr>
            <p:spPr>
              <a:xfrm>
                <a:off x="3655386" y="3193749"/>
                <a:ext cx="88265" cy="57150"/>
              </a:xfrm>
              <a:custGeom>
                <a:avLst/>
                <a:gdLst/>
                <a:ahLst/>
                <a:cxnLst/>
                <a:rect l="l" t="t" r="r" b="b"/>
                <a:pathLst>
                  <a:path w="88264"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207" name="object 37"/>
              <p:cNvSpPr/>
              <p:nvPr/>
            </p:nvSpPr>
            <p:spPr>
              <a:xfrm>
                <a:off x="3737025"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8" name="object 38"/>
              <p:cNvSpPr/>
              <p:nvPr/>
            </p:nvSpPr>
            <p:spPr>
              <a:xfrm>
                <a:off x="3730748" y="3236142"/>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209" name="object 39"/>
              <p:cNvSpPr/>
              <p:nvPr/>
            </p:nvSpPr>
            <p:spPr>
              <a:xfrm>
                <a:off x="3837517" y="325027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210" name="object 40"/>
              <p:cNvSpPr/>
              <p:nvPr/>
            </p:nvSpPr>
            <p:spPr>
              <a:xfrm>
                <a:off x="4760794" y="3674228"/>
                <a:ext cx="2562860" cy="1088390"/>
              </a:xfrm>
              <a:custGeom>
                <a:avLst/>
                <a:gdLst/>
                <a:ahLst/>
                <a:cxnLst/>
                <a:rect l="l" t="t" r="r" b="b"/>
                <a:pathLst>
                  <a:path w="2562859" h="1088389">
                    <a:moveTo>
                      <a:pt x="515010" y="918552"/>
                    </a:moveTo>
                    <a:lnTo>
                      <a:pt x="489889" y="847890"/>
                    </a:lnTo>
                    <a:lnTo>
                      <a:pt x="439648" y="791375"/>
                    </a:lnTo>
                    <a:lnTo>
                      <a:pt x="351713" y="763104"/>
                    </a:lnTo>
                    <a:lnTo>
                      <a:pt x="263791" y="748969"/>
                    </a:lnTo>
                    <a:lnTo>
                      <a:pt x="163296" y="763104"/>
                    </a:lnTo>
                    <a:lnTo>
                      <a:pt x="75361" y="791375"/>
                    </a:lnTo>
                    <a:lnTo>
                      <a:pt x="25120" y="847890"/>
                    </a:lnTo>
                    <a:lnTo>
                      <a:pt x="0" y="918552"/>
                    </a:lnTo>
                    <a:lnTo>
                      <a:pt x="25120" y="989215"/>
                    </a:lnTo>
                    <a:lnTo>
                      <a:pt x="75361" y="1031608"/>
                    </a:lnTo>
                    <a:lnTo>
                      <a:pt x="163296" y="1074000"/>
                    </a:lnTo>
                    <a:lnTo>
                      <a:pt x="263791" y="1088136"/>
                    </a:lnTo>
                    <a:lnTo>
                      <a:pt x="351713" y="1074000"/>
                    </a:lnTo>
                    <a:lnTo>
                      <a:pt x="439648" y="1031608"/>
                    </a:lnTo>
                    <a:lnTo>
                      <a:pt x="489889" y="989215"/>
                    </a:lnTo>
                    <a:lnTo>
                      <a:pt x="515010" y="918552"/>
                    </a:lnTo>
                    <a:close/>
                  </a:path>
                  <a:path w="2562859" h="1088389">
                    <a:moveTo>
                      <a:pt x="2562529" y="169570"/>
                    </a:moveTo>
                    <a:lnTo>
                      <a:pt x="2549969" y="113055"/>
                    </a:lnTo>
                    <a:lnTo>
                      <a:pt x="2499728" y="56527"/>
                    </a:lnTo>
                    <a:lnTo>
                      <a:pt x="2411793" y="14135"/>
                    </a:lnTo>
                    <a:lnTo>
                      <a:pt x="2311298" y="0"/>
                    </a:lnTo>
                    <a:lnTo>
                      <a:pt x="2210816" y="14135"/>
                    </a:lnTo>
                    <a:lnTo>
                      <a:pt x="2135441" y="56527"/>
                    </a:lnTo>
                    <a:lnTo>
                      <a:pt x="2085200" y="113055"/>
                    </a:lnTo>
                    <a:lnTo>
                      <a:pt x="2060079" y="169570"/>
                    </a:lnTo>
                    <a:lnTo>
                      <a:pt x="2085200" y="240233"/>
                    </a:lnTo>
                    <a:lnTo>
                      <a:pt x="2135441" y="296760"/>
                    </a:lnTo>
                    <a:lnTo>
                      <a:pt x="2210816" y="339166"/>
                    </a:lnTo>
                    <a:lnTo>
                      <a:pt x="2311298" y="353301"/>
                    </a:lnTo>
                    <a:lnTo>
                      <a:pt x="2411793" y="339166"/>
                    </a:lnTo>
                    <a:lnTo>
                      <a:pt x="2499728" y="296760"/>
                    </a:lnTo>
                    <a:lnTo>
                      <a:pt x="2549969" y="240233"/>
                    </a:lnTo>
                    <a:lnTo>
                      <a:pt x="2562529" y="169570"/>
                    </a:lnTo>
                    <a:close/>
                  </a:path>
                </a:pathLst>
              </a:custGeom>
              <a:solidFill>
                <a:srgbClr val="919191"/>
              </a:solidFill>
            </p:spPr>
            <p:txBody>
              <a:bodyPr wrap="square" lIns="0" tIns="0" rIns="0" bIns="0" rtlCol="0"/>
              <a:lstStyle/>
              <a:p>
                <a:endParaRPr/>
              </a:p>
            </p:txBody>
          </p:sp>
          <p:sp>
            <p:nvSpPr>
              <p:cNvPr id="211" name="object 41"/>
              <p:cNvSpPr/>
              <p:nvPr/>
            </p:nvSpPr>
            <p:spPr>
              <a:xfrm>
                <a:off x="3580012" y="2063220"/>
                <a:ext cx="502920" cy="353695"/>
              </a:xfrm>
              <a:custGeom>
                <a:avLst/>
                <a:gdLst/>
                <a:ahLst/>
                <a:cxnLst/>
                <a:rect l="l" t="t" r="r" b="b"/>
                <a:pathLst>
                  <a:path w="502920" h="353694">
                    <a:moveTo>
                      <a:pt x="251231" y="0"/>
                    </a:moveTo>
                    <a:lnTo>
                      <a:pt x="150736" y="14135"/>
                    </a:lnTo>
                    <a:lnTo>
                      <a:pt x="75374" y="56527"/>
                    </a:lnTo>
                    <a:lnTo>
                      <a:pt x="12560" y="113055"/>
                    </a:lnTo>
                    <a:lnTo>
                      <a:pt x="0" y="183705"/>
                    </a:lnTo>
                    <a:lnTo>
                      <a:pt x="12560" y="240233"/>
                    </a:lnTo>
                    <a:lnTo>
                      <a:pt x="75374" y="296760"/>
                    </a:lnTo>
                    <a:lnTo>
                      <a:pt x="150736" y="339153"/>
                    </a:lnTo>
                    <a:lnTo>
                      <a:pt x="251231" y="353288"/>
                    </a:lnTo>
                    <a:lnTo>
                      <a:pt x="351726" y="339153"/>
                    </a:lnTo>
                    <a:lnTo>
                      <a:pt x="427088" y="296760"/>
                    </a:lnTo>
                    <a:lnTo>
                      <a:pt x="477342" y="240233"/>
                    </a:lnTo>
                    <a:lnTo>
                      <a:pt x="502462" y="183705"/>
                    </a:lnTo>
                    <a:lnTo>
                      <a:pt x="477342" y="113055"/>
                    </a:lnTo>
                    <a:lnTo>
                      <a:pt x="427088" y="56527"/>
                    </a:lnTo>
                    <a:lnTo>
                      <a:pt x="351726" y="14135"/>
                    </a:lnTo>
                    <a:lnTo>
                      <a:pt x="251231" y="0"/>
                    </a:lnTo>
                    <a:close/>
                  </a:path>
                </a:pathLst>
              </a:custGeom>
              <a:solidFill>
                <a:srgbClr val="F5F5F5"/>
              </a:solidFill>
            </p:spPr>
            <p:txBody>
              <a:bodyPr wrap="square" lIns="0" tIns="0" rIns="0" bIns="0" rtlCol="0"/>
              <a:lstStyle/>
              <a:p>
                <a:endParaRPr/>
              </a:p>
            </p:txBody>
          </p:sp>
          <p:sp>
            <p:nvSpPr>
              <p:cNvPr id="212" name="object 42"/>
              <p:cNvSpPr/>
              <p:nvPr/>
            </p:nvSpPr>
            <p:spPr>
              <a:xfrm>
                <a:off x="3831243" y="2402374"/>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213" name="object 43"/>
              <p:cNvSpPr/>
              <p:nvPr/>
            </p:nvSpPr>
            <p:spPr>
              <a:xfrm>
                <a:off x="3938008" y="2402377"/>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4" name="object 44"/>
              <p:cNvSpPr/>
              <p:nvPr/>
            </p:nvSpPr>
            <p:spPr>
              <a:xfrm>
                <a:off x="3931738" y="2359981"/>
                <a:ext cx="88265" cy="57150"/>
              </a:xfrm>
              <a:custGeom>
                <a:avLst/>
                <a:gdLst/>
                <a:ahLst/>
                <a:cxnLst/>
                <a:rect l="l" t="t" r="r" b="b"/>
                <a:pathLst>
                  <a:path w="88264" h="57150">
                    <a:moveTo>
                      <a:pt x="87922" y="0"/>
                    </a:moveTo>
                    <a:lnTo>
                      <a:pt x="75361" y="0"/>
                    </a:lnTo>
                    <a:lnTo>
                      <a:pt x="0" y="42392"/>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215" name="object 45"/>
              <p:cNvSpPr/>
              <p:nvPr/>
            </p:nvSpPr>
            <p:spPr>
              <a:xfrm>
                <a:off x="4013377" y="2359982"/>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6" name="object 46"/>
              <p:cNvSpPr/>
              <p:nvPr/>
            </p:nvSpPr>
            <p:spPr>
              <a:xfrm>
                <a:off x="4007100" y="2303453"/>
                <a:ext cx="62865" cy="71120"/>
              </a:xfrm>
              <a:custGeom>
                <a:avLst/>
                <a:gdLst/>
                <a:ahLst/>
                <a:cxnLst/>
                <a:rect l="l" t="t" r="r" b="b"/>
                <a:pathLst>
                  <a:path w="62864" h="71119">
                    <a:moveTo>
                      <a:pt x="62814" y="0"/>
                    </a:moveTo>
                    <a:lnTo>
                      <a:pt x="50253" y="0"/>
                    </a:lnTo>
                    <a:lnTo>
                      <a:pt x="0" y="56527"/>
                    </a:lnTo>
                    <a:lnTo>
                      <a:pt x="0" y="70662"/>
                    </a:lnTo>
                    <a:lnTo>
                      <a:pt x="12560" y="70662"/>
                    </a:lnTo>
                    <a:lnTo>
                      <a:pt x="62814" y="14135"/>
                    </a:lnTo>
                    <a:lnTo>
                      <a:pt x="62814" y="0"/>
                    </a:lnTo>
                    <a:close/>
                  </a:path>
                </a:pathLst>
              </a:custGeom>
              <a:solidFill>
                <a:srgbClr val="000000"/>
              </a:solidFill>
            </p:spPr>
            <p:txBody>
              <a:bodyPr wrap="square" lIns="0" tIns="0" rIns="0" bIns="0" rtlCol="0"/>
              <a:lstStyle/>
              <a:p>
                <a:endParaRPr/>
              </a:p>
            </p:txBody>
          </p:sp>
          <p:sp>
            <p:nvSpPr>
              <p:cNvPr id="217" name="object 47"/>
              <p:cNvSpPr/>
              <p:nvPr/>
            </p:nvSpPr>
            <p:spPr>
              <a:xfrm>
                <a:off x="4063623" y="23034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8" name="object 48"/>
              <p:cNvSpPr/>
              <p:nvPr/>
            </p:nvSpPr>
            <p:spPr>
              <a:xfrm>
                <a:off x="4057354" y="2246926"/>
                <a:ext cx="38100" cy="71120"/>
              </a:xfrm>
              <a:custGeom>
                <a:avLst/>
                <a:gdLst/>
                <a:ahLst/>
                <a:cxnLst/>
                <a:rect l="l" t="t" r="r" b="b"/>
                <a:pathLst>
                  <a:path w="38100" h="71119">
                    <a:moveTo>
                      <a:pt x="37680" y="0"/>
                    </a:moveTo>
                    <a:lnTo>
                      <a:pt x="25120" y="0"/>
                    </a:lnTo>
                    <a:lnTo>
                      <a:pt x="0" y="56527"/>
                    </a:lnTo>
                    <a:lnTo>
                      <a:pt x="0" y="70662"/>
                    </a:lnTo>
                    <a:lnTo>
                      <a:pt x="12560" y="70662"/>
                    </a:lnTo>
                    <a:lnTo>
                      <a:pt x="37680" y="14135"/>
                    </a:lnTo>
                    <a:lnTo>
                      <a:pt x="37680" y="0"/>
                    </a:lnTo>
                    <a:close/>
                  </a:path>
                </a:pathLst>
              </a:custGeom>
              <a:solidFill>
                <a:srgbClr val="000000"/>
              </a:solidFill>
            </p:spPr>
            <p:txBody>
              <a:bodyPr wrap="square" lIns="0" tIns="0" rIns="0" bIns="0" rtlCol="0"/>
              <a:lstStyle/>
              <a:p>
                <a:endParaRPr/>
              </a:p>
            </p:txBody>
          </p:sp>
          <p:sp>
            <p:nvSpPr>
              <p:cNvPr id="219" name="object 49"/>
              <p:cNvSpPr/>
              <p:nvPr/>
            </p:nvSpPr>
            <p:spPr>
              <a:xfrm>
                <a:off x="4082462" y="2246938"/>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20" name="object 50"/>
              <p:cNvSpPr/>
              <p:nvPr/>
            </p:nvSpPr>
            <p:spPr>
              <a:xfrm>
                <a:off x="4057354" y="2176276"/>
                <a:ext cx="38100" cy="85090"/>
              </a:xfrm>
              <a:custGeom>
                <a:avLst/>
                <a:gdLst/>
                <a:ahLst/>
                <a:cxnLst/>
                <a:rect l="l" t="t" r="r" b="b"/>
                <a:pathLst>
                  <a:path w="38100" h="85089">
                    <a:moveTo>
                      <a:pt x="12560" y="0"/>
                    </a:moveTo>
                    <a:lnTo>
                      <a:pt x="0" y="0"/>
                    </a:lnTo>
                    <a:lnTo>
                      <a:pt x="0" y="14122"/>
                    </a:lnTo>
                    <a:lnTo>
                      <a:pt x="25120" y="84785"/>
                    </a:lnTo>
                    <a:lnTo>
                      <a:pt x="37680" y="84785"/>
                    </a:lnTo>
                    <a:lnTo>
                      <a:pt x="37680" y="70650"/>
                    </a:lnTo>
                    <a:lnTo>
                      <a:pt x="12560" y="0"/>
                    </a:lnTo>
                    <a:close/>
                  </a:path>
                </a:pathLst>
              </a:custGeom>
              <a:solidFill>
                <a:srgbClr val="000000"/>
              </a:solidFill>
            </p:spPr>
            <p:txBody>
              <a:bodyPr wrap="square" lIns="0" tIns="0" rIns="0" bIns="0" rtlCol="0"/>
              <a:lstStyle/>
              <a:p>
                <a:endParaRPr/>
              </a:p>
            </p:txBody>
          </p:sp>
          <p:sp>
            <p:nvSpPr>
              <p:cNvPr id="221" name="object 51"/>
              <p:cNvSpPr/>
              <p:nvPr/>
            </p:nvSpPr>
            <p:spPr>
              <a:xfrm>
                <a:off x="4063623" y="217627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2" name="object 52"/>
              <p:cNvSpPr/>
              <p:nvPr/>
            </p:nvSpPr>
            <p:spPr>
              <a:xfrm>
                <a:off x="4007100" y="2119748"/>
                <a:ext cx="62865" cy="71120"/>
              </a:xfrm>
              <a:custGeom>
                <a:avLst/>
                <a:gdLst/>
                <a:ahLst/>
                <a:cxnLst/>
                <a:rect l="l" t="t" r="r" b="b"/>
                <a:pathLst>
                  <a:path w="62864" h="71119">
                    <a:moveTo>
                      <a:pt x="12560" y="0"/>
                    </a:moveTo>
                    <a:lnTo>
                      <a:pt x="0" y="0"/>
                    </a:lnTo>
                    <a:lnTo>
                      <a:pt x="0" y="14122"/>
                    </a:lnTo>
                    <a:lnTo>
                      <a:pt x="50253" y="70650"/>
                    </a:lnTo>
                    <a:lnTo>
                      <a:pt x="62814" y="70650"/>
                    </a:lnTo>
                    <a:lnTo>
                      <a:pt x="62814" y="56527"/>
                    </a:lnTo>
                    <a:lnTo>
                      <a:pt x="12560" y="0"/>
                    </a:lnTo>
                    <a:close/>
                  </a:path>
                </a:pathLst>
              </a:custGeom>
              <a:solidFill>
                <a:srgbClr val="000000"/>
              </a:solidFill>
            </p:spPr>
            <p:txBody>
              <a:bodyPr wrap="square" lIns="0" tIns="0" rIns="0" bIns="0" rtlCol="0"/>
              <a:lstStyle/>
              <a:p>
                <a:endParaRPr/>
              </a:p>
            </p:txBody>
          </p:sp>
          <p:sp>
            <p:nvSpPr>
              <p:cNvPr id="223" name="object 53"/>
              <p:cNvSpPr/>
              <p:nvPr/>
            </p:nvSpPr>
            <p:spPr>
              <a:xfrm>
                <a:off x="4013377" y="211974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4" name="object 54"/>
              <p:cNvSpPr/>
              <p:nvPr/>
            </p:nvSpPr>
            <p:spPr>
              <a:xfrm>
                <a:off x="3931738" y="2077355"/>
                <a:ext cx="88265" cy="56515"/>
              </a:xfrm>
              <a:custGeom>
                <a:avLst/>
                <a:gdLst/>
                <a:ahLst/>
                <a:cxnLst/>
                <a:rect l="l" t="t" r="r" b="b"/>
                <a:pathLst>
                  <a:path w="88264" h="56514">
                    <a:moveTo>
                      <a:pt x="12560" y="0"/>
                    </a:moveTo>
                    <a:lnTo>
                      <a:pt x="0" y="0"/>
                    </a:lnTo>
                    <a:lnTo>
                      <a:pt x="0" y="14122"/>
                    </a:lnTo>
                    <a:lnTo>
                      <a:pt x="75361" y="56515"/>
                    </a:lnTo>
                    <a:lnTo>
                      <a:pt x="87922" y="56515"/>
                    </a:lnTo>
                    <a:lnTo>
                      <a:pt x="87922" y="42392"/>
                    </a:lnTo>
                    <a:lnTo>
                      <a:pt x="12560" y="0"/>
                    </a:lnTo>
                    <a:close/>
                  </a:path>
                </a:pathLst>
              </a:custGeom>
              <a:solidFill>
                <a:srgbClr val="000000"/>
              </a:solidFill>
            </p:spPr>
            <p:txBody>
              <a:bodyPr wrap="square" lIns="0" tIns="0" rIns="0" bIns="0" rtlCol="0"/>
              <a:lstStyle/>
              <a:p>
                <a:endParaRPr/>
              </a:p>
            </p:txBody>
          </p:sp>
          <p:sp>
            <p:nvSpPr>
              <p:cNvPr id="225" name="object 55"/>
              <p:cNvSpPr/>
              <p:nvPr/>
            </p:nvSpPr>
            <p:spPr>
              <a:xfrm>
                <a:off x="3938008" y="207734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6" name="object 56"/>
              <p:cNvSpPr/>
              <p:nvPr/>
            </p:nvSpPr>
            <p:spPr>
              <a:xfrm>
                <a:off x="3831243" y="2063220"/>
                <a:ext cx="113664" cy="28575"/>
              </a:xfrm>
              <a:custGeom>
                <a:avLst/>
                <a:gdLst/>
                <a:ahLst/>
                <a:cxnLst/>
                <a:rect l="l" t="t" r="r" b="b"/>
                <a:pathLst>
                  <a:path w="113664" h="28575">
                    <a:moveTo>
                      <a:pt x="12560" y="0"/>
                    </a:moveTo>
                    <a:lnTo>
                      <a:pt x="0" y="0"/>
                    </a:lnTo>
                    <a:lnTo>
                      <a:pt x="0" y="14135"/>
                    </a:lnTo>
                    <a:lnTo>
                      <a:pt x="100495" y="28257"/>
                    </a:lnTo>
                    <a:lnTo>
                      <a:pt x="113055" y="28257"/>
                    </a:lnTo>
                    <a:lnTo>
                      <a:pt x="113055" y="14135"/>
                    </a:lnTo>
                    <a:lnTo>
                      <a:pt x="12560" y="0"/>
                    </a:lnTo>
                    <a:close/>
                  </a:path>
                </a:pathLst>
              </a:custGeom>
              <a:solidFill>
                <a:srgbClr val="000000"/>
              </a:solidFill>
            </p:spPr>
            <p:txBody>
              <a:bodyPr wrap="square" lIns="0" tIns="0" rIns="0" bIns="0" rtlCol="0"/>
              <a:lstStyle/>
              <a:p>
                <a:endParaRPr/>
              </a:p>
            </p:txBody>
          </p:sp>
          <p:sp>
            <p:nvSpPr>
              <p:cNvPr id="227" name="object 57"/>
              <p:cNvSpPr/>
              <p:nvPr/>
            </p:nvSpPr>
            <p:spPr>
              <a:xfrm>
                <a:off x="3831230" y="2063220"/>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28" name="object 58"/>
              <p:cNvSpPr/>
              <p:nvPr/>
            </p:nvSpPr>
            <p:spPr>
              <a:xfrm>
                <a:off x="3730748" y="2063220"/>
                <a:ext cx="113664" cy="28575"/>
              </a:xfrm>
              <a:custGeom>
                <a:avLst/>
                <a:gdLst/>
                <a:ahLst/>
                <a:cxnLst/>
                <a:rect l="l" t="t" r="r" b="b"/>
                <a:pathLst>
                  <a:path w="113664" h="28575">
                    <a:moveTo>
                      <a:pt x="113055" y="0"/>
                    </a:moveTo>
                    <a:lnTo>
                      <a:pt x="100495" y="0"/>
                    </a:lnTo>
                    <a:lnTo>
                      <a:pt x="0" y="14135"/>
                    </a:lnTo>
                    <a:lnTo>
                      <a:pt x="0" y="28257"/>
                    </a:lnTo>
                    <a:lnTo>
                      <a:pt x="12560" y="28257"/>
                    </a:lnTo>
                    <a:lnTo>
                      <a:pt x="113055" y="14135"/>
                    </a:lnTo>
                    <a:lnTo>
                      <a:pt x="113055" y="0"/>
                    </a:lnTo>
                    <a:close/>
                  </a:path>
                </a:pathLst>
              </a:custGeom>
              <a:solidFill>
                <a:srgbClr val="000000"/>
              </a:solidFill>
            </p:spPr>
            <p:txBody>
              <a:bodyPr wrap="square" lIns="0" tIns="0" rIns="0" bIns="0" rtlCol="0"/>
              <a:lstStyle/>
              <a:p>
                <a:endParaRPr/>
              </a:p>
            </p:txBody>
          </p:sp>
          <p:sp>
            <p:nvSpPr>
              <p:cNvPr id="229" name="object 59"/>
              <p:cNvSpPr/>
              <p:nvPr/>
            </p:nvSpPr>
            <p:spPr>
              <a:xfrm>
                <a:off x="3737025" y="207734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0" name="object 60"/>
              <p:cNvSpPr/>
              <p:nvPr/>
            </p:nvSpPr>
            <p:spPr>
              <a:xfrm>
                <a:off x="3655386" y="2077355"/>
                <a:ext cx="88265" cy="56515"/>
              </a:xfrm>
              <a:custGeom>
                <a:avLst/>
                <a:gdLst/>
                <a:ahLst/>
                <a:cxnLst/>
                <a:rect l="l" t="t" r="r" b="b"/>
                <a:pathLst>
                  <a:path w="88264" h="56514">
                    <a:moveTo>
                      <a:pt x="87922" y="0"/>
                    </a:moveTo>
                    <a:lnTo>
                      <a:pt x="75361" y="0"/>
                    </a:lnTo>
                    <a:lnTo>
                      <a:pt x="0" y="42392"/>
                    </a:lnTo>
                    <a:lnTo>
                      <a:pt x="0" y="56515"/>
                    </a:lnTo>
                    <a:lnTo>
                      <a:pt x="12560" y="56515"/>
                    </a:lnTo>
                    <a:lnTo>
                      <a:pt x="87922" y="14122"/>
                    </a:lnTo>
                    <a:lnTo>
                      <a:pt x="87922" y="0"/>
                    </a:lnTo>
                    <a:close/>
                  </a:path>
                </a:pathLst>
              </a:custGeom>
              <a:solidFill>
                <a:srgbClr val="000000"/>
              </a:solidFill>
            </p:spPr>
            <p:txBody>
              <a:bodyPr wrap="square" lIns="0" tIns="0" rIns="0" bIns="0" rtlCol="0"/>
              <a:lstStyle/>
              <a:p>
                <a:endParaRPr/>
              </a:p>
            </p:txBody>
          </p:sp>
          <p:sp>
            <p:nvSpPr>
              <p:cNvPr id="231" name="object 61"/>
              <p:cNvSpPr/>
              <p:nvPr/>
            </p:nvSpPr>
            <p:spPr>
              <a:xfrm>
                <a:off x="3661656" y="211974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2" name="object 62"/>
              <p:cNvSpPr/>
              <p:nvPr/>
            </p:nvSpPr>
            <p:spPr>
              <a:xfrm>
                <a:off x="3592572" y="2119748"/>
                <a:ext cx="75565" cy="71120"/>
              </a:xfrm>
              <a:custGeom>
                <a:avLst/>
                <a:gdLst/>
                <a:ahLst/>
                <a:cxnLst/>
                <a:rect l="l" t="t" r="r" b="b"/>
                <a:pathLst>
                  <a:path w="75564" h="71119">
                    <a:moveTo>
                      <a:pt x="75374" y="0"/>
                    </a:moveTo>
                    <a:lnTo>
                      <a:pt x="62814" y="0"/>
                    </a:lnTo>
                    <a:lnTo>
                      <a:pt x="0" y="56527"/>
                    </a:lnTo>
                    <a:lnTo>
                      <a:pt x="0" y="70650"/>
                    </a:lnTo>
                    <a:lnTo>
                      <a:pt x="12560" y="70650"/>
                    </a:lnTo>
                    <a:lnTo>
                      <a:pt x="75374" y="14122"/>
                    </a:lnTo>
                    <a:lnTo>
                      <a:pt x="75374" y="0"/>
                    </a:lnTo>
                    <a:close/>
                  </a:path>
                </a:pathLst>
              </a:custGeom>
              <a:solidFill>
                <a:srgbClr val="000000"/>
              </a:solidFill>
            </p:spPr>
            <p:txBody>
              <a:bodyPr wrap="square" lIns="0" tIns="0" rIns="0" bIns="0" rtlCol="0"/>
              <a:lstStyle/>
              <a:p>
                <a:endParaRPr/>
              </a:p>
            </p:txBody>
          </p:sp>
          <p:sp>
            <p:nvSpPr>
              <p:cNvPr id="233" name="object 63"/>
              <p:cNvSpPr/>
              <p:nvPr/>
            </p:nvSpPr>
            <p:spPr>
              <a:xfrm>
                <a:off x="3598849" y="217627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4" name="object 64"/>
              <p:cNvSpPr/>
              <p:nvPr/>
            </p:nvSpPr>
            <p:spPr>
              <a:xfrm>
                <a:off x="3580012" y="2176276"/>
                <a:ext cx="25400" cy="85090"/>
              </a:xfrm>
              <a:custGeom>
                <a:avLst/>
                <a:gdLst/>
                <a:ahLst/>
                <a:cxnLst/>
                <a:rect l="l" t="t" r="r" b="b"/>
                <a:pathLst>
                  <a:path w="25400" h="85089">
                    <a:moveTo>
                      <a:pt x="25120" y="0"/>
                    </a:moveTo>
                    <a:lnTo>
                      <a:pt x="12560" y="0"/>
                    </a:lnTo>
                    <a:lnTo>
                      <a:pt x="0" y="70650"/>
                    </a:lnTo>
                    <a:lnTo>
                      <a:pt x="0" y="84785"/>
                    </a:lnTo>
                    <a:lnTo>
                      <a:pt x="12560" y="84785"/>
                    </a:lnTo>
                    <a:lnTo>
                      <a:pt x="25120" y="14122"/>
                    </a:lnTo>
                    <a:lnTo>
                      <a:pt x="25120" y="0"/>
                    </a:lnTo>
                    <a:close/>
                  </a:path>
                </a:pathLst>
              </a:custGeom>
              <a:solidFill>
                <a:srgbClr val="000000"/>
              </a:solidFill>
            </p:spPr>
            <p:txBody>
              <a:bodyPr wrap="square" lIns="0" tIns="0" rIns="0" bIns="0" rtlCol="0"/>
              <a:lstStyle/>
              <a:p>
                <a:endParaRPr/>
              </a:p>
            </p:txBody>
          </p:sp>
          <p:sp>
            <p:nvSpPr>
              <p:cNvPr id="235" name="object 65"/>
              <p:cNvSpPr/>
              <p:nvPr/>
            </p:nvSpPr>
            <p:spPr>
              <a:xfrm>
                <a:off x="3579999" y="2246938"/>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36" name="object 66"/>
              <p:cNvSpPr/>
              <p:nvPr/>
            </p:nvSpPr>
            <p:spPr>
              <a:xfrm>
                <a:off x="3580012" y="2246926"/>
                <a:ext cx="25400" cy="71120"/>
              </a:xfrm>
              <a:custGeom>
                <a:avLst/>
                <a:gdLst/>
                <a:ahLst/>
                <a:cxnLst/>
                <a:rect l="l" t="t" r="r" b="b"/>
                <a:pathLst>
                  <a:path w="25400" h="71119">
                    <a:moveTo>
                      <a:pt x="12560" y="0"/>
                    </a:moveTo>
                    <a:lnTo>
                      <a:pt x="0" y="0"/>
                    </a:lnTo>
                    <a:lnTo>
                      <a:pt x="0" y="14135"/>
                    </a:lnTo>
                    <a:lnTo>
                      <a:pt x="12560" y="70662"/>
                    </a:lnTo>
                    <a:lnTo>
                      <a:pt x="25120" y="70662"/>
                    </a:lnTo>
                    <a:lnTo>
                      <a:pt x="25120" y="56527"/>
                    </a:lnTo>
                    <a:lnTo>
                      <a:pt x="12560" y="0"/>
                    </a:lnTo>
                    <a:close/>
                  </a:path>
                </a:pathLst>
              </a:custGeom>
              <a:solidFill>
                <a:srgbClr val="000000"/>
              </a:solidFill>
            </p:spPr>
            <p:txBody>
              <a:bodyPr wrap="square" lIns="0" tIns="0" rIns="0" bIns="0" rtlCol="0"/>
              <a:lstStyle/>
              <a:p>
                <a:endParaRPr/>
              </a:p>
            </p:txBody>
          </p:sp>
          <p:sp>
            <p:nvSpPr>
              <p:cNvPr id="237" name="object 67"/>
              <p:cNvSpPr/>
              <p:nvPr/>
            </p:nvSpPr>
            <p:spPr>
              <a:xfrm>
                <a:off x="3598849" y="23034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8" name="object 68"/>
              <p:cNvSpPr/>
              <p:nvPr/>
            </p:nvSpPr>
            <p:spPr>
              <a:xfrm>
                <a:off x="3592572" y="2303453"/>
                <a:ext cx="75565" cy="71120"/>
              </a:xfrm>
              <a:custGeom>
                <a:avLst/>
                <a:gdLst/>
                <a:ahLst/>
                <a:cxnLst/>
                <a:rect l="l" t="t" r="r" b="b"/>
                <a:pathLst>
                  <a:path w="75564" h="71119">
                    <a:moveTo>
                      <a:pt x="12560" y="0"/>
                    </a:moveTo>
                    <a:lnTo>
                      <a:pt x="0" y="0"/>
                    </a:lnTo>
                    <a:lnTo>
                      <a:pt x="0" y="14135"/>
                    </a:lnTo>
                    <a:lnTo>
                      <a:pt x="62814" y="70662"/>
                    </a:lnTo>
                    <a:lnTo>
                      <a:pt x="75374" y="70662"/>
                    </a:lnTo>
                    <a:lnTo>
                      <a:pt x="75374" y="56527"/>
                    </a:lnTo>
                    <a:lnTo>
                      <a:pt x="12560" y="0"/>
                    </a:lnTo>
                    <a:close/>
                  </a:path>
                </a:pathLst>
              </a:custGeom>
              <a:solidFill>
                <a:srgbClr val="000000"/>
              </a:solidFill>
            </p:spPr>
            <p:txBody>
              <a:bodyPr wrap="square" lIns="0" tIns="0" rIns="0" bIns="0" rtlCol="0"/>
              <a:lstStyle/>
              <a:p>
                <a:endParaRPr/>
              </a:p>
            </p:txBody>
          </p:sp>
          <p:sp>
            <p:nvSpPr>
              <p:cNvPr id="239" name="object 69"/>
              <p:cNvSpPr/>
              <p:nvPr/>
            </p:nvSpPr>
            <p:spPr>
              <a:xfrm>
                <a:off x="3661656" y="2359982"/>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0" name="object 70"/>
              <p:cNvSpPr/>
              <p:nvPr/>
            </p:nvSpPr>
            <p:spPr>
              <a:xfrm>
                <a:off x="3655386" y="2359981"/>
                <a:ext cx="88265" cy="57150"/>
              </a:xfrm>
              <a:custGeom>
                <a:avLst/>
                <a:gdLst/>
                <a:ahLst/>
                <a:cxnLst/>
                <a:rect l="l" t="t" r="r" b="b"/>
                <a:pathLst>
                  <a:path w="88264"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241" name="object 71"/>
              <p:cNvSpPr/>
              <p:nvPr/>
            </p:nvSpPr>
            <p:spPr>
              <a:xfrm>
                <a:off x="3737025" y="2402377"/>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2" name="object 72"/>
              <p:cNvSpPr/>
              <p:nvPr/>
            </p:nvSpPr>
            <p:spPr>
              <a:xfrm>
                <a:off x="3730748" y="2402374"/>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243" name="object 73"/>
              <p:cNvSpPr/>
              <p:nvPr/>
            </p:nvSpPr>
            <p:spPr>
              <a:xfrm>
                <a:off x="3837517" y="241650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4" name="object 74"/>
              <p:cNvSpPr/>
              <p:nvPr/>
            </p:nvSpPr>
            <p:spPr>
              <a:xfrm>
                <a:off x="4208090" y="3038301"/>
                <a:ext cx="88265" cy="57150"/>
              </a:xfrm>
              <a:custGeom>
                <a:avLst/>
                <a:gdLst/>
                <a:ahLst/>
                <a:cxnLst/>
                <a:rect l="l" t="t" r="r" b="b"/>
                <a:pathLst>
                  <a:path w="88264" h="57150">
                    <a:moveTo>
                      <a:pt x="0" y="0"/>
                    </a:moveTo>
                    <a:lnTo>
                      <a:pt x="12560" y="28257"/>
                    </a:lnTo>
                    <a:lnTo>
                      <a:pt x="0" y="56527"/>
                    </a:lnTo>
                    <a:lnTo>
                      <a:pt x="12560" y="56527"/>
                    </a:lnTo>
                    <a:lnTo>
                      <a:pt x="37680" y="42392"/>
                    </a:lnTo>
                    <a:lnTo>
                      <a:pt x="62801" y="42392"/>
                    </a:lnTo>
                    <a:lnTo>
                      <a:pt x="87922" y="28257"/>
                    </a:lnTo>
                    <a:lnTo>
                      <a:pt x="62801" y="28257"/>
                    </a:lnTo>
                    <a:lnTo>
                      <a:pt x="37680" y="14135"/>
                    </a:lnTo>
                    <a:lnTo>
                      <a:pt x="12560" y="14135"/>
                    </a:lnTo>
                    <a:lnTo>
                      <a:pt x="0" y="0"/>
                    </a:lnTo>
                    <a:close/>
                  </a:path>
                </a:pathLst>
              </a:custGeom>
              <a:solidFill>
                <a:srgbClr val="000000"/>
              </a:solidFill>
            </p:spPr>
            <p:txBody>
              <a:bodyPr wrap="square" lIns="0" tIns="0" rIns="0" bIns="0" rtlCol="0"/>
              <a:lstStyle/>
              <a:p>
                <a:endParaRPr/>
              </a:p>
            </p:txBody>
          </p:sp>
          <p:sp>
            <p:nvSpPr>
              <p:cNvPr id="245" name="object 75"/>
              <p:cNvSpPr/>
              <p:nvPr/>
            </p:nvSpPr>
            <p:spPr>
              <a:xfrm>
                <a:off x="3341339" y="3073632"/>
                <a:ext cx="175895" cy="0"/>
              </a:xfrm>
              <a:custGeom>
                <a:avLst/>
                <a:gdLst/>
                <a:ahLst/>
                <a:cxnLst/>
                <a:rect l="l" t="t" r="r" b="b"/>
                <a:pathLst>
                  <a:path w="175895">
                    <a:moveTo>
                      <a:pt x="0" y="0"/>
                    </a:moveTo>
                    <a:lnTo>
                      <a:pt x="175860" y="0"/>
                    </a:lnTo>
                  </a:path>
                </a:pathLst>
              </a:custGeom>
              <a:ln w="14131">
                <a:solidFill>
                  <a:srgbClr val="000000"/>
                </a:solidFill>
              </a:ln>
            </p:spPr>
            <p:txBody>
              <a:bodyPr wrap="square" lIns="0" tIns="0" rIns="0" bIns="0" rtlCol="0"/>
              <a:lstStyle/>
              <a:p>
                <a:endParaRPr/>
              </a:p>
            </p:txBody>
          </p:sp>
          <p:sp>
            <p:nvSpPr>
              <p:cNvPr id="246" name="object 76"/>
              <p:cNvSpPr/>
              <p:nvPr/>
            </p:nvSpPr>
            <p:spPr>
              <a:xfrm>
                <a:off x="3479516" y="3038301"/>
                <a:ext cx="100965" cy="57150"/>
              </a:xfrm>
              <a:custGeom>
                <a:avLst/>
                <a:gdLst/>
                <a:ahLst/>
                <a:cxnLst/>
                <a:rect l="l" t="t" r="r" b="b"/>
                <a:pathLst>
                  <a:path w="100964" h="57150">
                    <a:moveTo>
                      <a:pt x="0" y="0"/>
                    </a:moveTo>
                    <a:lnTo>
                      <a:pt x="12560" y="28257"/>
                    </a:lnTo>
                    <a:lnTo>
                      <a:pt x="0" y="56527"/>
                    </a:lnTo>
                    <a:lnTo>
                      <a:pt x="12560" y="56527"/>
                    </a:lnTo>
                    <a:lnTo>
                      <a:pt x="37693" y="42392"/>
                    </a:lnTo>
                    <a:lnTo>
                      <a:pt x="75374" y="42392"/>
                    </a:lnTo>
                    <a:lnTo>
                      <a:pt x="100495" y="28257"/>
                    </a:lnTo>
                    <a:lnTo>
                      <a:pt x="75374" y="28257"/>
                    </a:lnTo>
                    <a:lnTo>
                      <a:pt x="37693" y="14135"/>
                    </a:lnTo>
                    <a:lnTo>
                      <a:pt x="12560" y="14135"/>
                    </a:lnTo>
                    <a:lnTo>
                      <a:pt x="0" y="0"/>
                    </a:lnTo>
                    <a:close/>
                  </a:path>
                </a:pathLst>
              </a:custGeom>
              <a:solidFill>
                <a:srgbClr val="000000"/>
              </a:solidFill>
            </p:spPr>
            <p:txBody>
              <a:bodyPr wrap="square" lIns="0" tIns="0" rIns="0" bIns="0" rtlCol="0"/>
              <a:lstStyle/>
              <a:p>
                <a:endParaRPr/>
              </a:p>
            </p:txBody>
          </p:sp>
          <p:sp>
            <p:nvSpPr>
              <p:cNvPr id="247" name="object 77"/>
              <p:cNvSpPr/>
              <p:nvPr/>
            </p:nvSpPr>
            <p:spPr>
              <a:xfrm>
                <a:off x="2110317" y="3073632"/>
                <a:ext cx="351790" cy="0"/>
              </a:xfrm>
              <a:custGeom>
                <a:avLst/>
                <a:gdLst/>
                <a:ahLst/>
                <a:cxnLst/>
                <a:rect l="l" t="t" r="r" b="b"/>
                <a:pathLst>
                  <a:path w="351789">
                    <a:moveTo>
                      <a:pt x="0" y="0"/>
                    </a:moveTo>
                    <a:lnTo>
                      <a:pt x="351720" y="0"/>
                    </a:lnTo>
                  </a:path>
                </a:pathLst>
              </a:custGeom>
              <a:ln w="14131">
                <a:solidFill>
                  <a:srgbClr val="000000"/>
                </a:solidFill>
              </a:ln>
            </p:spPr>
            <p:txBody>
              <a:bodyPr wrap="square" lIns="0" tIns="0" rIns="0" bIns="0" rtlCol="0"/>
              <a:lstStyle/>
              <a:p>
                <a:endParaRPr/>
              </a:p>
            </p:txBody>
          </p:sp>
          <p:sp>
            <p:nvSpPr>
              <p:cNvPr id="248" name="object 78"/>
              <p:cNvSpPr/>
              <p:nvPr/>
            </p:nvSpPr>
            <p:spPr>
              <a:xfrm>
                <a:off x="2436923" y="2218668"/>
                <a:ext cx="1143635" cy="1271905"/>
              </a:xfrm>
              <a:custGeom>
                <a:avLst/>
                <a:gdLst/>
                <a:ahLst/>
                <a:cxnLst/>
                <a:rect l="l" t="t" r="r" b="b"/>
                <a:pathLst>
                  <a:path w="1143635" h="1271904">
                    <a:moveTo>
                      <a:pt x="87922" y="847890"/>
                    </a:moveTo>
                    <a:lnTo>
                      <a:pt x="62801" y="847890"/>
                    </a:lnTo>
                    <a:lnTo>
                      <a:pt x="37680" y="833767"/>
                    </a:lnTo>
                    <a:lnTo>
                      <a:pt x="12560" y="833767"/>
                    </a:lnTo>
                    <a:lnTo>
                      <a:pt x="0" y="819632"/>
                    </a:lnTo>
                    <a:lnTo>
                      <a:pt x="0" y="876160"/>
                    </a:lnTo>
                    <a:lnTo>
                      <a:pt x="12560" y="876160"/>
                    </a:lnTo>
                    <a:lnTo>
                      <a:pt x="37680" y="862025"/>
                    </a:lnTo>
                    <a:lnTo>
                      <a:pt x="62801" y="862025"/>
                    </a:lnTo>
                    <a:lnTo>
                      <a:pt x="87922" y="847890"/>
                    </a:lnTo>
                    <a:close/>
                  </a:path>
                  <a:path w="1143635" h="1271904">
                    <a:moveTo>
                      <a:pt x="502462" y="1243584"/>
                    </a:moveTo>
                    <a:lnTo>
                      <a:pt x="489889" y="1215313"/>
                    </a:lnTo>
                    <a:lnTo>
                      <a:pt x="489889" y="1187056"/>
                    </a:lnTo>
                    <a:lnTo>
                      <a:pt x="477329" y="1158786"/>
                    </a:lnTo>
                    <a:lnTo>
                      <a:pt x="477329" y="1187056"/>
                    </a:lnTo>
                    <a:lnTo>
                      <a:pt x="464769" y="1215313"/>
                    </a:lnTo>
                    <a:lnTo>
                      <a:pt x="464769" y="1257719"/>
                    </a:lnTo>
                    <a:lnTo>
                      <a:pt x="452208" y="1271841"/>
                    </a:lnTo>
                    <a:lnTo>
                      <a:pt x="477329" y="1257719"/>
                    </a:lnTo>
                    <a:lnTo>
                      <a:pt x="502462" y="1257719"/>
                    </a:lnTo>
                    <a:lnTo>
                      <a:pt x="502462" y="1243584"/>
                    </a:lnTo>
                    <a:close/>
                  </a:path>
                  <a:path w="1143635" h="1271904">
                    <a:moveTo>
                      <a:pt x="1143088" y="28257"/>
                    </a:moveTo>
                    <a:lnTo>
                      <a:pt x="1117968" y="14135"/>
                    </a:lnTo>
                    <a:lnTo>
                      <a:pt x="1092847" y="14135"/>
                    </a:lnTo>
                    <a:lnTo>
                      <a:pt x="1055154" y="0"/>
                    </a:lnTo>
                    <a:lnTo>
                      <a:pt x="1042593" y="0"/>
                    </a:lnTo>
                    <a:lnTo>
                      <a:pt x="1055154" y="28257"/>
                    </a:lnTo>
                    <a:lnTo>
                      <a:pt x="1042593" y="56527"/>
                    </a:lnTo>
                    <a:lnTo>
                      <a:pt x="1055154" y="42392"/>
                    </a:lnTo>
                    <a:lnTo>
                      <a:pt x="1092847" y="42392"/>
                    </a:lnTo>
                    <a:lnTo>
                      <a:pt x="1117968" y="28257"/>
                    </a:lnTo>
                    <a:lnTo>
                      <a:pt x="1143088" y="28257"/>
                    </a:lnTo>
                    <a:close/>
                  </a:path>
                </a:pathLst>
              </a:custGeom>
              <a:solidFill>
                <a:srgbClr val="000000"/>
              </a:solidFill>
            </p:spPr>
            <p:txBody>
              <a:bodyPr wrap="square" lIns="0" tIns="0" rIns="0" bIns="0" rtlCol="0"/>
              <a:lstStyle/>
              <a:p>
                <a:endParaRPr/>
              </a:p>
            </p:txBody>
          </p:sp>
          <p:sp>
            <p:nvSpPr>
              <p:cNvPr id="249" name="object 79"/>
              <p:cNvSpPr/>
              <p:nvPr/>
            </p:nvSpPr>
            <p:spPr>
              <a:xfrm>
                <a:off x="3429269" y="2253995"/>
                <a:ext cx="88265" cy="0"/>
              </a:xfrm>
              <a:custGeom>
                <a:avLst/>
                <a:gdLst/>
                <a:ahLst/>
                <a:cxnLst/>
                <a:rect l="l" t="t" r="r" b="b"/>
                <a:pathLst>
                  <a:path w="88264">
                    <a:moveTo>
                      <a:pt x="0" y="0"/>
                    </a:moveTo>
                    <a:lnTo>
                      <a:pt x="87930" y="0"/>
                    </a:lnTo>
                  </a:path>
                </a:pathLst>
              </a:custGeom>
              <a:ln w="14131">
                <a:solidFill>
                  <a:srgbClr val="000000"/>
                </a:solidFill>
              </a:ln>
            </p:spPr>
            <p:txBody>
              <a:bodyPr wrap="square" lIns="0" tIns="0" rIns="0" bIns="0" rtlCol="0"/>
              <a:lstStyle/>
              <a:p>
                <a:endParaRPr/>
              </a:p>
            </p:txBody>
          </p:sp>
          <p:sp>
            <p:nvSpPr>
              <p:cNvPr id="250" name="object 80"/>
              <p:cNvSpPr/>
              <p:nvPr/>
            </p:nvSpPr>
            <p:spPr>
              <a:xfrm>
                <a:off x="3190604" y="2261061"/>
                <a:ext cx="201295" cy="85090"/>
              </a:xfrm>
              <a:custGeom>
                <a:avLst/>
                <a:gdLst/>
                <a:ahLst/>
                <a:cxnLst/>
                <a:rect l="l" t="t" r="r" b="b"/>
                <a:pathLst>
                  <a:path w="201295" h="85089">
                    <a:moveTo>
                      <a:pt x="87934" y="28270"/>
                    </a:moveTo>
                    <a:lnTo>
                      <a:pt x="75374" y="28270"/>
                    </a:lnTo>
                    <a:lnTo>
                      <a:pt x="0" y="70662"/>
                    </a:lnTo>
                    <a:lnTo>
                      <a:pt x="0" y="84785"/>
                    </a:lnTo>
                    <a:lnTo>
                      <a:pt x="12560" y="84785"/>
                    </a:lnTo>
                    <a:lnTo>
                      <a:pt x="87934" y="42392"/>
                    </a:lnTo>
                    <a:lnTo>
                      <a:pt x="87934" y="28270"/>
                    </a:lnTo>
                    <a:close/>
                  </a:path>
                  <a:path w="201295" h="85089">
                    <a:moveTo>
                      <a:pt x="200990" y="0"/>
                    </a:moveTo>
                    <a:lnTo>
                      <a:pt x="188429" y="0"/>
                    </a:lnTo>
                    <a:lnTo>
                      <a:pt x="113055" y="14135"/>
                    </a:lnTo>
                    <a:lnTo>
                      <a:pt x="113055" y="28270"/>
                    </a:lnTo>
                    <a:lnTo>
                      <a:pt x="125615" y="28270"/>
                    </a:lnTo>
                    <a:lnTo>
                      <a:pt x="200990" y="14135"/>
                    </a:lnTo>
                    <a:lnTo>
                      <a:pt x="200990" y="0"/>
                    </a:lnTo>
                    <a:close/>
                  </a:path>
                </a:pathLst>
              </a:custGeom>
              <a:solidFill>
                <a:srgbClr val="000000"/>
              </a:solidFill>
            </p:spPr>
            <p:txBody>
              <a:bodyPr wrap="square" lIns="0" tIns="0" rIns="0" bIns="0" rtlCol="0"/>
              <a:lstStyle/>
              <a:p>
                <a:endParaRPr/>
              </a:p>
            </p:txBody>
          </p:sp>
          <p:sp>
            <p:nvSpPr>
              <p:cNvPr id="251" name="object 81"/>
              <p:cNvSpPr/>
              <p:nvPr/>
            </p:nvSpPr>
            <p:spPr>
              <a:xfrm>
                <a:off x="3090122" y="2359981"/>
                <a:ext cx="75361" cy="70662"/>
              </a:xfrm>
              <a:prstGeom prst="rect">
                <a:avLst/>
              </a:prstGeom>
              <a:blipFill>
                <a:blip r:embed="rId3" cstate="print"/>
                <a:stretch>
                  <a:fillRect/>
                </a:stretch>
              </a:blipFill>
            </p:spPr>
            <p:txBody>
              <a:bodyPr wrap="square" lIns="0" tIns="0" rIns="0" bIns="0" rtlCol="0"/>
              <a:lstStyle/>
              <a:p>
                <a:endParaRPr/>
              </a:p>
            </p:txBody>
          </p:sp>
          <p:sp>
            <p:nvSpPr>
              <p:cNvPr id="252" name="object 82"/>
              <p:cNvSpPr/>
              <p:nvPr/>
            </p:nvSpPr>
            <p:spPr>
              <a:xfrm>
                <a:off x="3014747" y="2458901"/>
                <a:ext cx="50800" cy="71120"/>
              </a:xfrm>
              <a:custGeom>
                <a:avLst/>
                <a:gdLst/>
                <a:ahLst/>
                <a:cxnLst/>
                <a:rect l="l" t="t" r="r" b="b"/>
                <a:pathLst>
                  <a:path w="50800" h="71119">
                    <a:moveTo>
                      <a:pt x="50241" y="0"/>
                    </a:moveTo>
                    <a:lnTo>
                      <a:pt x="37680" y="0"/>
                    </a:lnTo>
                    <a:lnTo>
                      <a:pt x="0" y="56527"/>
                    </a:lnTo>
                    <a:lnTo>
                      <a:pt x="0" y="70662"/>
                    </a:lnTo>
                    <a:lnTo>
                      <a:pt x="12560" y="70662"/>
                    </a:lnTo>
                    <a:lnTo>
                      <a:pt x="50241" y="14135"/>
                    </a:lnTo>
                    <a:lnTo>
                      <a:pt x="50241" y="0"/>
                    </a:lnTo>
                    <a:close/>
                  </a:path>
                </a:pathLst>
              </a:custGeom>
              <a:solidFill>
                <a:srgbClr val="000000"/>
              </a:solidFill>
            </p:spPr>
            <p:txBody>
              <a:bodyPr wrap="square" lIns="0" tIns="0" rIns="0" bIns="0" rtlCol="0"/>
              <a:lstStyle/>
              <a:p>
                <a:endParaRPr/>
              </a:p>
            </p:txBody>
          </p:sp>
          <p:sp>
            <p:nvSpPr>
              <p:cNvPr id="253" name="object 83"/>
              <p:cNvSpPr/>
              <p:nvPr/>
            </p:nvSpPr>
            <p:spPr>
              <a:xfrm>
                <a:off x="3014735" y="2515442"/>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54" name="object 84"/>
              <p:cNvSpPr/>
              <p:nvPr/>
            </p:nvSpPr>
            <p:spPr>
              <a:xfrm>
                <a:off x="2964506" y="2571957"/>
                <a:ext cx="38100" cy="42545"/>
              </a:xfrm>
              <a:custGeom>
                <a:avLst/>
                <a:gdLst/>
                <a:ahLst/>
                <a:cxnLst/>
                <a:rect l="l" t="t" r="r" b="b"/>
                <a:pathLst>
                  <a:path w="38100" h="42544">
                    <a:moveTo>
                      <a:pt x="37680" y="0"/>
                    </a:moveTo>
                    <a:lnTo>
                      <a:pt x="25120" y="0"/>
                    </a:lnTo>
                    <a:lnTo>
                      <a:pt x="0" y="28257"/>
                    </a:lnTo>
                    <a:lnTo>
                      <a:pt x="0" y="42392"/>
                    </a:lnTo>
                    <a:lnTo>
                      <a:pt x="12560" y="42392"/>
                    </a:lnTo>
                    <a:lnTo>
                      <a:pt x="37680" y="14135"/>
                    </a:lnTo>
                    <a:lnTo>
                      <a:pt x="37680" y="0"/>
                    </a:lnTo>
                    <a:close/>
                  </a:path>
                </a:pathLst>
              </a:custGeom>
              <a:solidFill>
                <a:srgbClr val="000000"/>
              </a:solidFill>
            </p:spPr>
            <p:txBody>
              <a:bodyPr wrap="square" lIns="0" tIns="0" rIns="0" bIns="0" rtlCol="0"/>
              <a:lstStyle/>
              <a:p>
                <a:endParaRPr/>
              </a:p>
            </p:txBody>
          </p:sp>
          <p:sp>
            <p:nvSpPr>
              <p:cNvPr id="255" name="object 85"/>
              <p:cNvSpPr/>
              <p:nvPr/>
            </p:nvSpPr>
            <p:spPr>
              <a:xfrm>
                <a:off x="2970776" y="260022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56" name="object 86"/>
              <p:cNvSpPr/>
              <p:nvPr/>
            </p:nvSpPr>
            <p:spPr>
              <a:xfrm>
                <a:off x="2926813" y="2600214"/>
                <a:ext cx="1708785" cy="198120"/>
              </a:xfrm>
              <a:custGeom>
                <a:avLst/>
                <a:gdLst/>
                <a:ahLst/>
                <a:cxnLst/>
                <a:rect l="l" t="t" r="r" b="b"/>
                <a:pathLst>
                  <a:path w="1708785" h="198119">
                    <a:moveTo>
                      <a:pt x="25133" y="98933"/>
                    </a:moveTo>
                    <a:lnTo>
                      <a:pt x="12573" y="98933"/>
                    </a:lnTo>
                    <a:lnTo>
                      <a:pt x="0" y="183718"/>
                    </a:lnTo>
                    <a:lnTo>
                      <a:pt x="0" y="197853"/>
                    </a:lnTo>
                    <a:lnTo>
                      <a:pt x="12573" y="197853"/>
                    </a:lnTo>
                    <a:lnTo>
                      <a:pt x="25133" y="113055"/>
                    </a:lnTo>
                    <a:lnTo>
                      <a:pt x="25133" y="98933"/>
                    </a:lnTo>
                    <a:close/>
                  </a:path>
                  <a:path w="1708785" h="198119">
                    <a:moveTo>
                      <a:pt x="50253" y="0"/>
                    </a:moveTo>
                    <a:lnTo>
                      <a:pt x="37693" y="0"/>
                    </a:lnTo>
                    <a:lnTo>
                      <a:pt x="25133" y="42405"/>
                    </a:lnTo>
                    <a:lnTo>
                      <a:pt x="25133" y="56527"/>
                    </a:lnTo>
                    <a:lnTo>
                      <a:pt x="37693" y="56527"/>
                    </a:lnTo>
                    <a:lnTo>
                      <a:pt x="50253" y="14135"/>
                    </a:lnTo>
                    <a:lnTo>
                      <a:pt x="50253" y="0"/>
                    </a:lnTo>
                    <a:close/>
                  </a:path>
                  <a:path w="1708785" h="198119">
                    <a:moveTo>
                      <a:pt x="1708365" y="98933"/>
                    </a:moveTo>
                    <a:lnTo>
                      <a:pt x="1658112" y="98933"/>
                    </a:lnTo>
                    <a:lnTo>
                      <a:pt x="1670672" y="113055"/>
                    </a:lnTo>
                    <a:lnTo>
                      <a:pt x="1670672" y="141325"/>
                    </a:lnTo>
                    <a:lnTo>
                      <a:pt x="1683245" y="169583"/>
                    </a:lnTo>
                    <a:lnTo>
                      <a:pt x="1683245" y="197853"/>
                    </a:lnTo>
                    <a:lnTo>
                      <a:pt x="1695805" y="169583"/>
                    </a:lnTo>
                    <a:lnTo>
                      <a:pt x="1695805" y="141325"/>
                    </a:lnTo>
                    <a:lnTo>
                      <a:pt x="1708365" y="113055"/>
                    </a:lnTo>
                    <a:lnTo>
                      <a:pt x="1708365" y="98933"/>
                    </a:lnTo>
                    <a:close/>
                  </a:path>
                </a:pathLst>
              </a:custGeom>
              <a:solidFill>
                <a:srgbClr val="000000"/>
              </a:solidFill>
            </p:spPr>
            <p:txBody>
              <a:bodyPr wrap="square" lIns="0" tIns="0" rIns="0" bIns="0" rtlCol="0"/>
              <a:lstStyle/>
              <a:p>
                <a:endParaRPr/>
              </a:p>
            </p:txBody>
          </p:sp>
          <p:sp>
            <p:nvSpPr>
              <p:cNvPr id="257" name="object 87"/>
              <p:cNvSpPr/>
              <p:nvPr/>
            </p:nvSpPr>
            <p:spPr>
              <a:xfrm>
                <a:off x="4616327" y="2614352"/>
                <a:ext cx="0" cy="99060"/>
              </a:xfrm>
              <a:custGeom>
                <a:avLst/>
                <a:gdLst/>
                <a:ahLst/>
                <a:cxnLst/>
                <a:rect l="l" t="t" r="r" b="b"/>
                <a:pathLst>
                  <a:path h="99060">
                    <a:moveTo>
                      <a:pt x="0" y="0"/>
                    </a:moveTo>
                    <a:lnTo>
                      <a:pt x="0" y="98921"/>
                    </a:lnTo>
                  </a:path>
                </a:pathLst>
              </a:custGeom>
              <a:ln w="12561">
                <a:solidFill>
                  <a:srgbClr val="000000"/>
                </a:solidFill>
              </a:ln>
            </p:spPr>
            <p:txBody>
              <a:bodyPr wrap="square" lIns="0" tIns="0" rIns="0" bIns="0" rtlCol="0"/>
              <a:lstStyle/>
              <a:p>
                <a:endParaRPr/>
              </a:p>
            </p:txBody>
          </p:sp>
          <p:sp>
            <p:nvSpPr>
              <p:cNvPr id="258" name="object 88"/>
              <p:cNvSpPr/>
              <p:nvPr/>
            </p:nvSpPr>
            <p:spPr>
              <a:xfrm>
                <a:off x="4559804" y="2501294"/>
                <a:ext cx="38100" cy="71120"/>
              </a:xfrm>
              <a:custGeom>
                <a:avLst/>
                <a:gdLst/>
                <a:ahLst/>
                <a:cxnLst/>
                <a:rect l="l" t="t" r="r" b="b"/>
                <a:pathLst>
                  <a:path w="38100" h="71119">
                    <a:moveTo>
                      <a:pt x="12560" y="0"/>
                    </a:moveTo>
                    <a:lnTo>
                      <a:pt x="0" y="0"/>
                    </a:lnTo>
                    <a:lnTo>
                      <a:pt x="0" y="14135"/>
                    </a:lnTo>
                    <a:lnTo>
                      <a:pt x="25120" y="70662"/>
                    </a:lnTo>
                    <a:lnTo>
                      <a:pt x="37680" y="70662"/>
                    </a:lnTo>
                    <a:lnTo>
                      <a:pt x="37680" y="56527"/>
                    </a:lnTo>
                    <a:lnTo>
                      <a:pt x="12560" y="0"/>
                    </a:lnTo>
                    <a:close/>
                  </a:path>
                </a:pathLst>
              </a:custGeom>
              <a:solidFill>
                <a:srgbClr val="000000"/>
              </a:solidFill>
            </p:spPr>
            <p:txBody>
              <a:bodyPr wrap="square" lIns="0" tIns="0" rIns="0" bIns="0" rtlCol="0"/>
              <a:lstStyle/>
              <a:p>
                <a:endParaRPr/>
              </a:p>
            </p:txBody>
          </p:sp>
          <p:sp>
            <p:nvSpPr>
              <p:cNvPr id="259" name="object 89"/>
              <p:cNvSpPr/>
              <p:nvPr/>
            </p:nvSpPr>
            <p:spPr>
              <a:xfrm>
                <a:off x="4566081" y="250129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0" name="object 90"/>
              <p:cNvSpPr/>
              <p:nvPr/>
            </p:nvSpPr>
            <p:spPr>
              <a:xfrm>
                <a:off x="4509563" y="2416509"/>
                <a:ext cx="62865" cy="99060"/>
              </a:xfrm>
              <a:custGeom>
                <a:avLst/>
                <a:gdLst/>
                <a:ahLst/>
                <a:cxnLst/>
                <a:rect l="l" t="t" r="r" b="b"/>
                <a:pathLst>
                  <a:path w="62864" h="99060">
                    <a:moveTo>
                      <a:pt x="25120" y="28257"/>
                    </a:moveTo>
                    <a:lnTo>
                      <a:pt x="12560" y="0"/>
                    </a:lnTo>
                    <a:lnTo>
                      <a:pt x="0" y="0"/>
                    </a:lnTo>
                    <a:lnTo>
                      <a:pt x="0" y="14135"/>
                    </a:lnTo>
                    <a:lnTo>
                      <a:pt x="12560" y="42392"/>
                    </a:lnTo>
                    <a:lnTo>
                      <a:pt x="25120" y="42392"/>
                    </a:lnTo>
                    <a:lnTo>
                      <a:pt x="25120" y="28257"/>
                    </a:lnTo>
                    <a:close/>
                  </a:path>
                  <a:path w="62864" h="99060">
                    <a:moveTo>
                      <a:pt x="62801" y="84785"/>
                    </a:moveTo>
                    <a:lnTo>
                      <a:pt x="50241" y="70662"/>
                    </a:lnTo>
                    <a:lnTo>
                      <a:pt x="37680" y="70662"/>
                    </a:lnTo>
                    <a:lnTo>
                      <a:pt x="37680" y="84785"/>
                    </a:lnTo>
                    <a:lnTo>
                      <a:pt x="50241" y="98920"/>
                    </a:lnTo>
                    <a:lnTo>
                      <a:pt x="62801" y="98920"/>
                    </a:lnTo>
                    <a:lnTo>
                      <a:pt x="62801" y="84785"/>
                    </a:lnTo>
                    <a:close/>
                  </a:path>
                </a:pathLst>
              </a:custGeom>
              <a:solidFill>
                <a:srgbClr val="000000"/>
              </a:solidFill>
            </p:spPr>
            <p:txBody>
              <a:bodyPr wrap="square" lIns="0" tIns="0" rIns="0" bIns="0" rtlCol="0"/>
              <a:lstStyle/>
              <a:p>
                <a:endParaRPr/>
              </a:p>
            </p:txBody>
          </p:sp>
          <p:sp>
            <p:nvSpPr>
              <p:cNvPr id="261" name="object 91"/>
              <p:cNvSpPr/>
              <p:nvPr/>
            </p:nvSpPr>
            <p:spPr>
              <a:xfrm>
                <a:off x="4515835" y="241650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2" name="object 92"/>
              <p:cNvSpPr/>
              <p:nvPr/>
            </p:nvSpPr>
            <p:spPr>
              <a:xfrm>
                <a:off x="4270892" y="2261061"/>
                <a:ext cx="251460" cy="170180"/>
              </a:xfrm>
              <a:custGeom>
                <a:avLst/>
                <a:gdLst/>
                <a:ahLst/>
                <a:cxnLst/>
                <a:rect l="l" t="t" r="r" b="b"/>
                <a:pathLst>
                  <a:path w="251460" h="170180">
                    <a:moveTo>
                      <a:pt x="50253" y="28270"/>
                    </a:moveTo>
                    <a:lnTo>
                      <a:pt x="12560" y="0"/>
                    </a:lnTo>
                    <a:lnTo>
                      <a:pt x="0" y="0"/>
                    </a:lnTo>
                    <a:lnTo>
                      <a:pt x="0" y="14135"/>
                    </a:lnTo>
                    <a:lnTo>
                      <a:pt x="37680" y="42392"/>
                    </a:lnTo>
                    <a:lnTo>
                      <a:pt x="50253" y="42392"/>
                    </a:lnTo>
                    <a:lnTo>
                      <a:pt x="50253" y="28270"/>
                    </a:lnTo>
                    <a:close/>
                  </a:path>
                  <a:path w="251460" h="170180">
                    <a:moveTo>
                      <a:pt x="163296" y="84785"/>
                    </a:moveTo>
                    <a:lnTo>
                      <a:pt x="100495" y="56527"/>
                    </a:lnTo>
                    <a:lnTo>
                      <a:pt x="87934" y="56527"/>
                    </a:lnTo>
                    <a:lnTo>
                      <a:pt x="87934" y="70662"/>
                    </a:lnTo>
                    <a:lnTo>
                      <a:pt x="150736" y="98920"/>
                    </a:lnTo>
                    <a:lnTo>
                      <a:pt x="163296" y="98920"/>
                    </a:lnTo>
                    <a:lnTo>
                      <a:pt x="163296" y="84785"/>
                    </a:lnTo>
                    <a:close/>
                  </a:path>
                  <a:path w="251460" h="170180">
                    <a:moveTo>
                      <a:pt x="251231" y="155448"/>
                    </a:moveTo>
                    <a:lnTo>
                      <a:pt x="213550" y="127190"/>
                    </a:lnTo>
                    <a:lnTo>
                      <a:pt x="200990" y="127190"/>
                    </a:lnTo>
                    <a:lnTo>
                      <a:pt x="200990" y="141312"/>
                    </a:lnTo>
                    <a:lnTo>
                      <a:pt x="238671" y="169583"/>
                    </a:lnTo>
                    <a:lnTo>
                      <a:pt x="251231" y="169583"/>
                    </a:lnTo>
                    <a:lnTo>
                      <a:pt x="251231" y="155448"/>
                    </a:lnTo>
                    <a:close/>
                  </a:path>
                </a:pathLst>
              </a:custGeom>
              <a:solidFill>
                <a:srgbClr val="000000"/>
              </a:solidFill>
            </p:spPr>
            <p:txBody>
              <a:bodyPr wrap="square" lIns="0" tIns="0" rIns="0" bIns="0" rtlCol="0"/>
              <a:lstStyle/>
              <a:p>
                <a:endParaRPr/>
              </a:p>
            </p:txBody>
          </p:sp>
          <p:sp>
            <p:nvSpPr>
              <p:cNvPr id="263" name="object 93"/>
              <p:cNvSpPr/>
              <p:nvPr/>
            </p:nvSpPr>
            <p:spPr>
              <a:xfrm>
                <a:off x="4277168" y="226106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4" name="object 94"/>
              <p:cNvSpPr/>
              <p:nvPr/>
            </p:nvSpPr>
            <p:spPr>
              <a:xfrm>
                <a:off x="4245764" y="2268126"/>
                <a:ext cx="38100" cy="0"/>
              </a:xfrm>
              <a:custGeom>
                <a:avLst/>
                <a:gdLst/>
                <a:ahLst/>
                <a:cxnLst/>
                <a:rect l="l" t="t" r="r" b="b"/>
                <a:pathLst>
                  <a:path w="38100">
                    <a:moveTo>
                      <a:pt x="0" y="0"/>
                    </a:moveTo>
                    <a:lnTo>
                      <a:pt x="37684" y="0"/>
                    </a:lnTo>
                  </a:path>
                </a:pathLst>
              </a:custGeom>
              <a:ln w="14131">
                <a:solidFill>
                  <a:srgbClr val="000000"/>
                </a:solidFill>
              </a:ln>
            </p:spPr>
            <p:txBody>
              <a:bodyPr wrap="square" lIns="0" tIns="0" rIns="0" bIns="0" rtlCol="0"/>
              <a:lstStyle/>
              <a:p>
                <a:endParaRPr/>
              </a:p>
            </p:txBody>
          </p:sp>
          <p:sp>
            <p:nvSpPr>
              <p:cNvPr id="265" name="object 95"/>
              <p:cNvSpPr/>
              <p:nvPr/>
            </p:nvSpPr>
            <p:spPr>
              <a:xfrm>
                <a:off x="4120155" y="2246926"/>
                <a:ext cx="88265" cy="28575"/>
              </a:xfrm>
              <a:custGeom>
                <a:avLst/>
                <a:gdLst/>
                <a:ahLst/>
                <a:cxnLst/>
                <a:rect l="l" t="t" r="r" b="b"/>
                <a:pathLst>
                  <a:path w="88264" h="28575">
                    <a:moveTo>
                      <a:pt x="12560" y="0"/>
                    </a:moveTo>
                    <a:lnTo>
                      <a:pt x="0" y="0"/>
                    </a:lnTo>
                    <a:lnTo>
                      <a:pt x="0" y="14135"/>
                    </a:lnTo>
                    <a:lnTo>
                      <a:pt x="75374" y="28270"/>
                    </a:lnTo>
                    <a:lnTo>
                      <a:pt x="87934" y="28270"/>
                    </a:lnTo>
                    <a:lnTo>
                      <a:pt x="87934" y="14135"/>
                    </a:lnTo>
                    <a:lnTo>
                      <a:pt x="12560" y="0"/>
                    </a:lnTo>
                    <a:close/>
                  </a:path>
                </a:pathLst>
              </a:custGeom>
              <a:solidFill>
                <a:srgbClr val="000000"/>
              </a:solidFill>
            </p:spPr>
            <p:txBody>
              <a:bodyPr wrap="square" lIns="0" tIns="0" rIns="0" bIns="0" rtlCol="0"/>
              <a:lstStyle/>
              <a:p>
                <a:endParaRPr/>
              </a:p>
            </p:txBody>
          </p:sp>
          <p:sp>
            <p:nvSpPr>
              <p:cNvPr id="266" name="object 96"/>
              <p:cNvSpPr/>
              <p:nvPr/>
            </p:nvSpPr>
            <p:spPr>
              <a:xfrm>
                <a:off x="4924083" y="3073632"/>
                <a:ext cx="175895" cy="0"/>
              </a:xfrm>
              <a:custGeom>
                <a:avLst/>
                <a:gdLst/>
                <a:ahLst/>
                <a:cxnLst/>
                <a:rect l="l" t="t" r="r" b="b"/>
                <a:pathLst>
                  <a:path w="175895">
                    <a:moveTo>
                      <a:pt x="0" y="0"/>
                    </a:moveTo>
                    <a:lnTo>
                      <a:pt x="175860" y="0"/>
                    </a:lnTo>
                  </a:path>
                </a:pathLst>
              </a:custGeom>
              <a:ln w="14131">
                <a:solidFill>
                  <a:srgbClr val="000000"/>
                </a:solidFill>
              </a:ln>
            </p:spPr>
            <p:txBody>
              <a:bodyPr wrap="square" lIns="0" tIns="0" rIns="0" bIns="0" rtlCol="0"/>
              <a:lstStyle/>
              <a:p>
                <a:endParaRPr/>
              </a:p>
            </p:txBody>
          </p:sp>
          <p:sp>
            <p:nvSpPr>
              <p:cNvPr id="267" name="object 97"/>
              <p:cNvSpPr/>
              <p:nvPr/>
            </p:nvSpPr>
            <p:spPr>
              <a:xfrm>
                <a:off x="5062266" y="3038301"/>
                <a:ext cx="100965" cy="57150"/>
              </a:xfrm>
              <a:custGeom>
                <a:avLst/>
                <a:gdLst/>
                <a:ahLst/>
                <a:cxnLst/>
                <a:rect l="l" t="t" r="r" b="b"/>
                <a:pathLst>
                  <a:path w="100964" h="57150">
                    <a:moveTo>
                      <a:pt x="0" y="0"/>
                    </a:moveTo>
                    <a:lnTo>
                      <a:pt x="12560" y="28257"/>
                    </a:lnTo>
                    <a:lnTo>
                      <a:pt x="0" y="56527"/>
                    </a:lnTo>
                    <a:lnTo>
                      <a:pt x="12560" y="56527"/>
                    </a:lnTo>
                    <a:lnTo>
                      <a:pt x="50241" y="42392"/>
                    </a:lnTo>
                    <a:lnTo>
                      <a:pt x="75361" y="42392"/>
                    </a:lnTo>
                    <a:lnTo>
                      <a:pt x="100495" y="28257"/>
                    </a:lnTo>
                    <a:lnTo>
                      <a:pt x="75361" y="28257"/>
                    </a:lnTo>
                    <a:lnTo>
                      <a:pt x="50241" y="14135"/>
                    </a:lnTo>
                    <a:lnTo>
                      <a:pt x="12560" y="14135"/>
                    </a:lnTo>
                    <a:lnTo>
                      <a:pt x="0" y="0"/>
                    </a:lnTo>
                    <a:close/>
                  </a:path>
                </a:pathLst>
              </a:custGeom>
              <a:solidFill>
                <a:srgbClr val="000000"/>
              </a:solidFill>
            </p:spPr>
            <p:txBody>
              <a:bodyPr wrap="square" lIns="0" tIns="0" rIns="0" bIns="0" rtlCol="0"/>
              <a:lstStyle/>
              <a:p>
                <a:endParaRPr/>
              </a:p>
            </p:txBody>
          </p:sp>
          <p:sp>
            <p:nvSpPr>
              <p:cNvPr id="268" name="object 98"/>
              <p:cNvSpPr/>
              <p:nvPr/>
            </p:nvSpPr>
            <p:spPr>
              <a:xfrm>
                <a:off x="5162762" y="2896988"/>
                <a:ext cx="502920" cy="353695"/>
              </a:xfrm>
              <a:custGeom>
                <a:avLst/>
                <a:gdLst/>
                <a:ahLst/>
                <a:cxnLst/>
                <a:rect l="l" t="t" r="r" b="b"/>
                <a:pathLst>
                  <a:path w="502920" h="353694">
                    <a:moveTo>
                      <a:pt x="251218" y="0"/>
                    </a:moveTo>
                    <a:lnTo>
                      <a:pt x="150736" y="14122"/>
                    </a:lnTo>
                    <a:lnTo>
                      <a:pt x="75361" y="56527"/>
                    </a:lnTo>
                    <a:lnTo>
                      <a:pt x="12560" y="113055"/>
                    </a:lnTo>
                    <a:lnTo>
                      <a:pt x="0" y="169570"/>
                    </a:lnTo>
                    <a:lnTo>
                      <a:pt x="12560" y="240233"/>
                    </a:lnTo>
                    <a:lnTo>
                      <a:pt x="75361" y="296760"/>
                    </a:lnTo>
                    <a:lnTo>
                      <a:pt x="150736" y="339153"/>
                    </a:lnTo>
                    <a:lnTo>
                      <a:pt x="251218" y="353288"/>
                    </a:lnTo>
                    <a:lnTo>
                      <a:pt x="351713" y="339153"/>
                    </a:lnTo>
                    <a:lnTo>
                      <a:pt x="427088" y="296760"/>
                    </a:lnTo>
                    <a:lnTo>
                      <a:pt x="489889" y="240233"/>
                    </a:lnTo>
                    <a:lnTo>
                      <a:pt x="502450" y="169570"/>
                    </a:lnTo>
                    <a:lnTo>
                      <a:pt x="489889" y="113055"/>
                    </a:lnTo>
                    <a:lnTo>
                      <a:pt x="427088" y="56527"/>
                    </a:lnTo>
                    <a:lnTo>
                      <a:pt x="351713" y="14122"/>
                    </a:lnTo>
                    <a:lnTo>
                      <a:pt x="251218" y="0"/>
                    </a:lnTo>
                    <a:close/>
                  </a:path>
                </a:pathLst>
              </a:custGeom>
              <a:solidFill>
                <a:srgbClr val="F5F5F5"/>
              </a:solidFill>
            </p:spPr>
            <p:txBody>
              <a:bodyPr wrap="square" lIns="0" tIns="0" rIns="0" bIns="0" rtlCol="0"/>
              <a:lstStyle/>
              <a:p>
                <a:endParaRPr/>
              </a:p>
            </p:txBody>
          </p:sp>
          <p:sp>
            <p:nvSpPr>
              <p:cNvPr id="269" name="object 99"/>
              <p:cNvSpPr/>
              <p:nvPr/>
            </p:nvSpPr>
            <p:spPr>
              <a:xfrm>
                <a:off x="5413980" y="3236142"/>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270" name="object 100"/>
              <p:cNvSpPr/>
              <p:nvPr/>
            </p:nvSpPr>
            <p:spPr>
              <a:xfrm>
                <a:off x="5520752"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1" name="object 101"/>
              <p:cNvSpPr/>
              <p:nvPr/>
            </p:nvSpPr>
            <p:spPr>
              <a:xfrm>
                <a:off x="5514475" y="3193749"/>
                <a:ext cx="88265" cy="57150"/>
              </a:xfrm>
              <a:custGeom>
                <a:avLst/>
                <a:gdLst/>
                <a:ahLst/>
                <a:cxnLst/>
                <a:rect l="l" t="t" r="r" b="b"/>
                <a:pathLst>
                  <a:path w="88264" h="57150">
                    <a:moveTo>
                      <a:pt x="87934" y="0"/>
                    </a:moveTo>
                    <a:lnTo>
                      <a:pt x="75374" y="0"/>
                    </a:lnTo>
                    <a:lnTo>
                      <a:pt x="0" y="42392"/>
                    </a:lnTo>
                    <a:lnTo>
                      <a:pt x="0" y="56527"/>
                    </a:lnTo>
                    <a:lnTo>
                      <a:pt x="12560" y="56527"/>
                    </a:lnTo>
                    <a:lnTo>
                      <a:pt x="87934" y="14135"/>
                    </a:lnTo>
                    <a:lnTo>
                      <a:pt x="87934" y="0"/>
                    </a:lnTo>
                    <a:close/>
                  </a:path>
                </a:pathLst>
              </a:custGeom>
              <a:solidFill>
                <a:srgbClr val="000000"/>
              </a:solidFill>
            </p:spPr>
            <p:txBody>
              <a:bodyPr wrap="square" lIns="0" tIns="0" rIns="0" bIns="0" rtlCol="0"/>
              <a:lstStyle/>
              <a:p>
                <a:endParaRPr/>
              </a:p>
            </p:txBody>
          </p:sp>
          <p:sp>
            <p:nvSpPr>
              <p:cNvPr id="272" name="object 102"/>
              <p:cNvSpPr/>
              <p:nvPr/>
            </p:nvSpPr>
            <p:spPr>
              <a:xfrm>
                <a:off x="5596121"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3" name="object 103"/>
              <p:cNvSpPr/>
              <p:nvPr/>
            </p:nvSpPr>
            <p:spPr>
              <a:xfrm>
                <a:off x="5589850" y="3137221"/>
                <a:ext cx="75565" cy="71120"/>
              </a:xfrm>
              <a:custGeom>
                <a:avLst/>
                <a:gdLst/>
                <a:ahLst/>
                <a:cxnLst/>
                <a:rect l="l" t="t" r="r" b="b"/>
                <a:pathLst>
                  <a:path w="75564" h="71119">
                    <a:moveTo>
                      <a:pt x="75361" y="0"/>
                    </a:moveTo>
                    <a:lnTo>
                      <a:pt x="62801" y="0"/>
                    </a:lnTo>
                    <a:lnTo>
                      <a:pt x="0" y="56527"/>
                    </a:lnTo>
                    <a:lnTo>
                      <a:pt x="0" y="70662"/>
                    </a:lnTo>
                    <a:lnTo>
                      <a:pt x="12560" y="70662"/>
                    </a:lnTo>
                    <a:lnTo>
                      <a:pt x="75361" y="14135"/>
                    </a:lnTo>
                    <a:lnTo>
                      <a:pt x="75361" y="0"/>
                    </a:lnTo>
                    <a:close/>
                  </a:path>
                </a:pathLst>
              </a:custGeom>
              <a:solidFill>
                <a:srgbClr val="000000"/>
              </a:solidFill>
            </p:spPr>
            <p:txBody>
              <a:bodyPr wrap="square" lIns="0" tIns="0" rIns="0" bIns="0" rtlCol="0"/>
              <a:lstStyle/>
              <a:p>
                <a:endParaRPr/>
              </a:p>
            </p:txBody>
          </p:sp>
          <p:sp>
            <p:nvSpPr>
              <p:cNvPr id="274" name="object 104"/>
              <p:cNvSpPr/>
              <p:nvPr/>
            </p:nvSpPr>
            <p:spPr>
              <a:xfrm>
                <a:off x="5658928"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5" name="object 105"/>
              <p:cNvSpPr/>
              <p:nvPr/>
            </p:nvSpPr>
            <p:spPr>
              <a:xfrm>
                <a:off x="5652651" y="3066558"/>
                <a:ext cx="25400" cy="85090"/>
              </a:xfrm>
              <a:custGeom>
                <a:avLst/>
                <a:gdLst/>
                <a:ahLst/>
                <a:cxnLst/>
                <a:rect l="l" t="t" r="r" b="b"/>
                <a:pathLst>
                  <a:path w="25400" h="85089">
                    <a:moveTo>
                      <a:pt x="25120" y="0"/>
                    </a:moveTo>
                    <a:lnTo>
                      <a:pt x="12560" y="0"/>
                    </a:lnTo>
                    <a:lnTo>
                      <a:pt x="0" y="70662"/>
                    </a:lnTo>
                    <a:lnTo>
                      <a:pt x="0" y="84797"/>
                    </a:lnTo>
                    <a:lnTo>
                      <a:pt x="12560" y="84797"/>
                    </a:lnTo>
                    <a:lnTo>
                      <a:pt x="25120" y="14135"/>
                    </a:lnTo>
                    <a:lnTo>
                      <a:pt x="25120" y="0"/>
                    </a:lnTo>
                    <a:close/>
                  </a:path>
                </a:pathLst>
              </a:custGeom>
              <a:solidFill>
                <a:srgbClr val="000000"/>
              </a:solidFill>
            </p:spPr>
            <p:txBody>
              <a:bodyPr wrap="square" lIns="0" tIns="0" rIns="0" bIns="0" rtlCol="0"/>
              <a:lstStyle/>
              <a:p>
                <a:endParaRPr/>
              </a:p>
            </p:txBody>
          </p:sp>
          <p:sp>
            <p:nvSpPr>
              <p:cNvPr id="276" name="object 106"/>
              <p:cNvSpPr/>
              <p:nvPr/>
            </p:nvSpPr>
            <p:spPr>
              <a:xfrm>
                <a:off x="566519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77" name="object 107"/>
              <p:cNvSpPr/>
              <p:nvPr/>
            </p:nvSpPr>
            <p:spPr>
              <a:xfrm>
                <a:off x="5652651" y="3010043"/>
                <a:ext cx="25400" cy="71120"/>
              </a:xfrm>
              <a:custGeom>
                <a:avLst/>
                <a:gdLst/>
                <a:ahLst/>
                <a:cxnLst/>
                <a:rect l="l" t="t" r="r" b="b"/>
                <a:pathLst>
                  <a:path w="25400" h="71119">
                    <a:moveTo>
                      <a:pt x="12560" y="0"/>
                    </a:moveTo>
                    <a:lnTo>
                      <a:pt x="0" y="0"/>
                    </a:lnTo>
                    <a:lnTo>
                      <a:pt x="0" y="14122"/>
                    </a:lnTo>
                    <a:lnTo>
                      <a:pt x="12560" y="70650"/>
                    </a:lnTo>
                    <a:lnTo>
                      <a:pt x="25120" y="70650"/>
                    </a:lnTo>
                    <a:lnTo>
                      <a:pt x="25120" y="56515"/>
                    </a:lnTo>
                    <a:lnTo>
                      <a:pt x="12560" y="0"/>
                    </a:lnTo>
                    <a:close/>
                  </a:path>
                </a:pathLst>
              </a:custGeom>
              <a:solidFill>
                <a:srgbClr val="000000"/>
              </a:solidFill>
            </p:spPr>
            <p:txBody>
              <a:bodyPr wrap="square" lIns="0" tIns="0" rIns="0" bIns="0" rtlCol="0"/>
              <a:lstStyle/>
              <a:p>
                <a:endParaRPr/>
              </a:p>
            </p:txBody>
          </p:sp>
          <p:sp>
            <p:nvSpPr>
              <p:cNvPr id="278" name="object 108"/>
              <p:cNvSpPr/>
              <p:nvPr/>
            </p:nvSpPr>
            <p:spPr>
              <a:xfrm>
                <a:off x="5658928"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9" name="object 109"/>
              <p:cNvSpPr/>
              <p:nvPr/>
            </p:nvSpPr>
            <p:spPr>
              <a:xfrm>
                <a:off x="5589850" y="2953516"/>
                <a:ext cx="75565" cy="71120"/>
              </a:xfrm>
              <a:custGeom>
                <a:avLst/>
                <a:gdLst/>
                <a:ahLst/>
                <a:cxnLst/>
                <a:rect l="l" t="t" r="r" b="b"/>
                <a:pathLst>
                  <a:path w="75564" h="71119">
                    <a:moveTo>
                      <a:pt x="12560" y="0"/>
                    </a:moveTo>
                    <a:lnTo>
                      <a:pt x="0" y="0"/>
                    </a:lnTo>
                    <a:lnTo>
                      <a:pt x="0" y="14122"/>
                    </a:lnTo>
                    <a:lnTo>
                      <a:pt x="62801" y="70650"/>
                    </a:lnTo>
                    <a:lnTo>
                      <a:pt x="75361" y="70650"/>
                    </a:lnTo>
                    <a:lnTo>
                      <a:pt x="75361" y="56527"/>
                    </a:lnTo>
                    <a:lnTo>
                      <a:pt x="12560" y="0"/>
                    </a:lnTo>
                    <a:close/>
                  </a:path>
                </a:pathLst>
              </a:custGeom>
              <a:solidFill>
                <a:srgbClr val="000000"/>
              </a:solidFill>
            </p:spPr>
            <p:txBody>
              <a:bodyPr wrap="square" lIns="0" tIns="0" rIns="0" bIns="0" rtlCol="0"/>
              <a:lstStyle/>
              <a:p>
                <a:endParaRPr/>
              </a:p>
            </p:txBody>
          </p:sp>
          <p:sp>
            <p:nvSpPr>
              <p:cNvPr id="280" name="object 110"/>
              <p:cNvSpPr/>
              <p:nvPr/>
            </p:nvSpPr>
            <p:spPr>
              <a:xfrm>
                <a:off x="5596121"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1" name="object 111"/>
              <p:cNvSpPr/>
              <p:nvPr/>
            </p:nvSpPr>
            <p:spPr>
              <a:xfrm>
                <a:off x="5514475" y="2911110"/>
                <a:ext cx="88265" cy="57150"/>
              </a:xfrm>
              <a:custGeom>
                <a:avLst/>
                <a:gdLst/>
                <a:ahLst/>
                <a:cxnLst/>
                <a:rect l="l" t="t" r="r" b="b"/>
                <a:pathLst>
                  <a:path w="88264" h="57150">
                    <a:moveTo>
                      <a:pt x="12560" y="0"/>
                    </a:moveTo>
                    <a:lnTo>
                      <a:pt x="0" y="0"/>
                    </a:lnTo>
                    <a:lnTo>
                      <a:pt x="0" y="14135"/>
                    </a:lnTo>
                    <a:lnTo>
                      <a:pt x="75374" y="56527"/>
                    </a:lnTo>
                    <a:lnTo>
                      <a:pt x="87934" y="56527"/>
                    </a:lnTo>
                    <a:lnTo>
                      <a:pt x="87934" y="42405"/>
                    </a:lnTo>
                    <a:lnTo>
                      <a:pt x="12560" y="0"/>
                    </a:lnTo>
                    <a:close/>
                  </a:path>
                </a:pathLst>
              </a:custGeom>
              <a:solidFill>
                <a:srgbClr val="000000"/>
              </a:solidFill>
            </p:spPr>
            <p:txBody>
              <a:bodyPr wrap="square" lIns="0" tIns="0" rIns="0" bIns="0" rtlCol="0"/>
              <a:lstStyle/>
              <a:p>
                <a:endParaRPr/>
              </a:p>
            </p:txBody>
          </p:sp>
          <p:sp>
            <p:nvSpPr>
              <p:cNvPr id="282" name="object 112"/>
              <p:cNvSpPr/>
              <p:nvPr/>
            </p:nvSpPr>
            <p:spPr>
              <a:xfrm>
                <a:off x="5520752"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3" name="object 113"/>
              <p:cNvSpPr/>
              <p:nvPr/>
            </p:nvSpPr>
            <p:spPr>
              <a:xfrm>
                <a:off x="5413980" y="2896988"/>
                <a:ext cx="113664" cy="28575"/>
              </a:xfrm>
              <a:custGeom>
                <a:avLst/>
                <a:gdLst/>
                <a:ahLst/>
                <a:cxnLst/>
                <a:rect l="l" t="t" r="r" b="b"/>
                <a:pathLst>
                  <a:path w="113664" h="28575">
                    <a:moveTo>
                      <a:pt x="12560" y="0"/>
                    </a:moveTo>
                    <a:lnTo>
                      <a:pt x="0" y="0"/>
                    </a:lnTo>
                    <a:lnTo>
                      <a:pt x="0" y="14122"/>
                    </a:lnTo>
                    <a:lnTo>
                      <a:pt x="100495" y="28257"/>
                    </a:lnTo>
                    <a:lnTo>
                      <a:pt x="113055" y="28257"/>
                    </a:lnTo>
                    <a:lnTo>
                      <a:pt x="113055" y="14122"/>
                    </a:lnTo>
                    <a:lnTo>
                      <a:pt x="12560" y="0"/>
                    </a:lnTo>
                    <a:close/>
                  </a:path>
                </a:pathLst>
              </a:custGeom>
              <a:solidFill>
                <a:srgbClr val="000000"/>
              </a:solidFill>
            </p:spPr>
            <p:txBody>
              <a:bodyPr wrap="square" lIns="0" tIns="0" rIns="0" bIns="0" rtlCol="0"/>
              <a:lstStyle/>
              <a:p>
                <a:endParaRPr/>
              </a:p>
            </p:txBody>
          </p:sp>
          <p:sp>
            <p:nvSpPr>
              <p:cNvPr id="284" name="object 114"/>
              <p:cNvSpPr/>
              <p:nvPr/>
            </p:nvSpPr>
            <p:spPr>
              <a:xfrm>
                <a:off x="5413968" y="2896988"/>
                <a:ext cx="12700" cy="14604"/>
              </a:xfrm>
              <a:custGeom>
                <a:avLst/>
                <a:gdLst/>
                <a:ahLst/>
                <a:cxnLst/>
                <a:rect l="l" t="t" r="r" b="b"/>
                <a:pathLst>
                  <a:path w="12700" h="14605">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285" name="object 115"/>
              <p:cNvSpPr/>
              <p:nvPr/>
            </p:nvSpPr>
            <p:spPr>
              <a:xfrm>
                <a:off x="5313498" y="2896988"/>
                <a:ext cx="113664" cy="28575"/>
              </a:xfrm>
              <a:custGeom>
                <a:avLst/>
                <a:gdLst/>
                <a:ahLst/>
                <a:cxnLst/>
                <a:rect l="l" t="t" r="r" b="b"/>
                <a:pathLst>
                  <a:path w="113664" h="28575">
                    <a:moveTo>
                      <a:pt x="113042" y="0"/>
                    </a:moveTo>
                    <a:lnTo>
                      <a:pt x="100482" y="0"/>
                    </a:lnTo>
                    <a:lnTo>
                      <a:pt x="0" y="14122"/>
                    </a:lnTo>
                    <a:lnTo>
                      <a:pt x="0" y="28257"/>
                    </a:lnTo>
                    <a:lnTo>
                      <a:pt x="12560" y="28257"/>
                    </a:lnTo>
                    <a:lnTo>
                      <a:pt x="113042" y="14122"/>
                    </a:lnTo>
                    <a:lnTo>
                      <a:pt x="113042" y="0"/>
                    </a:lnTo>
                    <a:close/>
                  </a:path>
                </a:pathLst>
              </a:custGeom>
              <a:solidFill>
                <a:srgbClr val="000000"/>
              </a:solidFill>
            </p:spPr>
            <p:txBody>
              <a:bodyPr wrap="square" lIns="0" tIns="0" rIns="0" bIns="0" rtlCol="0"/>
              <a:lstStyle/>
              <a:p>
                <a:endParaRPr/>
              </a:p>
            </p:txBody>
          </p:sp>
          <p:sp>
            <p:nvSpPr>
              <p:cNvPr id="286" name="object 116"/>
              <p:cNvSpPr/>
              <p:nvPr/>
            </p:nvSpPr>
            <p:spPr>
              <a:xfrm>
                <a:off x="5319769"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7" name="object 117"/>
              <p:cNvSpPr/>
              <p:nvPr/>
            </p:nvSpPr>
            <p:spPr>
              <a:xfrm>
                <a:off x="5238123" y="2911110"/>
                <a:ext cx="88265" cy="57150"/>
              </a:xfrm>
              <a:custGeom>
                <a:avLst/>
                <a:gdLst/>
                <a:ahLst/>
                <a:cxnLst/>
                <a:rect l="l" t="t" r="r" b="b"/>
                <a:pathLst>
                  <a:path w="88264" h="57150">
                    <a:moveTo>
                      <a:pt x="87934" y="0"/>
                    </a:moveTo>
                    <a:lnTo>
                      <a:pt x="75374" y="0"/>
                    </a:lnTo>
                    <a:lnTo>
                      <a:pt x="0" y="42405"/>
                    </a:lnTo>
                    <a:lnTo>
                      <a:pt x="0" y="56527"/>
                    </a:lnTo>
                    <a:lnTo>
                      <a:pt x="12560" y="56527"/>
                    </a:lnTo>
                    <a:lnTo>
                      <a:pt x="87934" y="14135"/>
                    </a:lnTo>
                    <a:lnTo>
                      <a:pt x="87934" y="0"/>
                    </a:lnTo>
                    <a:close/>
                  </a:path>
                </a:pathLst>
              </a:custGeom>
              <a:solidFill>
                <a:srgbClr val="000000"/>
              </a:solidFill>
            </p:spPr>
            <p:txBody>
              <a:bodyPr wrap="square" lIns="0" tIns="0" rIns="0" bIns="0" rtlCol="0"/>
              <a:lstStyle/>
              <a:p>
                <a:endParaRPr/>
              </a:p>
            </p:txBody>
          </p:sp>
          <p:sp>
            <p:nvSpPr>
              <p:cNvPr id="288" name="object 118"/>
              <p:cNvSpPr/>
              <p:nvPr/>
            </p:nvSpPr>
            <p:spPr>
              <a:xfrm>
                <a:off x="5244400"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9" name="object 119"/>
              <p:cNvSpPr/>
              <p:nvPr/>
            </p:nvSpPr>
            <p:spPr>
              <a:xfrm>
                <a:off x="5175322" y="2953516"/>
                <a:ext cx="75565" cy="71120"/>
              </a:xfrm>
              <a:custGeom>
                <a:avLst/>
                <a:gdLst/>
                <a:ahLst/>
                <a:cxnLst/>
                <a:rect l="l" t="t" r="r" b="b"/>
                <a:pathLst>
                  <a:path w="75564" h="71119">
                    <a:moveTo>
                      <a:pt x="75361" y="0"/>
                    </a:moveTo>
                    <a:lnTo>
                      <a:pt x="62801" y="0"/>
                    </a:lnTo>
                    <a:lnTo>
                      <a:pt x="0" y="56527"/>
                    </a:lnTo>
                    <a:lnTo>
                      <a:pt x="0" y="70650"/>
                    </a:lnTo>
                    <a:lnTo>
                      <a:pt x="12560" y="70650"/>
                    </a:lnTo>
                    <a:lnTo>
                      <a:pt x="75361" y="14122"/>
                    </a:lnTo>
                    <a:lnTo>
                      <a:pt x="75361" y="0"/>
                    </a:lnTo>
                    <a:close/>
                  </a:path>
                </a:pathLst>
              </a:custGeom>
              <a:solidFill>
                <a:srgbClr val="000000"/>
              </a:solidFill>
            </p:spPr>
            <p:txBody>
              <a:bodyPr wrap="square" lIns="0" tIns="0" rIns="0" bIns="0" rtlCol="0"/>
              <a:lstStyle/>
              <a:p>
                <a:endParaRPr/>
              </a:p>
            </p:txBody>
          </p:sp>
          <p:sp>
            <p:nvSpPr>
              <p:cNvPr id="290" name="object 120"/>
              <p:cNvSpPr/>
              <p:nvPr/>
            </p:nvSpPr>
            <p:spPr>
              <a:xfrm>
                <a:off x="5181593"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1" name="object 121"/>
              <p:cNvSpPr/>
              <p:nvPr/>
            </p:nvSpPr>
            <p:spPr>
              <a:xfrm>
                <a:off x="5162762" y="3010043"/>
                <a:ext cx="25400" cy="71120"/>
              </a:xfrm>
              <a:custGeom>
                <a:avLst/>
                <a:gdLst/>
                <a:ahLst/>
                <a:cxnLst/>
                <a:rect l="l" t="t" r="r" b="b"/>
                <a:pathLst>
                  <a:path w="25400" h="71119">
                    <a:moveTo>
                      <a:pt x="25120" y="0"/>
                    </a:moveTo>
                    <a:lnTo>
                      <a:pt x="12560" y="0"/>
                    </a:lnTo>
                    <a:lnTo>
                      <a:pt x="0" y="56515"/>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292" name="object 122"/>
              <p:cNvSpPr/>
              <p:nvPr/>
            </p:nvSpPr>
            <p:spPr>
              <a:xfrm>
                <a:off x="516274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93" name="object 123"/>
              <p:cNvSpPr/>
              <p:nvPr/>
            </p:nvSpPr>
            <p:spPr>
              <a:xfrm>
                <a:off x="5162762" y="3066558"/>
                <a:ext cx="25400" cy="85090"/>
              </a:xfrm>
              <a:custGeom>
                <a:avLst/>
                <a:gdLst/>
                <a:ahLst/>
                <a:cxnLst/>
                <a:rect l="l" t="t" r="r" b="b"/>
                <a:pathLst>
                  <a:path w="25400" h="85089">
                    <a:moveTo>
                      <a:pt x="12560" y="0"/>
                    </a:moveTo>
                    <a:lnTo>
                      <a:pt x="0" y="0"/>
                    </a:lnTo>
                    <a:lnTo>
                      <a:pt x="0" y="14135"/>
                    </a:lnTo>
                    <a:lnTo>
                      <a:pt x="12560" y="84797"/>
                    </a:lnTo>
                    <a:lnTo>
                      <a:pt x="25120" y="84797"/>
                    </a:lnTo>
                    <a:lnTo>
                      <a:pt x="25120" y="70662"/>
                    </a:lnTo>
                    <a:lnTo>
                      <a:pt x="12560" y="0"/>
                    </a:lnTo>
                    <a:close/>
                  </a:path>
                </a:pathLst>
              </a:custGeom>
              <a:solidFill>
                <a:srgbClr val="000000"/>
              </a:solidFill>
            </p:spPr>
            <p:txBody>
              <a:bodyPr wrap="square" lIns="0" tIns="0" rIns="0" bIns="0" rtlCol="0"/>
              <a:lstStyle/>
              <a:p>
                <a:endParaRPr/>
              </a:p>
            </p:txBody>
          </p:sp>
          <p:sp>
            <p:nvSpPr>
              <p:cNvPr id="294" name="object 124"/>
              <p:cNvSpPr/>
              <p:nvPr/>
            </p:nvSpPr>
            <p:spPr>
              <a:xfrm>
                <a:off x="5181593"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5" name="object 125"/>
              <p:cNvSpPr/>
              <p:nvPr/>
            </p:nvSpPr>
            <p:spPr>
              <a:xfrm>
                <a:off x="5175322" y="3137221"/>
                <a:ext cx="75565" cy="71120"/>
              </a:xfrm>
              <a:custGeom>
                <a:avLst/>
                <a:gdLst/>
                <a:ahLst/>
                <a:cxnLst/>
                <a:rect l="l" t="t" r="r" b="b"/>
                <a:pathLst>
                  <a:path w="75564" h="71119">
                    <a:moveTo>
                      <a:pt x="12560" y="0"/>
                    </a:moveTo>
                    <a:lnTo>
                      <a:pt x="0" y="0"/>
                    </a:lnTo>
                    <a:lnTo>
                      <a:pt x="0" y="14135"/>
                    </a:lnTo>
                    <a:lnTo>
                      <a:pt x="62801" y="70662"/>
                    </a:lnTo>
                    <a:lnTo>
                      <a:pt x="75361" y="70662"/>
                    </a:lnTo>
                    <a:lnTo>
                      <a:pt x="75361" y="56527"/>
                    </a:lnTo>
                    <a:lnTo>
                      <a:pt x="12560" y="0"/>
                    </a:lnTo>
                    <a:close/>
                  </a:path>
                </a:pathLst>
              </a:custGeom>
              <a:solidFill>
                <a:srgbClr val="000000"/>
              </a:solidFill>
            </p:spPr>
            <p:txBody>
              <a:bodyPr wrap="square" lIns="0" tIns="0" rIns="0" bIns="0" rtlCol="0"/>
              <a:lstStyle/>
              <a:p>
                <a:endParaRPr/>
              </a:p>
            </p:txBody>
          </p:sp>
          <p:sp>
            <p:nvSpPr>
              <p:cNvPr id="296" name="object 126"/>
              <p:cNvSpPr/>
              <p:nvPr/>
            </p:nvSpPr>
            <p:spPr>
              <a:xfrm>
                <a:off x="5244400"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7" name="object 127"/>
              <p:cNvSpPr/>
              <p:nvPr/>
            </p:nvSpPr>
            <p:spPr>
              <a:xfrm>
                <a:off x="5238123" y="3193749"/>
                <a:ext cx="88265" cy="57150"/>
              </a:xfrm>
              <a:custGeom>
                <a:avLst/>
                <a:gdLst/>
                <a:ahLst/>
                <a:cxnLst/>
                <a:rect l="l" t="t" r="r" b="b"/>
                <a:pathLst>
                  <a:path w="88264" h="57150">
                    <a:moveTo>
                      <a:pt x="12560" y="0"/>
                    </a:moveTo>
                    <a:lnTo>
                      <a:pt x="0" y="0"/>
                    </a:lnTo>
                    <a:lnTo>
                      <a:pt x="0" y="14135"/>
                    </a:lnTo>
                    <a:lnTo>
                      <a:pt x="75374" y="56527"/>
                    </a:lnTo>
                    <a:lnTo>
                      <a:pt x="87934" y="56527"/>
                    </a:lnTo>
                    <a:lnTo>
                      <a:pt x="87934" y="42392"/>
                    </a:lnTo>
                    <a:lnTo>
                      <a:pt x="12560" y="0"/>
                    </a:lnTo>
                    <a:close/>
                  </a:path>
                </a:pathLst>
              </a:custGeom>
              <a:solidFill>
                <a:srgbClr val="000000"/>
              </a:solidFill>
            </p:spPr>
            <p:txBody>
              <a:bodyPr wrap="square" lIns="0" tIns="0" rIns="0" bIns="0" rtlCol="0"/>
              <a:lstStyle/>
              <a:p>
                <a:endParaRPr/>
              </a:p>
            </p:txBody>
          </p:sp>
          <p:sp>
            <p:nvSpPr>
              <p:cNvPr id="298" name="object 128"/>
              <p:cNvSpPr/>
              <p:nvPr/>
            </p:nvSpPr>
            <p:spPr>
              <a:xfrm>
                <a:off x="5319769"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9" name="object 129"/>
              <p:cNvSpPr/>
              <p:nvPr/>
            </p:nvSpPr>
            <p:spPr>
              <a:xfrm>
                <a:off x="5313498" y="3236142"/>
                <a:ext cx="113664" cy="28575"/>
              </a:xfrm>
              <a:custGeom>
                <a:avLst/>
                <a:gdLst/>
                <a:ahLst/>
                <a:cxnLst/>
                <a:rect l="l" t="t" r="r" b="b"/>
                <a:pathLst>
                  <a:path w="113664" h="28575">
                    <a:moveTo>
                      <a:pt x="12560" y="0"/>
                    </a:moveTo>
                    <a:lnTo>
                      <a:pt x="0" y="0"/>
                    </a:lnTo>
                    <a:lnTo>
                      <a:pt x="0" y="14135"/>
                    </a:lnTo>
                    <a:lnTo>
                      <a:pt x="100482" y="28270"/>
                    </a:lnTo>
                    <a:lnTo>
                      <a:pt x="113042" y="28270"/>
                    </a:lnTo>
                    <a:lnTo>
                      <a:pt x="113042" y="14135"/>
                    </a:lnTo>
                    <a:lnTo>
                      <a:pt x="12560" y="0"/>
                    </a:lnTo>
                    <a:close/>
                  </a:path>
                </a:pathLst>
              </a:custGeom>
              <a:solidFill>
                <a:srgbClr val="000000"/>
              </a:solidFill>
            </p:spPr>
            <p:txBody>
              <a:bodyPr wrap="square" lIns="0" tIns="0" rIns="0" bIns="0" rtlCol="0"/>
              <a:lstStyle/>
              <a:p>
                <a:endParaRPr/>
              </a:p>
            </p:txBody>
          </p:sp>
          <p:sp>
            <p:nvSpPr>
              <p:cNvPr id="300" name="object 130"/>
              <p:cNvSpPr/>
              <p:nvPr/>
            </p:nvSpPr>
            <p:spPr>
              <a:xfrm>
                <a:off x="5420260" y="325027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7" name="object 131"/>
            <p:cNvSpPr txBox="1"/>
            <p:nvPr/>
          </p:nvSpPr>
          <p:spPr>
            <a:xfrm>
              <a:off x="5275665" y="2969076"/>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8" name="object 132"/>
            <p:cNvSpPr txBox="1"/>
            <p:nvPr/>
          </p:nvSpPr>
          <p:spPr>
            <a:xfrm>
              <a:off x="3579868" y="1852674"/>
              <a:ext cx="500380" cy="478155"/>
            </a:xfrm>
            <a:prstGeom prst="rect">
              <a:avLst/>
            </a:prstGeom>
          </p:spPr>
          <p:txBody>
            <a:bodyPr vert="horz" wrap="square" lIns="0" tIns="13970" rIns="0" bIns="0" rtlCol="0">
              <a:spAutoFit/>
            </a:bodyPr>
            <a:lstStyle/>
            <a:p>
              <a:pPr algn="ctr">
                <a:lnSpc>
                  <a:spcPct val="100000"/>
                </a:lnSpc>
                <a:spcBef>
                  <a:spcPts val="110"/>
                </a:spcBef>
              </a:pPr>
              <a:r>
                <a:rPr sz="1100" spc="-55" dirty="0">
                  <a:latin typeface="Arial"/>
                  <a:cs typeface="Arial"/>
                </a:rPr>
                <a:t>modified</a:t>
              </a:r>
              <a:endParaRPr sz="1100">
                <a:latin typeface="Arial"/>
                <a:cs typeface="Arial"/>
              </a:endParaRPr>
            </a:p>
            <a:p>
              <a:pPr marL="23495" algn="ctr">
                <a:lnSpc>
                  <a:spcPct val="100000"/>
                </a:lnSpc>
                <a:spcBef>
                  <a:spcPts val="905"/>
                </a:spcBef>
              </a:pPr>
              <a:r>
                <a:rPr sz="1100" spc="-65" dirty="0">
                  <a:latin typeface="Arial"/>
                  <a:cs typeface="Arial"/>
                </a:rPr>
                <a:t>SCIs</a:t>
              </a:r>
              <a:endParaRPr sz="1100">
                <a:latin typeface="Arial"/>
                <a:cs typeface="Arial"/>
              </a:endParaRPr>
            </a:p>
          </p:txBody>
        </p:sp>
        <p:sp>
          <p:nvSpPr>
            <p:cNvPr id="9" name="object 133"/>
            <p:cNvSpPr txBox="1"/>
            <p:nvPr/>
          </p:nvSpPr>
          <p:spPr>
            <a:xfrm>
              <a:off x="2587513" y="2785364"/>
              <a:ext cx="681990" cy="534670"/>
            </a:xfrm>
            <a:prstGeom prst="rect">
              <a:avLst/>
            </a:prstGeom>
          </p:spPr>
          <p:txBody>
            <a:bodyPr vert="horz" wrap="square" lIns="0" tIns="12065" rIns="0" bIns="0" rtlCol="0">
              <a:spAutoFit/>
            </a:bodyPr>
            <a:lstStyle/>
            <a:p>
              <a:pPr marL="12065" marR="5080" indent="-10160" algn="ctr">
                <a:lnSpc>
                  <a:spcPct val="101200"/>
                </a:lnSpc>
                <a:spcBef>
                  <a:spcPts val="95"/>
                </a:spcBef>
              </a:pPr>
              <a:r>
                <a:rPr sz="1100" spc="-55" dirty="0">
                  <a:latin typeface="Arial"/>
                  <a:cs typeface="Arial"/>
                </a:rPr>
                <a:t>Software  engineering  tasks</a:t>
              </a:r>
              <a:endParaRPr sz="1100">
                <a:latin typeface="Arial"/>
                <a:cs typeface="Arial"/>
              </a:endParaRPr>
            </a:p>
          </p:txBody>
        </p:sp>
        <p:sp>
          <p:nvSpPr>
            <p:cNvPr id="10" name="object 134"/>
            <p:cNvSpPr txBox="1"/>
            <p:nvPr/>
          </p:nvSpPr>
          <p:spPr>
            <a:xfrm>
              <a:off x="4358679" y="2785364"/>
              <a:ext cx="521970" cy="534670"/>
            </a:xfrm>
            <a:prstGeom prst="rect">
              <a:avLst/>
            </a:prstGeom>
          </p:spPr>
          <p:txBody>
            <a:bodyPr vert="horz" wrap="square" lIns="0" tIns="12065" rIns="0" bIns="0" rtlCol="0">
              <a:spAutoFit/>
            </a:bodyPr>
            <a:lstStyle/>
            <a:p>
              <a:pPr marL="12065" marR="5080" indent="20320" algn="ctr">
                <a:lnSpc>
                  <a:spcPct val="101200"/>
                </a:lnSpc>
                <a:spcBef>
                  <a:spcPts val="95"/>
                </a:spcBef>
              </a:pPr>
              <a:r>
                <a:rPr sz="1100" spc="-60" dirty="0">
                  <a:latin typeface="Arial"/>
                  <a:cs typeface="Arial"/>
                </a:rPr>
                <a:t>Formal  </a:t>
              </a:r>
              <a:r>
                <a:rPr sz="1100" spc="-50" dirty="0">
                  <a:latin typeface="Arial"/>
                  <a:cs typeface="Arial"/>
                </a:rPr>
                <a:t>technical  </a:t>
              </a:r>
              <a:r>
                <a:rPr sz="1100" spc="-55" dirty="0">
                  <a:latin typeface="Arial"/>
                  <a:cs typeface="Arial"/>
                </a:rPr>
                <a:t>reviews</a:t>
              </a:r>
              <a:endParaRPr sz="1100">
                <a:latin typeface="Arial"/>
                <a:cs typeface="Arial"/>
              </a:endParaRPr>
            </a:p>
          </p:txBody>
        </p:sp>
        <p:sp>
          <p:nvSpPr>
            <p:cNvPr id="11" name="object 135"/>
            <p:cNvSpPr txBox="1"/>
            <p:nvPr/>
          </p:nvSpPr>
          <p:spPr>
            <a:xfrm>
              <a:off x="3692921" y="2969076"/>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12" name="object 136"/>
            <p:cNvSpPr txBox="1"/>
            <p:nvPr/>
          </p:nvSpPr>
          <p:spPr>
            <a:xfrm>
              <a:off x="5137489" y="2672311"/>
              <a:ext cx="54927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approved</a:t>
              </a:r>
              <a:endParaRPr sz="1100">
                <a:latin typeface="Arial"/>
                <a:cs typeface="Arial"/>
              </a:endParaRPr>
            </a:p>
          </p:txBody>
        </p:sp>
        <p:grpSp>
          <p:nvGrpSpPr>
            <p:cNvPr id="13" name="object 137"/>
            <p:cNvGrpSpPr/>
            <p:nvPr/>
          </p:nvGrpSpPr>
          <p:grpSpPr>
            <a:xfrm>
              <a:off x="4572364" y="4423198"/>
              <a:ext cx="716420" cy="353772"/>
              <a:chOff x="4572364" y="4423198"/>
              <a:chExt cx="716420" cy="353772"/>
            </a:xfrm>
          </p:grpSpPr>
          <p:sp>
            <p:nvSpPr>
              <p:cNvPr id="142" name="object 138"/>
              <p:cNvSpPr/>
              <p:nvPr/>
            </p:nvSpPr>
            <p:spPr>
              <a:xfrm>
                <a:off x="4572364" y="4564511"/>
                <a:ext cx="100965" cy="57150"/>
              </a:xfrm>
              <a:custGeom>
                <a:avLst/>
                <a:gdLst/>
                <a:ahLst/>
                <a:cxnLst/>
                <a:rect l="l" t="t" r="r" b="b"/>
                <a:pathLst>
                  <a:path w="100964" h="57150">
                    <a:moveTo>
                      <a:pt x="100495" y="0"/>
                    </a:moveTo>
                    <a:lnTo>
                      <a:pt x="87934" y="0"/>
                    </a:lnTo>
                    <a:lnTo>
                      <a:pt x="50253" y="14135"/>
                    </a:lnTo>
                    <a:lnTo>
                      <a:pt x="25120" y="14135"/>
                    </a:lnTo>
                    <a:lnTo>
                      <a:pt x="0" y="28270"/>
                    </a:lnTo>
                    <a:lnTo>
                      <a:pt x="25120" y="28270"/>
                    </a:lnTo>
                    <a:lnTo>
                      <a:pt x="50253" y="42405"/>
                    </a:lnTo>
                    <a:lnTo>
                      <a:pt x="87934" y="56527"/>
                    </a:lnTo>
                    <a:lnTo>
                      <a:pt x="100495" y="56527"/>
                    </a:lnTo>
                    <a:lnTo>
                      <a:pt x="87934" y="28270"/>
                    </a:lnTo>
                    <a:lnTo>
                      <a:pt x="100495" y="0"/>
                    </a:lnTo>
                    <a:close/>
                  </a:path>
                </a:pathLst>
              </a:custGeom>
              <a:solidFill>
                <a:srgbClr val="000000"/>
              </a:solidFill>
            </p:spPr>
            <p:txBody>
              <a:bodyPr wrap="square" lIns="0" tIns="0" rIns="0" bIns="0" rtlCol="0"/>
              <a:lstStyle/>
              <a:p>
                <a:endParaRPr/>
              </a:p>
            </p:txBody>
          </p:sp>
          <p:sp>
            <p:nvSpPr>
              <p:cNvPr id="143" name="object 139"/>
              <p:cNvSpPr/>
              <p:nvPr/>
            </p:nvSpPr>
            <p:spPr>
              <a:xfrm>
                <a:off x="4760794" y="4423198"/>
                <a:ext cx="515620" cy="339725"/>
              </a:xfrm>
              <a:custGeom>
                <a:avLst/>
                <a:gdLst/>
                <a:ahLst/>
                <a:cxnLst/>
                <a:rect l="l" t="t" r="r" b="b"/>
                <a:pathLst>
                  <a:path w="515620" h="339725">
                    <a:moveTo>
                      <a:pt x="263791" y="0"/>
                    </a:moveTo>
                    <a:lnTo>
                      <a:pt x="163296" y="14135"/>
                    </a:lnTo>
                    <a:lnTo>
                      <a:pt x="75361" y="42405"/>
                    </a:lnTo>
                    <a:lnTo>
                      <a:pt x="25120" y="98920"/>
                    </a:lnTo>
                    <a:lnTo>
                      <a:pt x="0" y="169583"/>
                    </a:lnTo>
                    <a:lnTo>
                      <a:pt x="25120" y="240245"/>
                    </a:lnTo>
                    <a:lnTo>
                      <a:pt x="75361" y="282638"/>
                    </a:lnTo>
                    <a:lnTo>
                      <a:pt x="163296" y="325031"/>
                    </a:lnTo>
                    <a:lnTo>
                      <a:pt x="263791" y="339166"/>
                    </a:lnTo>
                    <a:lnTo>
                      <a:pt x="351713" y="325031"/>
                    </a:lnTo>
                    <a:lnTo>
                      <a:pt x="439648" y="282638"/>
                    </a:lnTo>
                    <a:lnTo>
                      <a:pt x="489889" y="240245"/>
                    </a:lnTo>
                    <a:lnTo>
                      <a:pt x="515010" y="169583"/>
                    </a:lnTo>
                    <a:lnTo>
                      <a:pt x="489889" y="98920"/>
                    </a:lnTo>
                    <a:lnTo>
                      <a:pt x="439648" y="42405"/>
                    </a:lnTo>
                    <a:lnTo>
                      <a:pt x="351713" y="14135"/>
                    </a:lnTo>
                    <a:lnTo>
                      <a:pt x="263791" y="0"/>
                    </a:lnTo>
                    <a:close/>
                  </a:path>
                </a:pathLst>
              </a:custGeom>
              <a:solidFill>
                <a:srgbClr val="F5F5F5"/>
              </a:solidFill>
            </p:spPr>
            <p:txBody>
              <a:bodyPr wrap="square" lIns="0" tIns="0" rIns="0" bIns="0" rtlCol="0"/>
              <a:lstStyle/>
              <a:p>
                <a:endParaRPr/>
              </a:p>
            </p:txBody>
          </p:sp>
          <p:sp>
            <p:nvSpPr>
              <p:cNvPr id="144" name="object 140"/>
              <p:cNvSpPr/>
              <p:nvPr/>
            </p:nvSpPr>
            <p:spPr>
              <a:xfrm>
                <a:off x="5024585" y="4748229"/>
                <a:ext cx="100965" cy="28575"/>
              </a:xfrm>
              <a:custGeom>
                <a:avLst/>
                <a:gdLst/>
                <a:ahLst/>
                <a:cxnLst/>
                <a:rect l="l" t="t" r="r" b="b"/>
                <a:pathLst>
                  <a:path w="100964" h="28575">
                    <a:moveTo>
                      <a:pt x="100482" y="0"/>
                    </a:moveTo>
                    <a:lnTo>
                      <a:pt x="87922" y="0"/>
                    </a:lnTo>
                    <a:lnTo>
                      <a:pt x="0" y="14135"/>
                    </a:lnTo>
                    <a:lnTo>
                      <a:pt x="0" y="28270"/>
                    </a:lnTo>
                    <a:lnTo>
                      <a:pt x="12560" y="28270"/>
                    </a:lnTo>
                    <a:lnTo>
                      <a:pt x="100482" y="14135"/>
                    </a:lnTo>
                    <a:lnTo>
                      <a:pt x="100482" y="0"/>
                    </a:lnTo>
                    <a:close/>
                  </a:path>
                </a:pathLst>
              </a:custGeom>
              <a:solidFill>
                <a:srgbClr val="000000"/>
              </a:solidFill>
            </p:spPr>
            <p:txBody>
              <a:bodyPr wrap="square" lIns="0" tIns="0" rIns="0" bIns="0" rtlCol="0"/>
              <a:lstStyle/>
              <a:p>
                <a:endParaRPr/>
              </a:p>
            </p:txBody>
          </p:sp>
          <p:sp>
            <p:nvSpPr>
              <p:cNvPr id="145" name="object 141"/>
              <p:cNvSpPr/>
              <p:nvPr/>
            </p:nvSpPr>
            <p:spPr>
              <a:xfrm>
                <a:off x="5118785" y="474823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6" name="object 142"/>
              <p:cNvSpPr/>
              <p:nvPr/>
            </p:nvSpPr>
            <p:spPr>
              <a:xfrm>
                <a:off x="5112507" y="4705836"/>
                <a:ext cx="100965" cy="57150"/>
              </a:xfrm>
              <a:custGeom>
                <a:avLst/>
                <a:gdLst/>
                <a:ahLst/>
                <a:cxnLst/>
                <a:rect l="l" t="t" r="r" b="b"/>
                <a:pathLst>
                  <a:path w="100964" h="57150">
                    <a:moveTo>
                      <a:pt x="100495" y="0"/>
                    </a:moveTo>
                    <a:lnTo>
                      <a:pt x="87934" y="0"/>
                    </a:lnTo>
                    <a:lnTo>
                      <a:pt x="0" y="42392"/>
                    </a:lnTo>
                    <a:lnTo>
                      <a:pt x="0" y="56527"/>
                    </a:lnTo>
                    <a:lnTo>
                      <a:pt x="12560" y="56527"/>
                    </a:lnTo>
                    <a:lnTo>
                      <a:pt x="100495" y="14135"/>
                    </a:lnTo>
                    <a:lnTo>
                      <a:pt x="100495" y="0"/>
                    </a:lnTo>
                    <a:close/>
                  </a:path>
                </a:pathLst>
              </a:custGeom>
              <a:solidFill>
                <a:srgbClr val="000000"/>
              </a:solidFill>
            </p:spPr>
            <p:txBody>
              <a:bodyPr wrap="square" lIns="0" tIns="0" rIns="0" bIns="0" rtlCol="0"/>
              <a:lstStyle/>
              <a:p>
                <a:endParaRPr/>
              </a:p>
            </p:txBody>
          </p:sp>
          <p:sp>
            <p:nvSpPr>
              <p:cNvPr id="147" name="object 143"/>
              <p:cNvSpPr/>
              <p:nvPr/>
            </p:nvSpPr>
            <p:spPr>
              <a:xfrm>
                <a:off x="5206715" y="4705840"/>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8" name="object 144"/>
              <p:cNvSpPr/>
              <p:nvPr/>
            </p:nvSpPr>
            <p:spPr>
              <a:xfrm>
                <a:off x="5200442" y="4663444"/>
                <a:ext cx="62865" cy="57150"/>
              </a:xfrm>
              <a:custGeom>
                <a:avLst/>
                <a:gdLst/>
                <a:ahLst/>
                <a:cxnLst/>
                <a:rect l="l" t="t" r="r" b="b"/>
                <a:pathLst>
                  <a:path w="62864" h="57150">
                    <a:moveTo>
                      <a:pt x="62801" y="0"/>
                    </a:moveTo>
                    <a:lnTo>
                      <a:pt x="50241" y="0"/>
                    </a:lnTo>
                    <a:lnTo>
                      <a:pt x="0" y="42392"/>
                    </a:lnTo>
                    <a:lnTo>
                      <a:pt x="0" y="56527"/>
                    </a:lnTo>
                    <a:lnTo>
                      <a:pt x="12560" y="56527"/>
                    </a:lnTo>
                    <a:lnTo>
                      <a:pt x="62801" y="14122"/>
                    </a:lnTo>
                    <a:lnTo>
                      <a:pt x="62801" y="0"/>
                    </a:lnTo>
                    <a:close/>
                  </a:path>
                </a:pathLst>
              </a:custGeom>
              <a:solidFill>
                <a:srgbClr val="000000"/>
              </a:solidFill>
            </p:spPr>
            <p:txBody>
              <a:bodyPr wrap="square" lIns="0" tIns="0" rIns="0" bIns="0" rtlCol="0"/>
              <a:lstStyle/>
              <a:p>
                <a:endParaRPr/>
              </a:p>
            </p:txBody>
          </p:sp>
          <p:sp>
            <p:nvSpPr>
              <p:cNvPr id="149" name="object 145"/>
              <p:cNvSpPr/>
              <p:nvPr/>
            </p:nvSpPr>
            <p:spPr>
              <a:xfrm>
                <a:off x="5256961" y="466344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0" name="object 146"/>
              <p:cNvSpPr/>
              <p:nvPr/>
            </p:nvSpPr>
            <p:spPr>
              <a:xfrm>
                <a:off x="5250684" y="4592781"/>
                <a:ext cx="38100" cy="85090"/>
              </a:xfrm>
              <a:custGeom>
                <a:avLst/>
                <a:gdLst/>
                <a:ahLst/>
                <a:cxnLst/>
                <a:rect l="l" t="t" r="r" b="b"/>
                <a:pathLst>
                  <a:path w="38100" h="85089">
                    <a:moveTo>
                      <a:pt x="37680" y="0"/>
                    </a:moveTo>
                    <a:lnTo>
                      <a:pt x="25120" y="0"/>
                    </a:lnTo>
                    <a:lnTo>
                      <a:pt x="0" y="70662"/>
                    </a:lnTo>
                    <a:lnTo>
                      <a:pt x="0" y="84785"/>
                    </a:lnTo>
                    <a:lnTo>
                      <a:pt x="12560" y="84785"/>
                    </a:lnTo>
                    <a:lnTo>
                      <a:pt x="37680" y="14135"/>
                    </a:lnTo>
                    <a:lnTo>
                      <a:pt x="37680" y="0"/>
                    </a:lnTo>
                    <a:close/>
                  </a:path>
                </a:pathLst>
              </a:custGeom>
              <a:solidFill>
                <a:srgbClr val="000000"/>
              </a:solidFill>
            </p:spPr>
            <p:txBody>
              <a:bodyPr wrap="square" lIns="0" tIns="0" rIns="0" bIns="0" rtlCol="0"/>
              <a:lstStyle/>
              <a:p>
                <a:endParaRPr/>
              </a:p>
            </p:txBody>
          </p:sp>
          <p:sp>
            <p:nvSpPr>
              <p:cNvPr id="151" name="object 147"/>
              <p:cNvSpPr/>
              <p:nvPr/>
            </p:nvSpPr>
            <p:spPr>
              <a:xfrm>
                <a:off x="5275792" y="4592793"/>
                <a:ext cx="12700" cy="14604"/>
              </a:xfrm>
              <a:custGeom>
                <a:avLst/>
                <a:gdLst/>
                <a:ahLst/>
                <a:cxnLst/>
                <a:rect l="l" t="t" r="r" b="b"/>
                <a:pathLst>
                  <a:path w="12700" h="14604">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152" name="object 148"/>
              <p:cNvSpPr/>
              <p:nvPr/>
            </p:nvSpPr>
            <p:spPr>
              <a:xfrm>
                <a:off x="5250684" y="4522118"/>
                <a:ext cx="38100" cy="85090"/>
              </a:xfrm>
              <a:custGeom>
                <a:avLst/>
                <a:gdLst/>
                <a:ahLst/>
                <a:cxnLst/>
                <a:rect l="l" t="t" r="r" b="b"/>
                <a:pathLst>
                  <a:path w="38100" h="85089">
                    <a:moveTo>
                      <a:pt x="12560" y="0"/>
                    </a:moveTo>
                    <a:lnTo>
                      <a:pt x="0" y="0"/>
                    </a:lnTo>
                    <a:lnTo>
                      <a:pt x="0" y="14135"/>
                    </a:lnTo>
                    <a:lnTo>
                      <a:pt x="25120" y="84797"/>
                    </a:lnTo>
                    <a:lnTo>
                      <a:pt x="37680" y="84797"/>
                    </a:lnTo>
                    <a:lnTo>
                      <a:pt x="37680" y="70662"/>
                    </a:lnTo>
                    <a:lnTo>
                      <a:pt x="12560" y="0"/>
                    </a:lnTo>
                    <a:close/>
                  </a:path>
                </a:pathLst>
              </a:custGeom>
              <a:solidFill>
                <a:srgbClr val="000000"/>
              </a:solidFill>
            </p:spPr>
            <p:txBody>
              <a:bodyPr wrap="square" lIns="0" tIns="0" rIns="0" bIns="0" rtlCol="0"/>
              <a:lstStyle/>
              <a:p>
                <a:endParaRPr/>
              </a:p>
            </p:txBody>
          </p:sp>
          <p:sp>
            <p:nvSpPr>
              <p:cNvPr id="153" name="object 149"/>
              <p:cNvSpPr/>
              <p:nvPr/>
            </p:nvSpPr>
            <p:spPr>
              <a:xfrm>
                <a:off x="5256961" y="452212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4" name="object 150"/>
              <p:cNvSpPr/>
              <p:nvPr/>
            </p:nvSpPr>
            <p:spPr>
              <a:xfrm>
                <a:off x="5200442" y="4465603"/>
                <a:ext cx="62865" cy="71120"/>
              </a:xfrm>
              <a:custGeom>
                <a:avLst/>
                <a:gdLst/>
                <a:ahLst/>
                <a:cxnLst/>
                <a:rect l="l" t="t" r="r" b="b"/>
                <a:pathLst>
                  <a:path w="62864" h="71120">
                    <a:moveTo>
                      <a:pt x="12560" y="0"/>
                    </a:moveTo>
                    <a:lnTo>
                      <a:pt x="0" y="0"/>
                    </a:lnTo>
                    <a:lnTo>
                      <a:pt x="0" y="14122"/>
                    </a:lnTo>
                    <a:lnTo>
                      <a:pt x="50241" y="70650"/>
                    </a:lnTo>
                    <a:lnTo>
                      <a:pt x="62801" y="70650"/>
                    </a:lnTo>
                    <a:lnTo>
                      <a:pt x="62801" y="56514"/>
                    </a:lnTo>
                    <a:lnTo>
                      <a:pt x="12560" y="0"/>
                    </a:lnTo>
                    <a:close/>
                  </a:path>
                </a:pathLst>
              </a:custGeom>
              <a:solidFill>
                <a:srgbClr val="000000"/>
              </a:solidFill>
            </p:spPr>
            <p:txBody>
              <a:bodyPr wrap="square" lIns="0" tIns="0" rIns="0" bIns="0" rtlCol="0"/>
              <a:lstStyle/>
              <a:p>
                <a:endParaRPr/>
              </a:p>
            </p:txBody>
          </p:sp>
          <p:sp>
            <p:nvSpPr>
              <p:cNvPr id="155" name="object 151"/>
              <p:cNvSpPr/>
              <p:nvPr/>
            </p:nvSpPr>
            <p:spPr>
              <a:xfrm>
                <a:off x="5206715" y="446560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6" name="object 152"/>
              <p:cNvSpPr/>
              <p:nvPr/>
            </p:nvSpPr>
            <p:spPr>
              <a:xfrm>
                <a:off x="5112507" y="4437333"/>
                <a:ext cx="100965" cy="42545"/>
              </a:xfrm>
              <a:custGeom>
                <a:avLst/>
                <a:gdLst/>
                <a:ahLst/>
                <a:cxnLst/>
                <a:rect l="l" t="t" r="r" b="b"/>
                <a:pathLst>
                  <a:path w="100964" h="42545">
                    <a:moveTo>
                      <a:pt x="12560" y="0"/>
                    </a:moveTo>
                    <a:lnTo>
                      <a:pt x="0" y="0"/>
                    </a:lnTo>
                    <a:lnTo>
                      <a:pt x="0" y="14135"/>
                    </a:lnTo>
                    <a:lnTo>
                      <a:pt x="87934" y="42392"/>
                    </a:lnTo>
                    <a:lnTo>
                      <a:pt x="100495" y="42392"/>
                    </a:lnTo>
                    <a:lnTo>
                      <a:pt x="100495" y="28270"/>
                    </a:lnTo>
                    <a:lnTo>
                      <a:pt x="12560" y="0"/>
                    </a:lnTo>
                    <a:close/>
                  </a:path>
                </a:pathLst>
              </a:custGeom>
              <a:solidFill>
                <a:srgbClr val="000000"/>
              </a:solidFill>
            </p:spPr>
            <p:txBody>
              <a:bodyPr wrap="square" lIns="0" tIns="0" rIns="0" bIns="0" rtlCol="0"/>
              <a:lstStyle/>
              <a:p>
                <a:endParaRPr/>
              </a:p>
            </p:txBody>
          </p:sp>
          <p:sp>
            <p:nvSpPr>
              <p:cNvPr id="157" name="object 153"/>
              <p:cNvSpPr/>
              <p:nvPr/>
            </p:nvSpPr>
            <p:spPr>
              <a:xfrm>
                <a:off x="5118785" y="443733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8" name="object 154"/>
              <p:cNvSpPr/>
              <p:nvPr/>
            </p:nvSpPr>
            <p:spPr>
              <a:xfrm>
                <a:off x="5024585" y="4423198"/>
                <a:ext cx="100965" cy="28575"/>
              </a:xfrm>
              <a:custGeom>
                <a:avLst/>
                <a:gdLst/>
                <a:ahLst/>
                <a:cxnLst/>
                <a:rect l="l" t="t" r="r" b="b"/>
                <a:pathLst>
                  <a:path w="100964" h="28575">
                    <a:moveTo>
                      <a:pt x="12560" y="0"/>
                    </a:moveTo>
                    <a:lnTo>
                      <a:pt x="0" y="0"/>
                    </a:lnTo>
                    <a:lnTo>
                      <a:pt x="0" y="14135"/>
                    </a:lnTo>
                    <a:lnTo>
                      <a:pt x="87922" y="28270"/>
                    </a:lnTo>
                    <a:lnTo>
                      <a:pt x="100482" y="28270"/>
                    </a:lnTo>
                    <a:lnTo>
                      <a:pt x="100482" y="14135"/>
                    </a:lnTo>
                    <a:lnTo>
                      <a:pt x="12560" y="0"/>
                    </a:lnTo>
                    <a:close/>
                  </a:path>
                </a:pathLst>
              </a:custGeom>
              <a:solidFill>
                <a:srgbClr val="000000"/>
              </a:solidFill>
            </p:spPr>
            <p:txBody>
              <a:bodyPr wrap="square" lIns="0" tIns="0" rIns="0" bIns="0" rtlCol="0"/>
              <a:lstStyle/>
              <a:p>
                <a:endParaRPr/>
              </a:p>
            </p:txBody>
          </p:sp>
          <p:sp>
            <p:nvSpPr>
              <p:cNvPr id="159" name="object 155"/>
              <p:cNvSpPr/>
              <p:nvPr/>
            </p:nvSpPr>
            <p:spPr>
              <a:xfrm>
                <a:off x="5024573" y="4423210"/>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60" name="object 156"/>
              <p:cNvSpPr/>
              <p:nvPr/>
            </p:nvSpPr>
            <p:spPr>
              <a:xfrm>
                <a:off x="4924090" y="4423198"/>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161" name="object 157"/>
              <p:cNvSpPr/>
              <p:nvPr/>
            </p:nvSpPr>
            <p:spPr>
              <a:xfrm>
                <a:off x="4930363" y="443733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2" name="object 158"/>
              <p:cNvSpPr/>
              <p:nvPr/>
            </p:nvSpPr>
            <p:spPr>
              <a:xfrm>
                <a:off x="4836156" y="4437333"/>
                <a:ext cx="100965" cy="42545"/>
              </a:xfrm>
              <a:custGeom>
                <a:avLst/>
                <a:gdLst/>
                <a:ahLst/>
                <a:cxnLst/>
                <a:rect l="l" t="t" r="r" b="b"/>
                <a:pathLst>
                  <a:path w="100964" h="42545">
                    <a:moveTo>
                      <a:pt x="100495" y="0"/>
                    </a:moveTo>
                    <a:lnTo>
                      <a:pt x="87934" y="0"/>
                    </a:lnTo>
                    <a:lnTo>
                      <a:pt x="0" y="28270"/>
                    </a:lnTo>
                    <a:lnTo>
                      <a:pt x="0" y="42392"/>
                    </a:lnTo>
                    <a:lnTo>
                      <a:pt x="12560" y="42392"/>
                    </a:lnTo>
                    <a:lnTo>
                      <a:pt x="100495" y="14135"/>
                    </a:lnTo>
                    <a:lnTo>
                      <a:pt x="100495" y="0"/>
                    </a:lnTo>
                    <a:close/>
                  </a:path>
                </a:pathLst>
              </a:custGeom>
              <a:solidFill>
                <a:srgbClr val="000000"/>
              </a:solidFill>
            </p:spPr>
            <p:txBody>
              <a:bodyPr wrap="square" lIns="0" tIns="0" rIns="0" bIns="0" rtlCol="0"/>
              <a:lstStyle/>
              <a:p>
                <a:endParaRPr/>
              </a:p>
            </p:txBody>
          </p:sp>
          <p:sp>
            <p:nvSpPr>
              <p:cNvPr id="163" name="object 159"/>
              <p:cNvSpPr/>
              <p:nvPr/>
            </p:nvSpPr>
            <p:spPr>
              <a:xfrm>
                <a:off x="4842433" y="446560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4" name="object 160"/>
              <p:cNvSpPr/>
              <p:nvPr/>
            </p:nvSpPr>
            <p:spPr>
              <a:xfrm>
                <a:off x="4785914" y="4465603"/>
                <a:ext cx="62865" cy="71120"/>
              </a:xfrm>
              <a:custGeom>
                <a:avLst/>
                <a:gdLst/>
                <a:ahLst/>
                <a:cxnLst/>
                <a:rect l="l" t="t" r="r" b="b"/>
                <a:pathLst>
                  <a:path w="62864" h="71120">
                    <a:moveTo>
                      <a:pt x="62801" y="0"/>
                    </a:moveTo>
                    <a:lnTo>
                      <a:pt x="50241" y="0"/>
                    </a:lnTo>
                    <a:lnTo>
                      <a:pt x="0" y="56514"/>
                    </a:lnTo>
                    <a:lnTo>
                      <a:pt x="0" y="70650"/>
                    </a:lnTo>
                    <a:lnTo>
                      <a:pt x="12560" y="70650"/>
                    </a:lnTo>
                    <a:lnTo>
                      <a:pt x="62801" y="14122"/>
                    </a:lnTo>
                    <a:lnTo>
                      <a:pt x="62801" y="0"/>
                    </a:lnTo>
                    <a:close/>
                  </a:path>
                </a:pathLst>
              </a:custGeom>
              <a:solidFill>
                <a:srgbClr val="000000"/>
              </a:solidFill>
            </p:spPr>
            <p:txBody>
              <a:bodyPr wrap="square" lIns="0" tIns="0" rIns="0" bIns="0" rtlCol="0"/>
              <a:lstStyle/>
              <a:p>
                <a:endParaRPr/>
              </a:p>
            </p:txBody>
          </p:sp>
          <p:sp>
            <p:nvSpPr>
              <p:cNvPr id="165" name="object 161"/>
              <p:cNvSpPr/>
              <p:nvPr/>
            </p:nvSpPr>
            <p:spPr>
              <a:xfrm>
                <a:off x="4792187" y="452212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6" name="object 162"/>
              <p:cNvSpPr/>
              <p:nvPr/>
            </p:nvSpPr>
            <p:spPr>
              <a:xfrm>
                <a:off x="4760794" y="4522118"/>
                <a:ext cx="38100" cy="155575"/>
              </a:xfrm>
              <a:custGeom>
                <a:avLst/>
                <a:gdLst/>
                <a:ahLst/>
                <a:cxnLst/>
                <a:rect l="l" t="t" r="r" b="b"/>
                <a:pathLst>
                  <a:path w="38100" h="155575">
                    <a:moveTo>
                      <a:pt x="37680" y="0"/>
                    </a:moveTo>
                    <a:lnTo>
                      <a:pt x="25120" y="0"/>
                    </a:lnTo>
                    <a:lnTo>
                      <a:pt x="0" y="70662"/>
                    </a:lnTo>
                    <a:lnTo>
                      <a:pt x="0" y="84797"/>
                    </a:lnTo>
                    <a:lnTo>
                      <a:pt x="25120" y="155448"/>
                    </a:lnTo>
                    <a:lnTo>
                      <a:pt x="37680" y="155448"/>
                    </a:lnTo>
                    <a:lnTo>
                      <a:pt x="37680" y="141325"/>
                    </a:lnTo>
                    <a:lnTo>
                      <a:pt x="15062" y="77736"/>
                    </a:lnTo>
                    <a:lnTo>
                      <a:pt x="37680" y="14135"/>
                    </a:lnTo>
                    <a:lnTo>
                      <a:pt x="37680" y="0"/>
                    </a:lnTo>
                    <a:close/>
                  </a:path>
                </a:pathLst>
              </a:custGeom>
              <a:solidFill>
                <a:srgbClr val="000000"/>
              </a:solidFill>
            </p:spPr>
            <p:txBody>
              <a:bodyPr wrap="square" lIns="0" tIns="0" rIns="0" bIns="0" rtlCol="0"/>
              <a:lstStyle/>
              <a:p>
                <a:endParaRPr/>
              </a:p>
            </p:txBody>
          </p:sp>
          <p:sp>
            <p:nvSpPr>
              <p:cNvPr id="167" name="object 163"/>
              <p:cNvSpPr/>
              <p:nvPr/>
            </p:nvSpPr>
            <p:spPr>
              <a:xfrm>
                <a:off x="4792187" y="466344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8" name="object 164"/>
              <p:cNvSpPr/>
              <p:nvPr/>
            </p:nvSpPr>
            <p:spPr>
              <a:xfrm>
                <a:off x="4785914" y="4663444"/>
                <a:ext cx="62865" cy="57150"/>
              </a:xfrm>
              <a:custGeom>
                <a:avLst/>
                <a:gdLst/>
                <a:ahLst/>
                <a:cxnLst/>
                <a:rect l="l" t="t" r="r" b="b"/>
                <a:pathLst>
                  <a:path w="62864" h="57150">
                    <a:moveTo>
                      <a:pt x="12560" y="0"/>
                    </a:moveTo>
                    <a:lnTo>
                      <a:pt x="0" y="0"/>
                    </a:lnTo>
                    <a:lnTo>
                      <a:pt x="0" y="14122"/>
                    </a:lnTo>
                    <a:lnTo>
                      <a:pt x="50241" y="56527"/>
                    </a:lnTo>
                    <a:lnTo>
                      <a:pt x="62801" y="56527"/>
                    </a:lnTo>
                    <a:lnTo>
                      <a:pt x="62801" y="42392"/>
                    </a:lnTo>
                    <a:lnTo>
                      <a:pt x="12560" y="0"/>
                    </a:lnTo>
                    <a:close/>
                  </a:path>
                </a:pathLst>
              </a:custGeom>
              <a:solidFill>
                <a:srgbClr val="000000"/>
              </a:solidFill>
            </p:spPr>
            <p:txBody>
              <a:bodyPr wrap="square" lIns="0" tIns="0" rIns="0" bIns="0" rtlCol="0"/>
              <a:lstStyle/>
              <a:p>
                <a:endParaRPr/>
              </a:p>
            </p:txBody>
          </p:sp>
          <p:sp>
            <p:nvSpPr>
              <p:cNvPr id="169" name="object 165"/>
              <p:cNvSpPr/>
              <p:nvPr/>
            </p:nvSpPr>
            <p:spPr>
              <a:xfrm>
                <a:off x="4842433" y="4705840"/>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70" name="object 166"/>
              <p:cNvSpPr/>
              <p:nvPr/>
            </p:nvSpPr>
            <p:spPr>
              <a:xfrm>
                <a:off x="4836156" y="4705836"/>
                <a:ext cx="100965" cy="57150"/>
              </a:xfrm>
              <a:custGeom>
                <a:avLst/>
                <a:gdLst/>
                <a:ahLst/>
                <a:cxnLst/>
                <a:rect l="l" t="t" r="r" b="b"/>
                <a:pathLst>
                  <a:path w="100964" h="57150">
                    <a:moveTo>
                      <a:pt x="12560" y="0"/>
                    </a:moveTo>
                    <a:lnTo>
                      <a:pt x="0" y="0"/>
                    </a:lnTo>
                    <a:lnTo>
                      <a:pt x="0" y="14135"/>
                    </a:lnTo>
                    <a:lnTo>
                      <a:pt x="87934" y="56527"/>
                    </a:lnTo>
                    <a:lnTo>
                      <a:pt x="100495" y="56527"/>
                    </a:lnTo>
                    <a:lnTo>
                      <a:pt x="100495" y="42392"/>
                    </a:lnTo>
                    <a:lnTo>
                      <a:pt x="12560" y="0"/>
                    </a:lnTo>
                    <a:close/>
                  </a:path>
                </a:pathLst>
              </a:custGeom>
              <a:solidFill>
                <a:srgbClr val="000000"/>
              </a:solidFill>
            </p:spPr>
            <p:txBody>
              <a:bodyPr wrap="square" lIns="0" tIns="0" rIns="0" bIns="0" rtlCol="0"/>
              <a:lstStyle/>
              <a:p>
                <a:endParaRPr/>
              </a:p>
            </p:txBody>
          </p:sp>
          <p:sp>
            <p:nvSpPr>
              <p:cNvPr id="171" name="object 167"/>
              <p:cNvSpPr/>
              <p:nvPr/>
            </p:nvSpPr>
            <p:spPr>
              <a:xfrm>
                <a:off x="4930363" y="474823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72" name="object 168"/>
              <p:cNvSpPr/>
              <p:nvPr/>
            </p:nvSpPr>
            <p:spPr>
              <a:xfrm>
                <a:off x="4924090" y="4748229"/>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173" name="object 169"/>
              <p:cNvSpPr/>
              <p:nvPr/>
            </p:nvSpPr>
            <p:spPr>
              <a:xfrm>
                <a:off x="5030855" y="47623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14" name="object 170"/>
            <p:cNvSpPr txBox="1"/>
            <p:nvPr/>
          </p:nvSpPr>
          <p:spPr>
            <a:xfrm>
              <a:off x="4886260" y="4481165"/>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15" name="object 171"/>
            <p:cNvSpPr txBox="1"/>
            <p:nvPr/>
          </p:nvSpPr>
          <p:spPr>
            <a:xfrm>
              <a:off x="4748084" y="4198531"/>
              <a:ext cx="542290" cy="195580"/>
            </a:xfrm>
            <a:prstGeom prst="rect">
              <a:avLst/>
            </a:prstGeom>
          </p:spPr>
          <p:txBody>
            <a:bodyPr vert="horz" wrap="square" lIns="0" tIns="13970" rIns="0" bIns="0" rtlCol="0">
              <a:spAutoFit/>
            </a:bodyPr>
            <a:lstStyle/>
            <a:p>
              <a:pPr marL="12700">
                <a:lnSpc>
                  <a:spcPct val="100000"/>
                </a:lnSpc>
                <a:spcBef>
                  <a:spcPts val="110"/>
                </a:spcBef>
              </a:pPr>
              <a:r>
                <a:rPr sz="1100" spc="-60" dirty="0">
                  <a:latin typeface="Arial"/>
                  <a:cs typeface="Arial"/>
                </a:rPr>
                <a:t>extracted</a:t>
              </a:r>
              <a:endParaRPr sz="1100">
                <a:latin typeface="Arial"/>
                <a:cs typeface="Arial"/>
              </a:endParaRPr>
            </a:p>
          </p:txBody>
        </p:sp>
        <p:sp>
          <p:nvSpPr>
            <p:cNvPr id="16" name="object 172"/>
            <p:cNvSpPr txBox="1"/>
            <p:nvPr/>
          </p:nvSpPr>
          <p:spPr>
            <a:xfrm>
              <a:off x="4044642" y="4410506"/>
              <a:ext cx="741680" cy="365125"/>
            </a:xfrm>
            <a:prstGeom prst="rect">
              <a:avLst/>
            </a:prstGeom>
          </p:spPr>
          <p:txBody>
            <a:bodyPr vert="horz" wrap="square" lIns="0" tIns="13970" rIns="0" bIns="0" rtlCol="0">
              <a:spAutoFit/>
            </a:bodyPr>
            <a:lstStyle/>
            <a:p>
              <a:pPr marL="87630">
                <a:lnSpc>
                  <a:spcPct val="100000"/>
                </a:lnSpc>
                <a:spcBef>
                  <a:spcPts val="110"/>
                </a:spcBef>
                <a:tabLst>
                  <a:tab pos="602615" algn="l"/>
                </a:tabLst>
              </a:pPr>
              <a:r>
                <a:rPr sz="1100" spc="-85" dirty="0">
                  <a:latin typeface="Arial"/>
                  <a:cs typeface="Arial"/>
                </a:rPr>
                <a:t>SCM	</a:t>
              </a:r>
              <a:r>
                <a:rPr sz="1100" u="heavy" spc="-120" dirty="0">
                  <a:uFill>
                    <a:solidFill>
                      <a:srgbClr val="000000"/>
                    </a:solidFill>
                  </a:uFill>
                  <a:latin typeface="Arial"/>
                  <a:cs typeface="Arial"/>
                </a:rPr>
                <a:t> </a:t>
              </a:r>
              <a:r>
                <a:rPr sz="1100" u="heavy" spc="100" dirty="0">
                  <a:uFill>
                    <a:solidFill>
                      <a:srgbClr val="000000"/>
                    </a:solidFill>
                  </a:uFill>
                  <a:latin typeface="Arial"/>
                  <a:cs typeface="Arial"/>
                </a:rPr>
                <a:t> </a:t>
              </a:r>
              <a:endParaRPr sz="1100">
                <a:latin typeface="Arial"/>
                <a:cs typeface="Arial"/>
              </a:endParaRPr>
            </a:p>
            <a:p>
              <a:pPr marL="12700">
                <a:lnSpc>
                  <a:spcPct val="100000"/>
                </a:lnSpc>
                <a:spcBef>
                  <a:spcPts val="15"/>
                </a:spcBef>
              </a:pPr>
              <a:r>
                <a:rPr sz="1100" spc="-50" dirty="0">
                  <a:latin typeface="Arial"/>
                  <a:cs typeface="Arial"/>
                </a:rPr>
                <a:t>controls</a:t>
              </a:r>
              <a:endParaRPr sz="1100">
                <a:latin typeface="Arial"/>
                <a:cs typeface="Arial"/>
              </a:endParaRPr>
            </a:p>
          </p:txBody>
        </p:sp>
        <p:grpSp>
          <p:nvGrpSpPr>
            <p:cNvPr id="17" name="object 173"/>
            <p:cNvGrpSpPr/>
            <p:nvPr/>
          </p:nvGrpSpPr>
          <p:grpSpPr>
            <a:xfrm>
              <a:off x="2914252" y="3462252"/>
              <a:ext cx="4421912" cy="1159409"/>
              <a:chOff x="2914252" y="3462252"/>
              <a:chExt cx="4421912" cy="1159409"/>
            </a:xfrm>
          </p:grpSpPr>
          <p:sp>
            <p:nvSpPr>
              <p:cNvPr id="97" name="object 174"/>
              <p:cNvSpPr/>
              <p:nvPr/>
            </p:nvSpPr>
            <p:spPr>
              <a:xfrm>
                <a:off x="5275804" y="4564511"/>
                <a:ext cx="88265" cy="57150"/>
              </a:xfrm>
              <a:custGeom>
                <a:avLst/>
                <a:gdLst/>
                <a:ahLst/>
                <a:cxnLst/>
                <a:rect l="l" t="t" r="r" b="b"/>
                <a:pathLst>
                  <a:path w="88264" h="57150">
                    <a:moveTo>
                      <a:pt x="87934" y="0"/>
                    </a:moveTo>
                    <a:lnTo>
                      <a:pt x="75374" y="0"/>
                    </a:lnTo>
                    <a:lnTo>
                      <a:pt x="50253" y="14135"/>
                    </a:lnTo>
                    <a:lnTo>
                      <a:pt x="25133" y="14135"/>
                    </a:lnTo>
                    <a:lnTo>
                      <a:pt x="0" y="28270"/>
                    </a:lnTo>
                    <a:lnTo>
                      <a:pt x="25133" y="28270"/>
                    </a:lnTo>
                    <a:lnTo>
                      <a:pt x="75374" y="56527"/>
                    </a:lnTo>
                    <a:lnTo>
                      <a:pt x="87934" y="56527"/>
                    </a:lnTo>
                    <a:lnTo>
                      <a:pt x="75374" y="28270"/>
                    </a:lnTo>
                    <a:lnTo>
                      <a:pt x="87934" y="0"/>
                    </a:lnTo>
                    <a:close/>
                  </a:path>
                </a:pathLst>
              </a:custGeom>
              <a:solidFill>
                <a:srgbClr val="000000"/>
              </a:solidFill>
            </p:spPr>
            <p:txBody>
              <a:bodyPr wrap="square" lIns="0" tIns="0" rIns="0" bIns="0" rtlCol="0"/>
              <a:lstStyle/>
              <a:p>
                <a:endParaRPr/>
              </a:p>
            </p:txBody>
          </p:sp>
          <p:sp>
            <p:nvSpPr>
              <p:cNvPr id="98" name="object 175"/>
              <p:cNvSpPr/>
              <p:nvPr/>
            </p:nvSpPr>
            <p:spPr>
              <a:xfrm>
                <a:off x="3780990" y="4571589"/>
                <a:ext cx="213995" cy="14604"/>
              </a:xfrm>
              <a:custGeom>
                <a:avLst/>
                <a:gdLst/>
                <a:ahLst/>
                <a:cxnLst/>
                <a:rect l="l" t="t" r="r" b="b"/>
                <a:pathLst>
                  <a:path w="213995" h="14604">
                    <a:moveTo>
                      <a:pt x="125614" y="14131"/>
                    </a:moveTo>
                    <a:lnTo>
                      <a:pt x="213544" y="14131"/>
                    </a:lnTo>
                  </a:path>
                  <a:path w="213995" h="14604">
                    <a:moveTo>
                      <a:pt x="0" y="0"/>
                    </a:moveTo>
                    <a:lnTo>
                      <a:pt x="87930" y="0"/>
                    </a:lnTo>
                  </a:path>
                </a:pathLst>
              </a:custGeom>
              <a:ln w="13346">
                <a:solidFill>
                  <a:srgbClr val="000000"/>
                </a:solidFill>
              </a:ln>
            </p:spPr>
            <p:txBody>
              <a:bodyPr wrap="square" lIns="0" tIns="0" rIns="0" bIns="0" rtlCol="0"/>
              <a:lstStyle/>
              <a:p>
                <a:endParaRPr/>
              </a:p>
            </p:txBody>
          </p:sp>
          <p:sp>
            <p:nvSpPr>
              <p:cNvPr id="99" name="object 176"/>
              <p:cNvSpPr/>
              <p:nvPr/>
            </p:nvSpPr>
            <p:spPr>
              <a:xfrm>
                <a:off x="3780989" y="4564523"/>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00" name="object 177"/>
              <p:cNvSpPr/>
              <p:nvPr/>
            </p:nvSpPr>
            <p:spPr>
              <a:xfrm>
                <a:off x="3580012" y="4479725"/>
                <a:ext cx="163830" cy="71120"/>
              </a:xfrm>
              <a:custGeom>
                <a:avLst/>
                <a:gdLst/>
                <a:ahLst/>
                <a:cxnLst/>
                <a:rect l="l" t="t" r="r" b="b"/>
                <a:pathLst>
                  <a:path w="163829" h="71120">
                    <a:moveTo>
                      <a:pt x="50241" y="14135"/>
                    </a:moveTo>
                    <a:lnTo>
                      <a:pt x="12560" y="0"/>
                    </a:lnTo>
                    <a:lnTo>
                      <a:pt x="0" y="0"/>
                    </a:lnTo>
                    <a:lnTo>
                      <a:pt x="0" y="14135"/>
                    </a:lnTo>
                    <a:lnTo>
                      <a:pt x="37680" y="28270"/>
                    </a:lnTo>
                    <a:lnTo>
                      <a:pt x="50241" y="28270"/>
                    </a:lnTo>
                    <a:lnTo>
                      <a:pt x="50241" y="14135"/>
                    </a:lnTo>
                    <a:close/>
                  </a:path>
                  <a:path w="163829" h="71120">
                    <a:moveTo>
                      <a:pt x="163296" y="56527"/>
                    </a:moveTo>
                    <a:lnTo>
                      <a:pt x="87934" y="28270"/>
                    </a:lnTo>
                    <a:lnTo>
                      <a:pt x="75374" y="28270"/>
                    </a:lnTo>
                    <a:lnTo>
                      <a:pt x="75374" y="42392"/>
                    </a:lnTo>
                    <a:lnTo>
                      <a:pt x="150736" y="70662"/>
                    </a:lnTo>
                    <a:lnTo>
                      <a:pt x="163296" y="70662"/>
                    </a:lnTo>
                    <a:lnTo>
                      <a:pt x="163296" y="56527"/>
                    </a:lnTo>
                    <a:close/>
                  </a:path>
                </a:pathLst>
              </a:custGeom>
              <a:solidFill>
                <a:srgbClr val="000000"/>
              </a:solidFill>
            </p:spPr>
            <p:txBody>
              <a:bodyPr wrap="square" lIns="0" tIns="0" rIns="0" bIns="0" rtlCol="0"/>
              <a:lstStyle/>
              <a:p>
                <a:endParaRPr/>
              </a:p>
            </p:txBody>
          </p:sp>
          <p:sp>
            <p:nvSpPr>
              <p:cNvPr id="101" name="object 178"/>
              <p:cNvSpPr/>
              <p:nvPr/>
            </p:nvSpPr>
            <p:spPr>
              <a:xfrm>
                <a:off x="3586288" y="447973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02" name="object 179"/>
              <p:cNvSpPr/>
              <p:nvPr/>
            </p:nvSpPr>
            <p:spPr>
              <a:xfrm>
                <a:off x="3240858" y="4211222"/>
                <a:ext cx="351790" cy="283210"/>
              </a:xfrm>
              <a:custGeom>
                <a:avLst/>
                <a:gdLst/>
                <a:ahLst/>
                <a:cxnLst/>
                <a:rect l="l" t="t" r="r" b="b"/>
                <a:pathLst>
                  <a:path w="351789" h="283210">
                    <a:moveTo>
                      <a:pt x="62801" y="56527"/>
                    </a:moveTo>
                    <a:lnTo>
                      <a:pt x="12560" y="0"/>
                    </a:lnTo>
                    <a:lnTo>
                      <a:pt x="0" y="0"/>
                    </a:lnTo>
                    <a:lnTo>
                      <a:pt x="0" y="14135"/>
                    </a:lnTo>
                    <a:lnTo>
                      <a:pt x="50241" y="70662"/>
                    </a:lnTo>
                    <a:lnTo>
                      <a:pt x="62801" y="70662"/>
                    </a:lnTo>
                    <a:lnTo>
                      <a:pt x="62801" y="56527"/>
                    </a:lnTo>
                    <a:close/>
                  </a:path>
                  <a:path w="351789" h="283210">
                    <a:moveTo>
                      <a:pt x="163296" y="141325"/>
                    </a:moveTo>
                    <a:lnTo>
                      <a:pt x="113042" y="84797"/>
                    </a:lnTo>
                    <a:lnTo>
                      <a:pt x="100482" y="84797"/>
                    </a:lnTo>
                    <a:lnTo>
                      <a:pt x="100482" y="98920"/>
                    </a:lnTo>
                    <a:lnTo>
                      <a:pt x="150736" y="155448"/>
                    </a:lnTo>
                    <a:lnTo>
                      <a:pt x="163296" y="155448"/>
                    </a:lnTo>
                    <a:lnTo>
                      <a:pt x="163296" y="141325"/>
                    </a:lnTo>
                    <a:close/>
                  </a:path>
                  <a:path w="351789" h="283210">
                    <a:moveTo>
                      <a:pt x="276352" y="211975"/>
                    </a:moveTo>
                    <a:lnTo>
                      <a:pt x="200977" y="169583"/>
                    </a:lnTo>
                    <a:lnTo>
                      <a:pt x="188417" y="169583"/>
                    </a:lnTo>
                    <a:lnTo>
                      <a:pt x="188417" y="183718"/>
                    </a:lnTo>
                    <a:lnTo>
                      <a:pt x="263791" y="226110"/>
                    </a:lnTo>
                    <a:lnTo>
                      <a:pt x="276352" y="226110"/>
                    </a:lnTo>
                    <a:lnTo>
                      <a:pt x="276352" y="211975"/>
                    </a:lnTo>
                    <a:close/>
                  </a:path>
                  <a:path w="351789" h="283210">
                    <a:moveTo>
                      <a:pt x="351713" y="268503"/>
                    </a:moveTo>
                    <a:lnTo>
                      <a:pt x="314032" y="240245"/>
                    </a:lnTo>
                    <a:lnTo>
                      <a:pt x="301472" y="240245"/>
                    </a:lnTo>
                    <a:lnTo>
                      <a:pt x="301472" y="254381"/>
                    </a:lnTo>
                    <a:lnTo>
                      <a:pt x="339153" y="282638"/>
                    </a:lnTo>
                    <a:lnTo>
                      <a:pt x="351713" y="282638"/>
                    </a:lnTo>
                    <a:lnTo>
                      <a:pt x="351713" y="268503"/>
                    </a:lnTo>
                    <a:close/>
                  </a:path>
                </a:pathLst>
              </a:custGeom>
              <a:solidFill>
                <a:srgbClr val="000000"/>
              </a:solidFill>
            </p:spPr>
            <p:txBody>
              <a:bodyPr wrap="square" lIns="0" tIns="0" rIns="0" bIns="0" rtlCol="0"/>
              <a:lstStyle/>
              <a:p>
                <a:endParaRPr/>
              </a:p>
            </p:txBody>
          </p:sp>
          <p:sp>
            <p:nvSpPr>
              <p:cNvPr id="103" name="object 180"/>
              <p:cNvSpPr/>
              <p:nvPr/>
            </p:nvSpPr>
            <p:spPr>
              <a:xfrm>
                <a:off x="3240845" y="4211234"/>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04" name="object 181"/>
              <p:cNvSpPr/>
              <p:nvPr/>
            </p:nvSpPr>
            <p:spPr>
              <a:xfrm>
                <a:off x="3102682" y="4027529"/>
                <a:ext cx="113664" cy="155575"/>
              </a:xfrm>
              <a:custGeom>
                <a:avLst/>
                <a:gdLst/>
                <a:ahLst/>
                <a:cxnLst/>
                <a:rect l="l" t="t" r="r" b="b"/>
                <a:pathLst>
                  <a:path w="113664" h="155575">
                    <a:moveTo>
                      <a:pt x="37680" y="28244"/>
                    </a:moveTo>
                    <a:lnTo>
                      <a:pt x="12560" y="0"/>
                    </a:lnTo>
                    <a:lnTo>
                      <a:pt x="0" y="0"/>
                    </a:lnTo>
                    <a:lnTo>
                      <a:pt x="0" y="14122"/>
                    </a:lnTo>
                    <a:lnTo>
                      <a:pt x="25120" y="42379"/>
                    </a:lnTo>
                    <a:lnTo>
                      <a:pt x="37680" y="42379"/>
                    </a:lnTo>
                    <a:lnTo>
                      <a:pt x="37680" y="28244"/>
                    </a:lnTo>
                    <a:close/>
                  </a:path>
                  <a:path w="113664" h="155575">
                    <a:moveTo>
                      <a:pt x="113042" y="141300"/>
                    </a:moveTo>
                    <a:lnTo>
                      <a:pt x="62801" y="70650"/>
                    </a:lnTo>
                    <a:lnTo>
                      <a:pt x="50241" y="70650"/>
                    </a:lnTo>
                    <a:lnTo>
                      <a:pt x="50241" y="84772"/>
                    </a:lnTo>
                    <a:lnTo>
                      <a:pt x="100482" y="155435"/>
                    </a:lnTo>
                    <a:lnTo>
                      <a:pt x="113042" y="155435"/>
                    </a:lnTo>
                    <a:lnTo>
                      <a:pt x="113042" y="141300"/>
                    </a:lnTo>
                    <a:close/>
                  </a:path>
                </a:pathLst>
              </a:custGeom>
              <a:solidFill>
                <a:srgbClr val="000000"/>
              </a:solidFill>
            </p:spPr>
            <p:txBody>
              <a:bodyPr wrap="square" lIns="0" tIns="0" rIns="0" bIns="0" rtlCol="0"/>
              <a:lstStyle/>
              <a:p>
                <a:endParaRPr/>
              </a:p>
            </p:txBody>
          </p:sp>
          <p:sp>
            <p:nvSpPr>
              <p:cNvPr id="105" name="object 182"/>
              <p:cNvSpPr/>
              <p:nvPr/>
            </p:nvSpPr>
            <p:spPr>
              <a:xfrm>
                <a:off x="3108952" y="402751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06" name="object 183"/>
              <p:cNvSpPr/>
              <p:nvPr/>
            </p:nvSpPr>
            <p:spPr>
              <a:xfrm>
                <a:off x="2939386" y="3645957"/>
                <a:ext cx="175895" cy="396240"/>
              </a:xfrm>
              <a:custGeom>
                <a:avLst/>
                <a:gdLst/>
                <a:ahLst/>
                <a:cxnLst/>
                <a:rect l="l" t="t" r="r" b="b"/>
                <a:pathLst>
                  <a:path w="175894" h="396239">
                    <a:moveTo>
                      <a:pt x="25120" y="42405"/>
                    </a:moveTo>
                    <a:lnTo>
                      <a:pt x="12560" y="0"/>
                    </a:lnTo>
                    <a:lnTo>
                      <a:pt x="0" y="0"/>
                    </a:lnTo>
                    <a:lnTo>
                      <a:pt x="0" y="14135"/>
                    </a:lnTo>
                    <a:lnTo>
                      <a:pt x="12560" y="56527"/>
                    </a:lnTo>
                    <a:lnTo>
                      <a:pt x="25120" y="56527"/>
                    </a:lnTo>
                    <a:lnTo>
                      <a:pt x="25120" y="42405"/>
                    </a:lnTo>
                    <a:close/>
                  </a:path>
                  <a:path w="175894" h="396239">
                    <a:moveTo>
                      <a:pt x="75361" y="169583"/>
                    </a:moveTo>
                    <a:lnTo>
                      <a:pt x="50241" y="84797"/>
                    </a:lnTo>
                    <a:lnTo>
                      <a:pt x="37680" y="84797"/>
                    </a:lnTo>
                    <a:lnTo>
                      <a:pt x="37680" y="98920"/>
                    </a:lnTo>
                    <a:lnTo>
                      <a:pt x="62801" y="183718"/>
                    </a:lnTo>
                    <a:lnTo>
                      <a:pt x="75361" y="183718"/>
                    </a:lnTo>
                    <a:lnTo>
                      <a:pt x="75361" y="169583"/>
                    </a:lnTo>
                    <a:close/>
                  </a:path>
                  <a:path w="175894" h="396239">
                    <a:moveTo>
                      <a:pt x="125603" y="296773"/>
                    </a:moveTo>
                    <a:lnTo>
                      <a:pt x="87922" y="226110"/>
                    </a:lnTo>
                    <a:lnTo>
                      <a:pt x="75361" y="226110"/>
                    </a:lnTo>
                    <a:lnTo>
                      <a:pt x="75361" y="240245"/>
                    </a:lnTo>
                    <a:lnTo>
                      <a:pt x="113042" y="310896"/>
                    </a:lnTo>
                    <a:lnTo>
                      <a:pt x="125603" y="310896"/>
                    </a:lnTo>
                    <a:lnTo>
                      <a:pt x="125603" y="296773"/>
                    </a:lnTo>
                    <a:close/>
                  </a:path>
                  <a:path w="175894" h="396239">
                    <a:moveTo>
                      <a:pt x="175856" y="381571"/>
                    </a:moveTo>
                    <a:lnTo>
                      <a:pt x="150736" y="339166"/>
                    </a:lnTo>
                    <a:lnTo>
                      <a:pt x="138163" y="339166"/>
                    </a:lnTo>
                    <a:lnTo>
                      <a:pt x="138163" y="353301"/>
                    </a:lnTo>
                    <a:lnTo>
                      <a:pt x="163296" y="395693"/>
                    </a:lnTo>
                    <a:lnTo>
                      <a:pt x="175856" y="395693"/>
                    </a:lnTo>
                    <a:lnTo>
                      <a:pt x="175856" y="381571"/>
                    </a:lnTo>
                    <a:close/>
                  </a:path>
                </a:pathLst>
              </a:custGeom>
              <a:solidFill>
                <a:srgbClr val="000000"/>
              </a:solidFill>
            </p:spPr>
            <p:txBody>
              <a:bodyPr wrap="square" lIns="0" tIns="0" rIns="0" bIns="0" rtlCol="0"/>
              <a:lstStyle/>
              <a:p>
                <a:endParaRPr/>
              </a:p>
            </p:txBody>
          </p:sp>
          <p:sp>
            <p:nvSpPr>
              <p:cNvPr id="107" name="object 184"/>
              <p:cNvSpPr/>
              <p:nvPr/>
            </p:nvSpPr>
            <p:spPr>
              <a:xfrm>
                <a:off x="2945653" y="3603569"/>
                <a:ext cx="0" cy="57150"/>
              </a:xfrm>
              <a:custGeom>
                <a:avLst/>
                <a:gdLst/>
                <a:ahLst/>
                <a:cxnLst/>
                <a:rect l="l" t="t" r="r" b="b"/>
                <a:pathLst>
                  <a:path h="57150">
                    <a:moveTo>
                      <a:pt x="0" y="56526"/>
                    </a:moveTo>
                    <a:lnTo>
                      <a:pt x="0" y="0"/>
                    </a:lnTo>
                  </a:path>
                </a:pathLst>
              </a:custGeom>
              <a:ln w="12561">
                <a:solidFill>
                  <a:srgbClr val="000000"/>
                </a:solidFill>
              </a:ln>
            </p:spPr>
            <p:txBody>
              <a:bodyPr wrap="square" lIns="0" tIns="0" rIns="0" bIns="0" rtlCol="0"/>
              <a:lstStyle/>
              <a:p>
                <a:endParaRPr/>
              </a:p>
            </p:txBody>
          </p:sp>
          <p:sp>
            <p:nvSpPr>
              <p:cNvPr id="108" name="object 185"/>
              <p:cNvSpPr/>
              <p:nvPr/>
            </p:nvSpPr>
            <p:spPr>
              <a:xfrm>
                <a:off x="2914252" y="3462252"/>
                <a:ext cx="25400" cy="99060"/>
              </a:xfrm>
              <a:custGeom>
                <a:avLst/>
                <a:gdLst/>
                <a:ahLst/>
                <a:cxnLst/>
                <a:rect l="l" t="t" r="r" b="b"/>
                <a:pathLst>
                  <a:path w="25400" h="99060">
                    <a:moveTo>
                      <a:pt x="12560" y="0"/>
                    </a:moveTo>
                    <a:lnTo>
                      <a:pt x="0" y="0"/>
                    </a:lnTo>
                    <a:lnTo>
                      <a:pt x="0" y="14135"/>
                    </a:lnTo>
                    <a:lnTo>
                      <a:pt x="12560" y="98920"/>
                    </a:lnTo>
                    <a:lnTo>
                      <a:pt x="25133" y="98920"/>
                    </a:lnTo>
                    <a:lnTo>
                      <a:pt x="25133" y="84785"/>
                    </a:lnTo>
                    <a:lnTo>
                      <a:pt x="12560" y="0"/>
                    </a:lnTo>
                    <a:close/>
                  </a:path>
                </a:pathLst>
              </a:custGeom>
              <a:solidFill>
                <a:srgbClr val="000000"/>
              </a:solidFill>
            </p:spPr>
            <p:txBody>
              <a:bodyPr wrap="square" lIns="0" tIns="0" rIns="0" bIns="0" rtlCol="0"/>
              <a:lstStyle/>
              <a:p>
                <a:endParaRPr/>
              </a:p>
            </p:txBody>
          </p:sp>
          <p:sp>
            <p:nvSpPr>
              <p:cNvPr id="109" name="object 186"/>
              <p:cNvSpPr/>
              <p:nvPr/>
            </p:nvSpPr>
            <p:spPr>
              <a:xfrm>
                <a:off x="6820874" y="3674228"/>
                <a:ext cx="502920" cy="353695"/>
              </a:xfrm>
              <a:custGeom>
                <a:avLst/>
                <a:gdLst/>
                <a:ahLst/>
                <a:cxnLst/>
                <a:rect l="l" t="t" r="r" b="b"/>
                <a:pathLst>
                  <a:path w="502920" h="353695">
                    <a:moveTo>
                      <a:pt x="251218" y="0"/>
                    </a:moveTo>
                    <a:lnTo>
                      <a:pt x="150736" y="14135"/>
                    </a:lnTo>
                    <a:lnTo>
                      <a:pt x="75361" y="56527"/>
                    </a:lnTo>
                    <a:lnTo>
                      <a:pt x="25120" y="113055"/>
                    </a:lnTo>
                    <a:lnTo>
                      <a:pt x="0" y="169570"/>
                    </a:lnTo>
                    <a:lnTo>
                      <a:pt x="25120" y="240233"/>
                    </a:lnTo>
                    <a:lnTo>
                      <a:pt x="75361" y="296760"/>
                    </a:lnTo>
                    <a:lnTo>
                      <a:pt x="150736" y="339153"/>
                    </a:lnTo>
                    <a:lnTo>
                      <a:pt x="251218" y="353288"/>
                    </a:lnTo>
                    <a:lnTo>
                      <a:pt x="351713" y="339153"/>
                    </a:lnTo>
                    <a:lnTo>
                      <a:pt x="439648" y="296760"/>
                    </a:lnTo>
                    <a:lnTo>
                      <a:pt x="489889" y="240233"/>
                    </a:lnTo>
                    <a:lnTo>
                      <a:pt x="502450" y="169570"/>
                    </a:lnTo>
                    <a:lnTo>
                      <a:pt x="489889" y="113055"/>
                    </a:lnTo>
                    <a:lnTo>
                      <a:pt x="439648" y="56527"/>
                    </a:lnTo>
                    <a:lnTo>
                      <a:pt x="351713" y="14135"/>
                    </a:lnTo>
                    <a:lnTo>
                      <a:pt x="251218" y="0"/>
                    </a:lnTo>
                    <a:close/>
                  </a:path>
                </a:pathLst>
              </a:custGeom>
              <a:solidFill>
                <a:srgbClr val="F5F5F5"/>
              </a:solidFill>
            </p:spPr>
            <p:txBody>
              <a:bodyPr wrap="square" lIns="0" tIns="0" rIns="0" bIns="0" rtlCol="0"/>
              <a:lstStyle/>
              <a:p>
                <a:endParaRPr/>
              </a:p>
            </p:txBody>
          </p:sp>
          <p:sp>
            <p:nvSpPr>
              <p:cNvPr id="110" name="object 187"/>
              <p:cNvSpPr/>
              <p:nvPr/>
            </p:nvSpPr>
            <p:spPr>
              <a:xfrm>
                <a:off x="7072092" y="4013381"/>
                <a:ext cx="113664" cy="28575"/>
              </a:xfrm>
              <a:custGeom>
                <a:avLst/>
                <a:gdLst/>
                <a:ahLst/>
                <a:cxnLst/>
                <a:rect l="l" t="t" r="r" b="b"/>
                <a:pathLst>
                  <a:path w="113665" h="28575">
                    <a:moveTo>
                      <a:pt x="113055" y="0"/>
                    </a:moveTo>
                    <a:lnTo>
                      <a:pt x="100495" y="0"/>
                    </a:lnTo>
                    <a:lnTo>
                      <a:pt x="0" y="14135"/>
                    </a:lnTo>
                    <a:lnTo>
                      <a:pt x="0" y="28270"/>
                    </a:lnTo>
                    <a:lnTo>
                      <a:pt x="12573" y="28270"/>
                    </a:lnTo>
                    <a:lnTo>
                      <a:pt x="113055" y="14135"/>
                    </a:lnTo>
                    <a:lnTo>
                      <a:pt x="113055" y="0"/>
                    </a:lnTo>
                    <a:close/>
                  </a:path>
                </a:pathLst>
              </a:custGeom>
              <a:solidFill>
                <a:srgbClr val="000000"/>
              </a:solidFill>
            </p:spPr>
            <p:txBody>
              <a:bodyPr wrap="square" lIns="0" tIns="0" rIns="0" bIns="0" rtlCol="0"/>
              <a:lstStyle/>
              <a:p>
                <a:endParaRPr/>
              </a:p>
            </p:txBody>
          </p:sp>
          <p:sp>
            <p:nvSpPr>
              <p:cNvPr id="111" name="object 188"/>
              <p:cNvSpPr/>
              <p:nvPr/>
            </p:nvSpPr>
            <p:spPr>
              <a:xfrm>
                <a:off x="7178864" y="401338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2" name="object 189"/>
              <p:cNvSpPr/>
              <p:nvPr/>
            </p:nvSpPr>
            <p:spPr>
              <a:xfrm>
                <a:off x="7172587" y="3970989"/>
                <a:ext cx="100965" cy="57150"/>
              </a:xfrm>
              <a:custGeom>
                <a:avLst/>
                <a:gdLst/>
                <a:ahLst/>
                <a:cxnLst/>
                <a:rect l="l" t="t" r="r" b="b"/>
                <a:pathLst>
                  <a:path w="100965" h="57150">
                    <a:moveTo>
                      <a:pt x="100495" y="0"/>
                    </a:moveTo>
                    <a:lnTo>
                      <a:pt x="87934" y="0"/>
                    </a:lnTo>
                    <a:lnTo>
                      <a:pt x="0" y="42392"/>
                    </a:lnTo>
                    <a:lnTo>
                      <a:pt x="0" y="56527"/>
                    </a:lnTo>
                    <a:lnTo>
                      <a:pt x="12560" y="56527"/>
                    </a:lnTo>
                    <a:lnTo>
                      <a:pt x="100495" y="14135"/>
                    </a:lnTo>
                    <a:lnTo>
                      <a:pt x="100495" y="0"/>
                    </a:lnTo>
                    <a:close/>
                  </a:path>
                </a:pathLst>
              </a:custGeom>
              <a:solidFill>
                <a:srgbClr val="000000"/>
              </a:solidFill>
            </p:spPr>
            <p:txBody>
              <a:bodyPr wrap="square" lIns="0" tIns="0" rIns="0" bIns="0" rtlCol="0"/>
              <a:lstStyle/>
              <a:p>
                <a:endParaRPr/>
              </a:p>
            </p:txBody>
          </p:sp>
          <p:sp>
            <p:nvSpPr>
              <p:cNvPr id="113" name="object 190"/>
              <p:cNvSpPr/>
              <p:nvPr/>
            </p:nvSpPr>
            <p:spPr>
              <a:xfrm>
                <a:off x="7266794" y="397099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4" name="object 191"/>
              <p:cNvSpPr/>
              <p:nvPr/>
            </p:nvSpPr>
            <p:spPr>
              <a:xfrm>
                <a:off x="7260522" y="3914461"/>
                <a:ext cx="62865" cy="71120"/>
              </a:xfrm>
              <a:custGeom>
                <a:avLst/>
                <a:gdLst/>
                <a:ahLst/>
                <a:cxnLst/>
                <a:rect l="l" t="t" r="r" b="b"/>
                <a:pathLst>
                  <a:path w="62865" h="71120">
                    <a:moveTo>
                      <a:pt x="62801" y="0"/>
                    </a:moveTo>
                    <a:lnTo>
                      <a:pt x="50241" y="0"/>
                    </a:lnTo>
                    <a:lnTo>
                      <a:pt x="0" y="56527"/>
                    </a:lnTo>
                    <a:lnTo>
                      <a:pt x="0" y="70662"/>
                    </a:lnTo>
                    <a:lnTo>
                      <a:pt x="12560" y="70662"/>
                    </a:lnTo>
                    <a:lnTo>
                      <a:pt x="62801" y="14135"/>
                    </a:lnTo>
                    <a:lnTo>
                      <a:pt x="62801" y="0"/>
                    </a:lnTo>
                    <a:close/>
                  </a:path>
                </a:pathLst>
              </a:custGeom>
              <a:solidFill>
                <a:srgbClr val="000000"/>
              </a:solidFill>
            </p:spPr>
            <p:txBody>
              <a:bodyPr wrap="square" lIns="0" tIns="0" rIns="0" bIns="0" rtlCol="0"/>
              <a:lstStyle/>
              <a:p>
                <a:endParaRPr/>
              </a:p>
            </p:txBody>
          </p:sp>
          <p:sp>
            <p:nvSpPr>
              <p:cNvPr id="115" name="object 192"/>
              <p:cNvSpPr/>
              <p:nvPr/>
            </p:nvSpPr>
            <p:spPr>
              <a:xfrm>
                <a:off x="7317040" y="39144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6" name="object 193"/>
              <p:cNvSpPr/>
              <p:nvPr/>
            </p:nvSpPr>
            <p:spPr>
              <a:xfrm>
                <a:off x="7310764" y="3843798"/>
                <a:ext cx="25400" cy="85090"/>
              </a:xfrm>
              <a:custGeom>
                <a:avLst/>
                <a:gdLst/>
                <a:ahLst/>
                <a:cxnLst/>
                <a:rect l="l" t="t" r="r" b="b"/>
                <a:pathLst>
                  <a:path w="25400" h="85089">
                    <a:moveTo>
                      <a:pt x="25120" y="0"/>
                    </a:moveTo>
                    <a:lnTo>
                      <a:pt x="12560" y="0"/>
                    </a:lnTo>
                    <a:lnTo>
                      <a:pt x="0" y="70662"/>
                    </a:lnTo>
                    <a:lnTo>
                      <a:pt x="0" y="84797"/>
                    </a:lnTo>
                    <a:lnTo>
                      <a:pt x="12560" y="84797"/>
                    </a:lnTo>
                    <a:lnTo>
                      <a:pt x="25120" y="14135"/>
                    </a:lnTo>
                    <a:lnTo>
                      <a:pt x="25120" y="0"/>
                    </a:lnTo>
                    <a:close/>
                  </a:path>
                </a:pathLst>
              </a:custGeom>
              <a:solidFill>
                <a:srgbClr val="000000"/>
              </a:solidFill>
            </p:spPr>
            <p:txBody>
              <a:bodyPr wrap="square" lIns="0" tIns="0" rIns="0" bIns="0" rtlCol="0"/>
              <a:lstStyle/>
              <a:p>
                <a:endParaRPr/>
              </a:p>
            </p:txBody>
          </p:sp>
          <p:sp>
            <p:nvSpPr>
              <p:cNvPr id="117" name="object 194"/>
              <p:cNvSpPr/>
              <p:nvPr/>
            </p:nvSpPr>
            <p:spPr>
              <a:xfrm>
                <a:off x="7323312" y="384381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18" name="object 195"/>
              <p:cNvSpPr/>
              <p:nvPr/>
            </p:nvSpPr>
            <p:spPr>
              <a:xfrm>
                <a:off x="7310764" y="3787283"/>
                <a:ext cx="25400" cy="71120"/>
              </a:xfrm>
              <a:custGeom>
                <a:avLst/>
                <a:gdLst/>
                <a:ahLst/>
                <a:cxnLst/>
                <a:rect l="l" t="t" r="r" b="b"/>
                <a:pathLst>
                  <a:path w="25400" h="71120">
                    <a:moveTo>
                      <a:pt x="12560" y="0"/>
                    </a:moveTo>
                    <a:lnTo>
                      <a:pt x="0" y="0"/>
                    </a:lnTo>
                    <a:lnTo>
                      <a:pt x="0" y="14122"/>
                    </a:lnTo>
                    <a:lnTo>
                      <a:pt x="12560" y="70650"/>
                    </a:lnTo>
                    <a:lnTo>
                      <a:pt x="25120" y="70650"/>
                    </a:lnTo>
                    <a:lnTo>
                      <a:pt x="25120" y="56514"/>
                    </a:lnTo>
                    <a:lnTo>
                      <a:pt x="12560" y="0"/>
                    </a:lnTo>
                    <a:close/>
                  </a:path>
                </a:pathLst>
              </a:custGeom>
              <a:solidFill>
                <a:srgbClr val="000000"/>
              </a:solidFill>
            </p:spPr>
            <p:txBody>
              <a:bodyPr wrap="square" lIns="0" tIns="0" rIns="0" bIns="0" rtlCol="0"/>
              <a:lstStyle/>
              <a:p>
                <a:endParaRPr/>
              </a:p>
            </p:txBody>
          </p:sp>
          <p:sp>
            <p:nvSpPr>
              <p:cNvPr id="119" name="object 196"/>
              <p:cNvSpPr/>
              <p:nvPr/>
            </p:nvSpPr>
            <p:spPr>
              <a:xfrm>
                <a:off x="7317040" y="378728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0" name="object 197"/>
              <p:cNvSpPr/>
              <p:nvPr/>
            </p:nvSpPr>
            <p:spPr>
              <a:xfrm>
                <a:off x="7260522" y="3730756"/>
                <a:ext cx="62865" cy="71120"/>
              </a:xfrm>
              <a:custGeom>
                <a:avLst/>
                <a:gdLst/>
                <a:ahLst/>
                <a:cxnLst/>
                <a:rect l="l" t="t" r="r" b="b"/>
                <a:pathLst>
                  <a:path w="62865" h="71120">
                    <a:moveTo>
                      <a:pt x="12560" y="0"/>
                    </a:moveTo>
                    <a:lnTo>
                      <a:pt x="0" y="0"/>
                    </a:lnTo>
                    <a:lnTo>
                      <a:pt x="0" y="14122"/>
                    </a:lnTo>
                    <a:lnTo>
                      <a:pt x="50241" y="70650"/>
                    </a:lnTo>
                    <a:lnTo>
                      <a:pt x="62801" y="70650"/>
                    </a:lnTo>
                    <a:lnTo>
                      <a:pt x="62801" y="56527"/>
                    </a:lnTo>
                    <a:lnTo>
                      <a:pt x="12560" y="0"/>
                    </a:lnTo>
                    <a:close/>
                  </a:path>
                </a:pathLst>
              </a:custGeom>
              <a:solidFill>
                <a:srgbClr val="000000"/>
              </a:solidFill>
            </p:spPr>
            <p:txBody>
              <a:bodyPr wrap="square" lIns="0" tIns="0" rIns="0" bIns="0" rtlCol="0"/>
              <a:lstStyle/>
              <a:p>
                <a:endParaRPr/>
              </a:p>
            </p:txBody>
          </p:sp>
          <p:sp>
            <p:nvSpPr>
              <p:cNvPr id="121" name="object 198"/>
              <p:cNvSpPr/>
              <p:nvPr/>
            </p:nvSpPr>
            <p:spPr>
              <a:xfrm>
                <a:off x="7266794" y="373075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2" name="object 199"/>
              <p:cNvSpPr/>
              <p:nvPr/>
            </p:nvSpPr>
            <p:spPr>
              <a:xfrm>
                <a:off x="7172587" y="3688363"/>
                <a:ext cx="100965" cy="56515"/>
              </a:xfrm>
              <a:custGeom>
                <a:avLst/>
                <a:gdLst/>
                <a:ahLst/>
                <a:cxnLst/>
                <a:rect l="l" t="t" r="r" b="b"/>
                <a:pathLst>
                  <a:path w="100965" h="56514">
                    <a:moveTo>
                      <a:pt x="12560" y="0"/>
                    </a:moveTo>
                    <a:lnTo>
                      <a:pt x="0" y="0"/>
                    </a:lnTo>
                    <a:lnTo>
                      <a:pt x="0" y="14122"/>
                    </a:lnTo>
                    <a:lnTo>
                      <a:pt x="87934" y="56515"/>
                    </a:lnTo>
                    <a:lnTo>
                      <a:pt x="100495" y="56515"/>
                    </a:lnTo>
                    <a:lnTo>
                      <a:pt x="100495" y="42392"/>
                    </a:lnTo>
                    <a:lnTo>
                      <a:pt x="12560" y="0"/>
                    </a:lnTo>
                    <a:close/>
                  </a:path>
                </a:pathLst>
              </a:custGeom>
              <a:solidFill>
                <a:srgbClr val="000000"/>
              </a:solidFill>
            </p:spPr>
            <p:txBody>
              <a:bodyPr wrap="square" lIns="0" tIns="0" rIns="0" bIns="0" rtlCol="0"/>
              <a:lstStyle/>
              <a:p>
                <a:endParaRPr/>
              </a:p>
            </p:txBody>
          </p:sp>
          <p:sp>
            <p:nvSpPr>
              <p:cNvPr id="123" name="object 200"/>
              <p:cNvSpPr/>
              <p:nvPr/>
            </p:nvSpPr>
            <p:spPr>
              <a:xfrm>
                <a:off x="7178864" y="368835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4" name="object 201"/>
              <p:cNvSpPr/>
              <p:nvPr/>
            </p:nvSpPr>
            <p:spPr>
              <a:xfrm>
                <a:off x="7072092" y="3674228"/>
                <a:ext cx="113664" cy="28575"/>
              </a:xfrm>
              <a:custGeom>
                <a:avLst/>
                <a:gdLst/>
                <a:ahLst/>
                <a:cxnLst/>
                <a:rect l="l" t="t" r="r" b="b"/>
                <a:pathLst>
                  <a:path w="113665" h="28575">
                    <a:moveTo>
                      <a:pt x="12573" y="0"/>
                    </a:moveTo>
                    <a:lnTo>
                      <a:pt x="0" y="0"/>
                    </a:lnTo>
                    <a:lnTo>
                      <a:pt x="0" y="14135"/>
                    </a:lnTo>
                    <a:lnTo>
                      <a:pt x="100495" y="28257"/>
                    </a:lnTo>
                    <a:lnTo>
                      <a:pt x="113055" y="28257"/>
                    </a:lnTo>
                    <a:lnTo>
                      <a:pt x="113055" y="14135"/>
                    </a:lnTo>
                    <a:lnTo>
                      <a:pt x="12573" y="0"/>
                    </a:lnTo>
                    <a:close/>
                  </a:path>
                </a:pathLst>
              </a:custGeom>
              <a:solidFill>
                <a:srgbClr val="000000"/>
              </a:solidFill>
            </p:spPr>
            <p:txBody>
              <a:bodyPr wrap="square" lIns="0" tIns="0" rIns="0" bIns="0" rtlCol="0"/>
              <a:lstStyle/>
              <a:p>
                <a:endParaRPr/>
              </a:p>
            </p:txBody>
          </p:sp>
          <p:sp>
            <p:nvSpPr>
              <p:cNvPr id="125" name="object 202"/>
              <p:cNvSpPr/>
              <p:nvPr/>
            </p:nvSpPr>
            <p:spPr>
              <a:xfrm>
                <a:off x="7072080" y="3674228"/>
                <a:ext cx="12700" cy="14604"/>
              </a:xfrm>
              <a:custGeom>
                <a:avLst/>
                <a:gdLst/>
                <a:ahLst/>
                <a:cxnLst/>
                <a:rect l="l" t="t" r="r" b="b"/>
                <a:pathLst>
                  <a:path w="12700" h="14604">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126" name="object 203"/>
              <p:cNvSpPr/>
              <p:nvPr/>
            </p:nvSpPr>
            <p:spPr>
              <a:xfrm>
                <a:off x="6971610" y="3674228"/>
                <a:ext cx="113664" cy="28575"/>
              </a:xfrm>
              <a:custGeom>
                <a:avLst/>
                <a:gdLst/>
                <a:ahLst/>
                <a:cxnLst/>
                <a:rect l="l" t="t" r="r" b="b"/>
                <a:pathLst>
                  <a:path w="113665" h="28575">
                    <a:moveTo>
                      <a:pt x="113055" y="0"/>
                    </a:moveTo>
                    <a:lnTo>
                      <a:pt x="100482" y="0"/>
                    </a:lnTo>
                    <a:lnTo>
                      <a:pt x="0" y="14135"/>
                    </a:lnTo>
                    <a:lnTo>
                      <a:pt x="0" y="28257"/>
                    </a:lnTo>
                    <a:lnTo>
                      <a:pt x="12560" y="28257"/>
                    </a:lnTo>
                    <a:lnTo>
                      <a:pt x="113055" y="14135"/>
                    </a:lnTo>
                    <a:lnTo>
                      <a:pt x="113055" y="0"/>
                    </a:lnTo>
                    <a:close/>
                  </a:path>
                </a:pathLst>
              </a:custGeom>
              <a:solidFill>
                <a:srgbClr val="000000"/>
              </a:solidFill>
            </p:spPr>
            <p:txBody>
              <a:bodyPr wrap="square" lIns="0" tIns="0" rIns="0" bIns="0" rtlCol="0"/>
              <a:lstStyle/>
              <a:p>
                <a:endParaRPr/>
              </a:p>
            </p:txBody>
          </p:sp>
          <p:sp>
            <p:nvSpPr>
              <p:cNvPr id="127" name="object 204"/>
              <p:cNvSpPr/>
              <p:nvPr/>
            </p:nvSpPr>
            <p:spPr>
              <a:xfrm>
                <a:off x="6977881" y="368835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8" name="object 205"/>
              <p:cNvSpPr/>
              <p:nvPr/>
            </p:nvSpPr>
            <p:spPr>
              <a:xfrm>
                <a:off x="6896235" y="3688363"/>
                <a:ext cx="88265" cy="56515"/>
              </a:xfrm>
              <a:custGeom>
                <a:avLst/>
                <a:gdLst/>
                <a:ahLst/>
                <a:cxnLst/>
                <a:rect l="l" t="t" r="r" b="b"/>
                <a:pathLst>
                  <a:path w="88265" h="56514">
                    <a:moveTo>
                      <a:pt x="87934" y="0"/>
                    </a:moveTo>
                    <a:lnTo>
                      <a:pt x="75374" y="0"/>
                    </a:lnTo>
                    <a:lnTo>
                      <a:pt x="0" y="42392"/>
                    </a:lnTo>
                    <a:lnTo>
                      <a:pt x="0" y="56515"/>
                    </a:lnTo>
                    <a:lnTo>
                      <a:pt x="12560" y="56515"/>
                    </a:lnTo>
                    <a:lnTo>
                      <a:pt x="87934" y="14122"/>
                    </a:lnTo>
                    <a:lnTo>
                      <a:pt x="87934" y="0"/>
                    </a:lnTo>
                    <a:close/>
                  </a:path>
                </a:pathLst>
              </a:custGeom>
              <a:solidFill>
                <a:srgbClr val="000000"/>
              </a:solidFill>
            </p:spPr>
            <p:txBody>
              <a:bodyPr wrap="square" lIns="0" tIns="0" rIns="0" bIns="0" rtlCol="0"/>
              <a:lstStyle/>
              <a:p>
                <a:endParaRPr/>
              </a:p>
            </p:txBody>
          </p:sp>
          <p:sp>
            <p:nvSpPr>
              <p:cNvPr id="129" name="object 206"/>
              <p:cNvSpPr/>
              <p:nvPr/>
            </p:nvSpPr>
            <p:spPr>
              <a:xfrm>
                <a:off x="6902512" y="373075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0" name="object 207"/>
              <p:cNvSpPr/>
              <p:nvPr/>
            </p:nvSpPr>
            <p:spPr>
              <a:xfrm>
                <a:off x="6845994" y="3730756"/>
                <a:ext cx="62865" cy="71120"/>
              </a:xfrm>
              <a:custGeom>
                <a:avLst/>
                <a:gdLst/>
                <a:ahLst/>
                <a:cxnLst/>
                <a:rect l="l" t="t" r="r" b="b"/>
                <a:pathLst>
                  <a:path w="62865" h="71120">
                    <a:moveTo>
                      <a:pt x="62801" y="0"/>
                    </a:moveTo>
                    <a:lnTo>
                      <a:pt x="50241" y="0"/>
                    </a:lnTo>
                    <a:lnTo>
                      <a:pt x="0" y="56527"/>
                    </a:lnTo>
                    <a:lnTo>
                      <a:pt x="0" y="70650"/>
                    </a:lnTo>
                    <a:lnTo>
                      <a:pt x="12560" y="70650"/>
                    </a:lnTo>
                    <a:lnTo>
                      <a:pt x="62801" y="14122"/>
                    </a:lnTo>
                    <a:lnTo>
                      <a:pt x="62801" y="0"/>
                    </a:lnTo>
                    <a:close/>
                  </a:path>
                </a:pathLst>
              </a:custGeom>
              <a:solidFill>
                <a:srgbClr val="000000"/>
              </a:solidFill>
            </p:spPr>
            <p:txBody>
              <a:bodyPr wrap="square" lIns="0" tIns="0" rIns="0" bIns="0" rtlCol="0"/>
              <a:lstStyle/>
              <a:p>
                <a:endParaRPr/>
              </a:p>
            </p:txBody>
          </p:sp>
          <p:sp>
            <p:nvSpPr>
              <p:cNvPr id="131" name="object 208"/>
              <p:cNvSpPr/>
              <p:nvPr/>
            </p:nvSpPr>
            <p:spPr>
              <a:xfrm>
                <a:off x="6852266" y="378728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2" name="object 209"/>
              <p:cNvSpPr/>
              <p:nvPr/>
            </p:nvSpPr>
            <p:spPr>
              <a:xfrm>
                <a:off x="6820874" y="3787283"/>
                <a:ext cx="38100" cy="71120"/>
              </a:xfrm>
              <a:custGeom>
                <a:avLst/>
                <a:gdLst/>
                <a:ahLst/>
                <a:cxnLst/>
                <a:rect l="l" t="t" r="r" b="b"/>
                <a:pathLst>
                  <a:path w="38100" h="71120">
                    <a:moveTo>
                      <a:pt x="37680" y="0"/>
                    </a:moveTo>
                    <a:lnTo>
                      <a:pt x="25120" y="0"/>
                    </a:lnTo>
                    <a:lnTo>
                      <a:pt x="0" y="56514"/>
                    </a:lnTo>
                    <a:lnTo>
                      <a:pt x="0" y="70650"/>
                    </a:lnTo>
                    <a:lnTo>
                      <a:pt x="12560" y="70650"/>
                    </a:lnTo>
                    <a:lnTo>
                      <a:pt x="37680" y="14122"/>
                    </a:lnTo>
                    <a:lnTo>
                      <a:pt x="37680" y="0"/>
                    </a:lnTo>
                    <a:close/>
                  </a:path>
                </a:pathLst>
              </a:custGeom>
              <a:solidFill>
                <a:srgbClr val="000000"/>
              </a:solidFill>
            </p:spPr>
            <p:txBody>
              <a:bodyPr wrap="square" lIns="0" tIns="0" rIns="0" bIns="0" rtlCol="0"/>
              <a:lstStyle/>
              <a:p>
                <a:endParaRPr/>
              </a:p>
            </p:txBody>
          </p:sp>
          <p:sp>
            <p:nvSpPr>
              <p:cNvPr id="133" name="object 210"/>
              <p:cNvSpPr/>
              <p:nvPr/>
            </p:nvSpPr>
            <p:spPr>
              <a:xfrm>
                <a:off x="6820861" y="384381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34" name="object 211"/>
              <p:cNvSpPr/>
              <p:nvPr/>
            </p:nvSpPr>
            <p:spPr>
              <a:xfrm>
                <a:off x="6820874" y="3843798"/>
                <a:ext cx="38100" cy="85090"/>
              </a:xfrm>
              <a:custGeom>
                <a:avLst/>
                <a:gdLst/>
                <a:ahLst/>
                <a:cxnLst/>
                <a:rect l="l" t="t" r="r" b="b"/>
                <a:pathLst>
                  <a:path w="38100" h="85089">
                    <a:moveTo>
                      <a:pt x="12560" y="0"/>
                    </a:moveTo>
                    <a:lnTo>
                      <a:pt x="0" y="0"/>
                    </a:lnTo>
                    <a:lnTo>
                      <a:pt x="0" y="14135"/>
                    </a:lnTo>
                    <a:lnTo>
                      <a:pt x="25120" y="84797"/>
                    </a:lnTo>
                    <a:lnTo>
                      <a:pt x="37680" y="84797"/>
                    </a:lnTo>
                    <a:lnTo>
                      <a:pt x="37680" y="70662"/>
                    </a:lnTo>
                    <a:lnTo>
                      <a:pt x="12560" y="0"/>
                    </a:lnTo>
                    <a:close/>
                  </a:path>
                </a:pathLst>
              </a:custGeom>
              <a:solidFill>
                <a:srgbClr val="000000"/>
              </a:solidFill>
            </p:spPr>
            <p:txBody>
              <a:bodyPr wrap="square" lIns="0" tIns="0" rIns="0" bIns="0" rtlCol="0"/>
              <a:lstStyle/>
              <a:p>
                <a:endParaRPr/>
              </a:p>
            </p:txBody>
          </p:sp>
          <p:sp>
            <p:nvSpPr>
              <p:cNvPr id="135" name="object 212"/>
              <p:cNvSpPr/>
              <p:nvPr/>
            </p:nvSpPr>
            <p:spPr>
              <a:xfrm>
                <a:off x="6852266" y="39144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6" name="object 213"/>
              <p:cNvSpPr/>
              <p:nvPr/>
            </p:nvSpPr>
            <p:spPr>
              <a:xfrm>
                <a:off x="6845994" y="3914461"/>
                <a:ext cx="62865" cy="71120"/>
              </a:xfrm>
              <a:custGeom>
                <a:avLst/>
                <a:gdLst/>
                <a:ahLst/>
                <a:cxnLst/>
                <a:rect l="l" t="t" r="r" b="b"/>
                <a:pathLst>
                  <a:path w="62865" h="71120">
                    <a:moveTo>
                      <a:pt x="12560" y="0"/>
                    </a:moveTo>
                    <a:lnTo>
                      <a:pt x="0" y="0"/>
                    </a:lnTo>
                    <a:lnTo>
                      <a:pt x="0" y="14135"/>
                    </a:lnTo>
                    <a:lnTo>
                      <a:pt x="50241" y="70662"/>
                    </a:lnTo>
                    <a:lnTo>
                      <a:pt x="62801" y="70662"/>
                    </a:lnTo>
                    <a:lnTo>
                      <a:pt x="62801" y="56527"/>
                    </a:lnTo>
                    <a:lnTo>
                      <a:pt x="12560" y="0"/>
                    </a:lnTo>
                    <a:close/>
                  </a:path>
                </a:pathLst>
              </a:custGeom>
              <a:solidFill>
                <a:srgbClr val="000000"/>
              </a:solidFill>
            </p:spPr>
            <p:txBody>
              <a:bodyPr wrap="square" lIns="0" tIns="0" rIns="0" bIns="0" rtlCol="0"/>
              <a:lstStyle/>
              <a:p>
                <a:endParaRPr/>
              </a:p>
            </p:txBody>
          </p:sp>
          <p:sp>
            <p:nvSpPr>
              <p:cNvPr id="137" name="object 214"/>
              <p:cNvSpPr/>
              <p:nvPr/>
            </p:nvSpPr>
            <p:spPr>
              <a:xfrm>
                <a:off x="6902512" y="397099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8" name="object 215"/>
              <p:cNvSpPr/>
              <p:nvPr/>
            </p:nvSpPr>
            <p:spPr>
              <a:xfrm>
                <a:off x="6896235" y="3970989"/>
                <a:ext cx="88265" cy="57150"/>
              </a:xfrm>
              <a:custGeom>
                <a:avLst/>
                <a:gdLst/>
                <a:ahLst/>
                <a:cxnLst/>
                <a:rect l="l" t="t" r="r" b="b"/>
                <a:pathLst>
                  <a:path w="88265" h="57150">
                    <a:moveTo>
                      <a:pt x="12560" y="0"/>
                    </a:moveTo>
                    <a:lnTo>
                      <a:pt x="0" y="0"/>
                    </a:lnTo>
                    <a:lnTo>
                      <a:pt x="0" y="14135"/>
                    </a:lnTo>
                    <a:lnTo>
                      <a:pt x="75374" y="56527"/>
                    </a:lnTo>
                    <a:lnTo>
                      <a:pt x="87934" y="56527"/>
                    </a:lnTo>
                    <a:lnTo>
                      <a:pt x="87934" y="42392"/>
                    </a:lnTo>
                    <a:lnTo>
                      <a:pt x="12560" y="0"/>
                    </a:lnTo>
                    <a:close/>
                  </a:path>
                </a:pathLst>
              </a:custGeom>
              <a:solidFill>
                <a:srgbClr val="000000"/>
              </a:solidFill>
            </p:spPr>
            <p:txBody>
              <a:bodyPr wrap="square" lIns="0" tIns="0" rIns="0" bIns="0" rtlCol="0"/>
              <a:lstStyle/>
              <a:p>
                <a:endParaRPr/>
              </a:p>
            </p:txBody>
          </p:sp>
          <p:sp>
            <p:nvSpPr>
              <p:cNvPr id="139" name="object 216"/>
              <p:cNvSpPr/>
              <p:nvPr/>
            </p:nvSpPr>
            <p:spPr>
              <a:xfrm>
                <a:off x="6977881" y="401338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0" name="object 217"/>
              <p:cNvSpPr/>
              <p:nvPr/>
            </p:nvSpPr>
            <p:spPr>
              <a:xfrm>
                <a:off x="6971610" y="4013381"/>
                <a:ext cx="113664" cy="28575"/>
              </a:xfrm>
              <a:custGeom>
                <a:avLst/>
                <a:gdLst/>
                <a:ahLst/>
                <a:cxnLst/>
                <a:rect l="l" t="t" r="r" b="b"/>
                <a:pathLst>
                  <a:path w="113665" h="28575">
                    <a:moveTo>
                      <a:pt x="12560" y="0"/>
                    </a:moveTo>
                    <a:lnTo>
                      <a:pt x="0" y="0"/>
                    </a:lnTo>
                    <a:lnTo>
                      <a:pt x="0" y="14135"/>
                    </a:lnTo>
                    <a:lnTo>
                      <a:pt x="100482"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141" name="object 218"/>
              <p:cNvSpPr/>
              <p:nvPr/>
            </p:nvSpPr>
            <p:spPr>
              <a:xfrm>
                <a:off x="7078372" y="402751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18" name="object 219"/>
            <p:cNvSpPr txBox="1"/>
            <p:nvPr/>
          </p:nvSpPr>
          <p:spPr>
            <a:xfrm>
              <a:off x="6896093" y="3449553"/>
              <a:ext cx="374650" cy="492125"/>
            </a:xfrm>
            <a:prstGeom prst="rect">
              <a:avLst/>
            </a:prstGeom>
          </p:spPr>
          <p:txBody>
            <a:bodyPr vert="horz" wrap="square" lIns="0" tIns="13970" rIns="0" bIns="0" rtlCol="0">
              <a:spAutoFit/>
            </a:bodyPr>
            <a:lstStyle/>
            <a:p>
              <a:pPr marL="12700">
                <a:lnSpc>
                  <a:spcPct val="100000"/>
                </a:lnSpc>
                <a:spcBef>
                  <a:spcPts val="110"/>
                </a:spcBef>
              </a:pPr>
              <a:r>
                <a:rPr sz="1100" spc="-55" dirty="0">
                  <a:latin typeface="Arial"/>
                  <a:cs typeface="Arial"/>
                </a:rPr>
                <a:t>stored</a:t>
              </a:r>
              <a:endParaRPr sz="1100">
                <a:latin typeface="Arial"/>
                <a:cs typeface="Arial"/>
              </a:endParaRPr>
            </a:p>
            <a:p>
              <a:pPr>
                <a:lnSpc>
                  <a:spcPct val="100000"/>
                </a:lnSpc>
                <a:spcBef>
                  <a:spcPts val="40"/>
                </a:spcBef>
              </a:pPr>
              <a:endParaRPr sz="850">
                <a:latin typeface="Arial"/>
                <a:cs typeface="Arial"/>
              </a:endParaRPr>
            </a:p>
            <a:p>
              <a:pPr marL="50165">
                <a:lnSpc>
                  <a:spcPct val="100000"/>
                </a:lnSpc>
              </a:pPr>
              <a:r>
                <a:rPr sz="1100" spc="-65" dirty="0">
                  <a:latin typeface="Arial"/>
                  <a:cs typeface="Arial"/>
                </a:rPr>
                <a:t>SCIs</a:t>
              </a:r>
              <a:endParaRPr sz="1100">
                <a:latin typeface="Arial"/>
                <a:cs typeface="Arial"/>
              </a:endParaRPr>
            </a:p>
          </p:txBody>
        </p:sp>
        <p:grpSp>
          <p:nvGrpSpPr>
            <p:cNvPr id="19" name="object 220"/>
            <p:cNvGrpSpPr/>
            <p:nvPr/>
          </p:nvGrpSpPr>
          <p:grpSpPr>
            <a:xfrm>
              <a:off x="5338610" y="2331719"/>
              <a:ext cx="2764049" cy="3844308"/>
              <a:chOff x="5338610" y="2331719"/>
              <a:chExt cx="2764049" cy="3844308"/>
            </a:xfrm>
          </p:grpSpPr>
          <p:sp>
            <p:nvSpPr>
              <p:cNvPr id="22" name="object 221"/>
              <p:cNvSpPr/>
              <p:nvPr/>
            </p:nvSpPr>
            <p:spPr>
              <a:xfrm>
                <a:off x="6155114" y="2338785"/>
                <a:ext cx="1947545" cy="0"/>
              </a:xfrm>
              <a:custGeom>
                <a:avLst/>
                <a:gdLst/>
                <a:ahLst/>
                <a:cxnLst/>
                <a:rect l="l" t="t" r="r" b="b"/>
                <a:pathLst>
                  <a:path w="1947545">
                    <a:moveTo>
                      <a:pt x="0" y="0"/>
                    </a:moveTo>
                    <a:lnTo>
                      <a:pt x="1947016" y="0"/>
                    </a:lnTo>
                  </a:path>
                </a:pathLst>
              </a:custGeom>
              <a:ln w="14131">
                <a:solidFill>
                  <a:srgbClr val="000000"/>
                </a:solidFill>
              </a:ln>
            </p:spPr>
            <p:txBody>
              <a:bodyPr wrap="square" lIns="0" tIns="0" rIns="0" bIns="0" rtlCol="0"/>
              <a:lstStyle/>
              <a:p>
                <a:endParaRPr/>
              </a:p>
            </p:txBody>
          </p:sp>
          <p:sp>
            <p:nvSpPr>
              <p:cNvPr id="23" name="object 222"/>
              <p:cNvSpPr/>
              <p:nvPr/>
            </p:nvSpPr>
            <p:spPr>
              <a:xfrm>
                <a:off x="8095850" y="2331719"/>
                <a:ext cx="0" cy="3844290"/>
              </a:xfrm>
              <a:custGeom>
                <a:avLst/>
                <a:gdLst/>
                <a:ahLst/>
                <a:cxnLst/>
                <a:rect l="l" t="t" r="r" b="b"/>
                <a:pathLst>
                  <a:path h="3844290">
                    <a:moveTo>
                      <a:pt x="0" y="3843814"/>
                    </a:moveTo>
                    <a:lnTo>
                      <a:pt x="0" y="0"/>
                    </a:lnTo>
                  </a:path>
                </a:pathLst>
              </a:custGeom>
              <a:ln w="12561">
                <a:solidFill>
                  <a:srgbClr val="000000"/>
                </a:solidFill>
              </a:ln>
            </p:spPr>
            <p:txBody>
              <a:bodyPr wrap="square" lIns="0" tIns="0" rIns="0" bIns="0" rtlCol="0"/>
              <a:lstStyle/>
              <a:p>
                <a:endParaRPr/>
              </a:p>
            </p:txBody>
          </p:sp>
          <p:sp>
            <p:nvSpPr>
              <p:cNvPr id="24" name="object 223"/>
              <p:cNvSpPr/>
              <p:nvPr/>
            </p:nvSpPr>
            <p:spPr>
              <a:xfrm>
                <a:off x="6079736" y="6168468"/>
                <a:ext cx="2022475" cy="0"/>
              </a:xfrm>
              <a:custGeom>
                <a:avLst/>
                <a:gdLst/>
                <a:ahLst/>
                <a:cxnLst/>
                <a:rect l="l" t="t" r="r" b="b"/>
                <a:pathLst>
                  <a:path w="2022475">
                    <a:moveTo>
                      <a:pt x="0" y="0"/>
                    </a:moveTo>
                    <a:lnTo>
                      <a:pt x="2022394" y="0"/>
                    </a:lnTo>
                  </a:path>
                </a:pathLst>
              </a:custGeom>
              <a:ln w="14131">
                <a:solidFill>
                  <a:srgbClr val="000000"/>
                </a:solidFill>
              </a:ln>
            </p:spPr>
            <p:txBody>
              <a:bodyPr wrap="square" lIns="0" tIns="0" rIns="0" bIns="0" rtlCol="0"/>
              <a:lstStyle/>
              <a:p>
                <a:endParaRPr/>
              </a:p>
            </p:txBody>
          </p:sp>
          <p:sp>
            <p:nvSpPr>
              <p:cNvPr id="25" name="object 224"/>
              <p:cNvSpPr/>
              <p:nvPr/>
            </p:nvSpPr>
            <p:spPr>
              <a:xfrm>
                <a:off x="5979244" y="2331724"/>
                <a:ext cx="175895" cy="593725"/>
              </a:xfrm>
              <a:custGeom>
                <a:avLst/>
                <a:gdLst/>
                <a:ahLst/>
                <a:cxnLst/>
                <a:rect l="l" t="t" r="r" b="b"/>
                <a:pathLst>
                  <a:path w="175895" h="593725">
                    <a:moveTo>
                      <a:pt x="175869" y="0"/>
                    </a:moveTo>
                    <a:lnTo>
                      <a:pt x="0" y="0"/>
                    </a:lnTo>
                    <a:lnTo>
                      <a:pt x="0" y="593521"/>
                    </a:lnTo>
                    <a:lnTo>
                      <a:pt x="175869" y="593521"/>
                    </a:lnTo>
                    <a:lnTo>
                      <a:pt x="175869" y="0"/>
                    </a:lnTo>
                    <a:close/>
                  </a:path>
                </a:pathLst>
              </a:custGeom>
              <a:solidFill>
                <a:srgbClr val="919191"/>
              </a:solidFill>
            </p:spPr>
            <p:txBody>
              <a:bodyPr wrap="square" lIns="0" tIns="0" rIns="0" bIns="0" rtlCol="0"/>
              <a:lstStyle/>
              <a:p>
                <a:endParaRPr/>
              </a:p>
            </p:txBody>
          </p:sp>
          <p:sp>
            <p:nvSpPr>
              <p:cNvPr id="26" name="object 225"/>
              <p:cNvSpPr/>
              <p:nvPr/>
            </p:nvSpPr>
            <p:spPr>
              <a:xfrm>
                <a:off x="5985526" y="2331719"/>
                <a:ext cx="0" cy="607695"/>
              </a:xfrm>
              <a:custGeom>
                <a:avLst/>
                <a:gdLst/>
                <a:ahLst/>
                <a:cxnLst/>
                <a:rect l="l" t="t" r="r" b="b"/>
                <a:pathLst>
                  <a:path h="607694">
                    <a:moveTo>
                      <a:pt x="0" y="607662"/>
                    </a:moveTo>
                    <a:lnTo>
                      <a:pt x="0" y="0"/>
                    </a:lnTo>
                  </a:path>
                </a:pathLst>
              </a:custGeom>
              <a:ln w="12562">
                <a:solidFill>
                  <a:srgbClr val="000000"/>
                </a:solidFill>
              </a:ln>
            </p:spPr>
            <p:txBody>
              <a:bodyPr wrap="square" lIns="0" tIns="0" rIns="0" bIns="0" rtlCol="0"/>
              <a:lstStyle/>
              <a:p>
                <a:endParaRPr/>
              </a:p>
            </p:txBody>
          </p:sp>
          <p:sp>
            <p:nvSpPr>
              <p:cNvPr id="27" name="object 226"/>
              <p:cNvSpPr/>
              <p:nvPr/>
            </p:nvSpPr>
            <p:spPr>
              <a:xfrm>
                <a:off x="5979245" y="293231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28" name="object 227"/>
              <p:cNvSpPr/>
              <p:nvPr/>
            </p:nvSpPr>
            <p:spPr>
              <a:xfrm>
                <a:off x="6161386" y="2331719"/>
                <a:ext cx="0" cy="607695"/>
              </a:xfrm>
              <a:custGeom>
                <a:avLst/>
                <a:gdLst/>
                <a:ahLst/>
                <a:cxnLst/>
                <a:rect l="l" t="t" r="r" b="b"/>
                <a:pathLst>
                  <a:path h="607694">
                    <a:moveTo>
                      <a:pt x="0" y="607661"/>
                    </a:moveTo>
                    <a:lnTo>
                      <a:pt x="0" y="0"/>
                    </a:lnTo>
                  </a:path>
                </a:pathLst>
              </a:custGeom>
              <a:ln w="12561">
                <a:solidFill>
                  <a:srgbClr val="000000"/>
                </a:solidFill>
              </a:ln>
            </p:spPr>
            <p:txBody>
              <a:bodyPr wrap="square" lIns="0" tIns="0" rIns="0" bIns="0" rtlCol="0"/>
              <a:lstStyle/>
              <a:p>
                <a:endParaRPr/>
              </a:p>
            </p:txBody>
          </p:sp>
          <p:sp>
            <p:nvSpPr>
              <p:cNvPr id="29" name="object 228"/>
              <p:cNvSpPr/>
              <p:nvPr/>
            </p:nvSpPr>
            <p:spPr>
              <a:xfrm>
                <a:off x="5979245" y="233878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0" name="object 229"/>
              <p:cNvSpPr/>
              <p:nvPr/>
            </p:nvSpPr>
            <p:spPr>
              <a:xfrm>
                <a:off x="5979244" y="3462252"/>
                <a:ext cx="175895" cy="735330"/>
              </a:xfrm>
              <a:custGeom>
                <a:avLst/>
                <a:gdLst/>
                <a:ahLst/>
                <a:cxnLst/>
                <a:rect l="l" t="t" r="r" b="b"/>
                <a:pathLst>
                  <a:path w="175895" h="735329">
                    <a:moveTo>
                      <a:pt x="175869" y="0"/>
                    </a:moveTo>
                    <a:lnTo>
                      <a:pt x="0" y="0"/>
                    </a:lnTo>
                    <a:lnTo>
                      <a:pt x="0" y="734847"/>
                    </a:lnTo>
                    <a:lnTo>
                      <a:pt x="175869" y="734847"/>
                    </a:lnTo>
                    <a:lnTo>
                      <a:pt x="175869" y="0"/>
                    </a:lnTo>
                    <a:close/>
                  </a:path>
                </a:pathLst>
              </a:custGeom>
              <a:solidFill>
                <a:srgbClr val="919191"/>
              </a:solidFill>
            </p:spPr>
            <p:txBody>
              <a:bodyPr wrap="square" lIns="0" tIns="0" rIns="0" bIns="0" rtlCol="0"/>
              <a:lstStyle/>
              <a:p>
                <a:endParaRPr/>
              </a:p>
            </p:txBody>
          </p:sp>
          <p:sp>
            <p:nvSpPr>
              <p:cNvPr id="31" name="object 230"/>
              <p:cNvSpPr/>
              <p:nvPr/>
            </p:nvSpPr>
            <p:spPr>
              <a:xfrm>
                <a:off x="5979245" y="420416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2" name="object 231"/>
              <p:cNvSpPr/>
              <p:nvPr/>
            </p:nvSpPr>
            <p:spPr>
              <a:xfrm>
                <a:off x="5985526" y="3462253"/>
                <a:ext cx="0" cy="749300"/>
              </a:xfrm>
              <a:custGeom>
                <a:avLst/>
                <a:gdLst/>
                <a:ahLst/>
                <a:cxnLst/>
                <a:rect l="l" t="t" r="r" b="b"/>
                <a:pathLst>
                  <a:path h="749300">
                    <a:moveTo>
                      <a:pt x="0" y="748978"/>
                    </a:moveTo>
                    <a:lnTo>
                      <a:pt x="0" y="0"/>
                    </a:lnTo>
                  </a:path>
                </a:pathLst>
              </a:custGeom>
              <a:ln w="12561">
                <a:solidFill>
                  <a:srgbClr val="000000"/>
                </a:solidFill>
              </a:ln>
            </p:spPr>
            <p:txBody>
              <a:bodyPr wrap="square" lIns="0" tIns="0" rIns="0" bIns="0" rtlCol="0"/>
              <a:lstStyle/>
              <a:p>
                <a:endParaRPr/>
              </a:p>
            </p:txBody>
          </p:sp>
          <p:sp>
            <p:nvSpPr>
              <p:cNvPr id="33" name="object 232"/>
              <p:cNvSpPr/>
              <p:nvPr/>
            </p:nvSpPr>
            <p:spPr>
              <a:xfrm>
                <a:off x="5979245" y="3469319"/>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4" name="object 233"/>
              <p:cNvSpPr/>
              <p:nvPr/>
            </p:nvSpPr>
            <p:spPr>
              <a:xfrm>
                <a:off x="6161386" y="3462253"/>
                <a:ext cx="0" cy="749300"/>
              </a:xfrm>
              <a:custGeom>
                <a:avLst/>
                <a:gdLst/>
                <a:ahLst/>
                <a:cxnLst/>
                <a:rect l="l" t="t" r="r" b="b"/>
                <a:pathLst>
                  <a:path h="749300">
                    <a:moveTo>
                      <a:pt x="0" y="748978"/>
                    </a:moveTo>
                    <a:lnTo>
                      <a:pt x="0" y="0"/>
                    </a:lnTo>
                  </a:path>
                </a:pathLst>
              </a:custGeom>
              <a:ln w="12562">
                <a:solidFill>
                  <a:srgbClr val="000000"/>
                </a:solidFill>
              </a:ln>
            </p:spPr>
            <p:txBody>
              <a:bodyPr wrap="square" lIns="0" tIns="0" rIns="0" bIns="0" rtlCol="0"/>
              <a:lstStyle/>
              <a:p>
                <a:endParaRPr/>
              </a:p>
            </p:txBody>
          </p:sp>
          <p:sp>
            <p:nvSpPr>
              <p:cNvPr id="35" name="object 234"/>
              <p:cNvSpPr/>
              <p:nvPr/>
            </p:nvSpPr>
            <p:spPr>
              <a:xfrm>
                <a:off x="5979244" y="4719971"/>
                <a:ext cx="175895" cy="1441450"/>
              </a:xfrm>
              <a:custGeom>
                <a:avLst/>
                <a:gdLst/>
                <a:ahLst/>
                <a:cxnLst/>
                <a:rect l="l" t="t" r="r" b="b"/>
                <a:pathLst>
                  <a:path w="175895" h="1441450">
                    <a:moveTo>
                      <a:pt x="175869" y="0"/>
                    </a:moveTo>
                    <a:lnTo>
                      <a:pt x="0" y="0"/>
                    </a:lnTo>
                    <a:lnTo>
                      <a:pt x="0" y="1441420"/>
                    </a:lnTo>
                    <a:lnTo>
                      <a:pt x="175869" y="1441420"/>
                    </a:lnTo>
                    <a:lnTo>
                      <a:pt x="175869" y="0"/>
                    </a:lnTo>
                    <a:close/>
                  </a:path>
                </a:pathLst>
              </a:custGeom>
              <a:solidFill>
                <a:srgbClr val="919191"/>
              </a:solidFill>
            </p:spPr>
            <p:txBody>
              <a:bodyPr wrap="square" lIns="0" tIns="0" rIns="0" bIns="0" rtlCol="0"/>
              <a:lstStyle/>
              <a:p>
                <a:endParaRPr/>
              </a:p>
            </p:txBody>
          </p:sp>
          <p:sp>
            <p:nvSpPr>
              <p:cNvPr id="36" name="object 235"/>
              <p:cNvSpPr/>
              <p:nvPr/>
            </p:nvSpPr>
            <p:spPr>
              <a:xfrm>
                <a:off x="5985526" y="4719972"/>
                <a:ext cx="0" cy="1456055"/>
              </a:xfrm>
              <a:custGeom>
                <a:avLst/>
                <a:gdLst/>
                <a:ahLst/>
                <a:cxnLst/>
                <a:rect l="l" t="t" r="r" b="b"/>
                <a:pathLst>
                  <a:path h="1456054">
                    <a:moveTo>
                      <a:pt x="0" y="1455562"/>
                    </a:moveTo>
                    <a:lnTo>
                      <a:pt x="0" y="0"/>
                    </a:lnTo>
                  </a:path>
                </a:pathLst>
              </a:custGeom>
              <a:ln w="12562">
                <a:solidFill>
                  <a:srgbClr val="000000"/>
                </a:solidFill>
              </a:ln>
            </p:spPr>
            <p:txBody>
              <a:bodyPr wrap="square" lIns="0" tIns="0" rIns="0" bIns="0" rtlCol="0"/>
              <a:lstStyle/>
              <a:p>
                <a:endParaRPr/>
              </a:p>
            </p:txBody>
          </p:sp>
          <p:sp>
            <p:nvSpPr>
              <p:cNvPr id="37" name="object 236"/>
              <p:cNvSpPr/>
              <p:nvPr/>
            </p:nvSpPr>
            <p:spPr>
              <a:xfrm>
                <a:off x="5979245" y="6168468"/>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8" name="object 237"/>
              <p:cNvSpPr/>
              <p:nvPr/>
            </p:nvSpPr>
            <p:spPr>
              <a:xfrm>
                <a:off x="6161386" y="4719972"/>
                <a:ext cx="0" cy="1456055"/>
              </a:xfrm>
              <a:custGeom>
                <a:avLst/>
                <a:gdLst/>
                <a:ahLst/>
                <a:cxnLst/>
                <a:rect l="l" t="t" r="r" b="b"/>
                <a:pathLst>
                  <a:path h="1456054">
                    <a:moveTo>
                      <a:pt x="0" y="1455562"/>
                    </a:moveTo>
                    <a:lnTo>
                      <a:pt x="0" y="0"/>
                    </a:lnTo>
                  </a:path>
                </a:pathLst>
              </a:custGeom>
              <a:ln w="12561">
                <a:solidFill>
                  <a:srgbClr val="000000"/>
                </a:solidFill>
              </a:ln>
            </p:spPr>
            <p:txBody>
              <a:bodyPr wrap="square" lIns="0" tIns="0" rIns="0" bIns="0" rtlCol="0"/>
              <a:lstStyle/>
              <a:p>
                <a:endParaRPr/>
              </a:p>
            </p:txBody>
          </p:sp>
          <p:sp>
            <p:nvSpPr>
              <p:cNvPr id="39" name="object 238"/>
              <p:cNvSpPr/>
              <p:nvPr/>
            </p:nvSpPr>
            <p:spPr>
              <a:xfrm>
                <a:off x="5979245" y="4727037"/>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40" name="object 239"/>
              <p:cNvSpPr/>
              <p:nvPr/>
            </p:nvSpPr>
            <p:spPr>
              <a:xfrm>
                <a:off x="5552156" y="3010043"/>
                <a:ext cx="1143635" cy="1710055"/>
              </a:xfrm>
              <a:custGeom>
                <a:avLst/>
                <a:gdLst/>
                <a:ahLst/>
                <a:cxnLst/>
                <a:rect l="l" t="t" r="r" b="b"/>
                <a:pathLst>
                  <a:path w="1143634" h="1710054">
                    <a:moveTo>
                      <a:pt x="439661" y="1681657"/>
                    </a:moveTo>
                    <a:lnTo>
                      <a:pt x="25133" y="1229042"/>
                    </a:lnTo>
                    <a:lnTo>
                      <a:pt x="25133" y="1215313"/>
                    </a:lnTo>
                    <a:lnTo>
                      <a:pt x="12560" y="1215313"/>
                    </a:lnTo>
                    <a:lnTo>
                      <a:pt x="0" y="1215313"/>
                    </a:lnTo>
                    <a:lnTo>
                      <a:pt x="0" y="1243584"/>
                    </a:lnTo>
                    <a:lnTo>
                      <a:pt x="414528" y="1709928"/>
                    </a:lnTo>
                    <a:lnTo>
                      <a:pt x="439661" y="1709928"/>
                    </a:lnTo>
                    <a:lnTo>
                      <a:pt x="439661" y="1681657"/>
                    </a:lnTo>
                    <a:close/>
                  </a:path>
                  <a:path w="1143634" h="1710054">
                    <a:moveTo>
                      <a:pt x="1143101" y="0"/>
                    </a:moveTo>
                    <a:lnTo>
                      <a:pt x="1130541" y="0"/>
                    </a:lnTo>
                    <a:lnTo>
                      <a:pt x="628078" y="423938"/>
                    </a:lnTo>
                    <a:lnTo>
                      <a:pt x="615518" y="438073"/>
                    </a:lnTo>
                    <a:lnTo>
                      <a:pt x="615518" y="452208"/>
                    </a:lnTo>
                    <a:lnTo>
                      <a:pt x="640638" y="452208"/>
                    </a:lnTo>
                    <a:lnTo>
                      <a:pt x="1143101" y="28257"/>
                    </a:lnTo>
                    <a:lnTo>
                      <a:pt x="1143101" y="0"/>
                    </a:lnTo>
                    <a:close/>
                  </a:path>
                </a:pathLst>
              </a:custGeom>
              <a:solidFill>
                <a:srgbClr val="000000"/>
              </a:solidFill>
            </p:spPr>
            <p:txBody>
              <a:bodyPr wrap="square" lIns="0" tIns="0" rIns="0" bIns="0" rtlCol="0"/>
              <a:lstStyle/>
              <a:p>
                <a:endParaRPr/>
              </a:p>
            </p:txBody>
          </p:sp>
          <p:sp>
            <p:nvSpPr>
              <p:cNvPr id="41" name="object 240"/>
              <p:cNvSpPr/>
              <p:nvPr/>
            </p:nvSpPr>
            <p:spPr>
              <a:xfrm>
                <a:off x="5916443" y="4649309"/>
                <a:ext cx="125730" cy="141605"/>
              </a:xfrm>
              <a:custGeom>
                <a:avLst/>
                <a:gdLst/>
                <a:ahLst/>
                <a:cxnLst/>
                <a:rect l="l" t="t" r="r" b="b"/>
                <a:pathLst>
                  <a:path w="125729" h="141604">
                    <a:moveTo>
                      <a:pt x="62801" y="0"/>
                    </a:moveTo>
                    <a:lnTo>
                      <a:pt x="25120" y="28257"/>
                    </a:lnTo>
                    <a:lnTo>
                      <a:pt x="0" y="70662"/>
                    </a:lnTo>
                    <a:lnTo>
                      <a:pt x="25120" y="127190"/>
                    </a:lnTo>
                    <a:lnTo>
                      <a:pt x="62801" y="141312"/>
                    </a:lnTo>
                    <a:lnTo>
                      <a:pt x="113055" y="127190"/>
                    </a:lnTo>
                    <a:lnTo>
                      <a:pt x="125615" y="70662"/>
                    </a:lnTo>
                    <a:lnTo>
                      <a:pt x="113055" y="28257"/>
                    </a:lnTo>
                    <a:lnTo>
                      <a:pt x="62801" y="0"/>
                    </a:lnTo>
                    <a:close/>
                  </a:path>
                </a:pathLst>
              </a:custGeom>
              <a:solidFill>
                <a:srgbClr val="FFFFFF"/>
              </a:solidFill>
            </p:spPr>
            <p:txBody>
              <a:bodyPr wrap="square" lIns="0" tIns="0" rIns="0" bIns="0" rtlCol="0"/>
              <a:lstStyle/>
              <a:p>
                <a:endParaRPr/>
              </a:p>
            </p:txBody>
          </p:sp>
          <p:sp>
            <p:nvSpPr>
              <p:cNvPr id="42" name="object 241"/>
              <p:cNvSpPr/>
              <p:nvPr/>
            </p:nvSpPr>
            <p:spPr>
              <a:xfrm>
                <a:off x="5979244" y="4776499"/>
                <a:ext cx="62865" cy="28575"/>
              </a:xfrm>
              <a:custGeom>
                <a:avLst/>
                <a:gdLst/>
                <a:ahLst/>
                <a:cxnLst/>
                <a:rect l="l" t="t" r="r" b="b"/>
                <a:pathLst>
                  <a:path w="62864" h="28575">
                    <a:moveTo>
                      <a:pt x="62814" y="0"/>
                    </a:moveTo>
                    <a:lnTo>
                      <a:pt x="50253" y="0"/>
                    </a:lnTo>
                    <a:lnTo>
                      <a:pt x="0" y="14122"/>
                    </a:lnTo>
                    <a:lnTo>
                      <a:pt x="0" y="28257"/>
                    </a:lnTo>
                    <a:lnTo>
                      <a:pt x="12573" y="28257"/>
                    </a:lnTo>
                    <a:lnTo>
                      <a:pt x="62814" y="14122"/>
                    </a:lnTo>
                    <a:lnTo>
                      <a:pt x="62814" y="0"/>
                    </a:lnTo>
                    <a:close/>
                  </a:path>
                </a:pathLst>
              </a:custGeom>
              <a:solidFill>
                <a:srgbClr val="000000"/>
              </a:solidFill>
            </p:spPr>
            <p:txBody>
              <a:bodyPr wrap="square" lIns="0" tIns="0" rIns="0" bIns="0" rtlCol="0"/>
              <a:lstStyle/>
              <a:p>
                <a:endParaRPr/>
              </a:p>
            </p:txBody>
          </p:sp>
          <p:sp>
            <p:nvSpPr>
              <p:cNvPr id="43" name="object 242"/>
              <p:cNvSpPr/>
              <p:nvPr/>
            </p:nvSpPr>
            <p:spPr>
              <a:xfrm>
                <a:off x="6035771" y="477649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44" name="object 243"/>
              <p:cNvSpPr/>
              <p:nvPr/>
            </p:nvSpPr>
            <p:spPr>
              <a:xfrm>
                <a:off x="6029498" y="4719971"/>
                <a:ext cx="25400" cy="71120"/>
              </a:xfrm>
              <a:custGeom>
                <a:avLst/>
                <a:gdLst/>
                <a:ahLst/>
                <a:cxnLst/>
                <a:rect l="l" t="t" r="r" b="b"/>
                <a:pathLst>
                  <a:path w="25400" h="71120">
                    <a:moveTo>
                      <a:pt x="25120" y="0"/>
                    </a:moveTo>
                    <a:lnTo>
                      <a:pt x="12560" y="0"/>
                    </a:lnTo>
                    <a:lnTo>
                      <a:pt x="0" y="56527"/>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45" name="object 244"/>
              <p:cNvSpPr/>
              <p:nvPr/>
            </p:nvSpPr>
            <p:spPr>
              <a:xfrm>
                <a:off x="6042046" y="4719984"/>
                <a:ext cx="12700" cy="14604"/>
              </a:xfrm>
              <a:custGeom>
                <a:avLst/>
                <a:gdLst/>
                <a:ahLst/>
                <a:cxnLst/>
                <a:rect l="l" t="t" r="r" b="b"/>
                <a:pathLst>
                  <a:path w="12700" h="14604">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46" name="object 245"/>
              <p:cNvSpPr/>
              <p:nvPr/>
            </p:nvSpPr>
            <p:spPr>
              <a:xfrm>
                <a:off x="6029498" y="4677566"/>
                <a:ext cx="25400" cy="57150"/>
              </a:xfrm>
              <a:custGeom>
                <a:avLst/>
                <a:gdLst/>
                <a:ahLst/>
                <a:cxnLst/>
                <a:rect l="l" t="t" r="r" b="b"/>
                <a:pathLst>
                  <a:path w="25400" h="57150">
                    <a:moveTo>
                      <a:pt x="12560" y="0"/>
                    </a:moveTo>
                    <a:lnTo>
                      <a:pt x="0" y="0"/>
                    </a:lnTo>
                    <a:lnTo>
                      <a:pt x="0" y="14135"/>
                    </a:lnTo>
                    <a:lnTo>
                      <a:pt x="12560" y="56527"/>
                    </a:lnTo>
                    <a:lnTo>
                      <a:pt x="25120" y="56527"/>
                    </a:lnTo>
                    <a:lnTo>
                      <a:pt x="25120" y="42405"/>
                    </a:lnTo>
                    <a:lnTo>
                      <a:pt x="12560" y="0"/>
                    </a:lnTo>
                    <a:close/>
                  </a:path>
                </a:pathLst>
              </a:custGeom>
              <a:solidFill>
                <a:srgbClr val="000000"/>
              </a:solidFill>
            </p:spPr>
            <p:txBody>
              <a:bodyPr wrap="square" lIns="0" tIns="0" rIns="0" bIns="0" rtlCol="0"/>
              <a:lstStyle/>
              <a:p>
                <a:endParaRPr/>
              </a:p>
            </p:txBody>
          </p:sp>
          <p:sp>
            <p:nvSpPr>
              <p:cNvPr id="47" name="object 246"/>
              <p:cNvSpPr/>
              <p:nvPr/>
            </p:nvSpPr>
            <p:spPr>
              <a:xfrm>
                <a:off x="6035771" y="467757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48" name="object 247"/>
              <p:cNvSpPr/>
              <p:nvPr/>
            </p:nvSpPr>
            <p:spPr>
              <a:xfrm>
                <a:off x="5979244" y="4649309"/>
                <a:ext cx="62865" cy="42545"/>
              </a:xfrm>
              <a:custGeom>
                <a:avLst/>
                <a:gdLst/>
                <a:ahLst/>
                <a:cxnLst/>
                <a:rect l="l" t="t" r="r" b="b"/>
                <a:pathLst>
                  <a:path w="62864" h="42545">
                    <a:moveTo>
                      <a:pt x="12573" y="0"/>
                    </a:moveTo>
                    <a:lnTo>
                      <a:pt x="0" y="0"/>
                    </a:lnTo>
                    <a:lnTo>
                      <a:pt x="0" y="14135"/>
                    </a:lnTo>
                    <a:lnTo>
                      <a:pt x="50253" y="42392"/>
                    </a:lnTo>
                    <a:lnTo>
                      <a:pt x="62814" y="42392"/>
                    </a:lnTo>
                    <a:lnTo>
                      <a:pt x="62814" y="28257"/>
                    </a:lnTo>
                    <a:lnTo>
                      <a:pt x="12573" y="0"/>
                    </a:lnTo>
                    <a:close/>
                  </a:path>
                </a:pathLst>
              </a:custGeom>
              <a:solidFill>
                <a:srgbClr val="000000"/>
              </a:solidFill>
            </p:spPr>
            <p:txBody>
              <a:bodyPr wrap="square" lIns="0" tIns="0" rIns="0" bIns="0" rtlCol="0"/>
              <a:lstStyle/>
              <a:p>
                <a:endParaRPr/>
              </a:p>
            </p:txBody>
          </p:sp>
          <p:sp>
            <p:nvSpPr>
              <p:cNvPr id="49" name="object 248"/>
              <p:cNvSpPr/>
              <p:nvPr/>
            </p:nvSpPr>
            <p:spPr>
              <a:xfrm>
                <a:off x="5979245" y="464932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50" name="object 249"/>
              <p:cNvSpPr/>
              <p:nvPr/>
            </p:nvSpPr>
            <p:spPr>
              <a:xfrm>
                <a:off x="5941564" y="4649309"/>
                <a:ext cx="50800" cy="42545"/>
              </a:xfrm>
              <a:custGeom>
                <a:avLst/>
                <a:gdLst/>
                <a:ahLst/>
                <a:cxnLst/>
                <a:rect l="l" t="t" r="r" b="b"/>
                <a:pathLst>
                  <a:path w="50800" h="42545">
                    <a:moveTo>
                      <a:pt x="50253" y="0"/>
                    </a:moveTo>
                    <a:lnTo>
                      <a:pt x="37680" y="0"/>
                    </a:lnTo>
                    <a:lnTo>
                      <a:pt x="0" y="28257"/>
                    </a:lnTo>
                    <a:lnTo>
                      <a:pt x="0" y="42392"/>
                    </a:lnTo>
                    <a:lnTo>
                      <a:pt x="12560" y="42392"/>
                    </a:lnTo>
                    <a:lnTo>
                      <a:pt x="50253" y="14135"/>
                    </a:lnTo>
                    <a:lnTo>
                      <a:pt x="50253" y="0"/>
                    </a:lnTo>
                    <a:close/>
                  </a:path>
                </a:pathLst>
              </a:custGeom>
              <a:solidFill>
                <a:srgbClr val="000000"/>
              </a:solidFill>
            </p:spPr>
            <p:txBody>
              <a:bodyPr wrap="square" lIns="0" tIns="0" rIns="0" bIns="0" rtlCol="0"/>
              <a:lstStyle/>
              <a:p>
                <a:endParaRPr/>
              </a:p>
            </p:txBody>
          </p:sp>
          <p:sp>
            <p:nvSpPr>
              <p:cNvPr id="51" name="object 250"/>
              <p:cNvSpPr/>
              <p:nvPr/>
            </p:nvSpPr>
            <p:spPr>
              <a:xfrm>
                <a:off x="5947841" y="467757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52" name="object 251"/>
              <p:cNvSpPr/>
              <p:nvPr/>
            </p:nvSpPr>
            <p:spPr>
              <a:xfrm>
                <a:off x="5916443" y="4677566"/>
                <a:ext cx="38100" cy="57150"/>
              </a:xfrm>
              <a:custGeom>
                <a:avLst/>
                <a:gdLst/>
                <a:ahLst/>
                <a:cxnLst/>
                <a:rect l="l" t="t" r="r" b="b"/>
                <a:pathLst>
                  <a:path w="38100" h="57150">
                    <a:moveTo>
                      <a:pt x="37680" y="0"/>
                    </a:moveTo>
                    <a:lnTo>
                      <a:pt x="25120" y="0"/>
                    </a:lnTo>
                    <a:lnTo>
                      <a:pt x="0" y="42405"/>
                    </a:lnTo>
                    <a:lnTo>
                      <a:pt x="0" y="56527"/>
                    </a:lnTo>
                    <a:lnTo>
                      <a:pt x="12560" y="56527"/>
                    </a:lnTo>
                    <a:lnTo>
                      <a:pt x="37680" y="14135"/>
                    </a:lnTo>
                    <a:lnTo>
                      <a:pt x="37680" y="0"/>
                    </a:lnTo>
                    <a:close/>
                  </a:path>
                </a:pathLst>
              </a:custGeom>
              <a:solidFill>
                <a:srgbClr val="000000"/>
              </a:solidFill>
            </p:spPr>
            <p:txBody>
              <a:bodyPr wrap="square" lIns="0" tIns="0" rIns="0" bIns="0" rtlCol="0"/>
              <a:lstStyle/>
              <a:p>
                <a:endParaRPr/>
              </a:p>
            </p:txBody>
          </p:sp>
          <p:sp>
            <p:nvSpPr>
              <p:cNvPr id="53" name="object 252"/>
              <p:cNvSpPr/>
              <p:nvPr/>
            </p:nvSpPr>
            <p:spPr>
              <a:xfrm>
                <a:off x="5916431" y="4719984"/>
                <a:ext cx="12700" cy="14604"/>
              </a:xfrm>
              <a:custGeom>
                <a:avLst/>
                <a:gdLst/>
                <a:ahLst/>
                <a:cxnLst/>
                <a:rect l="l" t="t" r="r" b="b"/>
                <a:pathLst>
                  <a:path w="12700" h="14604">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54" name="object 253"/>
              <p:cNvSpPr/>
              <p:nvPr/>
            </p:nvSpPr>
            <p:spPr>
              <a:xfrm>
                <a:off x="5916443" y="4719971"/>
                <a:ext cx="38100" cy="71120"/>
              </a:xfrm>
              <a:custGeom>
                <a:avLst/>
                <a:gdLst/>
                <a:ahLst/>
                <a:cxnLst/>
                <a:rect l="l" t="t" r="r" b="b"/>
                <a:pathLst>
                  <a:path w="38100" h="71120">
                    <a:moveTo>
                      <a:pt x="12560" y="0"/>
                    </a:moveTo>
                    <a:lnTo>
                      <a:pt x="0" y="0"/>
                    </a:lnTo>
                    <a:lnTo>
                      <a:pt x="0" y="14122"/>
                    </a:lnTo>
                    <a:lnTo>
                      <a:pt x="25120" y="70650"/>
                    </a:lnTo>
                    <a:lnTo>
                      <a:pt x="37680" y="70650"/>
                    </a:lnTo>
                    <a:lnTo>
                      <a:pt x="37680" y="56527"/>
                    </a:lnTo>
                    <a:lnTo>
                      <a:pt x="12560" y="0"/>
                    </a:lnTo>
                    <a:close/>
                  </a:path>
                </a:pathLst>
              </a:custGeom>
              <a:solidFill>
                <a:srgbClr val="000000"/>
              </a:solidFill>
            </p:spPr>
            <p:txBody>
              <a:bodyPr wrap="square" lIns="0" tIns="0" rIns="0" bIns="0" rtlCol="0"/>
              <a:lstStyle/>
              <a:p>
                <a:endParaRPr/>
              </a:p>
            </p:txBody>
          </p:sp>
          <p:sp>
            <p:nvSpPr>
              <p:cNvPr id="55" name="object 254"/>
              <p:cNvSpPr/>
              <p:nvPr/>
            </p:nvSpPr>
            <p:spPr>
              <a:xfrm>
                <a:off x="5947841" y="477649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56" name="object 255"/>
              <p:cNvSpPr/>
              <p:nvPr/>
            </p:nvSpPr>
            <p:spPr>
              <a:xfrm>
                <a:off x="5941564" y="4776499"/>
                <a:ext cx="50800" cy="28575"/>
              </a:xfrm>
              <a:custGeom>
                <a:avLst/>
                <a:gdLst/>
                <a:ahLst/>
                <a:cxnLst/>
                <a:rect l="l" t="t" r="r" b="b"/>
                <a:pathLst>
                  <a:path w="50800" h="28575">
                    <a:moveTo>
                      <a:pt x="12560" y="0"/>
                    </a:moveTo>
                    <a:lnTo>
                      <a:pt x="0" y="0"/>
                    </a:lnTo>
                    <a:lnTo>
                      <a:pt x="0" y="14122"/>
                    </a:lnTo>
                    <a:lnTo>
                      <a:pt x="37680" y="28257"/>
                    </a:lnTo>
                    <a:lnTo>
                      <a:pt x="50253" y="28257"/>
                    </a:lnTo>
                    <a:lnTo>
                      <a:pt x="50253" y="14122"/>
                    </a:lnTo>
                    <a:lnTo>
                      <a:pt x="12560" y="0"/>
                    </a:lnTo>
                    <a:close/>
                  </a:path>
                </a:pathLst>
              </a:custGeom>
              <a:solidFill>
                <a:srgbClr val="000000"/>
              </a:solidFill>
            </p:spPr>
            <p:txBody>
              <a:bodyPr wrap="square" lIns="0" tIns="0" rIns="0" bIns="0" rtlCol="0"/>
              <a:lstStyle/>
              <a:p>
                <a:endParaRPr/>
              </a:p>
            </p:txBody>
          </p:sp>
          <p:sp>
            <p:nvSpPr>
              <p:cNvPr id="57" name="object 256"/>
              <p:cNvSpPr/>
              <p:nvPr/>
            </p:nvSpPr>
            <p:spPr>
              <a:xfrm>
                <a:off x="6092298" y="3391589"/>
                <a:ext cx="125617" cy="155453"/>
              </a:xfrm>
              <a:prstGeom prst="rect">
                <a:avLst/>
              </a:prstGeom>
              <a:blipFill>
                <a:blip r:embed="rId4" cstate="print"/>
                <a:stretch>
                  <a:fillRect/>
                </a:stretch>
              </a:blipFill>
            </p:spPr>
            <p:txBody>
              <a:bodyPr wrap="square" lIns="0" tIns="0" rIns="0" bIns="0" rtlCol="0"/>
              <a:lstStyle/>
              <a:p>
                <a:endParaRPr/>
              </a:p>
            </p:txBody>
          </p:sp>
          <p:sp>
            <p:nvSpPr>
              <p:cNvPr id="58" name="object 257"/>
              <p:cNvSpPr/>
              <p:nvPr/>
            </p:nvSpPr>
            <p:spPr>
              <a:xfrm>
                <a:off x="5728016" y="3073632"/>
                <a:ext cx="50800" cy="0"/>
              </a:xfrm>
              <a:custGeom>
                <a:avLst/>
                <a:gdLst/>
                <a:ahLst/>
                <a:cxnLst/>
                <a:rect l="l" t="t" r="r" b="b"/>
                <a:pathLst>
                  <a:path w="50800">
                    <a:moveTo>
                      <a:pt x="0" y="0"/>
                    </a:moveTo>
                    <a:lnTo>
                      <a:pt x="50245" y="0"/>
                    </a:lnTo>
                  </a:path>
                </a:pathLst>
              </a:custGeom>
              <a:ln w="14131">
                <a:solidFill>
                  <a:srgbClr val="000000"/>
                </a:solidFill>
              </a:ln>
            </p:spPr>
            <p:txBody>
              <a:bodyPr wrap="square" lIns="0" tIns="0" rIns="0" bIns="0" rtlCol="0"/>
              <a:lstStyle/>
              <a:p>
                <a:endParaRPr/>
              </a:p>
            </p:txBody>
          </p:sp>
          <p:sp>
            <p:nvSpPr>
              <p:cNvPr id="59" name="object 258"/>
              <p:cNvSpPr/>
              <p:nvPr/>
            </p:nvSpPr>
            <p:spPr>
              <a:xfrm>
                <a:off x="5771981" y="306656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0" name="object 259"/>
              <p:cNvSpPr/>
              <p:nvPr/>
            </p:nvSpPr>
            <p:spPr>
              <a:xfrm>
                <a:off x="5765707" y="3066558"/>
                <a:ext cx="62865" cy="28575"/>
              </a:xfrm>
              <a:custGeom>
                <a:avLst/>
                <a:gdLst/>
                <a:ahLst/>
                <a:cxnLst/>
                <a:rect l="l" t="t" r="r" b="b"/>
                <a:pathLst>
                  <a:path w="62864" h="28575">
                    <a:moveTo>
                      <a:pt x="12560" y="0"/>
                    </a:moveTo>
                    <a:lnTo>
                      <a:pt x="0" y="0"/>
                    </a:lnTo>
                    <a:lnTo>
                      <a:pt x="0" y="14135"/>
                    </a:lnTo>
                    <a:lnTo>
                      <a:pt x="50241" y="28270"/>
                    </a:lnTo>
                    <a:lnTo>
                      <a:pt x="62801" y="28270"/>
                    </a:lnTo>
                    <a:lnTo>
                      <a:pt x="62801" y="14135"/>
                    </a:lnTo>
                    <a:lnTo>
                      <a:pt x="12560" y="0"/>
                    </a:lnTo>
                    <a:close/>
                  </a:path>
                </a:pathLst>
              </a:custGeom>
              <a:solidFill>
                <a:srgbClr val="000000"/>
              </a:solidFill>
            </p:spPr>
            <p:txBody>
              <a:bodyPr wrap="square" lIns="0" tIns="0" rIns="0" bIns="0" rtlCol="0"/>
              <a:lstStyle/>
              <a:p>
                <a:endParaRPr/>
              </a:p>
            </p:txBody>
          </p:sp>
          <p:sp>
            <p:nvSpPr>
              <p:cNvPr id="61" name="object 260"/>
              <p:cNvSpPr/>
              <p:nvPr/>
            </p:nvSpPr>
            <p:spPr>
              <a:xfrm>
                <a:off x="5822226" y="308069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2" name="object 261"/>
              <p:cNvSpPr/>
              <p:nvPr/>
            </p:nvSpPr>
            <p:spPr>
              <a:xfrm>
                <a:off x="5815946" y="3087763"/>
                <a:ext cx="75565" cy="0"/>
              </a:xfrm>
              <a:custGeom>
                <a:avLst/>
                <a:gdLst/>
                <a:ahLst/>
                <a:cxnLst/>
                <a:rect l="l" t="t" r="r" b="b"/>
                <a:pathLst>
                  <a:path w="75564">
                    <a:moveTo>
                      <a:pt x="0" y="0"/>
                    </a:moveTo>
                    <a:lnTo>
                      <a:pt x="75368" y="0"/>
                    </a:lnTo>
                  </a:path>
                </a:pathLst>
              </a:custGeom>
              <a:ln w="14131">
                <a:solidFill>
                  <a:srgbClr val="000000"/>
                </a:solidFill>
              </a:ln>
            </p:spPr>
            <p:txBody>
              <a:bodyPr wrap="square" lIns="0" tIns="0" rIns="0" bIns="0" rtlCol="0"/>
              <a:lstStyle/>
              <a:p>
                <a:endParaRPr/>
              </a:p>
            </p:txBody>
          </p:sp>
          <p:sp>
            <p:nvSpPr>
              <p:cNvPr id="63" name="object 262"/>
              <p:cNvSpPr/>
              <p:nvPr/>
            </p:nvSpPr>
            <p:spPr>
              <a:xfrm>
                <a:off x="5885034" y="308069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4" name="object 263"/>
              <p:cNvSpPr/>
              <p:nvPr/>
            </p:nvSpPr>
            <p:spPr>
              <a:xfrm>
                <a:off x="5878762" y="3080693"/>
                <a:ext cx="100965" cy="28575"/>
              </a:xfrm>
              <a:custGeom>
                <a:avLst/>
                <a:gdLst/>
                <a:ahLst/>
                <a:cxnLst/>
                <a:rect l="l" t="t" r="r" b="b"/>
                <a:pathLst>
                  <a:path w="100964" h="28575">
                    <a:moveTo>
                      <a:pt x="12560" y="0"/>
                    </a:moveTo>
                    <a:lnTo>
                      <a:pt x="0" y="0"/>
                    </a:lnTo>
                    <a:lnTo>
                      <a:pt x="0" y="14135"/>
                    </a:lnTo>
                    <a:lnTo>
                      <a:pt x="87922" y="28270"/>
                    </a:lnTo>
                    <a:lnTo>
                      <a:pt x="100482" y="28270"/>
                    </a:lnTo>
                    <a:lnTo>
                      <a:pt x="100482" y="14135"/>
                    </a:lnTo>
                    <a:lnTo>
                      <a:pt x="12560" y="0"/>
                    </a:lnTo>
                    <a:close/>
                  </a:path>
                </a:pathLst>
              </a:custGeom>
              <a:solidFill>
                <a:srgbClr val="000000"/>
              </a:solidFill>
            </p:spPr>
            <p:txBody>
              <a:bodyPr wrap="square" lIns="0" tIns="0" rIns="0" bIns="0" rtlCol="0"/>
              <a:lstStyle/>
              <a:p>
                <a:endParaRPr/>
              </a:p>
            </p:txBody>
          </p:sp>
          <p:sp>
            <p:nvSpPr>
              <p:cNvPr id="65" name="object 264"/>
              <p:cNvSpPr/>
              <p:nvPr/>
            </p:nvSpPr>
            <p:spPr>
              <a:xfrm>
                <a:off x="5972964" y="309482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6" name="object 265"/>
              <p:cNvSpPr/>
              <p:nvPr/>
            </p:nvSpPr>
            <p:spPr>
              <a:xfrm>
                <a:off x="5966684" y="3094829"/>
                <a:ext cx="188595" cy="28575"/>
              </a:xfrm>
              <a:custGeom>
                <a:avLst/>
                <a:gdLst/>
                <a:ahLst/>
                <a:cxnLst/>
                <a:rect l="l" t="t" r="r" b="b"/>
                <a:pathLst>
                  <a:path w="188595" h="28575">
                    <a:moveTo>
                      <a:pt x="12560" y="0"/>
                    </a:moveTo>
                    <a:lnTo>
                      <a:pt x="0" y="0"/>
                    </a:lnTo>
                    <a:lnTo>
                      <a:pt x="0" y="14135"/>
                    </a:lnTo>
                    <a:lnTo>
                      <a:pt x="175869" y="28257"/>
                    </a:lnTo>
                    <a:lnTo>
                      <a:pt x="188429" y="28257"/>
                    </a:lnTo>
                    <a:lnTo>
                      <a:pt x="188429" y="14135"/>
                    </a:lnTo>
                    <a:lnTo>
                      <a:pt x="12560" y="0"/>
                    </a:lnTo>
                    <a:close/>
                  </a:path>
                </a:pathLst>
              </a:custGeom>
              <a:solidFill>
                <a:srgbClr val="000000"/>
              </a:solidFill>
            </p:spPr>
            <p:txBody>
              <a:bodyPr wrap="square" lIns="0" tIns="0" rIns="0" bIns="0" rtlCol="0"/>
              <a:lstStyle/>
              <a:p>
                <a:endParaRPr/>
              </a:p>
            </p:txBody>
          </p:sp>
          <p:sp>
            <p:nvSpPr>
              <p:cNvPr id="67" name="object 266"/>
              <p:cNvSpPr/>
              <p:nvPr/>
            </p:nvSpPr>
            <p:spPr>
              <a:xfrm>
                <a:off x="6148824" y="310896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8" name="object 267"/>
              <p:cNvSpPr/>
              <p:nvPr/>
            </p:nvSpPr>
            <p:spPr>
              <a:xfrm>
                <a:off x="6142554" y="3108964"/>
                <a:ext cx="213995" cy="56515"/>
              </a:xfrm>
              <a:custGeom>
                <a:avLst/>
                <a:gdLst/>
                <a:ahLst/>
                <a:cxnLst/>
                <a:rect l="l" t="t" r="r" b="b"/>
                <a:pathLst>
                  <a:path w="213995" h="56514">
                    <a:moveTo>
                      <a:pt x="12560" y="0"/>
                    </a:moveTo>
                    <a:lnTo>
                      <a:pt x="0" y="0"/>
                    </a:lnTo>
                    <a:lnTo>
                      <a:pt x="0" y="14122"/>
                    </a:lnTo>
                    <a:lnTo>
                      <a:pt x="200977" y="56514"/>
                    </a:lnTo>
                    <a:lnTo>
                      <a:pt x="213537" y="56514"/>
                    </a:lnTo>
                    <a:lnTo>
                      <a:pt x="213537" y="42392"/>
                    </a:lnTo>
                    <a:lnTo>
                      <a:pt x="12560" y="0"/>
                    </a:lnTo>
                    <a:close/>
                  </a:path>
                </a:pathLst>
              </a:custGeom>
              <a:solidFill>
                <a:srgbClr val="000000"/>
              </a:solidFill>
            </p:spPr>
            <p:txBody>
              <a:bodyPr wrap="square" lIns="0" tIns="0" rIns="0" bIns="0" rtlCol="0"/>
              <a:lstStyle/>
              <a:p>
                <a:endParaRPr/>
              </a:p>
            </p:txBody>
          </p:sp>
          <p:sp>
            <p:nvSpPr>
              <p:cNvPr id="69" name="object 268"/>
              <p:cNvSpPr/>
              <p:nvPr/>
            </p:nvSpPr>
            <p:spPr>
              <a:xfrm>
                <a:off x="6349808" y="31513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70" name="object 269"/>
              <p:cNvSpPr/>
              <p:nvPr/>
            </p:nvSpPr>
            <p:spPr>
              <a:xfrm>
                <a:off x="6343531" y="3151356"/>
                <a:ext cx="213995" cy="57150"/>
              </a:xfrm>
              <a:custGeom>
                <a:avLst/>
                <a:gdLst/>
                <a:ahLst/>
                <a:cxnLst/>
                <a:rect l="l" t="t" r="r" b="b"/>
                <a:pathLst>
                  <a:path w="213995" h="57150">
                    <a:moveTo>
                      <a:pt x="12560" y="0"/>
                    </a:moveTo>
                    <a:lnTo>
                      <a:pt x="0" y="0"/>
                    </a:lnTo>
                    <a:lnTo>
                      <a:pt x="0" y="14122"/>
                    </a:lnTo>
                    <a:lnTo>
                      <a:pt x="200990" y="56527"/>
                    </a:lnTo>
                    <a:lnTo>
                      <a:pt x="213550" y="56527"/>
                    </a:lnTo>
                    <a:lnTo>
                      <a:pt x="213550" y="42392"/>
                    </a:lnTo>
                    <a:lnTo>
                      <a:pt x="12560" y="0"/>
                    </a:lnTo>
                    <a:close/>
                  </a:path>
                </a:pathLst>
              </a:custGeom>
              <a:solidFill>
                <a:srgbClr val="000000"/>
              </a:solidFill>
            </p:spPr>
            <p:txBody>
              <a:bodyPr wrap="square" lIns="0" tIns="0" rIns="0" bIns="0" rtlCol="0"/>
              <a:lstStyle/>
              <a:p>
                <a:endParaRPr/>
              </a:p>
            </p:txBody>
          </p:sp>
          <p:sp>
            <p:nvSpPr>
              <p:cNvPr id="71" name="object 270"/>
              <p:cNvSpPr/>
              <p:nvPr/>
            </p:nvSpPr>
            <p:spPr>
              <a:xfrm>
                <a:off x="6550791"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72" name="object 271"/>
              <p:cNvSpPr/>
              <p:nvPr/>
            </p:nvSpPr>
            <p:spPr>
              <a:xfrm>
                <a:off x="6544521" y="3193749"/>
                <a:ext cx="201295" cy="85090"/>
              </a:xfrm>
              <a:custGeom>
                <a:avLst/>
                <a:gdLst/>
                <a:ahLst/>
                <a:cxnLst/>
                <a:rect l="l" t="t" r="r" b="b"/>
                <a:pathLst>
                  <a:path w="201295" h="85089">
                    <a:moveTo>
                      <a:pt x="12560" y="0"/>
                    </a:moveTo>
                    <a:lnTo>
                      <a:pt x="0" y="0"/>
                    </a:lnTo>
                    <a:lnTo>
                      <a:pt x="0" y="14135"/>
                    </a:lnTo>
                    <a:lnTo>
                      <a:pt x="188417" y="84785"/>
                    </a:lnTo>
                    <a:lnTo>
                      <a:pt x="200977" y="84785"/>
                    </a:lnTo>
                    <a:lnTo>
                      <a:pt x="200977" y="70662"/>
                    </a:lnTo>
                    <a:lnTo>
                      <a:pt x="12560" y="0"/>
                    </a:lnTo>
                    <a:close/>
                  </a:path>
                </a:pathLst>
              </a:custGeom>
              <a:solidFill>
                <a:srgbClr val="000000"/>
              </a:solidFill>
            </p:spPr>
            <p:txBody>
              <a:bodyPr wrap="square" lIns="0" tIns="0" rIns="0" bIns="0" rtlCol="0"/>
              <a:lstStyle/>
              <a:p>
                <a:endParaRPr/>
              </a:p>
            </p:txBody>
          </p:sp>
          <p:sp>
            <p:nvSpPr>
              <p:cNvPr id="73" name="object 272"/>
              <p:cNvSpPr/>
              <p:nvPr/>
            </p:nvSpPr>
            <p:spPr>
              <a:xfrm>
                <a:off x="6739213" y="326440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4" name="object 273"/>
              <p:cNvSpPr/>
              <p:nvPr/>
            </p:nvSpPr>
            <p:spPr>
              <a:xfrm>
                <a:off x="6732939" y="3264412"/>
                <a:ext cx="100965" cy="57150"/>
              </a:xfrm>
              <a:custGeom>
                <a:avLst/>
                <a:gdLst/>
                <a:ahLst/>
                <a:cxnLst/>
                <a:rect l="l" t="t" r="r" b="b"/>
                <a:pathLst>
                  <a:path w="100965" h="57150">
                    <a:moveTo>
                      <a:pt x="12560" y="0"/>
                    </a:moveTo>
                    <a:lnTo>
                      <a:pt x="0" y="0"/>
                    </a:lnTo>
                    <a:lnTo>
                      <a:pt x="0" y="14122"/>
                    </a:lnTo>
                    <a:lnTo>
                      <a:pt x="87934" y="56527"/>
                    </a:lnTo>
                    <a:lnTo>
                      <a:pt x="100495" y="56527"/>
                    </a:lnTo>
                    <a:lnTo>
                      <a:pt x="100495" y="42392"/>
                    </a:lnTo>
                    <a:lnTo>
                      <a:pt x="12560" y="0"/>
                    </a:lnTo>
                    <a:close/>
                  </a:path>
                </a:pathLst>
              </a:custGeom>
              <a:solidFill>
                <a:srgbClr val="000000"/>
              </a:solidFill>
            </p:spPr>
            <p:txBody>
              <a:bodyPr wrap="square" lIns="0" tIns="0" rIns="0" bIns="0" rtlCol="0"/>
              <a:lstStyle/>
              <a:p>
                <a:endParaRPr/>
              </a:p>
            </p:txBody>
          </p:sp>
          <p:sp>
            <p:nvSpPr>
              <p:cNvPr id="75" name="object 274"/>
              <p:cNvSpPr/>
              <p:nvPr/>
            </p:nvSpPr>
            <p:spPr>
              <a:xfrm>
                <a:off x="6827143" y="330680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6" name="object 275"/>
              <p:cNvSpPr/>
              <p:nvPr/>
            </p:nvSpPr>
            <p:spPr>
              <a:xfrm>
                <a:off x="6820873" y="3306804"/>
                <a:ext cx="88265" cy="57150"/>
              </a:xfrm>
              <a:custGeom>
                <a:avLst/>
                <a:gdLst/>
                <a:ahLst/>
                <a:cxnLst/>
                <a:rect l="l" t="t" r="r" b="b"/>
                <a:pathLst>
                  <a:path w="88265"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77" name="object 276"/>
              <p:cNvSpPr/>
              <p:nvPr/>
            </p:nvSpPr>
            <p:spPr>
              <a:xfrm>
                <a:off x="6902512" y="334919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8" name="object 277"/>
              <p:cNvSpPr/>
              <p:nvPr/>
            </p:nvSpPr>
            <p:spPr>
              <a:xfrm>
                <a:off x="6896235" y="3349197"/>
                <a:ext cx="75565" cy="57150"/>
              </a:xfrm>
              <a:custGeom>
                <a:avLst/>
                <a:gdLst/>
                <a:ahLst/>
                <a:cxnLst/>
                <a:rect l="l" t="t" r="r" b="b"/>
                <a:pathLst>
                  <a:path w="75565" h="57150">
                    <a:moveTo>
                      <a:pt x="12560" y="0"/>
                    </a:moveTo>
                    <a:lnTo>
                      <a:pt x="0" y="0"/>
                    </a:lnTo>
                    <a:lnTo>
                      <a:pt x="0" y="14135"/>
                    </a:lnTo>
                    <a:lnTo>
                      <a:pt x="62814" y="56527"/>
                    </a:lnTo>
                    <a:lnTo>
                      <a:pt x="75374" y="56527"/>
                    </a:lnTo>
                    <a:lnTo>
                      <a:pt x="75374" y="42392"/>
                    </a:lnTo>
                    <a:lnTo>
                      <a:pt x="12560" y="0"/>
                    </a:lnTo>
                    <a:close/>
                  </a:path>
                </a:pathLst>
              </a:custGeom>
              <a:solidFill>
                <a:srgbClr val="000000"/>
              </a:solidFill>
            </p:spPr>
            <p:txBody>
              <a:bodyPr wrap="square" lIns="0" tIns="0" rIns="0" bIns="0" rtlCol="0"/>
              <a:lstStyle/>
              <a:p>
                <a:endParaRPr/>
              </a:p>
            </p:txBody>
          </p:sp>
          <p:sp>
            <p:nvSpPr>
              <p:cNvPr id="79" name="object 278"/>
              <p:cNvSpPr/>
              <p:nvPr/>
            </p:nvSpPr>
            <p:spPr>
              <a:xfrm>
                <a:off x="6965319" y="339159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0" name="object 279"/>
              <p:cNvSpPr/>
              <p:nvPr/>
            </p:nvSpPr>
            <p:spPr>
              <a:xfrm>
                <a:off x="6959050" y="3391589"/>
                <a:ext cx="100965" cy="113664"/>
              </a:xfrm>
              <a:custGeom>
                <a:avLst/>
                <a:gdLst/>
                <a:ahLst/>
                <a:cxnLst/>
                <a:rect l="l" t="t" r="r" b="b"/>
                <a:pathLst>
                  <a:path w="100965" h="113664">
                    <a:moveTo>
                      <a:pt x="100482" y="113055"/>
                    </a:moveTo>
                    <a:lnTo>
                      <a:pt x="87922" y="98920"/>
                    </a:lnTo>
                    <a:lnTo>
                      <a:pt x="75361" y="56527"/>
                    </a:lnTo>
                    <a:lnTo>
                      <a:pt x="62801" y="28270"/>
                    </a:lnTo>
                    <a:lnTo>
                      <a:pt x="62801" y="14135"/>
                    </a:lnTo>
                    <a:lnTo>
                      <a:pt x="50241" y="42392"/>
                    </a:lnTo>
                    <a:lnTo>
                      <a:pt x="12560" y="0"/>
                    </a:lnTo>
                    <a:lnTo>
                      <a:pt x="0" y="0"/>
                    </a:lnTo>
                    <a:lnTo>
                      <a:pt x="0" y="14135"/>
                    </a:lnTo>
                    <a:lnTo>
                      <a:pt x="33489" y="51828"/>
                    </a:lnTo>
                    <a:lnTo>
                      <a:pt x="25120" y="56527"/>
                    </a:lnTo>
                    <a:lnTo>
                      <a:pt x="50241" y="84797"/>
                    </a:lnTo>
                    <a:lnTo>
                      <a:pt x="100482" y="113055"/>
                    </a:lnTo>
                    <a:close/>
                  </a:path>
                </a:pathLst>
              </a:custGeom>
              <a:solidFill>
                <a:srgbClr val="000000"/>
              </a:solidFill>
            </p:spPr>
            <p:txBody>
              <a:bodyPr wrap="square" lIns="0" tIns="0" rIns="0" bIns="0" rtlCol="0"/>
              <a:lstStyle/>
              <a:p>
                <a:endParaRPr/>
              </a:p>
            </p:txBody>
          </p:sp>
          <p:sp>
            <p:nvSpPr>
              <p:cNvPr id="81" name="object 280"/>
              <p:cNvSpPr/>
              <p:nvPr/>
            </p:nvSpPr>
            <p:spPr>
              <a:xfrm>
                <a:off x="5338610" y="4599852"/>
                <a:ext cx="75565" cy="0"/>
              </a:xfrm>
              <a:custGeom>
                <a:avLst/>
                <a:gdLst/>
                <a:ahLst/>
                <a:cxnLst/>
                <a:rect l="l" t="t" r="r" b="b"/>
                <a:pathLst>
                  <a:path w="75564">
                    <a:moveTo>
                      <a:pt x="0" y="0"/>
                    </a:moveTo>
                    <a:lnTo>
                      <a:pt x="75368" y="0"/>
                    </a:lnTo>
                  </a:path>
                </a:pathLst>
              </a:custGeom>
              <a:ln w="14131">
                <a:solidFill>
                  <a:srgbClr val="000000"/>
                </a:solidFill>
              </a:ln>
            </p:spPr>
            <p:txBody>
              <a:bodyPr wrap="square" lIns="0" tIns="0" rIns="0" bIns="0" rtlCol="0"/>
              <a:lstStyle/>
              <a:p>
                <a:endParaRPr/>
              </a:p>
            </p:txBody>
          </p:sp>
          <p:sp>
            <p:nvSpPr>
              <p:cNvPr id="82" name="object 281"/>
              <p:cNvSpPr/>
              <p:nvPr/>
            </p:nvSpPr>
            <p:spPr>
              <a:xfrm>
                <a:off x="5407698" y="459278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3" name="object 282"/>
              <p:cNvSpPr/>
              <p:nvPr/>
            </p:nvSpPr>
            <p:spPr>
              <a:xfrm>
                <a:off x="5401418" y="4599852"/>
                <a:ext cx="88265" cy="0"/>
              </a:xfrm>
              <a:custGeom>
                <a:avLst/>
                <a:gdLst/>
                <a:ahLst/>
                <a:cxnLst/>
                <a:rect l="l" t="t" r="r" b="b"/>
                <a:pathLst>
                  <a:path w="88264">
                    <a:moveTo>
                      <a:pt x="0" y="0"/>
                    </a:moveTo>
                    <a:lnTo>
                      <a:pt x="87930" y="0"/>
                    </a:lnTo>
                  </a:path>
                </a:pathLst>
              </a:custGeom>
              <a:ln w="14131">
                <a:solidFill>
                  <a:srgbClr val="000000"/>
                </a:solidFill>
              </a:ln>
            </p:spPr>
            <p:txBody>
              <a:bodyPr wrap="square" lIns="0" tIns="0" rIns="0" bIns="0" rtlCol="0"/>
              <a:lstStyle/>
              <a:p>
                <a:endParaRPr/>
              </a:p>
            </p:txBody>
          </p:sp>
          <p:sp>
            <p:nvSpPr>
              <p:cNvPr id="84" name="object 283"/>
              <p:cNvSpPr/>
              <p:nvPr/>
            </p:nvSpPr>
            <p:spPr>
              <a:xfrm>
                <a:off x="5483067" y="459278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5" name="object 284"/>
              <p:cNvSpPr/>
              <p:nvPr/>
            </p:nvSpPr>
            <p:spPr>
              <a:xfrm>
                <a:off x="5476794" y="4578646"/>
                <a:ext cx="100965" cy="28575"/>
              </a:xfrm>
              <a:custGeom>
                <a:avLst/>
                <a:gdLst/>
                <a:ahLst/>
                <a:cxnLst/>
                <a:rect l="l" t="t" r="r" b="b"/>
                <a:pathLst>
                  <a:path w="100964" h="28575">
                    <a:moveTo>
                      <a:pt x="100495" y="0"/>
                    </a:moveTo>
                    <a:lnTo>
                      <a:pt x="87922" y="0"/>
                    </a:lnTo>
                    <a:lnTo>
                      <a:pt x="0" y="14135"/>
                    </a:lnTo>
                    <a:lnTo>
                      <a:pt x="0" y="28270"/>
                    </a:lnTo>
                    <a:lnTo>
                      <a:pt x="12560" y="28270"/>
                    </a:lnTo>
                    <a:lnTo>
                      <a:pt x="100495" y="14135"/>
                    </a:lnTo>
                    <a:lnTo>
                      <a:pt x="100495" y="0"/>
                    </a:lnTo>
                    <a:close/>
                  </a:path>
                </a:pathLst>
              </a:custGeom>
              <a:solidFill>
                <a:srgbClr val="000000"/>
              </a:solidFill>
            </p:spPr>
            <p:txBody>
              <a:bodyPr wrap="square" lIns="0" tIns="0" rIns="0" bIns="0" rtlCol="0"/>
              <a:lstStyle/>
              <a:p>
                <a:endParaRPr/>
              </a:p>
            </p:txBody>
          </p:sp>
          <p:sp>
            <p:nvSpPr>
              <p:cNvPr id="86" name="object 285"/>
              <p:cNvSpPr/>
              <p:nvPr/>
            </p:nvSpPr>
            <p:spPr>
              <a:xfrm>
                <a:off x="5570997" y="457865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7" name="object 286"/>
              <p:cNvSpPr/>
              <p:nvPr/>
            </p:nvSpPr>
            <p:spPr>
              <a:xfrm>
                <a:off x="5564717" y="4585721"/>
                <a:ext cx="138430" cy="0"/>
              </a:xfrm>
              <a:custGeom>
                <a:avLst/>
                <a:gdLst/>
                <a:ahLst/>
                <a:cxnLst/>
                <a:rect l="l" t="t" r="r" b="b"/>
                <a:pathLst>
                  <a:path w="138429">
                    <a:moveTo>
                      <a:pt x="0" y="0"/>
                    </a:moveTo>
                    <a:lnTo>
                      <a:pt x="138176" y="0"/>
                    </a:lnTo>
                  </a:path>
                </a:pathLst>
              </a:custGeom>
              <a:ln w="14131">
                <a:solidFill>
                  <a:srgbClr val="000000"/>
                </a:solidFill>
              </a:ln>
            </p:spPr>
            <p:txBody>
              <a:bodyPr wrap="square" lIns="0" tIns="0" rIns="0" bIns="0" rtlCol="0"/>
              <a:lstStyle/>
              <a:p>
                <a:endParaRPr/>
              </a:p>
            </p:txBody>
          </p:sp>
          <p:sp>
            <p:nvSpPr>
              <p:cNvPr id="88" name="object 287"/>
              <p:cNvSpPr/>
              <p:nvPr/>
            </p:nvSpPr>
            <p:spPr>
              <a:xfrm>
                <a:off x="5696612" y="457865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9" name="object 288"/>
              <p:cNvSpPr/>
              <p:nvPr/>
            </p:nvSpPr>
            <p:spPr>
              <a:xfrm>
                <a:off x="5690332" y="4550388"/>
                <a:ext cx="276860" cy="42545"/>
              </a:xfrm>
              <a:custGeom>
                <a:avLst/>
                <a:gdLst/>
                <a:ahLst/>
                <a:cxnLst/>
                <a:rect l="l" t="t" r="r" b="b"/>
                <a:pathLst>
                  <a:path w="276860" h="42545">
                    <a:moveTo>
                      <a:pt x="276351" y="0"/>
                    </a:moveTo>
                    <a:lnTo>
                      <a:pt x="263791" y="0"/>
                    </a:lnTo>
                    <a:lnTo>
                      <a:pt x="0" y="28257"/>
                    </a:lnTo>
                    <a:lnTo>
                      <a:pt x="0" y="42392"/>
                    </a:lnTo>
                    <a:lnTo>
                      <a:pt x="12560" y="42392"/>
                    </a:lnTo>
                    <a:lnTo>
                      <a:pt x="276351" y="14122"/>
                    </a:lnTo>
                    <a:lnTo>
                      <a:pt x="276351" y="0"/>
                    </a:lnTo>
                    <a:close/>
                  </a:path>
                </a:pathLst>
              </a:custGeom>
              <a:solidFill>
                <a:srgbClr val="000000"/>
              </a:solidFill>
            </p:spPr>
            <p:txBody>
              <a:bodyPr wrap="square" lIns="0" tIns="0" rIns="0" bIns="0" rtlCol="0"/>
              <a:lstStyle/>
              <a:p>
                <a:endParaRPr/>
              </a:p>
            </p:txBody>
          </p:sp>
          <p:sp>
            <p:nvSpPr>
              <p:cNvPr id="90" name="object 289"/>
              <p:cNvSpPr/>
              <p:nvPr/>
            </p:nvSpPr>
            <p:spPr>
              <a:xfrm>
                <a:off x="5960402" y="455039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1" name="object 290"/>
              <p:cNvSpPr/>
              <p:nvPr/>
            </p:nvSpPr>
            <p:spPr>
              <a:xfrm>
                <a:off x="5954124" y="4493861"/>
                <a:ext cx="301625" cy="71120"/>
              </a:xfrm>
              <a:custGeom>
                <a:avLst/>
                <a:gdLst/>
                <a:ahLst/>
                <a:cxnLst/>
                <a:rect l="l" t="t" r="r" b="b"/>
                <a:pathLst>
                  <a:path w="301625" h="71120">
                    <a:moveTo>
                      <a:pt x="301485" y="0"/>
                    </a:moveTo>
                    <a:lnTo>
                      <a:pt x="288912" y="0"/>
                    </a:lnTo>
                    <a:lnTo>
                      <a:pt x="0" y="56527"/>
                    </a:lnTo>
                    <a:lnTo>
                      <a:pt x="0" y="70650"/>
                    </a:lnTo>
                    <a:lnTo>
                      <a:pt x="12560" y="70650"/>
                    </a:lnTo>
                    <a:lnTo>
                      <a:pt x="301485" y="14135"/>
                    </a:lnTo>
                    <a:lnTo>
                      <a:pt x="301485" y="0"/>
                    </a:lnTo>
                    <a:close/>
                  </a:path>
                </a:pathLst>
              </a:custGeom>
              <a:solidFill>
                <a:srgbClr val="000000"/>
              </a:solidFill>
            </p:spPr>
            <p:txBody>
              <a:bodyPr wrap="square" lIns="0" tIns="0" rIns="0" bIns="0" rtlCol="0"/>
              <a:lstStyle/>
              <a:p>
                <a:endParaRPr/>
              </a:p>
            </p:txBody>
          </p:sp>
          <p:sp>
            <p:nvSpPr>
              <p:cNvPr id="92" name="object 291"/>
              <p:cNvSpPr/>
              <p:nvPr/>
            </p:nvSpPr>
            <p:spPr>
              <a:xfrm>
                <a:off x="6249316" y="449386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3" name="object 292"/>
              <p:cNvSpPr/>
              <p:nvPr/>
            </p:nvSpPr>
            <p:spPr>
              <a:xfrm>
                <a:off x="6243036" y="4423198"/>
                <a:ext cx="301625" cy="85090"/>
              </a:xfrm>
              <a:custGeom>
                <a:avLst/>
                <a:gdLst/>
                <a:ahLst/>
                <a:cxnLst/>
                <a:rect l="l" t="t" r="r" b="b"/>
                <a:pathLst>
                  <a:path w="301625" h="85089">
                    <a:moveTo>
                      <a:pt x="301485" y="0"/>
                    </a:moveTo>
                    <a:lnTo>
                      <a:pt x="288925" y="0"/>
                    </a:lnTo>
                    <a:lnTo>
                      <a:pt x="0" y="70662"/>
                    </a:lnTo>
                    <a:lnTo>
                      <a:pt x="0" y="84797"/>
                    </a:lnTo>
                    <a:lnTo>
                      <a:pt x="12573" y="84797"/>
                    </a:lnTo>
                    <a:lnTo>
                      <a:pt x="301485" y="14135"/>
                    </a:lnTo>
                    <a:lnTo>
                      <a:pt x="301485" y="0"/>
                    </a:lnTo>
                    <a:close/>
                  </a:path>
                </a:pathLst>
              </a:custGeom>
              <a:solidFill>
                <a:srgbClr val="000000"/>
              </a:solidFill>
            </p:spPr>
            <p:txBody>
              <a:bodyPr wrap="square" lIns="0" tIns="0" rIns="0" bIns="0" rtlCol="0"/>
              <a:lstStyle/>
              <a:p>
                <a:endParaRPr/>
              </a:p>
            </p:txBody>
          </p:sp>
          <p:sp>
            <p:nvSpPr>
              <p:cNvPr id="94" name="object 293"/>
              <p:cNvSpPr/>
              <p:nvPr/>
            </p:nvSpPr>
            <p:spPr>
              <a:xfrm>
                <a:off x="6538229" y="442320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5" name="object 294"/>
              <p:cNvSpPr/>
              <p:nvPr/>
            </p:nvSpPr>
            <p:spPr>
              <a:xfrm>
                <a:off x="6531961" y="4338413"/>
                <a:ext cx="264160" cy="99060"/>
              </a:xfrm>
              <a:custGeom>
                <a:avLst/>
                <a:gdLst/>
                <a:ahLst/>
                <a:cxnLst/>
                <a:rect l="l" t="t" r="r" b="b"/>
                <a:pathLst>
                  <a:path w="264159" h="99060">
                    <a:moveTo>
                      <a:pt x="263778" y="0"/>
                    </a:moveTo>
                    <a:lnTo>
                      <a:pt x="251218" y="0"/>
                    </a:lnTo>
                    <a:lnTo>
                      <a:pt x="0" y="84785"/>
                    </a:lnTo>
                    <a:lnTo>
                      <a:pt x="0" y="98920"/>
                    </a:lnTo>
                    <a:lnTo>
                      <a:pt x="12560" y="98920"/>
                    </a:lnTo>
                    <a:lnTo>
                      <a:pt x="263778" y="14135"/>
                    </a:lnTo>
                    <a:lnTo>
                      <a:pt x="263778" y="0"/>
                    </a:lnTo>
                    <a:close/>
                  </a:path>
                </a:pathLst>
              </a:custGeom>
              <a:solidFill>
                <a:srgbClr val="000000"/>
              </a:solidFill>
            </p:spPr>
            <p:txBody>
              <a:bodyPr wrap="square" lIns="0" tIns="0" rIns="0" bIns="0" rtlCol="0"/>
              <a:lstStyle/>
              <a:p>
                <a:endParaRPr/>
              </a:p>
            </p:txBody>
          </p:sp>
          <p:sp>
            <p:nvSpPr>
              <p:cNvPr id="96" name="object 295"/>
              <p:cNvSpPr/>
              <p:nvPr/>
            </p:nvSpPr>
            <p:spPr>
              <a:xfrm>
                <a:off x="6783178" y="4041652"/>
                <a:ext cx="326607" cy="310896"/>
              </a:xfrm>
              <a:prstGeom prst="rect">
                <a:avLst/>
              </a:prstGeom>
              <a:blipFill>
                <a:blip r:embed="rId5" cstate="print"/>
                <a:stretch>
                  <a:fillRect/>
                </a:stretch>
              </a:blipFill>
            </p:spPr>
            <p:txBody>
              <a:bodyPr wrap="square" lIns="0" tIns="0" rIns="0" bIns="0" rtlCol="0"/>
              <a:lstStyle/>
              <a:p>
                <a:endParaRPr/>
              </a:p>
            </p:txBody>
          </p:sp>
        </p:grpSp>
        <p:sp>
          <p:nvSpPr>
            <p:cNvPr id="20" name="object 296"/>
            <p:cNvSpPr txBox="1"/>
            <p:nvPr/>
          </p:nvSpPr>
          <p:spPr>
            <a:xfrm>
              <a:off x="6280581" y="2389677"/>
              <a:ext cx="968375" cy="195580"/>
            </a:xfrm>
            <a:prstGeom prst="rect">
              <a:avLst/>
            </a:prstGeom>
          </p:spPr>
          <p:txBody>
            <a:bodyPr vert="horz" wrap="square" lIns="0" tIns="13970" rIns="0" bIns="0" rtlCol="0">
              <a:spAutoFit/>
            </a:bodyPr>
            <a:lstStyle/>
            <a:p>
              <a:pPr marL="12700">
                <a:lnSpc>
                  <a:spcPct val="100000"/>
                </a:lnSpc>
                <a:spcBef>
                  <a:spcPts val="110"/>
                </a:spcBef>
              </a:pPr>
              <a:r>
                <a:rPr sz="1100" spc="-50" dirty="0">
                  <a:latin typeface="Arial"/>
                  <a:cs typeface="Arial"/>
                </a:rPr>
                <a:t>Project</a:t>
              </a:r>
              <a:r>
                <a:rPr sz="1100" spc="-85" dirty="0">
                  <a:latin typeface="Arial"/>
                  <a:cs typeface="Arial"/>
                </a:rPr>
                <a:t> </a:t>
              </a:r>
              <a:r>
                <a:rPr sz="1100" spc="-65" dirty="0">
                  <a:latin typeface="Arial"/>
                  <a:cs typeface="Arial"/>
                </a:rPr>
                <a:t>database</a:t>
              </a:r>
              <a:endParaRPr sz="1100">
                <a:latin typeface="Arial"/>
                <a:cs typeface="Arial"/>
              </a:endParaRPr>
            </a:p>
          </p:txBody>
        </p:sp>
        <p:sp>
          <p:nvSpPr>
            <p:cNvPr id="21" name="object 297"/>
            <p:cNvSpPr txBox="1"/>
            <p:nvPr/>
          </p:nvSpPr>
          <p:spPr>
            <a:xfrm>
              <a:off x="6242897" y="4890983"/>
              <a:ext cx="1734820" cy="1184275"/>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BASELINES:</a:t>
              </a:r>
              <a:endParaRPr sz="1100">
                <a:latin typeface="Arial"/>
                <a:cs typeface="Arial"/>
              </a:endParaRPr>
            </a:p>
            <a:p>
              <a:pPr marL="137795" marR="263525" indent="12065">
                <a:lnSpc>
                  <a:spcPct val="98300"/>
                </a:lnSpc>
                <a:spcBef>
                  <a:spcPts val="40"/>
                </a:spcBef>
              </a:pPr>
              <a:r>
                <a:rPr sz="1100" spc="-65" dirty="0">
                  <a:latin typeface="Arial"/>
                  <a:cs typeface="Arial"/>
                </a:rPr>
                <a:t>System </a:t>
              </a:r>
              <a:r>
                <a:rPr sz="1100" spc="-50" dirty="0">
                  <a:latin typeface="Arial"/>
                  <a:cs typeface="Arial"/>
                </a:rPr>
                <a:t>Specification  </a:t>
              </a:r>
              <a:r>
                <a:rPr sz="1100" spc="-55" dirty="0">
                  <a:latin typeface="Arial"/>
                  <a:cs typeface="Arial"/>
                </a:rPr>
                <a:t>Software </a:t>
              </a:r>
              <a:r>
                <a:rPr sz="1100" spc="-65" dirty="0">
                  <a:latin typeface="Arial"/>
                  <a:cs typeface="Arial"/>
                </a:rPr>
                <a:t>Requirements  Design </a:t>
              </a:r>
              <a:r>
                <a:rPr sz="1100" spc="-50" dirty="0">
                  <a:latin typeface="Arial"/>
                  <a:cs typeface="Arial"/>
                </a:rPr>
                <a:t>Specification  </a:t>
              </a:r>
              <a:r>
                <a:rPr sz="1100" spc="-60" dirty="0">
                  <a:latin typeface="Arial"/>
                  <a:cs typeface="Arial"/>
                </a:rPr>
                <a:t>Source</a:t>
              </a:r>
              <a:r>
                <a:rPr sz="1100" spc="-40" dirty="0">
                  <a:latin typeface="Arial"/>
                  <a:cs typeface="Arial"/>
                </a:rPr>
                <a:t> </a:t>
              </a:r>
              <a:r>
                <a:rPr sz="1100" spc="-75" dirty="0">
                  <a:latin typeface="Arial"/>
                  <a:cs typeface="Arial"/>
                </a:rPr>
                <a:t>Code</a:t>
              </a:r>
              <a:endParaRPr sz="1100">
                <a:latin typeface="Arial"/>
                <a:cs typeface="Arial"/>
              </a:endParaRPr>
            </a:p>
            <a:p>
              <a:pPr marL="150495">
                <a:lnSpc>
                  <a:spcPts val="1225"/>
                </a:lnSpc>
              </a:pPr>
              <a:r>
                <a:rPr sz="1100" spc="-55" dirty="0">
                  <a:latin typeface="Arial"/>
                  <a:cs typeface="Arial"/>
                </a:rPr>
                <a:t>Test</a:t>
              </a:r>
              <a:r>
                <a:rPr sz="1100" spc="-95" dirty="0">
                  <a:latin typeface="Arial"/>
                  <a:cs typeface="Arial"/>
                </a:rPr>
                <a:t> </a:t>
              </a:r>
              <a:r>
                <a:rPr sz="1100" spc="-55" dirty="0">
                  <a:latin typeface="Arial"/>
                  <a:cs typeface="Arial"/>
                </a:rPr>
                <a:t>Plans/Procedures/Data</a:t>
              </a:r>
              <a:endParaRPr sz="1100">
                <a:latin typeface="Arial"/>
                <a:cs typeface="Arial"/>
              </a:endParaRPr>
            </a:p>
            <a:p>
              <a:pPr marL="150495">
                <a:lnSpc>
                  <a:spcPct val="100000"/>
                </a:lnSpc>
                <a:spcBef>
                  <a:spcPts val="15"/>
                </a:spcBef>
              </a:pPr>
              <a:r>
                <a:rPr sz="1100" spc="-55" dirty="0">
                  <a:latin typeface="Arial"/>
                  <a:cs typeface="Arial"/>
                </a:rPr>
                <a:t>Operational</a:t>
              </a:r>
              <a:r>
                <a:rPr sz="1100" spc="-40" dirty="0">
                  <a:latin typeface="Arial"/>
                  <a:cs typeface="Arial"/>
                </a:rPr>
                <a:t> </a:t>
              </a:r>
              <a:r>
                <a:rPr sz="1100" spc="-65" dirty="0">
                  <a:latin typeface="Arial"/>
                  <a:cs typeface="Arial"/>
                </a:rPr>
                <a:t>System</a:t>
              </a:r>
              <a:endParaRPr sz="1100">
                <a:latin typeface="Arial"/>
                <a:cs typeface="Arial"/>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Software Configuration Objects</a:t>
            </a:r>
          </a:p>
          <a:p>
            <a:endParaRPr lang="en-US" sz="1600" dirty="0"/>
          </a:p>
          <a:p>
            <a:pPr lvl="1"/>
            <a:endParaRPr lang="en-US" sz="1600" dirty="0"/>
          </a:p>
          <a:p>
            <a:pPr eaLnBrk="1" hangingPunct="1">
              <a:spcBef>
                <a:spcPts val="300"/>
              </a:spcBef>
            </a:pPr>
            <a:endParaRPr lang="en-US" sz="1600" dirty="0"/>
          </a:p>
        </p:txBody>
      </p:sp>
      <p:grpSp>
        <p:nvGrpSpPr>
          <p:cNvPr id="301" name="Group 300"/>
          <p:cNvGrpSpPr/>
          <p:nvPr/>
        </p:nvGrpSpPr>
        <p:grpSpPr>
          <a:xfrm>
            <a:off x="1905001" y="1215391"/>
            <a:ext cx="5003432" cy="5261609"/>
            <a:chOff x="2939385" y="1893357"/>
            <a:chExt cx="3969047" cy="4358852"/>
          </a:xfrm>
        </p:grpSpPr>
        <p:grpSp>
          <p:nvGrpSpPr>
            <p:cNvPr id="302" name="object 3"/>
            <p:cNvGrpSpPr/>
            <p:nvPr/>
          </p:nvGrpSpPr>
          <p:grpSpPr>
            <a:xfrm>
              <a:off x="3165814" y="2269094"/>
              <a:ext cx="3742092" cy="2561253"/>
              <a:chOff x="3165814" y="2269094"/>
              <a:chExt cx="3742092" cy="2561253"/>
            </a:xfrm>
          </p:grpSpPr>
          <p:sp>
            <p:nvSpPr>
              <p:cNvPr id="427" name="object 4"/>
              <p:cNvSpPr/>
              <p:nvPr/>
            </p:nvSpPr>
            <p:spPr>
              <a:xfrm>
                <a:off x="3213477" y="2322732"/>
                <a:ext cx="3694429" cy="2507615"/>
              </a:xfrm>
              <a:custGeom>
                <a:avLst/>
                <a:gdLst/>
                <a:ahLst/>
                <a:cxnLst/>
                <a:rect l="l" t="t" r="r" b="b"/>
                <a:pathLst>
                  <a:path w="3694429" h="2507615">
                    <a:moveTo>
                      <a:pt x="1370507" y="107276"/>
                    </a:moveTo>
                    <a:lnTo>
                      <a:pt x="1358582" y="67043"/>
                    </a:lnTo>
                    <a:lnTo>
                      <a:pt x="1334744" y="26822"/>
                    </a:lnTo>
                    <a:lnTo>
                      <a:pt x="1310919" y="0"/>
                    </a:lnTo>
                    <a:lnTo>
                      <a:pt x="59588" y="0"/>
                    </a:lnTo>
                    <a:lnTo>
                      <a:pt x="35750" y="26822"/>
                    </a:lnTo>
                    <a:lnTo>
                      <a:pt x="11925" y="67043"/>
                    </a:lnTo>
                    <a:lnTo>
                      <a:pt x="0" y="107276"/>
                    </a:lnTo>
                    <a:lnTo>
                      <a:pt x="0" y="1180007"/>
                    </a:lnTo>
                    <a:lnTo>
                      <a:pt x="11925" y="1220228"/>
                    </a:lnTo>
                    <a:lnTo>
                      <a:pt x="59588" y="1273873"/>
                    </a:lnTo>
                    <a:lnTo>
                      <a:pt x="95338" y="1287284"/>
                    </a:lnTo>
                    <a:lnTo>
                      <a:pt x="1275168" y="1287284"/>
                    </a:lnTo>
                    <a:lnTo>
                      <a:pt x="1310919" y="1273873"/>
                    </a:lnTo>
                    <a:lnTo>
                      <a:pt x="1358582" y="1220228"/>
                    </a:lnTo>
                    <a:lnTo>
                      <a:pt x="1370507" y="1180007"/>
                    </a:lnTo>
                    <a:lnTo>
                      <a:pt x="1370507" y="107276"/>
                    </a:lnTo>
                    <a:close/>
                  </a:path>
                  <a:path w="3694429" h="2507615">
                    <a:moveTo>
                      <a:pt x="3694392" y="1327505"/>
                    </a:moveTo>
                    <a:lnTo>
                      <a:pt x="3670566" y="1247051"/>
                    </a:lnTo>
                    <a:lnTo>
                      <a:pt x="3634803" y="1220228"/>
                    </a:lnTo>
                    <a:lnTo>
                      <a:pt x="2395397" y="1220228"/>
                    </a:lnTo>
                    <a:lnTo>
                      <a:pt x="2359647" y="1247051"/>
                    </a:lnTo>
                    <a:lnTo>
                      <a:pt x="2335809" y="1287284"/>
                    </a:lnTo>
                    <a:lnTo>
                      <a:pt x="2335809" y="2440470"/>
                    </a:lnTo>
                    <a:lnTo>
                      <a:pt x="2359647" y="2480691"/>
                    </a:lnTo>
                    <a:lnTo>
                      <a:pt x="2431148" y="2507513"/>
                    </a:lnTo>
                    <a:lnTo>
                      <a:pt x="3599053" y="2507513"/>
                    </a:lnTo>
                    <a:lnTo>
                      <a:pt x="3670566" y="2480691"/>
                    </a:lnTo>
                    <a:lnTo>
                      <a:pt x="3694392" y="2400236"/>
                    </a:lnTo>
                    <a:lnTo>
                      <a:pt x="3694392" y="1327505"/>
                    </a:lnTo>
                    <a:close/>
                  </a:path>
                </a:pathLst>
              </a:custGeom>
              <a:solidFill>
                <a:srgbClr val="919191"/>
              </a:solidFill>
            </p:spPr>
            <p:txBody>
              <a:bodyPr wrap="square" lIns="0" tIns="0" rIns="0" bIns="0" rtlCol="0"/>
              <a:lstStyle/>
              <a:p>
                <a:endParaRPr/>
              </a:p>
            </p:txBody>
          </p:sp>
          <p:sp>
            <p:nvSpPr>
              <p:cNvPr id="428" name="object 5"/>
              <p:cNvSpPr/>
              <p:nvPr/>
            </p:nvSpPr>
            <p:spPr>
              <a:xfrm>
                <a:off x="3165814" y="2269100"/>
                <a:ext cx="1370965" cy="1287780"/>
              </a:xfrm>
              <a:custGeom>
                <a:avLst/>
                <a:gdLst/>
                <a:ahLst/>
                <a:cxnLst/>
                <a:rect l="l" t="t" r="r" b="b"/>
                <a:pathLst>
                  <a:path w="1370964" h="1287779">
                    <a:moveTo>
                      <a:pt x="1310906" y="0"/>
                    </a:moveTo>
                    <a:lnTo>
                      <a:pt x="59588" y="0"/>
                    </a:lnTo>
                    <a:lnTo>
                      <a:pt x="35750" y="26809"/>
                    </a:lnTo>
                    <a:lnTo>
                      <a:pt x="11912" y="67043"/>
                    </a:lnTo>
                    <a:lnTo>
                      <a:pt x="0" y="107264"/>
                    </a:lnTo>
                    <a:lnTo>
                      <a:pt x="0" y="1179995"/>
                    </a:lnTo>
                    <a:lnTo>
                      <a:pt x="11912" y="1220228"/>
                    </a:lnTo>
                    <a:lnTo>
                      <a:pt x="59588" y="1273860"/>
                    </a:lnTo>
                    <a:lnTo>
                      <a:pt x="95338" y="1287272"/>
                    </a:lnTo>
                    <a:lnTo>
                      <a:pt x="1275156" y="1287272"/>
                    </a:lnTo>
                    <a:lnTo>
                      <a:pt x="1310906" y="1273860"/>
                    </a:lnTo>
                    <a:lnTo>
                      <a:pt x="1358582" y="1220228"/>
                    </a:lnTo>
                    <a:lnTo>
                      <a:pt x="1370495" y="1179995"/>
                    </a:lnTo>
                    <a:lnTo>
                      <a:pt x="1370495" y="107264"/>
                    </a:lnTo>
                    <a:lnTo>
                      <a:pt x="1358582" y="67043"/>
                    </a:lnTo>
                    <a:lnTo>
                      <a:pt x="1334744" y="26809"/>
                    </a:lnTo>
                    <a:lnTo>
                      <a:pt x="1310906" y="0"/>
                    </a:lnTo>
                    <a:close/>
                  </a:path>
                </a:pathLst>
              </a:custGeom>
              <a:solidFill>
                <a:srgbClr val="FFFFFF"/>
              </a:solidFill>
            </p:spPr>
            <p:txBody>
              <a:bodyPr wrap="square" lIns="0" tIns="0" rIns="0" bIns="0" rtlCol="0"/>
              <a:lstStyle/>
              <a:p>
                <a:endParaRPr/>
              </a:p>
            </p:txBody>
          </p:sp>
          <p:sp>
            <p:nvSpPr>
              <p:cNvPr id="429" name="object 6"/>
              <p:cNvSpPr/>
              <p:nvPr/>
            </p:nvSpPr>
            <p:spPr>
              <a:xfrm>
                <a:off x="4440970" y="3449095"/>
                <a:ext cx="107251" cy="120688"/>
              </a:xfrm>
              <a:prstGeom prst="rect">
                <a:avLst/>
              </a:prstGeom>
              <a:blipFill>
                <a:blip r:embed="rId3" cstate="print"/>
                <a:stretch>
                  <a:fillRect/>
                </a:stretch>
              </a:blipFill>
            </p:spPr>
            <p:txBody>
              <a:bodyPr wrap="square" lIns="0" tIns="0" rIns="0" bIns="0" rtlCol="0"/>
              <a:lstStyle/>
              <a:p>
                <a:endParaRPr/>
              </a:p>
            </p:txBody>
          </p:sp>
          <p:sp>
            <p:nvSpPr>
              <p:cNvPr id="430" name="object 7"/>
              <p:cNvSpPr/>
              <p:nvPr/>
            </p:nvSpPr>
            <p:spPr>
              <a:xfrm>
                <a:off x="4542276" y="237636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31" name="object 8"/>
              <p:cNvSpPr/>
              <p:nvPr/>
            </p:nvSpPr>
            <p:spPr>
              <a:xfrm>
                <a:off x="4440978" y="2269094"/>
                <a:ext cx="107243" cy="120681"/>
              </a:xfrm>
              <a:prstGeom prst="rect">
                <a:avLst/>
              </a:prstGeom>
              <a:blipFill>
                <a:blip r:embed="rId4" cstate="print"/>
                <a:stretch>
                  <a:fillRect/>
                </a:stretch>
              </a:blipFill>
            </p:spPr>
            <p:txBody>
              <a:bodyPr wrap="square" lIns="0" tIns="0" rIns="0" bIns="0" rtlCol="0"/>
              <a:lstStyle/>
              <a:p>
                <a:endParaRPr/>
              </a:p>
            </p:txBody>
          </p:sp>
          <p:sp>
            <p:nvSpPr>
              <p:cNvPr id="432" name="object 9"/>
              <p:cNvSpPr/>
              <p:nvPr/>
            </p:nvSpPr>
            <p:spPr>
              <a:xfrm>
                <a:off x="3261155" y="2275798"/>
                <a:ext cx="1191895" cy="0"/>
              </a:xfrm>
              <a:custGeom>
                <a:avLst/>
                <a:gdLst/>
                <a:ahLst/>
                <a:cxnLst/>
                <a:rect l="l" t="t" r="r" b="b"/>
                <a:pathLst>
                  <a:path w="1191895">
                    <a:moveTo>
                      <a:pt x="0" y="0"/>
                    </a:moveTo>
                    <a:lnTo>
                      <a:pt x="1191740" y="0"/>
                    </a:lnTo>
                  </a:path>
                </a:pathLst>
              </a:custGeom>
              <a:ln w="13409">
                <a:solidFill>
                  <a:srgbClr val="000000"/>
                </a:solidFill>
              </a:ln>
            </p:spPr>
            <p:txBody>
              <a:bodyPr wrap="square" lIns="0" tIns="0" rIns="0" bIns="0" rtlCol="0"/>
              <a:lstStyle/>
              <a:p>
                <a:endParaRPr/>
              </a:p>
            </p:txBody>
          </p:sp>
          <p:sp>
            <p:nvSpPr>
              <p:cNvPr id="433" name="object 10"/>
              <p:cNvSpPr/>
              <p:nvPr/>
            </p:nvSpPr>
            <p:spPr>
              <a:xfrm>
                <a:off x="3165814" y="2269094"/>
                <a:ext cx="107258" cy="120681"/>
              </a:xfrm>
              <a:prstGeom prst="rect">
                <a:avLst/>
              </a:prstGeom>
              <a:blipFill>
                <a:blip r:embed="rId5" cstate="print"/>
                <a:stretch>
                  <a:fillRect/>
                </a:stretch>
              </a:blipFill>
            </p:spPr>
            <p:txBody>
              <a:bodyPr wrap="square" lIns="0" tIns="0" rIns="0" bIns="0" rtlCol="0"/>
              <a:lstStyle/>
              <a:p>
                <a:endParaRPr/>
              </a:p>
            </p:txBody>
          </p:sp>
          <p:sp>
            <p:nvSpPr>
              <p:cNvPr id="434" name="object 11"/>
              <p:cNvSpPr/>
              <p:nvPr/>
            </p:nvSpPr>
            <p:spPr>
              <a:xfrm>
                <a:off x="3171775" y="237636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35" name="object 12"/>
              <p:cNvSpPr/>
              <p:nvPr/>
            </p:nvSpPr>
            <p:spPr>
              <a:xfrm>
                <a:off x="3165814" y="3449095"/>
                <a:ext cx="107251" cy="120688"/>
              </a:xfrm>
              <a:prstGeom prst="rect">
                <a:avLst/>
              </a:prstGeom>
              <a:blipFill>
                <a:blip r:embed="rId6" cstate="print"/>
                <a:stretch>
                  <a:fillRect/>
                </a:stretch>
              </a:blipFill>
            </p:spPr>
            <p:txBody>
              <a:bodyPr wrap="square" lIns="0" tIns="0" rIns="0" bIns="0" rtlCol="0"/>
              <a:lstStyle/>
              <a:p>
                <a:endParaRPr/>
              </a:p>
            </p:txBody>
          </p:sp>
          <p:sp>
            <p:nvSpPr>
              <p:cNvPr id="436" name="object 13"/>
              <p:cNvSpPr/>
              <p:nvPr/>
            </p:nvSpPr>
            <p:spPr>
              <a:xfrm>
                <a:off x="3261155" y="3563079"/>
                <a:ext cx="1191895" cy="0"/>
              </a:xfrm>
              <a:custGeom>
                <a:avLst/>
                <a:gdLst/>
                <a:ahLst/>
                <a:cxnLst/>
                <a:rect l="l" t="t" r="r" b="b"/>
                <a:pathLst>
                  <a:path w="1191895">
                    <a:moveTo>
                      <a:pt x="0" y="0"/>
                    </a:moveTo>
                    <a:lnTo>
                      <a:pt x="1191740" y="0"/>
                    </a:lnTo>
                  </a:path>
                </a:pathLst>
              </a:custGeom>
              <a:ln w="13409">
                <a:solidFill>
                  <a:srgbClr val="000000"/>
                </a:solidFill>
              </a:ln>
            </p:spPr>
            <p:txBody>
              <a:bodyPr wrap="square" lIns="0" tIns="0" rIns="0" bIns="0" rtlCol="0"/>
              <a:lstStyle/>
              <a:p>
                <a:endParaRPr/>
              </a:p>
            </p:txBody>
          </p:sp>
          <p:sp>
            <p:nvSpPr>
              <p:cNvPr id="437" name="object 14"/>
              <p:cNvSpPr/>
              <p:nvPr/>
            </p:nvSpPr>
            <p:spPr>
              <a:xfrm>
                <a:off x="4440970" y="3556384"/>
                <a:ext cx="12065" cy="13970"/>
              </a:xfrm>
              <a:custGeom>
                <a:avLst/>
                <a:gdLst/>
                <a:ahLst/>
                <a:cxnLst/>
                <a:rect l="l" t="t" r="r" b="b"/>
                <a:pathLst>
                  <a:path w="12064" h="13970">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03" name="object 15"/>
            <p:cNvSpPr txBox="1"/>
            <p:nvPr/>
          </p:nvSpPr>
          <p:spPr>
            <a:xfrm>
              <a:off x="3296125" y="2377076"/>
              <a:ext cx="1276985" cy="1044575"/>
            </a:xfrm>
            <a:prstGeom prst="rect">
              <a:avLst/>
            </a:prstGeom>
          </p:spPr>
          <p:txBody>
            <a:bodyPr vert="horz" wrap="square" lIns="0" tIns="13335" rIns="0" bIns="0" rtlCol="0">
              <a:spAutoFit/>
            </a:bodyPr>
            <a:lstStyle/>
            <a:p>
              <a:pPr marL="12700">
                <a:lnSpc>
                  <a:spcPct val="100000"/>
                </a:lnSpc>
                <a:spcBef>
                  <a:spcPts val="105"/>
                </a:spcBef>
              </a:pPr>
              <a:r>
                <a:rPr sz="1050" spc="-65" dirty="0">
                  <a:latin typeface="Arial"/>
                  <a:cs typeface="Arial"/>
                </a:rPr>
                <a:t>Design</a:t>
              </a:r>
              <a:r>
                <a:rPr sz="1050" spc="-45" dirty="0">
                  <a:latin typeface="Arial"/>
                  <a:cs typeface="Arial"/>
                </a:rPr>
                <a:t> </a:t>
              </a:r>
              <a:r>
                <a:rPr sz="1050" spc="-50" dirty="0">
                  <a:latin typeface="Arial"/>
                  <a:cs typeface="Arial"/>
                </a:rPr>
                <a:t>specification</a:t>
              </a:r>
              <a:endParaRPr sz="1050">
                <a:latin typeface="Arial"/>
                <a:cs typeface="Arial"/>
              </a:endParaRPr>
            </a:p>
            <a:p>
              <a:pPr>
                <a:lnSpc>
                  <a:spcPct val="100000"/>
                </a:lnSpc>
                <a:spcBef>
                  <a:spcPts val="25"/>
                </a:spcBef>
              </a:pPr>
              <a:endParaRPr sz="1450">
                <a:latin typeface="Arial"/>
                <a:cs typeface="Arial"/>
              </a:endParaRPr>
            </a:p>
            <a:p>
              <a:pPr marL="12700" marR="5080">
                <a:lnSpc>
                  <a:spcPct val="100000"/>
                </a:lnSpc>
                <a:spcBef>
                  <a:spcPts val="5"/>
                </a:spcBef>
                <a:tabLst>
                  <a:tab pos="1263650" algn="l"/>
                </a:tabLst>
              </a:pPr>
              <a:r>
                <a:rPr sz="1050" spc="-60" dirty="0">
                  <a:latin typeface="Arial"/>
                  <a:cs typeface="Arial"/>
                </a:rPr>
                <a:t>data design  </a:t>
              </a:r>
              <a:r>
                <a:rPr sz="1050" spc="-55" dirty="0">
                  <a:latin typeface="Arial"/>
                  <a:cs typeface="Arial"/>
                </a:rPr>
                <a:t>architectural </a:t>
              </a:r>
              <a:r>
                <a:rPr sz="1050" spc="-60" dirty="0">
                  <a:latin typeface="Arial"/>
                  <a:cs typeface="Arial"/>
                </a:rPr>
                <a:t>design  </a:t>
              </a:r>
              <a:r>
                <a:rPr sz="1050" spc="-65" dirty="0">
                  <a:latin typeface="Arial"/>
                  <a:cs typeface="Arial"/>
                </a:rPr>
                <a:t>module</a:t>
              </a:r>
              <a:r>
                <a:rPr sz="1050" spc="-105" dirty="0">
                  <a:latin typeface="Arial"/>
                  <a:cs typeface="Arial"/>
                </a:rPr>
                <a:t> </a:t>
              </a:r>
              <a:r>
                <a:rPr sz="1050" spc="-60" dirty="0">
                  <a:latin typeface="Arial"/>
                  <a:cs typeface="Arial"/>
                </a:rPr>
                <a:t>design </a:t>
              </a:r>
              <a:r>
                <a:rPr sz="1050" dirty="0">
                  <a:latin typeface="Arial"/>
                  <a:cs typeface="Arial"/>
                </a:rPr>
                <a:t> </a:t>
              </a:r>
              <a:r>
                <a:rPr sz="1050" spc="-25" dirty="0">
                  <a:latin typeface="Arial"/>
                  <a:cs typeface="Arial"/>
                </a:rPr>
                <a:t> </a:t>
              </a:r>
              <a:r>
                <a:rPr sz="1050" u="heavy" spc="-35" dirty="0">
                  <a:uFill>
                    <a:solidFill>
                      <a:srgbClr val="000000"/>
                    </a:solidFill>
                  </a:uFill>
                  <a:latin typeface="Arial"/>
                  <a:cs typeface="Arial"/>
                </a:rPr>
                <a:t> </a:t>
              </a:r>
              <a:r>
                <a:rPr sz="1050" u="heavy" dirty="0">
                  <a:uFill>
                    <a:solidFill>
                      <a:srgbClr val="000000"/>
                    </a:solidFill>
                  </a:uFill>
                  <a:latin typeface="Arial"/>
                  <a:cs typeface="Arial"/>
                </a:rPr>
                <a:t>	</a:t>
              </a:r>
              <a:r>
                <a:rPr sz="1050" dirty="0">
                  <a:latin typeface="Arial"/>
                  <a:cs typeface="Arial"/>
                </a:rPr>
                <a:t> </a:t>
              </a:r>
              <a:r>
                <a:rPr sz="1050" spc="-55" dirty="0">
                  <a:latin typeface="Arial"/>
                  <a:cs typeface="Arial"/>
                </a:rPr>
                <a:t>  </a:t>
              </a:r>
              <a:r>
                <a:rPr sz="1050" spc="110" dirty="0">
                  <a:latin typeface="Arial"/>
                  <a:cs typeface="Arial"/>
                </a:rPr>
                <a:t> </a:t>
              </a:r>
              <a:r>
                <a:rPr sz="1050" spc="-55" dirty="0">
                  <a:latin typeface="Arial"/>
                  <a:cs typeface="Arial"/>
                </a:rPr>
                <a:t>interface</a:t>
              </a:r>
              <a:r>
                <a:rPr sz="1050" spc="-45" dirty="0">
                  <a:latin typeface="Arial"/>
                  <a:cs typeface="Arial"/>
                </a:rPr>
                <a:t> </a:t>
              </a:r>
              <a:r>
                <a:rPr sz="1050" spc="-60" dirty="0">
                  <a:latin typeface="Arial"/>
                  <a:cs typeface="Arial"/>
                </a:rPr>
                <a:t>design</a:t>
              </a:r>
              <a:endParaRPr sz="1050">
                <a:latin typeface="Arial"/>
                <a:cs typeface="Arial"/>
              </a:endParaRPr>
            </a:p>
          </p:txBody>
        </p:sp>
        <p:grpSp>
          <p:nvGrpSpPr>
            <p:cNvPr id="304" name="object 16"/>
            <p:cNvGrpSpPr/>
            <p:nvPr/>
          </p:nvGrpSpPr>
          <p:grpSpPr>
            <a:xfrm>
              <a:off x="3177726" y="2671369"/>
              <a:ext cx="3694718" cy="2119214"/>
              <a:chOff x="3177726" y="2671369"/>
              <a:chExt cx="3694718" cy="2119214"/>
            </a:xfrm>
          </p:grpSpPr>
          <p:sp>
            <p:nvSpPr>
              <p:cNvPr id="401" name="object 17"/>
              <p:cNvSpPr/>
              <p:nvPr/>
            </p:nvSpPr>
            <p:spPr>
              <a:xfrm>
                <a:off x="5501623" y="3489329"/>
                <a:ext cx="1358900" cy="1287780"/>
              </a:xfrm>
              <a:custGeom>
                <a:avLst/>
                <a:gdLst/>
                <a:ahLst/>
                <a:cxnLst/>
                <a:rect l="l" t="t" r="r" b="b"/>
                <a:pathLst>
                  <a:path w="1358900" h="1287779">
                    <a:moveTo>
                      <a:pt x="1298994" y="0"/>
                    </a:moveTo>
                    <a:lnTo>
                      <a:pt x="59588" y="0"/>
                    </a:lnTo>
                    <a:lnTo>
                      <a:pt x="23825" y="26822"/>
                    </a:lnTo>
                    <a:lnTo>
                      <a:pt x="0" y="67043"/>
                    </a:lnTo>
                    <a:lnTo>
                      <a:pt x="0" y="1220228"/>
                    </a:lnTo>
                    <a:lnTo>
                      <a:pt x="23825" y="1260462"/>
                    </a:lnTo>
                    <a:lnTo>
                      <a:pt x="95338" y="1287284"/>
                    </a:lnTo>
                    <a:lnTo>
                      <a:pt x="1263243" y="1287284"/>
                    </a:lnTo>
                    <a:lnTo>
                      <a:pt x="1334744" y="1260462"/>
                    </a:lnTo>
                    <a:lnTo>
                      <a:pt x="1358582" y="1180007"/>
                    </a:lnTo>
                    <a:lnTo>
                      <a:pt x="1358582" y="107276"/>
                    </a:lnTo>
                    <a:lnTo>
                      <a:pt x="1334744" y="26822"/>
                    </a:lnTo>
                    <a:lnTo>
                      <a:pt x="1298994" y="0"/>
                    </a:lnTo>
                    <a:close/>
                  </a:path>
                </a:pathLst>
              </a:custGeom>
              <a:solidFill>
                <a:srgbClr val="FFFFFF"/>
              </a:solidFill>
            </p:spPr>
            <p:txBody>
              <a:bodyPr wrap="square" lIns="0" tIns="0" rIns="0" bIns="0" rtlCol="0"/>
              <a:lstStyle/>
              <a:p>
                <a:endParaRPr/>
              </a:p>
            </p:txBody>
          </p:sp>
          <p:sp>
            <p:nvSpPr>
              <p:cNvPr id="402" name="object 18"/>
              <p:cNvSpPr/>
              <p:nvPr/>
            </p:nvSpPr>
            <p:spPr>
              <a:xfrm>
                <a:off x="6764867" y="4669336"/>
                <a:ext cx="107251" cy="120675"/>
              </a:xfrm>
              <a:prstGeom prst="rect">
                <a:avLst/>
              </a:prstGeom>
              <a:blipFill>
                <a:blip r:embed="rId7" cstate="print"/>
                <a:stretch>
                  <a:fillRect/>
                </a:stretch>
              </a:blipFill>
            </p:spPr>
            <p:txBody>
              <a:bodyPr wrap="square" lIns="0" tIns="0" rIns="0" bIns="0" rtlCol="0"/>
              <a:lstStyle/>
              <a:p>
                <a:endParaRPr/>
              </a:p>
            </p:txBody>
          </p:sp>
          <p:sp>
            <p:nvSpPr>
              <p:cNvPr id="403" name="object 19"/>
              <p:cNvSpPr/>
              <p:nvPr/>
            </p:nvSpPr>
            <p:spPr>
              <a:xfrm>
                <a:off x="6866169" y="3596601"/>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04" name="object 20"/>
              <p:cNvSpPr/>
              <p:nvPr/>
            </p:nvSpPr>
            <p:spPr>
              <a:xfrm>
                <a:off x="6764871" y="3489328"/>
                <a:ext cx="107247" cy="120688"/>
              </a:xfrm>
              <a:prstGeom prst="rect">
                <a:avLst/>
              </a:prstGeom>
              <a:blipFill>
                <a:blip r:embed="rId8" cstate="print"/>
                <a:stretch>
                  <a:fillRect/>
                </a:stretch>
              </a:blipFill>
            </p:spPr>
            <p:txBody>
              <a:bodyPr wrap="square" lIns="0" tIns="0" rIns="0" bIns="0" rtlCol="0"/>
              <a:lstStyle/>
              <a:p>
                <a:endParaRPr/>
              </a:p>
            </p:txBody>
          </p:sp>
          <p:sp>
            <p:nvSpPr>
              <p:cNvPr id="405" name="object 21"/>
              <p:cNvSpPr/>
              <p:nvPr/>
            </p:nvSpPr>
            <p:spPr>
              <a:xfrm>
                <a:off x="5596966" y="3496033"/>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06" name="object 22"/>
              <p:cNvSpPr/>
              <p:nvPr/>
            </p:nvSpPr>
            <p:spPr>
              <a:xfrm>
                <a:off x="5501623" y="3489328"/>
                <a:ext cx="107259" cy="120682"/>
              </a:xfrm>
              <a:prstGeom prst="rect">
                <a:avLst/>
              </a:prstGeom>
              <a:blipFill>
                <a:blip r:embed="rId9" cstate="print"/>
                <a:stretch>
                  <a:fillRect/>
                </a:stretch>
              </a:blipFill>
            </p:spPr>
            <p:txBody>
              <a:bodyPr wrap="square" lIns="0" tIns="0" rIns="0" bIns="0" rtlCol="0"/>
              <a:lstStyle/>
              <a:p>
                <a:endParaRPr/>
              </a:p>
            </p:txBody>
          </p:sp>
          <p:sp>
            <p:nvSpPr>
              <p:cNvPr id="407" name="object 23"/>
              <p:cNvSpPr/>
              <p:nvPr/>
            </p:nvSpPr>
            <p:spPr>
              <a:xfrm>
                <a:off x="5507585" y="3596601"/>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08" name="object 24"/>
              <p:cNvSpPr/>
              <p:nvPr/>
            </p:nvSpPr>
            <p:spPr>
              <a:xfrm>
                <a:off x="5501623" y="4669335"/>
                <a:ext cx="107251" cy="120676"/>
              </a:xfrm>
              <a:prstGeom prst="rect">
                <a:avLst/>
              </a:prstGeom>
              <a:blipFill>
                <a:blip r:embed="rId10" cstate="print"/>
                <a:stretch>
                  <a:fillRect/>
                </a:stretch>
              </a:blipFill>
            </p:spPr>
            <p:txBody>
              <a:bodyPr wrap="square" lIns="0" tIns="0" rIns="0" bIns="0" rtlCol="0"/>
              <a:lstStyle/>
              <a:p>
                <a:endParaRPr/>
              </a:p>
            </p:txBody>
          </p:sp>
          <p:sp>
            <p:nvSpPr>
              <p:cNvPr id="409" name="object 25"/>
              <p:cNvSpPr/>
              <p:nvPr/>
            </p:nvSpPr>
            <p:spPr>
              <a:xfrm>
                <a:off x="5596966" y="4783313"/>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10" name="object 26"/>
              <p:cNvSpPr/>
              <p:nvPr/>
            </p:nvSpPr>
            <p:spPr>
              <a:xfrm>
                <a:off x="6764867" y="4776613"/>
                <a:ext cx="12065" cy="13970"/>
              </a:xfrm>
              <a:custGeom>
                <a:avLst/>
                <a:gdLst/>
                <a:ahLst/>
                <a:cxnLst/>
                <a:rect l="l" t="t" r="r" b="b"/>
                <a:pathLst>
                  <a:path w="12065" h="13970">
                    <a:moveTo>
                      <a:pt x="11912" y="0"/>
                    </a:moveTo>
                    <a:lnTo>
                      <a:pt x="0" y="0"/>
                    </a:lnTo>
                    <a:lnTo>
                      <a:pt x="0" y="13411"/>
                    </a:lnTo>
                    <a:lnTo>
                      <a:pt x="11912" y="13411"/>
                    </a:lnTo>
                    <a:lnTo>
                      <a:pt x="11912" y="0"/>
                    </a:lnTo>
                    <a:close/>
                  </a:path>
                </a:pathLst>
              </a:custGeom>
              <a:solidFill>
                <a:srgbClr val="000000"/>
              </a:solidFill>
            </p:spPr>
            <p:txBody>
              <a:bodyPr wrap="square" lIns="0" tIns="0" rIns="0" bIns="0" rtlCol="0"/>
              <a:lstStyle/>
              <a:p>
                <a:endParaRPr/>
              </a:p>
            </p:txBody>
          </p:sp>
          <p:sp>
            <p:nvSpPr>
              <p:cNvPr id="411" name="object 27"/>
              <p:cNvSpPr/>
              <p:nvPr/>
            </p:nvSpPr>
            <p:spPr>
              <a:xfrm>
                <a:off x="5513536" y="3891601"/>
                <a:ext cx="1346835" cy="0"/>
              </a:xfrm>
              <a:custGeom>
                <a:avLst/>
                <a:gdLst/>
                <a:ahLst/>
                <a:cxnLst/>
                <a:rect l="l" t="t" r="r" b="b"/>
                <a:pathLst>
                  <a:path w="1346834">
                    <a:moveTo>
                      <a:pt x="1346669" y="0"/>
                    </a:moveTo>
                    <a:lnTo>
                      <a:pt x="0" y="0"/>
                    </a:lnTo>
                  </a:path>
                </a:pathLst>
              </a:custGeom>
              <a:solidFill>
                <a:srgbClr val="FFFFFF"/>
              </a:solidFill>
            </p:spPr>
            <p:txBody>
              <a:bodyPr wrap="square" lIns="0" tIns="0" rIns="0" bIns="0" rtlCol="0"/>
              <a:lstStyle/>
              <a:p>
                <a:endParaRPr/>
              </a:p>
            </p:txBody>
          </p:sp>
          <p:sp>
            <p:nvSpPr>
              <p:cNvPr id="412" name="object 28"/>
              <p:cNvSpPr/>
              <p:nvPr/>
            </p:nvSpPr>
            <p:spPr>
              <a:xfrm>
                <a:off x="5513544" y="3891603"/>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413" name="object 29"/>
              <p:cNvSpPr/>
              <p:nvPr/>
            </p:nvSpPr>
            <p:spPr>
              <a:xfrm>
                <a:off x="5513544" y="3891603"/>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sp>
            <p:nvSpPr>
              <p:cNvPr id="414" name="object 30"/>
              <p:cNvSpPr/>
              <p:nvPr/>
            </p:nvSpPr>
            <p:spPr>
              <a:xfrm>
                <a:off x="5406284" y="3395463"/>
                <a:ext cx="1358900" cy="1287780"/>
              </a:xfrm>
              <a:custGeom>
                <a:avLst/>
                <a:gdLst/>
                <a:ahLst/>
                <a:cxnLst/>
                <a:rect l="l" t="t" r="r" b="b"/>
                <a:pathLst>
                  <a:path w="1358900" h="1287779">
                    <a:moveTo>
                      <a:pt x="1298994" y="0"/>
                    </a:moveTo>
                    <a:lnTo>
                      <a:pt x="59588" y="0"/>
                    </a:lnTo>
                    <a:lnTo>
                      <a:pt x="23825" y="26822"/>
                    </a:lnTo>
                    <a:lnTo>
                      <a:pt x="0" y="67043"/>
                    </a:lnTo>
                    <a:lnTo>
                      <a:pt x="0" y="1220241"/>
                    </a:lnTo>
                    <a:lnTo>
                      <a:pt x="23825" y="1260462"/>
                    </a:lnTo>
                    <a:lnTo>
                      <a:pt x="95338" y="1287284"/>
                    </a:lnTo>
                    <a:lnTo>
                      <a:pt x="1263243" y="1287284"/>
                    </a:lnTo>
                    <a:lnTo>
                      <a:pt x="1334744" y="1260462"/>
                    </a:lnTo>
                    <a:lnTo>
                      <a:pt x="1358582" y="1180007"/>
                    </a:lnTo>
                    <a:lnTo>
                      <a:pt x="1358582" y="107276"/>
                    </a:lnTo>
                    <a:lnTo>
                      <a:pt x="1334744" y="26822"/>
                    </a:lnTo>
                    <a:lnTo>
                      <a:pt x="1298994" y="0"/>
                    </a:lnTo>
                    <a:close/>
                  </a:path>
                </a:pathLst>
              </a:custGeom>
              <a:solidFill>
                <a:srgbClr val="FFFFFF"/>
              </a:solidFill>
            </p:spPr>
            <p:txBody>
              <a:bodyPr wrap="square" lIns="0" tIns="0" rIns="0" bIns="0" rtlCol="0"/>
              <a:lstStyle/>
              <a:p>
                <a:endParaRPr/>
              </a:p>
            </p:txBody>
          </p:sp>
          <p:sp>
            <p:nvSpPr>
              <p:cNvPr id="415" name="object 31"/>
              <p:cNvSpPr/>
              <p:nvPr/>
            </p:nvSpPr>
            <p:spPr>
              <a:xfrm>
                <a:off x="6669528" y="4575471"/>
                <a:ext cx="107251" cy="120688"/>
              </a:xfrm>
              <a:prstGeom prst="rect">
                <a:avLst/>
              </a:prstGeom>
              <a:blipFill>
                <a:blip r:embed="rId11" cstate="print"/>
                <a:stretch>
                  <a:fillRect/>
                </a:stretch>
              </a:blipFill>
            </p:spPr>
            <p:txBody>
              <a:bodyPr wrap="square" lIns="0" tIns="0" rIns="0" bIns="0" rtlCol="0"/>
              <a:lstStyle/>
              <a:p>
                <a:endParaRPr/>
              </a:p>
            </p:txBody>
          </p:sp>
          <p:sp>
            <p:nvSpPr>
              <p:cNvPr id="416" name="object 32"/>
              <p:cNvSpPr/>
              <p:nvPr/>
            </p:nvSpPr>
            <p:spPr>
              <a:xfrm>
                <a:off x="6770829" y="350273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17" name="object 33"/>
              <p:cNvSpPr/>
              <p:nvPr/>
            </p:nvSpPr>
            <p:spPr>
              <a:xfrm>
                <a:off x="6669532" y="3395463"/>
                <a:ext cx="107247" cy="120688"/>
              </a:xfrm>
              <a:prstGeom prst="rect">
                <a:avLst/>
              </a:prstGeom>
              <a:blipFill>
                <a:blip r:embed="rId8" cstate="print"/>
                <a:stretch>
                  <a:fillRect/>
                </a:stretch>
              </a:blipFill>
            </p:spPr>
            <p:txBody>
              <a:bodyPr wrap="square" lIns="0" tIns="0" rIns="0" bIns="0" rtlCol="0"/>
              <a:lstStyle/>
              <a:p>
                <a:endParaRPr/>
              </a:p>
            </p:txBody>
          </p:sp>
          <p:sp>
            <p:nvSpPr>
              <p:cNvPr id="418" name="object 34"/>
              <p:cNvSpPr/>
              <p:nvPr/>
            </p:nvSpPr>
            <p:spPr>
              <a:xfrm>
                <a:off x="5501626" y="3402168"/>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19" name="object 35"/>
              <p:cNvSpPr/>
              <p:nvPr/>
            </p:nvSpPr>
            <p:spPr>
              <a:xfrm>
                <a:off x="5406284" y="3395463"/>
                <a:ext cx="107259" cy="120683"/>
              </a:xfrm>
              <a:prstGeom prst="rect">
                <a:avLst/>
              </a:prstGeom>
              <a:blipFill>
                <a:blip r:embed="rId9" cstate="print"/>
                <a:stretch>
                  <a:fillRect/>
                </a:stretch>
              </a:blipFill>
            </p:spPr>
            <p:txBody>
              <a:bodyPr wrap="square" lIns="0" tIns="0" rIns="0" bIns="0" rtlCol="0"/>
              <a:lstStyle/>
              <a:p>
                <a:endParaRPr/>
              </a:p>
            </p:txBody>
          </p:sp>
          <p:sp>
            <p:nvSpPr>
              <p:cNvPr id="420" name="object 36"/>
              <p:cNvSpPr/>
              <p:nvPr/>
            </p:nvSpPr>
            <p:spPr>
              <a:xfrm>
                <a:off x="5412246" y="350273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21" name="object 37"/>
              <p:cNvSpPr/>
              <p:nvPr/>
            </p:nvSpPr>
            <p:spPr>
              <a:xfrm>
                <a:off x="5406284" y="4575471"/>
                <a:ext cx="107251" cy="120688"/>
              </a:xfrm>
              <a:prstGeom prst="rect">
                <a:avLst/>
              </a:prstGeom>
              <a:blipFill>
                <a:blip r:embed="rId12" cstate="print"/>
                <a:stretch>
                  <a:fillRect/>
                </a:stretch>
              </a:blipFill>
            </p:spPr>
            <p:txBody>
              <a:bodyPr wrap="square" lIns="0" tIns="0" rIns="0" bIns="0" rtlCol="0"/>
              <a:lstStyle/>
              <a:p>
                <a:endParaRPr/>
              </a:p>
            </p:txBody>
          </p:sp>
          <p:sp>
            <p:nvSpPr>
              <p:cNvPr id="422" name="object 38"/>
              <p:cNvSpPr/>
              <p:nvPr/>
            </p:nvSpPr>
            <p:spPr>
              <a:xfrm>
                <a:off x="5501626" y="4689449"/>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23" name="object 39"/>
              <p:cNvSpPr/>
              <p:nvPr/>
            </p:nvSpPr>
            <p:spPr>
              <a:xfrm>
                <a:off x="6669528" y="4682747"/>
                <a:ext cx="12065" cy="13970"/>
              </a:xfrm>
              <a:custGeom>
                <a:avLst/>
                <a:gdLst/>
                <a:ahLst/>
                <a:cxnLst/>
                <a:rect l="l" t="t" r="r" b="b"/>
                <a:pathLst>
                  <a:path w="12065" h="13970">
                    <a:moveTo>
                      <a:pt x="11912" y="0"/>
                    </a:moveTo>
                    <a:lnTo>
                      <a:pt x="0" y="0"/>
                    </a:lnTo>
                    <a:lnTo>
                      <a:pt x="0" y="13411"/>
                    </a:lnTo>
                    <a:lnTo>
                      <a:pt x="11912" y="13411"/>
                    </a:lnTo>
                    <a:lnTo>
                      <a:pt x="11912" y="0"/>
                    </a:lnTo>
                    <a:close/>
                  </a:path>
                </a:pathLst>
              </a:custGeom>
              <a:solidFill>
                <a:srgbClr val="000000"/>
              </a:solidFill>
            </p:spPr>
            <p:txBody>
              <a:bodyPr wrap="square" lIns="0" tIns="0" rIns="0" bIns="0" rtlCol="0"/>
              <a:lstStyle/>
              <a:p>
                <a:endParaRPr/>
              </a:p>
            </p:txBody>
          </p:sp>
          <p:sp>
            <p:nvSpPr>
              <p:cNvPr id="424" name="object 40"/>
              <p:cNvSpPr/>
              <p:nvPr/>
            </p:nvSpPr>
            <p:spPr>
              <a:xfrm>
                <a:off x="3177726" y="2671372"/>
                <a:ext cx="1346835" cy="0"/>
              </a:xfrm>
              <a:custGeom>
                <a:avLst/>
                <a:gdLst/>
                <a:ahLst/>
                <a:cxnLst/>
                <a:rect l="l" t="t" r="r" b="b"/>
                <a:pathLst>
                  <a:path w="1346835">
                    <a:moveTo>
                      <a:pt x="1346669" y="0"/>
                    </a:moveTo>
                    <a:lnTo>
                      <a:pt x="0" y="0"/>
                    </a:lnTo>
                  </a:path>
                </a:pathLst>
              </a:custGeom>
              <a:solidFill>
                <a:srgbClr val="FFFFFF"/>
              </a:solidFill>
            </p:spPr>
            <p:txBody>
              <a:bodyPr wrap="square" lIns="0" tIns="0" rIns="0" bIns="0" rtlCol="0"/>
              <a:lstStyle/>
              <a:p>
                <a:endParaRPr/>
              </a:p>
            </p:txBody>
          </p:sp>
          <p:sp>
            <p:nvSpPr>
              <p:cNvPr id="425" name="object 41"/>
              <p:cNvSpPr/>
              <p:nvPr/>
            </p:nvSpPr>
            <p:spPr>
              <a:xfrm>
                <a:off x="3177733" y="2671369"/>
                <a:ext cx="1358900" cy="13970"/>
              </a:xfrm>
              <a:custGeom>
                <a:avLst/>
                <a:gdLst/>
                <a:ahLst/>
                <a:cxnLst/>
                <a:rect l="l" t="t" r="r" b="b"/>
                <a:pathLst>
                  <a:path w="1358900" h="13969">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426" name="object 42"/>
              <p:cNvSpPr/>
              <p:nvPr/>
            </p:nvSpPr>
            <p:spPr>
              <a:xfrm>
                <a:off x="3177733" y="2671369"/>
                <a:ext cx="1358900" cy="13970"/>
              </a:xfrm>
              <a:custGeom>
                <a:avLst/>
                <a:gdLst/>
                <a:ahLst/>
                <a:cxnLst/>
                <a:rect l="l" t="t" r="r" b="b"/>
                <a:pathLst>
                  <a:path w="1358900" h="13969">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grpSp>
        <p:sp>
          <p:nvSpPr>
            <p:cNvPr id="305" name="object 43"/>
            <p:cNvSpPr txBox="1"/>
            <p:nvPr/>
          </p:nvSpPr>
          <p:spPr>
            <a:xfrm>
              <a:off x="5703440" y="3516855"/>
              <a:ext cx="760730" cy="186690"/>
            </a:xfrm>
            <a:prstGeom prst="rect">
              <a:avLst/>
            </a:prstGeom>
          </p:spPr>
          <p:txBody>
            <a:bodyPr vert="horz" wrap="square" lIns="0" tIns="13335" rIns="0" bIns="0" rtlCol="0">
              <a:spAutoFit/>
            </a:bodyPr>
            <a:lstStyle/>
            <a:p>
              <a:pPr marL="12700">
                <a:lnSpc>
                  <a:spcPct val="100000"/>
                </a:lnSpc>
                <a:spcBef>
                  <a:spcPts val="105"/>
                </a:spcBef>
              </a:pPr>
              <a:r>
                <a:rPr sz="1050" spc="-70" dirty="0">
                  <a:latin typeface="Arial"/>
                  <a:cs typeface="Arial"/>
                </a:rPr>
                <a:t>Component</a:t>
              </a:r>
              <a:r>
                <a:rPr sz="1050" spc="-90" dirty="0">
                  <a:latin typeface="Arial"/>
                  <a:cs typeface="Arial"/>
                </a:rPr>
                <a:t> </a:t>
              </a:r>
              <a:r>
                <a:rPr sz="1050" spc="-85" dirty="0">
                  <a:latin typeface="Arial"/>
                  <a:cs typeface="Arial"/>
                </a:rPr>
                <a:t>N</a:t>
              </a:r>
              <a:endParaRPr sz="1050">
                <a:latin typeface="Arial"/>
                <a:cs typeface="Arial"/>
              </a:endParaRPr>
            </a:p>
          </p:txBody>
        </p:sp>
        <p:sp>
          <p:nvSpPr>
            <p:cNvPr id="306" name="object 44"/>
            <p:cNvSpPr txBox="1"/>
            <p:nvPr/>
          </p:nvSpPr>
          <p:spPr>
            <a:xfrm>
              <a:off x="5500844" y="3878903"/>
              <a:ext cx="1124585" cy="508634"/>
            </a:xfrm>
            <a:prstGeom prst="rect">
              <a:avLst/>
            </a:prstGeom>
          </p:spPr>
          <p:txBody>
            <a:bodyPr vert="horz" wrap="square" lIns="0" tIns="13335" rIns="0" bIns="0" rtlCol="0">
              <a:spAutoFit/>
            </a:bodyPr>
            <a:lstStyle/>
            <a:p>
              <a:pPr marL="12700" marR="5080" algn="just">
                <a:lnSpc>
                  <a:spcPct val="100000"/>
                </a:lnSpc>
                <a:spcBef>
                  <a:spcPts val="105"/>
                </a:spcBef>
              </a:pPr>
              <a:r>
                <a:rPr sz="1050" spc="-55" dirty="0">
                  <a:latin typeface="Arial"/>
                  <a:cs typeface="Arial"/>
                </a:rPr>
                <a:t>interface description  </a:t>
              </a:r>
              <a:r>
                <a:rPr sz="1050" spc="-60" dirty="0">
                  <a:latin typeface="Arial"/>
                  <a:cs typeface="Arial"/>
                </a:rPr>
                <a:t>algorithm </a:t>
              </a:r>
              <a:r>
                <a:rPr sz="1050" spc="-55" dirty="0">
                  <a:latin typeface="Arial"/>
                  <a:cs typeface="Arial"/>
                </a:rPr>
                <a:t>description  </a:t>
              </a:r>
              <a:r>
                <a:rPr sz="1050" spc="-75" dirty="0">
                  <a:latin typeface="Arial"/>
                  <a:cs typeface="Arial"/>
                </a:rPr>
                <a:t>PDL</a:t>
              </a:r>
              <a:endParaRPr sz="1050">
                <a:latin typeface="Arial"/>
                <a:cs typeface="Arial"/>
              </a:endParaRPr>
            </a:p>
          </p:txBody>
        </p:sp>
        <p:grpSp>
          <p:nvGrpSpPr>
            <p:cNvPr id="307" name="object 45"/>
            <p:cNvGrpSpPr/>
            <p:nvPr/>
          </p:nvGrpSpPr>
          <p:grpSpPr>
            <a:xfrm>
              <a:off x="5418197" y="1893637"/>
              <a:ext cx="1358908" cy="1918072"/>
              <a:chOff x="5418197" y="1893637"/>
              <a:chExt cx="1358908" cy="1918072"/>
            </a:xfrm>
          </p:grpSpPr>
          <p:sp>
            <p:nvSpPr>
              <p:cNvPr id="387" name="object 46"/>
              <p:cNvSpPr/>
              <p:nvPr/>
            </p:nvSpPr>
            <p:spPr>
              <a:xfrm>
                <a:off x="5418197" y="3797736"/>
                <a:ext cx="1346835" cy="0"/>
              </a:xfrm>
              <a:custGeom>
                <a:avLst/>
                <a:gdLst/>
                <a:ahLst/>
                <a:cxnLst/>
                <a:rect l="l" t="t" r="r" b="b"/>
                <a:pathLst>
                  <a:path w="1346834">
                    <a:moveTo>
                      <a:pt x="1346669" y="0"/>
                    </a:moveTo>
                    <a:lnTo>
                      <a:pt x="0" y="0"/>
                    </a:lnTo>
                  </a:path>
                </a:pathLst>
              </a:custGeom>
              <a:solidFill>
                <a:srgbClr val="FFFFFF"/>
              </a:solidFill>
            </p:spPr>
            <p:txBody>
              <a:bodyPr wrap="square" lIns="0" tIns="0" rIns="0" bIns="0" rtlCol="0"/>
              <a:lstStyle/>
              <a:p>
                <a:endParaRPr/>
              </a:p>
            </p:txBody>
          </p:sp>
          <p:sp>
            <p:nvSpPr>
              <p:cNvPr id="388" name="object 47"/>
              <p:cNvSpPr/>
              <p:nvPr/>
            </p:nvSpPr>
            <p:spPr>
              <a:xfrm>
                <a:off x="5418205" y="3797739"/>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389" name="object 48"/>
              <p:cNvSpPr/>
              <p:nvPr/>
            </p:nvSpPr>
            <p:spPr>
              <a:xfrm>
                <a:off x="5418205" y="3797739"/>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sp>
            <p:nvSpPr>
              <p:cNvPr id="390" name="object 49"/>
              <p:cNvSpPr/>
              <p:nvPr/>
            </p:nvSpPr>
            <p:spPr>
              <a:xfrm>
                <a:off x="5680375" y="1947269"/>
                <a:ext cx="989330" cy="1073150"/>
              </a:xfrm>
              <a:custGeom>
                <a:avLst/>
                <a:gdLst/>
                <a:ahLst/>
                <a:cxnLst/>
                <a:rect l="l" t="t" r="r" b="b"/>
                <a:pathLst>
                  <a:path w="989329" h="1073150">
                    <a:moveTo>
                      <a:pt x="893813" y="0"/>
                    </a:moveTo>
                    <a:lnTo>
                      <a:pt x="95338" y="0"/>
                    </a:lnTo>
                    <a:lnTo>
                      <a:pt x="59588" y="13411"/>
                    </a:lnTo>
                    <a:lnTo>
                      <a:pt x="35763" y="26822"/>
                    </a:lnTo>
                    <a:lnTo>
                      <a:pt x="11925" y="67056"/>
                    </a:lnTo>
                    <a:lnTo>
                      <a:pt x="0" y="107276"/>
                    </a:lnTo>
                    <a:lnTo>
                      <a:pt x="0" y="965466"/>
                    </a:lnTo>
                    <a:lnTo>
                      <a:pt x="11925" y="1019098"/>
                    </a:lnTo>
                    <a:lnTo>
                      <a:pt x="59588" y="1072743"/>
                    </a:lnTo>
                    <a:lnTo>
                      <a:pt x="929563" y="1072743"/>
                    </a:lnTo>
                    <a:lnTo>
                      <a:pt x="965314" y="1045921"/>
                    </a:lnTo>
                    <a:lnTo>
                      <a:pt x="989152" y="1019098"/>
                    </a:lnTo>
                    <a:lnTo>
                      <a:pt x="989152" y="67056"/>
                    </a:lnTo>
                    <a:lnTo>
                      <a:pt x="965314" y="26822"/>
                    </a:lnTo>
                    <a:close/>
                  </a:path>
                </a:pathLst>
              </a:custGeom>
              <a:solidFill>
                <a:srgbClr val="919191"/>
              </a:solidFill>
            </p:spPr>
            <p:txBody>
              <a:bodyPr wrap="square" lIns="0" tIns="0" rIns="0" bIns="0" rtlCol="0"/>
              <a:lstStyle/>
              <a:p>
                <a:endParaRPr/>
              </a:p>
            </p:txBody>
          </p:sp>
          <p:sp>
            <p:nvSpPr>
              <p:cNvPr id="391" name="object 50"/>
              <p:cNvSpPr/>
              <p:nvPr/>
            </p:nvSpPr>
            <p:spPr>
              <a:xfrm>
                <a:off x="5632712" y="1893637"/>
                <a:ext cx="989330" cy="1073150"/>
              </a:xfrm>
              <a:custGeom>
                <a:avLst/>
                <a:gdLst/>
                <a:ahLst/>
                <a:cxnLst/>
                <a:rect l="l" t="t" r="r" b="b"/>
                <a:pathLst>
                  <a:path w="989329" h="1073150">
                    <a:moveTo>
                      <a:pt x="893800" y="0"/>
                    </a:moveTo>
                    <a:lnTo>
                      <a:pt x="95338" y="0"/>
                    </a:lnTo>
                    <a:lnTo>
                      <a:pt x="59588" y="13411"/>
                    </a:lnTo>
                    <a:lnTo>
                      <a:pt x="35750" y="26822"/>
                    </a:lnTo>
                    <a:lnTo>
                      <a:pt x="11912" y="67043"/>
                    </a:lnTo>
                    <a:lnTo>
                      <a:pt x="0" y="107276"/>
                    </a:lnTo>
                    <a:lnTo>
                      <a:pt x="0" y="965466"/>
                    </a:lnTo>
                    <a:lnTo>
                      <a:pt x="11912" y="1019098"/>
                    </a:lnTo>
                    <a:lnTo>
                      <a:pt x="59588" y="1072730"/>
                    </a:lnTo>
                    <a:lnTo>
                      <a:pt x="929551" y="1072730"/>
                    </a:lnTo>
                    <a:lnTo>
                      <a:pt x="965301" y="1045921"/>
                    </a:lnTo>
                    <a:lnTo>
                      <a:pt x="977226" y="1019098"/>
                    </a:lnTo>
                    <a:lnTo>
                      <a:pt x="989139" y="965466"/>
                    </a:lnTo>
                    <a:lnTo>
                      <a:pt x="989139" y="107276"/>
                    </a:lnTo>
                    <a:lnTo>
                      <a:pt x="965301" y="26822"/>
                    </a:lnTo>
                    <a:close/>
                  </a:path>
                </a:pathLst>
              </a:custGeom>
              <a:solidFill>
                <a:srgbClr val="FFFFFF"/>
              </a:solidFill>
            </p:spPr>
            <p:txBody>
              <a:bodyPr wrap="square" lIns="0" tIns="0" rIns="0" bIns="0" rtlCol="0"/>
              <a:lstStyle/>
              <a:p>
                <a:endParaRPr/>
              </a:p>
            </p:txBody>
          </p:sp>
          <p:sp>
            <p:nvSpPr>
              <p:cNvPr id="392" name="object 51"/>
              <p:cNvSpPr/>
              <p:nvPr/>
            </p:nvSpPr>
            <p:spPr>
              <a:xfrm>
                <a:off x="6526523" y="2859104"/>
                <a:ext cx="107254" cy="120675"/>
              </a:xfrm>
              <a:prstGeom prst="rect">
                <a:avLst/>
              </a:prstGeom>
              <a:blipFill>
                <a:blip r:embed="rId13" cstate="print"/>
                <a:stretch>
                  <a:fillRect/>
                </a:stretch>
              </a:blipFill>
            </p:spPr>
            <p:txBody>
              <a:bodyPr wrap="square" lIns="0" tIns="0" rIns="0" bIns="0" rtlCol="0"/>
              <a:lstStyle/>
              <a:p>
                <a:endParaRPr/>
              </a:p>
            </p:txBody>
          </p:sp>
          <p:sp>
            <p:nvSpPr>
              <p:cNvPr id="393" name="object 52"/>
              <p:cNvSpPr/>
              <p:nvPr/>
            </p:nvSpPr>
            <p:spPr>
              <a:xfrm>
                <a:off x="6627821" y="2000911"/>
                <a:ext cx="0" cy="871855"/>
              </a:xfrm>
              <a:custGeom>
                <a:avLst/>
                <a:gdLst/>
                <a:ahLst/>
                <a:cxnLst/>
                <a:rect l="l" t="t" r="r" b="b"/>
                <a:pathLst>
                  <a:path h="871855">
                    <a:moveTo>
                      <a:pt x="0" y="0"/>
                    </a:moveTo>
                    <a:lnTo>
                      <a:pt x="0" y="871595"/>
                    </a:lnTo>
                  </a:path>
                </a:pathLst>
              </a:custGeom>
              <a:ln w="11917">
                <a:solidFill>
                  <a:srgbClr val="000000"/>
                </a:solidFill>
              </a:ln>
            </p:spPr>
            <p:txBody>
              <a:bodyPr wrap="square" lIns="0" tIns="0" rIns="0" bIns="0" rtlCol="0"/>
              <a:lstStyle/>
              <a:p>
                <a:endParaRPr/>
              </a:p>
            </p:txBody>
          </p:sp>
          <p:sp>
            <p:nvSpPr>
              <p:cNvPr id="394" name="object 53"/>
              <p:cNvSpPr/>
              <p:nvPr/>
            </p:nvSpPr>
            <p:spPr>
              <a:xfrm>
                <a:off x="6526513" y="1893637"/>
                <a:ext cx="107264" cy="120688"/>
              </a:xfrm>
              <a:prstGeom prst="rect">
                <a:avLst/>
              </a:prstGeom>
              <a:blipFill>
                <a:blip r:embed="rId14" cstate="print"/>
                <a:stretch>
                  <a:fillRect/>
                </a:stretch>
              </a:blipFill>
            </p:spPr>
            <p:txBody>
              <a:bodyPr wrap="square" lIns="0" tIns="0" rIns="0" bIns="0" rtlCol="0"/>
              <a:lstStyle/>
              <a:p>
                <a:endParaRPr/>
              </a:p>
            </p:txBody>
          </p:sp>
          <p:sp>
            <p:nvSpPr>
              <p:cNvPr id="395" name="object 54"/>
              <p:cNvSpPr/>
              <p:nvPr/>
            </p:nvSpPr>
            <p:spPr>
              <a:xfrm>
                <a:off x="5728057" y="1900342"/>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96" name="object 55"/>
              <p:cNvSpPr/>
              <p:nvPr/>
            </p:nvSpPr>
            <p:spPr>
              <a:xfrm>
                <a:off x="5632712" y="1893637"/>
                <a:ext cx="107251" cy="120688"/>
              </a:xfrm>
              <a:prstGeom prst="rect">
                <a:avLst/>
              </a:prstGeom>
              <a:blipFill>
                <a:blip r:embed="rId15" cstate="print"/>
                <a:stretch>
                  <a:fillRect/>
                </a:stretch>
              </a:blipFill>
            </p:spPr>
            <p:txBody>
              <a:bodyPr wrap="square" lIns="0" tIns="0" rIns="0" bIns="0" rtlCol="0"/>
              <a:lstStyle/>
              <a:p>
                <a:endParaRPr/>
              </a:p>
            </p:txBody>
          </p:sp>
          <p:sp>
            <p:nvSpPr>
              <p:cNvPr id="397" name="object 56"/>
              <p:cNvSpPr/>
              <p:nvPr/>
            </p:nvSpPr>
            <p:spPr>
              <a:xfrm>
                <a:off x="5638676" y="2000911"/>
                <a:ext cx="0" cy="871855"/>
              </a:xfrm>
              <a:custGeom>
                <a:avLst/>
                <a:gdLst/>
                <a:ahLst/>
                <a:cxnLst/>
                <a:rect l="l" t="t" r="r" b="b"/>
                <a:pathLst>
                  <a:path h="871855">
                    <a:moveTo>
                      <a:pt x="0" y="0"/>
                    </a:moveTo>
                    <a:lnTo>
                      <a:pt x="0" y="871595"/>
                    </a:lnTo>
                  </a:path>
                </a:pathLst>
              </a:custGeom>
              <a:ln w="11917">
                <a:solidFill>
                  <a:srgbClr val="000000"/>
                </a:solidFill>
              </a:ln>
            </p:spPr>
            <p:txBody>
              <a:bodyPr wrap="square" lIns="0" tIns="0" rIns="0" bIns="0" rtlCol="0"/>
              <a:lstStyle/>
              <a:p>
                <a:endParaRPr/>
              </a:p>
            </p:txBody>
          </p:sp>
          <p:sp>
            <p:nvSpPr>
              <p:cNvPr id="398" name="object 57"/>
              <p:cNvSpPr/>
              <p:nvPr/>
            </p:nvSpPr>
            <p:spPr>
              <a:xfrm>
                <a:off x="5632712" y="2859104"/>
                <a:ext cx="107261" cy="120675"/>
              </a:xfrm>
              <a:prstGeom prst="rect">
                <a:avLst/>
              </a:prstGeom>
              <a:blipFill>
                <a:blip r:embed="rId16" cstate="print"/>
                <a:stretch>
                  <a:fillRect/>
                </a:stretch>
              </a:blipFill>
            </p:spPr>
            <p:txBody>
              <a:bodyPr wrap="square" lIns="0" tIns="0" rIns="0" bIns="0" rtlCol="0"/>
              <a:lstStyle/>
              <a:p>
                <a:endParaRPr/>
              </a:p>
            </p:txBody>
          </p:sp>
          <p:sp>
            <p:nvSpPr>
              <p:cNvPr id="399" name="object 58"/>
              <p:cNvSpPr/>
              <p:nvPr/>
            </p:nvSpPr>
            <p:spPr>
              <a:xfrm>
                <a:off x="5728057" y="2973075"/>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400" name="object 59"/>
              <p:cNvSpPr/>
              <p:nvPr/>
            </p:nvSpPr>
            <p:spPr>
              <a:xfrm>
                <a:off x="6526513" y="2966381"/>
                <a:ext cx="12065" cy="13970"/>
              </a:xfrm>
              <a:custGeom>
                <a:avLst/>
                <a:gdLst/>
                <a:ahLst/>
                <a:cxnLst/>
                <a:rect l="l" t="t" r="r" b="b"/>
                <a:pathLst>
                  <a:path w="12065" h="13969">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08" name="object 60"/>
            <p:cNvSpPr txBox="1"/>
            <p:nvPr/>
          </p:nvSpPr>
          <p:spPr>
            <a:xfrm>
              <a:off x="5810696" y="2001620"/>
              <a:ext cx="635000" cy="186690"/>
            </a:xfrm>
            <a:prstGeom prst="rect">
              <a:avLst/>
            </a:prstGeom>
          </p:spPr>
          <p:txBody>
            <a:bodyPr vert="horz" wrap="square" lIns="0" tIns="13335" rIns="0" bIns="0" rtlCol="0">
              <a:spAutoFit/>
            </a:bodyPr>
            <a:lstStyle/>
            <a:p>
              <a:pPr marL="12700">
                <a:lnSpc>
                  <a:spcPct val="100000"/>
                </a:lnSpc>
                <a:spcBef>
                  <a:spcPts val="105"/>
                </a:spcBef>
              </a:pPr>
              <a:r>
                <a:rPr sz="1050" spc="-65" dirty="0">
                  <a:latin typeface="Arial"/>
                  <a:cs typeface="Arial"/>
                </a:rPr>
                <a:t>Data</a:t>
              </a:r>
              <a:r>
                <a:rPr sz="1050" spc="-85" dirty="0">
                  <a:latin typeface="Arial"/>
                  <a:cs typeface="Arial"/>
                </a:rPr>
                <a:t> </a:t>
              </a:r>
              <a:r>
                <a:rPr sz="1050" spc="-65" dirty="0">
                  <a:latin typeface="Arial"/>
                  <a:cs typeface="Arial"/>
                </a:rPr>
                <a:t>model</a:t>
              </a:r>
              <a:endParaRPr sz="1050">
                <a:latin typeface="Arial"/>
                <a:cs typeface="Arial"/>
              </a:endParaRPr>
            </a:p>
          </p:txBody>
        </p:sp>
        <p:grpSp>
          <p:nvGrpSpPr>
            <p:cNvPr id="309" name="object 61"/>
            <p:cNvGrpSpPr/>
            <p:nvPr/>
          </p:nvGrpSpPr>
          <p:grpSpPr>
            <a:xfrm>
              <a:off x="3010886" y="2295910"/>
              <a:ext cx="3623079" cy="3084423"/>
              <a:chOff x="3010886" y="2295910"/>
              <a:chExt cx="3623079" cy="3084423"/>
            </a:xfrm>
          </p:grpSpPr>
          <p:sp>
            <p:nvSpPr>
              <p:cNvPr id="373" name="object 62"/>
              <p:cNvSpPr/>
              <p:nvPr/>
            </p:nvSpPr>
            <p:spPr>
              <a:xfrm>
                <a:off x="5644625" y="2295910"/>
                <a:ext cx="977265" cy="0"/>
              </a:xfrm>
              <a:custGeom>
                <a:avLst/>
                <a:gdLst/>
                <a:ahLst/>
                <a:cxnLst/>
                <a:rect l="l" t="t" r="r" b="b"/>
                <a:pathLst>
                  <a:path w="977265">
                    <a:moveTo>
                      <a:pt x="977226" y="0"/>
                    </a:moveTo>
                    <a:lnTo>
                      <a:pt x="0" y="0"/>
                    </a:lnTo>
                  </a:path>
                </a:pathLst>
              </a:custGeom>
              <a:solidFill>
                <a:srgbClr val="FFFFFF"/>
              </a:solidFill>
            </p:spPr>
            <p:txBody>
              <a:bodyPr wrap="square" lIns="0" tIns="0" rIns="0" bIns="0" rtlCol="0"/>
              <a:lstStyle/>
              <a:p>
                <a:endParaRPr/>
              </a:p>
            </p:txBody>
          </p:sp>
          <p:sp>
            <p:nvSpPr>
              <p:cNvPr id="374" name="object 63"/>
              <p:cNvSpPr/>
              <p:nvPr/>
            </p:nvSpPr>
            <p:spPr>
              <a:xfrm>
                <a:off x="5644635" y="2295912"/>
                <a:ext cx="989330" cy="13970"/>
              </a:xfrm>
              <a:custGeom>
                <a:avLst/>
                <a:gdLst/>
                <a:ahLst/>
                <a:cxnLst/>
                <a:rect l="l" t="t" r="r" b="b"/>
                <a:pathLst>
                  <a:path w="989329" h="13969">
                    <a:moveTo>
                      <a:pt x="0" y="0"/>
                    </a:moveTo>
                    <a:lnTo>
                      <a:pt x="989144" y="0"/>
                    </a:lnTo>
                    <a:lnTo>
                      <a:pt x="989144" y="13409"/>
                    </a:lnTo>
                    <a:lnTo>
                      <a:pt x="0" y="13409"/>
                    </a:lnTo>
                    <a:lnTo>
                      <a:pt x="0" y="0"/>
                    </a:lnTo>
                    <a:close/>
                  </a:path>
                </a:pathLst>
              </a:custGeom>
              <a:solidFill>
                <a:srgbClr val="FFFFFF"/>
              </a:solidFill>
            </p:spPr>
            <p:txBody>
              <a:bodyPr wrap="square" lIns="0" tIns="0" rIns="0" bIns="0" rtlCol="0"/>
              <a:lstStyle/>
              <a:p>
                <a:endParaRPr/>
              </a:p>
            </p:txBody>
          </p:sp>
          <p:sp>
            <p:nvSpPr>
              <p:cNvPr id="375" name="object 64"/>
              <p:cNvSpPr/>
              <p:nvPr/>
            </p:nvSpPr>
            <p:spPr>
              <a:xfrm>
                <a:off x="5644635" y="2295912"/>
                <a:ext cx="989330" cy="13970"/>
              </a:xfrm>
              <a:custGeom>
                <a:avLst/>
                <a:gdLst/>
                <a:ahLst/>
                <a:cxnLst/>
                <a:rect l="l" t="t" r="r" b="b"/>
                <a:pathLst>
                  <a:path w="989329" h="13969">
                    <a:moveTo>
                      <a:pt x="0" y="0"/>
                    </a:moveTo>
                    <a:lnTo>
                      <a:pt x="989144" y="0"/>
                    </a:lnTo>
                    <a:lnTo>
                      <a:pt x="989144" y="13409"/>
                    </a:lnTo>
                    <a:lnTo>
                      <a:pt x="0" y="13409"/>
                    </a:lnTo>
                    <a:lnTo>
                      <a:pt x="0" y="0"/>
                    </a:lnTo>
                    <a:close/>
                  </a:path>
                </a:pathLst>
              </a:custGeom>
              <a:solidFill>
                <a:srgbClr val="000000"/>
              </a:solidFill>
            </p:spPr>
            <p:txBody>
              <a:bodyPr wrap="square" lIns="0" tIns="0" rIns="0" bIns="0" rtlCol="0"/>
              <a:lstStyle/>
              <a:p>
                <a:endParaRPr/>
              </a:p>
            </p:txBody>
          </p:sp>
          <p:sp>
            <p:nvSpPr>
              <p:cNvPr id="376" name="object 65"/>
              <p:cNvSpPr/>
              <p:nvPr/>
            </p:nvSpPr>
            <p:spPr>
              <a:xfrm>
                <a:off x="3058549" y="4173198"/>
                <a:ext cx="1216025" cy="1207135"/>
              </a:xfrm>
              <a:custGeom>
                <a:avLst/>
                <a:gdLst/>
                <a:ahLst/>
                <a:cxnLst/>
                <a:rect l="l" t="t" r="r" b="b"/>
                <a:pathLst>
                  <a:path w="1216025" h="1207135">
                    <a:moveTo>
                      <a:pt x="1120241" y="0"/>
                    </a:moveTo>
                    <a:lnTo>
                      <a:pt x="95338" y="0"/>
                    </a:lnTo>
                    <a:lnTo>
                      <a:pt x="23837" y="26809"/>
                    </a:lnTo>
                    <a:lnTo>
                      <a:pt x="0" y="67043"/>
                    </a:lnTo>
                    <a:lnTo>
                      <a:pt x="0" y="1139774"/>
                    </a:lnTo>
                    <a:lnTo>
                      <a:pt x="23837" y="1180007"/>
                    </a:lnTo>
                    <a:lnTo>
                      <a:pt x="95338" y="1206817"/>
                    </a:lnTo>
                    <a:lnTo>
                      <a:pt x="1120241" y="1206817"/>
                    </a:lnTo>
                    <a:lnTo>
                      <a:pt x="1191742" y="1180007"/>
                    </a:lnTo>
                    <a:lnTo>
                      <a:pt x="1215580" y="1099553"/>
                    </a:lnTo>
                    <a:lnTo>
                      <a:pt x="1215580" y="107276"/>
                    </a:lnTo>
                    <a:lnTo>
                      <a:pt x="1191742" y="26809"/>
                    </a:lnTo>
                    <a:lnTo>
                      <a:pt x="1120241" y="0"/>
                    </a:lnTo>
                    <a:close/>
                  </a:path>
                </a:pathLst>
              </a:custGeom>
              <a:solidFill>
                <a:srgbClr val="919191"/>
              </a:solidFill>
            </p:spPr>
            <p:txBody>
              <a:bodyPr wrap="square" lIns="0" tIns="0" rIns="0" bIns="0" rtlCol="0"/>
              <a:lstStyle/>
              <a:p>
                <a:endParaRPr/>
              </a:p>
            </p:txBody>
          </p:sp>
          <p:sp>
            <p:nvSpPr>
              <p:cNvPr id="377" name="object 66"/>
              <p:cNvSpPr/>
              <p:nvPr/>
            </p:nvSpPr>
            <p:spPr>
              <a:xfrm>
                <a:off x="3010886" y="4119553"/>
                <a:ext cx="1216025" cy="1207135"/>
              </a:xfrm>
              <a:custGeom>
                <a:avLst/>
                <a:gdLst/>
                <a:ahLst/>
                <a:cxnLst/>
                <a:rect l="l" t="t" r="r" b="b"/>
                <a:pathLst>
                  <a:path w="1216025" h="1207135">
                    <a:moveTo>
                      <a:pt x="1120228" y="0"/>
                    </a:moveTo>
                    <a:lnTo>
                      <a:pt x="95338" y="0"/>
                    </a:lnTo>
                    <a:lnTo>
                      <a:pt x="23837" y="26822"/>
                    </a:lnTo>
                    <a:lnTo>
                      <a:pt x="0" y="67056"/>
                    </a:lnTo>
                    <a:lnTo>
                      <a:pt x="0" y="1139786"/>
                    </a:lnTo>
                    <a:lnTo>
                      <a:pt x="23837" y="1180007"/>
                    </a:lnTo>
                    <a:lnTo>
                      <a:pt x="95338" y="1206830"/>
                    </a:lnTo>
                    <a:lnTo>
                      <a:pt x="1120228" y="1206830"/>
                    </a:lnTo>
                    <a:lnTo>
                      <a:pt x="1191742" y="1180007"/>
                    </a:lnTo>
                    <a:lnTo>
                      <a:pt x="1215567" y="1099553"/>
                    </a:lnTo>
                    <a:lnTo>
                      <a:pt x="1215567" y="107276"/>
                    </a:lnTo>
                    <a:lnTo>
                      <a:pt x="1191742" y="26822"/>
                    </a:lnTo>
                    <a:lnTo>
                      <a:pt x="1120228" y="0"/>
                    </a:lnTo>
                    <a:close/>
                  </a:path>
                </a:pathLst>
              </a:custGeom>
              <a:solidFill>
                <a:srgbClr val="FFFFFF"/>
              </a:solidFill>
            </p:spPr>
            <p:txBody>
              <a:bodyPr wrap="square" lIns="0" tIns="0" rIns="0" bIns="0" rtlCol="0"/>
              <a:lstStyle/>
              <a:p>
                <a:endParaRPr/>
              </a:p>
            </p:txBody>
          </p:sp>
          <p:sp>
            <p:nvSpPr>
              <p:cNvPr id="378" name="object 67"/>
              <p:cNvSpPr/>
              <p:nvPr/>
            </p:nvSpPr>
            <p:spPr>
              <a:xfrm>
                <a:off x="4131115" y="5219107"/>
                <a:ext cx="107264" cy="120688"/>
              </a:xfrm>
              <a:prstGeom prst="rect">
                <a:avLst/>
              </a:prstGeom>
              <a:blipFill>
                <a:blip r:embed="rId17" cstate="print"/>
                <a:stretch>
                  <a:fillRect/>
                </a:stretch>
              </a:blipFill>
            </p:spPr>
            <p:txBody>
              <a:bodyPr wrap="square" lIns="0" tIns="0" rIns="0" bIns="0" rtlCol="0"/>
              <a:lstStyle/>
              <a:p>
                <a:endParaRPr/>
              </a:p>
            </p:txBody>
          </p:sp>
          <p:sp>
            <p:nvSpPr>
              <p:cNvPr id="379" name="object 68"/>
              <p:cNvSpPr/>
              <p:nvPr/>
            </p:nvSpPr>
            <p:spPr>
              <a:xfrm>
                <a:off x="4232423" y="4226832"/>
                <a:ext cx="0" cy="1005840"/>
              </a:xfrm>
              <a:custGeom>
                <a:avLst/>
                <a:gdLst/>
                <a:ahLst/>
                <a:cxnLst/>
                <a:rect l="l" t="t" r="r" b="b"/>
                <a:pathLst>
                  <a:path h="1005839">
                    <a:moveTo>
                      <a:pt x="0" y="0"/>
                    </a:moveTo>
                    <a:lnTo>
                      <a:pt x="0" y="1005687"/>
                    </a:lnTo>
                  </a:path>
                </a:pathLst>
              </a:custGeom>
              <a:ln w="11917">
                <a:solidFill>
                  <a:srgbClr val="000000"/>
                </a:solidFill>
              </a:ln>
            </p:spPr>
            <p:txBody>
              <a:bodyPr wrap="square" lIns="0" tIns="0" rIns="0" bIns="0" rtlCol="0"/>
              <a:lstStyle/>
              <a:p>
                <a:endParaRPr/>
              </a:p>
            </p:txBody>
          </p:sp>
          <p:sp>
            <p:nvSpPr>
              <p:cNvPr id="380" name="object 69"/>
              <p:cNvSpPr/>
              <p:nvPr/>
            </p:nvSpPr>
            <p:spPr>
              <a:xfrm>
                <a:off x="4131115" y="4119553"/>
                <a:ext cx="107264" cy="120688"/>
              </a:xfrm>
              <a:prstGeom prst="rect">
                <a:avLst/>
              </a:prstGeom>
              <a:blipFill>
                <a:blip r:embed="rId18" cstate="print"/>
                <a:stretch>
                  <a:fillRect/>
                </a:stretch>
              </a:blipFill>
            </p:spPr>
            <p:txBody>
              <a:bodyPr wrap="square" lIns="0" tIns="0" rIns="0" bIns="0" rtlCol="0"/>
              <a:lstStyle/>
              <a:p>
                <a:endParaRPr/>
              </a:p>
            </p:txBody>
          </p:sp>
          <p:sp>
            <p:nvSpPr>
              <p:cNvPr id="381" name="object 70"/>
              <p:cNvSpPr/>
              <p:nvPr/>
            </p:nvSpPr>
            <p:spPr>
              <a:xfrm>
                <a:off x="3106229" y="4126264"/>
                <a:ext cx="1036955" cy="0"/>
              </a:xfrm>
              <a:custGeom>
                <a:avLst/>
                <a:gdLst/>
                <a:ahLst/>
                <a:cxnLst/>
                <a:rect l="l" t="t" r="r" b="b"/>
                <a:pathLst>
                  <a:path w="1036954">
                    <a:moveTo>
                      <a:pt x="0" y="0"/>
                    </a:moveTo>
                    <a:lnTo>
                      <a:pt x="1036813" y="0"/>
                    </a:lnTo>
                  </a:path>
                </a:pathLst>
              </a:custGeom>
              <a:ln w="13409">
                <a:solidFill>
                  <a:srgbClr val="000000"/>
                </a:solidFill>
              </a:ln>
            </p:spPr>
            <p:txBody>
              <a:bodyPr wrap="square" lIns="0" tIns="0" rIns="0" bIns="0" rtlCol="0"/>
              <a:lstStyle/>
              <a:p>
                <a:endParaRPr/>
              </a:p>
            </p:txBody>
          </p:sp>
          <p:sp>
            <p:nvSpPr>
              <p:cNvPr id="382" name="object 71"/>
              <p:cNvSpPr/>
              <p:nvPr/>
            </p:nvSpPr>
            <p:spPr>
              <a:xfrm>
                <a:off x="3010886" y="4119553"/>
                <a:ext cx="107251" cy="120688"/>
              </a:xfrm>
              <a:prstGeom prst="rect">
                <a:avLst/>
              </a:prstGeom>
              <a:blipFill>
                <a:blip r:embed="rId19" cstate="print"/>
                <a:stretch>
                  <a:fillRect/>
                </a:stretch>
              </a:blipFill>
            </p:spPr>
            <p:txBody>
              <a:bodyPr wrap="square" lIns="0" tIns="0" rIns="0" bIns="0" rtlCol="0"/>
              <a:lstStyle/>
              <a:p>
                <a:endParaRPr/>
              </a:p>
            </p:txBody>
          </p:sp>
          <p:sp>
            <p:nvSpPr>
              <p:cNvPr id="383" name="object 72"/>
              <p:cNvSpPr/>
              <p:nvPr/>
            </p:nvSpPr>
            <p:spPr>
              <a:xfrm>
                <a:off x="3016849" y="4226832"/>
                <a:ext cx="0" cy="1005840"/>
              </a:xfrm>
              <a:custGeom>
                <a:avLst/>
                <a:gdLst/>
                <a:ahLst/>
                <a:cxnLst/>
                <a:rect l="l" t="t" r="r" b="b"/>
                <a:pathLst>
                  <a:path h="1005839">
                    <a:moveTo>
                      <a:pt x="0" y="0"/>
                    </a:moveTo>
                    <a:lnTo>
                      <a:pt x="0" y="1005687"/>
                    </a:lnTo>
                  </a:path>
                </a:pathLst>
              </a:custGeom>
              <a:ln w="11917">
                <a:solidFill>
                  <a:srgbClr val="000000"/>
                </a:solidFill>
              </a:ln>
            </p:spPr>
            <p:txBody>
              <a:bodyPr wrap="square" lIns="0" tIns="0" rIns="0" bIns="0" rtlCol="0"/>
              <a:lstStyle/>
              <a:p>
                <a:endParaRPr/>
              </a:p>
            </p:txBody>
          </p:sp>
          <p:sp>
            <p:nvSpPr>
              <p:cNvPr id="384" name="object 73"/>
              <p:cNvSpPr/>
              <p:nvPr/>
            </p:nvSpPr>
            <p:spPr>
              <a:xfrm>
                <a:off x="3010886" y="5219111"/>
                <a:ext cx="107251" cy="120683"/>
              </a:xfrm>
              <a:prstGeom prst="rect">
                <a:avLst/>
              </a:prstGeom>
              <a:blipFill>
                <a:blip r:embed="rId20" cstate="print"/>
                <a:stretch>
                  <a:fillRect/>
                </a:stretch>
              </a:blipFill>
            </p:spPr>
            <p:txBody>
              <a:bodyPr wrap="square" lIns="0" tIns="0" rIns="0" bIns="0" rtlCol="0"/>
              <a:lstStyle/>
              <a:p>
                <a:endParaRPr/>
              </a:p>
            </p:txBody>
          </p:sp>
          <p:sp>
            <p:nvSpPr>
              <p:cNvPr id="385" name="object 74"/>
              <p:cNvSpPr/>
              <p:nvPr/>
            </p:nvSpPr>
            <p:spPr>
              <a:xfrm>
                <a:off x="3106229" y="5333089"/>
                <a:ext cx="1036955" cy="0"/>
              </a:xfrm>
              <a:custGeom>
                <a:avLst/>
                <a:gdLst/>
                <a:ahLst/>
                <a:cxnLst/>
                <a:rect l="l" t="t" r="r" b="b"/>
                <a:pathLst>
                  <a:path w="1036954">
                    <a:moveTo>
                      <a:pt x="0" y="0"/>
                    </a:moveTo>
                    <a:lnTo>
                      <a:pt x="1036813" y="0"/>
                    </a:lnTo>
                  </a:path>
                </a:pathLst>
              </a:custGeom>
              <a:ln w="13409">
                <a:solidFill>
                  <a:srgbClr val="000000"/>
                </a:solidFill>
              </a:ln>
            </p:spPr>
            <p:txBody>
              <a:bodyPr wrap="square" lIns="0" tIns="0" rIns="0" bIns="0" rtlCol="0"/>
              <a:lstStyle/>
              <a:p>
                <a:endParaRPr/>
              </a:p>
            </p:txBody>
          </p:sp>
          <p:sp>
            <p:nvSpPr>
              <p:cNvPr id="386" name="object 75"/>
              <p:cNvSpPr/>
              <p:nvPr/>
            </p:nvSpPr>
            <p:spPr>
              <a:xfrm>
                <a:off x="4131115" y="5326396"/>
                <a:ext cx="12065" cy="13970"/>
              </a:xfrm>
              <a:custGeom>
                <a:avLst/>
                <a:gdLst/>
                <a:ahLst/>
                <a:cxnLst/>
                <a:rect l="l" t="t" r="r" b="b"/>
                <a:pathLst>
                  <a:path w="12064" h="13970">
                    <a:moveTo>
                      <a:pt x="11925" y="0"/>
                    </a:moveTo>
                    <a:lnTo>
                      <a:pt x="0" y="0"/>
                    </a:lnTo>
                    <a:lnTo>
                      <a:pt x="0" y="13398"/>
                    </a:lnTo>
                    <a:lnTo>
                      <a:pt x="11925" y="13398"/>
                    </a:lnTo>
                    <a:lnTo>
                      <a:pt x="11925" y="0"/>
                    </a:lnTo>
                    <a:close/>
                  </a:path>
                </a:pathLst>
              </a:custGeom>
              <a:solidFill>
                <a:srgbClr val="000000"/>
              </a:solidFill>
            </p:spPr>
            <p:txBody>
              <a:bodyPr wrap="square" lIns="0" tIns="0" rIns="0" bIns="0" rtlCol="0"/>
              <a:lstStyle/>
              <a:p>
                <a:endParaRPr/>
              </a:p>
            </p:txBody>
          </p:sp>
        </p:grpSp>
        <p:sp>
          <p:nvSpPr>
            <p:cNvPr id="310" name="object 76"/>
            <p:cNvSpPr txBox="1"/>
            <p:nvPr/>
          </p:nvSpPr>
          <p:spPr>
            <a:xfrm>
              <a:off x="3141198" y="4227541"/>
              <a:ext cx="946785" cy="186690"/>
            </a:xfrm>
            <a:prstGeom prst="rect">
              <a:avLst/>
            </a:prstGeom>
          </p:spPr>
          <p:txBody>
            <a:bodyPr vert="horz" wrap="square" lIns="0" tIns="13335" rIns="0" bIns="0" rtlCol="0">
              <a:spAutoFit/>
            </a:bodyPr>
            <a:lstStyle/>
            <a:p>
              <a:pPr marL="12700">
                <a:lnSpc>
                  <a:spcPct val="100000"/>
                </a:lnSpc>
                <a:spcBef>
                  <a:spcPts val="105"/>
                </a:spcBef>
              </a:pPr>
              <a:r>
                <a:rPr sz="1050" spc="-55" dirty="0">
                  <a:latin typeface="Arial"/>
                  <a:cs typeface="Arial"/>
                </a:rPr>
                <a:t>Test</a:t>
              </a:r>
              <a:r>
                <a:rPr sz="1050" spc="-80" dirty="0">
                  <a:latin typeface="Arial"/>
                  <a:cs typeface="Arial"/>
                </a:rPr>
                <a:t> </a:t>
              </a:r>
              <a:r>
                <a:rPr sz="1050" spc="-50" dirty="0">
                  <a:latin typeface="Arial"/>
                  <a:cs typeface="Arial"/>
                </a:rPr>
                <a:t>specification</a:t>
              </a:r>
              <a:endParaRPr sz="1050">
                <a:latin typeface="Arial"/>
                <a:cs typeface="Arial"/>
              </a:endParaRPr>
            </a:p>
          </p:txBody>
        </p:sp>
        <p:grpSp>
          <p:nvGrpSpPr>
            <p:cNvPr id="311" name="object 77"/>
            <p:cNvGrpSpPr/>
            <p:nvPr/>
          </p:nvGrpSpPr>
          <p:grpSpPr>
            <a:xfrm>
              <a:off x="3022799" y="4521834"/>
              <a:ext cx="3646906" cy="1730202"/>
              <a:chOff x="3022799" y="4521834"/>
              <a:chExt cx="3646906" cy="1730202"/>
            </a:xfrm>
          </p:grpSpPr>
          <p:sp>
            <p:nvSpPr>
              <p:cNvPr id="359" name="object 78"/>
              <p:cNvSpPr/>
              <p:nvPr/>
            </p:nvSpPr>
            <p:spPr>
              <a:xfrm>
                <a:off x="3022799" y="4521839"/>
                <a:ext cx="1203960" cy="0"/>
              </a:xfrm>
              <a:custGeom>
                <a:avLst/>
                <a:gdLst/>
                <a:ahLst/>
                <a:cxnLst/>
                <a:rect l="l" t="t" r="r" b="b"/>
                <a:pathLst>
                  <a:path w="1203960">
                    <a:moveTo>
                      <a:pt x="1203655" y="0"/>
                    </a:moveTo>
                    <a:lnTo>
                      <a:pt x="0" y="0"/>
                    </a:lnTo>
                  </a:path>
                </a:pathLst>
              </a:custGeom>
              <a:solidFill>
                <a:srgbClr val="FFFFFF"/>
              </a:solidFill>
            </p:spPr>
            <p:txBody>
              <a:bodyPr wrap="square" lIns="0" tIns="0" rIns="0" bIns="0" rtlCol="0"/>
              <a:lstStyle/>
              <a:p>
                <a:endParaRPr/>
              </a:p>
            </p:txBody>
          </p:sp>
          <p:sp>
            <p:nvSpPr>
              <p:cNvPr id="360" name="object 79"/>
              <p:cNvSpPr/>
              <p:nvPr/>
            </p:nvSpPr>
            <p:spPr>
              <a:xfrm>
                <a:off x="3022807" y="4521834"/>
                <a:ext cx="1216025" cy="13970"/>
              </a:xfrm>
              <a:custGeom>
                <a:avLst/>
                <a:gdLst/>
                <a:ahLst/>
                <a:cxnLst/>
                <a:rect l="l" t="t" r="r" b="b"/>
                <a:pathLst>
                  <a:path w="1216025" h="13970">
                    <a:moveTo>
                      <a:pt x="0" y="0"/>
                    </a:moveTo>
                    <a:lnTo>
                      <a:pt x="1215574" y="0"/>
                    </a:lnTo>
                    <a:lnTo>
                      <a:pt x="1215574" y="13409"/>
                    </a:lnTo>
                    <a:lnTo>
                      <a:pt x="0" y="13409"/>
                    </a:lnTo>
                    <a:lnTo>
                      <a:pt x="0" y="0"/>
                    </a:lnTo>
                    <a:close/>
                  </a:path>
                </a:pathLst>
              </a:custGeom>
              <a:solidFill>
                <a:srgbClr val="FFFFFF"/>
              </a:solidFill>
            </p:spPr>
            <p:txBody>
              <a:bodyPr wrap="square" lIns="0" tIns="0" rIns="0" bIns="0" rtlCol="0"/>
              <a:lstStyle/>
              <a:p>
                <a:endParaRPr/>
              </a:p>
            </p:txBody>
          </p:sp>
          <p:sp>
            <p:nvSpPr>
              <p:cNvPr id="361" name="object 80"/>
              <p:cNvSpPr/>
              <p:nvPr/>
            </p:nvSpPr>
            <p:spPr>
              <a:xfrm>
                <a:off x="3022807" y="4521834"/>
                <a:ext cx="1216025" cy="13970"/>
              </a:xfrm>
              <a:custGeom>
                <a:avLst/>
                <a:gdLst/>
                <a:ahLst/>
                <a:cxnLst/>
                <a:rect l="l" t="t" r="r" b="b"/>
                <a:pathLst>
                  <a:path w="1216025" h="13970">
                    <a:moveTo>
                      <a:pt x="0" y="0"/>
                    </a:moveTo>
                    <a:lnTo>
                      <a:pt x="1215574" y="0"/>
                    </a:lnTo>
                    <a:lnTo>
                      <a:pt x="1215574" y="13409"/>
                    </a:lnTo>
                    <a:lnTo>
                      <a:pt x="0" y="13409"/>
                    </a:lnTo>
                    <a:lnTo>
                      <a:pt x="0" y="0"/>
                    </a:lnTo>
                    <a:close/>
                  </a:path>
                </a:pathLst>
              </a:custGeom>
              <a:solidFill>
                <a:srgbClr val="000000"/>
              </a:solidFill>
            </p:spPr>
            <p:txBody>
              <a:bodyPr wrap="square" lIns="0" tIns="0" rIns="0" bIns="0" rtlCol="0"/>
              <a:lstStyle/>
              <a:p>
                <a:endParaRPr/>
              </a:p>
            </p:txBody>
          </p:sp>
          <p:sp>
            <p:nvSpPr>
              <p:cNvPr id="362" name="object 81"/>
              <p:cNvSpPr/>
              <p:nvPr/>
            </p:nvSpPr>
            <p:spPr>
              <a:xfrm>
                <a:off x="5680375" y="5178886"/>
                <a:ext cx="989330" cy="1073150"/>
              </a:xfrm>
              <a:custGeom>
                <a:avLst/>
                <a:gdLst/>
                <a:ahLst/>
                <a:cxnLst/>
                <a:rect l="l" t="t" r="r" b="b"/>
                <a:pathLst>
                  <a:path w="989329" h="1073150">
                    <a:moveTo>
                      <a:pt x="929563" y="0"/>
                    </a:moveTo>
                    <a:lnTo>
                      <a:pt x="59588" y="0"/>
                    </a:lnTo>
                    <a:lnTo>
                      <a:pt x="11925" y="53632"/>
                    </a:lnTo>
                    <a:lnTo>
                      <a:pt x="0" y="107264"/>
                    </a:lnTo>
                    <a:lnTo>
                      <a:pt x="0" y="965455"/>
                    </a:lnTo>
                    <a:lnTo>
                      <a:pt x="11925" y="1005683"/>
                    </a:lnTo>
                    <a:lnTo>
                      <a:pt x="35763" y="1045911"/>
                    </a:lnTo>
                    <a:lnTo>
                      <a:pt x="59588" y="1059319"/>
                    </a:lnTo>
                    <a:lnTo>
                      <a:pt x="95338" y="1072729"/>
                    </a:lnTo>
                    <a:lnTo>
                      <a:pt x="893813" y="1072729"/>
                    </a:lnTo>
                    <a:lnTo>
                      <a:pt x="965314" y="1045911"/>
                    </a:lnTo>
                    <a:lnTo>
                      <a:pt x="989152" y="1005683"/>
                    </a:lnTo>
                    <a:lnTo>
                      <a:pt x="989152" y="53632"/>
                    </a:lnTo>
                    <a:lnTo>
                      <a:pt x="965314" y="26809"/>
                    </a:lnTo>
                    <a:lnTo>
                      <a:pt x="929563" y="0"/>
                    </a:lnTo>
                    <a:close/>
                  </a:path>
                </a:pathLst>
              </a:custGeom>
              <a:solidFill>
                <a:srgbClr val="919191"/>
              </a:solidFill>
            </p:spPr>
            <p:txBody>
              <a:bodyPr wrap="square" lIns="0" tIns="0" rIns="0" bIns="0" rtlCol="0"/>
              <a:lstStyle/>
              <a:p>
                <a:endParaRPr/>
              </a:p>
            </p:txBody>
          </p:sp>
          <p:sp>
            <p:nvSpPr>
              <p:cNvPr id="363" name="object 82"/>
              <p:cNvSpPr/>
              <p:nvPr/>
            </p:nvSpPr>
            <p:spPr>
              <a:xfrm>
                <a:off x="5632712" y="5125241"/>
                <a:ext cx="989330" cy="1073150"/>
              </a:xfrm>
              <a:custGeom>
                <a:avLst/>
                <a:gdLst/>
                <a:ahLst/>
                <a:cxnLst/>
                <a:rect l="l" t="t" r="r" b="b"/>
                <a:pathLst>
                  <a:path w="989329" h="1073150">
                    <a:moveTo>
                      <a:pt x="929551" y="0"/>
                    </a:moveTo>
                    <a:lnTo>
                      <a:pt x="59588" y="0"/>
                    </a:lnTo>
                    <a:lnTo>
                      <a:pt x="11912" y="53644"/>
                    </a:lnTo>
                    <a:lnTo>
                      <a:pt x="0" y="107276"/>
                    </a:lnTo>
                    <a:lnTo>
                      <a:pt x="0" y="965464"/>
                    </a:lnTo>
                    <a:lnTo>
                      <a:pt x="11912" y="1005691"/>
                    </a:lnTo>
                    <a:lnTo>
                      <a:pt x="35750" y="1045918"/>
                    </a:lnTo>
                    <a:lnTo>
                      <a:pt x="59588" y="1059328"/>
                    </a:lnTo>
                    <a:lnTo>
                      <a:pt x="95338" y="1072737"/>
                    </a:lnTo>
                    <a:lnTo>
                      <a:pt x="893800" y="1072737"/>
                    </a:lnTo>
                    <a:lnTo>
                      <a:pt x="965301" y="1045918"/>
                    </a:lnTo>
                    <a:lnTo>
                      <a:pt x="989139" y="965464"/>
                    </a:lnTo>
                    <a:lnTo>
                      <a:pt x="989139" y="107276"/>
                    </a:lnTo>
                    <a:lnTo>
                      <a:pt x="977226" y="53644"/>
                    </a:lnTo>
                    <a:lnTo>
                      <a:pt x="965301" y="26822"/>
                    </a:lnTo>
                    <a:lnTo>
                      <a:pt x="929551" y="0"/>
                    </a:lnTo>
                    <a:close/>
                  </a:path>
                </a:pathLst>
              </a:custGeom>
              <a:solidFill>
                <a:srgbClr val="FFFFFF"/>
              </a:solidFill>
            </p:spPr>
            <p:txBody>
              <a:bodyPr wrap="square" lIns="0" tIns="0" rIns="0" bIns="0" rtlCol="0"/>
              <a:lstStyle/>
              <a:p>
                <a:endParaRPr/>
              </a:p>
            </p:txBody>
          </p:sp>
          <p:sp>
            <p:nvSpPr>
              <p:cNvPr id="364" name="object 83"/>
              <p:cNvSpPr/>
              <p:nvPr/>
            </p:nvSpPr>
            <p:spPr>
              <a:xfrm>
                <a:off x="6526513" y="6090705"/>
                <a:ext cx="107264" cy="120681"/>
              </a:xfrm>
              <a:prstGeom prst="rect">
                <a:avLst/>
              </a:prstGeom>
              <a:blipFill>
                <a:blip r:embed="rId21" cstate="print"/>
                <a:stretch>
                  <a:fillRect/>
                </a:stretch>
              </a:blipFill>
            </p:spPr>
            <p:txBody>
              <a:bodyPr wrap="square" lIns="0" tIns="0" rIns="0" bIns="0" rtlCol="0"/>
              <a:lstStyle/>
              <a:p>
                <a:endParaRPr/>
              </a:p>
            </p:txBody>
          </p:sp>
          <p:sp>
            <p:nvSpPr>
              <p:cNvPr id="365" name="object 84"/>
              <p:cNvSpPr/>
              <p:nvPr/>
            </p:nvSpPr>
            <p:spPr>
              <a:xfrm>
                <a:off x="6627821" y="5232520"/>
                <a:ext cx="0" cy="871855"/>
              </a:xfrm>
              <a:custGeom>
                <a:avLst/>
                <a:gdLst/>
                <a:ahLst/>
                <a:cxnLst/>
                <a:rect l="l" t="t" r="r" b="b"/>
                <a:pathLst>
                  <a:path h="871854">
                    <a:moveTo>
                      <a:pt x="0" y="0"/>
                    </a:moveTo>
                    <a:lnTo>
                      <a:pt x="0" y="871595"/>
                    </a:lnTo>
                  </a:path>
                </a:pathLst>
              </a:custGeom>
              <a:ln w="11917">
                <a:solidFill>
                  <a:srgbClr val="000000"/>
                </a:solidFill>
              </a:ln>
            </p:spPr>
            <p:txBody>
              <a:bodyPr wrap="square" lIns="0" tIns="0" rIns="0" bIns="0" rtlCol="0"/>
              <a:lstStyle/>
              <a:p>
                <a:endParaRPr/>
              </a:p>
            </p:txBody>
          </p:sp>
          <p:sp>
            <p:nvSpPr>
              <p:cNvPr id="366" name="object 85"/>
              <p:cNvSpPr/>
              <p:nvPr/>
            </p:nvSpPr>
            <p:spPr>
              <a:xfrm>
                <a:off x="6526523" y="5125241"/>
                <a:ext cx="107254" cy="120688"/>
              </a:xfrm>
              <a:prstGeom prst="rect">
                <a:avLst/>
              </a:prstGeom>
              <a:blipFill>
                <a:blip r:embed="rId22" cstate="print"/>
                <a:stretch>
                  <a:fillRect/>
                </a:stretch>
              </a:blipFill>
            </p:spPr>
            <p:txBody>
              <a:bodyPr wrap="square" lIns="0" tIns="0" rIns="0" bIns="0" rtlCol="0"/>
              <a:lstStyle/>
              <a:p>
                <a:endParaRPr/>
              </a:p>
            </p:txBody>
          </p:sp>
          <p:sp>
            <p:nvSpPr>
              <p:cNvPr id="367" name="object 86"/>
              <p:cNvSpPr/>
              <p:nvPr/>
            </p:nvSpPr>
            <p:spPr>
              <a:xfrm>
                <a:off x="5728057" y="5131951"/>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68" name="object 87"/>
              <p:cNvSpPr/>
              <p:nvPr/>
            </p:nvSpPr>
            <p:spPr>
              <a:xfrm>
                <a:off x="5632712" y="5125241"/>
                <a:ext cx="107261" cy="120688"/>
              </a:xfrm>
              <a:prstGeom prst="rect">
                <a:avLst/>
              </a:prstGeom>
              <a:blipFill>
                <a:blip r:embed="rId23" cstate="print"/>
                <a:stretch>
                  <a:fillRect/>
                </a:stretch>
              </a:blipFill>
            </p:spPr>
            <p:txBody>
              <a:bodyPr wrap="square" lIns="0" tIns="0" rIns="0" bIns="0" rtlCol="0"/>
              <a:lstStyle/>
              <a:p>
                <a:endParaRPr/>
              </a:p>
            </p:txBody>
          </p:sp>
          <p:sp>
            <p:nvSpPr>
              <p:cNvPr id="369" name="object 88"/>
              <p:cNvSpPr/>
              <p:nvPr/>
            </p:nvSpPr>
            <p:spPr>
              <a:xfrm>
                <a:off x="5638676" y="5232520"/>
                <a:ext cx="0" cy="871855"/>
              </a:xfrm>
              <a:custGeom>
                <a:avLst/>
                <a:gdLst/>
                <a:ahLst/>
                <a:cxnLst/>
                <a:rect l="l" t="t" r="r" b="b"/>
                <a:pathLst>
                  <a:path h="871854">
                    <a:moveTo>
                      <a:pt x="0" y="0"/>
                    </a:moveTo>
                    <a:lnTo>
                      <a:pt x="0" y="871595"/>
                    </a:lnTo>
                  </a:path>
                </a:pathLst>
              </a:custGeom>
              <a:ln w="11917">
                <a:solidFill>
                  <a:srgbClr val="000000"/>
                </a:solidFill>
              </a:ln>
            </p:spPr>
            <p:txBody>
              <a:bodyPr wrap="square" lIns="0" tIns="0" rIns="0" bIns="0" rtlCol="0"/>
              <a:lstStyle/>
              <a:p>
                <a:endParaRPr/>
              </a:p>
            </p:txBody>
          </p:sp>
          <p:sp>
            <p:nvSpPr>
              <p:cNvPr id="370" name="object 89"/>
              <p:cNvSpPr/>
              <p:nvPr/>
            </p:nvSpPr>
            <p:spPr>
              <a:xfrm>
                <a:off x="5632712" y="6090705"/>
                <a:ext cx="107251" cy="120681"/>
              </a:xfrm>
              <a:prstGeom prst="rect">
                <a:avLst/>
              </a:prstGeom>
              <a:blipFill>
                <a:blip r:embed="rId24" cstate="print"/>
                <a:stretch>
                  <a:fillRect/>
                </a:stretch>
              </a:blipFill>
            </p:spPr>
            <p:txBody>
              <a:bodyPr wrap="square" lIns="0" tIns="0" rIns="0" bIns="0" rtlCol="0"/>
              <a:lstStyle/>
              <a:p>
                <a:endParaRPr/>
              </a:p>
            </p:txBody>
          </p:sp>
          <p:sp>
            <p:nvSpPr>
              <p:cNvPr id="371" name="object 90"/>
              <p:cNvSpPr/>
              <p:nvPr/>
            </p:nvSpPr>
            <p:spPr>
              <a:xfrm>
                <a:off x="5728057" y="6204685"/>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72" name="object 91"/>
              <p:cNvSpPr/>
              <p:nvPr/>
            </p:nvSpPr>
            <p:spPr>
              <a:xfrm>
                <a:off x="6526513" y="6197985"/>
                <a:ext cx="12065" cy="13970"/>
              </a:xfrm>
              <a:custGeom>
                <a:avLst/>
                <a:gdLst/>
                <a:ahLst/>
                <a:cxnLst/>
                <a:rect l="l" t="t" r="r" b="b"/>
                <a:pathLst>
                  <a:path w="12065" h="13970">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12" name="object 92"/>
            <p:cNvSpPr txBox="1"/>
            <p:nvPr/>
          </p:nvSpPr>
          <p:spPr>
            <a:xfrm>
              <a:off x="3141198" y="4629817"/>
              <a:ext cx="787400" cy="508634"/>
            </a:xfrm>
            <a:prstGeom prst="rect">
              <a:avLst/>
            </a:prstGeom>
          </p:spPr>
          <p:txBody>
            <a:bodyPr vert="horz" wrap="square" lIns="0" tIns="13335" rIns="0" bIns="0" rtlCol="0">
              <a:spAutoFit/>
            </a:bodyPr>
            <a:lstStyle/>
            <a:p>
              <a:pPr marL="12700">
                <a:lnSpc>
                  <a:spcPct val="100000"/>
                </a:lnSpc>
                <a:spcBef>
                  <a:spcPts val="105"/>
                </a:spcBef>
              </a:pPr>
              <a:r>
                <a:rPr sz="1050" spc="-45" dirty="0">
                  <a:latin typeface="Arial"/>
                  <a:cs typeface="Arial"/>
                </a:rPr>
                <a:t>test </a:t>
              </a:r>
              <a:r>
                <a:rPr sz="1050" spc="-60" dirty="0">
                  <a:latin typeface="Arial"/>
                  <a:cs typeface="Arial"/>
                </a:rPr>
                <a:t>plan</a:t>
              </a:r>
              <a:endParaRPr sz="1050">
                <a:latin typeface="Arial"/>
                <a:cs typeface="Arial"/>
              </a:endParaRPr>
            </a:p>
            <a:p>
              <a:pPr marL="12700" marR="5080">
                <a:lnSpc>
                  <a:spcPct val="100000"/>
                </a:lnSpc>
                <a:spcBef>
                  <a:spcPts val="5"/>
                </a:spcBef>
              </a:pPr>
              <a:r>
                <a:rPr sz="1050" spc="-45" dirty="0">
                  <a:latin typeface="Arial"/>
                  <a:cs typeface="Arial"/>
                </a:rPr>
                <a:t>test</a:t>
              </a:r>
              <a:r>
                <a:rPr sz="1050" spc="-90" dirty="0">
                  <a:latin typeface="Arial"/>
                  <a:cs typeface="Arial"/>
                </a:rPr>
                <a:t> </a:t>
              </a:r>
              <a:r>
                <a:rPr sz="1050" spc="-65" dirty="0">
                  <a:latin typeface="Arial"/>
                  <a:cs typeface="Arial"/>
                </a:rPr>
                <a:t>procedure  </a:t>
              </a:r>
              <a:r>
                <a:rPr sz="1050" spc="-45" dirty="0">
                  <a:latin typeface="Arial"/>
                  <a:cs typeface="Arial"/>
                </a:rPr>
                <a:t>test</a:t>
              </a:r>
              <a:r>
                <a:rPr sz="1050" spc="-50" dirty="0">
                  <a:latin typeface="Arial"/>
                  <a:cs typeface="Arial"/>
                </a:rPr>
                <a:t> </a:t>
              </a:r>
              <a:r>
                <a:rPr sz="1050" spc="-60" dirty="0">
                  <a:latin typeface="Arial"/>
                  <a:cs typeface="Arial"/>
                </a:rPr>
                <a:t>cases</a:t>
              </a:r>
              <a:endParaRPr sz="1050">
                <a:latin typeface="Arial"/>
                <a:cs typeface="Arial"/>
              </a:endParaRPr>
            </a:p>
          </p:txBody>
        </p:sp>
        <p:sp>
          <p:nvSpPr>
            <p:cNvPr id="313" name="object 93"/>
            <p:cNvSpPr txBox="1"/>
            <p:nvPr/>
          </p:nvSpPr>
          <p:spPr>
            <a:xfrm>
              <a:off x="5786861" y="5233229"/>
              <a:ext cx="694690" cy="186690"/>
            </a:xfrm>
            <a:prstGeom prst="rect">
              <a:avLst/>
            </a:prstGeom>
          </p:spPr>
          <p:txBody>
            <a:bodyPr vert="horz" wrap="square" lIns="0" tIns="13335" rIns="0" bIns="0" rtlCol="0">
              <a:spAutoFit/>
            </a:bodyPr>
            <a:lstStyle/>
            <a:p>
              <a:pPr marL="12700">
                <a:lnSpc>
                  <a:spcPct val="100000"/>
                </a:lnSpc>
                <a:spcBef>
                  <a:spcPts val="105"/>
                </a:spcBef>
              </a:pPr>
              <a:r>
                <a:rPr sz="1050" spc="-60" dirty="0">
                  <a:latin typeface="Arial"/>
                  <a:cs typeface="Arial"/>
                </a:rPr>
                <a:t>Source</a:t>
              </a:r>
              <a:r>
                <a:rPr sz="1050" spc="-90" dirty="0">
                  <a:latin typeface="Arial"/>
                  <a:cs typeface="Arial"/>
                </a:rPr>
                <a:t> </a:t>
              </a:r>
              <a:r>
                <a:rPr sz="1050" spc="-65" dirty="0">
                  <a:latin typeface="Arial"/>
                  <a:cs typeface="Arial"/>
                </a:rPr>
                <a:t>code</a:t>
              </a:r>
              <a:endParaRPr sz="1050">
                <a:latin typeface="Arial"/>
                <a:cs typeface="Arial"/>
              </a:endParaRPr>
            </a:p>
          </p:txBody>
        </p:sp>
        <p:sp>
          <p:nvSpPr>
            <p:cNvPr id="314" name="object 94"/>
            <p:cNvSpPr/>
            <p:nvPr/>
          </p:nvSpPr>
          <p:spPr>
            <a:xfrm>
              <a:off x="4143040" y="3677060"/>
              <a:ext cx="1466215" cy="1113155"/>
            </a:xfrm>
            <a:custGeom>
              <a:avLst/>
              <a:gdLst/>
              <a:ahLst/>
              <a:cxnLst/>
              <a:rect l="l" t="t" r="r" b="b"/>
              <a:pathLst>
                <a:path w="1466214" h="1113154">
                  <a:moveTo>
                    <a:pt x="1465834" y="0"/>
                  </a:moveTo>
                  <a:lnTo>
                    <a:pt x="1453921" y="0"/>
                  </a:lnTo>
                  <a:lnTo>
                    <a:pt x="0" y="1099553"/>
                  </a:lnTo>
                  <a:lnTo>
                    <a:pt x="0" y="1112951"/>
                  </a:lnTo>
                  <a:lnTo>
                    <a:pt x="11912" y="1112951"/>
                  </a:lnTo>
                  <a:lnTo>
                    <a:pt x="1465834" y="13411"/>
                  </a:lnTo>
                  <a:lnTo>
                    <a:pt x="1465834" y="0"/>
                  </a:lnTo>
                  <a:close/>
                </a:path>
              </a:pathLst>
            </a:custGeom>
            <a:solidFill>
              <a:srgbClr val="000000"/>
            </a:solidFill>
          </p:spPr>
          <p:txBody>
            <a:bodyPr wrap="square" lIns="0" tIns="0" rIns="0" bIns="0" rtlCol="0"/>
            <a:lstStyle/>
            <a:p>
              <a:endParaRPr/>
            </a:p>
          </p:txBody>
        </p:sp>
        <p:grpSp>
          <p:nvGrpSpPr>
            <p:cNvPr id="315" name="object 95"/>
            <p:cNvGrpSpPr/>
            <p:nvPr/>
          </p:nvGrpSpPr>
          <p:grpSpPr>
            <a:xfrm>
              <a:off x="2939385" y="2470230"/>
              <a:ext cx="3694580" cy="3231604"/>
              <a:chOff x="2939385" y="2470230"/>
              <a:chExt cx="3694580" cy="3231604"/>
            </a:xfrm>
          </p:grpSpPr>
          <p:sp>
            <p:nvSpPr>
              <p:cNvPr id="316" name="object 96"/>
              <p:cNvSpPr/>
              <p:nvPr/>
            </p:nvSpPr>
            <p:spPr>
              <a:xfrm>
                <a:off x="5763802" y="3408874"/>
                <a:ext cx="83426" cy="120688"/>
              </a:xfrm>
              <a:prstGeom prst="rect">
                <a:avLst/>
              </a:prstGeom>
              <a:blipFill>
                <a:blip r:embed="rId25" cstate="print"/>
                <a:stretch>
                  <a:fillRect/>
                </a:stretch>
              </a:blipFill>
            </p:spPr>
            <p:txBody>
              <a:bodyPr wrap="square" lIns="0" tIns="0" rIns="0" bIns="0" rtlCol="0"/>
              <a:lstStyle/>
              <a:p>
                <a:endParaRPr/>
              </a:p>
            </p:txBody>
          </p:sp>
          <p:sp>
            <p:nvSpPr>
              <p:cNvPr id="317" name="object 97"/>
              <p:cNvSpPr/>
              <p:nvPr/>
            </p:nvSpPr>
            <p:spPr>
              <a:xfrm>
                <a:off x="5561211" y="3623415"/>
                <a:ext cx="107251" cy="93865"/>
              </a:xfrm>
              <a:prstGeom prst="rect">
                <a:avLst/>
              </a:prstGeom>
              <a:blipFill>
                <a:blip r:embed="rId26" cstate="print"/>
                <a:stretch>
                  <a:fillRect/>
                </a:stretch>
              </a:blipFill>
            </p:spPr>
            <p:txBody>
              <a:bodyPr wrap="square" lIns="0" tIns="0" rIns="0" bIns="0" rtlCol="0"/>
              <a:lstStyle/>
              <a:p>
                <a:endParaRPr/>
              </a:p>
            </p:txBody>
          </p:sp>
          <p:sp>
            <p:nvSpPr>
              <p:cNvPr id="318" name="object 98"/>
              <p:cNvSpPr/>
              <p:nvPr/>
            </p:nvSpPr>
            <p:spPr>
              <a:xfrm>
                <a:off x="3177726" y="2497052"/>
                <a:ext cx="71500" cy="134086"/>
              </a:xfrm>
              <a:prstGeom prst="rect">
                <a:avLst/>
              </a:prstGeom>
              <a:blipFill>
                <a:blip r:embed="rId27" cstate="print"/>
                <a:stretch>
                  <a:fillRect/>
                </a:stretch>
              </a:blipFill>
            </p:spPr>
            <p:txBody>
              <a:bodyPr wrap="square" lIns="0" tIns="0" rIns="0" bIns="0" rtlCol="0"/>
              <a:lstStyle/>
              <a:p>
                <a:endParaRPr/>
              </a:p>
            </p:txBody>
          </p:sp>
          <p:sp>
            <p:nvSpPr>
              <p:cNvPr id="319" name="object 99"/>
              <p:cNvSpPr/>
              <p:nvPr/>
            </p:nvSpPr>
            <p:spPr>
              <a:xfrm>
                <a:off x="5930642" y="2470230"/>
                <a:ext cx="107264" cy="107276"/>
              </a:xfrm>
              <a:prstGeom prst="rect">
                <a:avLst/>
              </a:prstGeom>
              <a:blipFill>
                <a:blip r:embed="rId28" cstate="print"/>
                <a:stretch>
                  <a:fillRect/>
                </a:stretch>
              </a:blipFill>
            </p:spPr>
            <p:txBody>
              <a:bodyPr wrap="square" lIns="0" tIns="0" rIns="0" bIns="0" rtlCol="0"/>
              <a:lstStyle/>
              <a:p>
                <a:endParaRPr/>
              </a:p>
            </p:txBody>
          </p:sp>
          <p:sp>
            <p:nvSpPr>
              <p:cNvPr id="320" name="object 100"/>
              <p:cNvSpPr/>
              <p:nvPr/>
            </p:nvSpPr>
            <p:spPr>
              <a:xfrm>
                <a:off x="5918729" y="2537273"/>
                <a:ext cx="83820" cy="53975"/>
              </a:xfrm>
              <a:custGeom>
                <a:avLst/>
                <a:gdLst/>
                <a:ahLst/>
                <a:cxnLst/>
                <a:rect l="l" t="t" r="r" b="b"/>
                <a:pathLst>
                  <a:path w="83820" h="53975">
                    <a:moveTo>
                      <a:pt x="83426" y="0"/>
                    </a:moveTo>
                    <a:lnTo>
                      <a:pt x="71500" y="0"/>
                    </a:lnTo>
                    <a:lnTo>
                      <a:pt x="0" y="40233"/>
                    </a:lnTo>
                    <a:lnTo>
                      <a:pt x="0" y="53644"/>
                    </a:lnTo>
                    <a:lnTo>
                      <a:pt x="11912" y="53644"/>
                    </a:lnTo>
                    <a:lnTo>
                      <a:pt x="83426" y="13411"/>
                    </a:lnTo>
                    <a:lnTo>
                      <a:pt x="83426" y="0"/>
                    </a:lnTo>
                    <a:close/>
                  </a:path>
                </a:pathLst>
              </a:custGeom>
              <a:solidFill>
                <a:srgbClr val="000000"/>
              </a:solidFill>
            </p:spPr>
            <p:txBody>
              <a:bodyPr wrap="square" lIns="0" tIns="0" rIns="0" bIns="0" rtlCol="0"/>
              <a:lstStyle/>
              <a:p>
                <a:endParaRPr/>
              </a:p>
            </p:txBody>
          </p:sp>
          <p:sp>
            <p:nvSpPr>
              <p:cNvPr id="321" name="object 101"/>
              <p:cNvSpPr/>
              <p:nvPr/>
            </p:nvSpPr>
            <p:spPr>
              <a:xfrm>
                <a:off x="5924694" y="257750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2" name="object 102"/>
              <p:cNvSpPr/>
              <p:nvPr/>
            </p:nvSpPr>
            <p:spPr>
              <a:xfrm>
                <a:off x="5799552" y="2577507"/>
                <a:ext cx="131445" cy="53975"/>
              </a:xfrm>
              <a:custGeom>
                <a:avLst/>
                <a:gdLst/>
                <a:ahLst/>
                <a:cxnLst/>
                <a:rect l="l" t="t" r="r" b="b"/>
                <a:pathLst>
                  <a:path w="131445" h="53975">
                    <a:moveTo>
                      <a:pt x="131089" y="0"/>
                    </a:moveTo>
                    <a:lnTo>
                      <a:pt x="119176" y="0"/>
                    </a:lnTo>
                    <a:lnTo>
                      <a:pt x="0" y="40220"/>
                    </a:lnTo>
                    <a:lnTo>
                      <a:pt x="0" y="53632"/>
                    </a:lnTo>
                    <a:lnTo>
                      <a:pt x="11925" y="53632"/>
                    </a:lnTo>
                    <a:lnTo>
                      <a:pt x="131089" y="13411"/>
                    </a:lnTo>
                    <a:lnTo>
                      <a:pt x="131089" y="0"/>
                    </a:lnTo>
                    <a:close/>
                  </a:path>
                </a:pathLst>
              </a:custGeom>
              <a:solidFill>
                <a:srgbClr val="000000"/>
              </a:solidFill>
            </p:spPr>
            <p:txBody>
              <a:bodyPr wrap="square" lIns="0" tIns="0" rIns="0" bIns="0" rtlCol="0"/>
              <a:lstStyle/>
              <a:p>
                <a:endParaRPr/>
              </a:p>
            </p:txBody>
          </p:sp>
          <p:sp>
            <p:nvSpPr>
              <p:cNvPr id="323" name="object 103"/>
              <p:cNvSpPr/>
              <p:nvPr/>
            </p:nvSpPr>
            <p:spPr>
              <a:xfrm>
                <a:off x="5805520" y="2617732"/>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4" name="object 104"/>
              <p:cNvSpPr/>
              <p:nvPr/>
            </p:nvSpPr>
            <p:spPr>
              <a:xfrm>
                <a:off x="5620800" y="2617728"/>
                <a:ext cx="191135" cy="80645"/>
              </a:xfrm>
              <a:custGeom>
                <a:avLst/>
                <a:gdLst/>
                <a:ahLst/>
                <a:cxnLst/>
                <a:rect l="l" t="t" r="r" b="b"/>
                <a:pathLst>
                  <a:path w="191135" h="80644">
                    <a:moveTo>
                      <a:pt x="190677" y="0"/>
                    </a:moveTo>
                    <a:lnTo>
                      <a:pt x="178752" y="0"/>
                    </a:lnTo>
                    <a:lnTo>
                      <a:pt x="0" y="67055"/>
                    </a:lnTo>
                    <a:lnTo>
                      <a:pt x="0" y="80454"/>
                    </a:lnTo>
                    <a:lnTo>
                      <a:pt x="11912" y="80454"/>
                    </a:lnTo>
                    <a:lnTo>
                      <a:pt x="190677" y="13411"/>
                    </a:lnTo>
                    <a:lnTo>
                      <a:pt x="190677" y="0"/>
                    </a:lnTo>
                    <a:close/>
                  </a:path>
                </a:pathLst>
              </a:custGeom>
              <a:solidFill>
                <a:srgbClr val="000000"/>
              </a:solidFill>
            </p:spPr>
            <p:txBody>
              <a:bodyPr wrap="square" lIns="0" tIns="0" rIns="0" bIns="0" rtlCol="0"/>
              <a:lstStyle/>
              <a:p>
                <a:endParaRPr/>
              </a:p>
            </p:txBody>
          </p:sp>
          <p:sp>
            <p:nvSpPr>
              <p:cNvPr id="325" name="object 105"/>
              <p:cNvSpPr/>
              <p:nvPr/>
            </p:nvSpPr>
            <p:spPr>
              <a:xfrm>
                <a:off x="5626759" y="2684778"/>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6" name="object 106"/>
              <p:cNvSpPr/>
              <p:nvPr/>
            </p:nvSpPr>
            <p:spPr>
              <a:xfrm>
                <a:off x="5394359" y="2684784"/>
                <a:ext cx="238760" cy="67310"/>
              </a:xfrm>
              <a:custGeom>
                <a:avLst/>
                <a:gdLst/>
                <a:ahLst/>
                <a:cxnLst/>
                <a:rect l="l" t="t" r="r" b="b"/>
                <a:pathLst>
                  <a:path w="238760" h="67310">
                    <a:moveTo>
                      <a:pt x="238353" y="0"/>
                    </a:moveTo>
                    <a:lnTo>
                      <a:pt x="226440" y="0"/>
                    </a:lnTo>
                    <a:lnTo>
                      <a:pt x="0" y="53632"/>
                    </a:lnTo>
                    <a:lnTo>
                      <a:pt x="0" y="67043"/>
                    </a:lnTo>
                    <a:lnTo>
                      <a:pt x="11925" y="67043"/>
                    </a:lnTo>
                    <a:lnTo>
                      <a:pt x="238353" y="13398"/>
                    </a:lnTo>
                    <a:lnTo>
                      <a:pt x="238353" y="0"/>
                    </a:lnTo>
                    <a:close/>
                  </a:path>
                </a:pathLst>
              </a:custGeom>
              <a:solidFill>
                <a:srgbClr val="000000"/>
              </a:solidFill>
            </p:spPr>
            <p:txBody>
              <a:bodyPr wrap="square" lIns="0" tIns="0" rIns="0" bIns="0" rtlCol="0"/>
              <a:lstStyle/>
              <a:p>
                <a:endParaRPr/>
              </a:p>
            </p:txBody>
          </p:sp>
          <p:sp>
            <p:nvSpPr>
              <p:cNvPr id="327" name="object 107"/>
              <p:cNvSpPr/>
              <p:nvPr/>
            </p:nvSpPr>
            <p:spPr>
              <a:xfrm>
                <a:off x="5400328" y="273841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8" name="object 108"/>
              <p:cNvSpPr/>
              <p:nvPr/>
            </p:nvSpPr>
            <p:spPr>
              <a:xfrm>
                <a:off x="5120267" y="2738416"/>
                <a:ext cx="286385" cy="53975"/>
              </a:xfrm>
              <a:custGeom>
                <a:avLst/>
                <a:gdLst/>
                <a:ahLst/>
                <a:cxnLst/>
                <a:rect l="l" t="t" r="r" b="b"/>
                <a:pathLst>
                  <a:path w="286385" h="53975">
                    <a:moveTo>
                      <a:pt x="286016" y="0"/>
                    </a:moveTo>
                    <a:lnTo>
                      <a:pt x="274091" y="0"/>
                    </a:lnTo>
                    <a:lnTo>
                      <a:pt x="0" y="40233"/>
                    </a:lnTo>
                    <a:lnTo>
                      <a:pt x="0" y="53632"/>
                    </a:lnTo>
                    <a:lnTo>
                      <a:pt x="11912" y="53632"/>
                    </a:lnTo>
                    <a:lnTo>
                      <a:pt x="286016" y="13411"/>
                    </a:lnTo>
                    <a:lnTo>
                      <a:pt x="286016" y="0"/>
                    </a:lnTo>
                    <a:close/>
                  </a:path>
                </a:pathLst>
              </a:custGeom>
              <a:solidFill>
                <a:srgbClr val="000000"/>
              </a:solidFill>
            </p:spPr>
            <p:txBody>
              <a:bodyPr wrap="square" lIns="0" tIns="0" rIns="0" bIns="0" rtlCol="0"/>
              <a:lstStyle/>
              <a:p>
                <a:endParaRPr/>
              </a:p>
            </p:txBody>
          </p:sp>
          <p:sp>
            <p:nvSpPr>
              <p:cNvPr id="329" name="object 109"/>
              <p:cNvSpPr/>
              <p:nvPr/>
            </p:nvSpPr>
            <p:spPr>
              <a:xfrm>
                <a:off x="5126228" y="2778642"/>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0" name="object 110"/>
              <p:cNvSpPr/>
              <p:nvPr/>
            </p:nvSpPr>
            <p:spPr>
              <a:xfrm>
                <a:off x="4786575" y="2778649"/>
                <a:ext cx="346075" cy="67310"/>
              </a:xfrm>
              <a:custGeom>
                <a:avLst/>
                <a:gdLst/>
                <a:ahLst/>
                <a:cxnLst/>
                <a:rect l="l" t="t" r="r" b="b"/>
                <a:pathLst>
                  <a:path w="346075" h="67310">
                    <a:moveTo>
                      <a:pt x="345605" y="0"/>
                    </a:moveTo>
                    <a:lnTo>
                      <a:pt x="333692" y="0"/>
                    </a:lnTo>
                    <a:lnTo>
                      <a:pt x="0" y="53632"/>
                    </a:lnTo>
                    <a:lnTo>
                      <a:pt x="0" y="67043"/>
                    </a:lnTo>
                    <a:lnTo>
                      <a:pt x="11912" y="67043"/>
                    </a:lnTo>
                    <a:lnTo>
                      <a:pt x="345605" y="13398"/>
                    </a:lnTo>
                    <a:lnTo>
                      <a:pt x="345605" y="0"/>
                    </a:lnTo>
                    <a:close/>
                  </a:path>
                </a:pathLst>
              </a:custGeom>
              <a:solidFill>
                <a:srgbClr val="000000"/>
              </a:solidFill>
            </p:spPr>
            <p:txBody>
              <a:bodyPr wrap="square" lIns="0" tIns="0" rIns="0" bIns="0" rtlCol="0"/>
              <a:lstStyle/>
              <a:p>
                <a:endParaRPr/>
              </a:p>
            </p:txBody>
          </p:sp>
          <p:sp>
            <p:nvSpPr>
              <p:cNvPr id="331" name="object 111"/>
              <p:cNvSpPr/>
              <p:nvPr/>
            </p:nvSpPr>
            <p:spPr>
              <a:xfrm>
                <a:off x="4792541" y="2832279"/>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2" name="object 112"/>
              <p:cNvSpPr/>
              <p:nvPr/>
            </p:nvSpPr>
            <p:spPr>
              <a:xfrm>
                <a:off x="4417132" y="2832282"/>
                <a:ext cx="381635" cy="40640"/>
              </a:xfrm>
              <a:custGeom>
                <a:avLst/>
                <a:gdLst/>
                <a:ahLst/>
                <a:cxnLst/>
                <a:rect l="l" t="t" r="r" b="b"/>
                <a:pathLst>
                  <a:path w="381635" h="40639">
                    <a:moveTo>
                      <a:pt x="381355" y="0"/>
                    </a:moveTo>
                    <a:lnTo>
                      <a:pt x="369442" y="0"/>
                    </a:lnTo>
                    <a:lnTo>
                      <a:pt x="0" y="26822"/>
                    </a:lnTo>
                    <a:lnTo>
                      <a:pt x="0" y="40220"/>
                    </a:lnTo>
                    <a:lnTo>
                      <a:pt x="11925" y="40220"/>
                    </a:lnTo>
                    <a:lnTo>
                      <a:pt x="381355" y="13411"/>
                    </a:lnTo>
                    <a:lnTo>
                      <a:pt x="381355" y="0"/>
                    </a:lnTo>
                    <a:close/>
                  </a:path>
                </a:pathLst>
              </a:custGeom>
              <a:solidFill>
                <a:srgbClr val="000000"/>
              </a:solidFill>
            </p:spPr>
            <p:txBody>
              <a:bodyPr wrap="square" lIns="0" tIns="0" rIns="0" bIns="0" rtlCol="0"/>
              <a:lstStyle/>
              <a:p>
                <a:endParaRPr/>
              </a:p>
            </p:txBody>
          </p:sp>
          <p:sp>
            <p:nvSpPr>
              <p:cNvPr id="333" name="object 113"/>
              <p:cNvSpPr/>
              <p:nvPr/>
            </p:nvSpPr>
            <p:spPr>
              <a:xfrm>
                <a:off x="4423102" y="2859097"/>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4" name="object 114"/>
              <p:cNvSpPr/>
              <p:nvPr/>
            </p:nvSpPr>
            <p:spPr>
              <a:xfrm>
                <a:off x="3988113" y="2859104"/>
                <a:ext cx="810895" cy="362585"/>
              </a:xfrm>
              <a:custGeom>
                <a:avLst/>
                <a:gdLst/>
                <a:ahLst/>
                <a:cxnLst/>
                <a:rect l="l" t="t" r="r" b="b"/>
                <a:pathLst>
                  <a:path w="810895" h="362585">
                    <a:moveTo>
                      <a:pt x="440944" y="0"/>
                    </a:moveTo>
                    <a:lnTo>
                      <a:pt x="429018" y="0"/>
                    </a:lnTo>
                    <a:lnTo>
                      <a:pt x="0" y="13398"/>
                    </a:lnTo>
                    <a:lnTo>
                      <a:pt x="0" y="26809"/>
                    </a:lnTo>
                    <a:lnTo>
                      <a:pt x="11912" y="26809"/>
                    </a:lnTo>
                    <a:lnTo>
                      <a:pt x="440944" y="13398"/>
                    </a:lnTo>
                    <a:lnTo>
                      <a:pt x="440944" y="0"/>
                    </a:lnTo>
                    <a:close/>
                  </a:path>
                  <a:path w="810895" h="362585">
                    <a:moveTo>
                      <a:pt x="810374" y="348627"/>
                    </a:moveTo>
                    <a:lnTo>
                      <a:pt x="572033" y="335229"/>
                    </a:lnTo>
                    <a:lnTo>
                      <a:pt x="560108" y="335229"/>
                    </a:lnTo>
                    <a:lnTo>
                      <a:pt x="560108" y="348627"/>
                    </a:lnTo>
                    <a:lnTo>
                      <a:pt x="798461" y="362038"/>
                    </a:lnTo>
                    <a:lnTo>
                      <a:pt x="810374" y="362038"/>
                    </a:lnTo>
                    <a:lnTo>
                      <a:pt x="810374" y="348627"/>
                    </a:lnTo>
                    <a:close/>
                  </a:path>
                </a:pathLst>
              </a:custGeom>
              <a:solidFill>
                <a:srgbClr val="000000"/>
              </a:solidFill>
            </p:spPr>
            <p:txBody>
              <a:bodyPr wrap="square" lIns="0" tIns="0" rIns="0" bIns="0" rtlCol="0"/>
              <a:lstStyle/>
              <a:p>
                <a:endParaRPr/>
              </a:p>
            </p:txBody>
          </p:sp>
          <p:sp>
            <p:nvSpPr>
              <p:cNvPr id="335" name="object 115"/>
              <p:cNvSpPr/>
              <p:nvPr/>
            </p:nvSpPr>
            <p:spPr>
              <a:xfrm>
                <a:off x="4792541" y="3207736"/>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6" name="object 116"/>
              <p:cNvSpPr/>
              <p:nvPr/>
            </p:nvSpPr>
            <p:spPr>
              <a:xfrm>
                <a:off x="4786575" y="3207732"/>
                <a:ext cx="274320" cy="27305"/>
              </a:xfrm>
              <a:custGeom>
                <a:avLst/>
                <a:gdLst/>
                <a:ahLst/>
                <a:cxnLst/>
                <a:rect l="l" t="t" r="r" b="b"/>
                <a:pathLst>
                  <a:path w="274320" h="27305">
                    <a:moveTo>
                      <a:pt x="11912" y="0"/>
                    </a:moveTo>
                    <a:lnTo>
                      <a:pt x="0" y="0"/>
                    </a:lnTo>
                    <a:lnTo>
                      <a:pt x="0" y="13411"/>
                    </a:lnTo>
                    <a:lnTo>
                      <a:pt x="262178" y="26822"/>
                    </a:lnTo>
                    <a:lnTo>
                      <a:pt x="274104" y="26822"/>
                    </a:lnTo>
                    <a:lnTo>
                      <a:pt x="274104" y="13411"/>
                    </a:lnTo>
                    <a:lnTo>
                      <a:pt x="11912" y="0"/>
                    </a:lnTo>
                    <a:close/>
                  </a:path>
                </a:pathLst>
              </a:custGeom>
              <a:solidFill>
                <a:srgbClr val="000000"/>
              </a:solidFill>
            </p:spPr>
            <p:txBody>
              <a:bodyPr wrap="square" lIns="0" tIns="0" rIns="0" bIns="0" rtlCol="0"/>
              <a:lstStyle/>
              <a:p>
                <a:endParaRPr/>
              </a:p>
            </p:txBody>
          </p:sp>
          <p:sp>
            <p:nvSpPr>
              <p:cNvPr id="337" name="object 117"/>
              <p:cNvSpPr/>
              <p:nvPr/>
            </p:nvSpPr>
            <p:spPr>
              <a:xfrm>
                <a:off x="5054724" y="322114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8" name="object 118"/>
              <p:cNvSpPr/>
              <p:nvPr/>
            </p:nvSpPr>
            <p:spPr>
              <a:xfrm>
                <a:off x="5048754" y="3221143"/>
                <a:ext cx="262255" cy="40640"/>
              </a:xfrm>
              <a:custGeom>
                <a:avLst/>
                <a:gdLst/>
                <a:ahLst/>
                <a:cxnLst/>
                <a:rect l="l" t="t" r="r" b="b"/>
                <a:pathLst>
                  <a:path w="262254" h="40639">
                    <a:moveTo>
                      <a:pt x="11925" y="0"/>
                    </a:moveTo>
                    <a:lnTo>
                      <a:pt x="0" y="0"/>
                    </a:lnTo>
                    <a:lnTo>
                      <a:pt x="0" y="13411"/>
                    </a:lnTo>
                    <a:lnTo>
                      <a:pt x="250266" y="40233"/>
                    </a:lnTo>
                    <a:lnTo>
                      <a:pt x="262191" y="40233"/>
                    </a:lnTo>
                    <a:lnTo>
                      <a:pt x="262191" y="26822"/>
                    </a:lnTo>
                    <a:lnTo>
                      <a:pt x="11925" y="0"/>
                    </a:lnTo>
                    <a:close/>
                  </a:path>
                </a:pathLst>
              </a:custGeom>
              <a:solidFill>
                <a:srgbClr val="000000"/>
              </a:solidFill>
            </p:spPr>
            <p:txBody>
              <a:bodyPr wrap="square" lIns="0" tIns="0" rIns="0" bIns="0" rtlCol="0"/>
              <a:lstStyle/>
              <a:p>
                <a:endParaRPr/>
              </a:p>
            </p:txBody>
          </p:sp>
          <p:sp>
            <p:nvSpPr>
              <p:cNvPr id="339" name="object 119"/>
              <p:cNvSpPr/>
              <p:nvPr/>
            </p:nvSpPr>
            <p:spPr>
              <a:xfrm>
                <a:off x="5304989" y="3247963"/>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0" name="object 120"/>
              <p:cNvSpPr/>
              <p:nvPr/>
            </p:nvSpPr>
            <p:spPr>
              <a:xfrm>
                <a:off x="5299020" y="3247965"/>
                <a:ext cx="238760" cy="67310"/>
              </a:xfrm>
              <a:custGeom>
                <a:avLst/>
                <a:gdLst/>
                <a:ahLst/>
                <a:cxnLst/>
                <a:rect l="l" t="t" r="r" b="b"/>
                <a:pathLst>
                  <a:path w="238760" h="67310">
                    <a:moveTo>
                      <a:pt x="11925" y="0"/>
                    </a:moveTo>
                    <a:lnTo>
                      <a:pt x="0" y="0"/>
                    </a:lnTo>
                    <a:lnTo>
                      <a:pt x="0" y="13411"/>
                    </a:lnTo>
                    <a:lnTo>
                      <a:pt x="226428" y="67043"/>
                    </a:lnTo>
                    <a:lnTo>
                      <a:pt x="238353" y="67043"/>
                    </a:lnTo>
                    <a:lnTo>
                      <a:pt x="238353" y="53632"/>
                    </a:lnTo>
                    <a:lnTo>
                      <a:pt x="11925" y="0"/>
                    </a:lnTo>
                    <a:close/>
                  </a:path>
                </a:pathLst>
              </a:custGeom>
              <a:solidFill>
                <a:srgbClr val="000000"/>
              </a:solidFill>
            </p:spPr>
            <p:txBody>
              <a:bodyPr wrap="square" lIns="0" tIns="0" rIns="0" bIns="0" rtlCol="0"/>
              <a:lstStyle/>
              <a:p>
                <a:endParaRPr/>
              </a:p>
            </p:txBody>
          </p:sp>
          <p:sp>
            <p:nvSpPr>
              <p:cNvPr id="341" name="object 121"/>
              <p:cNvSpPr/>
              <p:nvPr/>
            </p:nvSpPr>
            <p:spPr>
              <a:xfrm>
                <a:off x="5531420" y="3301600"/>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2" name="object 122"/>
              <p:cNvSpPr/>
              <p:nvPr/>
            </p:nvSpPr>
            <p:spPr>
              <a:xfrm>
                <a:off x="5525448" y="3301597"/>
                <a:ext cx="107314" cy="40640"/>
              </a:xfrm>
              <a:custGeom>
                <a:avLst/>
                <a:gdLst/>
                <a:ahLst/>
                <a:cxnLst/>
                <a:rect l="l" t="t" r="r" b="b"/>
                <a:pathLst>
                  <a:path w="107314" h="40639">
                    <a:moveTo>
                      <a:pt x="11925" y="0"/>
                    </a:moveTo>
                    <a:lnTo>
                      <a:pt x="0" y="0"/>
                    </a:lnTo>
                    <a:lnTo>
                      <a:pt x="0" y="13411"/>
                    </a:lnTo>
                    <a:lnTo>
                      <a:pt x="95351" y="40233"/>
                    </a:lnTo>
                    <a:lnTo>
                      <a:pt x="107264" y="40233"/>
                    </a:lnTo>
                    <a:lnTo>
                      <a:pt x="107264" y="26822"/>
                    </a:lnTo>
                    <a:lnTo>
                      <a:pt x="11925" y="0"/>
                    </a:lnTo>
                    <a:close/>
                  </a:path>
                </a:pathLst>
              </a:custGeom>
              <a:solidFill>
                <a:srgbClr val="000000"/>
              </a:solidFill>
            </p:spPr>
            <p:txBody>
              <a:bodyPr wrap="square" lIns="0" tIns="0" rIns="0" bIns="0" rtlCol="0"/>
              <a:lstStyle/>
              <a:p>
                <a:endParaRPr/>
              </a:p>
            </p:txBody>
          </p:sp>
          <p:sp>
            <p:nvSpPr>
              <p:cNvPr id="343" name="object 123"/>
              <p:cNvSpPr/>
              <p:nvPr/>
            </p:nvSpPr>
            <p:spPr>
              <a:xfrm>
                <a:off x="5626759" y="3328418"/>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4" name="object 124"/>
              <p:cNvSpPr/>
              <p:nvPr/>
            </p:nvSpPr>
            <p:spPr>
              <a:xfrm>
                <a:off x="5620800" y="3328420"/>
                <a:ext cx="95885" cy="53975"/>
              </a:xfrm>
              <a:custGeom>
                <a:avLst/>
                <a:gdLst/>
                <a:ahLst/>
                <a:cxnLst/>
                <a:rect l="l" t="t" r="r" b="b"/>
                <a:pathLst>
                  <a:path w="95885" h="53975">
                    <a:moveTo>
                      <a:pt x="11912" y="0"/>
                    </a:moveTo>
                    <a:lnTo>
                      <a:pt x="0" y="0"/>
                    </a:lnTo>
                    <a:lnTo>
                      <a:pt x="0" y="13411"/>
                    </a:lnTo>
                    <a:lnTo>
                      <a:pt x="83413" y="53632"/>
                    </a:lnTo>
                    <a:lnTo>
                      <a:pt x="95338" y="53632"/>
                    </a:lnTo>
                    <a:lnTo>
                      <a:pt x="95338" y="40220"/>
                    </a:lnTo>
                    <a:lnTo>
                      <a:pt x="11912" y="0"/>
                    </a:lnTo>
                    <a:close/>
                  </a:path>
                </a:pathLst>
              </a:custGeom>
              <a:solidFill>
                <a:srgbClr val="000000"/>
              </a:solidFill>
            </p:spPr>
            <p:txBody>
              <a:bodyPr wrap="square" lIns="0" tIns="0" rIns="0" bIns="0" rtlCol="0"/>
              <a:lstStyle/>
              <a:p>
                <a:endParaRPr/>
              </a:p>
            </p:txBody>
          </p:sp>
          <p:sp>
            <p:nvSpPr>
              <p:cNvPr id="345" name="object 125"/>
              <p:cNvSpPr/>
              <p:nvPr/>
            </p:nvSpPr>
            <p:spPr>
              <a:xfrm>
                <a:off x="5710181" y="3368646"/>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6" name="object 126"/>
              <p:cNvSpPr/>
              <p:nvPr/>
            </p:nvSpPr>
            <p:spPr>
              <a:xfrm>
                <a:off x="5704213" y="3368641"/>
                <a:ext cx="71755" cy="53975"/>
              </a:xfrm>
              <a:custGeom>
                <a:avLst/>
                <a:gdLst/>
                <a:ahLst/>
                <a:cxnLst/>
                <a:rect l="l" t="t" r="r" b="b"/>
                <a:pathLst>
                  <a:path w="71754" h="53975">
                    <a:moveTo>
                      <a:pt x="11925" y="0"/>
                    </a:moveTo>
                    <a:lnTo>
                      <a:pt x="0" y="0"/>
                    </a:lnTo>
                    <a:lnTo>
                      <a:pt x="0" y="13411"/>
                    </a:lnTo>
                    <a:lnTo>
                      <a:pt x="59588" y="53644"/>
                    </a:lnTo>
                    <a:lnTo>
                      <a:pt x="71501" y="53644"/>
                    </a:lnTo>
                    <a:lnTo>
                      <a:pt x="71501" y="40233"/>
                    </a:lnTo>
                    <a:lnTo>
                      <a:pt x="11925" y="0"/>
                    </a:lnTo>
                    <a:close/>
                  </a:path>
                </a:pathLst>
              </a:custGeom>
              <a:solidFill>
                <a:srgbClr val="000000"/>
              </a:solidFill>
            </p:spPr>
            <p:txBody>
              <a:bodyPr wrap="square" lIns="0" tIns="0" rIns="0" bIns="0" rtlCol="0"/>
              <a:lstStyle/>
              <a:p>
                <a:endParaRPr/>
              </a:p>
            </p:txBody>
          </p:sp>
          <p:sp>
            <p:nvSpPr>
              <p:cNvPr id="347" name="object 127"/>
              <p:cNvSpPr/>
              <p:nvPr/>
            </p:nvSpPr>
            <p:spPr>
              <a:xfrm>
                <a:off x="5769768" y="3408873"/>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8" name="object 128"/>
              <p:cNvSpPr/>
              <p:nvPr/>
            </p:nvSpPr>
            <p:spPr>
              <a:xfrm>
                <a:off x="5763802" y="3408874"/>
                <a:ext cx="59690" cy="53975"/>
              </a:xfrm>
              <a:custGeom>
                <a:avLst/>
                <a:gdLst/>
                <a:ahLst/>
                <a:cxnLst/>
                <a:rect l="l" t="t" r="r" b="b"/>
                <a:pathLst>
                  <a:path w="59689" h="53975">
                    <a:moveTo>
                      <a:pt x="11912" y="0"/>
                    </a:moveTo>
                    <a:lnTo>
                      <a:pt x="0" y="0"/>
                    </a:lnTo>
                    <a:lnTo>
                      <a:pt x="0" y="13411"/>
                    </a:lnTo>
                    <a:lnTo>
                      <a:pt x="47675" y="53632"/>
                    </a:lnTo>
                    <a:lnTo>
                      <a:pt x="59588" y="53632"/>
                    </a:lnTo>
                    <a:lnTo>
                      <a:pt x="59588" y="40220"/>
                    </a:lnTo>
                    <a:lnTo>
                      <a:pt x="11912" y="0"/>
                    </a:lnTo>
                    <a:close/>
                  </a:path>
                </a:pathLst>
              </a:custGeom>
              <a:solidFill>
                <a:srgbClr val="000000"/>
              </a:solidFill>
            </p:spPr>
            <p:txBody>
              <a:bodyPr wrap="square" lIns="0" tIns="0" rIns="0" bIns="0" rtlCol="0"/>
              <a:lstStyle/>
              <a:p>
                <a:endParaRPr/>
              </a:p>
            </p:txBody>
          </p:sp>
          <p:sp>
            <p:nvSpPr>
              <p:cNvPr id="349" name="object 129"/>
              <p:cNvSpPr/>
              <p:nvPr/>
            </p:nvSpPr>
            <p:spPr>
              <a:xfrm>
                <a:off x="2939385" y="2590918"/>
                <a:ext cx="286385" cy="979169"/>
              </a:xfrm>
              <a:custGeom>
                <a:avLst/>
                <a:gdLst/>
                <a:ahLst/>
                <a:cxnLst/>
                <a:rect l="l" t="t" r="r" b="b"/>
                <a:pathLst>
                  <a:path w="286385" h="979170">
                    <a:moveTo>
                      <a:pt x="286016" y="0"/>
                    </a:moveTo>
                    <a:lnTo>
                      <a:pt x="274091" y="0"/>
                    </a:lnTo>
                    <a:lnTo>
                      <a:pt x="0" y="965453"/>
                    </a:lnTo>
                    <a:lnTo>
                      <a:pt x="0" y="978865"/>
                    </a:lnTo>
                    <a:lnTo>
                      <a:pt x="11912" y="978865"/>
                    </a:lnTo>
                    <a:lnTo>
                      <a:pt x="286016" y="13411"/>
                    </a:lnTo>
                    <a:lnTo>
                      <a:pt x="286016" y="0"/>
                    </a:lnTo>
                    <a:close/>
                  </a:path>
                </a:pathLst>
              </a:custGeom>
              <a:solidFill>
                <a:srgbClr val="282420"/>
              </a:solidFill>
            </p:spPr>
            <p:txBody>
              <a:bodyPr wrap="square" lIns="0" tIns="0" rIns="0" bIns="0" rtlCol="0"/>
              <a:lstStyle/>
              <a:p>
                <a:endParaRPr/>
              </a:p>
            </p:txBody>
          </p:sp>
          <p:sp>
            <p:nvSpPr>
              <p:cNvPr id="350" name="object 130"/>
              <p:cNvSpPr/>
              <p:nvPr/>
            </p:nvSpPr>
            <p:spPr>
              <a:xfrm>
                <a:off x="3070475" y="4132965"/>
                <a:ext cx="71500" cy="134099"/>
              </a:xfrm>
              <a:prstGeom prst="rect">
                <a:avLst/>
              </a:prstGeom>
              <a:blipFill>
                <a:blip r:embed="rId29" cstate="print"/>
                <a:stretch>
                  <a:fillRect/>
                </a:stretch>
              </a:blipFill>
            </p:spPr>
            <p:txBody>
              <a:bodyPr wrap="square" lIns="0" tIns="0" rIns="0" bIns="0" rtlCol="0"/>
              <a:lstStyle/>
              <a:p>
                <a:endParaRPr/>
              </a:p>
            </p:txBody>
          </p:sp>
          <p:sp>
            <p:nvSpPr>
              <p:cNvPr id="351" name="object 131"/>
              <p:cNvSpPr/>
              <p:nvPr/>
            </p:nvSpPr>
            <p:spPr>
              <a:xfrm>
                <a:off x="4107290" y="4696159"/>
                <a:ext cx="107251" cy="93853"/>
              </a:xfrm>
              <a:prstGeom prst="rect">
                <a:avLst/>
              </a:prstGeom>
              <a:blipFill>
                <a:blip r:embed="rId30" cstate="print"/>
                <a:stretch>
                  <a:fillRect/>
                </a:stretch>
              </a:blipFill>
            </p:spPr>
            <p:txBody>
              <a:bodyPr wrap="square" lIns="0" tIns="0" rIns="0" bIns="0" rtlCol="0"/>
              <a:lstStyle/>
              <a:p>
                <a:endParaRPr/>
              </a:p>
            </p:txBody>
          </p:sp>
          <p:sp>
            <p:nvSpPr>
              <p:cNvPr id="352" name="object 132"/>
              <p:cNvSpPr/>
              <p:nvPr/>
            </p:nvSpPr>
            <p:spPr>
              <a:xfrm>
                <a:off x="5644625" y="5514115"/>
                <a:ext cx="977265" cy="0"/>
              </a:xfrm>
              <a:custGeom>
                <a:avLst/>
                <a:gdLst/>
                <a:ahLst/>
                <a:cxnLst/>
                <a:rect l="l" t="t" r="r" b="b"/>
                <a:pathLst>
                  <a:path w="977265">
                    <a:moveTo>
                      <a:pt x="977226" y="0"/>
                    </a:moveTo>
                    <a:lnTo>
                      <a:pt x="0" y="0"/>
                    </a:lnTo>
                  </a:path>
                </a:pathLst>
              </a:custGeom>
              <a:solidFill>
                <a:srgbClr val="FFFFFF"/>
              </a:solidFill>
            </p:spPr>
            <p:txBody>
              <a:bodyPr wrap="square" lIns="0" tIns="0" rIns="0" bIns="0" rtlCol="0"/>
              <a:lstStyle/>
              <a:p>
                <a:endParaRPr/>
              </a:p>
            </p:txBody>
          </p:sp>
          <p:sp>
            <p:nvSpPr>
              <p:cNvPr id="353" name="object 133"/>
              <p:cNvSpPr/>
              <p:nvPr/>
            </p:nvSpPr>
            <p:spPr>
              <a:xfrm>
                <a:off x="5644635" y="5514113"/>
                <a:ext cx="989330" cy="13970"/>
              </a:xfrm>
              <a:custGeom>
                <a:avLst/>
                <a:gdLst/>
                <a:ahLst/>
                <a:cxnLst/>
                <a:rect l="l" t="t" r="r" b="b"/>
                <a:pathLst>
                  <a:path w="989329" h="13970">
                    <a:moveTo>
                      <a:pt x="0" y="0"/>
                    </a:moveTo>
                    <a:lnTo>
                      <a:pt x="989144" y="0"/>
                    </a:lnTo>
                    <a:lnTo>
                      <a:pt x="989144" y="13409"/>
                    </a:lnTo>
                    <a:lnTo>
                      <a:pt x="0" y="13409"/>
                    </a:lnTo>
                    <a:lnTo>
                      <a:pt x="0" y="0"/>
                    </a:lnTo>
                    <a:close/>
                  </a:path>
                </a:pathLst>
              </a:custGeom>
              <a:solidFill>
                <a:srgbClr val="FFFFFF"/>
              </a:solidFill>
            </p:spPr>
            <p:txBody>
              <a:bodyPr wrap="square" lIns="0" tIns="0" rIns="0" bIns="0" rtlCol="0"/>
              <a:lstStyle/>
              <a:p>
                <a:endParaRPr/>
              </a:p>
            </p:txBody>
          </p:sp>
          <p:sp>
            <p:nvSpPr>
              <p:cNvPr id="354" name="object 134"/>
              <p:cNvSpPr/>
              <p:nvPr/>
            </p:nvSpPr>
            <p:spPr>
              <a:xfrm>
                <a:off x="5644635" y="5514113"/>
                <a:ext cx="989330" cy="13970"/>
              </a:xfrm>
              <a:custGeom>
                <a:avLst/>
                <a:gdLst/>
                <a:ahLst/>
                <a:cxnLst/>
                <a:rect l="l" t="t" r="r" b="b"/>
                <a:pathLst>
                  <a:path w="989329" h="13970">
                    <a:moveTo>
                      <a:pt x="0" y="0"/>
                    </a:moveTo>
                    <a:lnTo>
                      <a:pt x="989144" y="0"/>
                    </a:lnTo>
                    <a:lnTo>
                      <a:pt x="989144" y="13409"/>
                    </a:lnTo>
                    <a:lnTo>
                      <a:pt x="0" y="13409"/>
                    </a:lnTo>
                    <a:lnTo>
                      <a:pt x="0" y="0"/>
                    </a:lnTo>
                    <a:close/>
                  </a:path>
                </a:pathLst>
              </a:custGeom>
              <a:solidFill>
                <a:srgbClr val="000000"/>
              </a:solidFill>
            </p:spPr>
            <p:txBody>
              <a:bodyPr wrap="square" lIns="0" tIns="0" rIns="0" bIns="0" rtlCol="0"/>
              <a:lstStyle/>
              <a:p>
                <a:endParaRPr/>
              </a:p>
            </p:txBody>
          </p:sp>
          <p:sp>
            <p:nvSpPr>
              <p:cNvPr id="355" name="object 135"/>
              <p:cNvSpPr/>
              <p:nvPr/>
            </p:nvSpPr>
            <p:spPr>
              <a:xfrm>
                <a:off x="4154953" y="4897289"/>
                <a:ext cx="1561465" cy="777875"/>
              </a:xfrm>
              <a:custGeom>
                <a:avLst/>
                <a:gdLst/>
                <a:ahLst/>
                <a:cxnLst/>
                <a:rect l="l" t="t" r="r" b="b"/>
                <a:pathLst>
                  <a:path w="1561464" h="777875">
                    <a:moveTo>
                      <a:pt x="11912" y="0"/>
                    </a:moveTo>
                    <a:lnTo>
                      <a:pt x="0" y="0"/>
                    </a:lnTo>
                    <a:lnTo>
                      <a:pt x="0" y="13411"/>
                    </a:lnTo>
                    <a:lnTo>
                      <a:pt x="1549260" y="777735"/>
                    </a:lnTo>
                    <a:lnTo>
                      <a:pt x="1561185" y="777735"/>
                    </a:lnTo>
                    <a:lnTo>
                      <a:pt x="1561185" y="764324"/>
                    </a:lnTo>
                    <a:lnTo>
                      <a:pt x="11912" y="0"/>
                    </a:lnTo>
                    <a:close/>
                  </a:path>
                </a:pathLst>
              </a:custGeom>
              <a:solidFill>
                <a:srgbClr val="000000"/>
              </a:solidFill>
            </p:spPr>
            <p:txBody>
              <a:bodyPr wrap="square" lIns="0" tIns="0" rIns="0" bIns="0" rtlCol="0"/>
              <a:lstStyle/>
              <a:p>
                <a:endParaRPr/>
              </a:p>
            </p:txBody>
          </p:sp>
          <p:sp>
            <p:nvSpPr>
              <p:cNvPr id="356" name="object 136"/>
              <p:cNvSpPr/>
              <p:nvPr/>
            </p:nvSpPr>
            <p:spPr>
              <a:xfrm>
                <a:off x="5668463" y="5607981"/>
                <a:ext cx="107251" cy="93853"/>
              </a:xfrm>
              <a:prstGeom prst="rect">
                <a:avLst/>
              </a:prstGeom>
              <a:blipFill>
                <a:blip r:embed="rId31" cstate="print"/>
                <a:stretch>
                  <a:fillRect/>
                </a:stretch>
              </a:blipFill>
            </p:spPr>
            <p:txBody>
              <a:bodyPr wrap="square" lIns="0" tIns="0" rIns="0" bIns="0" rtlCol="0"/>
              <a:lstStyle/>
              <a:p>
                <a:endParaRPr/>
              </a:p>
            </p:txBody>
          </p:sp>
          <p:sp>
            <p:nvSpPr>
              <p:cNvPr id="357" name="object 137"/>
              <p:cNvSpPr/>
              <p:nvPr/>
            </p:nvSpPr>
            <p:spPr>
              <a:xfrm>
                <a:off x="4107290" y="4857068"/>
                <a:ext cx="119164" cy="93852"/>
              </a:xfrm>
              <a:prstGeom prst="rect">
                <a:avLst/>
              </a:prstGeom>
              <a:blipFill>
                <a:blip r:embed="rId32" cstate="print"/>
                <a:stretch>
                  <a:fillRect/>
                </a:stretch>
              </a:blipFill>
            </p:spPr>
            <p:txBody>
              <a:bodyPr wrap="square" lIns="0" tIns="0" rIns="0" bIns="0" rtlCol="0"/>
              <a:lstStyle/>
              <a:p>
                <a:endParaRPr/>
              </a:p>
            </p:txBody>
          </p:sp>
          <p:sp>
            <p:nvSpPr>
              <p:cNvPr id="358" name="object 138"/>
              <p:cNvSpPr/>
              <p:nvPr/>
            </p:nvSpPr>
            <p:spPr>
              <a:xfrm>
                <a:off x="2939385" y="3556372"/>
                <a:ext cx="191135" cy="657225"/>
              </a:xfrm>
              <a:custGeom>
                <a:avLst/>
                <a:gdLst/>
                <a:ahLst/>
                <a:cxnLst/>
                <a:rect l="l" t="t" r="r" b="b"/>
                <a:pathLst>
                  <a:path w="191135" h="657225">
                    <a:moveTo>
                      <a:pt x="11912" y="0"/>
                    </a:moveTo>
                    <a:lnTo>
                      <a:pt x="0" y="0"/>
                    </a:lnTo>
                    <a:lnTo>
                      <a:pt x="0" y="13411"/>
                    </a:lnTo>
                    <a:lnTo>
                      <a:pt x="178752" y="657047"/>
                    </a:lnTo>
                    <a:lnTo>
                      <a:pt x="190677" y="657047"/>
                    </a:lnTo>
                    <a:lnTo>
                      <a:pt x="190677" y="643636"/>
                    </a:lnTo>
                    <a:lnTo>
                      <a:pt x="11912" y="0"/>
                    </a:lnTo>
                    <a:close/>
                  </a:path>
                </a:pathLst>
              </a:custGeom>
              <a:solidFill>
                <a:srgbClr val="282420"/>
              </a:solidFill>
            </p:spPr>
            <p:txBody>
              <a:bodyPr wrap="square" lIns="0" tIns="0" rIns="0" bIns="0" rtlCol="0"/>
              <a:lstStyle/>
              <a:p>
                <a:endParaRPr/>
              </a:p>
            </p:txBody>
          </p:sp>
        </p:gr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SCM Repository</a:t>
            </a:r>
          </a:p>
          <a:p>
            <a:r>
              <a:rPr lang="en-US" sz="2000" dirty="0"/>
              <a:t>The SCM repository is the set of mechanisms and data structures that allow a software team to manage change in an effective manner.</a:t>
            </a:r>
          </a:p>
          <a:p>
            <a:r>
              <a:rPr lang="en-US" sz="2000" dirty="0"/>
              <a:t>The repository performs or precipitates the following functions:</a:t>
            </a:r>
          </a:p>
          <a:p>
            <a:pPr lvl="1"/>
            <a:r>
              <a:rPr lang="en-US" sz="1800" dirty="0"/>
              <a:t>Data integrity</a:t>
            </a:r>
          </a:p>
          <a:p>
            <a:pPr lvl="1"/>
            <a:r>
              <a:rPr lang="en-US" sz="1800" dirty="0"/>
              <a:t>Information sharing</a:t>
            </a:r>
          </a:p>
          <a:p>
            <a:pPr lvl="1"/>
            <a:r>
              <a:rPr lang="en-US" sz="1800" dirty="0"/>
              <a:t>Tool integration</a:t>
            </a:r>
          </a:p>
          <a:p>
            <a:pPr lvl="1"/>
            <a:r>
              <a:rPr lang="en-US" sz="1800" dirty="0"/>
              <a:t>Data integration</a:t>
            </a:r>
          </a:p>
          <a:p>
            <a:pPr lvl="1"/>
            <a:r>
              <a:rPr lang="en-US" sz="1800" dirty="0"/>
              <a:t>Methodology enforcement</a:t>
            </a:r>
          </a:p>
          <a:p>
            <a:pPr lvl="1"/>
            <a:r>
              <a:rPr lang="en-US" sz="1800" dirty="0"/>
              <a:t>Document standardization</a:t>
            </a:r>
            <a:endParaRPr lang="en-US" sz="2000" dirty="0"/>
          </a:p>
          <a:p>
            <a:r>
              <a:rPr lang="en-US" sz="2000" dirty="0"/>
              <a:t>Repository Content</a:t>
            </a:r>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Repository Content</a:t>
            </a:r>
          </a:p>
          <a:p>
            <a:endParaRPr lang="en-US" sz="2000" dirty="0"/>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pic>
        <p:nvPicPr>
          <p:cNvPr id="3074" name="Picture 2"/>
          <p:cNvPicPr>
            <a:picLocks noChangeAspect="1" noChangeArrowheads="1"/>
          </p:cNvPicPr>
          <p:nvPr/>
        </p:nvPicPr>
        <p:blipFill>
          <a:blip r:embed="rId3"/>
          <a:srcRect/>
          <a:stretch>
            <a:fillRect/>
          </a:stretch>
        </p:blipFill>
        <p:spPr bwMode="auto">
          <a:xfrm>
            <a:off x="1066800" y="1157288"/>
            <a:ext cx="7376453" cy="5472112"/>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Repository Features</a:t>
            </a:r>
          </a:p>
          <a:p>
            <a:r>
              <a:rPr lang="en-US" sz="2000" dirty="0"/>
              <a:t>Versioning</a:t>
            </a:r>
          </a:p>
          <a:p>
            <a:pPr lvl="1"/>
            <a:r>
              <a:rPr lang="en-US" sz="1800" dirty="0"/>
              <a:t>Saves all of these versions to enable effective management of product releases and to permit developers to go back to previous versions.</a:t>
            </a:r>
            <a:endParaRPr lang="en-US" sz="2000" dirty="0"/>
          </a:p>
          <a:p>
            <a:r>
              <a:rPr lang="en-US" sz="2000" dirty="0"/>
              <a:t>Dependency tracking and change management</a:t>
            </a:r>
          </a:p>
          <a:p>
            <a:pPr lvl="1"/>
            <a:r>
              <a:rPr lang="en-US" sz="1800" dirty="0"/>
              <a:t>The repository manages a wide variety of relationships among the data  elements stored in it.</a:t>
            </a:r>
            <a:endParaRPr lang="en-US" sz="2000" dirty="0"/>
          </a:p>
          <a:p>
            <a:r>
              <a:rPr lang="en-US" sz="2000" dirty="0"/>
              <a:t>Requirements tracing</a:t>
            </a:r>
          </a:p>
          <a:p>
            <a:pPr lvl="1"/>
            <a:r>
              <a:rPr lang="en-US" sz="1800" dirty="0"/>
              <a:t>Provides the ability to track all the design and construction components and  deliverables that result from a specific requirement specification</a:t>
            </a:r>
            <a:endParaRPr lang="en-US" sz="2000" dirty="0"/>
          </a:p>
          <a:p>
            <a:r>
              <a:rPr lang="en-US" sz="2000" dirty="0"/>
              <a:t>Configuration management</a:t>
            </a:r>
          </a:p>
          <a:p>
            <a:pPr lvl="1"/>
            <a:r>
              <a:rPr lang="en-US" sz="1800" dirty="0"/>
              <a:t>Keeps track of a series of configurations representing specific project  milestones or production releases. </a:t>
            </a:r>
          </a:p>
          <a:p>
            <a:pPr lvl="1"/>
            <a:r>
              <a:rPr lang="en-US" sz="1800" dirty="0"/>
              <a:t>Version management provides the  needed versions and link management keeps track of interdependencies.</a:t>
            </a:r>
            <a:endParaRPr lang="en-US" sz="1600" dirty="0"/>
          </a:p>
          <a:p>
            <a:r>
              <a:rPr lang="en-US" sz="2000" dirty="0"/>
              <a:t>Audit trails</a:t>
            </a:r>
          </a:p>
          <a:p>
            <a:pPr lvl="1"/>
            <a:r>
              <a:rPr lang="en-US" sz="1800" dirty="0"/>
              <a:t>Establishes additional information about when, why and by whom changes  are made.</a:t>
            </a:r>
            <a:endParaRPr lang="en-US" sz="2000" dirty="0"/>
          </a:p>
          <a:p>
            <a:pPr marL="753745" marR="7620" lvl="1" indent="-288925">
              <a:lnSpc>
                <a:spcPts val="1580"/>
              </a:lnSpc>
              <a:spcBef>
                <a:spcPts val="820"/>
              </a:spcBef>
              <a:buClr>
                <a:srgbClr val="AC1700"/>
              </a:buClr>
              <a:buSzPct val="70370"/>
              <a:buFont typeface="Wingdings"/>
              <a:buChar char=""/>
              <a:tabLst>
                <a:tab pos="796290" algn="l"/>
                <a:tab pos="796925" algn="l"/>
              </a:tabLst>
            </a:pPr>
            <a:endParaRPr lang="en-US" sz="2000" dirty="0"/>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SCM Elements</a:t>
            </a:r>
          </a:p>
          <a:p>
            <a:r>
              <a:rPr lang="en-US" sz="2000" dirty="0"/>
              <a:t>Component elements—a set of tools coupled within a file  management system (e.g., a database) that enables access to  and management of each software configuration item.</a:t>
            </a:r>
          </a:p>
          <a:p>
            <a:endParaRPr lang="en-US" sz="2000" dirty="0"/>
          </a:p>
          <a:p>
            <a:r>
              <a:rPr lang="en-US" sz="2000" dirty="0"/>
              <a:t>Process elements—a collection of procedures and tasks that  define an effective approach to change management (and related activities) for all constituencies involved in the management, engineering and use of computer software.</a:t>
            </a:r>
          </a:p>
          <a:p>
            <a:endParaRPr lang="en-US" sz="2000" dirty="0"/>
          </a:p>
          <a:p>
            <a:r>
              <a:rPr lang="en-US" sz="2000" dirty="0"/>
              <a:t>Construction elements—a set of tools that automate the construction of software by ensuring that the proper set of validated components (i.e., the correct version) have been  assembled.</a:t>
            </a:r>
          </a:p>
          <a:p>
            <a:endParaRPr lang="en-US" sz="2000" dirty="0"/>
          </a:p>
          <a:p>
            <a:r>
              <a:rPr lang="en-US" sz="2000" dirty="0"/>
              <a:t>Human elements—to implement effective SCM, the software team uses a set of tools and process features (encompassing other CM elements).</a:t>
            </a:r>
          </a:p>
          <a:p>
            <a:pPr marL="753745" marR="7620" lvl="1" indent="-288925">
              <a:lnSpc>
                <a:spcPts val="1580"/>
              </a:lnSpc>
              <a:spcBef>
                <a:spcPts val="820"/>
              </a:spcBef>
              <a:buClr>
                <a:srgbClr val="AC1700"/>
              </a:buClr>
              <a:buSzPct val="70370"/>
              <a:buFont typeface="Wingdings"/>
              <a:buChar char=""/>
              <a:tabLst>
                <a:tab pos="796290" algn="l"/>
                <a:tab pos="796925" algn="l"/>
              </a:tabLst>
            </a:pPr>
            <a:endParaRPr lang="en-US" sz="2000" dirty="0"/>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SCM Process</a:t>
            </a:r>
            <a:r>
              <a:rPr lang="en-US" sz="2000" dirty="0"/>
              <a:t> - Addresses the following questions…</a:t>
            </a:r>
          </a:p>
          <a:p>
            <a:r>
              <a:rPr lang="en-US" sz="2000" dirty="0"/>
              <a:t>How does a software team identify the discrete elements of a software configuration?</a:t>
            </a:r>
          </a:p>
          <a:p>
            <a:endParaRPr lang="en-US" sz="2000" dirty="0"/>
          </a:p>
          <a:p>
            <a:r>
              <a:rPr lang="en-US" sz="2000" dirty="0"/>
              <a:t>How does an organization manage the many existing versions of a program (and its documentation) in a manner that will enable change to be accommodated efficiently?</a:t>
            </a:r>
          </a:p>
          <a:p>
            <a:endParaRPr lang="en-US" sz="2000" dirty="0"/>
          </a:p>
          <a:p>
            <a:r>
              <a:rPr lang="en-US" sz="2000" dirty="0"/>
              <a:t>How does an organization control changes before and after software is released to a customer?</a:t>
            </a:r>
          </a:p>
          <a:p>
            <a:endParaRPr lang="en-US" sz="2000" dirty="0"/>
          </a:p>
          <a:p>
            <a:r>
              <a:rPr lang="en-US" sz="2000" dirty="0"/>
              <a:t>Who has responsibility for approving and ranking changes?</a:t>
            </a:r>
          </a:p>
          <a:p>
            <a:endParaRPr lang="en-US" sz="2000" dirty="0"/>
          </a:p>
          <a:p>
            <a:r>
              <a:rPr lang="en-US" sz="2000" dirty="0"/>
              <a:t>How can we ensure that changes have been made properly?</a:t>
            </a:r>
          </a:p>
          <a:p>
            <a:endParaRPr lang="en-US" sz="2000" dirty="0"/>
          </a:p>
          <a:p>
            <a:r>
              <a:rPr lang="en-US" sz="2000" dirty="0"/>
              <a:t>What mechanism is used to appraise others of changes that are made?</a:t>
            </a:r>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SCM Process</a:t>
            </a:r>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pic>
        <p:nvPicPr>
          <p:cNvPr id="4098" name="Picture 2"/>
          <p:cNvPicPr>
            <a:picLocks noChangeAspect="1" noChangeArrowheads="1"/>
          </p:cNvPicPr>
          <p:nvPr/>
        </p:nvPicPr>
        <p:blipFill>
          <a:blip r:embed="rId3"/>
          <a:srcRect/>
          <a:stretch>
            <a:fillRect/>
          </a:stretch>
        </p:blipFill>
        <p:spPr bwMode="auto">
          <a:xfrm>
            <a:off x="1219200" y="1013713"/>
            <a:ext cx="6705600" cy="5768087"/>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Version Control</a:t>
            </a:r>
          </a:p>
          <a:p>
            <a:r>
              <a:rPr lang="en-US" sz="2000" dirty="0"/>
              <a:t>Version control combines procedures and tools to manage different versions of configuration objects that are created  during the software process.</a:t>
            </a:r>
          </a:p>
          <a:p>
            <a:r>
              <a:rPr lang="en-US" sz="2000" dirty="0"/>
              <a:t>A version control system implements or is directly integrated  with four major capabilities:</a:t>
            </a:r>
          </a:p>
          <a:p>
            <a:pPr lvl="1"/>
            <a:r>
              <a:rPr lang="en-US" sz="1800" dirty="0"/>
              <a:t>A Project database (repository) that stores all relevant configuration objects.</a:t>
            </a:r>
          </a:p>
          <a:p>
            <a:pPr lvl="1"/>
            <a:r>
              <a:rPr lang="en-US" sz="1800" dirty="0"/>
              <a:t>A Version management capability that stores all versions of a configuration object (or enables any version to be constructed using differences from past versions);</a:t>
            </a:r>
          </a:p>
          <a:p>
            <a:pPr lvl="1"/>
            <a:r>
              <a:rPr lang="en-US" sz="1800" dirty="0"/>
              <a:t>A Make facility that enables the software engineer to collect all relevant configuration objects and construct a specific version of  the software.</a:t>
            </a:r>
          </a:p>
          <a:p>
            <a:pPr lvl="1"/>
            <a:r>
              <a:rPr lang="en-US" sz="1800" dirty="0"/>
              <a:t>An Issues tracking (also called bug tracking) capability that  enables the team to record and track the status of all outstanding  issues associated with each configuration object. </a:t>
            </a:r>
          </a:p>
          <a:p>
            <a:pPr lvl="1"/>
            <a:endParaRPr lang="en-US" sz="1600" dirty="0"/>
          </a:p>
          <a:p>
            <a:pPr eaLnBrk="1" hangingPunct="1">
              <a:spcBef>
                <a:spcPts val="300"/>
              </a:spcBef>
            </a:pPr>
            <a:endParaRPr lang="en-US" sz="16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Change Control</a:t>
            </a:r>
          </a:p>
          <a:p>
            <a:r>
              <a:rPr lang="en-US" sz="2000" dirty="0"/>
              <a:t>The reality of change control in a modern software engineering context has been summed up beautifully by James Bach.</a:t>
            </a:r>
          </a:p>
          <a:p>
            <a:r>
              <a:rPr lang="en-US" sz="2000" dirty="0"/>
              <a:t>Change control is vital. But the forces that make it necessary also make it annoying.</a:t>
            </a:r>
          </a:p>
          <a:p>
            <a:r>
              <a:rPr lang="en-US" sz="2000" dirty="0"/>
              <a:t>Bach recognizes that we face a balancing act. Too much change control and we create problems. Too little, and we create other problems.</a:t>
            </a:r>
          </a:p>
          <a:p>
            <a:r>
              <a:rPr lang="en-US" sz="2000" dirty="0"/>
              <a:t>The change control process is illustrated schematically in below figure.</a:t>
            </a:r>
          </a:p>
          <a:p>
            <a:endParaRPr lang="en-US" sz="1800" dirty="0"/>
          </a:p>
          <a:p>
            <a:pPr lvl="1"/>
            <a:endParaRPr lang="en-US" sz="1600" dirty="0"/>
          </a:p>
          <a:p>
            <a:pPr eaLnBrk="1" hangingPunct="1">
              <a:spcBef>
                <a:spcPts val="300"/>
              </a:spcBef>
            </a:pPr>
            <a:endParaRPr lang="en-US" sz="1600" dirty="0"/>
          </a:p>
        </p:txBody>
      </p:sp>
      <p:grpSp>
        <p:nvGrpSpPr>
          <p:cNvPr id="6" name="object 2"/>
          <p:cNvGrpSpPr/>
          <p:nvPr/>
        </p:nvGrpSpPr>
        <p:grpSpPr>
          <a:xfrm>
            <a:off x="3565492" y="3505200"/>
            <a:ext cx="5426108" cy="3200400"/>
            <a:chOff x="1205899" y="1697359"/>
            <a:chExt cx="6582409" cy="4442460"/>
          </a:xfrm>
        </p:grpSpPr>
        <p:sp>
          <p:nvSpPr>
            <p:cNvPr id="7" name="object 3"/>
            <p:cNvSpPr/>
            <p:nvPr/>
          </p:nvSpPr>
          <p:spPr>
            <a:xfrm>
              <a:off x="1205899" y="1697359"/>
              <a:ext cx="5955665" cy="74295"/>
            </a:xfrm>
            <a:custGeom>
              <a:avLst/>
              <a:gdLst/>
              <a:ahLst/>
              <a:cxnLst/>
              <a:rect l="l" t="t" r="r" b="b"/>
              <a:pathLst>
                <a:path w="5955665" h="74294">
                  <a:moveTo>
                    <a:pt x="5955626" y="0"/>
                  </a:moveTo>
                  <a:lnTo>
                    <a:pt x="0" y="0"/>
                  </a:lnTo>
                  <a:lnTo>
                    <a:pt x="0" y="73798"/>
                  </a:lnTo>
                  <a:lnTo>
                    <a:pt x="5955626" y="73798"/>
                  </a:lnTo>
                  <a:lnTo>
                    <a:pt x="5955626" y="0"/>
                  </a:lnTo>
                  <a:close/>
                </a:path>
              </a:pathLst>
            </a:custGeom>
            <a:solidFill>
              <a:srgbClr val="417AAA">
                <a:alpha val="50199"/>
              </a:srgbClr>
            </a:solidFill>
          </p:spPr>
          <p:txBody>
            <a:bodyPr wrap="square" lIns="0" tIns="0" rIns="0" bIns="0" rtlCol="0"/>
            <a:lstStyle/>
            <a:p>
              <a:endParaRPr/>
            </a:p>
          </p:txBody>
        </p:sp>
        <p:sp>
          <p:nvSpPr>
            <p:cNvPr id="8" name="object 4"/>
            <p:cNvSpPr/>
            <p:nvPr/>
          </p:nvSpPr>
          <p:spPr>
            <a:xfrm>
              <a:off x="6959050" y="3501508"/>
              <a:ext cx="829310" cy="1433830"/>
            </a:xfrm>
            <a:custGeom>
              <a:avLst/>
              <a:gdLst/>
              <a:ahLst/>
              <a:cxnLst/>
              <a:rect l="l" t="t" r="r" b="b"/>
              <a:pathLst>
                <a:path w="829309" h="1433829">
                  <a:moveTo>
                    <a:pt x="829055" y="0"/>
                  </a:moveTo>
                  <a:lnTo>
                    <a:pt x="0" y="0"/>
                  </a:lnTo>
                  <a:lnTo>
                    <a:pt x="0" y="1433576"/>
                  </a:lnTo>
                  <a:lnTo>
                    <a:pt x="829055" y="1433576"/>
                  </a:lnTo>
                  <a:lnTo>
                    <a:pt x="829055" y="0"/>
                  </a:lnTo>
                  <a:close/>
                </a:path>
              </a:pathLst>
            </a:custGeom>
            <a:solidFill>
              <a:srgbClr val="8D111B"/>
            </a:solidFill>
          </p:spPr>
          <p:txBody>
            <a:bodyPr wrap="square" lIns="0" tIns="0" rIns="0" bIns="0" rtlCol="0"/>
            <a:lstStyle/>
            <a:p>
              <a:endParaRPr/>
            </a:p>
          </p:txBody>
        </p:sp>
        <p:sp>
          <p:nvSpPr>
            <p:cNvPr id="9" name="object 5"/>
            <p:cNvSpPr/>
            <p:nvPr/>
          </p:nvSpPr>
          <p:spPr>
            <a:xfrm>
              <a:off x="2650460" y="1742901"/>
              <a:ext cx="4622800" cy="4396740"/>
            </a:xfrm>
            <a:custGeom>
              <a:avLst/>
              <a:gdLst/>
              <a:ahLst/>
              <a:cxnLst/>
              <a:rect l="l" t="t" r="r" b="b"/>
              <a:pathLst>
                <a:path w="4622800" h="4396740">
                  <a:moveTo>
                    <a:pt x="2625344" y="0"/>
                  </a:moveTo>
                  <a:lnTo>
                    <a:pt x="2235949" y="125412"/>
                  </a:lnTo>
                  <a:lnTo>
                    <a:pt x="2072639" y="63588"/>
                  </a:lnTo>
                  <a:lnTo>
                    <a:pt x="1771167" y="137769"/>
                  </a:lnTo>
                  <a:lnTo>
                    <a:pt x="0" y="4396312"/>
                  </a:lnTo>
                  <a:lnTo>
                    <a:pt x="2047519" y="4219676"/>
                  </a:lnTo>
                  <a:lnTo>
                    <a:pt x="2663037" y="4371585"/>
                  </a:lnTo>
                  <a:lnTo>
                    <a:pt x="4622622" y="3956507"/>
                  </a:lnTo>
                  <a:lnTo>
                    <a:pt x="2625344" y="0"/>
                  </a:lnTo>
                  <a:close/>
                </a:path>
              </a:pathLst>
            </a:custGeom>
            <a:solidFill>
              <a:srgbClr val="7A7A7A"/>
            </a:solidFill>
          </p:spPr>
          <p:txBody>
            <a:bodyPr wrap="square" lIns="0" tIns="0" rIns="0" bIns="0" rtlCol="0"/>
            <a:lstStyle/>
            <a:p>
              <a:endParaRPr/>
            </a:p>
          </p:txBody>
        </p:sp>
        <p:sp>
          <p:nvSpPr>
            <p:cNvPr id="10" name="object 6"/>
            <p:cNvSpPr/>
            <p:nvPr/>
          </p:nvSpPr>
          <p:spPr>
            <a:xfrm>
              <a:off x="3366473" y="3061859"/>
              <a:ext cx="3957320" cy="955040"/>
            </a:xfrm>
            <a:custGeom>
              <a:avLst/>
              <a:gdLst/>
              <a:ahLst/>
              <a:cxnLst/>
              <a:rect l="l" t="t" r="r" b="b"/>
              <a:pathLst>
                <a:path w="3957320" h="955039">
                  <a:moveTo>
                    <a:pt x="25120" y="0"/>
                  </a:moveTo>
                  <a:lnTo>
                    <a:pt x="0" y="113118"/>
                  </a:lnTo>
                  <a:lnTo>
                    <a:pt x="3906608" y="954468"/>
                  </a:lnTo>
                  <a:lnTo>
                    <a:pt x="3956850" y="615099"/>
                  </a:lnTo>
                  <a:lnTo>
                    <a:pt x="3956850" y="590359"/>
                  </a:lnTo>
                  <a:lnTo>
                    <a:pt x="25120" y="0"/>
                  </a:lnTo>
                  <a:close/>
                </a:path>
              </a:pathLst>
            </a:custGeom>
            <a:solidFill>
              <a:srgbClr val="FFFFFF"/>
            </a:solidFill>
          </p:spPr>
          <p:txBody>
            <a:bodyPr wrap="square" lIns="0" tIns="0" rIns="0" bIns="0" rtlCol="0"/>
            <a:lstStyle/>
            <a:p>
              <a:endParaRPr/>
            </a:p>
          </p:txBody>
        </p:sp>
        <p:sp>
          <p:nvSpPr>
            <p:cNvPr id="11" name="object 7"/>
            <p:cNvSpPr/>
            <p:nvPr/>
          </p:nvSpPr>
          <p:spPr>
            <a:xfrm>
              <a:off x="3366473" y="3061859"/>
              <a:ext cx="3956850" cy="954468"/>
            </a:xfrm>
            <a:prstGeom prst="rect">
              <a:avLst/>
            </a:prstGeom>
            <a:blipFill>
              <a:blip r:embed="rId3" cstate="print"/>
              <a:stretch>
                <a:fillRect/>
              </a:stretch>
            </a:blipFill>
          </p:spPr>
          <p:txBody>
            <a:bodyPr wrap="square" lIns="0" tIns="0" rIns="0" bIns="0" rtlCol="0"/>
            <a:lstStyle/>
            <a:p>
              <a:endParaRPr/>
            </a:p>
          </p:txBody>
        </p:sp>
        <p:sp>
          <p:nvSpPr>
            <p:cNvPr id="12" name="object 8"/>
            <p:cNvSpPr/>
            <p:nvPr/>
          </p:nvSpPr>
          <p:spPr>
            <a:xfrm>
              <a:off x="3353909" y="3049288"/>
              <a:ext cx="3970020" cy="967105"/>
            </a:xfrm>
            <a:custGeom>
              <a:avLst/>
              <a:gdLst/>
              <a:ahLst/>
              <a:cxnLst/>
              <a:rect l="l" t="t" r="r" b="b"/>
              <a:pathLst>
                <a:path w="3970020" h="967104">
                  <a:moveTo>
                    <a:pt x="3969421" y="627667"/>
                  </a:moveTo>
                  <a:lnTo>
                    <a:pt x="3919175" y="967034"/>
                  </a:lnTo>
                  <a:lnTo>
                    <a:pt x="12561" y="125683"/>
                  </a:lnTo>
                  <a:lnTo>
                    <a:pt x="37684" y="12561"/>
                  </a:lnTo>
                  <a:lnTo>
                    <a:pt x="3969421" y="602920"/>
                  </a:lnTo>
                  <a:lnTo>
                    <a:pt x="3969421" y="627667"/>
                  </a:lnTo>
                </a:path>
                <a:path w="3970020" h="967104">
                  <a:moveTo>
                    <a:pt x="3956859" y="615105"/>
                  </a:moveTo>
                  <a:lnTo>
                    <a:pt x="3906613" y="954473"/>
                  </a:lnTo>
                  <a:lnTo>
                    <a:pt x="0" y="113122"/>
                  </a:lnTo>
                  <a:lnTo>
                    <a:pt x="25122" y="0"/>
                  </a:lnTo>
                  <a:lnTo>
                    <a:pt x="3956859" y="590358"/>
                  </a:lnTo>
                </a:path>
              </a:pathLst>
            </a:custGeom>
            <a:ln w="25122">
              <a:solidFill>
                <a:srgbClr val="000000"/>
              </a:solidFill>
            </a:ln>
          </p:spPr>
          <p:txBody>
            <a:bodyPr wrap="square" lIns="0" tIns="0" rIns="0" bIns="0" rtlCol="0"/>
            <a:lstStyle/>
            <a:p>
              <a:endParaRPr/>
            </a:p>
          </p:txBody>
        </p:sp>
        <p:sp>
          <p:nvSpPr>
            <p:cNvPr id="13" name="object 9"/>
            <p:cNvSpPr/>
            <p:nvPr/>
          </p:nvSpPr>
          <p:spPr>
            <a:xfrm>
              <a:off x="2939385" y="2663029"/>
              <a:ext cx="163830" cy="446405"/>
            </a:xfrm>
            <a:custGeom>
              <a:avLst/>
              <a:gdLst/>
              <a:ahLst/>
              <a:cxnLst/>
              <a:rect l="l" t="t" r="r" b="b"/>
              <a:pathLst>
                <a:path w="163830" h="446405">
                  <a:moveTo>
                    <a:pt x="81648" y="0"/>
                  </a:moveTo>
                  <a:lnTo>
                    <a:pt x="33425" y="43018"/>
                  </a:lnTo>
                  <a:lnTo>
                    <a:pt x="15752" y="91282"/>
                  </a:lnTo>
                  <a:lnTo>
                    <a:pt x="4162" y="152487"/>
                  </a:lnTo>
                  <a:lnTo>
                    <a:pt x="0" y="222961"/>
                  </a:lnTo>
                  <a:lnTo>
                    <a:pt x="4162" y="293435"/>
                  </a:lnTo>
                  <a:lnTo>
                    <a:pt x="15752" y="354644"/>
                  </a:lnTo>
                  <a:lnTo>
                    <a:pt x="33425" y="402912"/>
                  </a:lnTo>
                  <a:lnTo>
                    <a:pt x="55839" y="434567"/>
                  </a:lnTo>
                  <a:lnTo>
                    <a:pt x="81648" y="445935"/>
                  </a:lnTo>
                  <a:lnTo>
                    <a:pt x="107452" y="434567"/>
                  </a:lnTo>
                  <a:lnTo>
                    <a:pt x="129865" y="402912"/>
                  </a:lnTo>
                  <a:lnTo>
                    <a:pt x="147540" y="354644"/>
                  </a:lnTo>
                  <a:lnTo>
                    <a:pt x="159133" y="293435"/>
                  </a:lnTo>
                  <a:lnTo>
                    <a:pt x="163296" y="222961"/>
                  </a:lnTo>
                  <a:lnTo>
                    <a:pt x="159133" y="152487"/>
                  </a:lnTo>
                  <a:lnTo>
                    <a:pt x="147540" y="91282"/>
                  </a:lnTo>
                  <a:lnTo>
                    <a:pt x="129865" y="43018"/>
                  </a:lnTo>
                  <a:lnTo>
                    <a:pt x="107452" y="11366"/>
                  </a:lnTo>
                  <a:lnTo>
                    <a:pt x="81648" y="0"/>
                  </a:lnTo>
                  <a:close/>
                </a:path>
              </a:pathLst>
            </a:custGeom>
            <a:solidFill>
              <a:srgbClr val="FFFFFF"/>
            </a:solidFill>
          </p:spPr>
          <p:txBody>
            <a:bodyPr wrap="square" lIns="0" tIns="0" rIns="0" bIns="0" rtlCol="0"/>
            <a:lstStyle/>
            <a:p>
              <a:endParaRPr/>
            </a:p>
          </p:txBody>
        </p:sp>
        <p:sp>
          <p:nvSpPr>
            <p:cNvPr id="14" name="object 10"/>
            <p:cNvSpPr/>
            <p:nvPr/>
          </p:nvSpPr>
          <p:spPr>
            <a:xfrm>
              <a:off x="2939381" y="2663018"/>
              <a:ext cx="163830" cy="446405"/>
            </a:xfrm>
            <a:custGeom>
              <a:avLst/>
              <a:gdLst/>
              <a:ahLst/>
              <a:cxnLst/>
              <a:rect l="l" t="t" r="r" b="b"/>
              <a:pathLst>
                <a:path w="163830" h="446405">
                  <a:moveTo>
                    <a:pt x="0" y="222970"/>
                  </a:moveTo>
                  <a:lnTo>
                    <a:pt x="4162" y="152495"/>
                  </a:lnTo>
                  <a:lnTo>
                    <a:pt x="15753" y="91287"/>
                  </a:lnTo>
                  <a:lnTo>
                    <a:pt x="33428" y="43020"/>
                  </a:lnTo>
                  <a:lnTo>
                    <a:pt x="55842" y="11367"/>
                  </a:lnTo>
                  <a:lnTo>
                    <a:pt x="81649" y="0"/>
                  </a:lnTo>
                  <a:lnTo>
                    <a:pt x="129870" y="43020"/>
                  </a:lnTo>
                  <a:lnTo>
                    <a:pt x="147545" y="91287"/>
                  </a:lnTo>
                  <a:lnTo>
                    <a:pt x="159136" y="152495"/>
                  </a:lnTo>
                  <a:lnTo>
                    <a:pt x="163298" y="222970"/>
                  </a:lnTo>
                  <a:lnTo>
                    <a:pt x="159136" y="293445"/>
                  </a:lnTo>
                  <a:lnTo>
                    <a:pt x="147545" y="354650"/>
                  </a:lnTo>
                  <a:lnTo>
                    <a:pt x="129870" y="402914"/>
                  </a:lnTo>
                  <a:lnTo>
                    <a:pt x="107456" y="434565"/>
                  </a:lnTo>
                  <a:lnTo>
                    <a:pt x="81649" y="445931"/>
                  </a:lnTo>
                  <a:lnTo>
                    <a:pt x="55842" y="434565"/>
                  </a:lnTo>
                  <a:lnTo>
                    <a:pt x="33428" y="402914"/>
                  </a:lnTo>
                  <a:lnTo>
                    <a:pt x="15753" y="354650"/>
                  </a:lnTo>
                  <a:lnTo>
                    <a:pt x="4162" y="293445"/>
                  </a:lnTo>
                  <a:lnTo>
                    <a:pt x="0" y="222970"/>
                  </a:lnTo>
                  <a:close/>
                </a:path>
              </a:pathLst>
            </a:custGeom>
            <a:ln w="50245">
              <a:solidFill>
                <a:srgbClr val="000000"/>
              </a:solidFill>
            </a:ln>
          </p:spPr>
          <p:txBody>
            <a:bodyPr wrap="square" lIns="0" tIns="0" rIns="0" bIns="0" rtlCol="0"/>
            <a:lstStyle/>
            <a:p>
              <a:endParaRPr/>
            </a:p>
          </p:txBody>
        </p:sp>
        <p:sp>
          <p:nvSpPr>
            <p:cNvPr id="15" name="object 11"/>
            <p:cNvSpPr/>
            <p:nvPr/>
          </p:nvSpPr>
          <p:spPr>
            <a:xfrm>
              <a:off x="2914252" y="2636333"/>
              <a:ext cx="213995" cy="499745"/>
            </a:xfrm>
            <a:custGeom>
              <a:avLst/>
              <a:gdLst/>
              <a:ahLst/>
              <a:cxnLst/>
              <a:rect l="l" t="t" r="r" b="b"/>
              <a:pathLst>
                <a:path w="213994" h="499744">
                  <a:moveTo>
                    <a:pt x="106781" y="0"/>
                  </a:moveTo>
                  <a:lnTo>
                    <a:pt x="52884" y="34084"/>
                  </a:lnTo>
                  <a:lnTo>
                    <a:pt x="31273" y="73121"/>
                  </a:lnTo>
                  <a:lnTo>
                    <a:pt x="14577" y="123649"/>
                  </a:lnTo>
                  <a:lnTo>
                    <a:pt x="3813" y="183287"/>
                  </a:lnTo>
                  <a:lnTo>
                    <a:pt x="0" y="249656"/>
                  </a:lnTo>
                  <a:lnTo>
                    <a:pt x="3813" y="316026"/>
                  </a:lnTo>
                  <a:lnTo>
                    <a:pt x="14577" y="375667"/>
                  </a:lnTo>
                  <a:lnTo>
                    <a:pt x="31273" y="426197"/>
                  </a:lnTo>
                  <a:lnTo>
                    <a:pt x="52884" y="465237"/>
                  </a:lnTo>
                  <a:lnTo>
                    <a:pt x="106781" y="499325"/>
                  </a:lnTo>
                  <a:lnTo>
                    <a:pt x="135164" y="490407"/>
                  </a:lnTo>
                  <a:lnTo>
                    <a:pt x="182278" y="426197"/>
                  </a:lnTo>
                  <a:lnTo>
                    <a:pt x="198973" y="375667"/>
                  </a:lnTo>
                  <a:lnTo>
                    <a:pt x="209736" y="316026"/>
                  </a:lnTo>
                  <a:lnTo>
                    <a:pt x="213550" y="249656"/>
                  </a:lnTo>
                  <a:lnTo>
                    <a:pt x="209736" y="183287"/>
                  </a:lnTo>
                  <a:lnTo>
                    <a:pt x="198973" y="123649"/>
                  </a:lnTo>
                  <a:lnTo>
                    <a:pt x="182278" y="73121"/>
                  </a:lnTo>
                  <a:lnTo>
                    <a:pt x="160669" y="34084"/>
                  </a:lnTo>
                  <a:lnTo>
                    <a:pt x="106781" y="0"/>
                  </a:lnTo>
                  <a:close/>
                </a:path>
              </a:pathLst>
            </a:custGeom>
            <a:solidFill>
              <a:srgbClr val="417AAA"/>
            </a:solidFill>
          </p:spPr>
          <p:txBody>
            <a:bodyPr wrap="square" lIns="0" tIns="0" rIns="0" bIns="0" rtlCol="0"/>
            <a:lstStyle/>
            <a:p>
              <a:endParaRPr/>
            </a:p>
          </p:txBody>
        </p:sp>
        <p:sp>
          <p:nvSpPr>
            <p:cNvPr id="16" name="object 12"/>
            <p:cNvSpPr/>
            <p:nvPr/>
          </p:nvSpPr>
          <p:spPr>
            <a:xfrm>
              <a:off x="2914258" y="2636332"/>
              <a:ext cx="213995" cy="499745"/>
            </a:xfrm>
            <a:custGeom>
              <a:avLst/>
              <a:gdLst/>
              <a:ahLst/>
              <a:cxnLst/>
              <a:rect l="l" t="t" r="r" b="b"/>
              <a:pathLst>
                <a:path w="213994" h="499744">
                  <a:moveTo>
                    <a:pt x="0" y="249656"/>
                  </a:moveTo>
                  <a:lnTo>
                    <a:pt x="3813" y="183288"/>
                  </a:lnTo>
                  <a:lnTo>
                    <a:pt x="14577" y="123651"/>
                  </a:lnTo>
                  <a:lnTo>
                    <a:pt x="31272" y="73123"/>
                  </a:lnTo>
                  <a:lnTo>
                    <a:pt x="52881" y="34085"/>
                  </a:lnTo>
                  <a:lnTo>
                    <a:pt x="78387" y="8918"/>
                  </a:lnTo>
                  <a:lnTo>
                    <a:pt x="106772" y="0"/>
                  </a:lnTo>
                  <a:lnTo>
                    <a:pt x="160662" y="34085"/>
                  </a:lnTo>
                  <a:lnTo>
                    <a:pt x="182272" y="73123"/>
                  </a:lnTo>
                  <a:lnTo>
                    <a:pt x="198967" y="123651"/>
                  </a:lnTo>
                  <a:lnTo>
                    <a:pt x="209730" y="183288"/>
                  </a:lnTo>
                  <a:lnTo>
                    <a:pt x="213544" y="249656"/>
                  </a:lnTo>
                  <a:lnTo>
                    <a:pt x="209730" y="316024"/>
                  </a:lnTo>
                  <a:lnTo>
                    <a:pt x="198967" y="375661"/>
                  </a:lnTo>
                  <a:lnTo>
                    <a:pt x="182272" y="426189"/>
                  </a:lnTo>
                  <a:lnTo>
                    <a:pt x="160662" y="465227"/>
                  </a:lnTo>
                  <a:lnTo>
                    <a:pt x="135157" y="490394"/>
                  </a:lnTo>
                  <a:lnTo>
                    <a:pt x="106772" y="499313"/>
                  </a:lnTo>
                  <a:lnTo>
                    <a:pt x="78387" y="490394"/>
                  </a:lnTo>
                  <a:lnTo>
                    <a:pt x="52881" y="465227"/>
                  </a:lnTo>
                  <a:lnTo>
                    <a:pt x="31272" y="426189"/>
                  </a:lnTo>
                  <a:lnTo>
                    <a:pt x="14577" y="375661"/>
                  </a:lnTo>
                  <a:lnTo>
                    <a:pt x="3813" y="316024"/>
                  </a:lnTo>
                  <a:lnTo>
                    <a:pt x="0" y="249656"/>
                  </a:lnTo>
                  <a:close/>
                </a:path>
              </a:pathLst>
            </a:custGeom>
            <a:ln w="25122">
              <a:solidFill>
                <a:srgbClr val="000000"/>
              </a:solidFill>
            </a:ln>
          </p:spPr>
          <p:txBody>
            <a:bodyPr wrap="square" lIns="0" tIns="0" rIns="0" bIns="0" rtlCol="0"/>
            <a:lstStyle/>
            <a:p>
              <a:endParaRPr/>
            </a:p>
          </p:txBody>
        </p:sp>
        <p:sp>
          <p:nvSpPr>
            <p:cNvPr id="17" name="object 13"/>
            <p:cNvSpPr/>
            <p:nvPr/>
          </p:nvSpPr>
          <p:spPr>
            <a:xfrm>
              <a:off x="2889135" y="3174902"/>
              <a:ext cx="314325" cy="842010"/>
            </a:xfrm>
            <a:custGeom>
              <a:avLst/>
              <a:gdLst/>
              <a:ahLst/>
              <a:cxnLst/>
              <a:rect l="l" t="t" r="r" b="b"/>
              <a:pathLst>
                <a:path w="314325" h="842010">
                  <a:moveTo>
                    <a:pt x="0" y="0"/>
                  </a:moveTo>
                  <a:lnTo>
                    <a:pt x="314036" y="24747"/>
                  </a:lnTo>
                  <a:lnTo>
                    <a:pt x="251229" y="841419"/>
                  </a:lnTo>
                  <a:lnTo>
                    <a:pt x="87930" y="841419"/>
                  </a:lnTo>
                  <a:lnTo>
                    <a:pt x="0" y="0"/>
                  </a:lnTo>
                </a:path>
              </a:pathLst>
            </a:custGeom>
            <a:ln w="25122">
              <a:solidFill>
                <a:srgbClr val="000000"/>
              </a:solidFill>
            </a:ln>
          </p:spPr>
          <p:txBody>
            <a:bodyPr wrap="square" lIns="0" tIns="0" rIns="0" bIns="0" rtlCol="0"/>
            <a:lstStyle/>
            <a:p>
              <a:endParaRPr/>
            </a:p>
          </p:txBody>
        </p:sp>
        <p:sp>
          <p:nvSpPr>
            <p:cNvPr id="18" name="object 14"/>
            <p:cNvSpPr/>
            <p:nvPr/>
          </p:nvSpPr>
          <p:spPr>
            <a:xfrm>
              <a:off x="2876571" y="3162342"/>
              <a:ext cx="314325" cy="842010"/>
            </a:xfrm>
            <a:custGeom>
              <a:avLst/>
              <a:gdLst/>
              <a:ahLst/>
              <a:cxnLst/>
              <a:rect l="l" t="t" r="r" b="b"/>
              <a:pathLst>
                <a:path w="314325" h="842010">
                  <a:moveTo>
                    <a:pt x="0" y="0"/>
                  </a:moveTo>
                  <a:lnTo>
                    <a:pt x="87934" y="841425"/>
                  </a:lnTo>
                  <a:lnTo>
                    <a:pt x="251231" y="841425"/>
                  </a:lnTo>
                  <a:lnTo>
                    <a:pt x="314032" y="24752"/>
                  </a:lnTo>
                  <a:lnTo>
                    <a:pt x="0" y="0"/>
                  </a:lnTo>
                  <a:close/>
                </a:path>
              </a:pathLst>
            </a:custGeom>
            <a:solidFill>
              <a:srgbClr val="004479"/>
            </a:solidFill>
          </p:spPr>
          <p:txBody>
            <a:bodyPr wrap="square" lIns="0" tIns="0" rIns="0" bIns="0" rtlCol="0"/>
            <a:lstStyle/>
            <a:p>
              <a:endParaRPr/>
            </a:p>
          </p:txBody>
        </p:sp>
        <p:sp>
          <p:nvSpPr>
            <p:cNvPr id="19" name="object 15"/>
            <p:cNvSpPr/>
            <p:nvPr/>
          </p:nvSpPr>
          <p:spPr>
            <a:xfrm>
              <a:off x="2625344" y="2986480"/>
              <a:ext cx="690880" cy="1909445"/>
            </a:xfrm>
            <a:custGeom>
              <a:avLst/>
              <a:gdLst/>
              <a:ahLst/>
              <a:cxnLst/>
              <a:rect l="l" t="t" r="r" b="b"/>
              <a:pathLst>
                <a:path w="690879" h="1909445">
                  <a:moveTo>
                    <a:pt x="251229" y="175860"/>
                  </a:moveTo>
                  <a:lnTo>
                    <a:pt x="565265" y="200607"/>
                  </a:lnTo>
                  <a:lnTo>
                    <a:pt x="502458" y="1017280"/>
                  </a:lnTo>
                  <a:lnTo>
                    <a:pt x="339159" y="1017280"/>
                  </a:lnTo>
                  <a:lnTo>
                    <a:pt x="251229" y="175860"/>
                  </a:lnTo>
                </a:path>
                <a:path w="690879" h="1909445">
                  <a:moveTo>
                    <a:pt x="263790" y="188866"/>
                  </a:moveTo>
                  <a:lnTo>
                    <a:pt x="150737" y="527393"/>
                  </a:lnTo>
                  <a:lnTo>
                    <a:pt x="12561" y="125396"/>
                  </a:lnTo>
                  <a:lnTo>
                    <a:pt x="12561" y="12561"/>
                  </a:lnTo>
                </a:path>
                <a:path w="690879" h="1909445">
                  <a:moveTo>
                    <a:pt x="251229" y="176305"/>
                  </a:moveTo>
                  <a:lnTo>
                    <a:pt x="138176" y="514822"/>
                  </a:lnTo>
                  <a:lnTo>
                    <a:pt x="0" y="112835"/>
                  </a:lnTo>
                  <a:lnTo>
                    <a:pt x="0" y="0"/>
                  </a:lnTo>
                </a:path>
                <a:path w="690879" h="1909445">
                  <a:moveTo>
                    <a:pt x="577827" y="213544"/>
                  </a:moveTo>
                  <a:lnTo>
                    <a:pt x="690880" y="665885"/>
                  </a:lnTo>
                  <a:lnTo>
                    <a:pt x="540142" y="916788"/>
                  </a:lnTo>
                </a:path>
                <a:path w="690879" h="1909445">
                  <a:moveTo>
                    <a:pt x="565265" y="200983"/>
                  </a:moveTo>
                  <a:lnTo>
                    <a:pt x="678318" y="653324"/>
                  </a:lnTo>
                  <a:lnTo>
                    <a:pt x="527581" y="904227"/>
                  </a:lnTo>
                </a:path>
                <a:path w="690879" h="1909445">
                  <a:moveTo>
                    <a:pt x="515019" y="1067724"/>
                  </a:moveTo>
                  <a:lnTo>
                    <a:pt x="577827" y="1520253"/>
                  </a:lnTo>
                  <a:lnTo>
                    <a:pt x="577827" y="1909143"/>
                  </a:lnTo>
                </a:path>
                <a:path w="690879" h="1909445">
                  <a:moveTo>
                    <a:pt x="502458" y="1055162"/>
                  </a:moveTo>
                  <a:lnTo>
                    <a:pt x="565265" y="1507691"/>
                  </a:lnTo>
                  <a:lnTo>
                    <a:pt x="565265" y="1896582"/>
                  </a:lnTo>
                </a:path>
                <a:path w="690879" h="1909445">
                  <a:moveTo>
                    <a:pt x="351720" y="1030039"/>
                  </a:moveTo>
                  <a:lnTo>
                    <a:pt x="314036" y="1432125"/>
                  </a:lnTo>
                  <a:lnTo>
                    <a:pt x="314036" y="1858908"/>
                  </a:lnTo>
                </a:path>
                <a:path w="690879" h="1909445">
                  <a:moveTo>
                    <a:pt x="339159" y="1017478"/>
                  </a:moveTo>
                  <a:lnTo>
                    <a:pt x="301475" y="1420325"/>
                  </a:lnTo>
                  <a:lnTo>
                    <a:pt x="301475" y="1847909"/>
                  </a:lnTo>
                </a:path>
              </a:pathLst>
            </a:custGeom>
            <a:ln w="25122">
              <a:solidFill>
                <a:srgbClr val="000000"/>
              </a:solidFill>
            </a:ln>
          </p:spPr>
          <p:txBody>
            <a:bodyPr wrap="square" lIns="0" tIns="0" rIns="0" bIns="0" rtlCol="0"/>
            <a:lstStyle/>
            <a:p>
              <a:endParaRPr/>
            </a:p>
          </p:txBody>
        </p:sp>
        <p:sp>
          <p:nvSpPr>
            <p:cNvPr id="20" name="object 16"/>
            <p:cNvSpPr/>
            <p:nvPr/>
          </p:nvSpPr>
          <p:spPr>
            <a:xfrm>
              <a:off x="2235932" y="2436918"/>
              <a:ext cx="163830" cy="446405"/>
            </a:xfrm>
            <a:custGeom>
              <a:avLst/>
              <a:gdLst/>
              <a:ahLst/>
              <a:cxnLst/>
              <a:rect l="l" t="t" r="r" b="b"/>
              <a:pathLst>
                <a:path w="163830" h="446405">
                  <a:moveTo>
                    <a:pt x="81648" y="0"/>
                  </a:moveTo>
                  <a:lnTo>
                    <a:pt x="33431" y="43022"/>
                  </a:lnTo>
                  <a:lnTo>
                    <a:pt x="15755" y="91290"/>
                  </a:lnTo>
                  <a:lnTo>
                    <a:pt x="4163" y="152499"/>
                  </a:lnTo>
                  <a:lnTo>
                    <a:pt x="0" y="222973"/>
                  </a:lnTo>
                  <a:lnTo>
                    <a:pt x="4163" y="293447"/>
                  </a:lnTo>
                  <a:lnTo>
                    <a:pt x="15755" y="354652"/>
                  </a:lnTo>
                  <a:lnTo>
                    <a:pt x="33431" y="402916"/>
                  </a:lnTo>
                  <a:lnTo>
                    <a:pt x="55844" y="434568"/>
                  </a:lnTo>
                  <a:lnTo>
                    <a:pt x="81648" y="445935"/>
                  </a:lnTo>
                  <a:lnTo>
                    <a:pt x="107458" y="434568"/>
                  </a:lnTo>
                  <a:lnTo>
                    <a:pt x="129875" y="402916"/>
                  </a:lnTo>
                  <a:lnTo>
                    <a:pt x="147552" y="354652"/>
                  </a:lnTo>
                  <a:lnTo>
                    <a:pt x="159145" y="293447"/>
                  </a:lnTo>
                  <a:lnTo>
                    <a:pt x="163309" y="222973"/>
                  </a:lnTo>
                  <a:lnTo>
                    <a:pt x="159145" y="152499"/>
                  </a:lnTo>
                  <a:lnTo>
                    <a:pt x="147552" y="91290"/>
                  </a:lnTo>
                  <a:lnTo>
                    <a:pt x="129875" y="43022"/>
                  </a:lnTo>
                  <a:lnTo>
                    <a:pt x="107458" y="11367"/>
                  </a:lnTo>
                  <a:lnTo>
                    <a:pt x="81648" y="0"/>
                  </a:lnTo>
                  <a:close/>
                </a:path>
              </a:pathLst>
            </a:custGeom>
            <a:solidFill>
              <a:srgbClr val="FFFFFF"/>
            </a:solidFill>
          </p:spPr>
          <p:txBody>
            <a:bodyPr wrap="square" lIns="0" tIns="0" rIns="0" bIns="0" rtlCol="0"/>
            <a:lstStyle/>
            <a:p>
              <a:endParaRPr/>
            </a:p>
          </p:txBody>
        </p:sp>
        <p:sp>
          <p:nvSpPr>
            <p:cNvPr id="21" name="object 17"/>
            <p:cNvSpPr/>
            <p:nvPr/>
          </p:nvSpPr>
          <p:spPr>
            <a:xfrm>
              <a:off x="2235939" y="2436911"/>
              <a:ext cx="163830" cy="446405"/>
            </a:xfrm>
            <a:custGeom>
              <a:avLst/>
              <a:gdLst/>
              <a:ahLst/>
              <a:cxnLst/>
              <a:rect l="l" t="t" r="r" b="b"/>
              <a:pathLst>
                <a:path w="163830" h="446405">
                  <a:moveTo>
                    <a:pt x="0" y="222970"/>
                  </a:moveTo>
                  <a:lnTo>
                    <a:pt x="4162" y="152495"/>
                  </a:lnTo>
                  <a:lnTo>
                    <a:pt x="15753" y="91287"/>
                  </a:lnTo>
                  <a:lnTo>
                    <a:pt x="33428" y="43020"/>
                  </a:lnTo>
                  <a:lnTo>
                    <a:pt x="55842" y="11367"/>
                  </a:lnTo>
                  <a:lnTo>
                    <a:pt x="81649" y="0"/>
                  </a:lnTo>
                  <a:lnTo>
                    <a:pt x="129870" y="43020"/>
                  </a:lnTo>
                  <a:lnTo>
                    <a:pt x="147545" y="91287"/>
                  </a:lnTo>
                  <a:lnTo>
                    <a:pt x="159136" y="152495"/>
                  </a:lnTo>
                  <a:lnTo>
                    <a:pt x="163298" y="222970"/>
                  </a:lnTo>
                  <a:lnTo>
                    <a:pt x="159136" y="293445"/>
                  </a:lnTo>
                  <a:lnTo>
                    <a:pt x="147545" y="354650"/>
                  </a:lnTo>
                  <a:lnTo>
                    <a:pt x="129870" y="402914"/>
                  </a:lnTo>
                  <a:lnTo>
                    <a:pt x="107456" y="434565"/>
                  </a:lnTo>
                  <a:lnTo>
                    <a:pt x="81649" y="445931"/>
                  </a:lnTo>
                  <a:lnTo>
                    <a:pt x="55842" y="434565"/>
                  </a:lnTo>
                  <a:lnTo>
                    <a:pt x="33428" y="402914"/>
                  </a:lnTo>
                  <a:lnTo>
                    <a:pt x="15753" y="354650"/>
                  </a:lnTo>
                  <a:lnTo>
                    <a:pt x="4162" y="293445"/>
                  </a:lnTo>
                  <a:lnTo>
                    <a:pt x="0" y="222970"/>
                  </a:lnTo>
                  <a:close/>
                </a:path>
              </a:pathLst>
            </a:custGeom>
            <a:ln w="50245">
              <a:solidFill>
                <a:srgbClr val="000000"/>
              </a:solidFill>
            </a:ln>
          </p:spPr>
          <p:txBody>
            <a:bodyPr wrap="square" lIns="0" tIns="0" rIns="0" bIns="0" rtlCol="0"/>
            <a:lstStyle/>
            <a:p>
              <a:endParaRPr/>
            </a:p>
          </p:txBody>
        </p:sp>
        <p:sp>
          <p:nvSpPr>
            <p:cNvPr id="22" name="object 18"/>
            <p:cNvSpPr/>
            <p:nvPr/>
          </p:nvSpPr>
          <p:spPr>
            <a:xfrm>
              <a:off x="2210812" y="2410222"/>
              <a:ext cx="213995" cy="499745"/>
            </a:xfrm>
            <a:custGeom>
              <a:avLst/>
              <a:gdLst/>
              <a:ahLst/>
              <a:cxnLst/>
              <a:rect l="l" t="t" r="r" b="b"/>
              <a:pathLst>
                <a:path w="213994" h="499744">
                  <a:moveTo>
                    <a:pt x="106768" y="0"/>
                  </a:moveTo>
                  <a:lnTo>
                    <a:pt x="52880" y="34088"/>
                  </a:lnTo>
                  <a:lnTo>
                    <a:pt x="31272" y="73128"/>
                  </a:lnTo>
                  <a:lnTo>
                    <a:pt x="14577" y="123658"/>
                  </a:lnTo>
                  <a:lnTo>
                    <a:pt x="3813" y="183298"/>
                  </a:lnTo>
                  <a:lnTo>
                    <a:pt x="0" y="249669"/>
                  </a:lnTo>
                  <a:lnTo>
                    <a:pt x="3813" y="316038"/>
                  </a:lnTo>
                  <a:lnTo>
                    <a:pt x="14577" y="375676"/>
                  </a:lnTo>
                  <a:lnTo>
                    <a:pt x="31272" y="426204"/>
                  </a:lnTo>
                  <a:lnTo>
                    <a:pt x="52880" y="465240"/>
                  </a:lnTo>
                  <a:lnTo>
                    <a:pt x="106768" y="499325"/>
                  </a:lnTo>
                  <a:lnTo>
                    <a:pt x="135157" y="490408"/>
                  </a:lnTo>
                  <a:lnTo>
                    <a:pt x="182276" y="426204"/>
                  </a:lnTo>
                  <a:lnTo>
                    <a:pt x="198972" y="375676"/>
                  </a:lnTo>
                  <a:lnTo>
                    <a:pt x="209736" y="316038"/>
                  </a:lnTo>
                  <a:lnTo>
                    <a:pt x="213550" y="249669"/>
                  </a:lnTo>
                  <a:lnTo>
                    <a:pt x="209736" y="183298"/>
                  </a:lnTo>
                  <a:lnTo>
                    <a:pt x="198972" y="123658"/>
                  </a:lnTo>
                  <a:lnTo>
                    <a:pt x="182276" y="73128"/>
                  </a:lnTo>
                  <a:lnTo>
                    <a:pt x="160665" y="34088"/>
                  </a:lnTo>
                  <a:lnTo>
                    <a:pt x="106768" y="0"/>
                  </a:lnTo>
                  <a:close/>
                </a:path>
              </a:pathLst>
            </a:custGeom>
            <a:solidFill>
              <a:srgbClr val="417AAA"/>
            </a:solidFill>
          </p:spPr>
          <p:txBody>
            <a:bodyPr wrap="square" lIns="0" tIns="0" rIns="0" bIns="0" rtlCol="0"/>
            <a:lstStyle/>
            <a:p>
              <a:endParaRPr/>
            </a:p>
          </p:txBody>
        </p:sp>
        <p:sp>
          <p:nvSpPr>
            <p:cNvPr id="23" name="object 19"/>
            <p:cNvSpPr/>
            <p:nvPr/>
          </p:nvSpPr>
          <p:spPr>
            <a:xfrm>
              <a:off x="2210816" y="2410226"/>
              <a:ext cx="213995" cy="499745"/>
            </a:xfrm>
            <a:custGeom>
              <a:avLst/>
              <a:gdLst/>
              <a:ahLst/>
              <a:cxnLst/>
              <a:rect l="l" t="t" r="r" b="b"/>
              <a:pathLst>
                <a:path w="213994" h="499744">
                  <a:moveTo>
                    <a:pt x="0" y="249656"/>
                  </a:moveTo>
                  <a:lnTo>
                    <a:pt x="3813" y="183288"/>
                  </a:lnTo>
                  <a:lnTo>
                    <a:pt x="14577" y="123651"/>
                  </a:lnTo>
                  <a:lnTo>
                    <a:pt x="31272" y="73123"/>
                  </a:lnTo>
                  <a:lnTo>
                    <a:pt x="52881" y="34085"/>
                  </a:lnTo>
                  <a:lnTo>
                    <a:pt x="78387" y="8918"/>
                  </a:lnTo>
                  <a:lnTo>
                    <a:pt x="106772" y="0"/>
                  </a:lnTo>
                  <a:lnTo>
                    <a:pt x="160662" y="34085"/>
                  </a:lnTo>
                  <a:lnTo>
                    <a:pt x="182272" y="73123"/>
                  </a:lnTo>
                  <a:lnTo>
                    <a:pt x="198967" y="123651"/>
                  </a:lnTo>
                  <a:lnTo>
                    <a:pt x="209730" y="183288"/>
                  </a:lnTo>
                  <a:lnTo>
                    <a:pt x="213544" y="249656"/>
                  </a:lnTo>
                  <a:lnTo>
                    <a:pt x="209730" y="316024"/>
                  </a:lnTo>
                  <a:lnTo>
                    <a:pt x="198967" y="375661"/>
                  </a:lnTo>
                  <a:lnTo>
                    <a:pt x="182272" y="426189"/>
                  </a:lnTo>
                  <a:lnTo>
                    <a:pt x="160662" y="465227"/>
                  </a:lnTo>
                  <a:lnTo>
                    <a:pt x="135157" y="490394"/>
                  </a:lnTo>
                  <a:lnTo>
                    <a:pt x="106772" y="499313"/>
                  </a:lnTo>
                  <a:lnTo>
                    <a:pt x="78387" y="490394"/>
                  </a:lnTo>
                  <a:lnTo>
                    <a:pt x="52881" y="465227"/>
                  </a:lnTo>
                  <a:lnTo>
                    <a:pt x="31272" y="426189"/>
                  </a:lnTo>
                  <a:lnTo>
                    <a:pt x="14577" y="375661"/>
                  </a:lnTo>
                  <a:lnTo>
                    <a:pt x="3813" y="316024"/>
                  </a:lnTo>
                  <a:lnTo>
                    <a:pt x="0" y="249656"/>
                  </a:lnTo>
                  <a:close/>
                </a:path>
              </a:pathLst>
            </a:custGeom>
            <a:ln w="25122">
              <a:solidFill>
                <a:srgbClr val="000000"/>
              </a:solidFill>
            </a:ln>
          </p:spPr>
          <p:txBody>
            <a:bodyPr wrap="square" lIns="0" tIns="0" rIns="0" bIns="0" rtlCol="0"/>
            <a:lstStyle/>
            <a:p>
              <a:endParaRPr/>
            </a:p>
          </p:txBody>
        </p:sp>
        <p:sp>
          <p:nvSpPr>
            <p:cNvPr id="24" name="object 20"/>
            <p:cNvSpPr/>
            <p:nvPr/>
          </p:nvSpPr>
          <p:spPr>
            <a:xfrm>
              <a:off x="2185693" y="2948796"/>
              <a:ext cx="301625" cy="842010"/>
            </a:xfrm>
            <a:custGeom>
              <a:avLst/>
              <a:gdLst/>
              <a:ahLst/>
              <a:cxnLst/>
              <a:rect l="l" t="t" r="r" b="b"/>
              <a:pathLst>
                <a:path w="301625" h="842010">
                  <a:moveTo>
                    <a:pt x="0" y="0"/>
                  </a:moveTo>
                  <a:lnTo>
                    <a:pt x="301475" y="24747"/>
                  </a:lnTo>
                  <a:lnTo>
                    <a:pt x="251229" y="841419"/>
                  </a:lnTo>
                  <a:lnTo>
                    <a:pt x="75368" y="841419"/>
                  </a:lnTo>
                  <a:lnTo>
                    <a:pt x="0" y="0"/>
                  </a:lnTo>
                </a:path>
              </a:pathLst>
            </a:custGeom>
            <a:ln w="25122">
              <a:solidFill>
                <a:srgbClr val="000000"/>
              </a:solidFill>
            </a:ln>
          </p:spPr>
          <p:txBody>
            <a:bodyPr wrap="square" lIns="0" tIns="0" rIns="0" bIns="0" rtlCol="0"/>
            <a:lstStyle/>
            <a:p>
              <a:endParaRPr/>
            </a:p>
          </p:txBody>
        </p:sp>
        <p:sp>
          <p:nvSpPr>
            <p:cNvPr id="25" name="object 21"/>
            <p:cNvSpPr/>
            <p:nvPr/>
          </p:nvSpPr>
          <p:spPr>
            <a:xfrm>
              <a:off x="2173131" y="2936244"/>
              <a:ext cx="301625" cy="842010"/>
            </a:xfrm>
            <a:custGeom>
              <a:avLst/>
              <a:gdLst/>
              <a:ahLst/>
              <a:cxnLst/>
              <a:rect l="l" t="t" r="r" b="b"/>
              <a:pathLst>
                <a:path w="301625" h="842010">
                  <a:moveTo>
                    <a:pt x="0" y="0"/>
                  </a:moveTo>
                  <a:lnTo>
                    <a:pt x="75361" y="841413"/>
                  </a:lnTo>
                  <a:lnTo>
                    <a:pt x="251231" y="841413"/>
                  </a:lnTo>
                  <a:lnTo>
                    <a:pt x="301472" y="24739"/>
                  </a:lnTo>
                  <a:lnTo>
                    <a:pt x="0" y="0"/>
                  </a:lnTo>
                  <a:close/>
                </a:path>
              </a:pathLst>
            </a:custGeom>
            <a:solidFill>
              <a:srgbClr val="004479"/>
            </a:solidFill>
          </p:spPr>
          <p:txBody>
            <a:bodyPr wrap="square" lIns="0" tIns="0" rIns="0" bIns="0" rtlCol="0"/>
            <a:lstStyle/>
            <a:p>
              <a:endParaRPr/>
            </a:p>
          </p:txBody>
        </p:sp>
        <p:sp>
          <p:nvSpPr>
            <p:cNvPr id="26" name="object 22"/>
            <p:cNvSpPr/>
            <p:nvPr/>
          </p:nvSpPr>
          <p:spPr>
            <a:xfrm>
              <a:off x="2110325" y="2936234"/>
              <a:ext cx="490220" cy="1733550"/>
            </a:xfrm>
            <a:custGeom>
              <a:avLst/>
              <a:gdLst/>
              <a:ahLst/>
              <a:cxnLst/>
              <a:rect l="l" t="t" r="r" b="b"/>
              <a:pathLst>
                <a:path w="490219" h="1733550">
                  <a:moveTo>
                    <a:pt x="62807" y="0"/>
                  </a:moveTo>
                  <a:lnTo>
                    <a:pt x="364282" y="24747"/>
                  </a:lnTo>
                  <a:lnTo>
                    <a:pt x="314036" y="841419"/>
                  </a:lnTo>
                  <a:lnTo>
                    <a:pt x="138176" y="841419"/>
                  </a:lnTo>
                  <a:lnTo>
                    <a:pt x="62807" y="0"/>
                  </a:lnTo>
                </a:path>
                <a:path w="490219" h="1733550">
                  <a:moveTo>
                    <a:pt x="376843" y="37684"/>
                  </a:moveTo>
                  <a:lnTo>
                    <a:pt x="489896" y="490025"/>
                  </a:lnTo>
                  <a:lnTo>
                    <a:pt x="351720" y="740928"/>
                  </a:lnTo>
                </a:path>
                <a:path w="490219" h="1733550">
                  <a:moveTo>
                    <a:pt x="364282" y="25122"/>
                  </a:moveTo>
                  <a:lnTo>
                    <a:pt x="477335" y="477464"/>
                  </a:lnTo>
                  <a:lnTo>
                    <a:pt x="339159" y="728366"/>
                  </a:lnTo>
                </a:path>
                <a:path w="490219" h="1733550">
                  <a:moveTo>
                    <a:pt x="326597" y="891863"/>
                  </a:moveTo>
                  <a:lnTo>
                    <a:pt x="376843" y="1344392"/>
                  </a:lnTo>
                  <a:lnTo>
                    <a:pt x="376843" y="1733283"/>
                  </a:lnTo>
                </a:path>
                <a:path w="490219" h="1733550">
                  <a:moveTo>
                    <a:pt x="314036" y="879302"/>
                  </a:moveTo>
                  <a:lnTo>
                    <a:pt x="364282" y="1331831"/>
                  </a:lnTo>
                  <a:lnTo>
                    <a:pt x="364282" y="1720722"/>
                  </a:lnTo>
                </a:path>
                <a:path w="490219" h="1733550">
                  <a:moveTo>
                    <a:pt x="150737" y="854179"/>
                  </a:moveTo>
                  <a:lnTo>
                    <a:pt x="125614" y="1256264"/>
                  </a:lnTo>
                  <a:lnTo>
                    <a:pt x="125614" y="1683037"/>
                  </a:lnTo>
                </a:path>
                <a:path w="490219" h="1733550">
                  <a:moveTo>
                    <a:pt x="138176" y="841617"/>
                  </a:moveTo>
                  <a:lnTo>
                    <a:pt x="113053" y="1244464"/>
                  </a:lnTo>
                  <a:lnTo>
                    <a:pt x="113053" y="1672048"/>
                  </a:lnTo>
                </a:path>
                <a:path w="490219" h="1733550">
                  <a:moveTo>
                    <a:pt x="75368" y="12561"/>
                  </a:moveTo>
                  <a:lnTo>
                    <a:pt x="12561" y="464665"/>
                  </a:lnTo>
                  <a:lnTo>
                    <a:pt x="12561" y="803735"/>
                  </a:lnTo>
                </a:path>
                <a:path w="490219" h="1733550">
                  <a:moveTo>
                    <a:pt x="62807" y="0"/>
                  </a:moveTo>
                  <a:lnTo>
                    <a:pt x="0" y="452103"/>
                  </a:lnTo>
                  <a:lnTo>
                    <a:pt x="0" y="791174"/>
                  </a:lnTo>
                </a:path>
              </a:pathLst>
            </a:custGeom>
            <a:ln w="25122">
              <a:solidFill>
                <a:srgbClr val="000000"/>
              </a:solidFill>
            </a:ln>
          </p:spPr>
          <p:txBody>
            <a:bodyPr wrap="square" lIns="0" tIns="0" rIns="0" bIns="0" rtlCol="0"/>
            <a:lstStyle/>
            <a:p>
              <a:endParaRPr/>
            </a:p>
          </p:txBody>
        </p:sp>
        <p:sp>
          <p:nvSpPr>
            <p:cNvPr id="27" name="object 23"/>
            <p:cNvSpPr/>
            <p:nvPr/>
          </p:nvSpPr>
          <p:spPr>
            <a:xfrm>
              <a:off x="4697980" y="3036726"/>
              <a:ext cx="703580" cy="753745"/>
            </a:xfrm>
            <a:custGeom>
              <a:avLst/>
              <a:gdLst/>
              <a:ahLst/>
              <a:cxnLst/>
              <a:rect l="l" t="t" r="r" b="b"/>
              <a:pathLst>
                <a:path w="703579" h="753745">
                  <a:moveTo>
                    <a:pt x="502462" y="0"/>
                  </a:moveTo>
                  <a:lnTo>
                    <a:pt x="200990" y="0"/>
                  </a:lnTo>
                  <a:lnTo>
                    <a:pt x="0" y="189255"/>
                  </a:lnTo>
                  <a:lnTo>
                    <a:pt x="0" y="566000"/>
                  </a:lnTo>
                  <a:lnTo>
                    <a:pt x="200990" y="753491"/>
                  </a:lnTo>
                  <a:lnTo>
                    <a:pt x="502462" y="753491"/>
                  </a:lnTo>
                  <a:lnTo>
                    <a:pt x="703440" y="566000"/>
                  </a:lnTo>
                  <a:lnTo>
                    <a:pt x="703440" y="189255"/>
                  </a:lnTo>
                  <a:lnTo>
                    <a:pt x="502462" y="0"/>
                  </a:lnTo>
                  <a:close/>
                </a:path>
              </a:pathLst>
            </a:custGeom>
            <a:solidFill>
              <a:srgbClr val="E4E4E4"/>
            </a:solidFill>
          </p:spPr>
          <p:txBody>
            <a:bodyPr wrap="square" lIns="0" tIns="0" rIns="0" bIns="0" rtlCol="0"/>
            <a:lstStyle/>
            <a:p>
              <a:endParaRPr/>
            </a:p>
          </p:txBody>
        </p:sp>
        <p:sp>
          <p:nvSpPr>
            <p:cNvPr id="28" name="object 24"/>
            <p:cNvSpPr/>
            <p:nvPr/>
          </p:nvSpPr>
          <p:spPr>
            <a:xfrm>
              <a:off x="4697985" y="3036726"/>
              <a:ext cx="703580" cy="753745"/>
            </a:xfrm>
            <a:custGeom>
              <a:avLst/>
              <a:gdLst/>
              <a:ahLst/>
              <a:cxnLst/>
              <a:rect l="l" t="t" r="r" b="b"/>
              <a:pathLst>
                <a:path w="703579" h="753745">
                  <a:moveTo>
                    <a:pt x="200983" y="0"/>
                  </a:moveTo>
                  <a:lnTo>
                    <a:pt x="502458" y="0"/>
                  </a:lnTo>
                  <a:lnTo>
                    <a:pt x="703441" y="189252"/>
                  </a:lnTo>
                  <a:lnTo>
                    <a:pt x="703441" y="565997"/>
                  </a:lnTo>
                  <a:lnTo>
                    <a:pt x="502458" y="753489"/>
                  </a:lnTo>
                  <a:lnTo>
                    <a:pt x="200983" y="753489"/>
                  </a:lnTo>
                  <a:lnTo>
                    <a:pt x="0" y="565997"/>
                  </a:lnTo>
                  <a:lnTo>
                    <a:pt x="0" y="189252"/>
                  </a:lnTo>
                  <a:lnTo>
                    <a:pt x="200983" y="0"/>
                  </a:lnTo>
                </a:path>
              </a:pathLst>
            </a:custGeom>
            <a:ln w="25122">
              <a:solidFill>
                <a:srgbClr val="000000"/>
              </a:solidFill>
            </a:ln>
          </p:spPr>
          <p:txBody>
            <a:bodyPr wrap="square" lIns="0" tIns="0" rIns="0" bIns="0" rtlCol="0"/>
            <a:lstStyle/>
            <a:p>
              <a:endParaRPr/>
            </a:p>
          </p:txBody>
        </p:sp>
        <p:sp>
          <p:nvSpPr>
            <p:cNvPr id="29" name="object 25"/>
            <p:cNvSpPr/>
            <p:nvPr/>
          </p:nvSpPr>
          <p:spPr>
            <a:xfrm>
              <a:off x="4672862" y="3225148"/>
              <a:ext cx="728980" cy="364490"/>
            </a:xfrm>
            <a:custGeom>
              <a:avLst/>
              <a:gdLst/>
              <a:ahLst/>
              <a:cxnLst/>
              <a:rect l="l" t="t" r="r" b="b"/>
              <a:pathLst>
                <a:path w="728979" h="364489">
                  <a:moveTo>
                    <a:pt x="0" y="0"/>
                  </a:moveTo>
                  <a:lnTo>
                    <a:pt x="690880" y="0"/>
                  </a:lnTo>
                </a:path>
                <a:path w="728979" h="364489">
                  <a:moveTo>
                    <a:pt x="25122" y="364282"/>
                  </a:moveTo>
                  <a:lnTo>
                    <a:pt x="728564" y="364282"/>
                  </a:lnTo>
                </a:path>
              </a:pathLst>
            </a:custGeom>
            <a:ln w="25122">
              <a:solidFill>
                <a:srgbClr val="000000"/>
              </a:solidFill>
            </a:ln>
          </p:spPr>
          <p:txBody>
            <a:bodyPr wrap="square" lIns="0" tIns="0" rIns="0" bIns="0" rtlCol="0"/>
            <a:lstStyle/>
            <a:p>
              <a:endParaRPr/>
            </a:p>
          </p:txBody>
        </p:sp>
        <p:sp>
          <p:nvSpPr>
            <p:cNvPr id="30" name="object 26"/>
            <p:cNvSpPr/>
            <p:nvPr/>
          </p:nvSpPr>
          <p:spPr>
            <a:xfrm>
              <a:off x="4738251" y="3255538"/>
              <a:ext cx="644236" cy="315883"/>
            </a:xfrm>
            <a:prstGeom prst="rect">
              <a:avLst/>
            </a:prstGeom>
            <a:blipFill>
              <a:blip r:embed="rId4" cstate="print"/>
              <a:stretch>
                <a:fillRect/>
              </a:stretch>
            </a:blipFill>
          </p:spPr>
          <p:txBody>
            <a:bodyPr wrap="square" lIns="0" tIns="0" rIns="0" bIns="0" rtlCol="0"/>
            <a:lstStyle/>
            <a:p>
              <a:endParaRPr/>
            </a:p>
          </p:txBody>
        </p:sp>
        <p:sp>
          <p:nvSpPr>
            <p:cNvPr id="31" name="object 27"/>
            <p:cNvSpPr/>
            <p:nvPr/>
          </p:nvSpPr>
          <p:spPr>
            <a:xfrm>
              <a:off x="4756146" y="3327251"/>
              <a:ext cx="593725" cy="168275"/>
            </a:xfrm>
            <a:custGeom>
              <a:avLst/>
              <a:gdLst/>
              <a:ahLst/>
              <a:cxnLst/>
              <a:rect l="l" t="t" r="r" b="b"/>
              <a:pathLst>
                <a:path w="593725" h="168275">
                  <a:moveTo>
                    <a:pt x="31876" y="109207"/>
                  </a:moveTo>
                  <a:lnTo>
                    <a:pt x="0" y="112369"/>
                  </a:lnTo>
                  <a:lnTo>
                    <a:pt x="2428" y="125112"/>
                  </a:lnTo>
                  <a:lnTo>
                    <a:pt x="6513" y="136232"/>
                  </a:lnTo>
                  <a:lnTo>
                    <a:pt x="39655" y="164231"/>
                  </a:lnTo>
                  <a:lnTo>
                    <a:pt x="66789" y="167766"/>
                  </a:lnTo>
                  <a:lnTo>
                    <a:pt x="76897" y="167397"/>
                  </a:lnTo>
                  <a:lnTo>
                    <a:pt x="114534" y="154393"/>
                  </a:lnTo>
                  <a:lnTo>
                    <a:pt x="125841" y="140182"/>
                  </a:lnTo>
                  <a:lnTo>
                    <a:pt x="57200" y="140182"/>
                  </a:lnTo>
                  <a:lnTo>
                    <a:pt x="49326" y="137693"/>
                  </a:lnTo>
                  <a:lnTo>
                    <a:pt x="43484" y="132689"/>
                  </a:lnTo>
                  <a:lnTo>
                    <a:pt x="39479" y="128413"/>
                  </a:lnTo>
                  <a:lnTo>
                    <a:pt x="36209" y="123072"/>
                  </a:lnTo>
                  <a:lnTo>
                    <a:pt x="33674" y="116669"/>
                  </a:lnTo>
                  <a:lnTo>
                    <a:pt x="31876" y="109207"/>
                  </a:lnTo>
                  <a:close/>
                </a:path>
                <a:path w="593725" h="168275">
                  <a:moveTo>
                    <a:pt x="64985" y="0"/>
                  </a:moveTo>
                  <a:lnTo>
                    <a:pt x="27041" y="8794"/>
                  </a:lnTo>
                  <a:lnTo>
                    <a:pt x="6095" y="37033"/>
                  </a:lnTo>
                  <a:lnTo>
                    <a:pt x="6095" y="45300"/>
                  </a:lnTo>
                  <a:lnTo>
                    <a:pt x="27197" y="82565"/>
                  </a:lnTo>
                  <a:lnTo>
                    <a:pt x="66936" y="96393"/>
                  </a:lnTo>
                  <a:lnTo>
                    <a:pt x="74366" y="98358"/>
                  </a:lnTo>
                  <a:lnTo>
                    <a:pt x="98805" y="114071"/>
                  </a:lnTo>
                  <a:lnTo>
                    <a:pt x="98805" y="123863"/>
                  </a:lnTo>
                  <a:lnTo>
                    <a:pt x="96138" y="129057"/>
                  </a:lnTo>
                  <a:lnTo>
                    <a:pt x="85509" y="137960"/>
                  </a:lnTo>
                  <a:lnTo>
                    <a:pt x="77596" y="140182"/>
                  </a:lnTo>
                  <a:lnTo>
                    <a:pt x="125841" y="140182"/>
                  </a:lnTo>
                  <a:lnTo>
                    <a:pt x="127244" y="137615"/>
                  </a:lnTo>
                  <a:lnTo>
                    <a:pt x="129657" y="131208"/>
                  </a:lnTo>
                  <a:lnTo>
                    <a:pt x="131103" y="124580"/>
                  </a:lnTo>
                  <a:lnTo>
                    <a:pt x="131584" y="117728"/>
                  </a:lnTo>
                  <a:lnTo>
                    <a:pt x="131182" y="110366"/>
                  </a:lnTo>
                  <a:lnTo>
                    <a:pt x="107302" y="75488"/>
                  </a:lnTo>
                  <a:lnTo>
                    <a:pt x="61316" y="61024"/>
                  </a:lnTo>
                  <a:lnTo>
                    <a:pt x="52725" y="58283"/>
                  </a:lnTo>
                  <a:lnTo>
                    <a:pt x="46337" y="55595"/>
                  </a:lnTo>
                  <a:lnTo>
                    <a:pt x="42151" y="52959"/>
                  </a:lnTo>
                  <a:lnTo>
                    <a:pt x="38925" y="50228"/>
                  </a:lnTo>
                  <a:lnTo>
                    <a:pt x="37299" y="46939"/>
                  </a:lnTo>
                  <a:lnTo>
                    <a:pt x="37336" y="38815"/>
                  </a:lnTo>
                  <a:lnTo>
                    <a:pt x="39014" y="35521"/>
                  </a:lnTo>
                  <a:lnTo>
                    <a:pt x="47790" y="29095"/>
                  </a:lnTo>
                  <a:lnTo>
                    <a:pt x="55156" y="27139"/>
                  </a:lnTo>
                  <a:lnTo>
                    <a:pt x="121192" y="27139"/>
                  </a:lnTo>
                  <a:lnTo>
                    <a:pt x="117483" y="20808"/>
                  </a:lnTo>
                  <a:lnTo>
                    <a:pt x="110718" y="13500"/>
                  </a:lnTo>
                  <a:lnTo>
                    <a:pt x="102103" y="7592"/>
                  </a:lnTo>
                  <a:lnTo>
                    <a:pt x="91609" y="3373"/>
                  </a:lnTo>
                  <a:lnTo>
                    <a:pt x="79237" y="843"/>
                  </a:lnTo>
                  <a:lnTo>
                    <a:pt x="64985" y="0"/>
                  </a:lnTo>
                  <a:close/>
                </a:path>
                <a:path w="593725" h="168275">
                  <a:moveTo>
                    <a:pt x="121192" y="27139"/>
                  </a:moveTo>
                  <a:lnTo>
                    <a:pt x="73710" y="27139"/>
                  </a:lnTo>
                  <a:lnTo>
                    <a:pt x="80556" y="28968"/>
                  </a:lnTo>
                  <a:lnTo>
                    <a:pt x="89687" y="36283"/>
                  </a:lnTo>
                  <a:lnTo>
                    <a:pt x="92671" y="42290"/>
                  </a:lnTo>
                  <a:lnTo>
                    <a:pt x="94056" y="50647"/>
                  </a:lnTo>
                  <a:lnTo>
                    <a:pt x="126847" y="49517"/>
                  </a:lnTo>
                  <a:lnTo>
                    <a:pt x="125547" y="38815"/>
                  </a:lnTo>
                  <a:lnTo>
                    <a:pt x="122443" y="29298"/>
                  </a:lnTo>
                  <a:lnTo>
                    <a:pt x="121192" y="27139"/>
                  </a:lnTo>
                  <a:close/>
                </a:path>
                <a:path w="593725" h="168275">
                  <a:moveTo>
                    <a:pt x="228587" y="30302"/>
                  </a:moveTo>
                  <a:lnTo>
                    <a:pt x="195795" y="30302"/>
                  </a:lnTo>
                  <a:lnTo>
                    <a:pt x="195795" y="164833"/>
                  </a:lnTo>
                  <a:lnTo>
                    <a:pt x="228587" y="164833"/>
                  </a:lnTo>
                  <a:lnTo>
                    <a:pt x="228587" y="30302"/>
                  </a:lnTo>
                  <a:close/>
                </a:path>
                <a:path w="593725" h="168275">
                  <a:moveTo>
                    <a:pt x="276301" y="2946"/>
                  </a:moveTo>
                  <a:lnTo>
                    <a:pt x="147866" y="2946"/>
                  </a:lnTo>
                  <a:lnTo>
                    <a:pt x="147866" y="30302"/>
                  </a:lnTo>
                  <a:lnTo>
                    <a:pt x="276301" y="30302"/>
                  </a:lnTo>
                  <a:lnTo>
                    <a:pt x="276301" y="2946"/>
                  </a:lnTo>
                  <a:close/>
                </a:path>
                <a:path w="593725" h="168275">
                  <a:moveTo>
                    <a:pt x="364997" y="0"/>
                  </a:moveTo>
                  <a:lnTo>
                    <a:pt x="324498" y="9118"/>
                  </a:lnTo>
                  <a:lnTo>
                    <a:pt x="297070" y="37235"/>
                  </a:lnTo>
                  <a:lnTo>
                    <a:pt x="286651" y="84886"/>
                  </a:lnTo>
                  <a:lnTo>
                    <a:pt x="287983" y="103210"/>
                  </a:lnTo>
                  <a:lnTo>
                    <a:pt x="307975" y="145694"/>
                  </a:lnTo>
                  <a:lnTo>
                    <a:pt x="348297" y="166388"/>
                  </a:lnTo>
                  <a:lnTo>
                    <a:pt x="365442" y="167766"/>
                  </a:lnTo>
                  <a:lnTo>
                    <a:pt x="382387" y="166380"/>
                  </a:lnTo>
                  <a:lnTo>
                    <a:pt x="397540" y="162221"/>
                  </a:lnTo>
                  <a:lnTo>
                    <a:pt x="410899" y="155288"/>
                  </a:lnTo>
                  <a:lnTo>
                    <a:pt x="422465" y="145580"/>
                  </a:lnTo>
                  <a:lnTo>
                    <a:pt x="426945" y="139738"/>
                  </a:lnTo>
                  <a:lnTo>
                    <a:pt x="365378" y="139738"/>
                  </a:lnTo>
                  <a:lnTo>
                    <a:pt x="356015" y="138849"/>
                  </a:lnTo>
                  <a:lnTo>
                    <a:pt x="323515" y="107983"/>
                  </a:lnTo>
                  <a:lnTo>
                    <a:pt x="320358" y="83337"/>
                  </a:lnTo>
                  <a:lnTo>
                    <a:pt x="321107" y="70670"/>
                  </a:lnTo>
                  <a:lnTo>
                    <a:pt x="339418" y="35847"/>
                  </a:lnTo>
                  <a:lnTo>
                    <a:pt x="365378" y="28041"/>
                  </a:lnTo>
                  <a:lnTo>
                    <a:pt x="426761" y="28041"/>
                  </a:lnTo>
                  <a:lnTo>
                    <a:pt x="422300" y="22250"/>
                  </a:lnTo>
                  <a:lnTo>
                    <a:pt x="410653" y="12515"/>
                  </a:lnTo>
                  <a:lnTo>
                    <a:pt x="397221" y="5562"/>
                  </a:lnTo>
                  <a:lnTo>
                    <a:pt x="382002" y="1390"/>
                  </a:lnTo>
                  <a:lnTo>
                    <a:pt x="364997" y="0"/>
                  </a:lnTo>
                  <a:close/>
                </a:path>
                <a:path w="593725" h="168275">
                  <a:moveTo>
                    <a:pt x="426761" y="28041"/>
                  </a:moveTo>
                  <a:lnTo>
                    <a:pt x="365378" y="28041"/>
                  </a:lnTo>
                  <a:lnTo>
                    <a:pt x="375041" y="28908"/>
                  </a:lnTo>
                  <a:lnTo>
                    <a:pt x="383632" y="31470"/>
                  </a:lnTo>
                  <a:lnTo>
                    <a:pt x="409331" y="70286"/>
                  </a:lnTo>
                  <a:lnTo>
                    <a:pt x="410095" y="83337"/>
                  </a:lnTo>
                  <a:lnTo>
                    <a:pt x="409311" y="96553"/>
                  </a:lnTo>
                  <a:lnTo>
                    <a:pt x="390817" y="131808"/>
                  </a:lnTo>
                  <a:lnTo>
                    <a:pt x="365378" y="139738"/>
                  </a:lnTo>
                  <a:lnTo>
                    <a:pt x="426945" y="139738"/>
                  </a:lnTo>
                  <a:lnTo>
                    <a:pt x="442455" y="102683"/>
                  </a:lnTo>
                  <a:lnTo>
                    <a:pt x="443733" y="83337"/>
                  </a:lnTo>
                  <a:lnTo>
                    <a:pt x="442445" y="65386"/>
                  </a:lnTo>
                  <a:lnTo>
                    <a:pt x="438416" y="48833"/>
                  </a:lnTo>
                  <a:lnTo>
                    <a:pt x="431701" y="34454"/>
                  </a:lnTo>
                  <a:lnTo>
                    <a:pt x="426761" y="28041"/>
                  </a:lnTo>
                  <a:close/>
                </a:path>
                <a:path w="593725" h="168275">
                  <a:moveTo>
                    <a:pt x="521715" y="2946"/>
                  </a:moveTo>
                  <a:lnTo>
                    <a:pt x="469303" y="2946"/>
                  </a:lnTo>
                  <a:lnTo>
                    <a:pt x="469303" y="164833"/>
                  </a:lnTo>
                  <a:lnTo>
                    <a:pt x="502081" y="164833"/>
                  </a:lnTo>
                  <a:lnTo>
                    <a:pt x="502081" y="103784"/>
                  </a:lnTo>
                  <a:lnTo>
                    <a:pt x="523354" y="103784"/>
                  </a:lnTo>
                  <a:lnTo>
                    <a:pt x="562902" y="100215"/>
                  </a:lnTo>
                  <a:lnTo>
                    <a:pt x="588421" y="76428"/>
                  </a:lnTo>
                  <a:lnTo>
                    <a:pt x="502081" y="76428"/>
                  </a:lnTo>
                  <a:lnTo>
                    <a:pt x="502081" y="30302"/>
                  </a:lnTo>
                  <a:lnTo>
                    <a:pt x="588929" y="30302"/>
                  </a:lnTo>
                  <a:lnTo>
                    <a:pt x="587932" y="27770"/>
                  </a:lnTo>
                  <a:lnTo>
                    <a:pt x="554732" y="4307"/>
                  </a:lnTo>
                  <a:lnTo>
                    <a:pt x="535315" y="3096"/>
                  </a:lnTo>
                  <a:lnTo>
                    <a:pt x="521715" y="2946"/>
                  </a:lnTo>
                  <a:close/>
                </a:path>
                <a:path w="593725" h="168275">
                  <a:moveTo>
                    <a:pt x="588929" y="30302"/>
                  </a:moveTo>
                  <a:lnTo>
                    <a:pt x="529551" y="30302"/>
                  </a:lnTo>
                  <a:lnTo>
                    <a:pt x="537362" y="30670"/>
                  </a:lnTo>
                  <a:lnTo>
                    <a:pt x="546531" y="32372"/>
                  </a:lnTo>
                  <a:lnTo>
                    <a:pt x="550900" y="34772"/>
                  </a:lnTo>
                  <a:lnTo>
                    <a:pt x="557796" y="42456"/>
                  </a:lnTo>
                  <a:lnTo>
                    <a:pt x="559523" y="47332"/>
                  </a:lnTo>
                  <a:lnTo>
                    <a:pt x="559523" y="58051"/>
                  </a:lnTo>
                  <a:lnTo>
                    <a:pt x="519912" y="76428"/>
                  </a:lnTo>
                  <a:lnTo>
                    <a:pt x="588421" y="76428"/>
                  </a:lnTo>
                  <a:lnTo>
                    <a:pt x="590171" y="72451"/>
                  </a:lnTo>
                  <a:lnTo>
                    <a:pt x="591858" y="66481"/>
                  </a:lnTo>
                  <a:lnTo>
                    <a:pt x="592868" y="59916"/>
                  </a:lnTo>
                  <a:lnTo>
                    <a:pt x="593204" y="52755"/>
                  </a:lnTo>
                  <a:lnTo>
                    <a:pt x="592618" y="43535"/>
                  </a:lnTo>
                  <a:lnTo>
                    <a:pt x="590861" y="35207"/>
                  </a:lnTo>
                  <a:lnTo>
                    <a:pt x="588929" y="30302"/>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Software Management Lifecycle Activities</a:t>
            </a:r>
          </a:p>
          <a:p>
            <a:r>
              <a:rPr lang="en-GB" sz="2000" dirty="0"/>
              <a:t>Risk management</a:t>
            </a:r>
          </a:p>
          <a:p>
            <a:pPr lvl="1"/>
            <a:r>
              <a:rPr lang="en-GB" sz="2000" dirty="0"/>
              <a:t> Project managers assess the risks that may affect a project, monitor these risks and take action when problems arise.</a:t>
            </a:r>
          </a:p>
          <a:p>
            <a:pPr lvl="1"/>
            <a:endParaRPr lang="en-GB" sz="2000" dirty="0"/>
          </a:p>
          <a:p>
            <a:r>
              <a:rPr lang="en-GB" sz="2000" dirty="0"/>
              <a:t>People management </a:t>
            </a:r>
          </a:p>
          <a:p>
            <a:pPr lvl="1"/>
            <a:r>
              <a:rPr lang="en-GB" sz="2000" dirty="0"/>
              <a:t>Project managers have to choose people for their team and establish ways of working that leads to effective team performance.</a:t>
            </a:r>
          </a:p>
          <a:p>
            <a:pPr lvl="1"/>
            <a:endParaRPr lang="en-GB" sz="2000" dirty="0"/>
          </a:p>
          <a:p>
            <a:r>
              <a:rPr lang="en-GB" sz="2000" dirty="0"/>
              <a:t>Reporting </a:t>
            </a:r>
          </a:p>
          <a:p>
            <a:pPr lvl="1"/>
            <a:r>
              <a:rPr lang="en-GB" sz="2000" dirty="0"/>
              <a:t>Project managers are usually responsible for reporting on the progress of a project to customers and to the managers of the company developing the software. </a:t>
            </a:r>
          </a:p>
          <a:p>
            <a:pPr lvl="1"/>
            <a:endParaRPr lang="en-GB" sz="2000" dirty="0"/>
          </a:p>
          <a:p>
            <a:endParaRPr lang="en-GB" sz="2000" dirty="0"/>
          </a:p>
          <a:p>
            <a:endParaRPr lang="en-GB" sz="2000" dirty="0"/>
          </a:p>
          <a:p>
            <a:pPr>
              <a:buNone/>
            </a:pPr>
            <a:endParaRPr lang="en-US" sz="20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Change Control Process</a:t>
            </a:r>
          </a:p>
        </p:txBody>
      </p:sp>
      <p:pic>
        <p:nvPicPr>
          <p:cNvPr id="5122" name="Picture 2"/>
          <p:cNvPicPr>
            <a:picLocks noChangeAspect="1" noChangeArrowheads="1"/>
          </p:cNvPicPr>
          <p:nvPr/>
        </p:nvPicPr>
        <p:blipFill>
          <a:blip r:embed="rId3"/>
          <a:srcRect/>
          <a:stretch>
            <a:fillRect/>
          </a:stretch>
        </p:blipFill>
        <p:spPr bwMode="auto">
          <a:xfrm>
            <a:off x="3333750" y="609600"/>
            <a:ext cx="5124450" cy="6187078"/>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111</a:t>
            </a:fld>
            <a:endParaRPr lang="en-US"/>
          </a:p>
        </p:txBody>
      </p:sp>
      <p:sp>
        <p:nvSpPr>
          <p:cNvPr id="24580" name="Rectangle 2"/>
          <p:cNvSpPr>
            <a:spLocks noGrp="1" noChangeArrowheads="1"/>
          </p:cNvSpPr>
          <p:nvPr>
            <p:ph type="title"/>
          </p:nvPr>
        </p:nvSpPr>
        <p:spPr>
          <a:xfrm>
            <a:off x="457200" y="0"/>
            <a:ext cx="8229600" cy="6096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pic>
        <p:nvPicPr>
          <p:cNvPr id="6146" name="Picture 2"/>
          <p:cNvPicPr>
            <a:picLocks noChangeAspect="1" noChangeArrowheads="1"/>
          </p:cNvPicPr>
          <p:nvPr/>
        </p:nvPicPr>
        <p:blipFill>
          <a:blip r:embed="rId3"/>
          <a:srcRect/>
          <a:stretch>
            <a:fillRect/>
          </a:stretch>
        </p:blipFill>
        <p:spPr bwMode="auto">
          <a:xfrm>
            <a:off x="1205062" y="1766887"/>
            <a:ext cx="7024538" cy="3871913"/>
          </a:xfrm>
          <a:prstGeom prst="rect">
            <a:avLst/>
          </a:prstGeom>
          <a:noFill/>
          <a:ln w="9525">
            <a:noFill/>
            <a:miter lim="800000"/>
            <a:headEnd/>
            <a:tailEnd/>
          </a:ln>
          <a:effectLst/>
        </p:spPr>
      </p:pic>
      <p:sp>
        <p:nvSpPr>
          <p:cNvPr id="46" name="Rectangle 3"/>
          <p:cNvSpPr txBox="1">
            <a:spLocks noChangeArrowheads="1"/>
          </p:cNvSpPr>
          <p:nvPr/>
        </p:nvSpPr>
        <p:spPr>
          <a:xfrm>
            <a:off x="228600" y="533400"/>
            <a:ext cx="8686800" cy="6324600"/>
          </a:xfrm>
          <a:prstGeom prst="rect">
            <a:avLst/>
          </a:prstGeom>
        </p:spPr>
        <p:txBody>
          <a:bodyPr vert="horz" lIns="91440" tIns="45720" rIns="91440" bIns="45720" rtlCol="0">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200" b="1" i="0" u="none" strike="noStrike" kern="1200" cap="none" spc="0" normalizeH="0" baseline="0" noProof="0" dirty="0">
                <a:ln>
                  <a:noFill/>
                </a:ln>
                <a:solidFill>
                  <a:schemeClr val="tx1"/>
                </a:solidFill>
                <a:effectLst/>
                <a:uLnTx/>
                <a:uFillTx/>
                <a:latin typeface="+mn-lt"/>
                <a:ea typeface="+mn-ea"/>
                <a:cs typeface="+mn-cs"/>
              </a:rPr>
              <a:t>Auditing</a:t>
            </a:r>
          </a:p>
          <a:p>
            <a:pPr marL="342900" lvl="0" indent="-342900">
              <a:spcBef>
                <a:spcPct val="20000"/>
              </a:spcBef>
              <a:buFont typeface="Arial" pitchFamily="34" charset="0"/>
              <a:buChar char="•"/>
            </a:pPr>
            <a:r>
              <a:rPr lang="en-US" sz="7200" dirty="0"/>
              <a:t>Identification, version control and change control help you to maintain order in what would otherwise be a chaotic and fluid situation.</a:t>
            </a:r>
          </a:p>
          <a:p>
            <a:pPr marL="342900" lvl="0" indent="-342900">
              <a:spcBef>
                <a:spcPct val="20000"/>
              </a:spcBef>
              <a:buFont typeface="Arial" pitchFamily="34" charset="0"/>
              <a:buChar char="•"/>
            </a:pPr>
            <a:r>
              <a:rPr lang="en-US" sz="7200" dirty="0"/>
              <a:t>How can a software team ensure that the change has been properly implemented? The answer is twofold: (1) Technical reviews, (2) Software configuration audit</a:t>
            </a:r>
            <a:endParaRPr lang="en-US" sz="62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r>
              <a:rPr lang="en-US" sz="7200" dirty="0"/>
              <a:t>The technical review focuses on the technical correctness of the configuration object that has been modified.</a:t>
            </a:r>
          </a:p>
          <a:p>
            <a:pPr marL="342900" lvl="0" indent="-342900">
              <a:spcBef>
                <a:spcPct val="20000"/>
              </a:spcBef>
              <a:buFont typeface="Arial" pitchFamily="34" charset="0"/>
              <a:buChar char="•"/>
            </a:pPr>
            <a:r>
              <a:rPr lang="en-US" sz="7200" dirty="0"/>
              <a:t>A software configuration audit complements the technical review by assessing a configuration object for characteristics that are generally not considered during review.</a:t>
            </a:r>
            <a:endParaRPr lang="en-US" sz="2000" dirty="0"/>
          </a:p>
          <a:p>
            <a:pPr marL="342900" lvl="0" indent="-342900">
              <a:spcBef>
                <a:spcPct val="20000"/>
              </a:spcBef>
              <a:buFont typeface="Arial"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3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Auditing</a:t>
            </a:r>
          </a:p>
          <a:p>
            <a:pPr marL="342900" lvl="0" indent="-342900">
              <a:spcBef>
                <a:spcPct val="20000"/>
              </a:spcBef>
              <a:buFont typeface="Arial" pitchFamily="34" charset="0"/>
              <a:buChar char="•"/>
            </a:pPr>
            <a:r>
              <a:rPr lang="en-US" sz="2000" dirty="0"/>
              <a:t>The review asks and answers the following questions:</a:t>
            </a:r>
          </a:p>
          <a:p>
            <a:pPr marL="342900" lvl="0" indent="-342900">
              <a:spcBef>
                <a:spcPct val="20000"/>
              </a:spcBef>
            </a:pPr>
            <a:r>
              <a:rPr lang="en-US" sz="2000" dirty="0"/>
              <a:t>	1. Has the change specified in the ECO (Engineering Change Order) been made? Have any additional modifications been incorporated?</a:t>
            </a:r>
          </a:p>
          <a:p>
            <a:pPr marL="342900" lvl="0" indent="-342900">
              <a:spcBef>
                <a:spcPct val="20000"/>
              </a:spcBef>
            </a:pPr>
            <a:r>
              <a:rPr lang="en-US" sz="2000" dirty="0"/>
              <a:t>	2. Has a technical review been conducted to assess technical correctness?</a:t>
            </a:r>
          </a:p>
          <a:p>
            <a:pPr marL="342900" lvl="0" indent="-342900">
              <a:spcBef>
                <a:spcPct val="20000"/>
              </a:spcBef>
            </a:pPr>
            <a:r>
              <a:rPr lang="en-US" sz="2000" dirty="0"/>
              <a:t>	3. Has the software process been followed and have software engineering standards been properly applied?</a:t>
            </a:r>
          </a:p>
          <a:p>
            <a:pPr marL="342900" lvl="0" indent="-342900">
              <a:spcBef>
                <a:spcPct val="20000"/>
              </a:spcBef>
            </a:pPr>
            <a:r>
              <a:rPr lang="en-US" sz="2000" dirty="0"/>
              <a:t>	4. Has the change been "highlighted" in the SCI? Have the change date and change author been specified? Do the attributes of the configuration object reflect the change?</a:t>
            </a:r>
          </a:p>
          <a:p>
            <a:pPr marL="342900" lvl="0" indent="-342900">
              <a:spcBef>
                <a:spcPct val="20000"/>
              </a:spcBef>
            </a:pPr>
            <a:r>
              <a:rPr lang="en-US" sz="2000" dirty="0"/>
              <a:t>	5. Have SCM procedures for noting the change, recording it and reporting it been followed?</a:t>
            </a:r>
          </a:p>
          <a:p>
            <a:pPr marL="342900" lvl="0" indent="-342900">
              <a:spcBef>
                <a:spcPct val="20000"/>
              </a:spcBef>
            </a:pPr>
            <a:r>
              <a:rPr lang="en-US" sz="2000" dirty="0"/>
              <a:t>	6. Have all related SCIs been properly updated?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3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Status Accounting</a:t>
            </a:r>
          </a:p>
          <a:p>
            <a:pPr marL="342900" lvl="0" indent="-342900">
              <a:spcBef>
                <a:spcPct val="20000"/>
              </a:spcBef>
              <a:buFont typeface="Arial" pitchFamily="34" charset="0"/>
              <a:buChar char="•"/>
            </a:pPr>
            <a:r>
              <a:rPr lang="en-US" sz="2000" dirty="0"/>
              <a:t>Configuration status reporting (sometimes called status accounting) is an SCM task that answers the following questions: </a:t>
            </a:r>
          </a:p>
          <a:p>
            <a:pPr marL="342900" lvl="0" indent="-342900">
              <a:spcBef>
                <a:spcPct val="20000"/>
              </a:spcBef>
            </a:pPr>
            <a:r>
              <a:rPr lang="en-US" sz="2000" dirty="0"/>
              <a:t>	(1) What happened? </a:t>
            </a:r>
          </a:p>
          <a:p>
            <a:pPr marL="342900" lvl="0" indent="-342900">
              <a:spcBef>
                <a:spcPct val="20000"/>
              </a:spcBef>
            </a:pPr>
            <a:r>
              <a:rPr lang="en-US" sz="2000" dirty="0"/>
              <a:t>	(2) Who did it? </a:t>
            </a:r>
          </a:p>
          <a:p>
            <a:pPr marL="342900" lvl="0" indent="-342900">
              <a:spcBef>
                <a:spcPct val="20000"/>
              </a:spcBef>
            </a:pPr>
            <a:r>
              <a:rPr lang="en-US" sz="2000" dirty="0"/>
              <a:t>	(3) When did it happen? </a:t>
            </a:r>
          </a:p>
          <a:p>
            <a:pPr marL="342900" lvl="0" indent="-342900">
              <a:spcBef>
                <a:spcPct val="20000"/>
              </a:spcBef>
            </a:pPr>
            <a:r>
              <a:rPr lang="en-US" sz="2000" dirty="0"/>
              <a:t>	(4) What else will be affected?</a:t>
            </a:r>
          </a:p>
          <a:p>
            <a:pPr marL="342900" lvl="0" indent="-342900">
              <a:spcBef>
                <a:spcPct val="20000"/>
              </a:spcBef>
              <a:buFont typeface="Arial" pitchFamily="34" charset="0"/>
              <a:buChar char="•"/>
            </a:pPr>
            <a:r>
              <a:rPr lang="en-US" sz="2000" dirty="0"/>
              <a:t>The flow of information for configuration status reporting (CSR) is illustrated in figure - The Change control process. </a:t>
            </a:r>
          </a:p>
          <a:p>
            <a:pPr marL="342900" lvl="0" indent="-342900">
              <a:spcBef>
                <a:spcPct val="20000"/>
              </a:spcBef>
              <a:buFont typeface="Arial" pitchFamily="34" charset="0"/>
              <a:buChar char="•"/>
            </a:pPr>
            <a:r>
              <a:rPr lang="en-US" sz="2000" dirty="0"/>
              <a:t>Each time an SCI is assigned new or updated identification, a CSR entry is made. </a:t>
            </a:r>
          </a:p>
          <a:p>
            <a:pPr marL="342900" lvl="0" indent="-342900">
              <a:spcBef>
                <a:spcPct val="20000"/>
              </a:spcBef>
              <a:buFont typeface="Arial" pitchFamily="34" charset="0"/>
              <a:buChar char="•"/>
            </a:pPr>
            <a:r>
              <a:rPr lang="en-US" sz="2000" dirty="0"/>
              <a:t>Each time a change is approved by the CCA (i.e., an ECO is issued), a CSR entry is made.  (Change Control Authority)</a:t>
            </a:r>
          </a:p>
          <a:p>
            <a:pPr marL="342900" lvl="0" indent="-342900">
              <a:spcBef>
                <a:spcPct val="20000"/>
              </a:spcBef>
              <a:buFont typeface="Arial" pitchFamily="34" charset="0"/>
              <a:buChar char="•"/>
            </a:pPr>
            <a:r>
              <a:rPr lang="en-US" sz="2000" dirty="0"/>
              <a:t>Each time a configuration audit is conducted, the results are reported as part of the CSR task. </a:t>
            </a:r>
          </a:p>
          <a:p>
            <a:pPr marL="342900" lvl="0" indent="-342900">
              <a:spcBef>
                <a:spcPct val="20000"/>
              </a:spcBef>
              <a:buFont typeface="Arial" pitchFamily="34" charset="0"/>
              <a:buChar char="•"/>
            </a:pPr>
            <a:r>
              <a:rPr lang="en-US" sz="2000" dirty="0"/>
              <a:t>Output from CSR may be placed in an online database or website, so that software developers or support staff can access change information by keyword category. </a:t>
            </a:r>
          </a:p>
          <a:p>
            <a:pPr marL="342900" lvl="0" indent="-342900">
              <a:spcBef>
                <a:spcPct val="20000"/>
              </a:spcBef>
              <a:buFont typeface="Arial" pitchFamily="34" charset="0"/>
              <a:buChar char="•"/>
            </a:pPr>
            <a:r>
              <a:rPr lang="en-US" sz="2000" dirty="0"/>
              <a:t>In addition, a CSR report is generated on a regular basis and is intended to keep management and practitioners appraised of important changes.</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Status Accounting</a:t>
            </a:r>
          </a:p>
          <a:p>
            <a:pPr marL="342900" lvl="0" indent="-342900">
              <a:spcBef>
                <a:spcPct val="20000"/>
              </a:spcBef>
              <a:buFont typeface="Arial" pitchFamily="34" charset="0"/>
              <a:buChar cha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6" name="object 4"/>
          <p:cNvGrpSpPr/>
          <p:nvPr/>
        </p:nvGrpSpPr>
        <p:grpSpPr>
          <a:xfrm>
            <a:off x="1447800" y="1846533"/>
            <a:ext cx="6364605" cy="4297680"/>
            <a:chOff x="1936037" y="1846533"/>
            <a:chExt cx="6364605" cy="4297680"/>
          </a:xfrm>
        </p:grpSpPr>
        <p:sp>
          <p:nvSpPr>
            <p:cNvPr id="7" name="object 5"/>
            <p:cNvSpPr/>
            <p:nvPr/>
          </p:nvSpPr>
          <p:spPr>
            <a:xfrm>
              <a:off x="2227804" y="3259700"/>
              <a:ext cx="6072441" cy="2049081"/>
            </a:xfrm>
            <a:prstGeom prst="rect">
              <a:avLst/>
            </a:prstGeom>
            <a:blipFill>
              <a:blip r:embed="rId3" cstate="print"/>
              <a:stretch>
                <a:fillRect/>
              </a:stretch>
            </a:blipFill>
          </p:spPr>
          <p:txBody>
            <a:bodyPr wrap="square" lIns="0" tIns="0" rIns="0" bIns="0" rtlCol="0"/>
            <a:lstStyle/>
            <a:p>
              <a:endParaRPr/>
            </a:p>
          </p:txBody>
        </p:sp>
        <p:sp>
          <p:nvSpPr>
            <p:cNvPr id="8" name="object 6"/>
            <p:cNvSpPr/>
            <p:nvPr/>
          </p:nvSpPr>
          <p:spPr>
            <a:xfrm>
              <a:off x="2224947" y="3257757"/>
              <a:ext cx="5929630" cy="1905000"/>
            </a:xfrm>
            <a:custGeom>
              <a:avLst/>
              <a:gdLst/>
              <a:ahLst/>
              <a:cxnLst/>
              <a:rect l="l" t="t" r="r" b="b"/>
              <a:pathLst>
                <a:path w="5929630" h="1905000">
                  <a:moveTo>
                    <a:pt x="3512177" y="1892299"/>
                  </a:moveTo>
                  <a:lnTo>
                    <a:pt x="2416821" y="1892299"/>
                  </a:lnTo>
                  <a:lnTo>
                    <a:pt x="2483640" y="1904999"/>
                  </a:lnTo>
                  <a:lnTo>
                    <a:pt x="3445357" y="1904999"/>
                  </a:lnTo>
                  <a:lnTo>
                    <a:pt x="3512177" y="1892299"/>
                  </a:lnTo>
                  <a:close/>
                </a:path>
                <a:path w="5929630" h="1905000">
                  <a:moveTo>
                    <a:pt x="3709434" y="1879599"/>
                  </a:moveTo>
                  <a:lnTo>
                    <a:pt x="2219565" y="1879599"/>
                  </a:lnTo>
                  <a:lnTo>
                    <a:pt x="2284765" y="1892299"/>
                  </a:lnTo>
                  <a:lnTo>
                    <a:pt x="3644234" y="1892299"/>
                  </a:lnTo>
                  <a:lnTo>
                    <a:pt x="3709434" y="1879599"/>
                  </a:lnTo>
                  <a:close/>
                </a:path>
                <a:path w="5929630" h="1905000">
                  <a:moveTo>
                    <a:pt x="3838092" y="1866899"/>
                  </a:moveTo>
                  <a:lnTo>
                    <a:pt x="2090908" y="1866899"/>
                  </a:lnTo>
                  <a:lnTo>
                    <a:pt x="2154940" y="1879599"/>
                  </a:lnTo>
                  <a:lnTo>
                    <a:pt x="3774060" y="1879599"/>
                  </a:lnTo>
                  <a:lnTo>
                    <a:pt x="3838092" y="1866899"/>
                  </a:lnTo>
                  <a:close/>
                </a:path>
                <a:path w="5929630" h="1905000">
                  <a:moveTo>
                    <a:pt x="3964306" y="1854199"/>
                  </a:moveTo>
                  <a:lnTo>
                    <a:pt x="1964695" y="1854199"/>
                  </a:lnTo>
                  <a:lnTo>
                    <a:pt x="2027487" y="1866899"/>
                  </a:lnTo>
                  <a:lnTo>
                    <a:pt x="3901513" y="1866899"/>
                  </a:lnTo>
                  <a:lnTo>
                    <a:pt x="3964306" y="1854199"/>
                  </a:lnTo>
                  <a:close/>
                </a:path>
                <a:path w="5929630" h="1905000">
                  <a:moveTo>
                    <a:pt x="4148734" y="1828799"/>
                  </a:moveTo>
                  <a:lnTo>
                    <a:pt x="1780268" y="1828799"/>
                  </a:lnTo>
                  <a:lnTo>
                    <a:pt x="1902549" y="1854199"/>
                  </a:lnTo>
                  <a:lnTo>
                    <a:pt x="4026452" y="1854199"/>
                  </a:lnTo>
                  <a:lnTo>
                    <a:pt x="4148734" y="1828799"/>
                  </a:lnTo>
                  <a:close/>
                </a:path>
                <a:path w="5929630" h="1905000">
                  <a:moveTo>
                    <a:pt x="4384756" y="1790699"/>
                  </a:moveTo>
                  <a:lnTo>
                    <a:pt x="1544247" y="1790699"/>
                  </a:lnTo>
                  <a:lnTo>
                    <a:pt x="1720168" y="1828799"/>
                  </a:lnTo>
                  <a:lnTo>
                    <a:pt x="4208833" y="1828799"/>
                  </a:lnTo>
                  <a:lnTo>
                    <a:pt x="4384756" y="1790699"/>
                  </a:lnTo>
                  <a:close/>
                </a:path>
                <a:path w="5929630" h="1905000">
                  <a:moveTo>
                    <a:pt x="4384756" y="114300"/>
                  </a:moveTo>
                  <a:lnTo>
                    <a:pt x="1544247" y="114300"/>
                  </a:lnTo>
                  <a:lnTo>
                    <a:pt x="1430792" y="139700"/>
                  </a:lnTo>
                  <a:lnTo>
                    <a:pt x="1161582" y="203200"/>
                  </a:lnTo>
                  <a:lnTo>
                    <a:pt x="962228" y="254000"/>
                  </a:lnTo>
                  <a:lnTo>
                    <a:pt x="822802" y="292100"/>
                  </a:lnTo>
                  <a:lnTo>
                    <a:pt x="778344" y="317500"/>
                  </a:lnTo>
                  <a:lnTo>
                    <a:pt x="734923" y="330200"/>
                  </a:lnTo>
                  <a:lnTo>
                    <a:pt x="651267" y="355600"/>
                  </a:lnTo>
                  <a:lnTo>
                    <a:pt x="611067" y="381000"/>
                  </a:lnTo>
                  <a:lnTo>
                    <a:pt x="534012" y="406400"/>
                  </a:lnTo>
                  <a:lnTo>
                    <a:pt x="497193" y="431800"/>
                  </a:lnTo>
                  <a:lnTo>
                    <a:pt x="461536" y="444500"/>
                  </a:lnTo>
                  <a:lnTo>
                    <a:pt x="427060" y="469900"/>
                  </a:lnTo>
                  <a:lnTo>
                    <a:pt x="393782" y="482600"/>
                  </a:lnTo>
                  <a:lnTo>
                    <a:pt x="361720" y="495300"/>
                  </a:lnTo>
                  <a:lnTo>
                    <a:pt x="330891" y="520700"/>
                  </a:lnTo>
                  <a:lnTo>
                    <a:pt x="301315" y="533400"/>
                  </a:lnTo>
                  <a:lnTo>
                    <a:pt x="273007" y="558800"/>
                  </a:lnTo>
                  <a:lnTo>
                    <a:pt x="245987" y="571500"/>
                  </a:lnTo>
                  <a:lnTo>
                    <a:pt x="220271" y="596900"/>
                  </a:lnTo>
                  <a:lnTo>
                    <a:pt x="195878" y="609600"/>
                  </a:lnTo>
                  <a:lnTo>
                    <a:pt x="172826" y="635000"/>
                  </a:lnTo>
                  <a:lnTo>
                    <a:pt x="151132" y="660400"/>
                  </a:lnTo>
                  <a:lnTo>
                    <a:pt x="130814" y="673100"/>
                  </a:lnTo>
                  <a:lnTo>
                    <a:pt x="111889" y="698500"/>
                  </a:lnTo>
                  <a:lnTo>
                    <a:pt x="94377" y="723900"/>
                  </a:lnTo>
                  <a:lnTo>
                    <a:pt x="78294" y="736600"/>
                  </a:lnTo>
                  <a:lnTo>
                    <a:pt x="63658" y="762000"/>
                  </a:lnTo>
                  <a:lnTo>
                    <a:pt x="50488" y="787399"/>
                  </a:lnTo>
                  <a:lnTo>
                    <a:pt x="38800" y="800099"/>
                  </a:lnTo>
                  <a:lnTo>
                    <a:pt x="28613" y="825499"/>
                  </a:lnTo>
                  <a:lnTo>
                    <a:pt x="19944" y="850899"/>
                  </a:lnTo>
                  <a:lnTo>
                    <a:pt x="12811" y="863599"/>
                  </a:lnTo>
                  <a:lnTo>
                    <a:pt x="7233" y="888999"/>
                  </a:lnTo>
                  <a:lnTo>
                    <a:pt x="3226" y="914399"/>
                  </a:lnTo>
                  <a:lnTo>
                    <a:pt x="809" y="939799"/>
                  </a:lnTo>
                  <a:lnTo>
                    <a:pt x="0" y="952499"/>
                  </a:lnTo>
                  <a:lnTo>
                    <a:pt x="809" y="977899"/>
                  </a:lnTo>
                  <a:lnTo>
                    <a:pt x="3226" y="1003299"/>
                  </a:lnTo>
                  <a:lnTo>
                    <a:pt x="7233" y="1028699"/>
                  </a:lnTo>
                  <a:lnTo>
                    <a:pt x="12811" y="1041399"/>
                  </a:lnTo>
                  <a:lnTo>
                    <a:pt x="19944" y="1066799"/>
                  </a:lnTo>
                  <a:lnTo>
                    <a:pt x="28613" y="1092199"/>
                  </a:lnTo>
                  <a:lnTo>
                    <a:pt x="38800" y="1117599"/>
                  </a:lnTo>
                  <a:lnTo>
                    <a:pt x="50488" y="1130299"/>
                  </a:lnTo>
                  <a:lnTo>
                    <a:pt x="63658" y="1155699"/>
                  </a:lnTo>
                  <a:lnTo>
                    <a:pt x="78294" y="1181099"/>
                  </a:lnTo>
                  <a:lnTo>
                    <a:pt x="94377" y="1193799"/>
                  </a:lnTo>
                  <a:lnTo>
                    <a:pt x="111889" y="1219199"/>
                  </a:lnTo>
                  <a:lnTo>
                    <a:pt x="130814" y="1244599"/>
                  </a:lnTo>
                  <a:lnTo>
                    <a:pt x="151132" y="1257299"/>
                  </a:lnTo>
                  <a:lnTo>
                    <a:pt x="172826" y="1282699"/>
                  </a:lnTo>
                  <a:lnTo>
                    <a:pt x="195878" y="1295399"/>
                  </a:lnTo>
                  <a:lnTo>
                    <a:pt x="220271" y="1320799"/>
                  </a:lnTo>
                  <a:lnTo>
                    <a:pt x="245987" y="1333499"/>
                  </a:lnTo>
                  <a:lnTo>
                    <a:pt x="273007" y="1358899"/>
                  </a:lnTo>
                  <a:lnTo>
                    <a:pt x="301315" y="1371599"/>
                  </a:lnTo>
                  <a:lnTo>
                    <a:pt x="330891" y="1396999"/>
                  </a:lnTo>
                  <a:lnTo>
                    <a:pt x="361720" y="1409699"/>
                  </a:lnTo>
                  <a:lnTo>
                    <a:pt x="393782" y="1435099"/>
                  </a:lnTo>
                  <a:lnTo>
                    <a:pt x="427060" y="1447799"/>
                  </a:lnTo>
                  <a:lnTo>
                    <a:pt x="461536" y="1473199"/>
                  </a:lnTo>
                  <a:lnTo>
                    <a:pt x="497193" y="1485899"/>
                  </a:lnTo>
                  <a:lnTo>
                    <a:pt x="534012" y="1498599"/>
                  </a:lnTo>
                  <a:lnTo>
                    <a:pt x="571976" y="1523999"/>
                  </a:lnTo>
                  <a:lnTo>
                    <a:pt x="651267" y="1549399"/>
                  </a:lnTo>
                  <a:lnTo>
                    <a:pt x="692558" y="1574799"/>
                  </a:lnTo>
                  <a:lnTo>
                    <a:pt x="734923" y="1587499"/>
                  </a:lnTo>
                  <a:lnTo>
                    <a:pt x="822802" y="1612899"/>
                  </a:lnTo>
                  <a:lnTo>
                    <a:pt x="868281" y="1638299"/>
                  </a:lnTo>
                  <a:lnTo>
                    <a:pt x="1010661" y="1676399"/>
                  </a:lnTo>
                  <a:lnTo>
                    <a:pt x="1213704" y="1727199"/>
                  </a:lnTo>
                  <a:lnTo>
                    <a:pt x="1487125" y="1790699"/>
                  </a:lnTo>
                  <a:lnTo>
                    <a:pt x="4441878" y="1790699"/>
                  </a:lnTo>
                  <a:lnTo>
                    <a:pt x="4715300" y="1727199"/>
                  </a:lnTo>
                  <a:lnTo>
                    <a:pt x="4918344" y="1676399"/>
                  </a:lnTo>
                  <a:lnTo>
                    <a:pt x="5060724" y="1638299"/>
                  </a:lnTo>
                  <a:lnTo>
                    <a:pt x="5106203" y="1612899"/>
                  </a:lnTo>
                  <a:lnTo>
                    <a:pt x="5194083" y="1587499"/>
                  </a:lnTo>
                  <a:lnTo>
                    <a:pt x="5236448" y="1574799"/>
                  </a:lnTo>
                  <a:lnTo>
                    <a:pt x="5277739" y="1549399"/>
                  </a:lnTo>
                  <a:lnTo>
                    <a:pt x="5357030" y="1523999"/>
                  </a:lnTo>
                  <a:lnTo>
                    <a:pt x="5394994" y="1498599"/>
                  </a:lnTo>
                  <a:lnTo>
                    <a:pt x="5431813" y="1485899"/>
                  </a:lnTo>
                  <a:lnTo>
                    <a:pt x="5467470" y="1473199"/>
                  </a:lnTo>
                  <a:lnTo>
                    <a:pt x="5501946" y="1447799"/>
                  </a:lnTo>
                  <a:lnTo>
                    <a:pt x="5535224" y="1435099"/>
                  </a:lnTo>
                  <a:lnTo>
                    <a:pt x="5567286" y="1409699"/>
                  </a:lnTo>
                  <a:lnTo>
                    <a:pt x="5598115" y="1396999"/>
                  </a:lnTo>
                  <a:lnTo>
                    <a:pt x="5627692" y="1371599"/>
                  </a:lnTo>
                  <a:lnTo>
                    <a:pt x="5655999" y="1358899"/>
                  </a:lnTo>
                  <a:lnTo>
                    <a:pt x="5683020" y="1333499"/>
                  </a:lnTo>
                  <a:lnTo>
                    <a:pt x="5708736" y="1320799"/>
                  </a:lnTo>
                  <a:lnTo>
                    <a:pt x="5733128" y="1295399"/>
                  </a:lnTo>
                  <a:lnTo>
                    <a:pt x="5756181" y="1282699"/>
                  </a:lnTo>
                  <a:lnTo>
                    <a:pt x="5777875" y="1257299"/>
                  </a:lnTo>
                  <a:lnTo>
                    <a:pt x="5798193" y="1244599"/>
                  </a:lnTo>
                  <a:lnTo>
                    <a:pt x="5817117" y="1219199"/>
                  </a:lnTo>
                  <a:lnTo>
                    <a:pt x="5834630" y="1193799"/>
                  </a:lnTo>
                  <a:lnTo>
                    <a:pt x="5850713" y="1181099"/>
                  </a:lnTo>
                  <a:lnTo>
                    <a:pt x="5865348" y="1155699"/>
                  </a:lnTo>
                  <a:lnTo>
                    <a:pt x="5878519" y="1130299"/>
                  </a:lnTo>
                  <a:lnTo>
                    <a:pt x="5890207" y="1117599"/>
                  </a:lnTo>
                  <a:lnTo>
                    <a:pt x="5900394" y="1092199"/>
                  </a:lnTo>
                  <a:lnTo>
                    <a:pt x="5909063" y="1066799"/>
                  </a:lnTo>
                  <a:lnTo>
                    <a:pt x="5916195" y="1041399"/>
                  </a:lnTo>
                  <a:lnTo>
                    <a:pt x="5921774" y="1028699"/>
                  </a:lnTo>
                  <a:lnTo>
                    <a:pt x="5925781" y="1003299"/>
                  </a:lnTo>
                  <a:lnTo>
                    <a:pt x="5928198" y="977899"/>
                  </a:lnTo>
                  <a:lnTo>
                    <a:pt x="5929007" y="952499"/>
                  </a:lnTo>
                  <a:lnTo>
                    <a:pt x="5928198" y="939799"/>
                  </a:lnTo>
                  <a:lnTo>
                    <a:pt x="5925781" y="914399"/>
                  </a:lnTo>
                  <a:lnTo>
                    <a:pt x="5921774" y="888999"/>
                  </a:lnTo>
                  <a:lnTo>
                    <a:pt x="5916195" y="863599"/>
                  </a:lnTo>
                  <a:lnTo>
                    <a:pt x="5909063" y="850899"/>
                  </a:lnTo>
                  <a:lnTo>
                    <a:pt x="5900394" y="825499"/>
                  </a:lnTo>
                  <a:lnTo>
                    <a:pt x="5890207" y="800099"/>
                  </a:lnTo>
                  <a:lnTo>
                    <a:pt x="5878519" y="787399"/>
                  </a:lnTo>
                  <a:lnTo>
                    <a:pt x="5865348" y="762000"/>
                  </a:lnTo>
                  <a:lnTo>
                    <a:pt x="5850713" y="736600"/>
                  </a:lnTo>
                  <a:lnTo>
                    <a:pt x="5834630" y="723900"/>
                  </a:lnTo>
                  <a:lnTo>
                    <a:pt x="5817117" y="698500"/>
                  </a:lnTo>
                  <a:lnTo>
                    <a:pt x="5798193" y="673100"/>
                  </a:lnTo>
                  <a:lnTo>
                    <a:pt x="5777875" y="660400"/>
                  </a:lnTo>
                  <a:lnTo>
                    <a:pt x="5756181" y="635000"/>
                  </a:lnTo>
                  <a:lnTo>
                    <a:pt x="5733128" y="609600"/>
                  </a:lnTo>
                  <a:lnTo>
                    <a:pt x="5708736" y="596900"/>
                  </a:lnTo>
                  <a:lnTo>
                    <a:pt x="5683020" y="571500"/>
                  </a:lnTo>
                  <a:lnTo>
                    <a:pt x="5655999" y="558800"/>
                  </a:lnTo>
                  <a:lnTo>
                    <a:pt x="5627692" y="533400"/>
                  </a:lnTo>
                  <a:lnTo>
                    <a:pt x="5598115" y="520700"/>
                  </a:lnTo>
                  <a:lnTo>
                    <a:pt x="5567286" y="495300"/>
                  </a:lnTo>
                  <a:lnTo>
                    <a:pt x="5535224" y="482600"/>
                  </a:lnTo>
                  <a:lnTo>
                    <a:pt x="5501946" y="469900"/>
                  </a:lnTo>
                  <a:lnTo>
                    <a:pt x="5467470" y="444500"/>
                  </a:lnTo>
                  <a:lnTo>
                    <a:pt x="5431813" y="431800"/>
                  </a:lnTo>
                  <a:lnTo>
                    <a:pt x="5394994" y="406400"/>
                  </a:lnTo>
                  <a:lnTo>
                    <a:pt x="5317939" y="381000"/>
                  </a:lnTo>
                  <a:lnTo>
                    <a:pt x="5277739" y="355600"/>
                  </a:lnTo>
                  <a:lnTo>
                    <a:pt x="5194083" y="330200"/>
                  </a:lnTo>
                  <a:lnTo>
                    <a:pt x="5150662" y="317500"/>
                  </a:lnTo>
                  <a:lnTo>
                    <a:pt x="5106203" y="292100"/>
                  </a:lnTo>
                  <a:lnTo>
                    <a:pt x="4966777" y="254000"/>
                  </a:lnTo>
                  <a:lnTo>
                    <a:pt x="4767422" y="203200"/>
                  </a:lnTo>
                  <a:lnTo>
                    <a:pt x="4498211" y="139700"/>
                  </a:lnTo>
                  <a:lnTo>
                    <a:pt x="4384756" y="114300"/>
                  </a:lnTo>
                  <a:close/>
                </a:path>
                <a:path w="5929630" h="1905000">
                  <a:moveTo>
                    <a:pt x="4208833" y="88900"/>
                  </a:moveTo>
                  <a:lnTo>
                    <a:pt x="1720168" y="88900"/>
                  </a:lnTo>
                  <a:lnTo>
                    <a:pt x="1602140" y="114300"/>
                  </a:lnTo>
                  <a:lnTo>
                    <a:pt x="4326862" y="114300"/>
                  </a:lnTo>
                  <a:lnTo>
                    <a:pt x="4208833" y="88900"/>
                  </a:lnTo>
                  <a:close/>
                </a:path>
                <a:path w="5929630" h="1905000">
                  <a:moveTo>
                    <a:pt x="4026452" y="63500"/>
                  </a:moveTo>
                  <a:lnTo>
                    <a:pt x="1902549" y="63500"/>
                  </a:lnTo>
                  <a:lnTo>
                    <a:pt x="1780268" y="88900"/>
                  </a:lnTo>
                  <a:lnTo>
                    <a:pt x="4148734" y="88900"/>
                  </a:lnTo>
                  <a:lnTo>
                    <a:pt x="4026452" y="63500"/>
                  </a:lnTo>
                  <a:close/>
                </a:path>
                <a:path w="5929630" h="1905000">
                  <a:moveTo>
                    <a:pt x="3901513" y="50800"/>
                  </a:moveTo>
                  <a:lnTo>
                    <a:pt x="2027487" y="50800"/>
                  </a:lnTo>
                  <a:lnTo>
                    <a:pt x="1964695" y="63500"/>
                  </a:lnTo>
                  <a:lnTo>
                    <a:pt x="3964306" y="63500"/>
                  </a:lnTo>
                  <a:lnTo>
                    <a:pt x="3901513" y="50800"/>
                  </a:lnTo>
                  <a:close/>
                </a:path>
                <a:path w="5929630" h="1905000">
                  <a:moveTo>
                    <a:pt x="3774060" y="38100"/>
                  </a:moveTo>
                  <a:lnTo>
                    <a:pt x="2154940" y="38100"/>
                  </a:lnTo>
                  <a:lnTo>
                    <a:pt x="2090908" y="50800"/>
                  </a:lnTo>
                  <a:lnTo>
                    <a:pt x="3838092" y="50800"/>
                  </a:lnTo>
                  <a:lnTo>
                    <a:pt x="3774060" y="38100"/>
                  </a:lnTo>
                  <a:close/>
                </a:path>
                <a:path w="5929630" h="1905000">
                  <a:moveTo>
                    <a:pt x="3644234" y="25400"/>
                  </a:moveTo>
                  <a:lnTo>
                    <a:pt x="2284765" y="25400"/>
                  </a:lnTo>
                  <a:lnTo>
                    <a:pt x="2219565" y="38100"/>
                  </a:lnTo>
                  <a:lnTo>
                    <a:pt x="3709434" y="38100"/>
                  </a:lnTo>
                  <a:lnTo>
                    <a:pt x="3644234" y="25400"/>
                  </a:lnTo>
                  <a:close/>
                </a:path>
                <a:path w="5929630" h="1905000">
                  <a:moveTo>
                    <a:pt x="3445357" y="12700"/>
                  </a:moveTo>
                  <a:lnTo>
                    <a:pt x="2483640" y="12700"/>
                  </a:lnTo>
                  <a:lnTo>
                    <a:pt x="2416821" y="25400"/>
                  </a:lnTo>
                  <a:lnTo>
                    <a:pt x="3512177" y="25400"/>
                  </a:lnTo>
                  <a:lnTo>
                    <a:pt x="3445357" y="12700"/>
                  </a:lnTo>
                  <a:close/>
                </a:path>
                <a:path w="5929630" h="1905000">
                  <a:moveTo>
                    <a:pt x="3173213" y="0"/>
                  </a:moveTo>
                  <a:lnTo>
                    <a:pt x="2755782" y="0"/>
                  </a:lnTo>
                  <a:lnTo>
                    <a:pt x="2687053" y="12700"/>
                  </a:lnTo>
                  <a:lnTo>
                    <a:pt x="3241943" y="12700"/>
                  </a:lnTo>
                  <a:lnTo>
                    <a:pt x="3173213" y="0"/>
                  </a:lnTo>
                  <a:close/>
                </a:path>
              </a:pathLst>
            </a:custGeom>
            <a:solidFill>
              <a:srgbClr val="004479"/>
            </a:solidFill>
          </p:spPr>
          <p:txBody>
            <a:bodyPr wrap="square" lIns="0" tIns="0" rIns="0" bIns="0" rtlCol="0"/>
            <a:lstStyle/>
            <a:p>
              <a:endParaRPr/>
            </a:p>
          </p:txBody>
        </p:sp>
        <p:sp>
          <p:nvSpPr>
            <p:cNvPr id="9" name="object 7"/>
            <p:cNvSpPr/>
            <p:nvPr/>
          </p:nvSpPr>
          <p:spPr>
            <a:xfrm>
              <a:off x="3586946" y="2016942"/>
              <a:ext cx="1583575" cy="2098967"/>
            </a:xfrm>
            <a:prstGeom prst="rect">
              <a:avLst/>
            </a:prstGeom>
            <a:blipFill>
              <a:blip r:embed="rId4" cstate="print"/>
              <a:stretch>
                <a:fillRect/>
              </a:stretch>
            </a:blipFill>
          </p:spPr>
          <p:txBody>
            <a:bodyPr wrap="square" lIns="0" tIns="0" rIns="0" bIns="0" rtlCol="0"/>
            <a:lstStyle/>
            <a:p>
              <a:endParaRPr/>
            </a:p>
          </p:txBody>
        </p:sp>
        <p:sp>
          <p:nvSpPr>
            <p:cNvPr id="10" name="object 8"/>
            <p:cNvSpPr/>
            <p:nvPr/>
          </p:nvSpPr>
          <p:spPr>
            <a:xfrm>
              <a:off x="3581586" y="2011404"/>
              <a:ext cx="1444625" cy="1958339"/>
            </a:xfrm>
            <a:custGeom>
              <a:avLst/>
              <a:gdLst/>
              <a:ahLst/>
              <a:cxnLst/>
              <a:rect l="l" t="t" r="r" b="b"/>
              <a:pathLst>
                <a:path w="1444625" h="1958339">
                  <a:moveTo>
                    <a:pt x="1444561" y="0"/>
                  </a:moveTo>
                  <a:lnTo>
                    <a:pt x="0" y="0"/>
                  </a:lnTo>
                  <a:lnTo>
                    <a:pt x="0" y="1958009"/>
                  </a:lnTo>
                  <a:lnTo>
                    <a:pt x="1444561" y="1958009"/>
                  </a:lnTo>
                  <a:lnTo>
                    <a:pt x="1444561" y="0"/>
                  </a:lnTo>
                  <a:close/>
                </a:path>
              </a:pathLst>
            </a:custGeom>
            <a:solidFill>
              <a:srgbClr val="8D111B"/>
            </a:solidFill>
          </p:spPr>
          <p:txBody>
            <a:bodyPr wrap="square" lIns="0" tIns="0" rIns="0" bIns="0" rtlCol="0"/>
            <a:lstStyle/>
            <a:p>
              <a:endParaRPr/>
            </a:p>
          </p:txBody>
        </p:sp>
        <p:sp>
          <p:nvSpPr>
            <p:cNvPr id="11" name="object 9"/>
            <p:cNvSpPr/>
            <p:nvPr/>
          </p:nvSpPr>
          <p:spPr>
            <a:xfrm>
              <a:off x="4991794" y="1850686"/>
              <a:ext cx="1587728" cy="2103119"/>
            </a:xfrm>
            <a:prstGeom prst="rect">
              <a:avLst/>
            </a:prstGeom>
            <a:blipFill>
              <a:blip r:embed="rId5" cstate="print"/>
              <a:stretch>
                <a:fillRect/>
              </a:stretch>
            </a:blipFill>
          </p:spPr>
          <p:txBody>
            <a:bodyPr wrap="square" lIns="0" tIns="0" rIns="0" bIns="0" rtlCol="0"/>
            <a:lstStyle/>
            <a:p>
              <a:endParaRPr/>
            </a:p>
          </p:txBody>
        </p:sp>
        <p:sp>
          <p:nvSpPr>
            <p:cNvPr id="12" name="object 10"/>
            <p:cNvSpPr/>
            <p:nvPr/>
          </p:nvSpPr>
          <p:spPr>
            <a:xfrm>
              <a:off x="4988467" y="1846533"/>
              <a:ext cx="1444625" cy="1959610"/>
            </a:xfrm>
            <a:custGeom>
              <a:avLst/>
              <a:gdLst/>
              <a:ahLst/>
              <a:cxnLst/>
              <a:rect l="l" t="t" r="r" b="b"/>
              <a:pathLst>
                <a:path w="1444625" h="1959610">
                  <a:moveTo>
                    <a:pt x="1444574" y="0"/>
                  </a:moveTo>
                  <a:lnTo>
                    <a:pt x="0" y="0"/>
                  </a:lnTo>
                  <a:lnTo>
                    <a:pt x="0" y="1959584"/>
                  </a:lnTo>
                  <a:lnTo>
                    <a:pt x="1444574" y="1959584"/>
                  </a:lnTo>
                  <a:lnTo>
                    <a:pt x="1444574" y="0"/>
                  </a:lnTo>
                  <a:close/>
                </a:path>
              </a:pathLst>
            </a:custGeom>
            <a:solidFill>
              <a:srgbClr val="606000"/>
            </a:solidFill>
          </p:spPr>
          <p:txBody>
            <a:bodyPr wrap="square" lIns="0" tIns="0" rIns="0" bIns="0" rtlCol="0"/>
            <a:lstStyle/>
            <a:p>
              <a:endParaRPr/>
            </a:p>
          </p:txBody>
        </p:sp>
        <p:sp>
          <p:nvSpPr>
            <p:cNvPr id="13" name="object 11"/>
            <p:cNvSpPr/>
            <p:nvPr/>
          </p:nvSpPr>
          <p:spPr>
            <a:xfrm>
              <a:off x="2061650" y="2576669"/>
              <a:ext cx="1306830" cy="1304925"/>
            </a:xfrm>
            <a:custGeom>
              <a:avLst/>
              <a:gdLst/>
              <a:ahLst/>
              <a:cxnLst/>
              <a:rect l="l" t="t" r="r" b="b"/>
              <a:pathLst>
                <a:path w="1306829" h="1304925">
                  <a:moveTo>
                    <a:pt x="653199" y="0"/>
                  </a:moveTo>
                  <a:lnTo>
                    <a:pt x="604448" y="1789"/>
                  </a:lnTo>
                  <a:lnTo>
                    <a:pt x="556671" y="7073"/>
                  </a:lnTo>
                  <a:lnTo>
                    <a:pt x="509993" y="15727"/>
                  </a:lnTo>
                  <a:lnTo>
                    <a:pt x="464541" y="27622"/>
                  </a:lnTo>
                  <a:lnTo>
                    <a:pt x="420442" y="42635"/>
                  </a:lnTo>
                  <a:lnTo>
                    <a:pt x="377820" y="60637"/>
                  </a:lnTo>
                  <a:lnTo>
                    <a:pt x="336804" y="81504"/>
                  </a:lnTo>
                  <a:lnTo>
                    <a:pt x="297518" y="105108"/>
                  </a:lnTo>
                  <a:lnTo>
                    <a:pt x="260090" y="131325"/>
                  </a:lnTo>
                  <a:lnTo>
                    <a:pt x="224646" y="160027"/>
                  </a:lnTo>
                  <a:lnTo>
                    <a:pt x="191311" y="191088"/>
                  </a:lnTo>
                  <a:lnTo>
                    <a:pt x="160213" y="224383"/>
                  </a:lnTo>
                  <a:lnTo>
                    <a:pt x="131477" y="259785"/>
                  </a:lnTo>
                  <a:lnTo>
                    <a:pt x="105229" y="297169"/>
                  </a:lnTo>
                  <a:lnTo>
                    <a:pt x="81597" y="336407"/>
                  </a:lnTo>
                  <a:lnTo>
                    <a:pt x="60706" y="377373"/>
                  </a:lnTo>
                  <a:lnTo>
                    <a:pt x="42683" y="419942"/>
                  </a:lnTo>
                  <a:lnTo>
                    <a:pt x="27654" y="463988"/>
                  </a:lnTo>
                  <a:lnTo>
                    <a:pt x="15744" y="509384"/>
                  </a:lnTo>
                  <a:lnTo>
                    <a:pt x="7081" y="556004"/>
                  </a:lnTo>
                  <a:lnTo>
                    <a:pt x="1791" y="603722"/>
                  </a:lnTo>
                  <a:lnTo>
                    <a:pt x="0" y="652411"/>
                  </a:lnTo>
                  <a:lnTo>
                    <a:pt x="1791" y="701101"/>
                  </a:lnTo>
                  <a:lnTo>
                    <a:pt x="7082" y="748819"/>
                  </a:lnTo>
                  <a:lnTo>
                    <a:pt x="15745" y="795439"/>
                  </a:lnTo>
                  <a:lnTo>
                    <a:pt x="27655" y="840834"/>
                  </a:lnTo>
                  <a:lnTo>
                    <a:pt x="42685" y="884880"/>
                  </a:lnTo>
                  <a:lnTo>
                    <a:pt x="60709" y="927449"/>
                  </a:lnTo>
                  <a:lnTo>
                    <a:pt x="81600" y="968416"/>
                  </a:lnTo>
                  <a:lnTo>
                    <a:pt x="105233" y="1007654"/>
                  </a:lnTo>
                  <a:lnTo>
                    <a:pt x="131480" y="1045037"/>
                  </a:lnTo>
                  <a:lnTo>
                    <a:pt x="160217" y="1080439"/>
                  </a:lnTo>
                  <a:lnTo>
                    <a:pt x="191315" y="1113734"/>
                  </a:lnTo>
                  <a:lnTo>
                    <a:pt x="224650" y="1144796"/>
                  </a:lnTo>
                  <a:lnTo>
                    <a:pt x="260095" y="1173498"/>
                  </a:lnTo>
                  <a:lnTo>
                    <a:pt x="297523" y="1199714"/>
                  </a:lnTo>
                  <a:lnTo>
                    <a:pt x="336808" y="1223319"/>
                  </a:lnTo>
                  <a:lnTo>
                    <a:pt x="377824" y="1244185"/>
                  </a:lnTo>
                  <a:lnTo>
                    <a:pt x="420445" y="1262188"/>
                  </a:lnTo>
                  <a:lnTo>
                    <a:pt x="464544" y="1277200"/>
                  </a:lnTo>
                  <a:lnTo>
                    <a:pt x="509996" y="1289096"/>
                  </a:lnTo>
                  <a:lnTo>
                    <a:pt x="556673" y="1297749"/>
                  </a:lnTo>
                  <a:lnTo>
                    <a:pt x="604449" y="1303033"/>
                  </a:lnTo>
                  <a:lnTo>
                    <a:pt x="653199" y="1304823"/>
                  </a:lnTo>
                  <a:lnTo>
                    <a:pt x="701946" y="1303033"/>
                  </a:lnTo>
                  <a:lnTo>
                    <a:pt x="749721" y="1297749"/>
                  </a:lnTo>
                  <a:lnTo>
                    <a:pt x="796397" y="1289096"/>
                  </a:lnTo>
                  <a:lnTo>
                    <a:pt x="841847" y="1277200"/>
                  </a:lnTo>
                  <a:lnTo>
                    <a:pt x="885945" y="1262188"/>
                  </a:lnTo>
                  <a:lnTo>
                    <a:pt x="928565" y="1244185"/>
                  </a:lnTo>
                  <a:lnTo>
                    <a:pt x="969580" y="1223319"/>
                  </a:lnTo>
                  <a:lnTo>
                    <a:pt x="1008865" y="1199714"/>
                  </a:lnTo>
                  <a:lnTo>
                    <a:pt x="1046292" y="1173498"/>
                  </a:lnTo>
                  <a:lnTo>
                    <a:pt x="1081736" y="1144796"/>
                  </a:lnTo>
                  <a:lnTo>
                    <a:pt x="1115071" y="1113734"/>
                  </a:lnTo>
                  <a:lnTo>
                    <a:pt x="1146169" y="1080439"/>
                  </a:lnTo>
                  <a:lnTo>
                    <a:pt x="1174905" y="1045037"/>
                  </a:lnTo>
                  <a:lnTo>
                    <a:pt x="1201152" y="1007654"/>
                  </a:lnTo>
                  <a:lnTo>
                    <a:pt x="1224785" y="968416"/>
                  </a:lnTo>
                  <a:lnTo>
                    <a:pt x="1245676" y="927449"/>
                  </a:lnTo>
                  <a:lnTo>
                    <a:pt x="1263700" y="884880"/>
                  </a:lnTo>
                  <a:lnTo>
                    <a:pt x="1278730" y="840834"/>
                  </a:lnTo>
                  <a:lnTo>
                    <a:pt x="1290639" y="795439"/>
                  </a:lnTo>
                  <a:lnTo>
                    <a:pt x="1299303" y="748819"/>
                  </a:lnTo>
                  <a:lnTo>
                    <a:pt x="1304593" y="701101"/>
                  </a:lnTo>
                  <a:lnTo>
                    <a:pt x="1306385" y="652411"/>
                  </a:lnTo>
                  <a:lnTo>
                    <a:pt x="1304593" y="603720"/>
                  </a:lnTo>
                  <a:lnTo>
                    <a:pt x="1299302" y="556001"/>
                  </a:lnTo>
                  <a:lnTo>
                    <a:pt x="1290638" y="509380"/>
                  </a:lnTo>
                  <a:lnTo>
                    <a:pt x="1278728" y="463983"/>
                  </a:lnTo>
                  <a:lnTo>
                    <a:pt x="1263698" y="419937"/>
                  </a:lnTo>
                  <a:lnTo>
                    <a:pt x="1245673" y="377368"/>
                  </a:lnTo>
                  <a:lnTo>
                    <a:pt x="1224781" y="336401"/>
                  </a:lnTo>
                  <a:lnTo>
                    <a:pt x="1201148" y="297163"/>
                  </a:lnTo>
                  <a:lnTo>
                    <a:pt x="1174900" y="259780"/>
                  </a:lnTo>
                  <a:lnTo>
                    <a:pt x="1146164" y="224378"/>
                  </a:lnTo>
                  <a:lnTo>
                    <a:pt x="1115066" y="191084"/>
                  </a:lnTo>
                  <a:lnTo>
                    <a:pt x="1081731" y="160023"/>
                  </a:lnTo>
                  <a:lnTo>
                    <a:pt x="1046287" y="131321"/>
                  </a:lnTo>
                  <a:lnTo>
                    <a:pt x="1008859" y="105105"/>
                  </a:lnTo>
                  <a:lnTo>
                    <a:pt x="969575" y="81501"/>
                  </a:lnTo>
                  <a:lnTo>
                    <a:pt x="928560" y="60635"/>
                  </a:lnTo>
                  <a:lnTo>
                    <a:pt x="885941" y="42633"/>
                  </a:lnTo>
                  <a:lnTo>
                    <a:pt x="841843" y="27621"/>
                  </a:lnTo>
                  <a:lnTo>
                    <a:pt x="796394" y="15726"/>
                  </a:lnTo>
                  <a:lnTo>
                    <a:pt x="749719" y="7073"/>
                  </a:lnTo>
                  <a:lnTo>
                    <a:pt x="701944" y="1789"/>
                  </a:lnTo>
                  <a:lnTo>
                    <a:pt x="653199" y="0"/>
                  </a:lnTo>
                  <a:close/>
                </a:path>
              </a:pathLst>
            </a:custGeom>
            <a:solidFill>
              <a:srgbClr val="EC5970"/>
            </a:solidFill>
          </p:spPr>
          <p:txBody>
            <a:bodyPr wrap="square" lIns="0" tIns="0" rIns="0" bIns="0" rtlCol="0"/>
            <a:lstStyle/>
            <a:p>
              <a:endParaRPr/>
            </a:p>
          </p:txBody>
        </p:sp>
        <p:sp>
          <p:nvSpPr>
            <p:cNvPr id="14" name="object 12"/>
            <p:cNvSpPr/>
            <p:nvPr/>
          </p:nvSpPr>
          <p:spPr>
            <a:xfrm>
              <a:off x="2061652" y="2576660"/>
              <a:ext cx="1306830" cy="1303655"/>
            </a:xfrm>
            <a:custGeom>
              <a:avLst/>
              <a:gdLst/>
              <a:ahLst/>
              <a:cxnLst/>
              <a:rect l="l" t="t" r="r" b="b"/>
              <a:pathLst>
                <a:path w="1306829" h="1303654">
                  <a:moveTo>
                    <a:pt x="0" y="651633"/>
                  </a:moveTo>
                  <a:lnTo>
                    <a:pt x="1791" y="603000"/>
                  </a:lnTo>
                  <a:lnTo>
                    <a:pt x="7082" y="555338"/>
                  </a:lnTo>
                  <a:lnTo>
                    <a:pt x="15745" y="508773"/>
                  </a:lnTo>
                  <a:lnTo>
                    <a:pt x="27655" y="463431"/>
                  </a:lnTo>
                  <a:lnTo>
                    <a:pt x="42685" y="419438"/>
                  </a:lnTo>
                  <a:lnTo>
                    <a:pt x="60709" y="376919"/>
                  </a:lnTo>
                  <a:lnTo>
                    <a:pt x="81600" y="336001"/>
                  </a:lnTo>
                  <a:lnTo>
                    <a:pt x="105233" y="296810"/>
                  </a:lnTo>
                  <a:lnTo>
                    <a:pt x="131481" y="259472"/>
                  </a:lnTo>
                  <a:lnTo>
                    <a:pt x="160217" y="224112"/>
                  </a:lnTo>
                  <a:lnTo>
                    <a:pt x="191316" y="190857"/>
                  </a:lnTo>
                  <a:lnTo>
                    <a:pt x="224650" y="159833"/>
                  </a:lnTo>
                  <a:lnTo>
                    <a:pt x="260095" y="131165"/>
                  </a:lnTo>
                  <a:lnTo>
                    <a:pt x="297523" y="104981"/>
                  </a:lnTo>
                  <a:lnTo>
                    <a:pt x="336808" y="81405"/>
                  </a:lnTo>
                  <a:lnTo>
                    <a:pt x="377824" y="60563"/>
                  </a:lnTo>
                  <a:lnTo>
                    <a:pt x="420445" y="42583"/>
                  </a:lnTo>
                  <a:lnTo>
                    <a:pt x="464543" y="27589"/>
                  </a:lnTo>
                  <a:lnTo>
                    <a:pt x="509994" y="15707"/>
                  </a:lnTo>
                  <a:lnTo>
                    <a:pt x="556671" y="7065"/>
                  </a:lnTo>
                  <a:lnTo>
                    <a:pt x="604446" y="1787"/>
                  </a:lnTo>
                  <a:lnTo>
                    <a:pt x="653195" y="0"/>
                  </a:lnTo>
                  <a:lnTo>
                    <a:pt x="701944" y="1787"/>
                  </a:lnTo>
                  <a:lnTo>
                    <a:pt x="749720" y="7065"/>
                  </a:lnTo>
                  <a:lnTo>
                    <a:pt x="796397" y="15707"/>
                  </a:lnTo>
                  <a:lnTo>
                    <a:pt x="841847" y="27589"/>
                  </a:lnTo>
                  <a:lnTo>
                    <a:pt x="885946" y="42583"/>
                  </a:lnTo>
                  <a:lnTo>
                    <a:pt x="928567" y="60563"/>
                  </a:lnTo>
                  <a:lnTo>
                    <a:pt x="969583" y="81405"/>
                  </a:lnTo>
                  <a:lnTo>
                    <a:pt x="1008868" y="104981"/>
                  </a:lnTo>
                  <a:lnTo>
                    <a:pt x="1046296" y="131165"/>
                  </a:lnTo>
                  <a:lnTo>
                    <a:pt x="1081740" y="159833"/>
                  </a:lnTo>
                  <a:lnTo>
                    <a:pt x="1115075" y="190857"/>
                  </a:lnTo>
                  <a:lnTo>
                    <a:pt x="1146174" y="224112"/>
                  </a:lnTo>
                  <a:lnTo>
                    <a:pt x="1174910" y="259472"/>
                  </a:lnTo>
                  <a:lnTo>
                    <a:pt x="1201158" y="296810"/>
                  </a:lnTo>
                  <a:lnTo>
                    <a:pt x="1224790" y="336001"/>
                  </a:lnTo>
                  <a:lnTo>
                    <a:pt x="1245682" y="376919"/>
                  </a:lnTo>
                  <a:lnTo>
                    <a:pt x="1263706" y="419438"/>
                  </a:lnTo>
                  <a:lnTo>
                    <a:pt x="1278736" y="463431"/>
                  </a:lnTo>
                  <a:lnTo>
                    <a:pt x="1290646" y="508773"/>
                  </a:lnTo>
                  <a:lnTo>
                    <a:pt x="1299309" y="555338"/>
                  </a:lnTo>
                  <a:lnTo>
                    <a:pt x="1304600" y="603000"/>
                  </a:lnTo>
                  <a:lnTo>
                    <a:pt x="1306391" y="651633"/>
                  </a:lnTo>
                  <a:lnTo>
                    <a:pt x="1304600" y="700264"/>
                  </a:lnTo>
                  <a:lnTo>
                    <a:pt x="1299309" y="747925"/>
                  </a:lnTo>
                  <a:lnTo>
                    <a:pt x="1290646" y="794488"/>
                  </a:lnTo>
                  <a:lnTo>
                    <a:pt x="1278736" y="839830"/>
                  </a:lnTo>
                  <a:lnTo>
                    <a:pt x="1263706" y="883822"/>
                  </a:lnTo>
                  <a:lnTo>
                    <a:pt x="1245682" y="926340"/>
                  </a:lnTo>
                  <a:lnTo>
                    <a:pt x="1224790" y="967257"/>
                  </a:lnTo>
                  <a:lnTo>
                    <a:pt x="1201158" y="1006448"/>
                  </a:lnTo>
                  <a:lnTo>
                    <a:pt x="1174910" y="1043786"/>
                  </a:lnTo>
                  <a:lnTo>
                    <a:pt x="1146174" y="1079145"/>
                  </a:lnTo>
                  <a:lnTo>
                    <a:pt x="1115075" y="1112400"/>
                  </a:lnTo>
                  <a:lnTo>
                    <a:pt x="1081740" y="1143423"/>
                  </a:lnTo>
                  <a:lnTo>
                    <a:pt x="1046296" y="1172091"/>
                  </a:lnTo>
                  <a:lnTo>
                    <a:pt x="1008868" y="1198275"/>
                  </a:lnTo>
                  <a:lnTo>
                    <a:pt x="969583" y="1221851"/>
                  </a:lnTo>
                  <a:lnTo>
                    <a:pt x="928567" y="1242692"/>
                  </a:lnTo>
                  <a:lnTo>
                    <a:pt x="885946" y="1260673"/>
                  </a:lnTo>
                  <a:lnTo>
                    <a:pt x="841847" y="1275667"/>
                  </a:lnTo>
                  <a:lnTo>
                    <a:pt x="796397" y="1287548"/>
                  </a:lnTo>
                  <a:lnTo>
                    <a:pt x="749720" y="1296191"/>
                  </a:lnTo>
                  <a:lnTo>
                    <a:pt x="701944" y="1301469"/>
                  </a:lnTo>
                  <a:lnTo>
                    <a:pt x="653195" y="1303256"/>
                  </a:lnTo>
                  <a:lnTo>
                    <a:pt x="604446" y="1301469"/>
                  </a:lnTo>
                  <a:lnTo>
                    <a:pt x="556671" y="1296191"/>
                  </a:lnTo>
                  <a:lnTo>
                    <a:pt x="509994" y="1287548"/>
                  </a:lnTo>
                  <a:lnTo>
                    <a:pt x="464543" y="1275667"/>
                  </a:lnTo>
                  <a:lnTo>
                    <a:pt x="420445" y="1260673"/>
                  </a:lnTo>
                  <a:lnTo>
                    <a:pt x="377824" y="1242692"/>
                  </a:lnTo>
                  <a:lnTo>
                    <a:pt x="336808" y="1221851"/>
                  </a:lnTo>
                  <a:lnTo>
                    <a:pt x="297523" y="1198275"/>
                  </a:lnTo>
                  <a:lnTo>
                    <a:pt x="260095" y="1172091"/>
                  </a:lnTo>
                  <a:lnTo>
                    <a:pt x="224650" y="1143423"/>
                  </a:lnTo>
                  <a:lnTo>
                    <a:pt x="191316" y="1112400"/>
                  </a:lnTo>
                  <a:lnTo>
                    <a:pt x="160217" y="1079145"/>
                  </a:lnTo>
                  <a:lnTo>
                    <a:pt x="131481" y="1043786"/>
                  </a:lnTo>
                  <a:lnTo>
                    <a:pt x="105233" y="1006448"/>
                  </a:lnTo>
                  <a:lnTo>
                    <a:pt x="81600" y="967257"/>
                  </a:lnTo>
                  <a:lnTo>
                    <a:pt x="60709" y="926340"/>
                  </a:lnTo>
                  <a:lnTo>
                    <a:pt x="42685" y="883822"/>
                  </a:lnTo>
                  <a:lnTo>
                    <a:pt x="27655" y="839830"/>
                  </a:lnTo>
                  <a:lnTo>
                    <a:pt x="15745" y="794488"/>
                  </a:lnTo>
                  <a:lnTo>
                    <a:pt x="7082" y="747925"/>
                  </a:lnTo>
                  <a:lnTo>
                    <a:pt x="1791" y="700264"/>
                  </a:lnTo>
                  <a:lnTo>
                    <a:pt x="0" y="651633"/>
                  </a:lnTo>
                  <a:close/>
                </a:path>
              </a:pathLst>
            </a:custGeom>
            <a:ln w="25122">
              <a:solidFill>
                <a:srgbClr val="000000"/>
              </a:solidFill>
            </a:ln>
          </p:spPr>
          <p:txBody>
            <a:bodyPr wrap="square" lIns="0" tIns="0" rIns="0" bIns="0" rtlCol="0"/>
            <a:lstStyle/>
            <a:p>
              <a:endParaRPr/>
            </a:p>
          </p:txBody>
        </p:sp>
        <p:sp>
          <p:nvSpPr>
            <p:cNvPr id="15" name="object 13"/>
            <p:cNvSpPr/>
            <p:nvPr/>
          </p:nvSpPr>
          <p:spPr>
            <a:xfrm>
              <a:off x="2435627" y="2977059"/>
              <a:ext cx="731520" cy="444731"/>
            </a:xfrm>
            <a:prstGeom prst="rect">
              <a:avLst/>
            </a:prstGeom>
            <a:blipFill>
              <a:blip r:embed="rId6" cstate="print"/>
              <a:stretch>
                <a:fillRect/>
              </a:stretch>
            </a:blipFill>
          </p:spPr>
          <p:txBody>
            <a:bodyPr wrap="square" lIns="0" tIns="0" rIns="0" bIns="0" rtlCol="0"/>
            <a:lstStyle/>
            <a:p>
              <a:endParaRPr/>
            </a:p>
          </p:txBody>
        </p:sp>
        <p:sp>
          <p:nvSpPr>
            <p:cNvPr id="16" name="object 14"/>
            <p:cNvSpPr/>
            <p:nvPr/>
          </p:nvSpPr>
          <p:spPr>
            <a:xfrm>
              <a:off x="2463415" y="3070546"/>
              <a:ext cx="646430" cy="229870"/>
            </a:xfrm>
            <a:custGeom>
              <a:avLst/>
              <a:gdLst/>
              <a:ahLst/>
              <a:cxnLst/>
              <a:rect l="l" t="t" r="r" b="b"/>
              <a:pathLst>
                <a:path w="646430" h="229870">
                  <a:moveTo>
                    <a:pt x="43103" y="156463"/>
                  </a:moveTo>
                  <a:lnTo>
                    <a:pt x="0" y="156463"/>
                  </a:lnTo>
                  <a:lnTo>
                    <a:pt x="1531" y="172509"/>
                  </a:lnTo>
                  <a:lnTo>
                    <a:pt x="24523" y="209740"/>
                  </a:lnTo>
                  <a:lnTo>
                    <a:pt x="71586" y="227908"/>
                  </a:lnTo>
                  <a:lnTo>
                    <a:pt x="91846" y="229120"/>
                  </a:lnTo>
                  <a:lnTo>
                    <a:pt x="111615" y="227889"/>
                  </a:lnTo>
                  <a:lnTo>
                    <a:pt x="156718" y="209435"/>
                  </a:lnTo>
                  <a:lnTo>
                    <a:pt x="170990" y="192036"/>
                  </a:lnTo>
                  <a:lnTo>
                    <a:pt x="89992" y="192036"/>
                  </a:lnTo>
                  <a:lnTo>
                    <a:pt x="77321" y="191200"/>
                  </a:lnTo>
                  <a:lnTo>
                    <a:pt x="44513" y="166370"/>
                  </a:lnTo>
                  <a:lnTo>
                    <a:pt x="43103" y="156463"/>
                  </a:lnTo>
                  <a:close/>
                </a:path>
                <a:path w="646430" h="229870">
                  <a:moveTo>
                    <a:pt x="87960" y="0"/>
                  </a:moveTo>
                  <a:lnTo>
                    <a:pt x="37000" y="10849"/>
                  </a:lnTo>
                  <a:lnTo>
                    <a:pt x="8972" y="41043"/>
                  </a:lnTo>
                  <a:lnTo>
                    <a:pt x="3619" y="67729"/>
                  </a:lnTo>
                  <a:lnTo>
                    <a:pt x="4981" y="82652"/>
                  </a:lnTo>
                  <a:lnTo>
                    <a:pt x="33199" y="119119"/>
                  </a:lnTo>
                  <a:lnTo>
                    <a:pt x="72834" y="131368"/>
                  </a:lnTo>
                  <a:lnTo>
                    <a:pt x="96278" y="136537"/>
                  </a:lnTo>
                  <a:lnTo>
                    <a:pt x="105877" y="138830"/>
                  </a:lnTo>
                  <a:lnTo>
                    <a:pt x="135966" y="156171"/>
                  </a:lnTo>
                  <a:lnTo>
                    <a:pt x="135966" y="163334"/>
                  </a:lnTo>
                  <a:lnTo>
                    <a:pt x="104821" y="191157"/>
                  </a:lnTo>
                  <a:lnTo>
                    <a:pt x="89992" y="192036"/>
                  </a:lnTo>
                  <a:lnTo>
                    <a:pt x="170990" y="192036"/>
                  </a:lnTo>
                  <a:lnTo>
                    <a:pt x="173937" y="187215"/>
                  </a:lnTo>
                  <a:lnTo>
                    <a:pt x="178243" y="174215"/>
                  </a:lnTo>
                  <a:lnTo>
                    <a:pt x="179679" y="159956"/>
                  </a:lnTo>
                  <a:lnTo>
                    <a:pt x="178467" y="146288"/>
                  </a:lnTo>
                  <a:lnTo>
                    <a:pt x="153244" y="110874"/>
                  </a:lnTo>
                  <a:lnTo>
                    <a:pt x="84785" y="90766"/>
                  </a:lnTo>
                  <a:lnTo>
                    <a:pt x="74738" y="88269"/>
                  </a:lnTo>
                  <a:lnTo>
                    <a:pt x="45516" y="72174"/>
                  </a:lnTo>
                  <a:lnTo>
                    <a:pt x="45516" y="56007"/>
                  </a:lnTo>
                  <a:lnTo>
                    <a:pt x="84721" y="37680"/>
                  </a:lnTo>
                  <a:lnTo>
                    <a:pt x="163971" y="37680"/>
                  </a:lnTo>
                  <a:lnTo>
                    <a:pt x="157861" y="28249"/>
                  </a:lnTo>
                  <a:lnTo>
                    <a:pt x="147078" y="18148"/>
                  </a:lnTo>
                  <a:lnTo>
                    <a:pt x="134210" y="10206"/>
                  </a:lnTo>
                  <a:lnTo>
                    <a:pt x="120067" y="4535"/>
                  </a:lnTo>
                  <a:lnTo>
                    <a:pt x="104650" y="1133"/>
                  </a:lnTo>
                  <a:lnTo>
                    <a:pt x="87960" y="0"/>
                  </a:lnTo>
                  <a:close/>
                </a:path>
                <a:path w="646430" h="229870">
                  <a:moveTo>
                    <a:pt x="163971" y="37680"/>
                  </a:moveTo>
                  <a:lnTo>
                    <a:pt x="84721" y="37680"/>
                  </a:lnTo>
                  <a:lnTo>
                    <a:pt x="92430" y="38021"/>
                  </a:lnTo>
                  <a:lnTo>
                    <a:pt x="99479" y="39041"/>
                  </a:lnTo>
                  <a:lnTo>
                    <a:pt x="129031" y="70840"/>
                  </a:lnTo>
                  <a:lnTo>
                    <a:pt x="172745" y="70840"/>
                  </a:lnTo>
                  <a:lnTo>
                    <a:pt x="170692" y="54595"/>
                  </a:lnTo>
                  <a:lnTo>
                    <a:pt x="165731" y="40398"/>
                  </a:lnTo>
                  <a:lnTo>
                    <a:pt x="163971" y="37680"/>
                  </a:lnTo>
                  <a:close/>
                </a:path>
                <a:path w="646430" h="229870">
                  <a:moveTo>
                    <a:pt x="298932" y="2717"/>
                  </a:moveTo>
                  <a:lnTo>
                    <a:pt x="246340" y="17773"/>
                  </a:lnTo>
                  <a:lnTo>
                    <a:pt x="219210" y="46491"/>
                  </a:lnTo>
                  <a:lnTo>
                    <a:pt x="204166" y="90263"/>
                  </a:lnTo>
                  <a:lnTo>
                    <a:pt x="202285" y="117030"/>
                  </a:lnTo>
                  <a:lnTo>
                    <a:pt x="203940" y="141893"/>
                  </a:lnTo>
                  <a:lnTo>
                    <a:pt x="217174" y="183231"/>
                  </a:lnTo>
                  <a:lnTo>
                    <a:pt x="243226" y="212842"/>
                  </a:lnTo>
                  <a:lnTo>
                    <a:pt x="279583" y="227853"/>
                  </a:lnTo>
                  <a:lnTo>
                    <a:pt x="301472" y="229730"/>
                  </a:lnTo>
                  <a:lnTo>
                    <a:pt x="319320" y="228340"/>
                  </a:lnTo>
                  <a:lnTo>
                    <a:pt x="362775" y="207505"/>
                  </a:lnTo>
                  <a:lnTo>
                    <a:pt x="376777" y="190538"/>
                  </a:lnTo>
                  <a:lnTo>
                    <a:pt x="300888" y="190538"/>
                  </a:lnTo>
                  <a:lnTo>
                    <a:pt x="290032" y="189402"/>
                  </a:lnTo>
                  <a:lnTo>
                    <a:pt x="256999" y="162119"/>
                  </a:lnTo>
                  <a:lnTo>
                    <a:pt x="248716" y="117678"/>
                  </a:lnTo>
                  <a:lnTo>
                    <a:pt x="249590" y="100469"/>
                  </a:lnTo>
                  <a:lnTo>
                    <a:pt x="262699" y="61239"/>
                  </a:lnTo>
                  <a:lnTo>
                    <a:pt x="300901" y="41300"/>
                  </a:lnTo>
                  <a:lnTo>
                    <a:pt x="379644" y="41300"/>
                  </a:lnTo>
                  <a:lnTo>
                    <a:pt x="377990" y="38569"/>
                  </a:lnTo>
                  <a:lnTo>
                    <a:pt x="363676" y="22884"/>
                  </a:lnTo>
                  <a:lnTo>
                    <a:pt x="345728" y="11680"/>
                  </a:lnTo>
                  <a:lnTo>
                    <a:pt x="324147" y="4958"/>
                  </a:lnTo>
                  <a:lnTo>
                    <a:pt x="298932" y="2717"/>
                  </a:lnTo>
                  <a:close/>
                </a:path>
                <a:path w="646430" h="229870">
                  <a:moveTo>
                    <a:pt x="392518" y="149834"/>
                  </a:moveTo>
                  <a:lnTo>
                    <a:pt x="347599" y="149834"/>
                  </a:lnTo>
                  <a:lnTo>
                    <a:pt x="345227" y="157685"/>
                  </a:lnTo>
                  <a:lnTo>
                    <a:pt x="342568" y="164490"/>
                  </a:lnTo>
                  <a:lnTo>
                    <a:pt x="311837" y="189564"/>
                  </a:lnTo>
                  <a:lnTo>
                    <a:pt x="300888" y="190538"/>
                  </a:lnTo>
                  <a:lnTo>
                    <a:pt x="376777" y="190538"/>
                  </a:lnTo>
                  <a:lnTo>
                    <a:pt x="382171" y="181979"/>
                  </a:lnTo>
                  <a:lnTo>
                    <a:pt x="388475" y="166734"/>
                  </a:lnTo>
                  <a:lnTo>
                    <a:pt x="392518" y="149834"/>
                  </a:lnTo>
                  <a:close/>
                </a:path>
                <a:path w="646430" h="229870">
                  <a:moveTo>
                    <a:pt x="379644" y="41300"/>
                  </a:moveTo>
                  <a:lnTo>
                    <a:pt x="300901" y="41300"/>
                  </a:lnTo>
                  <a:lnTo>
                    <a:pt x="312066" y="42183"/>
                  </a:lnTo>
                  <a:lnTo>
                    <a:pt x="321770" y="44834"/>
                  </a:lnTo>
                  <a:lnTo>
                    <a:pt x="347891" y="78981"/>
                  </a:lnTo>
                  <a:lnTo>
                    <a:pt x="392811" y="78981"/>
                  </a:lnTo>
                  <a:lnTo>
                    <a:pt x="391506" y="68854"/>
                  </a:lnTo>
                  <a:lnTo>
                    <a:pt x="388600" y="58742"/>
                  </a:lnTo>
                  <a:lnTo>
                    <a:pt x="384095" y="48647"/>
                  </a:lnTo>
                  <a:lnTo>
                    <a:pt x="379644" y="41300"/>
                  </a:lnTo>
                  <a:close/>
                </a:path>
                <a:path w="646430" h="229870">
                  <a:moveTo>
                    <a:pt x="470649" y="6629"/>
                  </a:moveTo>
                  <a:lnTo>
                    <a:pt x="425729" y="6629"/>
                  </a:lnTo>
                  <a:lnTo>
                    <a:pt x="425729" y="223697"/>
                  </a:lnTo>
                  <a:lnTo>
                    <a:pt x="470649" y="223697"/>
                  </a:lnTo>
                  <a:lnTo>
                    <a:pt x="470649" y="6629"/>
                  </a:lnTo>
                  <a:close/>
                </a:path>
                <a:path w="646430" h="229870">
                  <a:moveTo>
                    <a:pt x="542048" y="172440"/>
                  </a:moveTo>
                  <a:lnTo>
                    <a:pt x="499541" y="172440"/>
                  </a:lnTo>
                  <a:lnTo>
                    <a:pt x="500670" y="184258"/>
                  </a:lnTo>
                  <a:lnTo>
                    <a:pt x="527893" y="220135"/>
                  </a:lnTo>
                  <a:lnTo>
                    <a:pt x="573608" y="229120"/>
                  </a:lnTo>
                  <a:lnTo>
                    <a:pt x="590988" y="228177"/>
                  </a:lnTo>
                  <a:lnTo>
                    <a:pt x="628573" y="214033"/>
                  </a:lnTo>
                  <a:lnTo>
                    <a:pt x="641854" y="196862"/>
                  </a:lnTo>
                  <a:lnTo>
                    <a:pt x="576795" y="196862"/>
                  </a:lnTo>
                  <a:lnTo>
                    <a:pt x="567054" y="196336"/>
                  </a:lnTo>
                  <a:lnTo>
                    <a:pt x="542937" y="179946"/>
                  </a:lnTo>
                  <a:lnTo>
                    <a:pt x="542048" y="172440"/>
                  </a:lnTo>
                  <a:close/>
                </a:path>
                <a:path w="646430" h="229870">
                  <a:moveTo>
                    <a:pt x="571030" y="58788"/>
                  </a:moveTo>
                  <a:lnTo>
                    <a:pt x="531469" y="67762"/>
                  </a:lnTo>
                  <a:lnTo>
                    <a:pt x="505458" y="102182"/>
                  </a:lnTo>
                  <a:lnTo>
                    <a:pt x="504404" y="113360"/>
                  </a:lnTo>
                  <a:lnTo>
                    <a:pt x="505065" y="121748"/>
                  </a:lnTo>
                  <a:lnTo>
                    <a:pt x="530779" y="151012"/>
                  </a:lnTo>
                  <a:lnTo>
                    <a:pt x="571083" y="162773"/>
                  </a:lnTo>
                  <a:lnTo>
                    <a:pt x="584061" y="166268"/>
                  </a:lnTo>
                  <a:lnTo>
                    <a:pt x="593023" y="169106"/>
                  </a:lnTo>
                  <a:lnTo>
                    <a:pt x="597966" y="171284"/>
                  </a:lnTo>
                  <a:lnTo>
                    <a:pt x="601891" y="173748"/>
                  </a:lnTo>
                  <a:lnTo>
                    <a:pt x="603846" y="177342"/>
                  </a:lnTo>
                  <a:lnTo>
                    <a:pt x="603846" y="187007"/>
                  </a:lnTo>
                  <a:lnTo>
                    <a:pt x="601408" y="190703"/>
                  </a:lnTo>
                  <a:lnTo>
                    <a:pt x="591654" y="195630"/>
                  </a:lnTo>
                  <a:lnTo>
                    <a:pt x="585076" y="196862"/>
                  </a:lnTo>
                  <a:lnTo>
                    <a:pt x="641854" y="196862"/>
                  </a:lnTo>
                  <a:lnTo>
                    <a:pt x="645243" y="186490"/>
                  </a:lnTo>
                  <a:lnTo>
                    <a:pt x="646353" y="175120"/>
                  </a:lnTo>
                  <a:lnTo>
                    <a:pt x="645577" y="166447"/>
                  </a:lnTo>
                  <a:lnTo>
                    <a:pt x="618245" y="134539"/>
                  </a:lnTo>
                  <a:lnTo>
                    <a:pt x="579450" y="123332"/>
                  </a:lnTo>
                  <a:lnTo>
                    <a:pt x="566534" y="120121"/>
                  </a:lnTo>
                  <a:lnTo>
                    <a:pt x="557542" y="117517"/>
                  </a:lnTo>
                  <a:lnTo>
                    <a:pt x="552475" y="115519"/>
                  </a:lnTo>
                  <a:lnTo>
                    <a:pt x="548335" y="113360"/>
                  </a:lnTo>
                  <a:lnTo>
                    <a:pt x="546265" y="109867"/>
                  </a:lnTo>
                  <a:lnTo>
                    <a:pt x="546265" y="101219"/>
                  </a:lnTo>
                  <a:lnTo>
                    <a:pt x="548208" y="97878"/>
                  </a:lnTo>
                  <a:lnTo>
                    <a:pt x="555993" y="92163"/>
                  </a:lnTo>
                  <a:lnTo>
                    <a:pt x="562533" y="90741"/>
                  </a:lnTo>
                  <a:lnTo>
                    <a:pt x="636403" y="90741"/>
                  </a:lnTo>
                  <a:lnTo>
                    <a:pt x="634993" y="87101"/>
                  </a:lnTo>
                  <a:lnTo>
                    <a:pt x="598339" y="61780"/>
                  </a:lnTo>
                  <a:lnTo>
                    <a:pt x="585382" y="59536"/>
                  </a:lnTo>
                  <a:lnTo>
                    <a:pt x="571030" y="58788"/>
                  </a:lnTo>
                  <a:close/>
                </a:path>
                <a:path w="646430" h="229870">
                  <a:moveTo>
                    <a:pt x="636403" y="90741"/>
                  </a:moveTo>
                  <a:lnTo>
                    <a:pt x="582828" y="90741"/>
                  </a:lnTo>
                  <a:lnTo>
                    <a:pt x="590715" y="93599"/>
                  </a:lnTo>
                  <a:lnTo>
                    <a:pt x="595350" y="99313"/>
                  </a:lnTo>
                  <a:lnTo>
                    <a:pt x="597814" y="102450"/>
                  </a:lnTo>
                  <a:lnTo>
                    <a:pt x="599338" y="106730"/>
                  </a:lnTo>
                  <a:lnTo>
                    <a:pt x="599935" y="112153"/>
                  </a:lnTo>
                  <a:lnTo>
                    <a:pt x="641832" y="112153"/>
                  </a:lnTo>
                  <a:lnTo>
                    <a:pt x="639422" y="98537"/>
                  </a:lnTo>
                  <a:lnTo>
                    <a:pt x="636403" y="90741"/>
                  </a:lnTo>
                  <a:close/>
                </a:path>
              </a:pathLst>
            </a:custGeom>
            <a:solidFill>
              <a:srgbClr val="EEEEEE"/>
            </a:solidFill>
          </p:spPr>
          <p:txBody>
            <a:bodyPr wrap="square" lIns="0" tIns="0" rIns="0" bIns="0" rtlCol="0"/>
            <a:lstStyle/>
            <a:p>
              <a:endParaRPr/>
            </a:p>
          </p:txBody>
        </p:sp>
        <p:sp>
          <p:nvSpPr>
            <p:cNvPr id="17" name="object 15"/>
            <p:cNvSpPr/>
            <p:nvPr/>
          </p:nvSpPr>
          <p:spPr>
            <a:xfrm>
              <a:off x="2677156" y="3554886"/>
              <a:ext cx="464820" cy="477520"/>
            </a:xfrm>
            <a:custGeom>
              <a:avLst/>
              <a:gdLst/>
              <a:ahLst/>
              <a:cxnLst/>
              <a:rect l="l" t="t" r="r" b="b"/>
              <a:pathLst>
                <a:path w="464819" h="477520">
                  <a:moveTo>
                    <a:pt x="232384" y="0"/>
                  </a:moveTo>
                  <a:lnTo>
                    <a:pt x="185553" y="4848"/>
                  </a:lnTo>
                  <a:lnTo>
                    <a:pt x="141933" y="18756"/>
                  </a:lnTo>
                  <a:lnTo>
                    <a:pt x="102460" y="40761"/>
                  </a:lnTo>
                  <a:lnTo>
                    <a:pt x="68067" y="69905"/>
                  </a:lnTo>
                  <a:lnTo>
                    <a:pt x="39690" y="105228"/>
                  </a:lnTo>
                  <a:lnTo>
                    <a:pt x="18263" y="145770"/>
                  </a:lnTo>
                  <a:lnTo>
                    <a:pt x="4721" y="190570"/>
                  </a:lnTo>
                  <a:lnTo>
                    <a:pt x="0" y="238671"/>
                  </a:lnTo>
                  <a:lnTo>
                    <a:pt x="4721" y="286771"/>
                  </a:lnTo>
                  <a:lnTo>
                    <a:pt x="18263" y="331572"/>
                  </a:lnTo>
                  <a:lnTo>
                    <a:pt x="39690" y="372113"/>
                  </a:lnTo>
                  <a:lnTo>
                    <a:pt x="68067" y="407436"/>
                  </a:lnTo>
                  <a:lnTo>
                    <a:pt x="102460" y="436580"/>
                  </a:lnTo>
                  <a:lnTo>
                    <a:pt x="141933" y="458586"/>
                  </a:lnTo>
                  <a:lnTo>
                    <a:pt x="185553" y="472493"/>
                  </a:lnTo>
                  <a:lnTo>
                    <a:pt x="232384" y="477342"/>
                  </a:lnTo>
                  <a:lnTo>
                    <a:pt x="279219" y="472493"/>
                  </a:lnTo>
                  <a:lnTo>
                    <a:pt x="322842" y="458586"/>
                  </a:lnTo>
                  <a:lnTo>
                    <a:pt x="362318" y="436580"/>
                  </a:lnTo>
                  <a:lnTo>
                    <a:pt x="396713" y="407436"/>
                  </a:lnTo>
                  <a:lnTo>
                    <a:pt x="425091" y="372113"/>
                  </a:lnTo>
                  <a:lnTo>
                    <a:pt x="446518" y="331572"/>
                  </a:lnTo>
                  <a:lnTo>
                    <a:pt x="460060" y="286771"/>
                  </a:lnTo>
                  <a:lnTo>
                    <a:pt x="464781" y="238671"/>
                  </a:lnTo>
                  <a:lnTo>
                    <a:pt x="460060" y="190570"/>
                  </a:lnTo>
                  <a:lnTo>
                    <a:pt x="446518" y="145770"/>
                  </a:lnTo>
                  <a:lnTo>
                    <a:pt x="425091" y="105228"/>
                  </a:lnTo>
                  <a:lnTo>
                    <a:pt x="396713" y="69905"/>
                  </a:lnTo>
                  <a:lnTo>
                    <a:pt x="362318" y="40761"/>
                  </a:lnTo>
                  <a:lnTo>
                    <a:pt x="322842" y="18756"/>
                  </a:lnTo>
                  <a:lnTo>
                    <a:pt x="279219" y="4848"/>
                  </a:lnTo>
                  <a:lnTo>
                    <a:pt x="232384" y="0"/>
                  </a:lnTo>
                  <a:close/>
                </a:path>
              </a:pathLst>
            </a:custGeom>
            <a:solidFill>
              <a:srgbClr val="E4E4E4"/>
            </a:solidFill>
          </p:spPr>
          <p:txBody>
            <a:bodyPr wrap="square" lIns="0" tIns="0" rIns="0" bIns="0" rtlCol="0"/>
            <a:lstStyle/>
            <a:p>
              <a:endParaRPr/>
            </a:p>
          </p:txBody>
        </p:sp>
        <p:sp>
          <p:nvSpPr>
            <p:cNvPr id="18" name="object 16"/>
            <p:cNvSpPr/>
            <p:nvPr/>
          </p:nvSpPr>
          <p:spPr>
            <a:xfrm>
              <a:off x="2677163" y="3556454"/>
              <a:ext cx="464820" cy="476250"/>
            </a:xfrm>
            <a:custGeom>
              <a:avLst/>
              <a:gdLst/>
              <a:ahLst/>
              <a:cxnLst/>
              <a:rect l="l" t="t" r="r" b="b"/>
              <a:pathLst>
                <a:path w="464819" h="476250">
                  <a:moveTo>
                    <a:pt x="0" y="237886"/>
                  </a:moveTo>
                  <a:lnTo>
                    <a:pt x="4721" y="189943"/>
                  </a:lnTo>
                  <a:lnTo>
                    <a:pt x="18262" y="145290"/>
                  </a:lnTo>
                  <a:lnTo>
                    <a:pt x="39687" y="104881"/>
                  </a:lnTo>
                  <a:lnTo>
                    <a:pt x="68064" y="69675"/>
                  </a:lnTo>
                  <a:lnTo>
                    <a:pt x="102456" y="40627"/>
                  </a:lnTo>
                  <a:lnTo>
                    <a:pt x="141931" y="18694"/>
                  </a:lnTo>
                  <a:lnTo>
                    <a:pt x="185552" y="4833"/>
                  </a:lnTo>
                  <a:lnTo>
                    <a:pt x="232386" y="0"/>
                  </a:lnTo>
                  <a:lnTo>
                    <a:pt x="279221" y="4833"/>
                  </a:lnTo>
                  <a:lnTo>
                    <a:pt x="322842" y="18694"/>
                  </a:lnTo>
                  <a:lnTo>
                    <a:pt x="362317" y="40627"/>
                  </a:lnTo>
                  <a:lnTo>
                    <a:pt x="396709" y="69675"/>
                  </a:lnTo>
                  <a:lnTo>
                    <a:pt x="425086" y="104881"/>
                  </a:lnTo>
                  <a:lnTo>
                    <a:pt x="446511" y="145290"/>
                  </a:lnTo>
                  <a:lnTo>
                    <a:pt x="460052" y="189943"/>
                  </a:lnTo>
                  <a:lnTo>
                    <a:pt x="464773" y="237886"/>
                  </a:lnTo>
                  <a:lnTo>
                    <a:pt x="460052" y="285828"/>
                  </a:lnTo>
                  <a:lnTo>
                    <a:pt x="446511" y="330480"/>
                  </a:lnTo>
                  <a:lnTo>
                    <a:pt x="425086" y="370887"/>
                  </a:lnTo>
                  <a:lnTo>
                    <a:pt x="396709" y="406092"/>
                  </a:lnTo>
                  <a:lnTo>
                    <a:pt x="362317" y="435138"/>
                  </a:lnTo>
                  <a:lnTo>
                    <a:pt x="322842" y="457070"/>
                  </a:lnTo>
                  <a:lnTo>
                    <a:pt x="279221" y="470930"/>
                  </a:lnTo>
                  <a:lnTo>
                    <a:pt x="232386" y="475762"/>
                  </a:lnTo>
                  <a:lnTo>
                    <a:pt x="185552" y="470930"/>
                  </a:lnTo>
                  <a:lnTo>
                    <a:pt x="141931" y="457070"/>
                  </a:lnTo>
                  <a:lnTo>
                    <a:pt x="102456" y="435138"/>
                  </a:lnTo>
                  <a:lnTo>
                    <a:pt x="68064" y="406092"/>
                  </a:lnTo>
                  <a:lnTo>
                    <a:pt x="39687" y="370887"/>
                  </a:lnTo>
                  <a:lnTo>
                    <a:pt x="18262" y="330480"/>
                  </a:lnTo>
                  <a:lnTo>
                    <a:pt x="4721" y="285828"/>
                  </a:lnTo>
                  <a:lnTo>
                    <a:pt x="0" y="237886"/>
                  </a:lnTo>
                  <a:close/>
                </a:path>
              </a:pathLst>
            </a:custGeom>
            <a:ln w="25122">
              <a:solidFill>
                <a:srgbClr val="000000"/>
              </a:solidFill>
            </a:ln>
          </p:spPr>
          <p:txBody>
            <a:bodyPr wrap="square" lIns="0" tIns="0" rIns="0" bIns="0" rtlCol="0"/>
            <a:lstStyle/>
            <a:p>
              <a:endParaRPr/>
            </a:p>
          </p:txBody>
        </p:sp>
        <p:sp>
          <p:nvSpPr>
            <p:cNvPr id="19" name="object 17"/>
            <p:cNvSpPr/>
            <p:nvPr/>
          </p:nvSpPr>
          <p:spPr>
            <a:xfrm>
              <a:off x="3192179" y="3165479"/>
              <a:ext cx="464820" cy="464820"/>
            </a:xfrm>
            <a:custGeom>
              <a:avLst/>
              <a:gdLst/>
              <a:ahLst/>
              <a:cxnLst/>
              <a:rect l="l" t="t" r="r" b="b"/>
              <a:pathLst>
                <a:path w="464820" h="464820">
                  <a:moveTo>
                    <a:pt x="232384" y="0"/>
                  </a:moveTo>
                  <a:lnTo>
                    <a:pt x="185549" y="4721"/>
                  </a:lnTo>
                  <a:lnTo>
                    <a:pt x="141928" y="18263"/>
                  </a:lnTo>
                  <a:lnTo>
                    <a:pt x="102454" y="39690"/>
                  </a:lnTo>
                  <a:lnTo>
                    <a:pt x="68062" y="68068"/>
                  </a:lnTo>
                  <a:lnTo>
                    <a:pt x="39686" y="102463"/>
                  </a:lnTo>
                  <a:lnTo>
                    <a:pt x="18261" y="141939"/>
                  </a:lnTo>
                  <a:lnTo>
                    <a:pt x="4721" y="185562"/>
                  </a:lnTo>
                  <a:lnTo>
                    <a:pt x="0" y="232397"/>
                  </a:lnTo>
                  <a:lnTo>
                    <a:pt x="4721" y="279228"/>
                  </a:lnTo>
                  <a:lnTo>
                    <a:pt x="18261" y="322848"/>
                  </a:lnTo>
                  <a:lnTo>
                    <a:pt x="39686" y="362321"/>
                  </a:lnTo>
                  <a:lnTo>
                    <a:pt x="68062" y="396714"/>
                  </a:lnTo>
                  <a:lnTo>
                    <a:pt x="102454" y="425091"/>
                  </a:lnTo>
                  <a:lnTo>
                    <a:pt x="141928" y="446518"/>
                  </a:lnTo>
                  <a:lnTo>
                    <a:pt x="185549" y="460060"/>
                  </a:lnTo>
                  <a:lnTo>
                    <a:pt x="232384" y="464781"/>
                  </a:lnTo>
                  <a:lnTo>
                    <a:pt x="279219" y="460060"/>
                  </a:lnTo>
                  <a:lnTo>
                    <a:pt x="322840" y="446518"/>
                  </a:lnTo>
                  <a:lnTo>
                    <a:pt x="362314" y="425091"/>
                  </a:lnTo>
                  <a:lnTo>
                    <a:pt x="396706" y="396714"/>
                  </a:lnTo>
                  <a:lnTo>
                    <a:pt x="425082" y="362321"/>
                  </a:lnTo>
                  <a:lnTo>
                    <a:pt x="446507" y="322848"/>
                  </a:lnTo>
                  <a:lnTo>
                    <a:pt x="460048" y="279228"/>
                  </a:lnTo>
                  <a:lnTo>
                    <a:pt x="464769" y="232397"/>
                  </a:lnTo>
                  <a:lnTo>
                    <a:pt x="460048" y="185562"/>
                  </a:lnTo>
                  <a:lnTo>
                    <a:pt x="446507" y="141939"/>
                  </a:lnTo>
                  <a:lnTo>
                    <a:pt x="425082" y="102463"/>
                  </a:lnTo>
                  <a:lnTo>
                    <a:pt x="396706" y="68068"/>
                  </a:lnTo>
                  <a:lnTo>
                    <a:pt x="362314" y="39690"/>
                  </a:lnTo>
                  <a:lnTo>
                    <a:pt x="322840" y="18263"/>
                  </a:lnTo>
                  <a:lnTo>
                    <a:pt x="279219" y="4721"/>
                  </a:lnTo>
                  <a:lnTo>
                    <a:pt x="232384" y="0"/>
                  </a:lnTo>
                  <a:close/>
                </a:path>
              </a:pathLst>
            </a:custGeom>
            <a:solidFill>
              <a:srgbClr val="E4E4E4"/>
            </a:solidFill>
          </p:spPr>
          <p:txBody>
            <a:bodyPr wrap="square" lIns="0" tIns="0" rIns="0" bIns="0" rtlCol="0"/>
            <a:lstStyle/>
            <a:p>
              <a:endParaRPr/>
            </a:p>
          </p:txBody>
        </p:sp>
        <p:sp>
          <p:nvSpPr>
            <p:cNvPr id="20" name="object 18"/>
            <p:cNvSpPr/>
            <p:nvPr/>
          </p:nvSpPr>
          <p:spPr>
            <a:xfrm>
              <a:off x="3192183" y="3167049"/>
              <a:ext cx="464820" cy="461645"/>
            </a:xfrm>
            <a:custGeom>
              <a:avLst/>
              <a:gdLst/>
              <a:ahLst/>
              <a:cxnLst/>
              <a:rect l="l" t="t" r="r" b="b"/>
              <a:pathLst>
                <a:path w="464820" h="461645">
                  <a:moveTo>
                    <a:pt x="0" y="230824"/>
                  </a:moveTo>
                  <a:lnTo>
                    <a:pt x="4721" y="184304"/>
                  </a:lnTo>
                  <a:lnTo>
                    <a:pt x="18262" y="140975"/>
                  </a:lnTo>
                  <a:lnTo>
                    <a:pt x="39687" y="101766"/>
                  </a:lnTo>
                  <a:lnTo>
                    <a:pt x="68064" y="67605"/>
                  </a:lnTo>
                  <a:lnTo>
                    <a:pt x="102456" y="39420"/>
                  </a:lnTo>
                  <a:lnTo>
                    <a:pt x="141931" y="18138"/>
                  </a:lnTo>
                  <a:lnTo>
                    <a:pt x="185552" y="4689"/>
                  </a:lnTo>
                  <a:lnTo>
                    <a:pt x="232386" y="0"/>
                  </a:lnTo>
                  <a:lnTo>
                    <a:pt x="279221" y="4689"/>
                  </a:lnTo>
                  <a:lnTo>
                    <a:pt x="322842" y="18138"/>
                  </a:lnTo>
                  <a:lnTo>
                    <a:pt x="362317" y="39420"/>
                  </a:lnTo>
                  <a:lnTo>
                    <a:pt x="396709" y="67605"/>
                  </a:lnTo>
                  <a:lnTo>
                    <a:pt x="425086" y="101766"/>
                  </a:lnTo>
                  <a:lnTo>
                    <a:pt x="446511" y="140975"/>
                  </a:lnTo>
                  <a:lnTo>
                    <a:pt x="460052" y="184304"/>
                  </a:lnTo>
                  <a:lnTo>
                    <a:pt x="464773" y="230824"/>
                  </a:lnTo>
                  <a:lnTo>
                    <a:pt x="460052" y="277341"/>
                  </a:lnTo>
                  <a:lnTo>
                    <a:pt x="446511" y="320667"/>
                  </a:lnTo>
                  <a:lnTo>
                    <a:pt x="425086" y="359874"/>
                  </a:lnTo>
                  <a:lnTo>
                    <a:pt x="396709" y="394034"/>
                  </a:lnTo>
                  <a:lnTo>
                    <a:pt x="362317" y="422218"/>
                  </a:lnTo>
                  <a:lnTo>
                    <a:pt x="322842" y="443499"/>
                  </a:lnTo>
                  <a:lnTo>
                    <a:pt x="279221" y="456949"/>
                  </a:lnTo>
                  <a:lnTo>
                    <a:pt x="232386" y="461638"/>
                  </a:lnTo>
                  <a:lnTo>
                    <a:pt x="185552" y="456949"/>
                  </a:lnTo>
                  <a:lnTo>
                    <a:pt x="141931" y="443499"/>
                  </a:lnTo>
                  <a:lnTo>
                    <a:pt x="102456" y="422218"/>
                  </a:lnTo>
                  <a:lnTo>
                    <a:pt x="68064" y="394034"/>
                  </a:lnTo>
                  <a:lnTo>
                    <a:pt x="39687" y="359874"/>
                  </a:lnTo>
                  <a:lnTo>
                    <a:pt x="18262" y="320667"/>
                  </a:lnTo>
                  <a:lnTo>
                    <a:pt x="4721" y="277341"/>
                  </a:lnTo>
                  <a:lnTo>
                    <a:pt x="0" y="230824"/>
                  </a:lnTo>
                  <a:close/>
                </a:path>
              </a:pathLst>
            </a:custGeom>
            <a:ln w="25122">
              <a:solidFill>
                <a:srgbClr val="000000"/>
              </a:solidFill>
            </a:ln>
          </p:spPr>
          <p:txBody>
            <a:bodyPr wrap="square" lIns="0" tIns="0" rIns="0" bIns="0" rtlCol="0"/>
            <a:lstStyle/>
            <a:p>
              <a:endParaRPr/>
            </a:p>
          </p:txBody>
        </p:sp>
        <p:sp>
          <p:nvSpPr>
            <p:cNvPr id="21" name="object 19"/>
            <p:cNvSpPr/>
            <p:nvPr/>
          </p:nvSpPr>
          <p:spPr>
            <a:xfrm>
              <a:off x="2815332" y="2512292"/>
              <a:ext cx="477520" cy="464820"/>
            </a:xfrm>
            <a:custGeom>
              <a:avLst/>
              <a:gdLst/>
              <a:ahLst/>
              <a:cxnLst/>
              <a:rect l="l" t="t" r="r" b="b"/>
              <a:pathLst>
                <a:path w="477520" h="464819">
                  <a:moveTo>
                    <a:pt x="238671" y="0"/>
                  </a:moveTo>
                  <a:lnTo>
                    <a:pt x="190570" y="4721"/>
                  </a:lnTo>
                  <a:lnTo>
                    <a:pt x="145770" y="18261"/>
                  </a:lnTo>
                  <a:lnTo>
                    <a:pt x="105228" y="39686"/>
                  </a:lnTo>
                  <a:lnTo>
                    <a:pt x="69905" y="68062"/>
                  </a:lnTo>
                  <a:lnTo>
                    <a:pt x="40761" y="102454"/>
                  </a:lnTo>
                  <a:lnTo>
                    <a:pt x="18756" y="141928"/>
                  </a:lnTo>
                  <a:lnTo>
                    <a:pt x="4848" y="185549"/>
                  </a:lnTo>
                  <a:lnTo>
                    <a:pt x="0" y="232384"/>
                  </a:lnTo>
                  <a:lnTo>
                    <a:pt x="4848" y="279219"/>
                  </a:lnTo>
                  <a:lnTo>
                    <a:pt x="18756" y="322840"/>
                  </a:lnTo>
                  <a:lnTo>
                    <a:pt x="40761" y="362314"/>
                  </a:lnTo>
                  <a:lnTo>
                    <a:pt x="69905" y="396706"/>
                  </a:lnTo>
                  <a:lnTo>
                    <a:pt x="105228" y="425082"/>
                  </a:lnTo>
                  <a:lnTo>
                    <a:pt x="145770" y="446507"/>
                  </a:lnTo>
                  <a:lnTo>
                    <a:pt x="190570" y="460048"/>
                  </a:lnTo>
                  <a:lnTo>
                    <a:pt x="238671" y="464769"/>
                  </a:lnTo>
                  <a:lnTo>
                    <a:pt x="286771" y="460048"/>
                  </a:lnTo>
                  <a:lnTo>
                    <a:pt x="331572" y="446507"/>
                  </a:lnTo>
                  <a:lnTo>
                    <a:pt x="372113" y="425082"/>
                  </a:lnTo>
                  <a:lnTo>
                    <a:pt x="407436" y="396706"/>
                  </a:lnTo>
                  <a:lnTo>
                    <a:pt x="436580" y="362314"/>
                  </a:lnTo>
                  <a:lnTo>
                    <a:pt x="458586" y="322840"/>
                  </a:lnTo>
                  <a:lnTo>
                    <a:pt x="472493" y="279219"/>
                  </a:lnTo>
                  <a:lnTo>
                    <a:pt x="477342" y="232384"/>
                  </a:lnTo>
                  <a:lnTo>
                    <a:pt x="472493" y="185549"/>
                  </a:lnTo>
                  <a:lnTo>
                    <a:pt x="458586" y="141928"/>
                  </a:lnTo>
                  <a:lnTo>
                    <a:pt x="436580" y="102454"/>
                  </a:lnTo>
                  <a:lnTo>
                    <a:pt x="407436" y="68062"/>
                  </a:lnTo>
                  <a:lnTo>
                    <a:pt x="372113" y="39686"/>
                  </a:lnTo>
                  <a:lnTo>
                    <a:pt x="331572" y="18261"/>
                  </a:lnTo>
                  <a:lnTo>
                    <a:pt x="286771" y="4721"/>
                  </a:lnTo>
                  <a:lnTo>
                    <a:pt x="238671" y="0"/>
                  </a:lnTo>
                  <a:close/>
                </a:path>
              </a:pathLst>
            </a:custGeom>
            <a:solidFill>
              <a:srgbClr val="E4E4E4"/>
            </a:solidFill>
          </p:spPr>
          <p:txBody>
            <a:bodyPr wrap="square" lIns="0" tIns="0" rIns="0" bIns="0" rtlCol="0"/>
            <a:lstStyle/>
            <a:p>
              <a:endParaRPr/>
            </a:p>
          </p:txBody>
        </p:sp>
        <p:sp>
          <p:nvSpPr>
            <p:cNvPr id="22" name="object 20"/>
            <p:cNvSpPr/>
            <p:nvPr/>
          </p:nvSpPr>
          <p:spPr>
            <a:xfrm>
              <a:off x="2815339" y="2513853"/>
              <a:ext cx="477520" cy="461645"/>
            </a:xfrm>
            <a:custGeom>
              <a:avLst/>
              <a:gdLst/>
              <a:ahLst/>
              <a:cxnLst/>
              <a:rect l="l" t="t" r="r" b="b"/>
              <a:pathLst>
                <a:path w="477520" h="461644">
                  <a:moveTo>
                    <a:pt x="0" y="230824"/>
                  </a:moveTo>
                  <a:lnTo>
                    <a:pt x="4848" y="184304"/>
                  </a:lnTo>
                  <a:lnTo>
                    <a:pt x="18755" y="140975"/>
                  </a:lnTo>
                  <a:lnTo>
                    <a:pt x="40759" y="101766"/>
                  </a:lnTo>
                  <a:lnTo>
                    <a:pt x="69902" y="67605"/>
                  </a:lnTo>
                  <a:lnTo>
                    <a:pt x="105224" y="39420"/>
                  </a:lnTo>
                  <a:lnTo>
                    <a:pt x="145765" y="18138"/>
                  </a:lnTo>
                  <a:lnTo>
                    <a:pt x="190566" y="4689"/>
                  </a:lnTo>
                  <a:lnTo>
                    <a:pt x="238667" y="0"/>
                  </a:lnTo>
                  <a:lnTo>
                    <a:pt x="286765" y="4689"/>
                  </a:lnTo>
                  <a:lnTo>
                    <a:pt x="331565" y="18138"/>
                  </a:lnTo>
                  <a:lnTo>
                    <a:pt x="372106" y="39420"/>
                  </a:lnTo>
                  <a:lnTo>
                    <a:pt x="407428" y="67605"/>
                  </a:lnTo>
                  <a:lnTo>
                    <a:pt x="436573" y="101766"/>
                  </a:lnTo>
                  <a:lnTo>
                    <a:pt x="458578" y="140975"/>
                  </a:lnTo>
                  <a:lnTo>
                    <a:pt x="472486" y="184304"/>
                  </a:lnTo>
                  <a:lnTo>
                    <a:pt x="477335" y="230824"/>
                  </a:lnTo>
                  <a:lnTo>
                    <a:pt x="472486" y="277341"/>
                  </a:lnTo>
                  <a:lnTo>
                    <a:pt x="458578" y="320667"/>
                  </a:lnTo>
                  <a:lnTo>
                    <a:pt x="436573" y="359874"/>
                  </a:lnTo>
                  <a:lnTo>
                    <a:pt x="407428" y="394034"/>
                  </a:lnTo>
                  <a:lnTo>
                    <a:pt x="372106" y="422218"/>
                  </a:lnTo>
                  <a:lnTo>
                    <a:pt x="331565" y="443499"/>
                  </a:lnTo>
                  <a:lnTo>
                    <a:pt x="286765" y="456949"/>
                  </a:lnTo>
                  <a:lnTo>
                    <a:pt x="238667" y="461638"/>
                  </a:lnTo>
                  <a:lnTo>
                    <a:pt x="190566" y="456949"/>
                  </a:lnTo>
                  <a:lnTo>
                    <a:pt x="145765" y="443499"/>
                  </a:lnTo>
                  <a:lnTo>
                    <a:pt x="105224" y="422218"/>
                  </a:lnTo>
                  <a:lnTo>
                    <a:pt x="69902" y="394034"/>
                  </a:lnTo>
                  <a:lnTo>
                    <a:pt x="40759" y="359874"/>
                  </a:lnTo>
                  <a:lnTo>
                    <a:pt x="18755" y="320667"/>
                  </a:lnTo>
                  <a:lnTo>
                    <a:pt x="4848" y="277341"/>
                  </a:lnTo>
                  <a:lnTo>
                    <a:pt x="0" y="230824"/>
                  </a:lnTo>
                  <a:close/>
                </a:path>
              </a:pathLst>
            </a:custGeom>
            <a:ln w="25122">
              <a:solidFill>
                <a:srgbClr val="000000"/>
              </a:solidFill>
            </a:ln>
          </p:spPr>
          <p:txBody>
            <a:bodyPr wrap="square" lIns="0" tIns="0" rIns="0" bIns="0" rtlCol="0"/>
            <a:lstStyle/>
            <a:p>
              <a:endParaRPr/>
            </a:p>
          </p:txBody>
        </p:sp>
        <p:sp>
          <p:nvSpPr>
            <p:cNvPr id="23" name="object 21"/>
            <p:cNvSpPr/>
            <p:nvPr/>
          </p:nvSpPr>
          <p:spPr>
            <a:xfrm>
              <a:off x="2061650" y="2537413"/>
              <a:ext cx="464820" cy="477520"/>
            </a:xfrm>
            <a:custGeom>
              <a:avLst/>
              <a:gdLst/>
              <a:ahLst/>
              <a:cxnLst/>
              <a:rect l="l" t="t" r="r" b="b"/>
              <a:pathLst>
                <a:path w="464819" h="477519">
                  <a:moveTo>
                    <a:pt x="232384" y="0"/>
                  </a:moveTo>
                  <a:lnTo>
                    <a:pt x="185549" y="4848"/>
                  </a:lnTo>
                  <a:lnTo>
                    <a:pt x="141928" y="18756"/>
                  </a:lnTo>
                  <a:lnTo>
                    <a:pt x="102454" y="40761"/>
                  </a:lnTo>
                  <a:lnTo>
                    <a:pt x="68062" y="69905"/>
                  </a:lnTo>
                  <a:lnTo>
                    <a:pt x="39686" y="105228"/>
                  </a:lnTo>
                  <a:lnTo>
                    <a:pt x="18261" y="145770"/>
                  </a:lnTo>
                  <a:lnTo>
                    <a:pt x="4721" y="190570"/>
                  </a:lnTo>
                  <a:lnTo>
                    <a:pt x="0" y="238671"/>
                  </a:lnTo>
                  <a:lnTo>
                    <a:pt x="4721" y="286770"/>
                  </a:lnTo>
                  <a:lnTo>
                    <a:pt x="18261" y="331570"/>
                  </a:lnTo>
                  <a:lnTo>
                    <a:pt x="39686" y="372109"/>
                  </a:lnTo>
                  <a:lnTo>
                    <a:pt x="68062" y="407430"/>
                  </a:lnTo>
                  <a:lnTo>
                    <a:pt x="102454" y="436571"/>
                  </a:lnTo>
                  <a:lnTo>
                    <a:pt x="141928" y="458575"/>
                  </a:lnTo>
                  <a:lnTo>
                    <a:pt x="185549" y="472481"/>
                  </a:lnTo>
                  <a:lnTo>
                    <a:pt x="232384" y="477329"/>
                  </a:lnTo>
                  <a:lnTo>
                    <a:pt x="279219" y="472481"/>
                  </a:lnTo>
                  <a:lnTo>
                    <a:pt x="322840" y="458575"/>
                  </a:lnTo>
                  <a:lnTo>
                    <a:pt x="362314" y="436571"/>
                  </a:lnTo>
                  <a:lnTo>
                    <a:pt x="396706" y="407430"/>
                  </a:lnTo>
                  <a:lnTo>
                    <a:pt x="425082" y="372109"/>
                  </a:lnTo>
                  <a:lnTo>
                    <a:pt x="446507" y="331570"/>
                  </a:lnTo>
                  <a:lnTo>
                    <a:pt x="460048" y="286770"/>
                  </a:lnTo>
                  <a:lnTo>
                    <a:pt x="464769" y="238671"/>
                  </a:lnTo>
                  <a:lnTo>
                    <a:pt x="460048" y="190570"/>
                  </a:lnTo>
                  <a:lnTo>
                    <a:pt x="446507" y="145770"/>
                  </a:lnTo>
                  <a:lnTo>
                    <a:pt x="425082" y="105228"/>
                  </a:lnTo>
                  <a:lnTo>
                    <a:pt x="396706" y="69905"/>
                  </a:lnTo>
                  <a:lnTo>
                    <a:pt x="362314" y="40761"/>
                  </a:lnTo>
                  <a:lnTo>
                    <a:pt x="322840" y="18756"/>
                  </a:lnTo>
                  <a:lnTo>
                    <a:pt x="279219" y="4848"/>
                  </a:lnTo>
                  <a:lnTo>
                    <a:pt x="232384" y="0"/>
                  </a:lnTo>
                  <a:close/>
                </a:path>
              </a:pathLst>
            </a:custGeom>
            <a:solidFill>
              <a:srgbClr val="E4E4E4"/>
            </a:solidFill>
          </p:spPr>
          <p:txBody>
            <a:bodyPr wrap="square" lIns="0" tIns="0" rIns="0" bIns="0" rtlCol="0"/>
            <a:lstStyle/>
            <a:p>
              <a:endParaRPr/>
            </a:p>
          </p:txBody>
        </p:sp>
        <p:sp>
          <p:nvSpPr>
            <p:cNvPr id="24" name="object 22"/>
            <p:cNvSpPr/>
            <p:nvPr/>
          </p:nvSpPr>
          <p:spPr>
            <a:xfrm>
              <a:off x="2061652" y="2538976"/>
              <a:ext cx="464820" cy="476250"/>
            </a:xfrm>
            <a:custGeom>
              <a:avLst/>
              <a:gdLst/>
              <a:ahLst/>
              <a:cxnLst/>
              <a:rect l="l" t="t" r="r" b="b"/>
              <a:pathLst>
                <a:path w="464819" h="476250">
                  <a:moveTo>
                    <a:pt x="0" y="237886"/>
                  </a:moveTo>
                  <a:lnTo>
                    <a:pt x="4721" y="189943"/>
                  </a:lnTo>
                  <a:lnTo>
                    <a:pt x="18262" y="145290"/>
                  </a:lnTo>
                  <a:lnTo>
                    <a:pt x="39687" y="104881"/>
                  </a:lnTo>
                  <a:lnTo>
                    <a:pt x="68064" y="69675"/>
                  </a:lnTo>
                  <a:lnTo>
                    <a:pt x="102456" y="40627"/>
                  </a:lnTo>
                  <a:lnTo>
                    <a:pt x="141931" y="18694"/>
                  </a:lnTo>
                  <a:lnTo>
                    <a:pt x="185552" y="4833"/>
                  </a:lnTo>
                  <a:lnTo>
                    <a:pt x="232386" y="0"/>
                  </a:lnTo>
                  <a:lnTo>
                    <a:pt x="279221" y="4833"/>
                  </a:lnTo>
                  <a:lnTo>
                    <a:pt x="322842" y="18694"/>
                  </a:lnTo>
                  <a:lnTo>
                    <a:pt x="362317" y="40627"/>
                  </a:lnTo>
                  <a:lnTo>
                    <a:pt x="396709" y="69675"/>
                  </a:lnTo>
                  <a:lnTo>
                    <a:pt x="425086" y="104881"/>
                  </a:lnTo>
                  <a:lnTo>
                    <a:pt x="446511" y="145290"/>
                  </a:lnTo>
                  <a:lnTo>
                    <a:pt x="460052" y="189943"/>
                  </a:lnTo>
                  <a:lnTo>
                    <a:pt x="464773" y="237886"/>
                  </a:lnTo>
                  <a:lnTo>
                    <a:pt x="460052" y="285828"/>
                  </a:lnTo>
                  <a:lnTo>
                    <a:pt x="446511" y="330480"/>
                  </a:lnTo>
                  <a:lnTo>
                    <a:pt x="425086" y="370887"/>
                  </a:lnTo>
                  <a:lnTo>
                    <a:pt x="396709" y="406092"/>
                  </a:lnTo>
                  <a:lnTo>
                    <a:pt x="362317" y="435138"/>
                  </a:lnTo>
                  <a:lnTo>
                    <a:pt x="322842" y="457070"/>
                  </a:lnTo>
                  <a:lnTo>
                    <a:pt x="279221" y="470930"/>
                  </a:lnTo>
                  <a:lnTo>
                    <a:pt x="232386" y="475762"/>
                  </a:lnTo>
                  <a:lnTo>
                    <a:pt x="185552" y="470930"/>
                  </a:lnTo>
                  <a:lnTo>
                    <a:pt x="141931" y="457070"/>
                  </a:lnTo>
                  <a:lnTo>
                    <a:pt x="102456" y="435138"/>
                  </a:lnTo>
                  <a:lnTo>
                    <a:pt x="68064" y="406092"/>
                  </a:lnTo>
                  <a:lnTo>
                    <a:pt x="39687" y="370887"/>
                  </a:lnTo>
                  <a:lnTo>
                    <a:pt x="18262" y="330480"/>
                  </a:lnTo>
                  <a:lnTo>
                    <a:pt x="4721" y="285828"/>
                  </a:lnTo>
                  <a:lnTo>
                    <a:pt x="0" y="237886"/>
                  </a:lnTo>
                  <a:close/>
                </a:path>
              </a:pathLst>
            </a:custGeom>
            <a:ln w="25122">
              <a:solidFill>
                <a:srgbClr val="000000"/>
              </a:solidFill>
            </a:ln>
          </p:spPr>
          <p:txBody>
            <a:bodyPr wrap="square" lIns="0" tIns="0" rIns="0" bIns="0" rtlCol="0"/>
            <a:lstStyle/>
            <a:p>
              <a:endParaRPr/>
            </a:p>
          </p:txBody>
        </p:sp>
        <p:sp>
          <p:nvSpPr>
            <p:cNvPr id="25" name="object 23"/>
            <p:cNvSpPr/>
            <p:nvPr/>
          </p:nvSpPr>
          <p:spPr>
            <a:xfrm>
              <a:off x="1948595" y="3303655"/>
              <a:ext cx="464820" cy="464820"/>
            </a:xfrm>
            <a:custGeom>
              <a:avLst/>
              <a:gdLst/>
              <a:ahLst/>
              <a:cxnLst/>
              <a:rect l="l" t="t" r="r" b="b"/>
              <a:pathLst>
                <a:path w="464819" h="464820">
                  <a:moveTo>
                    <a:pt x="232384" y="0"/>
                  </a:moveTo>
                  <a:lnTo>
                    <a:pt x="185549" y="4721"/>
                  </a:lnTo>
                  <a:lnTo>
                    <a:pt x="141928" y="18263"/>
                  </a:lnTo>
                  <a:lnTo>
                    <a:pt x="102454" y="39690"/>
                  </a:lnTo>
                  <a:lnTo>
                    <a:pt x="68062" y="68068"/>
                  </a:lnTo>
                  <a:lnTo>
                    <a:pt x="39686" y="102463"/>
                  </a:lnTo>
                  <a:lnTo>
                    <a:pt x="18261" y="141939"/>
                  </a:lnTo>
                  <a:lnTo>
                    <a:pt x="4721" y="185562"/>
                  </a:lnTo>
                  <a:lnTo>
                    <a:pt x="0" y="232397"/>
                  </a:lnTo>
                  <a:lnTo>
                    <a:pt x="4721" y="279231"/>
                  </a:lnTo>
                  <a:lnTo>
                    <a:pt x="18261" y="322853"/>
                  </a:lnTo>
                  <a:lnTo>
                    <a:pt x="39686" y="362327"/>
                  </a:lnTo>
                  <a:lnTo>
                    <a:pt x="68062" y="396719"/>
                  </a:lnTo>
                  <a:lnTo>
                    <a:pt x="102454" y="425095"/>
                  </a:lnTo>
                  <a:lnTo>
                    <a:pt x="141928" y="446520"/>
                  </a:lnTo>
                  <a:lnTo>
                    <a:pt x="185549" y="460060"/>
                  </a:lnTo>
                  <a:lnTo>
                    <a:pt x="232384" y="464781"/>
                  </a:lnTo>
                  <a:lnTo>
                    <a:pt x="279219" y="460060"/>
                  </a:lnTo>
                  <a:lnTo>
                    <a:pt x="322840" y="446520"/>
                  </a:lnTo>
                  <a:lnTo>
                    <a:pt x="362314" y="425095"/>
                  </a:lnTo>
                  <a:lnTo>
                    <a:pt x="396706" y="396719"/>
                  </a:lnTo>
                  <a:lnTo>
                    <a:pt x="425082" y="362327"/>
                  </a:lnTo>
                  <a:lnTo>
                    <a:pt x="446507" y="322853"/>
                  </a:lnTo>
                  <a:lnTo>
                    <a:pt x="460048" y="279231"/>
                  </a:lnTo>
                  <a:lnTo>
                    <a:pt x="464769" y="232397"/>
                  </a:lnTo>
                  <a:lnTo>
                    <a:pt x="460048" y="185562"/>
                  </a:lnTo>
                  <a:lnTo>
                    <a:pt x="446507" y="141939"/>
                  </a:lnTo>
                  <a:lnTo>
                    <a:pt x="425082" y="102463"/>
                  </a:lnTo>
                  <a:lnTo>
                    <a:pt x="396706" y="68068"/>
                  </a:lnTo>
                  <a:lnTo>
                    <a:pt x="362314" y="39690"/>
                  </a:lnTo>
                  <a:lnTo>
                    <a:pt x="322840" y="18263"/>
                  </a:lnTo>
                  <a:lnTo>
                    <a:pt x="279219" y="4721"/>
                  </a:lnTo>
                  <a:lnTo>
                    <a:pt x="232384" y="0"/>
                  </a:lnTo>
                  <a:close/>
                </a:path>
              </a:pathLst>
            </a:custGeom>
            <a:solidFill>
              <a:srgbClr val="E4E4E4"/>
            </a:solidFill>
          </p:spPr>
          <p:txBody>
            <a:bodyPr wrap="square" lIns="0" tIns="0" rIns="0" bIns="0" rtlCol="0"/>
            <a:lstStyle/>
            <a:p>
              <a:endParaRPr/>
            </a:p>
          </p:txBody>
        </p:sp>
        <p:sp>
          <p:nvSpPr>
            <p:cNvPr id="26" name="object 24"/>
            <p:cNvSpPr/>
            <p:nvPr/>
          </p:nvSpPr>
          <p:spPr>
            <a:xfrm>
              <a:off x="1948598" y="3305225"/>
              <a:ext cx="464820" cy="461645"/>
            </a:xfrm>
            <a:custGeom>
              <a:avLst/>
              <a:gdLst/>
              <a:ahLst/>
              <a:cxnLst/>
              <a:rect l="l" t="t" r="r" b="b"/>
              <a:pathLst>
                <a:path w="464819" h="461645">
                  <a:moveTo>
                    <a:pt x="0" y="230824"/>
                  </a:moveTo>
                  <a:lnTo>
                    <a:pt x="4721" y="184304"/>
                  </a:lnTo>
                  <a:lnTo>
                    <a:pt x="18262" y="140975"/>
                  </a:lnTo>
                  <a:lnTo>
                    <a:pt x="39687" y="101766"/>
                  </a:lnTo>
                  <a:lnTo>
                    <a:pt x="68064" y="67605"/>
                  </a:lnTo>
                  <a:lnTo>
                    <a:pt x="102456" y="39420"/>
                  </a:lnTo>
                  <a:lnTo>
                    <a:pt x="141931" y="18138"/>
                  </a:lnTo>
                  <a:lnTo>
                    <a:pt x="185552" y="4689"/>
                  </a:lnTo>
                  <a:lnTo>
                    <a:pt x="232386" y="0"/>
                  </a:lnTo>
                  <a:lnTo>
                    <a:pt x="279221" y="4689"/>
                  </a:lnTo>
                  <a:lnTo>
                    <a:pt x="322842" y="18138"/>
                  </a:lnTo>
                  <a:lnTo>
                    <a:pt x="362317" y="39420"/>
                  </a:lnTo>
                  <a:lnTo>
                    <a:pt x="396709" y="67605"/>
                  </a:lnTo>
                  <a:lnTo>
                    <a:pt x="425086" y="101766"/>
                  </a:lnTo>
                  <a:lnTo>
                    <a:pt x="446511" y="140975"/>
                  </a:lnTo>
                  <a:lnTo>
                    <a:pt x="460052" y="184304"/>
                  </a:lnTo>
                  <a:lnTo>
                    <a:pt x="464773" y="230824"/>
                  </a:lnTo>
                  <a:lnTo>
                    <a:pt x="460052" y="277341"/>
                  </a:lnTo>
                  <a:lnTo>
                    <a:pt x="446511" y="320667"/>
                  </a:lnTo>
                  <a:lnTo>
                    <a:pt x="425086" y="359874"/>
                  </a:lnTo>
                  <a:lnTo>
                    <a:pt x="396709" y="394034"/>
                  </a:lnTo>
                  <a:lnTo>
                    <a:pt x="362317" y="422218"/>
                  </a:lnTo>
                  <a:lnTo>
                    <a:pt x="322842" y="443499"/>
                  </a:lnTo>
                  <a:lnTo>
                    <a:pt x="279221" y="456949"/>
                  </a:lnTo>
                  <a:lnTo>
                    <a:pt x="232386" y="461638"/>
                  </a:lnTo>
                  <a:lnTo>
                    <a:pt x="185552" y="456949"/>
                  </a:lnTo>
                  <a:lnTo>
                    <a:pt x="141931" y="443499"/>
                  </a:lnTo>
                  <a:lnTo>
                    <a:pt x="102456" y="422218"/>
                  </a:lnTo>
                  <a:lnTo>
                    <a:pt x="68064" y="394034"/>
                  </a:lnTo>
                  <a:lnTo>
                    <a:pt x="39687" y="359874"/>
                  </a:lnTo>
                  <a:lnTo>
                    <a:pt x="18262" y="320667"/>
                  </a:lnTo>
                  <a:lnTo>
                    <a:pt x="4721" y="277341"/>
                  </a:lnTo>
                  <a:lnTo>
                    <a:pt x="0" y="230824"/>
                  </a:lnTo>
                  <a:close/>
                </a:path>
              </a:pathLst>
            </a:custGeom>
            <a:ln w="25122">
              <a:solidFill>
                <a:srgbClr val="000000"/>
              </a:solidFill>
            </a:ln>
          </p:spPr>
          <p:txBody>
            <a:bodyPr wrap="square" lIns="0" tIns="0" rIns="0" bIns="0" rtlCol="0"/>
            <a:lstStyle/>
            <a:p>
              <a:endParaRPr/>
            </a:p>
          </p:txBody>
        </p:sp>
        <p:sp>
          <p:nvSpPr>
            <p:cNvPr id="27" name="object 25"/>
            <p:cNvSpPr/>
            <p:nvPr/>
          </p:nvSpPr>
          <p:spPr>
            <a:xfrm>
              <a:off x="3578627" y="2224762"/>
              <a:ext cx="1172094" cy="444731"/>
            </a:xfrm>
            <a:prstGeom prst="rect">
              <a:avLst/>
            </a:prstGeom>
            <a:blipFill>
              <a:blip r:embed="rId7" cstate="print"/>
              <a:stretch>
                <a:fillRect/>
              </a:stretch>
            </a:blipFill>
          </p:spPr>
          <p:txBody>
            <a:bodyPr wrap="square" lIns="0" tIns="0" rIns="0" bIns="0" rtlCol="0"/>
            <a:lstStyle/>
            <a:p>
              <a:endParaRPr/>
            </a:p>
          </p:txBody>
        </p:sp>
        <p:sp>
          <p:nvSpPr>
            <p:cNvPr id="28" name="object 26"/>
            <p:cNvSpPr/>
            <p:nvPr/>
          </p:nvSpPr>
          <p:spPr>
            <a:xfrm>
              <a:off x="3578627" y="2590522"/>
              <a:ext cx="1421472" cy="444731"/>
            </a:xfrm>
            <a:prstGeom prst="rect">
              <a:avLst/>
            </a:prstGeom>
            <a:blipFill>
              <a:blip r:embed="rId8" cstate="print"/>
              <a:stretch>
                <a:fillRect/>
              </a:stretch>
            </a:blipFill>
          </p:spPr>
          <p:txBody>
            <a:bodyPr wrap="square" lIns="0" tIns="0" rIns="0" bIns="0" rtlCol="0"/>
            <a:lstStyle/>
            <a:p>
              <a:endParaRPr/>
            </a:p>
          </p:txBody>
        </p:sp>
        <p:sp>
          <p:nvSpPr>
            <p:cNvPr id="29" name="object 27"/>
            <p:cNvSpPr/>
            <p:nvPr/>
          </p:nvSpPr>
          <p:spPr>
            <a:xfrm>
              <a:off x="3608307" y="2323913"/>
              <a:ext cx="1328420" cy="643890"/>
            </a:xfrm>
            <a:custGeom>
              <a:avLst/>
              <a:gdLst/>
              <a:ahLst/>
              <a:cxnLst/>
              <a:rect l="l" t="t" r="r" b="b"/>
              <a:pathLst>
                <a:path w="1328420" h="643889">
                  <a:moveTo>
                    <a:pt x="188125" y="153149"/>
                  </a:moveTo>
                  <a:lnTo>
                    <a:pt x="145923" y="140195"/>
                  </a:lnTo>
                  <a:lnTo>
                    <a:pt x="142748" y="151269"/>
                  </a:lnTo>
                  <a:lnTo>
                    <a:pt x="138696" y="160756"/>
                  </a:lnTo>
                  <a:lnTo>
                    <a:pt x="106387" y="185331"/>
                  </a:lnTo>
                  <a:lnTo>
                    <a:pt x="98005" y="186016"/>
                  </a:lnTo>
                  <a:lnTo>
                    <a:pt x="86753" y="184937"/>
                  </a:lnTo>
                  <a:lnTo>
                    <a:pt x="53213" y="158508"/>
                  </a:lnTo>
                  <a:lnTo>
                    <a:pt x="44919" y="110375"/>
                  </a:lnTo>
                  <a:lnTo>
                    <a:pt x="45847" y="92443"/>
                  </a:lnTo>
                  <a:lnTo>
                    <a:pt x="59880" y="54610"/>
                  </a:lnTo>
                  <a:lnTo>
                    <a:pt x="98869" y="37388"/>
                  </a:lnTo>
                  <a:lnTo>
                    <a:pt x="107238" y="37998"/>
                  </a:lnTo>
                  <a:lnTo>
                    <a:pt x="141998" y="65709"/>
                  </a:lnTo>
                  <a:lnTo>
                    <a:pt x="144411" y="73571"/>
                  </a:lnTo>
                  <a:lnTo>
                    <a:pt x="187528" y="63309"/>
                  </a:lnTo>
                  <a:lnTo>
                    <a:pt x="165430" y="23469"/>
                  </a:lnTo>
                  <a:lnTo>
                    <a:pt x="119926" y="1473"/>
                  </a:lnTo>
                  <a:lnTo>
                    <a:pt x="101053" y="0"/>
                  </a:lnTo>
                  <a:lnTo>
                    <a:pt x="79463" y="1866"/>
                  </a:lnTo>
                  <a:lnTo>
                    <a:pt x="42862" y="16802"/>
                  </a:lnTo>
                  <a:lnTo>
                    <a:pt x="15659" y="46278"/>
                  </a:lnTo>
                  <a:lnTo>
                    <a:pt x="1739" y="88163"/>
                  </a:lnTo>
                  <a:lnTo>
                    <a:pt x="0" y="113614"/>
                  </a:lnTo>
                  <a:lnTo>
                    <a:pt x="1727" y="137769"/>
                  </a:lnTo>
                  <a:lnTo>
                    <a:pt x="15570" y="177965"/>
                  </a:lnTo>
                  <a:lnTo>
                    <a:pt x="42494" y="206870"/>
                  </a:lnTo>
                  <a:lnTo>
                    <a:pt x="77851" y="221564"/>
                  </a:lnTo>
                  <a:lnTo>
                    <a:pt x="98412" y="223393"/>
                  </a:lnTo>
                  <a:lnTo>
                    <a:pt x="115023" y="222313"/>
                  </a:lnTo>
                  <a:lnTo>
                    <a:pt x="155790" y="206095"/>
                  </a:lnTo>
                  <a:lnTo>
                    <a:pt x="182448" y="169837"/>
                  </a:lnTo>
                  <a:lnTo>
                    <a:pt x="188125" y="153149"/>
                  </a:lnTo>
                  <a:close/>
                </a:path>
                <a:path w="1328420" h="643889">
                  <a:moveTo>
                    <a:pt x="201993" y="584060"/>
                  </a:moveTo>
                  <a:lnTo>
                    <a:pt x="175653" y="541947"/>
                  </a:lnTo>
                  <a:lnTo>
                    <a:pt x="150952" y="506895"/>
                  </a:lnTo>
                  <a:lnTo>
                    <a:pt x="127723" y="488784"/>
                  </a:lnTo>
                  <a:lnTo>
                    <a:pt x="140995" y="485990"/>
                  </a:lnTo>
                  <a:lnTo>
                    <a:pt x="176504" y="460400"/>
                  </a:lnTo>
                  <a:lnTo>
                    <a:pt x="176898" y="459549"/>
                  </a:lnTo>
                  <a:lnTo>
                    <a:pt x="180949" y="450888"/>
                  </a:lnTo>
                  <a:lnTo>
                    <a:pt x="183616" y="440334"/>
                  </a:lnTo>
                  <a:lnTo>
                    <a:pt x="184505" y="428713"/>
                  </a:lnTo>
                  <a:lnTo>
                    <a:pt x="183908" y="419417"/>
                  </a:lnTo>
                  <a:lnTo>
                    <a:pt x="182143" y="410641"/>
                  </a:lnTo>
                  <a:lnTo>
                    <a:pt x="180009" y="404685"/>
                  </a:lnTo>
                  <a:lnTo>
                    <a:pt x="179197" y="402412"/>
                  </a:lnTo>
                  <a:lnTo>
                    <a:pt x="149961" y="374027"/>
                  </a:lnTo>
                  <a:lnTo>
                    <a:pt x="139585" y="371284"/>
                  </a:lnTo>
                  <a:lnTo>
                    <a:pt x="139585" y="424256"/>
                  </a:lnTo>
                  <a:lnTo>
                    <a:pt x="139585" y="438023"/>
                  </a:lnTo>
                  <a:lnTo>
                    <a:pt x="97993" y="459397"/>
                  </a:lnTo>
                  <a:lnTo>
                    <a:pt x="83794" y="459549"/>
                  </a:lnTo>
                  <a:lnTo>
                    <a:pt x="51562" y="459549"/>
                  </a:lnTo>
                  <a:lnTo>
                    <a:pt x="51562" y="404685"/>
                  </a:lnTo>
                  <a:lnTo>
                    <a:pt x="85559" y="404685"/>
                  </a:lnTo>
                  <a:lnTo>
                    <a:pt x="124421" y="406603"/>
                  </a:lnTo>
                  <a:lnTo>
                    <a:pt x="139585" y="424256"/>
                  </a:lnTo>
                  <a:lnTo>
                    <a:pt x="139585" y="371284"/>
                  </a:lnTo>
                  <a:lnTo>
                    <a:pt x="129527" y="369671"/>
                  </a:lnTo>
                  <a:lnTo>
                    <a:pt x="115760" y="368579"/>
                  </a:lnTo>
                  <a:lnTo>
                    <a:pt x="99644" y="368211"/>
                  </a:lnTo>
                  <a:lnTo>
                    <a:pt x="7848" y="368211"/>
                  </a:lnTo>
                  <a:lnTo>
                    <a:pt x="7848" y="584060"/>
                  </a:lnTo>
                  <a:lnTo>
                    <a:pt x="51562" y="584060"/>
                  </a:lnTo>
                  <a:lnTo>
                    <a:pt x="51562" y="493915"/>
                  </a:lnTo>
                  <a:lnTo>
                    <a:pt x="70472" y="493915"/>
                  </a:lnTo>
                  <a:lnTo>
                    <a:pt x="104444" y="516496"/>
                  </a:lnTo>
                  <a:lnTo>
                    <a:pt x="149885" y="584060"/>
                  </a:lnTo>
                  <a:lnTo>
                    <a:pt x="201993" y="584060"/>
                  </a:lnTo>
                  <a:close/>
                </a:path>
                <a:path w="1328420" h="643889">
                  <a:moveTo>
                    <a:pt x="359117" y="518045"/>
                  </a:moveTo>
                  <a:lnTo>
                    <a:pt x="358241" y="495769"/>
                  </a:lnTo>
                  <a:lnTo>
                    <a:pt x="357682" y="492721"/>
                  </a:lnTo>
                  <a:lnTo>
                    <a:pt x="354736" y="476567"/>
                  </a:lnTo>
                  <a:lnTo>
                    <a:pt x="348602" y="460438"/>
                  </a:lnTo>
                  <a:lnTo>
                    <a:pt x="345579" y="455930"/>
                  </a:lnTo>
                  <a:lnTo>
                    <a:pt x="339839" y="447357"/>
                  </a:lnTo>
                  <a:lnTo>
                    <a:pt x="328841" y="437273"/>
                  </a:lnTo>
                  <a:lnTo>
                    <a:pt x="318109" y="431241"/>
                  </a:lnTo>
                  <a:lnTo>
                    <a:pt x="318109" y="492721"/>
                  </a:lnTo>
                  <a:lnTo>
                    <a:pt x="256451" y="492721"/>
                  </a:lnTo>
                  <a:lnTo>
                    <a:pt x="278422" y="455930"/>
                  </a:lnTo>
                  <a:lnTo>
                    <a:pt x="295846" y="455930"/>
                  </a:lnTo>
                  <a:lnTo>
                    <a:pt x="318109" y="492721"/>
                  </a:lnTo>
                  <a:lnTo>
                    <a:pt x="318109" y="431241"/>
                  </a:lnTo>
                  <a:lnTo>
                    <a:pt x="316014" y="430060"/>
                  </a:lnTo>
                  <a:lnTo>
                    <a:pt x="301345" y="425729"/>
                  </a:lnTo>
                  <a:lnTo>
                    <a:pt x="284835" y="424281"/>
                  </a:lnTo>
                  <a:lnTo>
                    <a:pt x="269976" y="425665"/>
                  </a:lnTo>
                  <a:lnTo>
                    <a:pt x="233502" y="446328"/>
                  </a:lnTo>
                  <a:lnTo>
                    <a:pt x="214452" y="488911"/>
                  </a:lnTo>
                  <a:lnTo>
                    <a:pt x="213194" y="507314"/>
                  </a:lnTo>
                  <a:lnTo>
                    <a:pt x="214160" y="522922"/>
                  </a:lnTo>
                  <a:lnTo>
                    <a:pt x="228650" y="561289"/>
                  </a:lnTo>
                  <a:lnTo>
                    <a:pt x="269938" y="586320"/>
                  </a:lnTo>
                  <a:lnTo>
                    <a:pt x="289001" y="587984"/>
                  </a:lnTo>
                  <a:lnTo>
                    <a:pt x="301332" y="587248"/>
                  </a:lnTo>
                  <a:lnTo>
                    <a:pt x="339902" y="569506"/>
                  </a:lnTo>
                  <a:lnTo>
                    <a:pt x="349567" y="556933"/>
                  </a:lnTo>
                  <a:lnTo>
                    <a:pt x="352450" y="552234"/>
                  </a:lnTo>
                  <a:lnTo>
                    <a:pt x="356997" y="541553"/>
                  </a:lnTo>
                  <a:lnTo>
                    <a:pt x="315696" y="534619"/>
                  </a:lnTo>
                  <a:lnTo>
                    <a:pt x="313448" y="542455"/>
                  </a:lnTo>
                  <a:lnTo>
                    <a:pt x="310134" y="548119"/>
                  </a:lnTo>
                  <a:lnTo>
                    <a:pt x="301320" y="555167"/>
                  </a:lnTo>
                  <a:lnTo>
                    <a:pt x="295897" y="556933"/>
                  </a:lnTo>
                  <a:lnTo>
                    <a:pt x="289445" y="556933"/>
                  </a:lnTo>
                  <a:lnTo>
                    <a:pt x="258406" y="534416"/>
                  </a:lnTo>
                  <a:lnTo>
                    <a:pt x="255701" y="518045"/>
                  </a:lnTo>
                  <a:lnTo>
                    <a:pt x="359117" y="518045"/>
                  </a:lnTo>
                  <a:close/>
                </a:path>
                <a:path w="1328420" h="643889">
                  <a:moveTo>
                    <a:pt x="367550" y="219786"/>
                  </a:moveTo>
                  <a:lnTo>
                    <a:pt x="367487" y="124231"/>
                  </a:lnTo>
                  <a:lnTo>
                    <a:pt x="364236" y="91655"/>
                  </a:lnTo>
                  <a:lnTo>
                    <a:pt x="363969" y="90411"/>
                  </a:lnTo>
                  <a:lnTo>
                    <a:pt x="361315" y="84328"/>
                  </a:lnTo>
                  <a:lnTo>
                    <a:pt x="361022" y="83934"/>
                  </a:lnTo>
                  <a:lnTo>
                    <a:pt x="353504" y="73342"/>
                  </a:lnTo>
                  <a:lnTo>
                    <a:pt x="314096" y="59994"/>
                  </a:lnTo>
                  <a:lnTo>
                    <a:pt x="300583" y="61493"/>
                  </a:lnTo>
                  <a:lnTo>
                    <a:pt x="288061" y="65989"/>
                  </a:lnTo>
                  <a:lnTo>
                    <a:pt x="276517" y="73469"/>
                  </a:lnTo>
                  <a:lnTo>
                    <a:pt x="265963" y="83934"/>
                  </a:lnTo>
                  <a:lnTo>
                    <a:pt x="265963" y="3924"/>
                  </a:lnTo>
                  <a:lnTo>
                    <a:pt x="224650" y="3924"/>
                  </a:lnTo>
                  <a:lnTo>
                    <a:pt x="224650" y="219786"/>
                  </a:lnTo>
                  <a:lnTo>
                    <a:pt x="265963" y="219786"/>
                  </a:lnTo>
                  <a:lnTo>
                    <a:pt x="266065" y="137261"/>
                  </a:lnTo>
                  <a:lnTo>
                    <a:pt x="266192" y="132283"/>
                  </a:lnTo>
                  <a:lnTo>
                    <a:pt x="287197" y="93319"/>
                  </a:lnTo>
                  <a:lnTo>
                    <a:pt x="293395" y="91655"/>
                  </a:lnTo>
                  <a:lnTo>
                    <a:pt x="306400" y="91655"/>
                  </a:lnTo>
                  <a:lnTo>
                    <a:pt x="326123" y="128117"/>
                  </a:lnTo>
                  <a:lnTo>
                    <a:pt x="326250" y="219786"/>
                  </a:lnTo>
                  <a:lnTo>
                    <a:pt x="367550" y="219786"/>
                  </a:lnTo>
                  <a:close/>
                </a:path>
                <a:path w="1328420" h="643889">
                  <a:moveTo>
                    <a:pt x="536422" y="427596"/>
                  </a:moveTo>
                  <a:lnTo>
                    <a:pt x="498436" y="427596"/>
                  </a:lnTo>
                  <a:lnTo>
                    <a:pt x="498436" y="450710"/>
                  </a:lnTo>
                  <a:lnTo>
                    <a:pt x="496328" y="447840"/>
                  </a:lnTo>
                  <a:lnTo>
                    <a:pt x="496328" y="504202"/>
                  </a:lnTo>
                  <a:lnTo>
                    <a:pt x="495655" y="516153"/>
                  </a:lnTo>
                  <a:lnTo>
                    <a:pt x="473989" y="552208"/>
                  </a:lnTo>
                  <a:lnTo>
                    <a:pt x="460629" y="555421"/>
                  </a:lnTo>
                  <a:lnTo>
                    <a:pt x="453783" y="554710"/>
                  </a:lnTo>
                  <a:lnTo>
                    <a:pt x="427583" y="518629"/>
                  </a:lnTo>
                  <a:lnTo>
                    <a:pt x="426986" y="506577"/>
                  </a:lnTo>
                  <a:lnTo>
                    <a:pt x="427609" y="494436"/>
                  </a:lnTo>
                  <a:lnTo>
                    <a:pt x="448348" y="459549"/>
                  </a:lnTo>
                  <a:lnTo>
                    <a:pt x="486562" y="468312"/>
                  </a:lnTo>
                  <a:lnTo>
                    <a:pt x="496328" y="504202"/>
                  </a:lnTo>
                  <a:lnTo>
                    <a:pt x="496328" y="447840"/>
                  </a:lnTo>
                  <a:lnTo>
                    <a:pt x="458609" y="424700"/>
                  </a:lnTo>
                  <a:lnTo>
                    <a:pt x="451053" y="424281"/>
                  </a:lnTo>
                  <a:lnTo>
                    <a:pt x="437451" y="425615"/>
                  </a:lnTo>
                  <a:lnTo>
                    <a:pt x="403593" y="445439"/>
                  </a:lnTo>
                  <a:lnTo>
                    <a:pt x="385673" y="486524"/>
                  </a:lnTo>
                  <a:lnTo>
                    <a:pt x="384479" y="504355"/>
                  </a:lnTo>
                  <a:lnTo>
                    <a:pt x="385749" y="523379"/>
                  </a:lnTo>
                  <a:lnTo>
                    <a:pt x="404837" y="567918"/>
                  </a:lnTo>
                  <a:lnTo>
                    <a:pt x="448805" y="587984"/>
                  </a:lnTo>
                  <a:lnTo>
                    <a:pt x="455688" y="587603"/>
                  </a:lnTo>
                  <a:lnTo>
                    <a:pt x="490804" y="570268"/>
                  </a:lnTo>
                  <a:lnTo>
                    <a:pt x="495122" y="565315"/>
                  </a:lnTo>
                  <a:lnTo>
                    <a:pt x="495122" y="643458"/>
                  </a:lnTo>
                  <a:lnTo>
                    <a:pt x="536422" y="643458"/>
                  </a:lnTo>
                  <a:lnTo>
                    <a:pt x="536422" y="565315"/>
                  </a:lnTo>
                  <a:lnTo>
                    <a:pt x="536422" y="555421"/>
                  </a:lnTo>
                  <a:lnTo>
                    <a:pt x="536422" y="456539"/>
                  </a:lnTo>
                  <a:lnTo>
                    <a:pt x="536422" y="450710"/>
                  </a:lnTo>
                  <a:lnTo>
                    <a:pt x="536422" y="427596"/>
                  </a:lnTo>
                  <a:close/>
                </a:path>
                <a:path w="1328420" h="643889">
                  <a:moveTo>
                    <a:pt x="545071" y="219786"/>
                  </a:moveTo>
                  <a:lnTo>
                    <a:pt x="541477" y="212331"/>
                  </a:lnTo>
                  <a:lnTo>
                    <a:pt x="538988" y="205270"/>
                  </a:lnTo>
                  <a:lnTo>
                    <a:pt x="538518" y="202895"/>
                  </a:lnTo>
                  <a:lnTo>
                    <a:pt x="537705" y="198818"/>
                  </a:lnTo>
                  <a:lnTo>
                    <a:pt x="537019" y="194462"/>
                  </a:lnTo>
                  <a:lnTo>
                    <a:pt x="536829" y="193255"/>
                  </a:lnTo>
                  <a:lnTo>
                    <a:pt x="536219" y="186334"/>
                  </a:lnTo>
                  <a:lnTo>
                    <a:pt x="535876" y="178904"/>
                  </a:lnTo>
                  <a:lnTo>
                    <a:pt x="535787" y="173418"/>
                  </a:lnTo>
                  <a:lnTo>
                    <a:pt x="535901" y="153797"/>
                  </a:lnTo>
                  <a:lnTo>
                    <a:pt x="536016" y="145021"/>
                  </a:lnTo>
                  <a:lnTo>
                    <a:pt x="536257" y="125666"/>
                  </a:lnTo>
                  <a:lnTo>
                    <a:pt x="536270" y="118186"/>
                  </a:lnTo>
                  <a:lnTo>
                    <a:pt x="535978" y="107772"/>
                  </a:lnTo>
                  <a:lnTo>
                    <a:pt x="534949" y="97472"/>
                  </a:lnTo>
                  <a:lnTo>
                    <a:pt x="533717" y="91655"/>
                  </a:lnTo>
                  <a:lnTo>
                    <a:pt x="533222" y="89268"/>
                  </a:lnTo>
                  <a:lnTo>
                    <a:pt x="504088" y="63690"/>
                  </a:lnTo>
                  <a:lnTo>
                    <a:pt x="470509" y="59994"/>
                  </a:lnTo>
                  <a:lnTo>
                    <a:pt x="456209" y="60693"/>
                  </a:lnTo>
                  <a:lnTo>
                    <a:pt x="417410" y="77254"/>
                  </a:lnTo>
                  <a:lnTo>
                    <a:pt x="402780" y="104914"/>
                  </a:lnTo>
                  <a:lnTo>
                    <a:pt x="440156" y="111556"/>
                  </a:lnTo>
                  <a:lnTo>
                    <a:pt x="442722" y="104165"/>
                  </a:lnTo>
                  <a:lnTo>
                    <a:pt x="446062" y="99009"/>
                  </a:lnTo>
                  <a:lnTo>
                    <a:pt x="454329" y="93129"/>
                  </a:lnTo>
                  <a:lnTo>
                    <a:pt x="460082" y="91655"/>
                  </a:lnTo>
                  <a:lnTo>
                    <a:pt x="478370" y="91655"/>
                  </a:lnTo>
                  <a:lnTo>
                    <a:pt x="485800" y="93370"/>
                  </a:lnTo>
                  <a:lnTo>
                    <a:pt x="493661" y="100228"/>
                  </a:lnTo>
                  <a:lnTo>
                    <a:pt x="495630" y="105956"/>
                  </a:lnTo>
                  <a:lnTo>
                    <a:pt x="495630" y="118186"/>
                  </a:lnTo>
                  <a:lnTo>
                    <a:pt x="495630" y="145021"/>
                  </a:lnTo>
                  <a:lnTo>
                    <a:pt x="495630" y="163156"/>
                  </a:lnTo>
                  <a:lnTo>
                    <a:pt x="495096" y="169887"/>
                  </a:lnTo>
                  <a:lnTo>
                    <a:pt x="494017" y="173418"/>
                  </a:lnTo>
                  <a:lnTo>
                    <a:pt x="492442" y="178816"/>
                  </a:lnTo>
                  <a:lnTo>
                    <a:pt x="489153" y="183375"/>
                  </a:lnTo>
                  <a:lnTo>
                    <a:pt x="484149" y="187096"/>
                  </a:lnTo>
                  <a:lnTo>
                    <a:pt x="477380" y="191998"/>
                  </a:lnTo>
                  <a:lnTo>
                    <a:pt x="470268" y="194462"/>
                  </a:lnTo>
                  <a:lnTo>
                    <a:pt x="456145" y="194462"/>
                  </a:lnTo>
                  <a:lnTo>
                    <a:pt x="450646" y="192341"/>
                  </a:lnTo>
                  <a:lnTo>
                    <a:pt x="442023" y="183908"/>
                  </a:lnTo>
                  <a:lnTo>
                    <a:pt x="439864" y="178904"/>
                  </a:lnTo>
                  <a:lnTo>
                    <a:pt x="439864" y="167233"/>
                  </a:lnTo>
                  <a:lnTo>
                    <a:pt x="478497" y="149580"/>
                  </a:lnTo>
                  <a:lnTo>
                    <a:pt x="485368" y="147929"/>
                  </a:lnTo>
                  <a:lnTo>
                    <a:pt x="491070" y="146405"/>
                  </a:lnTo>
                  <a:lnTo>
                    <a:pt x="495630" y="145021"/>
                  </a:lnTo>
                  <a:lnTo>
                    <a:pt x="495630" y="118186"/>
                  </a:lnTo>
                  <a:lnTo>
                    <a:pt x="488924" y="120586"/>
                  </a:lnTo>
                  <a:lnTo>
                    <a:pt x="479996" y="123088"/>
                  </a:lnTo>
                  <a:lnTo>
                    <a:pt x="468858" y="125666"/>
                  </a:lnTo>
                  <a:lnTo>
                    <a:pt x="455485" y="128333"/>
                  </a:lnTo>
                  <a:lnTo>
                    <a:pt x="445363" y="130492"/>
                  </a:lnTo>
                  <a:lnTo>
                    <a:pt x="409092" y="146951"/>
                  </a:lnTo>
                  <a:lnTo>
                    <a:pt x="398602" y="178066"/>
                  </a:lnTo>
                  <a:lnTo>
                    <a:pt x="399427" y="187096"/>
                  </a:lnTo>
                  <a:lnTo>
                    <a:pt x="428840" y="220433"/>
                  </a:lnTo>
                  <a:lnTo>
                    <a:pt x="450354" y="223697"/>
                  </a:lnTo>
                  <a:lnTo>
                    <a:pt x="457073" y="223380"/>
                  </a:lnTo>
                  <a:lnTo>
                    <a:pt x="493331" y="207708"/>
                  </a:lnTo>
                  <a:lnTo>
                    <a:pt x="498640" y="202895"/>
                  </a:lnTo>
                  <a:lnTo>
                    <a:pt x="498944" y="203669"/>
                  </a:lnTo>
                  <a:lnTo>
                    <a:pt x="499440" y="205333"/>
                  </a:lnTo>
                  <a:lnTo>
                    <a:pt x="500126" y="207772"/>
                  </a:lnTo>
                  <a:lnTo>
                    <a:pt x="501675" y="213042"/>
                  </a:lnTo>
                  <a:lnTo>
                    <a:pt x="502996" y="217068"/>
                  </a:lnTo>
                  <a:lnTo>
                    <a:pt x="504075" y="219786"/>
                  </a:lnTo>
                  <a:lnTo>
                    <a:pt x="545071" y="219786"/>
                  </a:lnTo>
                  <a:close/>
                </a:path>
                <a:path w="1328420" h="643889">
                  <a:moveTo>
                    <a:pt x="718769" y="427596"/>
                  </a:moveTo>
                  <a:lnTo>
                    <a:pt x="677468" y="427596"/>
                  </a:lnTo>
                  <a:lnTo>
                    <a:pt x="677392" y="499643"/>
                  </a:lnTo>
                  <a:lnTo>
                    <a:pt x="677265" y="509003"/>
                  </a:lnTo>
                  <a:lnTo>
                    <a:pt x="668451" y="546608"/>
                  </a:lnTo>
                  <a:lnTo>
                    <a:pt x="650875" y="556323"/>
                  </a:lnTo>
                  <a:lnTo>
                    <a:pt x="637578" y="556323"/>
                  </a:lnTo>
                  <a:lnTo>
                    <a:pt x="617918" y="514578"/>
                  </a:lnTo>
                  <a:lnTo>
                    <a:pt x="617778" y="427596"/>
                  </a:lnTo>
                  <a:lnTo>
                    <a:pt x="576478" y="427596"/>
                  </a:lnTo>
                  <a:lnTo>
                    <a:pt x="576580" y="530148"/>
                  </a:lnTo>
                  <a:lnTo>
                    <a:pt x="585304" y="567474"/>
                  </a:lnTo>
                  <a:lnTo>
                    <a:pt x="620852" y="587552"/>
                  </a:lnTo>
                  <a:lnTo>
                    <a:pt x="628548" y="587984"/>
                  </a:lnTo>
                  <a:lnTo>
                    <a:pt x="636193" y="587527"/>
                  </a:lnTo>
                  <a:lnTo>
                    <a:pt x="675855" y="566597"/>
                  </a:lnTo>
                  <a:lnTo>
                    <a:pt x="680478" y="560654"/>
                  </a:lnTo>
                  <a:lnTo>
                    <a:pt x="680478" y="584060"/>
                  </a:lnTo>
                  <a:lnTo>
                    <a:pt x="718769" y="584060"/>
                  </a:lnTo>
                  <a:lnTo>
                    <a:pt x="718769" y="560654"/>
                  </a:lnTo>
                  <a:lnTo>
                    <a:pt x="718769" y="556323"/>
                  </a:lnTo>
                  <a:lnTo>
                    <a:pt x="718769" y="427596"/>
                  </a:lnTo>
                  <a:close/>
                </a:path>
                <a:path w="1328420" h="643889">
                  <a:moveTo>
                    <a:pt x="719378" y="219786"/>
                  </a:moveTo>
                  <a:lnTo>
                    <a:pt x="719315" y="119024"/>
                  </a:lnTo>
                  <a:lnTo>
                    <a:pt x="716318" y="91655"/>
                  </a:lnTo>
                  <a:lnTo>
                    <a:pt x="715556" y="88392"/>
                  </a:lnTo>
                  <a:lnTo>
                    <a:pt x="714552" y="86283"/>
                  </a:lnTo>
                  <a:lnTo>
                    <a:pt x="712838" y="82613"/>
                  </a:lnTo>
                  <a:lnTo>
                    <a:pt x="705040" y="72402"/>
                  </a:lnTo>
                  <a:lnTo>
                    <a:pt x="666546" y="59994"/>
                  </a:lnTo>
                  <a:lnTo>
                    <a:pt x="651598" y="61645"/>
                  </a:lnTo>
                  <a:lnTo>
                    <a:pt x="637984" y="66573"/>
                  </a:lnTo>
                  <a:lnTo>
                    <a:pt x="625703" y="74790"/>
                  </a:lnTo>
                  <a:lnTo>
                    <a:pt x="614756" y="86283"/>
                  </a:lnTo>
                  <a:lnTo>
                    <a:pt x="614756" y="63309"/>
                  </a:lnTo>
                  <a:lnTo>
                    <a:pt x="576478" y="63309"/>
                  </a:lnTo>
                  <a:lnTo>
                    <a:pt x="576478" y="219786"/>
                  </a:lnTo>
                  <a:lnTo>
                    <a:pt x="617778" y="219786"/>
                  </a:lnTo>
                  <a:lnTo>
                    <a:pt x="617778" y="149021"/>
                  </a:lnTo>
                  <a:lnTo>
                    <a:pt x="617969" y="136969"/>
                  </a:lnTo>
                  <a:lnTo>
                    <a:pt x="638517" y="93611"/>
                  </a:lnTo>
                  <a:lnTo>
                    <a:pt x="645007" y="91655"/>
                  </a:lnTo>
                  <a:lnTo>
                    <a:pt x="657872" y="91655"/>
                  </a:lnTo>
                  <a:lnTo>
                    <a:pt x="677887" y="128524"/>
                  </a:lnTo>
                  <a:lnTo>
                    <a:pt x="678065" y="219786"/>
                  </a:lnTo>
                  <a:lnTo>
                    <a:pt x="719378" y="219786"/>
                  </a:lnTo>
                  <a:close/>
                </a:path>
                <a:path w="1328420" h="643889">
                  <a:moveTo>
                    <a:pt x="895083" y="518045"/>
                  </a:moveTo>
                  <a:lnTo>
                    <a:pt x="894207" y="495769"/>
                  </a:lnTo>
                  <a:lnTo>
                    <a:pt x="893648" y="492721"/>
                  </a:lnTo>
                  <a:lnTo>
                    <a:pt x="890701" y="476567"/>
                  </a:lnTo>
                  <a:lnTo>
                    <a:pt x="864819" y="437273"/>
                  </a:lnTo>
                  <a:lnTo>
                    <a:pt x="854087" y="431253"/>
                  </a:lnTo>
                  <a:lnTo>
                    <a:pt x="854087" y="492721"/>
                  </a:lnTo>
                  <a:lnTo>
                    <a:pt x="792416" y="492721"/>
                  </a:lnTo>
                  <a:lnTo>
                    <a:pt x="814387" y="455930"/>
                  </a:lnTo>
                  <a:lnTo>
                    <a:pt x="831811" y="455930"/>
                  </a:lnTo>
                  <a:lnTo>
                    <a:pt x="854087" y="492721"/>
                  </a:lnTo>
                  <a:lnTo>
                    <a:pt x="854087" y="431253"/>
                  </a:lnTo>
                  <a:lnTo>
                    <a:pt x="851979" y="430060"/>
                  </a:lnTo>
                  <a:lnTo>
                    <a:pt x="837311" y="425729"/>
                  </a:lnTo>
                  <a:lnTo>
                    <a:pt x="820801" y="424281"/>
                  </a:lnTo>
                  <a:lnTo>
                    <a:pt x="805954" y="425665"/>
                  </a:lnTo>
                  <a:lnTo>
                    <a:pt x="769467" y="446328"/>
                  </a:lnTo>
                  <a:lnTo>
                    <a:pt x="750430" y="488911"/>
                  </a:lnTo>
                  <a:lnTo>
                    <a:pt x="749173" y="507314"/>
                  </a:lnTo>
                  <a:lnTo>
                    <a:pt x="750138" y="522922"/>
                  </a:lnTo>
                  <a:lnTo>
                    <a:pt x="764628" y="561289"/>
                  </a:lnTo>
                  <a:lnTo>
                    <a:pt x="805903" y="586320"/>
                  </a:lnTo>
                  <a:lnTo>
                    <a:pt x="824979" y="587984"/>
                  </a:lnTo>
                  <a:lnTo>
                    <a:pt x="837311" y="587248"/>
                  </a:lnTo>
                  <a:lnTo>
                    <a:pt x="875868" y="569506"/>
                  </a:lnTo>
                  <a:lnTo>
                    <a:pt x="892975" y="541553"/>
                  </a:lnTo>
                  <a:lnTo>
                    <a:pt x="851674" y="534619"/>
                  </a:lnTo>
                  <a:lnTo>
                    <a:pt x="849426" y="542455"/>
                  </a:lnTo>
                  <a:lnTo>
                    <a:pt x="846099" y="548119"/>
                  </a:lnTo>
                  <a:lnTo>
                    <a:pt x="837298" y="555167"/>
                  </a:lnTo>
                  <a:lnTo>
                    <a:pt x="831875" y="556933"/>
                  </a:lnTo>
                  <a:lnTo>
                    <a:pt x="825411" y="556933"/>
                  </a:lnTo>
                  <a:lnTo>
                    <a:pt x="794385" y="534416"/>
                  </a:lnTo>
                  <a:lnTo>
                    <a:pt x="791679" y="518045"/>
                  </a:lnTo>
                  <a:lnTo>
                    <a:pt x="895083" y="518045"/>
                  </a:lnTo>
                  <a:close/>
                </a:path>
                <a:path w="1328420" h="643889">
                  <a:moveTo>
                    <a:pt x="904430" y="63309"/>
                  </a:moveTo>
                  <a:lnTo>
                    <a:pt x="865847" y="63309"/>
                  </a:lnTo>
                  <a:lnTo>
                    <a:pt x="865847" y="85471"/>
                  </a:lnTo>
                  <a:lnTo>
                    <a:pt x="863663" y="83070"/>
                  </a:lnTo>
                  <a:lnTo>
                    <a:pt x="863663" y="138391"/>
                  </a:lnTo>
                  <a:lnTo>
                    <a:pt x="863638" y="140766"/>
                  </a:lnTo>
                  <a:lnTo>
                    <a:pt x="847788" y="179666"/>
                  </a:lnTo>
                  <a:lnTo>
                    <a:pt x="827735" y="186321"/>
                  </a:lnTo>
                  <a:lnTo>
                    <a:pt x="820953" y="185610"/>
                  </a:lnTo>
                  <a:lnTo>
                    <a:pt x="794994" y="149987"/>
                  </a:lnTo>
                  <a:lnTo>
                    <a:pt x="794397" y="138391"/>
                  </a:lnTo>
                  <a:lnTo>
                    <a:pt x="794994" y="127330"/>
                  </a:lnTo>
                  <a:lnTo>
                    <a:pt x="814933" y="94551"/>
                  </a:lnTo>
                  <a:lnTo>
                    <a:pt x="853744" y="103416"/>
                  </a:lnTo>
                  <a:lnTo>
                    <a:pt x="863663" y="138391"/>
                  </a:lnTo>
                  <a:lnTo>
                    <a:pt x="863663" y="83070"/>
                  </a:lnTo>
                  <a:lnTo>
                    <a:pt x="855764" y="74333"/>
                  </a:lnTo>
                  <a:lnTo>
                    <a:pt x="844423" y="66370"/>
                  </a:lnTo>
                  <a:lnTo>
                    <a:pt x="831811" y="61595"/>
                  </a:lnTo>
                  <a:lnTo>
                    <a:pt x="817930" y="59994"/>
                  </a:lnTo>
                  <a:lnTo>
                    <a:pt x="804418" y="61302"/>
                  </a:lnTo>
                  <a:lnTo>
                    <a:pt x="770826" y="80746"/>
                  </a:lnTo>
                  <a:lnTo>
                    <a:pt x="753071" y="122288"/>
                  </a:lnTo>
                  <a:lnTo>
                    <a:pt x="751890" y="140766"/>
                  </a:lnTo>
                  <a:lnTo>
                    <a:pt x="752792" y="155803"/>
                  </a:lnTo>
                  <a:lnTo>
                    <a:pt x="766330" y="193154"/>
                  </a:lnTo>
                  <a:lnTo>
                    <a:pt x="801357" y="218122"/>
                  </a:lnTo>
                  <a:lnTo>
                    <a:pt x="816317" y="219786"/>
                  </a:lnTo>
                  <a:lnTo>
                    <a:pt x="829868" y="218198"/>
                  </a:lnTo>
                  <a:lnTo>
                    <a:pt x="842213" y="213410"/>
                  </a:lnTo>
                  <a:lnTo>
                    <a:pt x="853351" y="205435"/>
                  </a:lnTo>
                  <a:lnTo>
                    <a:pt x="863307" y="194271"/>
                  </a:lnTo>
                  <a:lnTo>
                    <a:pt x="863231" y="203606"/>
                  </a:lnTo>
                  <a:lnTo>
                    <a:pt x="856602" y="244411"/>
                  </a:lnTo>
                  <a:lnTo>
                    <a:pt x="839457" y="251434"/>
                  </a:lnTo>
                  <a:lnTo>
                    <a:pt x="820204" y="251434"/>
                  </a:lnTo>
                  <a:lnTo>
                    <a:pt x="814019" y="249948"/>
                  </a:lnTo>
                  <a:lnTo>
                    <a:pt x="810094" y="246951"/>
                  </a:lnTo>
                  <a:lnTo>
                    <a:pt x="807250" y="244868"/>
                  </a:lnTo>
                  <a:lnTo>
                    <a:pt x="805434" y="241033"/>
                  </a:lnTo>
                  <a:lnTo>
                    <a:pt x="804646" y="235458"/>
                  </a:lnTo>
                  <a:lnTo>
                    <a:pt x="757313" y="229730"/>
                  </a:lnTo>
                  <a:lnTo>
                    <a:pt x="773811" y="269417"/>
                  </a:lnTo>
                  <a:lnTo>
                    <a:pt x="811758" y="282244"/>
                  </a:lnTo>
                  <a:lnTo>
                    <a:pt x="830211" y="283095"/>
                  </a:lnTo>
                  <a:lnTo>
                    <a:pt x="840270" y="282829"/>
                  </a:lnTo>
                  <a:lnTo>
                    <a:pt x="881557" y="271653"/>
                  </a:lnTo>
                  <a:lnTo>
                    <a:pt x="897699" y="251434"/>
                  </a:lnTo>
                  <a:lnTo>
                    <a:pt x="899909" y="244805"/>
                  </a:lnTo>
                  <a:lnTo>
                    <a:pt x="904379" y="205435"/>
                  </a:lnTo>
                  <a:lnTo>
                    <a:pt x="904430" y="194271"/>
                  </a:lnTo>
                  <a:lnTo>
                    <a:pt x="904430" y="186321"/>
                  </a:lnTo>
                  <a:lnTo>
                    <a:pt x="904430" y="91655"/>
                  </a:lnTo>
                  <a:lnTo>
                    <a:pt x="904430" y="85471"/>
                  </a:lnTo>
                  <a:lnTo>
                    <a:pt x="904430" y="63309"/>
                  </a:lnTo>
                  <a:close/>
                </a:path>
                <a:path w="1328420" h="643889">
                  <a:moveTo>
                    <a:pt x="1060335" y="535520"/>
                  </a:moveTo>
                  <a:lnTo>
                    <a:pt x="1039520" y="499478"/>
                  </a:lnTo>
                  <a:lnTo>
                    <a:pt x="1001039" y="486283"/>
                  </a:lnTo>
                  <a:lnTo>
                    <a:pt x="986180" y="482739"/>
                  </a:lnTo>
                  <a:lnTo>
                    <a:pt x="974763" y="479615"/>
                  </a:lnTo>
                  <a:lnTo>
                    <a:pt x="966800" y="476910"/>
                  </a:lnTo>
                  <a:lnTo>
                    <a:pt x="962279" y="474637"/>
                  </a:lnTo>
                  <a:lnTo>
                    <a:pt x="959523" y="472567"/>
                  </a:lnTo>
                  <a:lnTo>
                    <a:pt x="958138" y="470052"/>
                  </a:lnTo>
                  <a:lnTo>
                    <a:pt x="958138" y="463664"/>
                  </a:lnTo>
                  <a:lnTo>
                    <a:pt x="959726" y="460870"/>
                  </a:lnTo>
                  <a:lnTo>
                    <a:pt x="962875" y="458698"/>
                  </a:lnTo>
                  <a:lnTo>
                    <a:pt x="967613" y="455650"/>
                  </a:lnTo>
                  <a:lnTo>
                    <a:pt x="975461" y="454126"/>
                  </a:lnTo>
                  <a:lnTo>
                    <a:pt x="995095" y="454126"/>
                  </a:lnTo>
                  <a:lnTo>
                    <a:pt x="1001788" y="455764"/>
                  </a:lnTo>
                  <a:lnTo>
                    <a:pt x="1011161" y="462292"/>
                  </a:lnTo>
                  <a:lnTo>
                    <a:pt x="1014349" y="466991"/>
                  </a:lnTo>
                  <a:lnTo>
                    <a:pt x="1016025" y="473125"/>
                  </a:lnTo>
                  <a:lnTo>
                    <a:pt x="1054912" y="465886"/>
                  </a:lnTo>
                  <a:lnTo>
                    <a:pt x="1051356" y="456222"/>
                  </a:lnTo>
                  <a:lnTo>
                    <a:pt x="1050163" y="454126"/>
                  </a:lnTo>
                  <a:lnTo>
                    <a:pt x="1046581" y="447827"/>
                  </a:lnTo>
                  <a:lnTo>
                    <a:pt x="1013663" y="426923"/>
                  </a:lnTo>
                  <a:lnTo>
                    <a:pt x="985685" y="424281"/>
                  </a:lnTo>
                  <a:lnTo>
                    <a:pt x="969924" y="425157"/>
                  </a:lnTo>
                  <a:lnTo>
                    <a:pt x="928878" y="445503"/>
                  </a:lnTo>
                  <a:lnTo>
                    <a:pt x="919848" y="472401"/>
                  </a:lnTo>
                  <a:lnTo>
                    <a:pt x="921004" y="483082"/>
                  </a:lnTo>
                  <a:lnTo>
                    <a:pt x="947407" y="512368"/>
                  </a:lnTo>
                  <a:lnTo>
                    <a:pt x="1009103" y="529564"/>
                  </a:lnTo>
                  <a:lnTo>
                    <a:pt x="1013726" y="531380"/>
                  </a:lnTo>
                  <a:lnTo>
                    <a:pt x="1015784" y="533349"/>
                  </a:lnTo>
                  <a:lnTo>
                    <a:pt x="1017752" y="535419"/>
                  </a:lnTo>
                  <a:lnTo>
                    <a:pt x="1018730" y="538022"/>
                  </a:lnTo>
                  <a:lnTo>
                    <a:pt x="1018679" y="545909"/>
                  </a:lnTo>
                  <a:lnTo>
                    <a:pt x="1016927" y="549478"/>
                  </a:lnTo>
                  <a:lnTo>
                    <a:pt x="1013294" y="552234"/>
                  </a:lnTo>
                  <a:lnTo>
                    <a:pt x="1007897" y="556171"/>
                  </a:lnTo>
                  <a:lnTo>
                    <a:pt x="999845" y="558139"/>
                  </a:lnTo>
                  <a:lnTo>
                    <a:pt x="979424" y="558139"/>
                  </a:lnTo>
                  <a:lnTo>
                    <a:pt x="971867" y="556069"/>
                  </a:lnTo>
                  <a:lnTo>
                    <a:pt x="961072" y="547776"/>
                  </a:lnTo>
                  <a:lnTo>
                    <a:pt x="957491" y="541705"/>
                  </a:lnTo>
                  <a:lnTo>
                    <a:pt x="955725" y="533717"/>
                  </a:lnTo>
                  <a:lnTo>
                    <a:pt x="914120" y="540042"/>
                  </a:lnTo>
                  <a:lnTo>
                    <a:pt x="938517" y="575081"/>
                  </a:lnTo>
                  <a:lnTo>
                    <a:pt x="989152" y="587984"/>
                  </a:lnTo>
                  <a:lnTo>
                    <a:pt x="1005674" y="587019"/>
                  </a:lnTo>
                  <a:lnTo>
                    <a:pt x="1042352" y="572503"/>
                  </a:lnTo>
                  <a:lnTo>
                    <a:pt x="1054176" y="558139"/>
                  </a:lnTo>
                  <a:lnTo>
                    <a:pt x="1055839" y="555523"/>
                  </a:lnTo>
                  <a:lnTo>
                    <a:pt x="1059205" y="545909"/>
                  </a:lnTo>
                  <a:lnTo>
                    <a:pt x="1060335" y="535520"/>
                  </a:lnTo>
                  <a:close/>
                </a:path>
                <a:path w="1328420" h="643889">
                  <a:moveTo>
                    <a:pt x="1079233" y="153758"/>
                  </a:moveTo>
                  <a:lnTo>
                    <a:pt x="1078357" y="131483"/>
                  </a:lnTo>
                  <a:lnTo>
                    <a:pt x="1077798" y="128435"/>
                  </a:lnTo>
                  <a:lnTo>
                    <a:pt x="1074851" y="112280"/>
                  </a:lnTo>
                  <a:lnTo>
                    <a:pt x="1048969" y="72986"/>
                  </a:lnTo>
                  <a:lnTo>
                    <a:pt x="1038237" y="66967"/>
                  </a:lnTo>
                  <a:lnTo>
                    <a:pt x="1038237" y="128435"/>
                  </a:lnTo>
                  <a:lnTo>
                    <a:pt x="976566" y="128435"/>
                  </a:lnTo>
                  <a:lnTo>
                    <a:pt x="998550" y="91655"/>
                  </a:lnTo>
                  <a:lnTo>
                    <a:pt x="1015974" y="91655"/>
                  </a:lnTo>
                  <a:lnTo>
                    <a:pt x="1038237" y="128435"/>
                  </a:lnTo>
                  <a:lnTo>
                    <a:pt x="1038237" y="66967"/>
                  </a:lnTo>
                  <a:lnTo>
                    <a:pt x="1036129" y="65773"/>
                  </a:lnTo>
                  <a:lnTo>
                    <a:pt x="1021461" y="61442"/>
                  </a:lnTo>
                  <a:lnTo>
                    <a:pt x="1004963" y="59994"/>
                  </a:lnTo>
                  <a:lnTo>
                    <a:pt x="990104" y="61379"/>
                  </a:lnTo>
                  <a:lnTo>
                    <a:pt x="953617" y="82042"/>
                  </a:lnTo>
                  <a:lnTo>
                    <a:pt x="934580" y="124625"/>
                  </a:lnTo>
                  <a:lnTo>
                    <a:pt x="933323" y="143027"/>
                  </a:lnTo>
                  <a:lnTo>
                    <a:pt x="934288" y="158635"/>
                  </a:lnTo>
                  <a:lnTo>
                    <a:pt x="948778" y="197002"/>
                  </a:lnTo>
                  <a:lnTo>
                    <a:pt x="990066" y="222034"/>
                  </a:lnTo>
                  <a:lnTo>
                    <a:pt x="1009129" y="223697"/>
                  </a:lnTo>
                  <a:lnTo>
                    <a:pt x="1021461" y="222961"/>
                  </a:lnTo>
                  <a:lnTo>
                    <a:pt x="1060018" y="205232"/>
                  </a:lnTo>
                  <a:lnTo>
                    <a:pt x="1069695" y="192646"/>
                  </a:lnTo>
                  <a:lnTo>
                    <a:pt x="1072565" y="187947"/>
                  </a:lnTo>
                  <a:lnTo>
                    <a:pt x="1077125" y="177266"/>
                  </a:lnTo>
                  <a:lnTo>
                    <a:pt x="1035824" y="170345"/>
                  </a:lnTo>
                  <a:lnTo>
                    <a:pt x="1033576" y="178168"/>
                  </a:lnTo>
                  <a:lnTo>
                    <a:pt x="1030249" y="183845"/>
                  </a:lnTo>
                  <a:lnTo>
                    <a:pt x="1021448" y="190893"/>
                  </a:lnTo>
                  <a:lnTo>
                    <a:pt x="1016025" y="192646"/>
                  </a:lnTo>
                  <a:lnTo>
                    <a:pt x="1009573" y="192646"/>
                  </a:lnTo>
                  <a:lnTo>
                    <a:pt x="978535" y="170141"/>
                  </a:lnTo>
                  <a:lnTo>
                    <a:pt x="975829" y="153758"/>
                  </a:lnTo>
                  <a:lnTo>
                    <a:pt x="1079233" y="153758"/>
                  </a:lnTo>
                  <a:close/>
                </a:path>
                <a:path w="1328420" h="643889">
                  <a:moveTo>
                    <a:pt x="1171333" y="581787"/>
                  </a:moveTo>
                  <a:lnTo>
                    <a:pt x="1168285" y="553618"/>
                  </a:lnTo>
                  <a:lnTo>
                    <a:pt x="1167866" y="549643"/>
                  </a:lnTo>
                  <a:lnTo>
                    <a:pt x="1160576" y="552284"/>
                  </a:lnTo>
                  <a:lnTo>
                    <a:pt x="1155026" y="553618"/>
                  </a:lnTo>
                  <a:lnTo>
                    <a:pt x="1148422" y="553618"/>
                  </a:lnTo>
                  <a:lnTo>
                    <a:pt x="1139672" y="460463"/>
                  </a:lnTo>
                  <a:lnTo>
                    <a:pt x="1168006" y="460463"/>
                  </a:lnTo>
                  <a:lnTo>
                    <a:pt x="1168006" y="427596"/>
                  </a:lnTo>
                  <a:lnTo>
                    <a:pt x="1139672" y="427596"/>
                  </a:lnTo>
                  <a:lnTo>
                    <a:pt x="1139672" y="372122"/>
                  </a:lnTo>
                  <a:lnTo>
                    <a:pt x="1098372" y="396544"/>
                  </a:lnTo>
                  <a:lnTo>
                    <a:pt x="1098372" y="427596"/>
                  </a:lnTo>
                  <a:lnTo>
                    <a:pt x="1079373" y="427596"/>
                  </a:lnTo>
                  <a:lnTo>
                    <a:pt x="1079373" y="460463"/>
                  </a:lnTo>
                  <a:lnTo>
                    <a:pt x="1098372" y="460463"/>
                  </a:lnTo>
                  <a:lnTo>
                    <a:pt x="1098448" y="539051"/>
                  </a:lnTo>
                  <a:lnTo>
                    <a:pt x="1098702" y="547306"/>
                  </a:lnTo>
                  <a:lnTo>
                    <a:pt x="1124597" y="586727"/>
                  </a:lnTo>
                  <a:lnTo>
                    <a:pt x="1131303" y="587984"/>
                  </a:lnTo>
                  <a:lnTo>
                    <a:pt x="1138745" y="587984"/>
                  </a:lnTo>
                  <a:lnTo>
                    <a:pt x="1147597" y="587603"/>
                  </a:lnTo>
                  <a:lnTo>
                    <a:pt x="1155979" y="586435"/>
                  </a:lnTo>
                  <a:lnTo>
                    <a:pt x="1163891" y="584504"/>
                  </a:lnTo>
                  <a:lnTo>
                    <a:pt x="1171333" y="581787"/>
                  </a:lnTo>
                  <a:close/>
                </a:path>
                <a:path w="1328420" h="643889">
                  <a:moveTo>
                    <a:pt x="1328394" y="535520"/>
                  </a:moveTo>
                  <a:lnTo>
                    <a:pt x="1307579" y="499478"/>
                  </a:lnTo>
                  <a:lnTo>
                    <a:pt x="1269098" y="486283"/>
                  </a:lnTo>
                  <a:lnTo>
                    <a:pt x="1254239" y="482739"/>
                  </a:lnTo>
                  <a:lnTo>
                    <a:pt x="1242822" y="479615"/>
                  </a:lnTo>
                  <a:lnTo>
                    <a:pt x="1234859" y="476910"/>
                  </a:lnTo>
                  <a:lnTo>
                    <a:pt x="1230337" y="474637"/>
                  </a:lnTo>
                  <a:lnTo>
                    <a:pt x="1227582" y="472567"/>
                  </a:lnTo>
                  <a:lnTo>
                    <a:pt x="1226197" y="470052"/>
                  </a:lnTo>
                  <a:lnTo>
                    <a:pt x="1226197" y="463664"/>
                  </a:lnTo>
                  <a:lnTo>
                    <a:pt x="1227772" y="460870"/>
                  </a:lnTo>
                  <a:lnTo>
                    <a:pt x="1230934" y="458698"/>
                  </a:lnTo>
                  <a:lnTo>
                    <a:pt x="1235671" y="455650"/>
                  </a:lnTo>
                  <a:lnTo>
                    <a:pt x="1243520" y="454126"/>
                  </a:lnTo>
                  <a:lnTo>
                    <a:pt x="1263154" y="454126"/>
                  </a:lnTo>
                  <a:lnTo>
                    <a:pt x="1269847" y="455764"/>
                  </a:lnTo>
                  <a:lnTo>
                    <a:pt x="1279220" y="462292"/>
                  </a:lnTo>
                  <a:lnTo>
                    <a:pt x="1282407" y="466991"/>
                  </a:lnTo>
                  <a:lnTo>
                    <a:pt x="1284084" y="473125"/>
                  </a:lnTo>
                  <a:lnTo>
                    <a:pt x="1322971" y="465886"/>
                  </a:lnTo>
                  <a:lnTo>
                    <a:pt x="1319415" y="456222"/>
                  </a:lnTo>
                  <a:lnTo>
                    <a:pt x="1318221" y="454126"/>
                  </a:lnTo>
                  <a:lnTo>
                    <a:pt x="1314640" y="447827"/>
                  </a:lnTo>
                  <a:lnTo>
                    <a:pt x="1281722" y="426923"/>
                  </a:lnTo>
                  <a:lnTo>
                    <a:pt x="1253744" y="424281"/>
                  </a:lnTo>
                  <a:lnTo>
                    <a:pt x="1237983" y="425157"/>
                  </a:lnTo>
                  <a:lnTo>
                    <a:pt x="1196936" y="445503"/>
                  </a:lnTo>
                  <a:lnTo>
                    <a:pt x="1187907" y="472401"/>
                  </a:lnTo>
                  <a:lnTo>
                    <a:pt x="1189062" y="483082"/>
                  </a:lnTo>
                  <a:lnTo>
                    <a:pt x="1215478" y="512368"/>
                  </a:lnTo>
                  <a:lnTo>
                    <a:pt x="1277162" y="529564"/>
                  </a:lnTo>
                  <a:lnTo>
                    <a:pt x="1281785" y="531380"/>
                  </a:lnTo>
                  <a:lnTo>
                    <a:pt x="1283843" y="533349"/>
                  </a:lnTo>
                  <a:lnTo>
                    <a:pt x="1285811" y="535419"/>
                  </a:lnTo>
                  <a:lnTo>
                    <a:pt x="1286789" y="538022"/>
                  </a:lnTo>
                  <a:lnTo>
                    <a:pt x="1286738" y="545909"/>
                  </a:lnTo>
                  <a:lnTo>
                    <a:pt x="1284986" y="549478"/>
                  </a:lnTo>
                  <a:lnTo>
                    <a:pt x="1281353" y="552234"/>
                  </a:lnTo>
                  <a:lnTo>
                    <a:pt x="1275956" y="556171"/>
                  </a:lnTo>
                  <a:lnTo>
                    <a:pt x="1267904" y="558139"/>
                  </a:lnTo>
                  <a:lnTo>
                    <a:pt x="1247482" y="558139"/>
                  </a:lnTo>
                  <a:lnTo>
                    <a:pt x="1239926" y="556069"/>
                  </a:lnTo>
                  <a:lnTo>
                    <a:pt x="1229131" y="547776"/>
                  </a:lnTo>
                  <a:lnTo>
                    <a:pt x="1225562" y="541705"/>
                  </a:lnTo>
                  <a:lnTo>
                    <a:pt x="1223784" y="533717"/>
                  </a:lnTo>
                  <a:lnTo>
                    <a:pt x="1182179" y="540042"/>
                  </a:lnTo>
                  <a:lnTo>
                    <a:pt x="1206576" y="575081"/>
                  </a:lnTo>
                  <a:lnTo>
                    <a:pt x="1257211" y="587984"/>
                  </a:lnTo>
                  <a:lnTo>
                    <a:pt x="1273733" y="587019"/>
                  </a:lnTo>
                  <a:lnTo>
                    <a:pt x="1310411" y="572503"/>
                  </a:lnTo>
                  <a:lnTo>
                    <a:pt x="1322235" y="558139"/>
                  </a:lnTo>
                  <a:lnTo>
                    <a:pt x="1323898" y="555523"/>
                  </a:lnTo>
                  <a:lnTo>
                    <a:pt x="1327264" y="545909"/>
                  </a:lnTo>
                  <a:lnTo>
                    <a:pt x="1328394" y="535520"/>
                  </a:lnTo>
                  <a:close/>
                </a:path>
              </a:pathLst>
            </a:custGeom>
            <a:solidFill>
              <a:srgbClr val="F5FB00"/>
            </a:solidFill>
          </p:spPr>
          <p:txBody>
            <a:bodyPr wrap="square" lIns="0" tIns="0" rIns="0" bIns="0" rtlCol="0"/>
            <a:lstStyle/>
            <a:p>
              <a:endParaRPr/>
            </a:p>
          </p:txBody>
        </p:sp>
        <p:sp>
          <p:nvSpPr>
            <p:cNvPr id="30" name="object 28"/>
            <p:cNvSpPr/>
            <p:nvPr/>
          </p:nvSpPr>
          <p:spPr>
            <a:xfrm>
              <a:off x="5124789" y="2070977"/>
              <a:ext cx="1172094" cy="444731"/>
            </a:xfrm>
            <a:prstGeom prst="rect">
              <a:avLst/>
            </a:prstGeom>
            <a:blipFill>
              <a:blip r:embed="rId9" cstate="print"/>
              <a:stretch>
                <a:fillRect/>
              </a:stretch>
            </a:blipFill>
          </p:spPr>
          <p:txBody>
            <a:bodyPr wrap="square" lIns="0" tIns="0" rIns="0" bIns="0" rtlCol="0"/>
            <a:lstStyle/>
            <a:p>
              <a:endParaRPr/>
            </a:p>
          </p:txBody>
        </p:sp>
        <p:sp>
          <p:nvSpPr>
            <p:cNvPr id="31" name="object 29"/>
            <p:cNvSpPr/>
            <p:nvPr/>
          </p:nvSpPr>
          <p:spPr>
            <a:xfrm>
              <a:off x="5124789" y="2436737"/>
              <a:ext cx="1197032" cy="444731"/>
            </a:xfrm>
            <a:prstGeom prst="rect">
              <a:avLst/>
            </a:prstGeom>
            <a:blipFill>
              <a:blip r:embed="rId10" cstate="print"/>
              <a:stretch>
                <a:fillRect/>
              </a:stretch>
            </a:blipFill>
          </p:spPr>
          <p:txBody>
            <a:bodyPr wrap="square" lIns="0" tIns="0" rIns="0" bIns="0" rtlCol="0"/>
            <a:lstStyle/>
            <a:p>
              <a:endParaRPr/>
            </a:p>
          </p:txBody>
        </p:sp>
        <p:sp>
          <p:nvSpPr>
            <p:cNvPr id="32" name="object 30"/>
            <p:cNvSpPr/>
            <p:nvPr/>
          </p:nvSpPr>
          <p:spPr>
            <a:xfrm>
              <a:off x="5153377" y="2170040"/>
              <a:ext cx="1110615" cy="643890"/>
            </a:xfrm>
            <a:custGeom>
              <a:avLst/>
              <a:gdLst/>
              <a:ahLst/>
              <a:cxnLst/>
              <a:rect l="l" t="t" r="r" b="b"/>
              <a:pathLst>
                <a:path w="1110614" h="643889">
                  <a:moveTo>
                    <a:pt x="188112" y="153149"/>
                  </a:moveTo>
                  <a:lnTo>
                    <a:pt x="145910" y="140182"/>
                  </a:lnTo>
                  <a:lnTo>
                    <a:pt x="142735" y="151257"/>
                  </a:lnTo>
                  <a:lnTo>
                    <a:pt x="138684" y="160743"/>
                  </a:lnTo>
                  <a:lnTo>
                    <a:pt x="106375" y="185331"/>
                  </a:lnTo>
                  <a:lnTo>
                    <a:pt x="97993" y="186016"/>
                  </a:lnTo>
                  <a:lnTo>
                    <a:pt x="86753" y="184937"/>
                  </a:lnTo>
                  <a:lnTo>
                    <a:pt x="53213" y="158496"/>
                  </a:lnTo>
                  <a:lnTo>
                    <a:pt x="44919" y="110375"/>
                  </a:lnTo>
                  <a:lnTo>
                    <a:pt x="45847" y="92430"/>
                  </a:lnTo>
                  <a:lnTo>
                    <a:pt x="59880" y="54597"/>
                  </a:lnTo>
                  <a:lnTo>
                    <a:pt x="98856" y="37388"/>
                  </a:lnTo>
                  <a:lnTo>
                    <a:pt x="107226" y="37998"/>
                  </a:lnTo>
                  <a:lnTo>
                    <a:pt x="141960" y="65620"/>
                  </a:lnTo>
                  <a:lnTo>
                    <a:pt x="144399" y="73558"/>
                  </a:lnTo>
                  <a:lnTo>
                    <a:pt x="187515" y="63309"/>
                  </a:lnTo>
                  <a:lnTo>
                    <a:pt x="165417" y="23469"/>
                  </a:lnTo>
                  <a:lnTo>
                    <a:pt x="119926" y="1473"/>
                  </a:lnTo>
                  <a:lnTo>
                    <a:pt x="101053" y="0"/>
                  </a:lnTo>
                  <a:lnTo>
                    <a:pt x="79451" y="1866"/>
                  </a:lnTo>
                  <a:lnTo>
                    <a:pt x="42849" y="16789"/>
                  </a:lnTo>
                  <a:lnTo>
                    <a:pt x="15646" y="46278"/>
                  </a:lnTo>
                  <a:lnTo>
                    <a:pt x="1727" y="88163"/>
                  </a:lnTo>
                  <a:lnTo>
                    <a:pt x="0" y="113614"/>
                  </a:lnTo>
                  <a:lnTo>
                    <a:pt x="1727" y="137756"/>
                  </a:lnTo>
                  <a:lnTo>
                    <a:pt x="15570" y="177952"/>
                  </a:lnTo>
                  <a:lnTo>
                    <a:pt x="42481" y="206857"/>
                  </a:lnTo>
                  <a:lnTo>
                    <a:pt x="77838" y="221564"/>
                  </a:lnTo>
                  <a:lnTo>
                    <a:pt x="98399" y="223393"/>
                  </a:lnTo>
                  <a:lnTo>
                    <a:pt x="115011" y="222313"/>
                  </a:lnTo>
                  <a:lnTo>
                    <a:pt x="155778" y="206095"/>
                  </a:lnTo>
                  <a:lnTo>
                    <a:pt x="173824" y="186016"/>
                  </a:lnTo>
                  <a:lnTo>
                    <a:pt x="175158" y="184213"/>
                  </a:lnTo>
                  <a:lnTo>
                    <a:pt x="182435" y="169824"/>
                  </a:lnTo>
                  <a:lnTo>
                    <a:pt x="188112" y="153149"/>
                  </a:lnTo>
                  <a:close/>
                </a:path>
                <a:path w="1110614" h="643889">
                  <a:moveTo>
                    <a:pt x="201980" y="584060"/>
                  </a:moveTo>
                  <a:lnTo>
                    <a:pt x="175641" y="541947"/>
                  </a:lnTo>
                  <a:lnTo>
                    <a:pt x="150939" y="506895"/>
                  </a:lnTo>
                  <a:lnTo>
                    <a:pt x="135699" y="493915"/>
                  </a:lnTo>
                  <a:lnTo>
                    <a:pt x="134442" y="493001"/>
                  </a:lnTo>
                  <a:lnTo>
                    <a:pt x="127711" y="488772"/>
                  </a:lnTo>
                  <a:lnTo>
                    <a:pt x="140982" y="485990"/>
                  </a:lnTo>
                  <a:lnTo>
                    <a:pt x="152514" y="481736"/>
                  </a:lnTo>
                  <a:lnTo>
                    <a:pt x="162267" y="476021"/>
                  </a:lnTo>
                  <a:lnTo>
                    <a:pt x="170268" y="468833"/>
                  </a:lnTo>
                  <a:lnTo>
                    <a:pt x="176491" y="460400"/>
                  </a:lnTo>
                  <a:lnTo>
                    <a:pt x="176885" y="459549"/>
                  </a:lnTo>
                  <a:lnTo>
                    <a:pt x="180936" y="450888"/>
                  </a:lnTo>
                  <a:lnTo>
                    <a:pt x="183603" y="440334"/>
                  </a:lnTo>
                  <a:lnTo>
                    <a:pt x="184492" y="428713"/>
                  </a:lnTo>
                  <a:lnTo>
                    <a:pt x="183896" y="419417"/>
                  </a:lnTo>
                  <a:lnTo>
                    <a:pt x="164071" y="382092"/>
                  </a:lnTo>
                  <a:lnTo>
                    <a:pt x="139573" y="371271"/>
                  </a:lnTo>
                  <a:lnTo>
                    <a:pt x="139573" y="424243"/>
                  </a:lnTo>
                  <a:lnTo>
                    <a:pt x="139573" y="438010"/>
                  </a:lnTo>
                  <a:lnTo>
                    <a:pt x="97993" y="459384"/>
                  </a:lnTo>
                  <a:lnTo>
                    <a:pt x="83794" y="459549"/>
                  </a:lnTo>
                  <a:lnTo>
                    <a:pt x="51549" y="459549"/>
                  </a:lnTo>
                  <a:lnTo>
                    <a:pt x="51549" y="404685"/>
                  </a:lnTo>
                  <a:lnTo>
                    <a:pt x="85559" y="404685"/>
                  </a:lnTo>
                  <a:lnTo>
                    <a:pt x="124421" y="406603"/>
                  </a:lnTo>
                  <a:lnTo>
                    <a:pt x="139573" y="424243"/>
                  </a:lnTo>
                  <a:lnTo>
                    <a:pt x="139573" y="371271"/>
                  </a:lnTo>
                  <a:lnTo>
                    <a:pt x="129514" y="369658"/>
                  </a:lnTo>
                  <a:lnTo>
                    <a:pt x="115760" y="368566"/>
                  </a:lnTo>
                  <a:lnTo>
                    <a:pt x="99631" y="368198"/>
                  </a:lnTo>
                  <a:lnTo>
                    <a:pt x="7835" y="368198"/>
                  </a:lnTo>
                  <a:lnTo>
                    <a:pt x="7835" y="584060"/>
                  </a:lnTo>
                  <a:lnTo>
                    <a:pt x="51549" y="584060"/>
                  </a:lnTo>
                  <a:lnTo>
                    <a:pt x="51549" y="493915"/>
                  </a:lnTo>
                  <a:lnTo>
                    <a:pt x="70459" y="493915"/>
                  </a:lnTo>
                  <a:lnTo>
                    <a:pt x="104432" y="516483"/>
                  </a:lnTo>
                  <a:lnTo>
                    <a:pt x="149872" y="584060"/>
                  </a:lnTo>
                  <a:lnTo>
                    <a:pt x="201980" y="584060"/>
                  </a:lnTo>
                  <a:close/>
                </a:path>
                <a:path w="1110614" h="643889">
                  <a:moveTo>
                    <a:pt x="359105" y="518033"/>
                  </a:moveTo>
                  <a:lnTo>
                    <a:pt x="358228" y="495769"/>
                  </a:lnTo>
                  <a:lnTo>
                    <a:pt x="357670" y="492709"/>
                  </a:lnTo>
                  <a:lnTo>
                    <a:pt x="354723" y="476554"/>
                  </a:lnTo>
                  <a:lnTo>
                    <a:pt x="328841" y="437261"/>
                  </a:lnTo>
                  <a:lnTo>
                    <a:pt x="318109" y="431241"/>
                  </a:lnTo>
                  <a:lnTo>
                    <a:pt x="318109" y="492709"/>
                  </a:lnTo>
                  <a:lnTo>
                    <a:pt x="256438" y="492709"/>
                  </a:lnTo>
                  <a:lnTo>
                    <a:pt x="278409" y="455930"/>
                  </a:lnTo>
                  <a:lnTo>
                    <a:pt x="295833" y="455930"/>
                  </a:lnTo>
                  <a:lnTo>
                    <a:pt x="318109" y="492709"/>
                  </a:lnTo>
                  <a:lnTo>
                    <a:pt x="318109" y="431241"/>
                  </a:lnTo>
                  <a:lnTo>
                    <a:pt x="316001" y="430047"/>
                  </a:lnTo>
                  <a:lnTo>
                    <a:pt x="301332" y="425729"/>
                  </a:lnTo>
                  <a:lnTo>
                    <a:pt x="284822" y="424281"/>
                  </a:lnTo>
                  <a:lnTo>
                    <a:pt x="269963" y="425665"/>
                  </a:lnTo>
                  <a:lnTo>
                    <a:pt x="233489" y="446328"/>
                  </a:lnTo>
                  <a:lnTo>
                    <a:pt x="214452" y="488899"/>
                  </a:lnTo>
                  <a:lnTo>
                    <a:pt x="213194" y="507301"/>
                  </a:lnTo>
                  <a:lnTo>
                    <a:pt x="214147" y="522909"/>
                  </a:lnTo>
                  <a:lnTo>
                    <a:pt x="228650" y="561276"/>
                  </a:lnTo>
                  <a:lnTo>
                    <a:pt x="269925" y="586308"/>
                  </a:lnTo>
                  <a:lnTo>
                    <a:pt x="288988" y="587971"/>
                  </a:lnTo>
                  <a:lnTo>
                    <a:pt x="301320" y="587235"/>
                  </a:lnTo>
                  <a:lnTo>
                    <a:pt x="339890" y="569506"/>
                  </a:lnTo>
                  <a:lnTo>
                    <a:pt x="349567" y="556920"/>
                  </a:lnTo>
                  <a:lnTo>
                    <a:pt x="352437" y="552221"/>
                  </a:lnTo>
                  <a:lnTo>
                    <a:pt x="356997" y="541553"/>
                  </a:lnTo>
                  <a:lnTo>
                    <a:pt x="315696" y="534619"/>
                  </a:lnTo>
                  <a:lnTo>
                    <a:pt x="313448" y="542442"/>
                  </a:lnTo>
                  <a:lnTo>
                    <a:pt x="310121" y="548119"/>
                  </a:lnTo>
                  <a:lnTo>
                    <a:pt x="301320" y="555167"/>
                  </a:lnTo>
                  <a:lnTo>
                    <a:pt x="295884" y="556920"/>
                  </a:lnTo>
                  <a:lnTo>
                    <a:pt x="289433" y="556920"/>
                  </a:lnTo>
                  <a:lnTo>
                    <a:pt x="258406" y="534416"/>
                  </a:lnTo>
                  <a:lnTo>
                    <a:pt x="255701" y="518033"/>
                  </a:lnTo>
                  <a:lnTo>
                    <a:pt x="359105" y="518033"/>
                  </a:lnTo>
                  <a:close/>
                </a:path>
                <a:path w="1110614" h="643889">
                  <a:moveTo>
                    <a:pt x="367550" y="219773"/>
                  </a:moveTo>
                  <a:lnTo>
                    <a:pt x="367487" y="124218"/>
                  </a:lnTo>
                  <a:lnTo>
                    <a:pt x="364223" y="91643"/>
                  </a:lnTo>
                  <a:lnTo>
                    <a:pt x="363969" y="90398"/>
                  </a:lnTo>
                  <a:lnTo>
                    <a:pt x="361302" y="84315"/>
                  </a:lnTo>
                  <a:lnTo>
                    <a:pt x="361022" y="83934"/>
                  </a:lnTo>
                  <a:lnTo>
                    <a:pt x="353491" y="73329"/>
                  </a:lnTo>
                  <a:lnTo>
                    <a:pt x="314083" y="59994"/>
                  </a:lnTo>
                  <a:lnTo>
                    <a:pt x="300570" y="61493"/>
                  </a:lnTo>
                  <a:lnTo>
                    <a:pt x="288048" y="65989"/>
                  </a:lnTo>
                  <a:lnTo>
                    <a:pt x="276504" y="73469"/>
                  </a:lnTo>
                  <a:lnTo>
                    <a:pt x="265950" y="83934"/>
                  </a:lnTo>
                  <a:lnTo>
                    <a:pt x="265950" y="3924"/>
                  </a:lnTo>
                  <a:lnTo>
                    <a:pt x="224650" y="3924"/>
                  </a:lnTo>
                  <a:lnTo>
                    <a:pt x="224650" y="219773"/>
                  </a:lnTo>
                  <a:lnTo>
                    <a:pt x="265950" y="219773"/>
                  </a:lnTo>
                  <a:lnTo>
                    <a:pt x="266052" y="137248"/>
                  </a:lnTo>
                  <a:lnTo>
                    <a:pt x="266179" y="132270"/>
                  </a:lnTo>
                  <a:lnTo>
                    <a:pt x="287185" y="93319"/>
                  </a:lnTo>
                  <a:lnTo>
                    <a:pt x="293395" y="91643"/>
                  </a:lnTo>
                  <a:lnTo>
                    <a:pt x="306400" y="91643"/>
                  </a:lnTo>
                  <a:lnTo>
                    <a:pt x="326110" y="128117"/>
                  </a:lnTo>
                  <a:lnTo>
                    <a:pt x="326237" y="219773"/>
                  </a:lnTo>
                  <a:lnTo>
                    <a:pt x="367550" y="219773"/>
                  </a:lnTo>
                  <a:close/>
                </a:path>
                <a:path w="1110614" h="643889">
                  <a:moveTo>
                    <a:pt x="544233" y="505460"/>
                  </a:moveTo>
                  <a:lnTo>
                    <a:pt x="533565" y="457403"/>
                  </a:lnTo>
                  <a:lnTo>
                    <a:pt x="533158" y="456831"/>
                  </a:lnTo>
                  <a:lnTo>
                    <a:pt x="528726" y="450557"/>
                  </a:lnTo>
                  <a:lnTo>
                    <a:pt x="525259" y="445655"/>
                  </a:lnTo>
                  <a:lnTo>
                    <a:pt x="515239" y="436308"/>
                  </a:lnTo>
                  <a:lnTo>
                    <a:pt x="504202" y="429628"/>
                  </a:lnTo>
                  <a:lnTo>
                    <a:pt x="501751" y="428828"/>
                  </a:lnTo>
                  <a:lnTo>
                    <a:pt x="501751" y="505460"/>
                  </a:lnTo>
                  <a:lnTo>
                    <a:pt x="501142" y="517766"/>
                  </a:lnTo>
                  <a:lnTo>
                    <a:pt x="481431" y="552221"/>
                  </a:lnTo>
                  <a:lnTo>
                    <a:pt x="468249" y="555117"/>
                  </a:lnTo>
                  <a:lnTo>
                    <a:pt x="461035" y="554329"/>
                  </a:lnTo>
                  <a:lnTo>
                    <a:pt x="435013" y="526402"/>
                  </a:lnTo>
                  <a:lnTo>
                    <a:pt x="432409" y="503389"/>
                  </a:lnTo>
                  <a:lnTo>
                    <a:pt x="433031" y="492582"/>
                  </a:lnTo>
                  <a:lnTo>
                    <a:pt x="453669" y="459778"/>
                  </a:lnTo>
                  <a:lnTo>
                    <a:pt x="467525" y="456831"/>
                  </a:lnTo>
                  <a:lnTo>
                    <a:pt x="474497" y="457581"/>
                  </a:lnTo>
                  <a:lnTo>
                    <a:pt x="501129" y="493915"/>
                  </a:lnTo>
                  <a:lnTo>
                    <a:pt x="501751" y="505460"/>
                  </a:lnTo>
                  <a:lnTo>
                    <a:pt x="501751" y="428828"/>
                  </a:lnTo>
                  <a:lnTo>
                    <a:pt x="492125" y="425627"/>
                  </a:lnTo>
                  <a:lnTo>
                    <a:pt x="479031" y="424281"/>
                  </a:lnTo>
                  <a:lnTo>
                    <a:pt x="471398" y="424738"/>
                  </a:lnTo>
                  <a:lnTo>
                    <a:pt x="434378" y="444957"/>
                  </a:lnTo>
                  <a:lnTo>
                    <a:pt x="430301" y="450557"/>
                  </a:lnTo>
                  <a:lnTo>
                    <a:pt x="430301" y="427596"/>
                  </a:lnTo>
                  <a:lnTo>
                    <a:pt x="391706" y="427596"/>
                  </a:lnTo>
                  <a:lnTo>
                    <a:pt x="391706" y="643445"/>
                  </a:lnTo>
                  <a:lnTo>
                    <a:pt x="433006" y="643445"/>
                  </a:lnTo>
                  <a:lnTo>
                    <a:pt x="433006" y="565162"/>
                  </a:lnTo>
                  <a:lnTo>
                    <a:pt x="438746" y="570966"/>
                  </a:lnTo>
                  <a:lnTo>
                    <a:pt x="470039" y="587971"/>
                  </a:lnTo>
                  <a:lnTo>
                    <a:pt x="478688" y="587971"/>
                  </a:lnTo>
                  <a:lnTo>
                    <a:pt x="515010" y="575741"/>
                  </a:lnTo>
                  <a:lnTo>
                    <a:pt x="525830" y="565162"/>
                  </a:lnTo>
                  <a:lnTo>
                    <a:pt x="532866" y="555117"/>
                  </a:lnTo>
                  <a:lnTo>
                    <a:pt x="533476" y="554266"/>
                  </a:lnTo>
                  <a:lnTo>
                    <a:pt x="539457" y="540105"/>
                  </a:lnTo>
                  <a:lnTo>
                    <a:pt x="543052" y="523773"/>
                  </a:lnTo>
                  <a:lnTo>
                    <a:pt x="544233" y="505460"/>
                  </a:lnTo>
                  <a:close/>
                </a:path>
                <a:path w="1110614" h="643889">
                  <a:moveTo>
                    <a:pt x="545071" y="219773"/>
                  </a:moveTo>
                  <a:lnTo>
                    <a:pt x="541464" y="212318"/>
                  </a:lnTo>
                  <a:lnTo>
                    <a:pt x="538975" y="205270"/>
                  </a:lnTo>
                  <a:lnTo>
                    <a:pt x="538505" y="202895"/>
                  </a:lnTo>
                  <a:lnTo>
                    <a:pt x="537692" y="198805"/>
                  </a:lnTo>
                  <a:lnTo>
                    <a:pt x="537006" y="194449"/>
                  </a:lnTo>
                  <a:lnTo>
                    <a:pt x="536816" y="193243"/>
                  </a:lnTo>
                  <a:lnTo>
                    <a:pt x="536206" y="186321"/>
                  </a:lnTo>
                  <a:lnTo>
                    <a:pt x="535876" y="178904"/>
                  </a:lnTo>
                  <a:lnTo>
                    <a:pt x="535774" y="173405"/>
                  </a:lnTo>
                  <a:lnTo>
                    <a:pt x="535901" y="153250"/>
                  </a:lnTo>
                  <a:lnTo>
                    <a:pt x="536003" y="145008"/>
                  </a:lnTo>
                  <a:lnTo>
                    <a:pt x="536244" y="125666"/>
                  </a:lnTo>
                  <a:lnTo>
                    <a:pt x="536257" y="118173"/>
                  </a:lnTo>
                  <a:lnTo>
                    <a:pt x="535965" y="107772"/>
                  </a:lnTo>
                  <a:lnTo>
                    <a:pt x="534936" y="97459"/>
                  </a:lnTo>
                  <a:lnTo>
                    <a:pt x="533704" y="91643"/>
                  </a:lnTo>
                  <a:lnTo>
                    <a:pt x="533209" y="89268"/>
                  </a:lnTo>
                  <a:lnTo>
                    <a:pt x="504075" y="63690"/>
                  </a:lnTo>
                  <a:lnTo>
                    <a:pt x="470496" y="59994"/>
                  </a:lnTo>
                  <a:lnTo>
                    <a:pt x="456196" y="60693"/>
                  </a:lnTo>
                  <a:lnTo>
                    <a:pt x="417385" y="77254"/>
                  </a:lnTo>
                  <a:lnTo>
                    <a:pt x="402767" y="104914"/>
                  </a:lnTo>
                  <a:lnTo>
                    <a:pt x="440156" y="111544"/>
                  </a:lnTo>
                  <a:lnTo>
                    <a:pt x="442709" y="104165"/>
                  </a:lnTo>
                  <a:lnTo>
                    <a:pt x="446049" y="99009"/>
                  </a:lnTo>
                  <a:lnTo>
                    <a:pt x="454317" y="93116"/>
                  </a:lnTo>
                  <a:lnTo>
                    <a:pt x="460070" y="91643"/>
                  </a:lnTo>
                  <a:lnTo>
                    <a:pt x="478358" y="91643"/>
                  </a:lnTo>
                  <a:lnTo>
                    <a:pt x="485787" y="93357"/>
                  </a:lnTo>
                  <a:lnTo>
                    <a:pt x="493661" y="100215"/>
                  </a:lnTo>
                  <a:lnTo>
                    <a:pt x="495617" y="105956"/>
                  </a:lnTo>
                  <a:lnTo>
                    <a:pt x="495617" y="118173"/>
                  </a:lnTo>
                  <a:lnTo>
                    <a:pt x="495617" y="145008"/>
                  </a:lnTo>
                  <a:lnTo>
                    <a:pt x="495617" y="163156"/>
                  </a:lnTo>
                  <a:lnTo>
                    <a:pt x="495084" y="169875"/>
                  </a:lnTo>
                  <a:lnTo>
                    <a:pt x="494004" y="173405"/>
                  </a:lnTo>
                  <a:lnTo>
                    <a:pt x="492429" y="178803"/>
                  </a:lnTo>
                  <a:lnTo>
                    <a:pt x="489153" y="183362"/>
                  </a:lnTo>
                  <a:lnTo>
                    <a:pt x="484149" y="187096"/>
                  </a:lnTo>
                  <a:lnTo>
                    <a:pt x="477380" y="191998"/>
                  </a:lnTo>
                  <a:lnTo>
                    <a:pt x="470268" y="194449"/>
                  </a:lnTo>
                  <a:lnTo>
                    <a:pt x="456133" y="194449"/>
                  </a:lnTo>
                  <a:lnTo>
                    <a:pt x="450646" y="192341"/>
                  </a:lnTo>
                  <a:lnTo>
                    <a:pt x="442010" y="183908"/>
                  </a:lnTo>
                  <a:lnTo>
                    <a:pt x="439851" y="178904"/>
                  </a:lnTo>
                  <a:lnTo>
                    <a:pt x="439851" y="167233"/>
                  </a:lnTo>
                  <a:lnTo>
                    <a:pt x="478485" y="149567"/>
                  </a:lnTo>
                  <a:lnTo>
                    <a:pt x="485355" y="147916"/>
                  </a:lnTo>
                  <a:lnTo>
                    <a:pt x="491058" y="146405"/>
                  </a:lnTo>
                  <a:lnTo>
                    <a:pt x="495617" y="145008"/>
                  </a:lnTo>
                  <a:lnTo>
                    <a:pt x="495617" y="118173"/>
                  </a:lnTo>
                  <a:lnTo>
                    <a:pt x="488911" y="120586"/>
                  </a:lnTo>
                  <a:lnTo>
                    <a:pt x="479996" y="123075"/>
                  </a:lnTo>
                  <a:lnTo>
                    <a:pt x="468845" y="125666"/>
                  </a:lnTo>
                  <a:lnTo>
                    <a:pt x="455472" y="128333"/>
                  </a:lnTo>
                  <a:lnTo>
                    <a:pt x="445363" y="130479"/>
                  </a:lnTo>
                  <a:lnTo>
                    <a:pt x="409092" y="146951"/>
                  </a:lnTo>
                  <a:lnTo>
                    <a:pt x="398602" y="168427"/>
                  </a:lnTo>
                  <a:lnTo>
                    <a:pt x="398602" y="178054"/>
                  </a:lnTo>
                  <a:lnTo>
                    <a:pt x="419989" y="216331"/>
                  </a:lnTo>
                  <a:lnTo>
                    <a:pt x="450354" y="223697"/>
                  </a:lnTo>
                  <a:lnTo>
                    <a:pt x="457073" y="223380"/>
                  </a:lnTo>
                  <a:lnTo>
                    <a:pt x="493331" y="207695"/>
                  </a:lnTo>
                  <a:lnTo>
                    <a:pt x="498627" y="202895"/>
                  </a:lnTo>
                  <a:lnTo>
                    <a:pt x="498932" y="203669"/>
                  </a:lnTo>
                  <a:lnTo>
                    <a:pt x="499427" y="205333"/>
                  </a:lnTo>
                  <a:lnTo>
                    <a:pt x="500113" y="207772"/>
                  </a:lnTo>
                  <a:lnTo>
                    <a:pt x="501662" y="213029"/>
                  </a:lnTo>
                  <a:lnTo>
                    <a:pt x="502983" y="217055"/>
                  </a:lnTo>
                  <a:lnTo>
                    <a:pt x="504063" y="219773"/>
                  </a:lnTo>
                  <a:lnTo>
                    <a:pt x="545071" y="219773"/>
                  </a:lnTo>
                  <a:close/>
                </a:path>
                <a:path w="1110614" h="643889">
                  <a:moveTo>
                    <a:pt x="719366" y="219773"/>
                  </a:moveTo>
                  <a:lnTo>
                    <a:pt x="719302" y="119011"/>
                  </a:lnTo>
                  <a:lnTo>
                    <a:pt x="716305" y="91643"/>
                  </a:lnTo>
                  <a:lnTo>
                    <a:pt x="715543" y="88392"/>
                  </a:lnTo>
                  <a:lnTo>
                    <a:pt x="714540" y="86271"/>
                  </a:lnTo>
                  <a:lnTo>
                    <a:pt x="712825" y="82600"/>
                  </a:lnTo>
                  <a:lnTo>
                    <a:pt x="705040" y="72402"/>
                  </a:lnTo>
                  <a:lnTo>
                    <a:pt x="666534" y="59994"/>
                  </a:lnTo>
                  <a:lnTo>
                    <a:pt x="651586" y="61645"/>
                  </a:lnTo>
                  <a:lnTo>
                    <a:pt x="637971" y="66573"/>
                  </a:lnTo>
                  <a:lnTo>
                    <a:pt x="625690" y="74777"/>
                  </a:lnTo>
                  <a:lnTo>
                    <a:pt x="614756" y="86271"/>
                  </a:lnTo>
                  <a:lnTo>
                    <a:pt x="614756" y="63309"/>
                  </a:lnTo>
                  <a:lnTo>
                    <a:pt x="576465" y="63309"/>
                  </a:lnTo>
                  <a:lnTo>
                    <a:pt x="576465" y="219773"/>
                  </a:lnTo>
                  <a:lnTo>
                    <a:pt x="617766" y="219773"/>
                  </a:lnTo>
                  <a:lnTo>
                    <a:pt x="617766" y="149021"/>
                  </a:lnTo>
                  <a:lnTo>
                    <a:pt x="617956" y="136956"/>
                  </a:lnTo>
                  <a:lnTo>
                    <a:pt x="638505" y="93611"/>
                  </a:lnTo>
                  <a:lnTo>
                    <a:pt x="644994" y="91643"/>
                  </a:lnTo>
                  <a:lnTo>
                    <a:pt x="657860" y="91643"/>
                  </a:lnTo>
                  <a:lnTo>
                    <a:pt x="677887" y="128511"/>
                  </a:lnTo>
                  <a:lnTo>
                    <a:pt x="678065" y="219773"/>
                  </a:lnTo>
                  <a:lnTo>
                    <a:pt x="719366" y="219773"/>
                  </a:lnTo>
                  <a:close/>
                </a:path>
                <a:path w="1110614" h="643889">
                  <a:moveTo>
                    <a:pt x="728713" y="505688"/>
                  </a:moveTo>
                  <a:lnTo>
                    <a:pt x="715949" y="459663"/>
                  </a:lnTo>
                  <a:lnTo>
                    <a:pt x="686181" y="433209"/>
                  </a:lnTo>
                  <a:lnTo>
                    <a:pt x="686181" y="506133"/>
                  </a:lnTo>
                  <a:lnTo>
                    <a:pt x="685520" y="516902"/>
                  </a:lnTo>
                  <a:lnTo>
                    <a:pt x="662990" y="551129"/>
                  </a:lnTo>
                  <a:lnTo>
                    <a:pt x="648144" y="554215"/>
                  </a:lnTo>
                  <a:lnTo>
                    <a:pt x="640372" y="553453"/>
                  </a:lnTo>
                  <a:lnTo>
                    <a:pt x="612673" y="526707"/>
                  </a:lnTo>
                  <a:lnTo>
                    <a:pt x="609930" y="506133"/>
                  </a:lnTo>
                  <a:lnTo>
                    <a:pt x="610616" y="495160"/>
                  </a:lnTo>
                  <a:lnTo>
                    <a:pt x="633247" y="461137"/>
                  </a:lnTo>
                  <a:lnTo>
                    <a:pt x="648144" y="458038"/>
                  </a:lnTo>
                  <a:lnTo>
                    <a:pt x="655891" y="458812"/>
                  </a:lnTo>
                  <a:lnTo>
                    <a:pt x="683463" y="485482"/>
                  </a:lnTo>
                  <a:lnTo>
                    <a:pt x="686181" y="506133"/>
                  </a:lnTo>
                  <a:lnTo>
                    <a:pt x="686181" y="433209"/>
                  </a:lnTo>
                  <a:lnTo>
                    <a:pt x="680173" y="430047"/>
                  </a:lnTo>
                  <a:lnTo>
                    <a:pt x="664845" y="425729"/>
                  </a:lnTo>
                  <a:lnTo>
                    <a:pt x="647915" y="424281"/>
                  </a:lnTo>
                  <a:lnTo>
                    <a:pt x="636701" y="424929"/>
                  </a:lnTo>
                  <a:lnTo>
                    <a:pt x="597560" y="440118"/>
                  </a:lnTo>
                  <a:lnTo>
                    <a:pt x="573125" y="473697"/>
                  </a:lnTo>
                  <a:lnTo>
                    <a:pt x="567423" y="503910"/>
                  </a:lnTo>
                  <a:lnTo>
                    <a:pt x="568045" y="516902"/>
                  </a:lnTo>
                  <a:lnTo>
                    <a:pt x="583222" y="558546"/>
                  </a:lnTo>
                  <a:lnTo>
                    <a:pt x="617093" y="582510"/>
                  </a:lnTo>
                  <a:lnTo>
                    <a:pt x="648208" y="587971"/>
                  </a:lnTo>
                  <a:lnTo>
                    <a:pt x="664832" y="586524"/>
                  </a:lnTo>
                  <a:lnTo>
                    <a:pt x="679970" y="582142"/>
                  </a:lnTo>
                  <a:lnTo>
                    <a:pt x="693635" y="574840"/>
                  </a:lnTo>
                  <a:lnTo>
                    <a:pt x="705827" y="564603"/>
                  </a:lnTo>
                  <a:lnTo>
                    <a:pt x="714171" y="554215"/>
                  </a:lnTo>
                  <a:lnTo>
                    <a:pt x="715835" y="552157"/>
                  </a:lnTo>
                  <a:lnTo>
                    <a:pt x="722985" y="538187"/>
                  </a:lnTo>
                  <a:lnTo>
                    <a:pt x="727278" y="522706"/>
                  </a:lnTo>
                  <a:lnTo>
                    <a:pt x="728713" y="505688"/>
                  </a:lnTo>
                  <a:close/>
                </a:path>
                <a:path w="1110614" h="643889">
                  <a:moveTo>
                    <a:pt x="860704" y="432066"/>
                  </a:moveTo>
                  <a:lnTo>
                    <a:pt x="854075" y="428663"/>
                  </a:lnTo>
                  <a:lnTo>
                    <a:pt x="847305" y="426237"/>
                  </a:lnTo>
                  <a:lnTo>
                    <a:pt x="840422" y="424776"/>
                  </a:lnTo>
                  <a:lnTo>
                    <a:pt x="833412" y="424281"/>
                  </a:lnTo>
                  <a:lnTo>
                    <a:pt x="826719" y="424281"/>
                  </a:lnTo>
                  <a:lnTo>
                    <a:pt x="797699" y="449821"/>
                  </a:lnTo>
                  <a:lnTo>
                    <a:pt x="797699" y="427596"/>
                  </a:lnTo>
                  <a:lnTo>
                    <a:pt x="759409" y="427596"/>
                  </a:lnTo>
                  <a:lnTo>
                    <a:pt x="759409" y="584060"/>
                  </a:lnTo>
                  <a:lnTo>
                    <a:pt x="800709" y="584060"/>
                  </a:lnTo>
                  <a:lnTo>
                    <a:pt x="800709" y="535800"/>
                  </a:lnTo>
                  <a:lnTo>
                    <a:pt x="800925" y="517588"/>
                  </a:lnTo>
                  <a:lnTo>
                    <a:pt x="806488" y="475094"/>
                  </a:lnTo>
                  <a:lnTo>
                    <a:pt x="822629" y="461352"/>
                  </a:lnTo>
                  <a:lnTo>
                    <a:pt x="834428" y="461352"/>
                  </a:lnTo>
                  <a:lnTo>
                    <a:pt x="840917" y="463613"/>
                  </a:lnTo>
                  <a:lnTo>
                    <a:pt x="847877" y="468134"/>
                  </a:lnTo>
                  <a:lnTo>
                    <a:pt x="850290" y="461352"/>
                  </a:lnTo>
                  <a:lnTo>
                    <a:pt x="854392" y="449821"/>
                  </a:lnTo>
                  <a:lnTo>
                    <a:pt x="860704" y="432066"/>
                  </a:lnTo>
                  <a:close/>
                </a:path>
                <a:path w="1110614" h="643889">
                  <a:moveTo>
                    <a:pt x="904417" y="63309"/>
                  </a:moveTo>
                  <a:lnTo>
                    <a:pt x="865835" y="63309"/>
                  </a:lnTo>
                  <a:lnTo>
                    <a:pt x="865835" y="85471"/>
                  </a:lnTo>
                  <a:lnTo>
                    <a:pt x="863663" y="83070"/>
                  </a:lnTo>
                  <a:lnTo>
                    <a:pt x="863663" y="138391"/>
                  </a:lnTo>
                  <a:lnTo>
                    <a:pt x="863638" y="140766"/>
                  </a:lnTo>
                  <a:lnTo>
                    <a:pt x="847775" y="179666"/>
                  </a:lnTo>
                  <a:lnTo>
                    <a:pt x="827735" y="186309"/>
                  </a:lnTo>
                  <a:lnTo>
                    <a:pt x="820902" y="185572"/>
                  </a:lnTo>
                  <a:lnTo>
                    <a:pt x="794981" y="149987"/>
                  </a:lnTo>
                  <a:lnTo>
                    <a:pt x="794385" y="138391"/>
                  </a:lnTo>
                  <a:lnTo>
                    <a:pt x="794981" y="127330"/>
                  </a:lnTo>
                  <a:lnTo>
                    <a:pt x="814933" y="94538"/>
                  </a:lnTo>
                  <a:lnTo>
                    <a:pt x="853732" y="103403"/>
                  </a:lnTo>
                  <a:lnTo>
                    <a:pt x="863663" y="138391"/>
                  </a:lnTo>
                  <a:lnTo>
                    <a:pt x="863663" y="83070"/>
                  </a:lnTo>
                  <a:lnTo>
                    <a:pt x="855764" y="74333"/>
                  </a:lnTo>
                  <a:lnTo>
                    <a:pt x="844423" y="66370"/>
                  </a:lnTo>
                  <a:lnTo>
                    <a:pt x="831811" y="61595"/>
                  </a:lnTo>
                  <a:lnTo>
                    <a:pt x="817930" y="59994"/>
                  </a:lnTo>
                  <a:lnTo>
                    <a:pt x="804418" y="61302"/>
                  </a:lnTo>
                  <a:lnTo>
                    <a:pt x="770826" y="80733"/>
                  </a:lnTo>
                  <a:lnTo>
                    <a:pt x="753059" y="122288"/>
                  </a:lnTo>
                  <a:lnTo>
                    <a:pt x="751878" y="140766"/>
                  </a:lnTo>
                  <a:lnTo>
                    <a:pt x="752779" y="155803"/>
                  </a:lnTo>
                  <a:lnTo>
                    <a:pt x="766318" y="193141"/>
                  </a:lnTo>
                  <a:lnTo>
                    <a:pt x="801344" y="218109"/>
                  </a:lnTo>
                  <a:lnTo>
                    <a:pt x="816305" y="219773"/>
                  </a:lnTo>
                  <a:lnTo>
                    <a:pt x="829856" y="218186"/>
                  </a:lnTo>
                  <a:lnTo>
                    <a:pt x="842200" y="213410"/>
                  </a:lnTo>
                  <a:lnTo>
                    <a:pt x="853351" y="205435"/>
                  </a:lnTo>
                  <a:lnTo>
                    <a:pt x="863295" y="194259"/>
                  </a:lnTo>
                  <a:lnTo>
                    <a:pt x="863219" y="203593"/>
                  </a:lnTo>
                  <a:lnTo>
                    <a:pt x="856589" y="244411"/>
                  </a:lnTo>
                  <a:lnTo>
                    <a:pt x="839444" y="251434"/>
                  </a:lnTo>
                  <a:lnTo>
                    <a:pt x="820204" y="251434"/>
                  </a:lnTo>
                  <a:lnTo>
                    <a:pt x="814006" y="249936"/>
                  </a:lnTo>
                  <a:lnTo>
                    <a:pt x="810082" y="246951"/>
                  </a:lnTo>
                  <a:lnTo>
                    <a:pt x="807237" y="244856"/>
                  </a:lnTo>
                  <a:lnTo>
                    <a:pt x="805421" y="241020"/>
                  </a:lnTo>
                  <a:lnTo>
                    <a:pt x="804633" y="235458"/>
                  </a:lnTo>
                  <a:lnTo>
                    <a:pt x="757301" y="229730"/>
                  </a:lnTo>
                  <a:lnTo>
                    <a:pt x="773798" y="269417"/>
                  </a:lnTo>
                  <a:lnTo>
                    <a:pt x="811758" y="282232"/>
                  </a:lnTo>
                  <a:lnTo>
                    <a:pt x="830199" y="283083"/>
                  </a:lnTo>
                  <a:lnTo>
                    <a:pt x="840270" y="282816"/>
                  </a:lnTo>
                  <a:lnTo>
                    <a:pt x="881545" y="271653"/>
                  </a:lnTo>
                  <a:lnTo>
                    <a:pt x="897686" y="251434"/>
                  </a:lnTo>
                  <a:lnTo>
                    <a:pt x="899896" y="244792"/>
                  </a:lnTo>
                  <a:lnTo>
                    <a:pt x="904367" y="205435"/>
                  </a:lnTo>
                  <a:lnTo>
                    <a:pt x="904417" y="194259"/>
                  </a:lnTo>
                  <a:lnTo>
                    <a:pt x="904417" y="186309"/>
                  </a:lnTo>
                  <a:lnTo>
                    <a:pt x="904417" y="91643"/>
                  </a:lnTo>
                  <a:lnTo>
                    <a:pt x="904417" y="85471"/>
                  </a:lnTo>
                  <a:lnTo>
                    <a:pt x="904417" y="63309"/>
                  </a:lnTo>
                  <a:close/>
                </a:path>
                <a:path w="1110614" h="643889">
                  <a:moveTo>
                    <a:pt x="953312" y="581787"/>
                  </a:moveTo>
                  <a:lnTo>
                    <a:pt x="950264" y="553605"/>
                  </a:lnTo>
                  <a:lnTo>
                    <a:pt x="949845" y="549630"/>
                  </a:lnTo>
                  <a:lnTo>
                    <a:pt x="942555" y="552284"/>
                  </a:lnTo>
                  <a:lnTo>
                    <a:pt x="937006" y="553605"/>
                  </a:lnTo>
                  <a:lnTo>
                    <a:pt x="930414" y="553605"/>
                  </a:lnTo>
                  <a:lnTo>
                    <a:pt x="921639" y="460451"/>
                  </a:lnTo>
                  <a:lnTo>
                    <a:pt x="949998" y="460451"/>
                  </a:lnTo>
                  <a:lnTo>
                    <a:pt x="949998" y="427596"/>
                  </a:lnTo>
                  <a:lnTo>
                    <a:pt x="921639" y="427596"/>
                  </a:lnTo>
                  <a:lnTo>
                    <a:pt x="921639" y="372122"/>
                  </a:lnTo>
                  <a:lnTo>
                    <a:pt x="880351" y="396544"/>
                  </a:lnTo>
                  <a:lnTo>
                    <a:pt x="880351" y="427596"/>
                  </a:lnTo>
                  <a:lnTo>
                    <a:pt x="861352" y="427596"/>
                  </a:lnTo>
                  <a:lnTo>
                    <a:pt x="861352" y="460451"/>
                  </a:lnTo>
                  <a:lnTo>
                    <a:pt x="880351" y="460451"/>
                  </a:lnTo>
                  <a:lnTo>
                    <a:pt x="880427" y="539051"/>
                  </a:lnTo>
                  <a:lnTo>
                    <a:pt x="880681" y="547306"/>
                  </a:lnTo>
                  <a:lnTo>
                    <a:pt x="906576" y="586714"/>
                  </a:lnTo>
                  <a:lnTo>
                    <a:pt x="913269" y="587971"/>
                  </a:lnTo>
                  <a:lnTo>
                    <a:pt x="920724" y="587971"/>
                  </a:lnTo>
                  <a:lnTo>
                    <a:pt x="929576" y="587590"/>
                  </a:lnTo>
                  <a:lnTo>
                    <a:pt x="937971" y="586435"/>
                  </a:lnTo>
                  <a:lnTo>
                    <a:pt x="945870" y="584504"/>
                  </a:lnTo>
                  <a:lnTo>
                    <a:pt x="953312" y="581787"/>
                  </a:lnTo>
                  <a:close/>
                </a:path>
                <a:path w="1110614" h="643889">
                  <a:moveTo>
                    <a:pt x="1079233" y="153758"/>
                  </a:moveTo>
                  <a:lnTo>
                    <a:pt x="1074851" y="112280"/>
                  </a:lnTo>
                  <a:lnTo>
                    <a:pt x="1065695" y="91643"/>
                  </a:lnTo>
                  <a:lnTo>
                    <a:pt x="1059954" y="83070"/>
                  </a:lnTo>
                  <a:lnTo>
                    <a:pt x="1048956" y="72986"/>
                  </a:lnTo>
                  <a:lnTo>
                    <a:pt x="1038225" y="66954"/>
                  </a:lnTo>
                  <a:lnTo>
                    <a:pt x="1038225" y="128422"/>
                  </a:lnTo>
                  <a:lnTo>
                    <a:pt x="976566" y="128422"/>
                  </a:lnTo>
                  <a:lnTo>
                    <a:pt x="998537" y="91643"/>
                  </a:lnTo>
                  <a:lnTo>
                    <a:pt x="1015961" y="91643"/>
                  </a:lnTo>
                  <a:lnTo>
                    <a:pt x="1038225" y="128422"/>
                  </a:lnTo>
                  <a:lnTo>
                    <a:pt x="1038225" y="66954"/>
                  </a:lnTo>
                  <a:lnTo>
                    <a:pt x="1036129" y="65773"/>
                  </a:lnTo>
                  <a:lnTo>
                    <a:pt x="1021461" y="61442"/>
                  </a:lnTo>
                  <a:lnTo>
                    <a:pt x="1004951" y="59994"/>
                  </a:lnTo>
                  <a:lnTo>
                    <a:pt x="990092" y="61379"/>
                  </a:lnTo>
                  <a:lnTo>
                    <a:pt x="953617" y="82042"/>
                  </a:lnTo>
                  <a:lnTo>
                    <a:pt x="934567" y="124625"/>
                  </a:lnTo>
                  <a:lnTo>
                    <a:pt x="933297" y="143027"/>
                  </a:lnTo>
                  <a:lnTo>
                    <a:pt x="934275" y="158623"/>
                  </a:lnTo>
                  <a:lnTo>
                    <a:pt x="948753" y="197002"/>
                  </a:lnTo>
                  <a:lnTo>
                    <a:pt x="990053" y="222034"/>
                  </a:lnTo>
                  <a:lnTo>
                    <a:pt x="1009116" y="223697"/>
                  </a:lnTo>
                  <a:lnTo>
                    <a:pt x="1021448" y="222961"/>
                  </a:lnTo>
                  <a:lnTo>
                    <a:pt x="1060018" y="205219"/>
                  </a:lnTo>
                  <a:lnTo>
                    <a:pt x="1069682" y="192646"/>
                  </a:lnTo>
                  <a:lnTo>
                    <a:pt x="1072565" y="187947"/>
                  </a:lnTo>
                  <a:lnTo>
                    <a:pt x="1077112" y="177266"/>
                  </a:lnTo>
                  <a:lnTo>
                    <a:pt x="1035812" y="170332"/>
                  </a:lnTo>
                  <a:lnTo>
                    <a:pt x="1033564" y="178168"/>
                  </a:lnTo>
                  <a:lnTo>
                    <a:pt x="1030236" y="183832"/>
                  </a:lnTo>
                  <a:lnTo>
                    <a:pt x="1021435" y="190881"/>
                  </a:lnTo>
                  <a:lnTo>
                    <a:pt x="1016012" y="192646"/>
                  </a:lnTo>
                  <a:lnTo>
                    <a:pt x="1009561" y="192646"/>
                  </a:lnTo>
                  <a:lnTo>
                    <a:pt x="978522" y="170129"/>
                  </a:lnTo>
                  <a:lnTo>
                    <a:pt x="975817" y="153758"/>
                  </a:lnTo>
                  <a:lnTo>
                    <a:pt x="1079233" y="153758"/>
                  </a:lnTo>
                  <a:close/>
                </a:path>
                <a:path w="1110614" h="643889">
                  <a:moveTo>
                    <a:pt x="1110373" y="535508"/>
                  </a:moveTo>
                  <a:lnTo>
                    <a:pt x="1089558" y="499478"/>
                  </a:lnTo>
                  <a:lnTo>
                    <a:pt x="1051077" y="486283"/>
                  </a:lnTo>
                  <a:lnTo>
                    <a:pt x="1036218" y="482739"/>
                  </a:lnTo>
                  <a:lnTo>
                    <a:pt x="1024801" y="479615"/>
                  </a:lnTo>
                  <a:lnTo>
                    <a:pt x="1016838" y="476910"/>
                  </a:lnTo>
                  <a:lnTo>
                    <a:pt x="1012317" y="474624"/>
                  </a:lnTo>
                  <a:lnTo>
                    <a:pt x="1009561" y="472567"/>
                  </a:lnTo>
                  <a:lnTo>
                    <a:pt x="1008176" y="470052"/>
                  </a:lnTo>
                  <a:lnTo>
                    <a:pt x="1008176" y="463664"/>
                  </a:lnTo>
                  <a:lnTo>
                    <a:pt x="1009764" y="460857"/>
                  </a:lnTo>
                  <a:lnTo>
                    <a:pt x="1012913" y="458698"/>
                  </a:lnTo>
                  <a:lnTo>
                    <a:pt x="1017651" y="455650"/>
                  </a:lnTo>
                  <a:lnTo>
                    <a:pt x="1025499" y="454126"/>
                  </a:lnTo>
                  <a:lnTo>
                    <a:pt x="1045146" y="454126"/>
                  </a:lnTo>
                  <a:lnTo>
                    <a:pt x="1051826" y="455752"/>
                  </a:lnTo>
                  <a:lnTo>
                    <a:pt x="1061199" y="462280"/>
                  </a:lnTo>
                  <a:lnTo>
                    <a:pt x="1064387" y="466979"/>
                  </a:lnTo>
                  <a:lnTo>
                    <a:pt x="1066063" y="473113"/>
                  </a:lnTo>
                  <a:lnTo>
                    <a:pt x="1104950" y="465874"/>
                  </a:lnTo>
                  <a:lnTo>
                    <a:pt x="1101394" y="456222"/>
                  </a:lnTo>
                  <a:lnTo>
                    <a:pt x="1100201" y="454126"/>
                  </a:lnTo>
                  <a:lnTo>
                    <a:pt x="1096619" y="447814"/>
                  </a:lnTo>
                  <a:lnTo>
                    <a:pt x="1063701" y="426910"/>
                  </a:lnTo>
                  <a:lnTo>
                    <a:pt x="1035723" y="424281"/>
                  </a:lnTo>
                  <a:lnTo>
                    <a:pt x="1019962" y="425157"/>
                  </a:lnTo>
                  <a:lnTo>
                    <a:pt x="978916" y="445503"/>
                  </a:lnTo>
                  <a:lnTo>
                    <a:pt x="969899" y="472389"/>
                  </a:lnTo>
                  <a:lnTo>
                    <a:pt x="971054" y="483069"/>
                  </a:lnTo>
                  <a:lnTo>
                    <a:pt x="997458" y="512368"/>
                  </a:lnTo>
                  <a:lnTo>
                    <a:pt x="1059141" y="529551"/>
                  </a:lnTo>
                  <a:lnTo>
                    <a:pt x="1063764" y="531380"/>
                  </a:lnTo>
                  <a:lnTo>
                    <a:pt x="1065822" y="533349"/>
                  </a:lnTo>
                  <a:lnTo>
                    <a:pt x="1067790" y="535406"/>
                  </a:lnTo>
                  <a:lnTo>
                    <a:pt x="1068781" y="538022"/>
                  </a:lnTo>
                  <a:lnTo>
                    <a:pt x="1068717" y="545896"/>
                  </a:lnTo>
                  <a:lnTo>
                    <a:pt x="1066965" y="549478"/>
                  </a:lnTo>
                  <a:lnTo>
                    <a:pt x="1063332" y="552234"/>
                  </a:lnTo>
                  <a:lnTo>
                    <a:pt x="1057935" y="556158"/>
                  </a:lnTo>
                  <a:lnTo>
                    <a:pt x="1049883" y="558126"/>
                  </a:lnTo>
                  <a:lnTo>
                    <a:pt x="1029462" y="558126"/>
                  </a:lnTo>
                  <a:lnTo>
                    <a:pt x="1021918" y="556056"/>
                  </a:lnTo>
                  <a:lnTo>
                    <a:pt x="1011123" y="547776"/>
                  </a:lnTo>
                  <a:lnTo>
                    <a:pt x="1007529" y="541705"/>
                  </a:lnTo>
                  <a:lnTo>
                    <a:pt x="1005763" y="533717"/>
                  </a:lnTo>
                  <a:lnTo>
                    <a:pt x="964158" y="540042"/>
                  </a:lnTo>
                  <a:lnTo>
                    <a:pt x="988555" y="575081"/>
                  </a:lnTo>
                  <a:lnTo>
                    <a:pt x="1039190" y="587971"/>
                  </a:lnTo>
                  <a:lnTo>
                    <a:pt x="1055712" y="587006"/>
                  </a:lnTo>
                  <a:lnTo>
                    <a:pt x="1092403" y="572503"/>
                  </a:lnTo>
                  <a:lnTo>
                    <a:pt x="1104226" y="558126"/>
                  </a:lnTo>
                  <a:lnTo>
                    <a:pt x="1105877" y="555523"/>
                  </a:lnTo>
                  <a:lnTo>
                    <a:pt x="1109243" y="545896"/>
                  </a:lnTo>
                  <a:lnTo>
                    <a:pt x="1110373" y="535508"/>
                  </a:lnTo>
                  <a:close/>
                </a:path>
              </a:pathLst>
            </a:custGeom>
            <a:solidFill>
              <a:srgbClr val="F5FB00"/>
            </a:solidFill>
          </p:spPr>
          <p:txBody>
            <a:bodyPr wrap="square" lIns="0" tIns="0" rIns="0" bIns="0" rtlCol="0"/>
            <a:lstStyle/>
            <a:p>
              <a:endParaRPr/>
            </a:p>
          </p:txBody>
        </p:sp>
        <p:sp>
          <p:nvSpPr>
            <p:cNvPr id="33" name="object 31"/>
            <p:cNvSpPr/>
            <p:nvPr/>
          </p:nvSpPr>
          <p:spPr>
            <a:xfrm>
              <a:off x="6288579" y="2037731"/>
              <a:ext cx="1583575" cy="2103120"/>
            </a:xfrm>
            <a:prstGeom prst="rect">
              <a:avLst/>
            </a:prstGeom>
            <a:blipFill>
              <a:blip r:embed="rId11" cstate="print"/>
              <a:stretch>
                <a:fillRect/>
              </a:stretch>
            </a:blipFill>
          </p:spPr>
          <p:txBody>
            <a:bodyPr wrap="square" lIns="0" tIns="0" rIns="0" bIns="0" rtlCol="0"/>
            <a:lstStyle/>
            <a:p>
              <a:endParaRPr/>
            </a:p>
          </p:txBody>
        </p:sp>
        <p:sp>
          <p:nvSpPr>
            <p:cNvPr id="34" name="object 32"/>
            <p:cNvSpPr/>
            <p:nvPr/>
          </p:nvSpPr>
          <p:spPr>
            <a:xfrm>
              <a:off x="6282292" y="2034963"/>
              <a:ext cx="1444625" cy="1959610"/>
            </a:xfrm>
            <a:custGeom>
              <a:avLst/>
              <a:gdLst/>
              <a:ahLst/>
              <a:cxnLst/>
              <a:rect l="l" t="t" r="r" b="b"/>
              <a:pathLst>
                <a:path w="1444625" h="1959610">
                  <a:moveTo>
                    <a:pt x="1444561" y="0"/>
                  </a:moveTo>
                  <a:lnTo>
                    <a:pt x="0" y="0"/>
                  </a:lnTo>
                  <a:lnTo>
                    <a:pt x="0" y="1959584"/>
                  </a:lnTo>
                  <a:lnTo>
                    <a:pt x="1444561" y="1959584"/>
                  </a:lnTo>
                  <a:lnTo>
                    <a:pt x="1444561" y="0"/>
                  </a:lnTo>
                  <a:close/>
                </a:path>
              </a:pathLst>
            </a:custGeom>
            <a:solidFill>
              <a:srgbClr val="519C00"/>
            </a:solidFill>
          </p:spPr>
          <p:txBody>
            <a:bodyPr wrap="square" lIns="0" tIns="0" rIns="0" bIns="0" rtlCol="0"/>
            <a:lstStyle/>
            <a:p>
              <a:endParaRPr/>
            </a:p>
          </p:txBody>
        </p:sp>
        <p:sp>
          <p:nvSpPr>
            <p:cNvPr id="35" name="object 33"/>
            <p:cNvSpPr/>
            <p:nvPr/>
          </p:nvSpPr>
          <p:spPr>
            <a:xfrm>
              <a:off x="6591994" y="2486610"/>
              <a:ext cx="885305" cy="444731"/>
            </a:xfrm>
            <a:prstGeom prst="rect">
              <a:avLst/>
            </a:prstGeom>
            <a:blipFill>
              <a:blip r:embed="rId12" cstate="print"/>
              <a:stretch>
                <a:fillRect/>
              </a:stretch>
            </a:blipFill>
          </p:spPr>
          <p:txBody>
            <a:bodyPr wrap="square" lIns="0" tIns="0" rIns="0" bIns="0" rtlCol="0"/>
            <a:lstStyle/>
            <a:p>
              <a:endParaRPr/>
            </a:p>
          </p:txBody>
        </p:sp>
        <p:sp>
          <p:nvSpPr>
            <p:cNvPr id="36" name="object 34"/>
            <p:cNvSpPr/>
            <p:nvPr/>
          </p:nvSpPr>
          <p:spPr>
            <a:xfrm>
              <a:off x="6630907" y="2584568"/>
              <a:ext cx="784860" cy="224154"/>
            </a:xfrm>
            <a:custGeom>
              <a:avLst/>
              <a:gdLst/>
              <a:ahLst/>
              <a:cxnLst/>
              <a:rect l="l" t="t" r="r" b="b"/>
              <a:pathLst>
                <a:path w="784859" h="224155">
                  <a:moveTo>
                    <a:pt x="159778" y="3924"/>
                  </a:moveTo>
                  <a:lnTo>
                    <a:pt x="0" y="3924"/>
                  </a:lnTo>
                  <a:lnTo>
                    <a:pt x="0" y="219773"/>
                  </a:lnTo>
                  <a:lnTo>
                    <a:pt x="163995" y="219773"/>
                  </a:lnTo>
                  <a:lnTo>
                    <a:pt x="163995" y="183299"/>
                  </a:lnTo>
                  <a:lnTo>
                    <a:pt x="43713" y="183299"/>
                  </a:lnTo>
                  <a:lnTo>
                    <a:pt x="43713" y="124815"/>
                  </a:lnTo>
                  <a:lnTo>
                    <a:pt x="151637" y="124815"/>
                  </a:lnTo>
                  <a:lnTo>
                    <a:pt x="151637" y="88328"/>
                  </a:lnTo>
                  <a:lnTo>
                    <a:pt x="43713" y="88328"/>
                  </a:lnTo>
                  <a:lnTo>
                    <a:pt x="43713" y="40398"/>
                  </a:lnTo>
                  <a:lnTo>
                    <a:pt x="159778" y="40398"/>
                  </a:lnTo>
                  <a:lnTo>
                    <a:pt x="159778" y="3924"/>
                  </a:lnTo>
                  <a:close/>
                </a:path>
                <a:path w="784859" h="224155">
                  <a:moveTo>
                    <a:pt x="294284" y="0"/>
                  </a:moveTo>
                  <a:lnTo>
                    <a:pt x="253301" y="7459"/>
                  </a:lnTo>
                  <a:lnTo>
                    <a:pt x="221081" y="29844"/>
                  </a:lnTo>
                  <a:lnTo>
                    <a:pt x="200193" y="65705"/>
                  </a:lnTo>
                  <a:lnTo>
                    <a:pt x="193230" y="113614"/>
                  </a:lnTo>
                  <a:lnTo>
                    <a:pt x="194961" y="137755"/>
                  </a:lnTo>
                  <a:lnTo>
                    <a:pt x="208811" y="177945"/>
                  </a:lnTo>
                  <a:lnTo>
                    <a:pt x="235735" y="206853"/>
                  </a:lnTo>
                  <a:lnTo>
                    <a:pt x="271092" y="221554"/>
                  </a:lnTo>
                  <a:lnTo>
                    <a:pt x="291642" y="223392"/>
                  </a:lnTo>
                  <a:lnTo>
                    <a:pt x="308266" y="222311"/>
                  </a:lnTo>
                  <a:lnTo>
                    <a:pt x="349021" y="206095"/>
                  </a:lnTo>
                  <a:lnTo>
                    <a:pt x="367088" y="186004"/>
                  </a:lnTo>
                  <a:lnTo>
                    <a:pt x="291236" y="186004"/>
                  </a:lnTo>
                  <a:lnTo>
                    <a:pt x="279996" y="184920"/>
                  </a:lnTo>
                  <a:lnTo>
                    <a:pt x="246451" y="158492"/>
                  </a:lnTo>
                  <a:lnTo>
                    <a:pt x="238163" y="110375"/>
                  </a:lnTo>
                  <a:lnTo>
                    <a:pt x="239096" y="92430"/>
                  </a:lnTo>
                  <a:lnTo>
                    <a:pt x="253123" y="54597"/>
                  </a:lnTo>
                  <a:lnTo>
                    <a:pt x="292100" y="37388"/>
                  </a:lnTo>
                  <a:lnTo>
                    <a:pt x="369612" y="37388"/>
                  </a:lnTo>
                  <a:lnTo>
                    <a:pt x="365563" y="31160"/>
                  </a:lnTo>
                  <a:lnTo>
                    <a:pt x="358660" y="23469"/>
                  </a:lnTo>
                  <a:lnTo>
                    <a:pt x="345356" y="13201"/>
                  </a:lnTo>
                  <a:lnTo>
                    <a:pt x="330192" y="5867"/>
                  </a:lnTo>
                  <a:lnTo>
                    <a:pt x="313167" y="1466"/>
                  </a:lnTo>
                  <a:lnTo>
                    <a:pt x="294284" y="0"/>
                  </a:lnTo>
                  <a:close/>
                </a:path>
                <a:path w="784859" h="224155">
                  <a:moveTo>
                    <a:pt x="339153" y="140182"/>
                  </a:moveTo>
                  <a:lnTo>
                    <a:pt x="321157" y="174955"/>
                  </a:lnTo>
                  <a:lnTo>
                    <a:pt x="291236" y="186004"/>
                  </a:lnTo>
                  <a:lnTo>
                    <a:pt x="367088" y="186004"/>
                  </a:lnTo>
                  <a:lnTo>
                    <a:pt x="368412" y="184203"/>
                  </a:lnTo>
                  <a:lnTo>
                    <a:pt x="375690" y="169823"/>
                  </a:lnTo>
                  <a:lnTo>
                    <a:pt x="381355" y="153149"/>
                  </a:lnTo>
                  <a:lnTo>
                    <a:pt x="339153" y="140182"/>
                  </a:lnTo>
                  <a:close/>
                </a:path>
                <a:path w="784859" h="224155">
                  <a:moveTo>
                    <a:pt x="369612" y="37388"/>
                  </a:moveTo>
                  <a:lnTo>
                    <a:pt x="292100" y="37388"/>
                  </a:lnTo>
                  <a:lnTo>
                    <a:pt x="300469" y="37994"/>
                  </a:lnTo>
                  <a:lnTo>
                    <a:pt x="308186" y="39811"/>
                  </a:lnTo>
                  <a:lnTo>
                    <a:pt x="337642" y="73558"/>
                  </a:lnTo>
                  <a:lnTo>
                    <a:pt x="380758" y="63309"/>
                  </a:lnTo>
                  <a:lnTo>
                    <a:pt x="376612" y="51081"/>
                  </a:lnTo>
                  <a:lnTo>
                    <a:pt x="371548" y="40365"/>
                  </a:lnTo>
                  <a:lnTo>
                    <a:pt x="369612" y="37388"/>
                  </a:lnTo>
                  <a:close/>
                </a:path>
                <a:path w="784859" h="224155">
                  <a:moveTo>
                    <a:pt x="514210" y="0"/>
                  </a:moveTo>
                  <a:lnTo>
                    <a:pt x="467652" y="8559"/>
                  </a:lnTo>
                  <a:lnTo>
                    <a:pt x="433701" y="34818"/>
                  </a:lnTo>
                  <a:lnTo>
                    <a:pt x="415303" y="69571"/>
                  </a:lnTo>
                  <a:lnTo>
                    <a:pt x="409752" y="113182"/>
                  </a:lnTo>
                  <a:lnTo>
                    <a:pt x="411529" y="137616"/>
                  </a:lnTo>
                  <a:lnTo>
                    <a:pt x="425745" y="178154"/>
                  </a:lnTo>
                  <a:lnTo>
                    <a:pt x="453637" y="207136"/>
                  </a:lnTo>
                  <a:lnTo>
                    <a:pt x="491950" y="221857"/>
                  </a:lnTo>
                  <a:lnTo>
                    <a:pt x="514807" y="223697"/>
                  </a:lnTo>
                  <a:lnTo>
                    <a:pt x="537404" y="221847"/>
                  </a:lnTo>
                  <a:lnTo>
                    <a:pt x="557609" y="216298"/>
                  </a:lnTo>
                  <a:lnTo>
                    <a:pt x="575418" y="207051"/>
                  </a:lnTo>
                  <a:lnTo>
                    <a:pt x="590829" y="194106"/>
                  </a:lnTo>
                  <a:lnTo>
                    <a:pt x="596813" y="186308"/>
                  </a:lnTo>
                  <a:lnTo>
                    <a:pt x="514730" y="186308"/>
                  </a:lnTo>
                  <a:lnTo>
                    <a:pt x="502243" y="185125"/>
                  </a:lnTo>
                  <a:lnTo>
                    <a:pt x="464214" y="156780"/>
                  </a:lnTo>
                  <a:lnTo>
                    <a:pt x="454763" y="113182"/>
                  </a:lnTo>
                  <a:lnTo>
                    <a:pt x="454707" y="111112"/>
                  </a:lnTo>
                  <a:lnTo>
                    <a:pt x="455704" y="94220"/>
                  </a:lnTo>
                  <a:lnTo>
                    <a:pt x="471195" y="55892"/>
                  </a:lnTo>
                  <a:lnTo>
                    <a:pt x="514730" y="37388"/>
                  </a:lnTo>
                  <a:lnTo>
                    <a:pt x="596570" y="37388"/>
                  </a:lnTo>
                  <a:lnTo>
                    <a:pt x="590613" y="29654"/>
                  </a:lnTo>
                  <a:lnTo>
                    <a:pt x="575092" y="16678"/>
                  </a:lnTo>
                  <a:lnTo>
                    <a:pt x="557183" y="7412"/>
                  </a:lnTo>
                  <a:lnTo>
                    <a:pt x="536888" y="1852"/>
                  </a:lnTo>
                  <a:lnTo>
                    <a:pt x="514210" y="0"/>
                  </a:lnTo>
                  <a:close/>
                </a:path>
                <a:path w="784859" h="224155">
                  <a:moveTo>
                    <a:pt x="596570" y="37388"/>
                  </a:moveTo>
                  <a:lnTo>
                    <a:pt x="514730" y="37388"/>
                  </a:lnTo>
                  <a:lnTo>
                    <a:pt x="527614" y="38544"/>
                  </a:lnTo>
                  <a:lnTo>
                    <a:pt x="539061" y="41954"/>
                  </a:lnTo>
                  <a:lnTo>
                    <a:pt x="570279" y="78668"/>
                  </a:lnTo>
                  <a:lnTo>
                    <a:pt x="574357" y="111112"/>
                  </a:lnTo>
                  <a:lnTo>
                    <a:pt x="573309" y="128738"/>
                  </a:lnTo>
                  <a:lnTo>
                    <a:pt x="557606" y="167512"/>
                  </a:lnTo>
                  <a:lnTo>
                    <a:pt x="514730" y="186308"/>
                  </a:lnTo>
                  <a:lnTo>
                    <a:pt x="596813" y="186308"/>
                  </a:lnTo>
                  <a:lnTo>
                    <a:pt x="617498" y="136908"/>
                  </a:lnTo>
                  <a:lnTo>
                    <a:pt x="619203" y="111112"/>
                  </a:lnTo>
                  <a:lnTo>
                    <a:pt x="617484" y="87175"/>
                  </a:lnTo>
                  <a:lnTo>
                    <a:pt x="612108" y="65106"/>
                  </a:lnTo>
                  <a:lnTo>
                    <a:pt x="603150" y="45932"/>
                  </a:lnTo>
                  <a:lnTo>
                    <a:pt x="596570" y="37388"/>
                  </a:lnTo>
                  <a:close/>
                </a:path>
                <a:path w="784859" h="224155">
                  <a:moveTo>
                    <a:pt x="679818" y="169430"/>
                  </a:moveTo>
                  <a:lnTo>
                    <a:pt x="638213" y="175755"/>
                  </a:lnTo>
                  <a:lnTo>
                    <a:pt x="641894" y="186246"/>
                  </a:lnTo>
                  <a:lnTo>
                    <a:pt x="647187" y="195584"/>
                  </a:lnTo>
                  <a:lnTo>
                    <a:pt x="684593" y="220470"/>
                  </a:lnTo>
                  <a:lnTo>
                    <a:pt x="713244" y="223697"/>
                  </a:lnTo>
                  <a:lnTo>
                    <a:pt x="729777" y="222730"/>
                  </a:lnTo>
                  <a:lnTo>
                    <a:pt x="766444" y="208216"/>
                  </a:lnTo>
                  <a:lnTo>
                    <a:pt x="778273" y="193852"/>
                  </a:lnTo>
                  <a:lnTo>
                    <a:pt x="703516" y="193852"/>
                  </a:lnTo>
                  <a:lnTo>
                    <a:pt x="695959" y="191782"/>
                  </a:lnTo>
                  <a:lnTo>
                    <a:pt x="685164" y="183489"/>
                  </a:lnTo>
                  <a:lnTo>
                    <a:pt x="681583" y="177418"/>
                  </a:lnTo>
                  <a:lnTo>
                    <a:pt x="679818" y="169430"/>
                  </a:lnTo>
                  <a:close/>
                </a:path>
                <a:path w="784859" h="224155">
                  <a:moveTo>
                    <a:pt x="709777" y="59994"/>
                  </a:moveTo>
                  <a:lnTo>
                    <a:pt x="669127" y="67795"/>
                  </a:lnTo>
                  <a:lnTo>
                    <a:pt x="644943" y="98337"/>
                  </a:lnTo>
                  <a:lnTo>
                    <a:pt x="643940" y="108115"/>
                  </a:lnTo>
                  <a:lnTo>
                    <a:pt x="645100" y="118785"/>
                  </a:lnTo>
                  <a:lnTo>
                    <a:pt x="671507" y="148081"/>
                  </a:lnTo>
                  <a:lnTo>
                    <a:pt x="733196" y="165277"/>
                  </a:lnTo>
                  <a:lnTo>
                    <a:pt x="737819" y="167093"/>
                  </a:lnTo>
                  <a:lnTo>
                    <a:pt x="739876" y="169062"/>
                  </a:lnTo>
                  <a:lnTo>
                    <a:pt x="741845" y="171132"/>
                  </a:lnTo>
                  <a:lnTo>
                    <a:pt x="742822" y="173735"/>
                  </a:lnTo>
                  <a:lnTo>
                    <a:pt x="742772" y="181611"/>
                  </a:lnTo>
                  <a:lnTo>
                    <a:pt x="741006" y="185191"/>
                  </a:lnTo>
                  <a:lnTo>
                    <a:pt x="737374" y="187947"/>
                  </a:lnTo>
                  <a:lnTo>
                    <a:pt x="731977" y="191884"/>
                  </a:lnTo>
                  <a:lnTo>
                    <a:pt x="723938" y="193852"/>
                  </a:lnTo>
                  <a:lnTo>
                    <a:pt x="778273" y="193852"/>
                  </a:lnTo>
                  <a:lnTo>
                    <a:pt x="779932" y="191235"/>
                  </a:lnTo>
                  <a:lnTo>
                    <a:pt x="783304" y="181611"/>
                  </a:lnTo>
                  <a:lnTo>
                    <a:pt x="784428" y="171234"/>
                  </a:lnTo>
                  <a:lnTo>
                    <a:pt x="783616" y="161901"/>
                  </a:lnTo>
                  <a:lnTo>
                    <a:pt x="753289" y="130367"/>
                  </a:lnTo>
                  <a:lnTo>
                    <a:pt x="710278" y="118445"/>
                  </a:lnTo>
                  <a:lnTo>
                    <a:pt x="698865" y="115320"/>
                  </a:lnTo>
                  <a:lnTo>
                    <a:pt x="690895" y="112621"/>
                  </a:lnTo>
                  <a:lnTo>
                    <a:pt x="686371" y="110350"/>
                  </a:lnTo>
                  <a:lnTo>
                    <a:pt x="683602" y="108280"/>
                  </a:lnTo>
                  <a:lnTo>
                    <a:pt x="682231" y="105765"/>
                  </a:lnTo>
                  <a:lnTo>
                    <a:pt x="682231" y="99377"/>
                  </a:lnTo>
                  <a:lnTo>
                    <a:pt x="683806" y="96583"/>
                  </a:lnTo>
                  <a:lnTo>
                    <a:pt x="686968" y="94411"/>
                  </a:lnTo>
                  <a:lnTo>
                    <a:pt x="691705" y="91363"/>
                  </a:lnTo>
                  <a:lnTo>
                    <a:pt x="699554" y="89839"/>
                  </a:lnTo>
                  <a:lnTo>
                    <a:pt x="774264" y="89839"/>
                  </a:lnTo>
                  <a:lnTo>
                    <a:pt x="770683" y="83531"/>
                  </a:lnTo>
                  <a:lnTo>
                    <a:pt x="737765" y="62623"/>
                  </a:lnTo>
                  <a:lnTo>
                    <a:pt x="724803" y="60652"/>
                  </a:lnTo>
                  <a:lnTo>
                    <a:pt x="709777" y="59994"/>
                  </a:lnTo>
                  <a:close/>
                </a:path>
                <a:path w="784859" h="224155">
                  <a:moveTo>
                    <a:pt x="774264" y="89839"/>
                  </a:moveTo>
                  <a:lnTo>
                    <a:pt x="719188" y="89839"/>
                  </a:lnTo>
                  <a:lnTo>
                    <a:pt x="725881" y="91478"/>
                  </a:lnTo>
                  <a:lnTo>
                    <a:pt x="735253" y="98005"/>
                  </a:lnTo>
                  <a:lnTo>
                    <a:pt x="738441" y="102704"/>
                  </a:lnTo>
                  <a:lnTo>
                    <a:pt x="740117" y="108838"/>
                  </a:lnTo>
                  <a:lnTo>
                    <a:pt x="779005" y="101600"/>
                  </a:lnTo>
                  <a:lnTo>
                    <a:pt x="775452" y="91934"/>
                  </a:lnTo>
                  <a:lnTo>
                    <a:pt x="774264" y="89839"/>
                  </a:lnTo>
                  <a:close/>
                </a:path>
              </a:pathLst>
            </a:custGeom>
            <a:solidFill>
              <a:srgbClr val="F5FB00"/>
            </a:solidFill>
          </p:spPr>
          <p:txBody>
            <a:bodyPr wrap="square" lIns="0" tIns="0" rIns="0" bIns="0" rtlCol="0"/>
            <a:lstStyle/>
            <a:p>
              <a:endParaRPr/>
            </a:p>
          </p:txBody>
        </p:sp>
        <p:sp>
          <p:nvSpPr>
            <p:cNvPr id="37" name="object 35"/>
            <p:cNvSpPr/>
            <p:nvPr/>
          </p:nvSpPr>
          <p:spPr>
            <a:xfrm>
              <a:off x="3873724" y="4489985"/>
              <a:ext cx="2543695" cy="1221971"/>
            </a:xfrm>
            <a:prstGeom prst="rect">
              <a:avLst/>
            </a:prstGeom>
            <a:blipFill>
              <a:blip r:embed="rId13" cstate="print"/>
              <a:stretch>
                <a:fillRect/>
              </a:stretch>
            </a:blipFill>
          </p:spPr>
          <p:txBody>
            <a:bodyPr wrap="square" lIns="0" tIns="0" rIns="0" bIns="0" rtlCol="0"/>
            <a:lstStyle/>
            <a:p>
              <a:endParaRPr/>
            </a:p>
          </p:txBody>
        </p:sp>
        <p:sp>
          <p:nvSpPr>
            <p:cNvPr id="38" name="object 36"/>
            <p:cNvSpPr/>
            <p:nvPr/>
          </p:nvSpPr>
          <p:spPr>
            <a:xfrm>
              <a:off x="3870499" y="4484437"/>
              <a:ext cx="2399665" cy="1080135"/>
            </a:xfrm>
            <a:custGeom>
              <a:avLst/>
              <a:gdLst/>
              <a:ahLst/>
              <a:cxnLst/>
              <a:rect l="l" t="t" r="r" b="b"/>
              <a:pathLst>
                <a:path w="2399665" h="1080135">
                  <a:moveTo>
                    <a:pt x="1507375" y="0"/>
                  </a:moveTo>
                  <a:lnTo>
                    <a:pt x="1117968" y="0"/>
                  </a:lnTo>
                  <a:lnTo>
                    <a:pt x="515023" y="704176"/>
                  </a:lnTo>
                  <a:lnTo>
                    <a:pt x="0" y="704176"/>
                  </a:lnTo>
                  <a:lnTo>
                    <a:pt x="1168209" y="1080096"/>
                  </a:lnTo>
                  <a:lnTo>
                    <a:pt x="2399233" y="778306"/>
                  </a:lnTo>
                  <a:lnTo>
                    <a:pt x="1783727" y="753592"/>
                  </a:lnTo>
                  <a:lnTo>
                    <a:pt x="1507375" y="0"/>
                  </a:lnTo>
                  <a:close/>
                </a:path>
              </a:pathLst>
            </a:custGeom>
            <a:solidFill>
              <a:srgbClr val="8D111B"/>
            </a:solidFill>
          </p:spPr>
          <p:txBody>
            <a:bodyPr wrap="square" lIns="0" tIns="0" rIns="0" bIns="0" rtlCol="0"/>
            <a:lstStyle/>
            <a:p>
              <a:endParaRPr/>
            </a:p>
          </p:txBody>
        </p:sp>
        <p:sp>
          <p:nvSpPr>
            <p:cNvPr id="39" name="object 37"/>
            <p:cNvSpPr/>
            <p:nvPr/>
          </p:nvSpPr>
          <p:spPr>
            <a:xfrm>
              <a:off x="3404066" y="4153317"/>
              <a:ext cx="3682542" cy="631767"/>
            </a:xfrm>
            <a:prstGeom prst="rect">
              <a:avLst/>
            </a:prstGeom>
            <a:blipFill>
              <a:blip r:embed="rId14" cstate="print"/>
              <a:stretch>
                <a:fillRect/>
              </a:stretch>
            </a:blipFill>
          </p:spPr>
          <p:txBody>
            <a:bodyPr wrap="square" lIns="0" tIns="0" rIns="0" bIns="0" rtlCol="0"/>
            <a:lstStyle/>
            <a:p>
              <a:endParaRPr/>
            </a:p>
          </p:txBody>
        </p:sp>
        <p:sp>
          <p:nvSpPr>
            <p:cNvPr id="40" name="object 38"/>
            <p:cNvSpPr/>
            <p:nvPr/>
          </p:nvSpPr>
          <p:spPr>
            <a:xfrm>
              <a:off x="3439080" y="4293404"/>
              <a:ext cx="3568877" cy="424180"/>
            </a:xfrm>
            <a:prstGeom prst="rect">
              <a:avLst/>
            </a:prstGeom>
            <a:blipFill>
              <a:blip r:embed="rId15" cstate="print"/>
              <a:stretch>
                <a:fillRect/>
              </a:stretch>
            </a:blipFill>
          </p:spPr>
          <p:txBody>
            <a:bodyPr wrap="square" lIns="0" tIns="0" rIns="0" bIns="0" rtlCol="0"/>
            <a:lstStyle/>
            <a:p>
              <a:endParaRPr/>
            </a:p>
          </p:txBody>
        </p:sp>
        <p:sp>
          <p:nvSpPr>
            <p:cNvPr id="41" name="object 39"/>
            <p:cNvSpPr/>
            <p:nvPr/>
          </p:nvSpPr>
          <p:spPr>
            <a:xfrm>
              <a:off x="4069076" y="5512445"/>
              <a:ext cx="2024151" cy="631767"/>
            </a:xfrm>
            <a:prstGeom prst="rect">
              <a:avLst/>
            </a:prstGeom>
            <a:blipFill>
              <a:blip r:embed="rId16" cstate="print"/>
              <a:stretch>
                <a:fillRect/>
              </a:stretch>
            </a:blipFill>
          </p:spPr>
          <p:txBody>
            <a:bodyPr wrap="square" lIns="0" tIns="0" rIns="0" bIns="0" rtlCol="0"/>
            <a:lstStyle/>
            <a:p>
              <a:endParaRPr/>
            </a:p>
          </p:txBody>
        </p:sp>
        <p:sp>
          <p:nvSpPr>
            <p:cNvPr id="42" name="object 40"/>
            <p:cNvSpPr/>
            <p:nvPr/>
          </p:nvSpPr>
          <p:spPr>
            <a:xfrm>
              <a:off x="4119761" y="5655466"/>
              <a:ext cx="1894839" cy="419100"/>
            </a:xfrm>
            <a:custGeom>
              <a:avLst/>
              <a:gdLst/>
              <a:ahLst/>
              <a:cxnLst/>
              <a:rect l="l" t="t" r="r" b="b"/>
              <a:pathLst>
                <a:path w="1894839" h="419100">
                  <a:moveTo>
                    <a:pt x="143535" y="0"/>
                  </a:moveTo>
                  <a:lnTo>
                    <a:pt x="0" y="0"/>
                  </a:lnTo>
                  <a:lnTo>
                    <a:pt x="0" y="323786"/>
                  </a:lnTo>
                  <a:lnTo>
                    <a:pt x="42964" y="323786"/>
                  </a:lnTo>
                  <a:lnTo>
                    <a:pt x="42964" y="179984"/>
                  </a:lnTo>
                  <a:lnTo>
                    <a:pt x="174686" y="179984"/>
                  </a:lnTo>
                  <a:lnTo>
                    <a:pt x="167589" y="176364"/>
                  </a:lnTo>
                  <a:lnTo>
                    <a:pt x="189334" y="172088"/>
                  </a:lnTo>
                  <a:lnTo>
                    <a:pt x="208051" y="165658"/>
                  </a:lnTo>
                  <a:lnTo>
                    <a:pt x="223739" y="157076"/>
                  </a:lnTo>
                  <a:lnTo>
                    <a:pt x="236397" y="146342"/>
                  </a:lnTo>
                  <a:lnTo>
                    <a:pt x="239083" y="142900"/>
                  </a:lnTo>
                  <a:lnTo>
                    <a:pt x="42964" y="142900"/>
                  </a:lnTo>
                  <a:lnTo>
                    <a:pt x="42964" y="35725"/>
                  </a:lnTo>
                  <a:lnTo>
                    <a:pt x="242507" y="35725"/>
                  </a:lnTo>
                  <a:lnTo>
                    <a:pt x="237922" y="29306"/>
                  </a:lnTo>
                  <a:lnTo>
                    <a:pt x="196725" y="4907"/>
                  </a:lnTo>
                  <a:lnTo>
                    <a:pt x="163859" y="545"/>
                  </a:lnTo>
                  <a:lnTo>
                    <a:pt x="143535" y="0"/>
                  </a:lnTo>
                  <a:close/>
                </a:path>
                <a:path w="1894839" h="419100">
                  <a:moveTo>
                    <a:pt x="174686" y="179984"/>
                  </a:moveTo>
                  <a:lnTo>
                    <a:pt x="103619" y="179984"/>
                  </a:lnTo>
                  <a:lnTo>
                    <a:pt x="111556" y="180492"/>
                  </a:lnTo>
                  <a:lnTo>
                    <a:pt x="116408" y="181521"/>
                  </a:lnTo>
                  <a:lnTo>
                    <a:pt x="151749" y="204568"/>
                  </a:lnTo>
                  <a:lnTo>
                    <a:pt x="179573" y="242639"/>
                  </a:lnTo>
                  <a:lnTo>
                    <a:pt x="231330" y="323786"/>
                  </a:lnTo>
                  <a:lnTo>
                    <a:pt x="284822" y="323786"/>
                  </a:lnTo>
                  <a:lnTo>
                    <a:pt x="228841" y="235597"/>
                  </a:lnTo>
                  <a:lnTo>
                    <a:pt x="202652" y="201641"/>
                  </a:lnTo>
                  <a:lnTo>
                    <a:pt x="175573" y="180436"/>
                  </a:lnTo>
                  <a:lnTo>
                    <a:pt x="174686" y="179984"/>
                  </a:lnTo>
                  <a:close/>
                </a:path>
                <a:path w="1894839" h="419100">
                  <a:moveTo>
                    <a:pt x="242507" y="35725"/>
                  </a:moveTo>
                  <a:lnTo>
                    <a:pt x="145300" y="35725"/>
                  </a:lnTo>
                  <a:lnTo>
                    <a:pt x="162024" y="36651"/>
                  </a:lnTo>
                  <a:lnTo>
                    <a:pt x="176341" y="39428"/>
                  </a:lnTo>
                  <a:lnTo>
                    <a:pt x="210199" y="67381"/>
                  </a:lnTo>
                  <a:lnTo>
                    <a:pt x="214350" y="88315"/>
                  </a:lnTo>
                  <a:lnTo>
                    <a:pt x="213815" y="96018"/>
                  </a:lnTo>
                  <a:lnTo>
                    <a:pt x="188490" y="133323"/>
                  </a:lnTo>
                  <a:lnTo>
                    <a:pt x="148803" y="142519"/>
                  </a:lnTo>
                  <a:lnTo>
                    <a:pt x="134937" y="142900"/>
                  </a:lnTo>
                  <a:lnTo>
                    <a:pt x="239083" y="142900"/>
                  </a:lnTo>
                  <a:lnTo>
                    <a:pt x="246141" y="133856"/>
                  </a:lnTo>
                  <a:lnTo>
                    <a:pt x="253103" y="120021"/>
                  </a:lnTo>
                  <a:lnTo>
                    <a:pt x="257280" y="104833"/>
                  </a:lnTo>
                  <a:lnTo>
                    <a:pt x="258673" y="88290"/>
                  </a:lnTo>
                  <a:lnTo>
                    <a:pt x="257832" y="75226"/>
                  </a:lnTo>
                  <a:lnTo>
                    <a:pt x="255309" y="62742"/>
                  </a:lnTo>
                  <a:lnTo>
                    <a:pt x="251103" y="50837"/>
                  </a:lnTo>
                  <a:lnTo>
                    <a:pt x="245211" y="39509"/>
                  </a:lnTo>
                  <a:lnTo>
                    <a:pt x="242507" y="35725"/>
                  </a:lnTo>
                  <a:close/>
                </a:path>
                <a:path w="1894839" h="419100">
                  <a:moveTo>
                    <a:pt x="416877" y="84112"/>
                  </a:moveTo>
                  <a:lnTo>
                    <a:pt x="372911" y="92265"/>
                  </a:lnTo>
                  <a:lnTo>
                    <a:pt x="337985" y="116725"/>
                  </a:lnTo>
                  <a:lnTo>
                    <a:pt x="315182" y="155962"/>
                  </a:lnTo>
                  <a:lnTo>
                    <a:pt x="307581" y="208419"/>
                  </a:lnTo>
                  <a:lnTo>
                    <a:pt x="309462" y="235373"/>
                  </a:lnTo>
                  <a:lnTo>
                    <a:pt x="324501" y="279726"/>
                  </a:lnTo>
                  <a:lnTo>
                    <a:pt x="354023" y="310964"/>
                  </a:lnTo>
                  <a:lnTo>
                    <a:pt x="394733" y="326775"/>
                  </a:lnTo>
                  <a:lnTo>
                    <a:pt x="419074" y="328752"/>
                  </a:lnTo>
                  <a:lnTo>
                    <a:pt x="438541" y="327513"/>
                  </a:lnTo>
                  <a:lnTo>
                    <a:pt x="486054" y="308940"/>
                  </a:lnTo>
                  <a:lnTo>
                    <a:pt x="499542" y="296202"/>
                  </a:lnTo>
                  <a:lnTo>
                    <a:pt x="419061" y="296202"/>
                  </a:lnTo>
                  <a:lnTo>
                    <a:pt x="405002" y="294920"/>
                  </a:lnTo>
                  <a:lnTo>
                    <a:pt x="370116" y="275691"/>
                  </a:lnTo>
                  <a:lnTo>
                    <a:pt x="350476" y="234770"/>
                  </a:lnTo>
                  <a:lnTo>
                    <a:pt x="348284" y="216611"/>
                  </a:lnTo>
                  <a:lnTo>
                    <a:pt x="523062" y="216611"/>
                  </a:lnTo>
                  <a:lnTo>
                    <a:pt x="523214" y="211912"/>
                  </a:lnTo>
                  <a:lnTo>
                    <a:pt x="523290" y="206019"/>
                  </a:lnTo>
                  <a:lnTo>
                    <a:pt x="521797" y="184048"/>
                  </a:lnTo>
                  <a:lnTo>
                    <a:pt x="350545" y="184048"/>
                  </a:lnTo>
                  <a:lnTo>
                    <a:pt x="352576" y="169468"/>
                  </a:lnTo>
                  <a:lnTo>
                    <a:pt x="371157" y="135013"/>
                  </a:lnTo>
                  <a:lnTo>
                    <a:pt x="417106" y="116674"/>
                  </a:lnTo>
                  <a:lnTo>
                    <a:pt x="493988" y="116674"/>
                  </a:lnTo>
                  <a:lnTo>
                    <a:pt x="493547" y="116078"/>
                  </a:lnTo>
                  <a:lnTo>
                    <a:pt x="477602" y="102092"/>
                  </a:lnTo>
                  <a:lnTo>
                    <a:pt x="459508" y="92103"/>
                  </a:lnTo>
                  <a:lnTo>
                    <a:pt x="439265" y="86109"/>
                  </a:lnTo>
                  <a:lnTo>
                    <a:pt x="416877" y="84112"/>
                  </a:lnTo>
                  <a:close/>
                </a:path>
                <a:path w="1894839" h="419100">
                  <a:moveTo>
                    <a:pt x="480796" y="247815"/>
                  </a:moveTo>
                  <a:lnTo>
                    <a:pt x="456309" y="284666"/>
                  </a:lnTo>
                  <a:lnTo>
                    <a:pt x="419061" y="296202"/>
                  </a:lnTo>
                  <a:lnTo>
                    <a:pt x="499542" y="296202"/>
                  </a:lnTo>
                  <a:lnTo>
                    <a:pt x="508134" y="285108"/>
                  </a:lnTo>
                  <a:lnTo>
                    <a:pt x="516077" y="270178"/>
                  </a:lnTo>
                  <a:lnTo>
                    <a:pt x="521957" y="253238"/>
                  </a:lnTo>
                  <a:lnTo>
                    <a:pt x="480796" y="247815"/>
                  </a:lnTo>
                  <a:close/>
                </a:path>
                <a:path w="1894839" h="419100">
                  <a:moveTo>
                    <a:pt x="493988" y="116674"/>
                  </a:moveTo>
                  <a:lnTo>
                    <a:pt x="417106" y="116674"/>
                  </a:lnTo>
                  <a:lnTo>
                    <a:pt x="431500" y="118110"/>
                  </a:lnTo>
                  <a:lnTo>
                    <a:pt x="444488" y="122418"/>
                  </a:lnTo>
                  <a:lnTo>
                    <a:pt x="476164" y="158148"/>
                  </a:lnTo>
                  <a:lnTo>
                    <a:pt x="481228" y="184048"/>
                  </a:lnTo>
                  <a:lnTo>
                    <a:pt x="521797" y="184048"/>
                  </a:lnTo>
                  <a:lnTo>
                    <a:pt x="521431" y="178659"/>
                  </a:lnTo>
                  <a:lnTo>
                    <a:pt x="515853" y="154547"/>
                  </a:lnTo>
                  <a:lnTo>
                    <a:pt x="506558" y="133687"/>
                  </a:lnTo>
                  <a:lnTo>
                    <a:pt x="493988" y="116674"/>
                  </a:lnTo>
                  <a:close/>
                </a:path>
                <a:path w="1894839" h="419100">
                  <a:moveTo>
                    <a:pt x="608380" y="89090"/>
                  </a:moveTo>
                  <a:lnTo>
                    <a:pt x="572198" y="89090"/>
                  </a:lnTo>
                  <a:lnTo>
                    <a:pt x="572198" y="413774"/>
                  </a:lnTo>
                  <a:lnTo>
                    <a:pt x="611987" y="413774"/>
                  </a:lnTo>
                  <a:lnTo>
                    <a:pt x="611987" y="299275"/>
                  </a:lnTo>
                  <a:lnTo>
                    <a:pt x="742473" y="299275"/>
                  </a:lnTo>
                  <a:lnTo>
                    <a:pt x="745525" y="296202"/>
                  </a:lnTo>
                  <a:lnTo>
                    <a:pt x="670915" y="296202"/>
                  </a:lnTo>
                  <a:lnTo>
                    <a:pt x="658404" y="294852"/>
                  </a:lnTo>
                  <a:lnTo>
                    <a:pt x="618657" y="262338"/>
                  </a:lnTo>
                  <a:lnTo>
                    <a:pt x="608380" y="207848"/>
                  </a:lnTo>
                  <a:lnTo>
                    <a:pt x="609597" y="186607"/>
                  </a:lnTo>
                  <a:lnTo>
                    <a:pt x="627862" y="139001"/>
                  </a:lnTo>
                  <a:lnTo>
                    <a:pt x="652193" y="119938"/>
                  </a:lnTo>
                  <a:lnTo>
                    <a:pt x="608380" y="119938"/>
                  </a:lnTo>
                  <a:lnTo>
                    <a:pt x="608380" y="89090"/>
                  </a:lnTo>
                  <a:close/>
                </a:path>
                <a:path w="1894839" h="419100">
                  <a:moveTo>
                    <a:pt x="742473" y="299275"/>
                  </a:moveTo>
                  <a:lnTo>
                    <a:pt x="611987" y="299275"/>
                  </a:lnTo>
                  <a:lnTo>
                    <a:pt x="617414" y="305381"/>
                  </a:lnTo>
                  <a:lnTo>
                    <a:pt x="654713" y="326664"/>
                  </a:lnTo>
                  <a:lnTo>
                    <a:pt x="673544" y="328752"/>
                  </a:lnTo>
                  <a:lnTo>
                    <a:pt x="686958" y="327794"/>
                  </a:lnTo>
                  <a:lnTo>
                    <a:pt x="725284" y="313436"/>
                  </a:lnTo>
                  <a:lnTo>
                    <a:pt x="742473" y="299275"/>
                  </a:lnTo>
                  <a:close/>
                </a:path>
                <a:path w="1894839" h="419100">
                  <a:moveTo>
                    <a:pt x="746864" y="115316"/>
                  </a:moveTo>
                  <a:lnTo>
                    <a:pt x="672668" y="115316"/>
                  </a:lnTo>
                  <a:lnTo>
                    <a:pt x="684993" y="116706"/>
                  </a:lnTo>
                  <a:lnTo>
                    <a:pt x="696425" y="120878"/>
                  </a:lnTo>
                  <a:lnTo>
                    <a:pt x="724653" y="150096"/>
                  </a:lnTo>
                  <a:lnTo>
                    <a:pt x="734999" y="204546"/>
                  </a:lnTo>
                  <a:lnTo>
                    <a:pt x="733821" y="226472"/>
                  </a:lnTo>
                  <a:lnTo>
                    <a:pt x="716165" y="273837"/>
                  </a:lnTo>
                  <a:lnTo>
                    <a:pt x="683652" y="294804"/>
                  </a:lnTo>
                  <a:lnTo>
                    <a:pt x="670915" y="296202"/>
                  </a:lnTo>
                  <a:lnTo>
                    <a:pt x="745525" y="296202"/>
                  </a:lnTo>
                  <a:lnTo>
                    <a:pt x="768436" y="254531"/>
                  </a:lnTo>
                  <a:lnTo>
                    <a:pt x="775684" y="204546"/>
                  </a:lnTo>
                  <a:lnTo>
                    <a:pt x="774959" y="188256"/>
                  </a:lnTo>
                  <a:lnTo>
                    <a:pt x="763993" y="143065"/>
                  </a:lnTo>
                  <a:lnTo>
                    <a:pt x="749484" y="118136"/>
                  </a:lnTo>
                  <a:lnTo>
                    <a:pt x="746864" y="115316"/>
                  </a:lnTo>
                  <a:close/>
                </a:path>
                <a:path w="1894839" h="419100">
                  <a:moveTo>
                    <a:pt x="676363" y="84112"/>
                  </a:moveTo>
                  <a:lnTo>
                    <a:pt x="637286" y="93065"/>
                  </a:lnTo>
                  <a:lnTo>
                    <a:pt x="608380" y="119938"/>
                  </a:lnTo>
                  <a:lnTo>
                    <a:pt x="652193" y="119938"/>
                  </a:lnTo>
                  <a:lnTo>
                    <a:pt x="660373" y="116796"/>
                  </a:lnTo>
                  <a:lnTo>
                    <a:pt x="672668" y="115316"/>
                  </a:lnTo>
                  <a:lnTo>
                    <a:pt x="746864" y="115316"/>
                  </a:lnTo>
                  <a:lnTo>
                    <a:pt x="740115" y="108048"/>
                  </a:lnTo>
                  <a:lnTo>
                    <a:pt x="729335" y="99542"/>
                  </a:lnTo>
                  <a:lnTo>
                    <a:pt x="717417" y="92791"/>
                  </a:lnTo>
                  <a:lnTo>
                    <a:pt x="704616" y="87969"/>
                  </a:lnTo>
                  <a:lnTo>
                    <a:pt x="690932" y="85076"/>
                  </a:lnTo>
                  <a:lnTo>
                    <a:pt x="676363" y="84112"/>
                  </a:lnTo>
                  <a:close/>
                </a:path>
                <a:path w="1894839" h="419100">
                  <a:moveTo>
                    <a:pt x="918768" y="84112"/>
                  </a:moveTo>
                  <a:lnTo>
                    <a:pt x="878571" y="90616"/>
                  </a:lnTo>
                  <a:lnTo>
                    <a:pt x="844994" y="110121"/>
                  </a:lnTo>
                  <a:lnTo>
                    <a:pt x="817830" y="149850"/>
                  </a:lnTo>
                  <a:lnTo>
                    <a:pt x="808863" y="205232"/>
                  </a:lnTo>
                  <a:lnTo>
                    <a:pt x="808781" y="206552"/>
                  </a:lnTo>
                  <a:lnTo>
                    <a:pt x="810671" y="234344"/>
                  </a:lnTo>
                  <a:lnTo>
                    <a:pt x="825854" y="279745"/>
                  </a:lnTo>
                  <a:lnTo>
                    <a:pt x="855510" y="311028"/>
                  </a:lnTo>
                  <a:lnTo>
                    <a:pt x="895325" y="326782"/>
                  </a:lnTo>
                  <a:lnTo>
                    <a:pt x="918768" y="328752"/>
                  </a:lnTo>
                  <a:lnTo>
                    <a:pt x="933825" y="327856"/>
                  </a:lnTo>
                  <a:lnTo>
                    <a:pt x="975423" y="314426"/>
                  </a:lnTo>
                  <a:lnTo>
                    <a:pt x="999139" y="296202"/>
                  </a:lnTo>
                  <a:lnTo>
                    <a:pt x="918768" y="296202"/>
                  </a:lnTo>
                  <a:lnTo>
                    <a:pt x="904440" y="294797"/>
                  </a:lnTo>
                  <a:lnTo>
                    <a:pt x="869175" y="273837"/>
                  </a:lnTo>
                  <a:lnTo>
                    <a:pt x="850708" y="227610"/>
                  </a:lnTo>
                  <a:lnTo>
                    <a:pt x="849477" y="206552"/>
                  </a:lnTo>
                  <a:lnTo>
                    <a:pt x="850708" y="185502"/>
                  </a:lnTo>
                  <a:lnTo>
                    <a:pt x="869175" y="139369"/>
                  </a:lnTo>
                  <a:lnTo>
                    <a:pt x="904461" y="118510"/>
                  </a:lnTo>
                  <a:lnTo>
                    <a:pt x="918768" y="117119"/>
                  </a:lnTo>
                  <a:lnTo>
                    <a:pt x="998924" y="117119"/>
                  </a:lnTo>
                  <a:lnTo>
                    <a:pt x="997851" y="115735"/>
                  </a:lnTo>
                  <a:lnTo>
                    <a:pt x="981394" y="101900"/>
                  </a:lnTo>
                  <a:lnTo>
                    <a:pt x="962729" y="92017"/>
                  </a:lnTo>
                  <a:lnTo>
                    <a:pt x="941855" y="86088"/>
                  </a:lnTo>
                  <a:lnTo>
                    <a:pt x="918768" y="84112"/>
                  </a:lnTo>
                  <a:close/>
                </a:path>
                <a:path w="1894839" h="419100">
                  <a:moveTo>
                    <a:pt x="998924" y="117119"/>
                  </a:moveTo>
                  <a:lnTo>
                    <a:pt x="918768" y="117119"/>
                  </a:lnTo>
                  <a:lnTo>
                    <a:pt x="932891" y="118517"/>
                  </a:lnTo>
                  <a:lnTo>
                    <a:pt x="945810" y="122710"/>
                  </a:lnTo>
                  <a:lnTo>
                    <a:pt x="976699" y="151973"/>
                  </a:lnTo>
                  <a:lnTo>
                    <a:pt x="987716" y="203123"/>
                  </a:lnTo>
                  <a:lnTo>
                    <a:pt x="987768" y="206552"/>
                  </a:lnTo>
                  <a:lnTo>
                    <a:pt x="986612" y="226774"/>
                  </a:lnTo>
                  <a:lnTo>
                    <a:pt x="968146" y="273735"/>
                  </a:lnTo>
                  <a:lnTo>
                    <a:pt x="932983" y="294797"/>
                  </a:lnTo>
                  <a:lnTo>
                    <a:pt x="918768" y="296202"/>
                  </a:lnTo>
                  <a:lnTo>
                    <a:pt x="999139" y="296202"/>
                  </a:lnTo>
                  <a:lnTo>
                    <a:pt x="1020907" y="260054"/>
                  </a:lnTo>
                  <a:lnTo>
                    <a:pt x="1028547" y="203123"/>
                  </a:lnTo>
                  <a:lnTo>
                    <a:pt x="1026628" y="176751"/>
                  </a:lnTo>
                  <a:lnTo>
                    <a:pt x="1020872" y="153395"/>
                  </a:lnTo>
                  <a:lnTo>
                    <a:pt x="1011279" y="133056"/>
                  </a:lnTo>
                  <a:lnTo>
                    <a:pt x="998924" y="117119"/>
                  </a:lnTo>
                  <a:close/>
                </a:path>
                <a:path w="1894839" h="419100">
                  <a:moveTo>
                    <a:pt x="1110462" y="89090"/>
                  </a:moveTo>
                  <a:lnTo>
                    <a:pt x="1074737" y="89090"/>
                  </a:lnTo>
                  <a:lnTo>
                    <a:pt x="1074737" y="323786"/>
                  </a:lnTo>
                  <a:lnTo>
                    <a:pt x="1114539" y="323786"/>
                  </a:lnTo>
                  <a:lnTo>
                    <a:pt x="1114539" y="201142"/>
                  </a:lnTo>
                  <a:lnTo>
                    <a:pt x="1114951" y="188819"/>
                  </a:lnTo>
                  <a:lnTo>
                    <a:pt x="1123725" y="148258"/>
                  </a:lnTo>
                  <a:lnTo>
                    <a:pt x="1150493" y="125260"/>
                  </a:lnTo>
                  <a:lnTo>
                    <a:pt x="1191223" y="125260"/>
                  </a:lnTo>
                  <a:lnTo>
                    <a:pt x="1191311" y="125031"/>
                  </a:lnTo>
                  <a:lnTo>
                    <a:pt x="1110462" y="125031"/>
                  </a:lnTo>
                  <a:lnTo>
                    <a:pt x="1110462" y="89090"/>
                  </a:lnTo>
                  <a:close/>
                </a:path>
                <a:path w="1894839" h="419100">
                  <a:moveTo>
                    <a:pt x="1191223" y="125260"/>
                  </a:moveTo>
                  <a:lnTo>
                    <a:pt x="1159116" y="125260"/>
                  </a:lnTo>
                  <a:lnTo>
                    <a:pt x="1166355" y="125769"/>
                  </a:lnTo>
                  <a:lnTo>
                    <a:pt x="1173594" y="127298"/>
                  </a:lnTo>
                  <a:lnTo>
                    <a:pt x="1180833" y="129846"/>
                  </a:lnTo>
                  <a:lnTo>
                    <a:pt x="1188072" y="133413"/>
                  </a:lnTo>
                  <a:lnTo>
                    <a:pt x="1191223" y="125260"/>
                  </a:lnTo>
                  <a:close/>
                </a:path>
                <a:path w="1894839" h="419100">
                  <a:moveTo>
                    <a:pt x="1161338" y="84112"/>
                  </a:moveTo>
                  <a:lnTo>
                    <a:pt x="1123654" y="104295"/>
                  </a:lnTo>
                  <a:lnTo>
                    <a:pt x="1110462" y="125031"/>
                  </a:lnTo>
                  <a:lnTo>
                    <a:pt x="1191311" y="125031"/>
                  </a:lnTo>
                  <a:lnTo>
                    <a:pt x="1202270" y="96672"/>
                  </a:lnTo>
                  <a:lnTo>
                    <a:pt x="1191912" y="91179"/>
                  </a:lnTo>
                  <a:lnTo>
                    <a:pt x="1181638" y="87253"/>
                  </a:lnTo>
                  <a:lnTo>
                    <a:pt x="1171447" y="84897"/>
                  </a:lnTo>
                  <a:lnTo>
                    <a:pt x="1161338" y="84112"/>
                  </a:lnTo>
                  <a:close/>
                </a:path>
                <a:path w="1894839" h="419100">
                  <a:moveTo>
                    <a:pt x="1272362" y="119837"/>
                  </a:moveTo>
                  <a:lnTo>
                    <a:pt x="1232573" y="119837"/>
                  </a:lnTo>
                  <a:lnTo>
                    <a:pt x="1232573" y="255028"/>
                  </a:lnTo>
                  <a:lnTo>
                    <a:pt x="1235294" y="294924"/>
                  </a:lnTo>
                  <a:lnTo>
                    <a:pt x="1268469" y="325234"/>
                  </a:lnTo>
                  <a:lnTo>
                    <a:pt x="1287627" y="326948"/>
                  </a:lnTo>
                  <a:lnTo>
                    <a:pt x="1294457" y="326727"/>
                  </a:lnTo>
                  <a:lnTo>
                    <a:pt x="1301726" y="326064"/>
                  </a:lnTo>
                  <a:lnTo>
                    <a:pt x="1309435" y="324961"/>
                  </a:lnTo>
                  <a:lnTo>
                    <a:pt x="1317586" y="323418"/>
                  </a:lnTo>
                  <a:lnTo>
                    <a:pt x="1312405" y="289864"/>
                  </a:lnTo>
                  <a:lnTo>
                    <a:pt x="1288923" y="289864"/>
                  </a:lnTo>
                  <a:lnTo>
                    <a:pt x="1284414" y="288912"/>
                  </a:lnTo>
                  <a:lnTo>
                    <a:pt x="1278115" y="285064"/>
                  </a:lnTo>
                  <a:lnTo>
                    <a:pt x="1275842" y="282486"/>
                  </a:lnTo>
                  <a:lnTo>
                    <a:pt x="1273060" y="275996"/>
                  </a:lnTo>
                  <a:lnTo>
                    <a:pt x="1272362" y="268693"/>
                  </a:lnTo>
                  <a:lnTo>
                    <a:pt x="1272362" y="119837"/>
                  </a:lnTo>
                  <a:close/>
                </a:path>
                <a:path w="1894839" h="419100">
                  <a:moveTo>
                    <a:pt x="1312164" y="288302"/>
                  </a:moveTo>
                  <a:lnTo>
                    <a:pt x="1304975" y="289344"/>
                  </a:lnTo>
                  <a:lnTo>
                    <a:pt x="1299184" y="289864"/>
                  </a:lnTo>
                  <a:lnTo>
                    <a:pt x="1312405" y="289864"/>
                  </a:lnTo>
                  <a:lnTo>
                    <a:pt x="1312164" y="288302"/>
                  </a:lnTo>
                  <a:close/>
                </a:path>
                <a:path w="1894839" h="419100">
                  <a:moveTo>
                    <a:pt x="1312164" y="89090"/>
                  </a:moveTo>
                  <a:lnTo>
                    <a:pt x="1203172" y="89090"/>
                  </a:lnTo>
                  <a:lnTo>
                    <a:pt x="1203172" y="119837"/>
                  </a:lnTo>
                  <a:lnTo>
                    <a:pt x="1312164" y="119837"/>
                  </a:lnTo>
                  <a:lnTo>
                    <a:pt x="1312164" y="89090"/>
                  </a:lnTo>
                  <a:close/>
                </a:path>
                <a:path w="1894839" h="419100">
                  <a:moveTo>
                    <a:pt x="1272362" y="7175"/>
                  </a:moveTo>
                  <a:lnTo>
                    <a:pt x="1232573" y="31013"/>
                  </a:lnTo>
                  <a:lnTo>
                    <a:pt x="1232573" y="89090"/>
                  </a:lnTo>
                  <a:lnTo>
                    <a:pt x="1272362" y="89090"/>
                  </a:lnTo>
                  <a:lnTo>
                    <a:pt x="1272362" y="7175"/>
                  </a:lnTo>
                  <a:close/>
                </a:path>
                <a:path w="1894839" h="419100">
                  <a:moveTo>
                    <a:pt x="1391221" y="0"/>
                  </a:moveTo>
                  <a:lnTo>
                    <a:pt x="1351419" y="0"/>
                  </a:lnTo>
                  <a:lnTo>
                    <a:pt x="1351419" y="45224"/>
                  </a:lnTo>
                  <a:lnTo>
                    <a:pt x="1391221" y="45224"/>
                  </a:lnTo>
                  <a:lnTo>
                    <a:pt x="1391221" y="0"/>
                  </a:lnTo>
                  <a:close/>
                </a:path>
                <a:path w="1894839" h="419100">
                  <a:moveTo>
                    <a:pt x="1391221" y="89090"/>
                  </a:moveTo>
                  <a:lnTo>
                    <a:pt x="1351419" y="89090"/>
                  </a:lnTo>
                  <a:lnTo>
                    <a:pt x="1351419" y="323786"/>
                  </a:lnTo>
                  <a:lnTo>
                    <a:pt x="1391221" y="323786"/>
                  </a:lnTo>
                  <a:lnTo>
                    <a:pt x="1391221" y="89090"/>
                  </a:lnTo>
                  <a:close/>
                </a:path>
                <a:path w="1894839" h="419100">
                  <a:moveTo>
                    <a:pt x="1487614" y="89090"/>
                  </a:moveTo>
                  <a:lnTo>
                    <a:pt x="1451889" y="89090"/>
                  </a:lnTo>
                  <a:lnTo>
                    <a:pt x="1451889" y="323786"/>
                  </a:lnTo>
                  <a:lnTo>
                    <a:pt x="1491691" y="323786"/>
                  </a:lnTo>
                  <a:lnTo>
                    <a:pt x="1491691" y="195745"/>
                  </a:lnTo>
                  <a:lnTo>
                    <a:pt x="1492839" y="175035"/>
                  </a:lnTo>
                  <a:lnTo>
                    <a:pt x="1510080" y="134594"/>
                  </a:lnTo>
                  <a:lnTo>
                    <a:pt x="1530504" y="122428"/>
                  </a:lnTo>
                  <a:lnTo>
                    <a:pt x="1487614" y="122428"/>
                  </a:lnTo>
                  <a:lnTo>
                    <a:pt x="1487614" y="89090"/>
                  </a:lnTo>
                  <a:close/>
                </a:path>
                <a:path w="1894839" h="419100">
                  <a:moveTo>
                    <a:pt x="1631940" y="118478"/>
                  </a:moveTo>
                  <a:lnTo>
                    <a:pt x="1553806" y="118478"/>
                  </a:lnTo>
                  <a:lnTo>
                    <a:pt x="1561477" y="118926"/>
                  </a:lnTo>
                  <a:lnTo>
                    <a:pt x="1568638" y="120270"/>
                  </a:lnTo>
                  <a:lnTo>
                    <a:pt x="1597850" y="144856"/>
                  </a:lnTo>
                  <a:lnTo>
                    <a:pt x="1602473" y="323786"/>
                  </a:lnTo>
                  <a:lnTo>
                    <a:pt x="1642275" y="323786"/>
                  </a:lnTo>
                  <a:lnTo>
                    <a:pt x="1642168" y="169800"/>
                  </a:lnTo>
                  <a:lnTo>
                    <a:pt x="1635210" y="125214"/>
                  </a:lnTo>
                  <a:lnTo>
                    <a:pt x="1631940" y="118478"/>
                  </a:lnTo>
                  <a:close/>
                </a:path>
                <a:path w="1894839" h="419100">
                  <a:moveTo>
                    <a:pt x="1562188" y="84112"/>
                  </a:moveTo>
                  <a:lnTo>
                    <a:pt x="1539240" y="86507"/>
                  </a:lnTo>
                  <a:lnTo>
                    <a:pt x="1519162" y="93692"/>
                  </a:lnTo>
                  <a:lnTo>
                    <a:pt x="1501954" y="105666"/>
                  </a:lnTo>
                  <a:lnTo>
                    <a:pt x="1487614" y="122428"/>
                  </a:lnTo>
                  <a:lnTo>
                    <a:pt x="1530504" y="122428"/>
                  </a:lnTo>
                  <a:lnTo>
                    <a:pt x="1541572" y="119485"/>
                  </a:lnTo>
                  <a:lnTo>
                    <a:pt x="1553806" y="118478"/>
                  </a:lnTo>
                  <a:lnTo>
                    <a:pt x="1631940" y="118478"/>
                  </a:lnTo>
                  <a:lnTo>
                    <a:pt x="1631789" y="118166"/>
                  </a:lnTo>
                  <a:lnTo>
                    <a:pt x="1601127" y="91719"/>
                  </a:lnTo>
                  <a:lnTo>
                    <a:pt x="1572566" y="84588"/>
                  </a:lnTo>
                  <a:lnTo>
                    <a:pt x="1562188" y="84112"/>
                  </a:lnTo>
                  <a:close/>
                </a:path>
                <a:path w="1894839" h="419100">
                  <a:moveTo>
                    <a:pt x="1696072" y="343230"/>
                  </a:moveTo>
                  <a:lnTo>
                    <a:pt x="1709759" y="389323"/>
                  </a:lnTo>
                  <a:lnTo>
                    <a:pt x="1750823" y="414043"/>
                  </a:lnTo>
                  <a:lnTo>
                    <a:pt x="1788706" y="418749"/>
                  </a:lnTo>
                  <a:lnTo>
                    <a:pt x="1805658" y="417921"/>
                  </a:lnTo>
                  <a:lnTo>
                    <a:pt x="1848154" y="405500"/>
                  </a:lnTo>
                  <a:lnTo>
                    <a:pt x="1872481" y="385738"/>
                  </a:lnTo>
                  <a:lnTo>
                    <a:pt x="1788452" y="385738"/>
                  </a:lnTo>
                  <a:lnTo>
                    <a:pt x="1776307" y="385048"/>
                  </a:lnTo>
                  <a:lnTo>
                    <a:pt x="1739096" y="364107"/>
                  </a:lnTo>
                  <a:lnTo>
                    <a:pt x="1734515" y="348653"/>
                  </a:lnTo>
                  <a:lnTo>
                    <a:pt x="1696072" y="343230"/>
                  </a:lnTo>
                  <a:close/>
                </a:path>
                <a:path w="1894839" h="419100">
                  <a:moveTo>
                    <a:pt x="1894564" y="293039"/>
                  </a:moveTo>
                  <a:lnTo>
                    <a:pt x="1854339" y="293039"/>
                  </a:lnTo>
                  <a:lnTo>
                    <a:pt x="1854244" y="310749"/>
                  </a:lnTo>
                  <a:lnTo>
                    <a:pt x="1853733" y="325129"/>
                  </a:lnTo>
                  <a:lnTo>
                    <a:pt x="1838039" y="368674"/>
                  </a:lnTo>
                  <a:lnTo>
                    <a:pt x="1801484" y="385050"/>
                  </a:lnTo>
                  <a:lnTo>
                    <a:pt x="1788452" y="385738"/>
                  </a:lnTo>
                  <a:lnTo>
                    <a:pt x="1872481" y="385738"/>
                  </a:lnTo>
                  <a:lnTo>
                    <a:pt x="1891809" y="338570"/>
                  </a:lnTo>
                  <a:lnTo>
                    <a:pt x="1893901" y="317171"/>
                  </a:lnTo>
                  <a:lnTo>
                    <a:pt x="1894564" y="293039"/>
                  </a:lnTo>
                  <a:close/>
                </a:path>
                <a:path w="1894839" h="419100">
                  <a:moveTo>
                    <a:pt x="1789506" y="84112"/>
                  </a:moveTo>
                  <a:lnTo>
                    <a:pt x="1747342" y="92797"/>
                  </a:lnTo>
                  <a:lnTo>
                    <a:pt x="1714954" y="118238"/>
                  </a:lnTo>
                  <a:lnTo>
                    <a:pt x="1694762" y="157874"/>
                  </a:lnTo>
                  <a:lnTo>
                    <a:pt x="1687931" y="205270"/>
                  </a:lnTo>
                  <a:lnTo>
                    <a:pt x="1689588" y="228786"/>
                  </a:lnTo>
                  <a:lnTo>
                    <a:pt x="1702847" y="270610"/>
                  </a:lnTo>
                  <a:lnTo>
                    <a:pt x="1729076" y="304171"/>
                  </a:lnTo>
                  <a:lnTo>
                    <a:pt x="1766537" y="321607"/>
                  </a:lnTo>
                  <a:lnTo>
                    <a:pt x="1789366" y="323786"/>
                  </a:lnTo>
                  <a:lnTo>
                    <a:pt x="1808014" y="321864"/>
                  </a:lnTo>
                  <a:lnTo>
                    <a:pt x="1825058" y="316099"/>
                  </a:lnTo>
                  <a:lnTo>
                    <a:pt x="1840499" y="306491"/>
                  </a:lnTo>
                  <a:lnTo>
                    <a:pt x="1854339" y="293039"/>
                  </a:lnTo>
                  <a:lnTo>
                    <a:pt x="1894564" y="293039"/>
                  </a:lnTo>
                  <a:lnTo>
                    <a:pt x="1894598" y="290779"/>
                  </a:lnTo>
                  <a:lnTo>
                    <a:pt x="1792960" y="290779"/>
                  </a:lnTo>
                  <a:lnTo>
                    <a:pt x="1779722" y="289455"/>
                  </a:lnTo>
                  <a:lnTo>
                    <a:pt x="1746973" y="269621"/>
                  </a:lnTo>
                  <a:lnTo>
                    <a:pt x="1729780" y="223879"/>
                  </a:lnTo>
                  <a:lnTo>
                    <a:pt x="1728635" y="202412"/>
                  </a:lnTo>
                  <a:lnTo>
                    <a:pt x="1729794" y="182557"/>
                  </a:lnTo>
                  <a:lnTo>
                    <a:pt x="1747202" y="138607"/>
                  </a:lnTo>
                  <a:lnTo>
                    <a:pt x="1792287" y="117119"/>
                  </a:lnTo>
                  <a:lnTo>
                    <a:pt x="1857073" y="117119"/>
                  </a:lnTo>
                  <a:lnTo>
                    <a:pt x="1843579" y="103191"/>
                  </a:lnTo>
                  <a:lnTo>
                    <a:pt x="1827376" y="92590"/>
                  </a:lnTo>
                  <a:lnTo>
                    <a:pt x="1809351" y="86231"/>
                  </a:lnTo>
                  <a:lnTo>
                    <a:pt x="1789506" y="84112"/>
                  </a:lnTo>
                  <a:close/>
                </a:path>
                <a:path w="1894839" h="419100">
                  <a:moveTo>
                    <a:pt x="1857073" y="117119"/>
                  </a:moveTo>
                  <a:lnTo>
                    <a:pt x="1792287" y="117119"/>
                  </a:lnTo>
                  <a:lnTo>
                    <a:pt x="1805284" y="118483"/>
                  </a:lnTo>
                  <a:lnTo>
                    <a:pt x="1817300" y="122575"/>
                  </a:lnTo>
                  <a:lnTo>
                    <a:pt x="1846756" y="151167"/>
                  </a:lnTo>
                  <a:lnTo>
                    <a:pt x="1857436" y="202412"/>
                  </a:lnTo>
                  <a:lnTo>
                    <a:pt x="1857429" y="205270"/>
                  </a:lnTo>
                  <a:lnTo>
                    <a:pt x="1847066" y="257709"/>
                  </a:lnTo>
                  <a:lnTo>
                    <a:pt x="1818163" y="285513"/>
                  </a:lnTo>
                  <a:lnTo>
                    <a:pt x="1792960" y="290779"/>
                  </a:lnTo>
                  <a:lnTo>
                    <a:pt x="1894598" y="290779"/>
                  </a:lnTo>
                  <a:lnTo>
                    <a:pt x="1894598" y="118033"/>
                  </a:lnTo>
                  <a:lnTo>
                    <a:pt x="1857959" y="118033"/>
                  </a:lnTo>
                  <a:lnTo>
                    <a:pt x="1857073" y="117119"/>
                  </a:lnTo>
                  <a:close/>
                </a:path>
                <a:path w="1894839" h="419100">
                  <a:moveTo>
                    <a:pt x="1894598" y="89090"/>
                  </a:moveTo>
                  <a:lnTo>
                    <a:pt x="1857959" y="89090"/>
                  </a:lnTo>
                  <a:lnTo>
                    <a:pt x="1857959" y="118033"/>
                  </a:lnTo>
                  <a:lnTo>
                    <a:pt x="1894598" y="118033"/>
                  </a:lnTo>
                  <a:lnTo>
                    <a:pt x="1894598" y="89090"/>
                  </a:lnTo>
                  <a:close/>
                </a:path>
              </a:pathLst>
            </a:custGeom>
            <a:solidFill>
              <a:srgbClr val="F5FB00"/>
            </a:solidFill>
          </p:spPr>
          <p:txBody>
            <a:bodyPr wrap="square" lIns="0" tIns="0" rIns="0" bIns="0" rtlCol="0"/>
            <a:lstStyle/>
            <a:p>
              <a:endParaRPr/>
            </a:p>
          </p:txBody>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SCM for Web Engineering</a:t>
            </a:r>
          </a:p>
          <a:p>
            <a:pPr marL="342900" lvl="0" indent="-342900">
              <a:spcBef>
                <a:spcPct val="20000"/>
              </a:spcBef>
              <a:buFont typeface="Arial" pitchFamily="34" charset="0"/>
              <a:buChar char="•"/>
            </a:pPr>
            <a:r>
              <a:rPr lang="en-US" sz="2200" dirty="0"/>
              <a:t>Content </a:t>
            </a:r>
          </a:p>
          <a:p>
            <a:pPr marL="753745" marR="162560" lvl="1" indent="-288925" algn="just">
              <a:lnSpc>
                <a:spcPct val="102899"/>
              </a:lnSpc>
              <a:spcBef>
                <a:spcPts val="405"/>
              </a:spcBef>
              <a:buClr>
                <a:srgbClr val="AC1700"/>
              </a:buClr>
              <a:buSzPct val="71428"/>
              <a:tabLst>
                <a:tab pos="748030" algn="l"/>
              </a:tabLst>
            </a:pPr>
            <a:r>
              <a:rPr lang="en-US" sz="2200" dirty="0"/>
              <a:t>-	</a:t>
            </a:r>
            <a:r>
              <a:rPr lang="en-US" sz="1900" dirty="0"/>
              <a:t>A typical WebApp contains a vast array of content—text,  graphics, applets, scripts, audio/video files, forms, active page elements, tables, streaming data, and many others.</a:t>
            </a:r>
          </a:p>
          <a:p>
            <a:pPr marL="753745" marR="274955" lvl="1" indent="-288925">
              <a:lnSpc>
                <a:spcPct val="101499"/>
              </a:lnSpc>
              <a:spcBef>
                <a:spcPts val="370"/>
              </a:spcBef>
              <a:buClr>
                <a:srgbClr val="AC1700"/>
              </a:buClr>
              <a:buSzPct val="71428"/>
              <a:tabLst>
                <a:tab pos="747395" algn="l"/>
                <a:tab pos="748030" algn="l"/>
              </a:tabLst>
            </a:pPr>
            <a:r>
              <a:rPr lang="en-US" sz="1900" dirty="0"/>
              <a:t>-	The challenge is to organize this sea of content into a  rational set of configuration objects and  then establish appropriate configuration control  mechanisms for these objects.</a:t>
            </a:r>
            <a:endParaRPr lang="en-US" sz="2200" dirty="0"/>
          </a:p>
          <a:p>
            <a:pPr marL="800100" lvl="1" indent="-342900">
              <a:spcBef>
                <a:spcPct val="20000"/>
              </a:spcBef>
              <a:buFont typeface="Arial" pitchFamily="34" charset="0"/>
              <a:buChar char="•"/>
            </a:pPr>
            <a:endParaRPr lang="en-US" sz="2200" dirty="0"/>
          </a:p>
          <a:p>
            <a:pPr marL="342900" lvl="0" indent="-342900">
              <a:spcBef>
                <a:spcPct val="20000"/>
              </a:spcBef>
              <a:buFont typeface="Arial" pitchFamily="34" charset="0"/>
              <a:buChar char="•"/>
            </a:pPr>
            <a:r>
              <a:rPr lang="en-US" sz="2200" dirty="0"/>
              <a:t>People</a:t>
            </a:r>
          </a:p>
          <a:p>
            <a:pPr marL="800100" lvl="1" indent="-342900">
              <a:spcBef>
                <a:spcPct val="20000"/>
              </a:spcBef>
              <a:buFontTx/>
              <a:buChar char="-"/>
            </a:pPr>
            <a:r>
              <a:rPr lang="en-US" sz="1900" dirty="0"/>
              <a:t>Because a significant percentage of WebApp development continues to be conducted in an ad hoc manner, any person involved in the WebApp can (and often does) create content.</a:t>
            </a:r>
            <a:endParaRPr lang="en-US" sz="2200" dirty="0"/>
          </a:p>
          <a:p>
            <a:pPr marL="800100" lvl="1" indent="-342900">
              <a:spcBef>
                <a:spcPct val="20000"/>
              </a:spcBef>
              <a:buFontTx/>
              <a:buChar char="-"/>
            </a:pPr>
            <a:endParaRPr lang="en-US" sz="2200" dirty="0"/>
          </a:p>
          <a:p>
            <a:pPr marL="342900" lvl="0" indent="-342900">
              <a:spcBef>
                <a:spcPct val="20000"/>
              </a:spcBef>
              <a:buFont typeface="Arial" pitchFamily="34" charset="0"/>
              <a:buChar char="•"/>
            </a:pPr>
            <a:r>
              <a:rPr lang="en-US" sz="2200" dirty="0"/>
              <a:t>Scalability</a:t>
            </a:r>
          </a:p>
          <a:p>
            <a:pPr marL="753745" marR="5080" lvl="1" indent="-288925">
              <a:lnSpc>
                <a:spcPct val="91100"/>
              </a:lnSpc>
              <a:spcBef>
                <a:spcPts val="935"/>
              </a:spcBef>
              <a:buClr>
                <a:srgbClr val="AC1700"/>
              </a:buClr>
              <a:buSzPct val="71428"/>
              <a:buFontTx/>
              <a:buChar char="-"/>
              <a:tabLst>
                <a:tab pos="747395" algn="l"/>
                <a:tab pos="748030" algn="l"/>
              </a:tabLst>
            </a:pPr>
            <a:r>
              <a:rPr lang="en-US" sz="1900" dirty="0"/>
              <a:t>As size and complexity grow, small changes can have far-reaching and unintended affects that can be problematic.  </a:t>
            </a:r>
          </a:p>
          <a:p>
            <a:pPr marL="753745" marR="5080" lvl="1" indent="-288925">
              <a:lnSpc>
                <a:spcPct val="91100"/>
              </a:lnSpc>
              <a:spcBef>
                <a:spcPts val="935"/>
              </a:spcBef>
              <a:buClr>
                <a:srgbClr val="AC1700"/>
              </a:buClr>
              <a:buSzPct val="71428"/>
              <a:buFontTx/>
              <a:buChar char="-"/>
              <a:tabLst>
                <a:tab pos="747395" algn="l"/>
                <a:tab pos="748030" algn="l"/>
              </a:tabLst>
            </a:pPr>
            <a:r>
              <a:rPr lang="en-US" sz="1900" dirty="0"/>
              <a:t>Therefore, the rigor of configuration control mechanisms should be directly proportional to application scale.</a:t>
            </a:r>
            <a:endParaRPr lang="en-US" sz="2200" dirty="0"/>
          </a:p>
          <a:p>
            <a:pPr marL="342900" lvl="0" indent="-342900">
              <a:spcBef>
                <a:spcPct val="20000"/>
              </a:spcBef>
              <a:buFont typeface="Arial" pitchFamily="34" charset="0"/>
              <a:buChar char="•"/>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SCM for Web Engineering</a:t>
            </a:r>
          </a:p>
          <a:p>
            <a:pPr marL="342900" lvl="0" indent="-342900">
              <a:spcBef>
                <a:spcPct val="20000"/>
              </a:spcBef>
              <a:buFont typeface="Arial" pitchFamily="34" charset="0"/>
              <a:buChar char="•"/>
            </a:pPr>
            <a:r>
              <a:rPr lang="en-US" sz="2000" dirty="0"/>
              <a:t>Politics</a:t>
            </a:r>
          </a:p>
          <a:p>
            <a:pPr marL="753745" marR="162560" lvl="1" indent="-288925" algn="just">
              <a:lnSpc>
                <a:spcPct val="102899"/>
              </a:lnSpc>
              <a:spcBef>
                <a:spcPts val="405"/>
              </a:spcBef>
              <a:buClr>
                <a:srgbClr val="AC1700"/>
              </a:buClr>
              <a:buSzPct val="71428"/>
              <a:buFontTx/>
              <a:buChar char="-"/>
              <a:tabLst>
                <a:tab pos="748030" algn="l"/>
              </a:tabLst>
            </a:pPr>
            <a:r>
              <a:rPr lang="en-US" dirty="0"/>
              <a:t>Who owns a WebApp?</a:t>
            </a:r>
          </a:p>
          <a:p>
            <a:pPr marL="753745" marR="162560" lvl="1" indent="-288925" algn="just">
              <a:lnSpc>
                <a:spcPct val="102899"/>
              </a:lnSpc>
              <a:spcBef>
                <a:spcPts val="405"/>
              </a:spcBef>
              <a:buClr>
                <a:srgbClr val="AC1700"/>
              </a:buClr>
              <a:buSzPct val="71428"/>
              <a:buFontTx/>
              <a:buChar char="-"/>
              <a:tabLst>
                <a:tab pos="748030" algn="l"/>
              </a:tabLst>
            </a:pPr>
            <a:r>
              <a:rPr lang="en-US" dirty="0"/>
              <a:t>Who assumes responsibility for the accuracy of the information on the website?</a:t>
            </a:r>
          </a:p>
          <a:p>
            <a:pPr marL="753745" marR="162560" lvl="1" indent="-288925" algn="just">
              <a:lnSpc>
                <a:spcPct val="102899"/>
              </a:lnSpc>
              <a:spcBef>
                <a:spcPts val="405"/>
              </a:spcBef>
              <a:buClr>
                <a:srgbClr val="AC1700"/>
              </a:buClr>
              <a:buSzPct val="71428"/>
              <a:buFontTx/>
              <a:buChar char="-"/>
              <a:tabLst>
                <a:tab pos="748030" algn="l"/>
              </a:tabLst>
            </a:pPr>
            <a:r>
              <a:rPr lang="en-US" dirty="0"/>
              <a:t>Who assures that quality control processes have been followed before information is published to the site?</a:t>
            </a:r>
          </a:p>
          <a:p>
            <a:pPr marL="753745" marR="162560" lvl="1" indent="-288925" algn="just">
              <a:lnSpc>
                <a:spcPct val="102899"/>
              </a:lnSpc>
              <a:spcBef>
                <a:spcPts val="405"/>
              </a:spcBef>
              <a:buClr>
                <a:srgbClr val="AC1700"/>
              </a:buClr>
              <a:buSzPct val="71428"/>
              <a:buFontTx/>
              <a:buChar char="-"/>
              <a:tabLst>
                <a:tab pos="748030" algn="l"/>
              </a:tabLst>
            </a:pPr>
            <a:r>
              <a:rPr lang="en-US" dirty="0"/>
              <a:t>Who is responsible for making changes?</a:t>
            </a:r>
          </a:p>
          <a:p>
            <a:pPr marL="753745" marR="162560" lvl="1" indent="-288925" algn="just">
              <a:lnSpc>
                <a:spcPct val="102899"/>
              </a:lnSpc>
              <a:spcBef>
                <a:spcPts val="405"/>
              </a:spcBef>
              <a:buClr>
                <a:srgbClr val="AC1700"/>
              </a:buClr>
              <a:buSzPct val="71428"/>
              <a:buFontTx/>
              <a:buChar char="-"/>
              <a:tabLst>
                <a:tab pos="748030" algn="l"/>
              </a:tabLst>
            </a:pPr>
            <a:r>
              <a:rPr lang="en-US" dirty="0"/>
              <a:t>Who assumes the cost of change?</a:t>
            </a: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Content Management</a:t>
            </a:r>
          </a:p>
          <a:p>
            <a:pPr marL="342900" lvl="0" indent="-342900">
              <a:spcBef>
                <a:spcPct val="20000"/>
              </a:spcBef>
              <a:buFont typeface="Arial" pitchFamily="34" charset="0"/>
              <a:buChar char="•"/>
            </a:pPr>
            <a:r>
              <a:rPr lang="en-US" sz="2000" dirty="0"/>
              <a:t>The collection subsystem encompasses all actions required  to create and/or acquire content and the technical functions  that are necessary to</a:t>
            </a:r>
          </a:p>
          <a:p>
            <a:pPr marL="753745" marR="12700" lvl="1" indent="-288925">
              <a:lnSpc>
                <a:spcPts val="1480"/>
              </a:lnSpc>
              <a:spcBef>
                <a:spcPts val="900"/>
              </a:spcBef>
              <a:buClr>
                <a:srgbClr val="AC1700"/>
              </a:buClr>
              <a:buSzPct val="70370"/>
              <a:buFontTx/>
              <a:buChar char="-"/>
              <a:tabLst>
                <a:tab pos="796290" algn="l"/>
                <a:tab pos="796925" algn="l"/>
              </a:tabLst>
            </a:pPr>
            <a:r>
              <a:rPr lang="en-US" dirty="0"/>
              <a:t>Convert content into a form that can be represented by a mark-up </a:t>
            </a:r>
          </a:p>
          <a:p>
            <a:pPr marL="753745" marR="12700" lvl="1" indent="-288925">
              <a:lnSpc>
                <a:spcPts val="1480"/>
              </a:lnSpc>
              <a:spcBef>
                <a:spcPts val="900"/>
              </a:spcBef>
              <a:buClr>
                <a:srgbClr val="AC1700"/>
              </a:buClr>
              <a:buSzPct val="70370"/>
              <a:tabLst>
                <a:tab pos="796290" algn="l"/>
                <a:tab pos="796925" algn="l"/>
              </a:tabLst>
            </a:pPr>
            <a:r>
              <a:rPr lang="en-US" dirty="0"/>
              <a:t>	language (e.g., HTML, XML)</a:t>
            </a:r>
          </a:p>
          <a:p>
            <a:pPr marL="753745" marR="5080" lvl="1" indent="-288925">
              <a:lnSpc>
                <a:spcPts val="1480"/>
              </a:lnSpc>
              <a:spcBef>
                <a:spcPts val="894"/>
              </a:spcBef>
              <a:buClr>
                <a:srgbClr val="AC1700"/>
              </a:buClr>
              <a:buSzPct val="70370"/>
              <a:buFontTx/>
              <a:buChar char="-"/>
              <a:tabLst>
                <a:tab pos="796290" algn="l"/>
                <a:tab pos="796925" algn="l"/>
              </a:tabLst>
            </a:pPr>
            <a:r>
              <a:rPr lang="en-US" dirty="0"/>
              <a:t>Organize content into packets that can be displayed effectively on  the</a:t>
            </a:r>
          </a:p>
          <a:p>
            <a:pPr marL="753745" marR="5080" lvl="1" indent="-288925">
              <a:lnSpc>
                <a:spcPts val="1480"/>
              </a:lnSpc>
              <a:spcBef>
                <a:spcPts val="894"/>
              </a:spcBef>
              <a:buClr>
                <a:srgbClr val="AC1700"/>
              </a:buClr>
              <a:buSzPct val="70370"/>
              <a:tabLst>
                <a:tab pos="796290" algn="l"/>
                <a:tab pos="796925" algn="l"/>
              </a:tabLst>
            </a:pPr>
            <a:r>
              <a:rPr lang="en-US" dirty="0"/>
              <a:t>	client-side.</a:t>
            </a:r>
          </a:p>
          <a:p>
            <a:pPr marL="342900" lvl="0" indent="-342900">
              <a:spcBef>
                <a:spcPct val="20000"/>
              </a:spcBef>
              <a:buFont typeface="Arial" pitchFamily="34" charset="0"/>
              <a:buChar char="•"/>
            </a:pPr>
            <a:r>
              <a:rPr lang="en-US" sz="2000" dirty="0"/>
              <a:t>The management subsystem implements a repository that  encompasses the following elements:</a:t>
            </a:r>
          </a:p>
          <a:p>
            <a:pPr marL="800100" lvl="1" indent="-342900">
              <a:spcBef>
                <a:spcPct val="20000"/>
              </a:spcBef>
              <a:buFontTx/>
              <a:buChar char="-"/>
            </a:pPr>
            <a:r>
              <a:rPr lang="en-US" b="1" dirty="0"/>
              <a:t>Content database</a:t>
            </a:r>
            <a:r>
              <a:rPr lang="en-US" dirty="0"/>
              <a:t> – the information structure that has been  established </a:t>
            </a:r>
          </a:p>
          <a:p>
            <a:pPr marL="800100" lvl="1" indent="-342900">
              <a:spcBef>
                <a:spcPct val="20000"/>
              </a:spcBef>
            </a:pPr>
            <a:r>
              <a:rPr lang="en-US" dirty="0"/>
              <a:t>	to store all content objects.</a:t>
            </a:r>
          </a:p>
          <a:p>
            <a:pPr marL="800100" lvl="1" indent="-342900">
              <a:spcBef>
                <a:spcPct val="20000"/>
              </a:spcBef>
              <a:buFontTx/>
              <a:buChar char="-"/>
            </a:pPr>
            <a:r>
              <a:rPr lang="en-US" b="1" dirty="0"/>
              <a:t>Database capabilities</a:t>
            </a:r>
            <a:r>
              <a:rPr lang="en-US" dirty="0"/>
              <a:t>—functions that enable the CMS to search for specific content objects (or categories of objects), store and  retrieve objects and manage the file structure that has been established for the content.</a:t>
            </a:r>
          </a:p>
          <a:p>
            <a:pPr marL="800100" lvl="1" indent="-342900">
              <a:spcBef>
                <a:spcPct val="20000"/>
              </a:spcBef>
              <a:buFontTx/>
              <a:buChar char="-"/>
            </a:pPr>
            <a:r>
              <a:rPr lang="en-US" b="1" dirty="0"/>
              <a:t>Configuration management functions</a:t>
            </a:r>
            <a:r>
              <a:rPr lang="en-US" dirty="0"/>
              <a:t>—the functional elements and associated workflow that support content object identification, version control, change management, change auditing and reporting.</a:t>
            </a:r>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Content Management</a:t>
            </a:r>
          </a:p>
        </p:txBody>
      </p:sp>
      <p:pic>
        <p:nvPicPr>
          <p:cNvPr id="7170" name="Picture 2"/>
          <p:cNvPicPr>
            <a:picLocks noChangeAspect="1" noChangeArrowheads="1"/>
          </p:cNvPicPr>
          <p:nvPr/>
        </p:nvPicPr>
        <p:blipFill>
          <a:blip r:embed="rId3"/>
          <a:srcRect/>
          <a:stretch>
            <a:fillRect/>
          </a:stretch>
        </p:blipFill>
        <p:spPr bwMode="auto">
          <a:xfrm>
            <a:off x="1357313" y="1390650"/>
            <a:ext cx="6429375" cy="5162550"/>
          </a:xfrm>
          <a:prstGeom prst="rect">
            <a:avLst/>
          </a:prstGeom>
          <a:noFill/>
          <a:ln w="9525">
            <a:noFill/>
            <a:miter lim="800000"/>
            <a:headEnd/>
            <a:tailEnd/>
          </a:ln>
          <a:effec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Content Management</a:t>
            </a:r>
          </a:p>
          <a:p>
            <a:pPr marL="342900" lvl="0" indent="-342900">
              <a:spcBef>
                <a:spcPct val="20000"/>
              </a:spcBef>
              <a:buFont typeface="Arial" pitchFamily="34" charset="0"/>
              <a:buChar char="•"/>
            </a:pPr>
            <a:r>
              <a:rPr lang="en-US" sz="2000" dirty="0"/>
              <a:t>The publishing subsystem extracts from the repository, converts it to a form that is amenable to publication and formats it so that it can be transmitted to client-side  browsers. </a:t>
            </a:r>
          </a:p>
          <a:p>
            <a:pPr marL="342900" lvl="0" indent="-342900">
              <a:spcBef>
                <a:spcPct val="20000"/>
              </a:spcBef>
              <a:buFont typeface="Arial" pitchFamily="34" charset="0"/>
              <a:buChar char="•"/>
            </a:pPr>
            <a:r>
              <a:rPr lang="en-US" sz="2000" dirty="0"/>
              <a:t>The publishing subsystem accomplishes these tasks using a series of templates.</a:t>
            </a:r>
          </a:p>
          <a:p>
            <a:pPr marL="342900" lvl="0" indent="-342900">
              <a:spcBef>
                <a:spcPct val="20000"/>
              </a:spcBef>
              <a:buFont typeface="Arial" pitchFamily="34" charset="0"/>
              <a:buChar char="•"/>
            </a:pPr>
            <a:r>
              <a:rPr lang="en-US" sz="2000" dirty="0"/>
              <a:t>Each template is a function that builds a publication using one of three different components  </a:t>
            </a:r>
            <a:endParaRPr lang="en-US" sz="2100" dirty="0"/>
          </a:p>
          <a:p>
            <a:pPr marL="1672589" marR="5080" lvl="1" indent="-288925">
              <a:lnSpc>
                <a:spcPts val="1680"/>
              </a:lnSpc>
              <a:spcBef>
                <a:spcPts val="850"/>
              </a:spcBef>
              <a:buSzPct val="70967"/>
              <a:buFont typeface="Wingdings"/>
              <a:buChar char=""/>
              <a:tabLst>
                <a:tab pos="1666875" algn="l"/>
                <a:tab pos="1667510" algn="l"/>
              </a:tabLst>
            </a:pPr>
            <a:r>
              <a:rPr lang="en-US" dirty="0"/>
              <a:t>Static elements—Text, graphics, media and scripts that require  </a:t>
            </a:r>
          </a:p>
          <a:p>
            <a:pPr marL="1672589" marR="5080" lvl="1" indent="-288925">
              <a:lnSpc>
                <a:spcPts val="1680"/>
              </a:lnSpc>
              <a:spcBef>
                <a:spcPts val="850"/>
              </a:spcBef>
              <a:buSzPct val="70967"/>
              <a:tabLst>
                <a:tab pos="1666875" algn="l"/>
                <a:tab pos="1667510" algn="l"/>
              </a:tabLst>
            </a:pPr>
            <a:r>
              <a:rPr lang="en-US" dirty="0"/>
              <a:t>	no further processing are transmitted directly to the client-side</a:t>
            </a:r>
          </a:p>
          <a:p>
            <a:pPr marL="1672589" marR="98425" lvl="1" indent="-288925">
              <a:lnSpc>
                <a:spcPct val="90700"/>
              </a:lnSpc>
              <a:spcBef>
                <a:spcPts val="450"/>
              </a:spcBef>
              <a:buSzPct val="70967"/>
              <a:buFont typeface="Wingdings"/>
              <a:buChar char=""/>
              <a:tabLst>
                <a:tab pos="1666875" algn="l"/>
                <a:tab pos="1667510" algn="l"/>
              </a:tabLst>
            </a:pPr>
            <a:r>
              <a:rPr lang="en-US" dirty="0"/>
              <a:t>Publication services—Function calls to specific retrieval and  formatting services that personalize content (using predefined rules), perform data conversion, and build appropriate  navigation links.</a:t>
            </a:r>
          </a:p>
          <a:p>
            <a:pPr marL="1672589" marR="369570" lvl="1" indent="-288925">
              <a:lnSpc>
                <a:spcPct val="90800"/>
              </a:lnSpc>
              <a:spcBef>
                <a:spcPts val="470"/>
              </a:spcBef>
              <a:buSzPct val="70967"/>
              <a:buFont typeface="Wingdings"/>
              <a:buChar char=""/>
              <a:tabLst>
                <a:tab pos="1666875" algn="l"/>
                <a:tab pos="1667510" algn="l"/>
              </a:tabLst>
            </a:pPr>
            <a:r>
              <a:rPr lang="en-US" dirty="0"/>
              <a:t>External services—Provide access to external corporate  information infrastructure such as enterprise data or “back- room” applications.</a:t>
            </a:r>
            <a:endParaRPr lang="en-US" sz="2100" dirty="0"/>
          </a:p>
          <a:p>
            <a:pPr marL="342900" lvl="0" indent="-342900">
              <a:spcBef>
                <a:spcPct val="20000"/>
              </a:spcBef>
              <a:buFont typeface="Arial" pitchFamily="34" charset="0"/>
              <a:buChar char="•"/>
            </a:pPr>
            <a:endParaRPr lang="en-US" sz="2100" dirty="0"/>
          </a:p>
          <a:p>
            <a:pPr marL="342900" lvl="0" indent="-342900">
              <a:spcBef>
                <a:spcPct val="20000"/>
              </a:spcBef>
              <a:buFont typeface="Arial" pitchFamily="34" charset="0"/>
              <a:buChar char="•"/>
            </a:pPr>
            <a:endParaRPr lang="en-US" sz="21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Waterfall</a:t>
            </a:r>
          </a:p>
          <a:p>
            <a:pPr>
              <a:lnSpc>
                <a:spcPct val="90000"/>
              </a:lnSpc>
            </a:pPr>
            <a:r>
              <a:rPr lang="en-US" sz="2000" dirty="0"/>
              <a:t>It is the oldest paradigm for Software Engineering. </a:t>
            </a:r>
          </a:p>
          <a:p>
            <a:pPr>
              <a:lnSpc>
                <a:spcPct val="90000"/>
              </a:lnSpc>
            </a:pPr>
            <a:r>
              <a:rPr lang="en-US" sz="2000" dirty="0"/>
              <a:t>When requirements are well defined and reasonably stable, it leads to a linear fashion. </a:t>
            </a:r>
          </a:p>
          <a:p>
            <a:pPr>
              <a:lnSpc>
                <a:spcPct val="90000"/>
              </a:lnSpc>
            </a:pPr>
            <a:r>
              <a:rPr lang="en-US" sz="2000" dirty="0"/>
              <a:t>The waterfall model, sometimes called the classic life cycle, suggests a systematic, sequential approach to software development that begins with customer specification of requirements and progresses through planning, modeling, construction and deployment, culminating in ongoing support of the completed software.</a:t>
            </a:r>
          </a:p>
          <a:p>
            <a:pPr>
              <a:lnSpc>
                <a:spcPct val="90000"/>
              </a:lnSpc>
            </a:pPr>
            <a:r>
              <a:rPr lang="en-US" sz="2000" dirty="0">
                <a:ea typeface="ＭＳ Ｐゴシック" pitchFamily="-128" charset="-128"/>
              </a:rPr>
              <a:t>When to select?</a:t>
            </a:r>
          </a:p>
          <a:p>
            <a:pPr>
              <a:lnSpc>
                <a:spcPct val="90000"/>
              </a:lnSpc>
            </a:pPr>
            <a:r>
              <a:rPr lang="en-US" sz="2000" dirty="0">
                <a:ea typeface="ＭＳ Ｐゴシック" pitchFamily="-128" charset="-128"/>
              </a:rPr>
              <a:t>There are times when the requirements for a problem are well understood—when work flows from communication through deployment in a reasonably linear fashion.</a:t>
            </a:r>
            <a:endParaRPr lang="en-US" sz="2000" dirty="0"/>
          </a:p>
          <a:p>
            <a:pPr lvl="1"/>
            <a:endParaRPr lang="en-GB" sz="2000" dirty="0"/>
          </a:p>
          <a:p>
            <a:endParaRPr lang="en-GB" sz="2000" dirty="0"/>
          </a:p>
          <a:p>
            <a:pPr>
              <a:buNone/>
            </a:pPr>
            <a:endParaRPr lang="en-US" sz="2000" dirty="0"/>
          </a:p>
        </p:txBody>
      </p:sp>
      <p:pic>
        <p:nvPicPr>
          <p:cNvPr id="4" name="Picture 3"/>
          <p:cNvPicPr>
            <a:picLocks noChangeAspect="1" noChangeArrowheads="1"/>
          </p:cNvPicPr>
          <p:nvPr/>
        </p:nvPicPr>
        <p:blipFill>
          <a:blip r:embed="rId3"/>
          <a:srcRect/>
          <a:stretch>
            <a:fillRect/>
          </a:stretch>
        </p:blipFill>
        <p:spPr bwMode="auto">
          <a:xfrm>
            <a:off x="609600" y="4805362"/>
            <a:ext cx="7899400" cy="1900238"/>
          </a:xfrm>
          <a:prstGeom prst="rect">
            <a:avLst/>
          </a:prstGeom>
          <a:solidFill>
            <a:srgbClr val="96E3FE"/>
          </a:solid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Change Management for WebApps</a:t>
            </a:r>
          </a:p>
          <a:p>
            <a:pPr marL="342900" lvl="0" indent="-342900">
              <a:spcBef>
                <a:spcPct val="20000"/>
              </a:spcBef>
              <a:buFont typeface="Arial" pitchFamily="34" charset="0"/>
              <a:buChar char="•"/>
            </a:pPr>
            <a:r>
              <a:rPr lang="en-US" sz="2000" dirty="0"/>
              <a:t>The workflow associated with change control for conventional software is generally too ponderous for WebApp development.</a:t>
            </a:r>
          </a:p>
          <a:p>
            <a:pPr marL="342900" lvl="0" indent="-342900">
              <a:spcBef>
                <a:spcPct val="20000"/>
              </a:spcBef>
              <a:buFont typeface="Arial" pitchFamily="34" charset="0"/>
              <a:buChar char="•"/>
            </a:pPr>
            <a:r>
              <a:rPr lang="en-US" sz="2000" dirty="0"/>
              <a:t>It is unlikely that the change request, change report, and engineering change </a:t>
            </a:r>
          </a:p>
          <a:p>
            <a:pPr marL="342900" lvl="0" indent="-342900">
              <a:spcBef>
                <a:spcPct val="20000"/>
              </a:spcBef>
            </a:pPr>
            <a:r>
              <a:rPr lang="en-US" sz="2000" dirty="0"/>
              <a:t>	order sequence can be achieved in an agile manner that is acceptable </a:t>
            </a:r>
          </a:p>
          <a:p>
            <a:pPr marL="342900" lvl="0" indent="-342900">
              <a:spcBef>
                <a:spcPct val="20000"/>
              </a:spcBef>
            </a:pPr>
            <a:r>
              <a:rPr lang="en-US" sz="2000" dirty="0"/>
              <a:t>	for most WebApp development projects. </a:t>
            </a:r>
          </a:p>
          <a:p>
            <a:pPr marL="342900" lvl="0" indent="-342900">
              <a:spcBef>
                <a:spcPct val="20000"/>
              </a:spcBef>
              <a:buFont typeface="Arial" pitchFamily="34" charset="0"/>
              <a:buChar char="•"/>
            </a:pPr>
            <a:r>
              <a:rPr lang="en-US" sz="2000" dirty="0"/>
              <a:t>To implement effective change management within the "code and go" philosophy that continues to dominate WebApp development, the conventional change control process must be modified.</a:t>
            </a:r>
          </a:p>
          <a:p>
            <a:pPr marL="342900" lvl="0" indent="-342900">
              <a:spcBef>
                <a:spcPct val="20000"/>
              </a:spcBef>
              <a:buFont typeface="Arial" pitchFamily="34" charset="0"/>
              <a:buChar char="•"/>
            </a:pPr>
            <a:endParaRPr lang="en-US" sz="21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Change Management for WebApp</a:t>
            </a:r>
          </a:p>
          <a:p>
            <a:pPr marL="342900" lvl="0" indent="-342900">
              <a:spcBef>
                <a:spcPct val="20000"/>
              </a:spcBef>
            </a:pPr>
            <a:r>
              <a:rPr lang="en-US" sz="2000" dirty="0"/>
              <a:t> </a:t>
            </a:r>
          </a:p>
          <a:p>
            <a:pPr marL="342900" lvl="0" indent="-342900">
              <a:spcBef>
                <a:spcPct val="20000"/>
              </a:spcBef>
              <a:buFont typeface="Arial" pitchFamily="34" charset="0"/>
              <a:buChar char="•"/>
            </a:pPr>
            <a:endParaRPr lang="en-US" sz="21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pic>
        <p:nvPicPr>
          <p:cNvPr id="6" name="Picture 2"/>
          <p:cNvPicPr>
            <a:picLocks noChangeAspect="1" noChangeArrowheads="1"/>
          </p:cNvPicPr>
          <p:nvPr/>
        </p:nvPicPr>
        <p:blipFill>
          <a:blip r:embed="rId3"/>
          <a:srcRect/>
          <a:stretch>
            <a:fillRect/>
          </a:stretch>
        </p:blipFill>
        <p:spPr bwMode="auto">
          <a:xfrm>
            <a:off x="3962400" y="976442"/>
            <a:ext cx="5105400" cy="5881558"/>
          </a:xfrm>
          <a:prstGeom prst="rect">
            <a:avLst/>
          </a:prstGeom>
          <a:noFill/>
          <a:ln w="9525">
            <a:noFill/>
            <a:miter lim="800000"/>
            <a:headEnd/>
            <a:tailEnd/>
          </a:ln>
          <a:effec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Change Management for WebApps</a:t>
            </a:r>
          </a:p>
          <a:p>
            <a:pPr marL="342900" lvl="0" indent="-342900">
              <a:spcBef>
                <a:spcPct val="20000"/>
              </a:spcBef>
              <a:buFont typeface="Arial" pitchFamily="34" charset="0"/>
              <a:buChar char="•"/>
            </a:pPr>
            <a:r>
              <a:rPr lang="en-US" sz="2000" dirty="0"/>
              <a:t>Each change should be categorized into one of four classes:</a:t>
            </a:r>
          </a:p>
          <a:p>
            <a:pPr marL="342900" lvl="0" indent="-342900">
              <a:spcBef>
                <a:spcPct val="20000"/>
              </a:spcBef>
            </a:pPr>
            <a:r>
              <a:rPr lang="en-US" sz="2000" dirty="0"/>
              <a:t>	1. Class 1 - A content or function change that corrects an error or enhances local content or functionality</a:t>
            </a:r>
          </a:p>
          <a:p>
            <a:pPr marL="342900" lvl="0" indent="-342900">
              <a:spcBef>
                <a:spcPct val="20000"/>
              </a:spcBef>
            </a:pPr>
            <a:r>
              <a:rPr lang="en-US" sz="2000" dirty="0"/>
              <a:t>	2. Class 2 - A content or function change that has an impact on other content objects or functional components</a:t>
            </a:r>
          </a:p>
          <a:p>
            <a:pPr marL="342900" lvl="0" indent="-342900">
              <a:spcBef>
                <a:spcPct val="20000"/>
              </a:spcBef>
            </a:pPr>
            <a:r>
              <a:rPr lang="en-US" sz="2000" dirty="0"/>
              <a:t>	3. Class 3 - A content or function change that has a broad impact across a WebApp (e.g., major extension of functionality, significant enhancement or reduction in content, major required changes in navigation)</a:t>
            </a:r>
          </a:p>
          <a:p>
            <a:pPr marL="342900" lvl="0" indent="-342900">
              <a:spcBef>
                <a:spcPct val="20000"/>
              </a:spcBef>
            </a:pPr>
            <a:r>
              <a:rPr lang="en-US" sz="2000" dirty="0"/>
              <a:t>	4. Class 4 - A major design change (e.g., a change in interface design or navigation approach) that will be immediately noticeable to one or more categories of user.</a:t>
            </a:r>
          </a:p>
          <a:p>
            <a:pPr marL="342900" lvl="0" indent="-342900">
              <a:spcBef>
                <a:spcPct val="20000"/>
              </a:spcBef>
              <a:buFont typeface="Arial" pitchFamily="34" charset="0"/>
              <a:buChar char="•"/>
            </a:pPr>
            <a:r>
              <a:rPr lang="en-US" sz="2000" dirty="0"/>
              <a:t>Once the requested change has been categorized, it can be processed according to the algorithm shown in above figure - Managing changes for WebApps</a:t>
            </a:r>
          </a:p>
          <a:p>
            <a:pPr marL="342900" lvl="0" indent="-342900">
              <a:spcBef>
                <a:spcPct val="20000"/>
              </a:spcBef>
              <a:buFont typeface="Arial" pitchFamily="34" charset="0"/>
              <a:buChar char="•"/>
            </a:pPr>
            <a:endParaRPr lang="en-US" sz="2100" dirty="0"/>
          </a:p>
          <a:p>
            <a:pPr marL="342900" lvl="0" indent="-342900">
              <a:spcBef>
                <a:spcPct val="20000"/>
              </a:spcBef>
              <a:buFont typeface="Arial" pitchFamily="34" charset="0"/>
              <a:buChar char="•"/>
            </a:pPr>
            <a:endParaRPr lang="en-US" sz="21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10000"/>
          </a:bodyPr>
          <a:lstStyle/>
          <a:p>
            <a:pPr>
              <a:buNone/>
            </a:pPr>
            <a:r>
              <a:rPr lang="en-US" sz="2000" b="1" dirty="0"/>
              <a:t>WBC</a:t>
            </a:r>
          </a:p>
          <a:p>
            <a:r>
              <a:rPr lang="en-US" sz="2200" dirty="0"/>
              <a:t>Scheduling of a software project does not differ greatly from scheduling of any multitask engineering effort.</a:t>
            </a:r>
          </a:p>
          <a:p>
            <a:r>
              <a:rPr lang="en-US" sz="2200" dirty="0"/>
              <a:t>Therefore, generalized project scheduling tools and techniques can be applied with little modification for software projects.</a:t>
            </a:r>
          </a:p>
          <a:p>
            <a:r>
              <a:rPr lang="en-US" sz="2200" dirty="0"/>
              <a:t>Program Evaluation and Review Technique (PERT) and the Critical Path Method (CPM) are two project scheduling methods that can be applied to software development.</a:t>
            </a:r>
          </a:p>
          <a:p>
            <a:r>
              <a:rPr lang="en-US" sz="2200" dirty="0"/>
              <a:t>Both techniques are driven by information already developed in earlier project planning activities: estimates of effort, a decomposition of the product function, the selection of the appropriate process model and task set and decomposition of the tasks that are selected.</a:t>
            </a:r>
          </a:p>
          <a:p>
            <a:r>
              <a:rPr lang="en-US" sz="2200" dirty="0"/>
              <a:t>Interdependencies among tasks may be defined using a task network. Tasks, sometimes called the project work breakdown structure (WBS) are defined for the product as a whole or for individual functions.</a:t>
            </a:r>
          </a:p>
          <a:p>
            <a:r>
              <a:rPr lang="en-US" sz="2200" dirty="0"/>
              <a:t>Both PERT and CPM provide quantitative tools that allow you to (1) determine the critical path - the chain of tasks that determines the duration of the project, (2) establish "most likely" time estimates for individual tasks by applying statistical methods, and (3) calculate "boundary times" that define a time "window" for a particular task.</a:t>
            </a:r>
          </a:p>
          <a:p>
            <a:endParaRPr lang="en-US" sz="20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pic>
        <p:nvPicPr>
          <p:cNvPr id="5" name="Picture 2"/>
          <p:cNvPicPr>
            <a:picLocks noChangeAspect="1" noChangeArrowheads="1"/>
          </p:cNvPicPr>
          <p:nvPr/>
        </p:nvPicPr>
        <p:blipFill>
          <a:blip r:embed="rId3"/>
          <a:srcRect/>
          <a:stretch>
            <a:fillRect/>
          </a:stretch>
        </p:blipFill>
        <p:spPr bwMode="auto">
          <a:xfrm>
            <a:off x="381000" y="990601"/>
            <a:ext cx="8475132" cy="5867400"/>
          </a:xfrm>
          <a:prstGeom prst="rect">
            <a:avLst/>
          </a:prstGeom>
          <a:noFill/>
          <a:ln w="9525">
            <a:noFill/>
            <a:miter lim="800000"/>
            <a:headEnd/>
            <a:tailEnd/>
          </a:ln>
          <a:effectLst/>
        </p:spPr>
      </p:pic>
      <p:sp>
        <p:nvSpPr>
          <p:cNvPr id="6" name="Rectangle 3"/>
          <p:cNvSpPr txBox="1">
            <a:spLocks noChangeArrowheads="1"/>
          </p:cNvSpPr>
          <p:nvPr/>
        </p:nvSpPr>
        <p:spPr>
          <a:xfrm>
            <a:off x="228600" y="6096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An example time-line chart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WBC - </a:t>
            </a:r>
            <a:r>
              <a:rPr lang="en-US" sz="2000" dirty="0"/>
              <a:t>Time-Line Charts</a:t>
            </a:r>
          </a:p>
          <a:p>
            <a:r>
              <a:rPr lang="en-US" sz="2000" dirty="0"/>
              <a:t>When creating a software project schedule, you begin with a set of tasks (the work breakdown structure). </a:t>
            </a:r>
          </a:p>
          <a:p>
            <a:r>
              <a:rPr lang="en-US" sz="2000" dirty="0"/>
              <a:t>If automated tools are used, the work breakdown is input as a task network or task outline. </a:t>
            </a:r>
          </a:p>
          <a:p>
            <a:r>
              <a:rPr lang="en-US" sz="2000" dirty="0"/>
              <a:t>Effort, duration and start date are then input for each task. </a:t>
            </a:r>
          </a:p>
          <a:p>
            <a:r>
              <a:rPr lang="en-US" sz="2000" dirty="0"/>
              <a:t>In addition, tasks may be assigned to specific individuals. </a:t>
            </a:r>
          </a:p>
          <a:p>
            <a:r>
              <a:rPr lang="en-US" sz="2000" dirty="0"/>
              <a:t>As a consequence of this input, a time-line chart, also called a Gantt chart, is generated. </a:t>
            </a:r>
          </a:p>
          <a:p>
            <a:r>
              <a:rPr lang="en-US" sz="2000" dirty="0"/>
              <a:t>A time-line chart can be developed for the entire project. </a:t>
            </a:r>
          </a:p>
          <a:p>
            <a:r>
              <a:rPr lang="en-US" sz="2000" dirty="0"/>
              <a:t>Alternatively, separate charts can be developed for each project function or for each individual working on the project.</a:t>
            </a:r>
          </a:p>
          <a:p>
            <a:r>
              <a:rPr lang="en-US" sz="2000" dirty="0"/>
              <a:t>Figure - An example time-line chart illustrates the format of a time-line chart. </a:t>
            </a:r>
          </a:p>
          <a:p>
            <a:r>
              <a:rPr lang="en-US" sz="2000" dirty="0"/>
              <a:t>It depicts a part of a software project schedule that emphasizes the concept scoping task for a word-processing (WP) software product.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pic>
        <p:nvPicPr>
          <p:cNvPr id="2050" name="Picture 2"/>
          <p:cNvPicPr>
            <a:picLocks noChangeAspect="1" noChangeArrowheads="1"/>
          </p:cNvPicPr>
          <p:nvPr/>
        </p:nvPicPr>
        <p:blipFill>
          <a:blip r:embed="rId3"/>
          <a:srcRect/>
          <a:stretch>
            <a:fillRect/>
          </a:stretch>
        </p:blipFill>
        <p:spPr bwMode="auto">
          <a:xfrm>
            <a:off x="234119" y="1264844"/>
            <a:ext cx="8757481" cy="4145356"/>
          </a:xfrm>
          <a:prstGeom prst="rect">
            <a:avLst/>
          </a:prstGeom>
          <a:noFill/>
          <a:ln w="9525">
            <a:noFill/>
            <a:miter lim="800000"/>
            <a:headEnd/>
            <a:tailEnd/>
          </a:ln>
          <a:effectLst/>
        </p:spPr>
      </p:pic>
      <p:sp>
        <p:nvSpPr>
          <p:cNvPr id="6" name="Rectangle 3"/>
          <p:cNvSpPr txBox="1">
            <a:spLocks noChangeArrowheads="1"/>
          </p:cNvSpPr>
          <p:nvPr/>
        </p:nvSpPr>
        <p:spPr>
          <a:xfrm>
            <a:off x="228600" y="6096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An example project table</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WBC - </a:t>
            </a:r>
            <a:r>
              <a:rPr lang="en-US" sz="2000" dirty="0"/>
              <a:t>Time-Line Charts</a:t>
            </a:r>
          </a:p>
          <a:p>
            <a:r>
              <a:rPr lang="en-US" sz="2000" dirty="0"/>
              <a:t>All project tasks (for concept scoping) are listed in the left-hand column. </a:t>
            </a:r>
          </a:p>
          <a:p>
            <a:r>
              <a:rPr lang="en-US" sz="2000" dirty="0"/>
              <a:t>The horizontal bars indicate the duration of each task. </a:t>
            </a:r>
          </a:p>
          <a:p>
            <a:r>
              <a:rPr lang="en-US" sz="2000" dirty="0"/>
              <a:t>When multiple bars occur at the same time on the calendar, task concurrency is implied. </a:t>
            </a:r>
          </a:p>
          <a:p>
            <a:r>
              <a:rPr lang="en-US" sz="2000" dirty="0"/>
              <a:t>The diamonds indicate milestones.</a:t>
            </a:r>
          </a:p>
          <a:p>
            <a:r>
              <a:rPr lang="en-US" sz="2000" dirty="0"/>
              <a:t>Once the information necessary for the generation of a time-line chart has been input, the majority of software project scheduling tools produce project tables - a tabular listing of all project tasks, their planned and actual start and end dates, and a variety of related information (Figure - An example project table). </a:t>
            </a:r>
          </a:p>
          <a:p>
            <a:r>
              <a:rPr lang="en-US" sz="2000" dirty="0"/>
              <a:t>Used in conjunction with the time-line chart, project tables enable you to track progress.</a:t>
            </a:r>
            <a:endParaRPr lang="en-US" sz="16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Why are Projects Late?</a:t>
            </a:r>
          </a:p>
          <a:p>
            <a:pPr>
              <a:lnSpc>
                <a:spcPct val="80000"/>
              </a:lnSpc>
            </a:pPr>
            <a:r>
              <a:rPr lang="en-US" sz="2000" dirty="0"/>
              <a:t>An unrealistic deadline established by someone outside the software development group.</a:t>
            </a:r>
          </a:p>
          <a:p>
            <a:pPr>
              <a:lnSpc>
                <a:spcPct val="80000"/>
              </a:lnSpc>
            </a:pPr>
            <a:r>
              <a:rPr lang="en-US" sz="2000" dirty="0"/>
              <a:t>Changing customer requirements that are not reflected in schedule changes;</a:t>
            </a:r>
          </a:p>
          <a:p>
            <a:pPr>
              <a:lnSpc>
                <a:spcPct val="80000"/>
              </a:lnSpc>
            </a:pPr>
            <a:r>
              <a:rPr lang="en-US" sz="2000" dirty="0"/>
              <a:t>An honest underestimate of the amount of effort and/or the number of resources that will be required to do the job;</a:t>
            </a:r>
          </a:p>
          <a:p>
            <a:pPr>
              <a:lnSpc>
                <a:spcPct val="80000"/>
              </a:lnSpc>
            </a:pPr>
            <a:r>
              <a:rPr lang="en-US" sz="2000" dirty="0"/>
              <a:t>Predictable and/or unpredictable risks that were not considered when the project commenced;</a:t>
            </a:r>
          </a:p>
          <a:p>
            <a:pPr>
              <a:lnSpc>
                <a:spcPct val="80000"/>
              </a:lnSpc>
            </a:pPr>
            <a:r>
              <a:rPr lang="en-US" sz="2000" dirty="0"/>
              <a:t>Technical difficulties that could not have been foreseen in advance;</a:t>
            </a:r>
          </a:p>
          <a:p>
            <a:pPr>
              <a:lnSpc>
                <a:spcPct val="80000"/>
              </a:lnSpc>
            </a:pPr>
            <a:r>
              <a:rPr lang="en-US" sz="2000" dirty="0"/>
              <a:t>Human difficulties that could not have been foreseen in advance;</a:t>
            </a:r>
          </a:p>
          <a:p>
            <a:pPr>
              <a:lnSpc>
                <a:spcPct val="80000"/>
              </a:lnSpc>
            </a:pPr>
            <a:r>
              <a:rPr lang="en-US" sz="2000" dirty="0"/>
              <a:t>Miscommunication among project staff that results in delays;</a:t>
            </a:r>
          </a:p>
          <a:p>
            <a:pPr>
              <a:lnSpc>
                <a:spcPct val="80000"/>
              </a:lnSpc>
            </a:pPr>
            <a:r>
              <a:rPr lang="en-US" sz="2000" dirty="0"/>
              <a:t>A failure by project management to recognize that the project is falling behind schedule and a lack of action to correct the problem.</a:t>
            </a:r>
            <a:endParaRPr lang="en-US" sz="16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Scheduling Principles</a:t>
            </a:r>
          </a:p>
          <a:p>
            <a:r>
              <a:rPr lang="en-US" sz="2000" dirty="0"/>
              <a:t>Compartmentalization—Define distinct tasks</a:t>
            </a:r>
          </a:p>
          <a:p>
            <a:r>
              <a:rPr lang="en-US" sz="2000" dirty="0"/>
              <a:t>Interdependency—Indicate task interrelationship </a:t>
            </a:r>
          </a:p>
          <a:p>
            <a:r>
              <a:rPr lang="en-US" sz="2000" dirty="0"/>
              <a:t>Effort validation—Be sure resources are available</a:t>
            </a:r>
          </a:p>
          <a:p>
            <a:r>
              <a:rPr lang="en-US" sz="2000" dirty="0"/>
              <a:t>Defined responsibilities—People must be assigned</a:t>
            </a:r>
          </a:p>
          <a:p>
            <a:r>
              <a:rPr lang="en-US" sz="2000" dirty="0"/>
              <a:t>Defined outcomes—Each task must have an output</a:t>
            </a:r>
          </a:p>
          <a:p>
            <a:r>
              <a:rPr lang="en-US" sz="2000" dirty="0"/>
              <a:t>Defined milestones—Review for quality</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Waterfall - Problems</a:t>
            </a:r>
            <a:endParaRPr lang="en-GB" sz="2000" dirty="0"/>
          </a:p>
          <a:p>
            <a:r>
              <a:rPr lang="en-GB" sz="2000" dirty="0"/>
              <a:t>Inflexible partitioning of the project into distinct stages makes it difficult to respond to changing customer requirements.</a:t>
            </a:r>
          </a:p>
          <a:p>
            <a:pPr lvl="1"/>
            <a:r>
              <a:rPr lang="en-GB" sz="2000" dirty="0"/>
              <a:t>Therefore, this model is only appropriate when the requirements are well-understood and changes will be fairly limited during the design process. </a:t>
            </a:r>
          </a:p>
          <a:p>
            <a:pPr lvl="1"/>
            <a:r>
              <a:rPr lang="en-GB" sz="2000" dirty="0"/>
              <a:t>Few business systems have stable requirements.</a:t>
            </a:r>
          </a:p>
          <a:p>
            <a:r>
              <a:rPr lang="en-GB" sz="2000" dirty="0"/>
              <a:t>The waterfall model is mostly used for large system engineering projects where a system is developed at several sites.</a:t>
            </a:r>
          </a:p>
          <a:p>
            <a:pPr lvl="1"/>
            <a:r>
              <a:rPr lang="en-GB" sz="2000" dirty="0"/>
              <a:t>In those circumstances, the plan-driven nature of the waterfall model helps coordinate the work.</a:t>
            </a:r>
          </a:p>
          <a:p>
            <a:pPr lvl="1"/>
            <a:endParaRPr lang="en-GB" sz="2000" dirty="0"/>
          </a:p>
          <a:p>
            <a:pPr>
              <a:buNone/>
            </a:pPr>
            <a:r>
              <a:rPr lang="en-GB" sz="2000" b="1" dirty="0"/>
              <a:t>Waterfall - Advantages</a:t>
            </a:r>
            <a:endParaRPr lang="en-US" sz="2000" dirty="0">
              <a:ea typeface="ＭＳ Ｐゴシック" pitchFamily="-128" charset="-128"/>
            </a:endParaRPr>
          </a:p>
          <a:p>
            <a:pPr marL="228600" indent="-228600">
              <a:spcBef>
                <a:spcPts val="0"/>
              </a:spcBef>
              <a:buFontTx/>
              <a:buAutoNum type="arabicPeriod"/>
              <a:defRPr/>
            </a:pPr>
            <a:r>
              <a:rPr lang="en-US" sz="2000" dirty="0"/>
              <a:t>Simple</a:t>
            </a:r>
          </a:p>
          <a:p>
            <a:pPr marL="228600" indent="-228600">
              <a:spcBef>
                <a:spcPts val="0"/>
              </a:spcBef>
              <a:buFontTx/>
              <a:buAutoNum type="arabicPeriod"/>
              <a:defRPr/>
            </a:pPr>
            <a:r>
              <a:rPr lang="en-US" sz="2000" dirty="0"/>
              <a:t>Easy to understand even for non technical customers</a:t>
            </a:r>
          </a:p>
          <a:p>
            <a:pPr marL="228600" indent="-228600">
              <a:spcBef>
                <a:spcPts val="0"/>
              </a:spcBef>
              <a:buFontTx/>
              <a:buAutoNum type="arabicPeriod"/>
              <a:defRPr/>
            </a:pPr>
            <a:r>
              <a:rPr lang="en-US" sz="2000" dirty="0"/>
              <a:t>Oldest, widely used </a:t>
            </a:r>
          </a:p>
          <a:p>
            <a:pPr marL="228600" indent="-228600">
              <a:spcBef>
                <a:spcPts val="0"/>
              </a:spcBef>
              <a:buFontTx/>
              <a:buAutoNum type="arabicPeriod"/>
              <a:defRPr/>
            </a:pPr>
            <a:r>
              <a:rPr lang="en-US" sz="2000" dirty="0"/>
              <a:t>Base for all other models by including feed back loops, iterations etc.</a:t>
            </a:r>
          </a:p>
          <a:p>
            <a:pPr>
              <a:lnSpc>
                <a:spcPct val="90000"/>
              </a:lnSpc>
            </a:pPr>
            <a:endParaRPr lang="en-US" sz="2000" b="1" dirty="0"/>
          </a:p>
          <a:p>
            <a:pPr lvl="1"/>
            <a:endParaRPr lang="en-GB" sz="2000" dirty="0"/>
          </a:p>
          <a:p>
            <a:endParaRPr lang="en-GB" sz="2000" dirty="0"/>
          </a:p>
          <a:p>
            <a:pPr>
              <a:buNone/>
            </a:pPr>
            <a:endParaRPr lang="en-US" sz="20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Effort and Delivery Time</a:t>
            </a:r>
          </a:p>
          <a:p>
            <a:endParaRPr lang="en-US" sz="1600" dirty="0"/>
          </a:p>
        </p:txBody>
      </p:sp>
      <p:pic>
        <p:nvPicPr>
          <p:cNvPr id="5" name="Picture 4"/>
          <p:cNvPicPr>
            <a:picLocks noChangeAspect="1" noChangeArrowheads="1"/>
          </p:cNvPicPr>
          <p:nvPr/>
        </p:nvPicPr>
        <p:blipFill>
          <a:blip r:embed="rId3"/>
          <a:srcRect/>
          <a:stretch>
            <a:fillRect/>
          </a:stretch>
        </p:blipFill>
        <p:spPr bwMode="auto">
          <a:xfrm>
            <a:off x="990347" y="1657350"/>
            <a:ext cx="7480553" cy="4362450"/>
          </a:xfrm>
          <a:prstGeom prst="rect">
            <a:avLst/>
          </a:prstGeom>
          <a:noFill/>
          <a:ln w="12700">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Effort Allocation</a:t>
            </a:r>
          </a:p>
          <a:p>
            <a:endParaRPr lang="en-US" sz="1600" dirty="0"/>
          </a:p>
        </p:txBody>
      </p:sp>
      <p:sp>
        <p:nvSpPr>
          <p:cNvPr id="6" name="Rectangle 14"/>
          <p:cNvSpPr txBox="1">
            <a:spLocks noChangeArrowheads="1"/>
          </p:cNvSpPr>
          <p:nvPr/>
        </p:nvSpPr>
        <p:spPr>
          <a:xfrm>
            <a:off x="4038600" y="2057400"/>
            <a:ext cx="3556000" cy="3830638"/>
          </a:xfrm>
          <a:prstGeom prst="rect">
            <a:avLst/>
          </a:prstGeom>
          <a:noFill/>
        </p:spPr>
        <p:txBody>
          <a:bodyPr vert="horz" lIns="90487" tIns="44450" rIns="90487" bIns="4445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“Front end” activities</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Customer communication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Analysis</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Design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Review and modification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Construction activities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Coding or code generation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Testing and installation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Unit, integration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White-box, black box</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Regression </a:t>
            </a:r>
          </a:p>
        </p:txBody>
      </p:sp>
      <p:grpSp>
        <p:nvGrpSpPr>
          <p:cNvPr id="7" name="Group 16"/>
          <p:cNvGrpSpPr>
            <a:grpSpLocks/>
          </p:cNvGrpSpPr>
          <p:nvPr/>
        </p:nvGrpSpPr>
        <p:grpSpPr bwMode="auto">
          <a:xfrm>
            <a:off x="1905000" y="1905000"/>
            <a:ext cx="1703388" cy="4035425"/>
            <a:chOff x="895" y="770"/>
            <a:chExt cx="1250" cy="2917"/>
          </a:xfrm>
        </p:grpSpPr>
        <p:grpSp>
          <p:nvGrpSpPr>
            <p:cNvPr id="8" name="Group 7"/>
            <p:cNvGrpSpPr>
              <a:grpSpLocks/>
            </p:cNvGrpSpPr>
            <p:nvPr/>
          </p:nvGrpSpPr>
          <p:grpSpPr bwMode="auto">
            <a:xfrm>
              <a:off x="1664" y="2282"/>
              <a:ext cx="481" cy="1405"/>
              <a:chOff x="1464" y="2052"/>
              <a:chExt cx="481" cy="1249"/>
            </a:xfrm>
          </p:grpSpPr>
          <p:sp>
            <p:nvSpPr>
              <p:cNvPr id="18" name="Rectangle 4"/>
              <p:cNvSpPr>
                <a:spLocks noChangeArrowheads="1"/>
              </p:cNvSpPr>
              <p:nvPr/>
            </p:nvSpPr>
            <p:spPr bwMode="auto">
              <a:xfrm>
                <a:off x="1468" y="2212"/>
                <a:ext cx="328" cy="1084"/>
              </a:xfrm>
              <a:prstGeom prst="rect">
                <a:avLst/>
              </a:prstGeom>
              <a:solidFill>
                <a:schemeClr val="hlink"/>
              </a:solidFill>
              <a:ln w="12700">
                <a:solidFill>
                  <a:schemeClr val="hlink"/>
                </a:solidFill>
                <a:miter lim="800000"/>
                <a:headEnd/>
                <a:tailEnd/>
              </a:ln>
            </p:spPr>
            <p:txBody>
              <a:bodyPr wrap="none" anchor="ctr"/>
              <a:lstStyle/>
              <a:p>
                <a:endParaRPr lang="en-US"/>
              </a:p>
            </p:txBody>
          </p:sp>
          <p:sp>
            <p:nvSpPr>
              <p:cNvPr id="19" name="Freeform 5"/>
              <p:cNvSpPr>
                <a:spLocks/>
              </p:cNvSpPr>
              <p:nvPr/>
            </p:nvSpPr>
            <p:spPr bwMode="auto">
              <a:xfrm>
                <a:off x="1464" y="2052"/>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 name="T21" fmla="*/ 0 w 481"/>
                  <a:gd name="T22" fmla="*/ 0 h 1249"/>
                  <a:gd name="T23" fmla="*/ 481 w 481"/>
                  <a:gd name="T24" fmla="*/ 1249 h 1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1249">
                    <a:moveTo>
                      <a:pt x="336" y="1248"/>
                    </a:moveTo>
                    <a:lnTo>
                      <a:pt x="480" y="1092"/>
                    </a:lnTo>
                    <a:lnTo>
                      <a:pt x="480" y="0"/>
                    </a:lnTo>
                    <a:lnTo>
                      <a:pt x="144" y="0"/>
                    </a:lnTo>
                    <a:lnTo>
                      <a:pt x="0" y="156"/>
                    </a:lnTo>
                    <a:lnTo>
                      <a:pt x="336" y="156"/>
                    </a:lnTo>
                    <a:lnTo>
                      <a:pt x="336" y="1248"/>
                    </a:lnTo>
                  </a:path>
                </a:pathLst>
              </a:custGeom>
              <a:solidFill>
                <a:schemeClr val="hlink"/>
              </a:solidFill>
              <a:ln w="12700" cap="rnd">
                <a:solidFill>
                  <a:schemeClr val="hlink"/>
                </a:solidFill>
                <a:round/>
                <a:headEnd/>
                <a:tailEnd/>
              </a:ln>
            </p:spPr>
            <p:txBody>
              <a:bodyPr/>
              <a:lstStyle/>
              <a:p>
                <a:endParaRPr lang="en-US"/>
              </a:p>
            </p:txBody>
          </p:sp>
        </p:grpSp>
        <p:grpSp>
          <p:nvGrpSpPr>
            <p:cNvPr id="9" name="Group 6"/>
            <p:cNvGrpSpPr>
              <a:grpSpLocks/>
            </p:cNvGrpSpPr>
            <p:nvPr/>
          </p:nvGrpSpPr>
          <p:grpSpPr bwMode="auto">
            <a:xfrm>
              <a:off x="1664" y="1958"/>
              <a:ext cx="481" cy="541"/>
              <a:chOff x="1464" y="1764"/>
              <a:chExt cx="481" cy="481"/>
            </a:xfrm>
          </p:grpSpPr>
          <p:sp>
            <p:nvSpPr>
              <p:cNvPr id="16" name="Rectangle 7"/>
              <p:cNvSpPr>
                <a:spLocks noChangeArrowheads="1"/>
              </p:cNvSpPr>
              <p:nvPr/>
            </p:nvSpPr>
            <p:spPr bwMode="auto">
              <a:xfrm>
                <a:off x="1468" y="1828"/>
                <a:ext cx="328" cy="41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17" name="Freeform 8"/>
              <p:cNvSpPr>
                <a:spLocks/>
              </p:cNvSpPr>
              <p:nvPr/>
            </p:nvSpPr>
            <p:spPr bwMode="auto">
              <a:xfrm>
                <a:off x="1464" y="1764"/>
                <a:ext cx="481" cy="481"/>
              </a:xfrm>
              <a:custGeom>
                <a:avLst/>
                <a:gdLst>
                  <a:gd name="T0" fmla="*/ 336 w 481"/>
                  <a:gd name="T1" fmla="*/ 480 h 481"/>
                  <a:gd name="T2" fmla="*/ 480 w 481"/>
                  <a:gd name="T3" fmla="*/ 420 h 481"/>
                  <a:gd name="T4" fmla="*/ 480 w 481"/>
                  <a:gd name="T5" fmla="*/ 0 h 481"/>
                  <a:gd name="T6" fmla="*/ 144 w 481"/>
                  <a:gd name="T7" fmla="*/ 0 h 481"/>
                  <a:gd name="T8" fmla="*/ 0 w 481"/>
                  <a:gd name="T9" fmla="*/ 60 h 481"/>
                  <a:gd name="T10" fmla="*/ 336 w 481"/>
                  <a:gd name="T11" fmla="*/ 60 h 481"/>
                  <a:gd name="T12" fmla="*/ 336 w 481"/>
                  <a:gd name="T13" fmla="*/ 480 h 481"/>
                  <a:gd name="T14" fmla="*/ 0 60000 65536"/>
                  <a:gd name="T15" fmla="*/ 0 60000 65536"/>
                  <a:gd name="T16" fmla="*/ 0 60000 65536"/>
                  <a:gd name="T17" fmla="*/ 0 60000 65536"/>
                  <a:gd name="T18" fmla="*/ 0 60000 65536"/>
                  <a:gd name="T19" fmla="*/ 0 60000 65536"/>
                  <a:gd name="T20" fmla="*/ 0 60000 65536"/>
                  <a:gd name="T21" fmla="*/ 0 w 481"/>
                  <a:gd name="T22" fmla="*/ 0 h 481"/>
                  <a:gd name="T23" fmla="*/ 481 w 481"/>
                  <a:gd name="T24" fmla="*/ 481 h 4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481">
                    <a:moveTo>
                      <a:pt x="336" y="480"/>
                    </a:moveTo>
                    <a:lnTo>
                      <a:pt x="480" y="420"/>
                    </a:lnTo>
                    <a:lnTo>
                      <a:pt x="480" y="0"/>
                    </a:lnTo>
                    <a:lnTo>
                      <a:pt x="144" y="0"/>
                    </a:lnTo>
                    <a:lnTo>
                      <a:pt x="0" y="60"/>
                    </a:lnTo>
                    <a:lnTo>
                      <a:pt x="336" y="60"/>
                    </a:lnTo>
                    <a:lnTo>
                      <a:pt x="336" y="480"/>
                    </a:lnTo>
                  </a:path>
                </a:pathLst>
              </a:custGeom>
              <a:solidFill>
                <a:schemeClr val="tx2"/>
              </a:solidFill>
              <a:ln w="12700" cap="rnd">
                <a:solidFill>
                  <a:schemeClr val="tx1"/>
                </a:solidFill>
                <a:round/>
                <a:headEnd/>
                <a:tailEnd/>
              </a:ln>
            </p:spPr>
            <p:txBody>
              <a:bodyPr/>
              <a:lstStyle/>
              <a:p>
                <a:endParaRPr lang="en-US"/>
              </a:p>
            </p:txBody>
          </p:sp>
        </p:grpSp>
        <p:grpSp>
          <p:nvGrpSpPr>
            <p:cNvPr id="10" name="Group 9"/>
            <p:cNvGrpSpPr>
              <a:grpSpLocks/>
            </p:cNvGrpSpPr>
            <p:nvPr/>
          </p:nvGrpSpPr>
          <p:grpSpPr bwMode="auto">
            <a:xfrm>
              <a:off x="1664" y="770"/>
              <a:ext cx="481" cy="1405"/>
              <a:chOff x="1464" y="708"/>
              <a:chExt cx="481" cy="1249"/>
            </a:xfrm>
          </p:grpSpPr>
          <p:sp>
            <p:nvSpPr>
              <p:cNvPr id="14" name="Rectangle 10"/>
              <p:cNvSpPr>
                <a:spLocks noChangeArrowheads="1"/>
              </p:cNvSpPr>
              <p:nvPr/>
            </p:nvSpPr>
            <p:spPr bwMode="auto">
              <a:xfrm>
                <a:off x="1468" y="868"/>
                <a:ext cx="328" cy="1084"/>
              </a:xfrm>
              <a:prstGeom prst="rect">
                <a:avLst/>
              </a:prstGeom>
              <a:solidFill>
                <a:schemeClr val="accent2"/>
              </a:solidFill>
              <a:ln w="12700">
                <a:solidFill>
                  <a:schemeClr val="tx1"/>
                </a:solidFill>
                <a:miter lim="800000"/>
                <a:headEnd/>
                <a:tailEnd/>
              </a:ln>
            </p:spPr>
            <p:txBody>
              <a:bodyPr wrap="none" anchor="ctr"/>
              <a:lstStyle/>
              <a:p>
                <a:endParaRPr lang="en-US"/>
              </a:p>
            </p:txBody>
          </p:sp>
          <p:sp>
            <p:nvSpPr>
              <p:cNvPr id="15" name="Freeform 11"/>
              <p:cNvSpPr>
                <a:spLocks/>
              </p:cNvSpPr>
              <p:nvPr/>
            </p:nvSpPr>
            <p:spPr bwMode="auto">
              <a:xfrm>
                <a:off x="1464" y="708"/>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 name="T21" fmla="*/ 0 w 481"/>
                  <a:gd name="T22" fmla="*/ 0 h 1249"/>
                  <a:gd name="T23" fmla="*/ 481 w 481"/>
                  <a:gd name="T24" fmla="*/ 1249 h 1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1249">
                    <a:moveTo>
                      <a:pt x="336" y="1248"/>
                    </a:moveTo>
                    <a:lnTo>
                      <a:pt x="480" y="1092"/>
                    </a:lnTo>
                    <a:lnTo>
                      <a:pt x="480" y="0"/>
                    </a:lnTo>
                    <a:lnTo>
                      <a:pt x="144" y="0"/>
                    </a:lnTo>
                    <a:lnTo>
                      <a:pt x="0" y="156"/>
                    </a:lnTo>
                    <a:lnTo>
                      <a:pt x="336" y="156"/>
                    </a:lnTo>
                    <a:lnTo>
                      <a:pt x="336" y="1248"/>
                    </a:lnTo>
                  </a:path>
                </a:pathLst>
              </a:custGeom>
              <a:solidFill>
                <a:schemeClr val="accent2"/>
              </a:solidFill>
              <a:ln w="12700" cap="rnd">
                <a:solidFill>
                  <a:schemeClr val="tx1"/>
                </a:solidFill>
                <a:round/>
                <a:headEnd/>
                <a:tailEnd/>
              </a:ln>
            </p:spPr>
            <p:txBody>
              <a:bodyPr/>
              <a:lstStyle/>
              <a:p>
                <a:endParaRPr lang="en-US"/>
              </a:p>
            </p:txBody>
          </p:sp>
        </p:grpSp>
        <p:sp>
          <p:nvSpPr>
            <p:cNvPr id="11" name="Rectangle 12"/>
            <p:cNvSpPr>
              <a:spLocks noChangeArrowheads="1"/>
            </p:cNvSpPr>
            <p:nvPr/>
          </p:nvSpPr>
          <p:spPr bwMode="auto">
            <a:xfrm>
              <a:off x="943" y="1158"/>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40-50%</a:t>
              </a:r>
            </a:p>
          </p:txBody>
        </p:sp>
        <p:sp>
          <p:nvSpPr>
            <p:cNvPr id="12" name="Rectangle 13"/>
            <p:cNvSpPr>
              <a:spLocks noChangeArrowheads="1"/>
            </p:cNvSpPr>
            <p:nvPr/>
          </p:nvSpPr>
          <p:spPr bwMode="auto">
            <a:xfrm>
              <a:off x="935" y="3147"/>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30-40%</a:t>
              </a:r>
            </a:p>
          </p:txBody>
        </p:sp>
        <p:sp>
          <p:nvSpPr>
            <p:cNvPr id="13" name="Rectangle 15"/>
            <p:cNvSpPr>
              <a:spLocks noChangeArrowheads="1"/>
            </p:cNvSpPr>
            <p:nvPr/>
          </p:nvSpPr>
          <p:spPr bwMode="auto">
            <a:xfrm>
              <a:off x="895" y="2184"/>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15-20%</a:t>
              </a:r>
            </a:p>
          </p:txBody>
        </p:sp>
      </p:grpSp>
      <p:sp>
        <p:nvSpPr>
          <p:cNvPr id="20" name="Line 17"/>
          <p:cNvSpPr>
            <a:spLocks noChangeShapeType="1"/>
          </p:cNvSpPr>
          <p:nvPr/>
        </p:nvSpPr>
        <p:spPr bwMode="auto">
          <a:xfrm flipH="1">
            <a:off x="3505200" y="2286000"/>
            <a:ext cx="685800" cy="315913"/>
          </a:xfrm>
          <a:prstGeom prst="line">
            <a:avLst/>
          </a:prstGeom>
          <a:noFill/>
          <a:ln w="19050">
            <a:solidFill>
              <a:schemeClr val="folHlink"/>
            </a:solidFill>
            <a:round/>
            <a:headEnd/>
            <a:tailEnd/>
          </a:ln>
        </p:spPr>
        <p:txBody>
          <a:bodyPr wrap="none" anchor="ctr"/>
          <a:lstStyle/>
          <a:p>
            <a:endParaRPr lang="en-US"/>
          </a:p>
        </p:txBody>
      </p:sp>
      <p:sp>
        <p:nvSpPr>
          <p:cNvPr id="21" name="Line 18"/>
          <p:cNvSpPr>
            <a:spLocks noChangeShapeType="1"/>
          </p:cNvSpPr>
          <p:nvPr/>
        </p:nvSpPr>
        <p:spPr bwMode="auto">
          <a:xfrm flipH="1">
            <a:off x="3505200" y="3581400"/>
            <a:ext cx="685800" cy="369888"/>
          </a:xfrm>
          <a:prstGeom prst="line">
            <a:avLst/>
          </a:prstGeom>
          <a:noFill/>
          <a:ln w="19050">
            <a:solidFill>
              <a:schemeClr val="folHlink"/>
            </a:solidFill>
            <a:round/>
            <a:headEnd/>
            <a:tailEnd/>
          </a:ln>
        </p:spPr>
        <p:txBody>
          <a:bodyPr wrap="none" anchor="ctr"/>
          <a:lstStyle/>
          <a:p>
            <a:endParaRPr lang="en-US"/>
          </a:p>
        </p:txBody>
      </p:sp>
      <p:sp>
        <p:nvSpPr>
          <p:cNvPr id="22" name="Line 19"/>
          <p:cNvSpPr>
            <a:spLocks noChangeShapeType="1"/>
          </p:cNvSpPr>
          <p:nvPr/>
        </p:nvSpPr>
        <p:spPr bwMode="auto">
          <a:xfrm flipH="1">
            <a:off x="3505200" y="4495800"/>
            <a:ext cx="685800" cy="381000"/>
          </a:xfrm>
          <a:prstGeom prst="line">
            <a:avLst/>
          </a:prstGeom>
          <a:noFill/>
          <a:ln w="19050">
            <a:solidFill>
              <a:schemeClr val="folHlink"/>
            </a:solidFill>
            <a:round/>
            <a:headEnd/>
            <a:tailEnd/>
          </a:ln>
        </p:spPr>
        <p:txBody>
          <a:bodyPr wrap="none" anchor="ctr"/>
          <a:lstStyle/>
          <a:p>
            <a:endParaRPr lang="en-US"/>
          </a:p>
        </p:txBody>
      </p:sp>
      <p:sp>
        <p:nvSpPr>
          <p:cNvPr id="23" name="Line 20"/>
          <p:cNvSpPr>
            <a:spLocks noChangeShapeType="1"/>
          </p:cNvSpPr>
          <p:nvPr/>
        </p:nvSpPr>
        <p:spPr bwMode="auto">
          <a:xfrm>
            <a:off x="3429000" y="4267200"/>
            <a:ext cx="0" cy="1676400"/>
          </a:xfrm>
          <a:prstGeom prst="line">
            <a:avLst/>
          </a:prstGeom>
          <a:noFill/>
          <a:ln w="19050">
            <a:solidFill>
              <a:schemeClr val="tx1"/>
            </a:solidFill>
            <a:round/>
            <a:headEnd/>
            <a:tailEnd/>
          </a:ln>
        </p:spPr>
        <p:txBody>
          <a:bodyPr wrap="none" anchor="ctr"/>
          <a:lstStyle/>
          <a:p>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a:t>The overall goal of project planning is to establish a pragmatic strategy for controlling, tracking and monitoring a complex technical project.</a:t>
            </a:r>
          </a:p>
          <a:p>
            <a:r>
              <a:rPr lang="en-US" sz="2000" dirty="0"/>
              <a:t>Why? So the end result gets done on time, with quality!</a:t>
            </a:r>
          </a:p>
          <a:p>
            <a:pPr>
              <a:buNone/>
            </a:pPr>
            <a:endParaRPr lang="en-US" sz="2000" dirty="0"/>
          </a:p>
          <a:p>
            <a:pPr>
              <a:buNone/>
            </a:pPr>
            <a:r>
              <a:rPr lang="en-US" sz="2000" b="1" dirty="0"/>
              <a:t>Project Planning Task Set – I</a:t>
            </a:r>
          </a:p>
          <a:p>
            <a:pPr>
              <a:spcBef>
                <a:spcPts val="600"/>
              </a:spcBef>
            </a:pPr>
            <a:r>
              <a:rPr lang="en-US" sz="2000" dirty="0"/>
              <a:t>Establish project scope</a:t>
            </a:r>
          </a:p>
          <a:p>
            <a:pPr>
              <a:spcBef>
                <a:spcPts val="300"/>
              </a:spcBef>
            </a:pPr>
            <a:r>
              <a:rPr lang="en-US" sz="2000" dirty="0"/>
              <a:t>Determine feasibility</a:t>
            </a:r>
          </a:p>
          <a:p>
            <a:r>
              <a:rPr lang="en-US" sz="2000" dirty="0"/>
              <a:t>Analyze risks</a:t>
            </a:r>
          </a:p>
          <a:p>
            <a:r>
              <a:rPr lang="en-US" sz="2000" dirty="0"/>
              <a:t>Define required resources</a:t>
            </a:r>
          </a:p>
          <a:p>
            <a:pPr lvl="1">
              <a:spcBef>
                <a:spcPts val="300"/>
              </a:spcBef>
            </a:pPr>
            <a:r>
              <a:rPr lang="en-US" sz="2000" dirty="0"/>
              <a:t>Determine require human resources</a:t>
            </a:r>
          </a:p>
          <a:p>
            <a:pPr lvl="1"/>
            <a:r>
              <a:rPr lang="en-US" sz="2000" dirty="0"/>
              <a:t>Define reusable software resources</a:t>
            </a:r>
          </a:p>
          <a:p>
            <a:pPr lvl="1"/>
            <a:r>
              <a:rPr lang="en-US" sz="2000" dirty="0"/>
              <a:t>Identify environmental resources</a:t>
            </a:r>
          </a:p>
          <a:p>
            <a:endParaRPr lang="en-US" sz="16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Project Planning Task Set – II</a:t>
            </a:r>
          </a:p>
          <a:p>
            <a:pPr>
              <a:spcBef>
                <a:spcPts val="300"/>
              </a:spcBef>
            </a:pPr>
            <a:r>
              <a:rPr lang="en-US" sz="2000" dirty="0"/>
              <a:t>Estimate cost and effort</a:t>
            </a:r>
          </a:p>
          <a:p>
            <a:pPr lvl="1">
              <a:spcBef>
                <a:spcPts val="300"/>
              </a:spcBef>
            </a:pPr>
            <a:r>
              <a:rPr lang="en-US" sz="2000" dirty="0"/>
              <a:t>Decompose the problem</a:t>
            </a:r>
          </a:p>
          <a:p>
            <a:pPr lvl="1"/>
            <a:r>
              <a:rPr lang="en-US" sz="2000" dirty="0"/>
              <a:t>Develop two or more estimates using size, function points, process tasks or use-cases</a:t>
            </a:r>
          </a:p>
          <a:p>
            <a:pPr lvl="1"/>
            <a:r>
              <a:rPr lang="en-US" sz="2000" dirty="0"/>
              <a:t>Reconcile the estimates</a:t>
            </a:r>
          </a:p>
          <a:p>
            <a:pPr>
              <a:spcBef>
                <a:spcPts val="300"/>
              </a:spcBef>
            </a:pPr>
            <a:r>
              <a:rPr lang="en-US" sz="2000" dirty="0"/>
              <a:t>Develop a project schedule</a:t>
            </a:r>
          </a:p>
          <a:p>
            <a:pPr lvl="1"/>
            <a:r>
              <a:rPr lang="en-US" sz="2000" dirty="0"/>
              <a:t>Scheduling</a:t>
            </a:r>
          </a:p>
          <a:p>
            <a:pPr lvl="2">
              <a:spcBef>
                <a:spcPts val="300"/>
              </a:spcBef>
            </a:pPr>
            <a:r>
              <a:rPr lang="en-US" sz="2000" dirty="0"/>
              <a:t>Establish a meaningful task set</a:t>
            </a:r>
          </a:p>
          <a:p>
            <a:pPr lvl="2"/>
            <a:r>
              <a:rPr lang="en-US" sz="2000" dirty="0"/>
              <a:t>Define a task network</a:t>
            </a:r>
          </a:p>
          <a:p>
            <a:pPr lvl="2"/>
            <a:r>
              <a:rPr lang="en-US" sz="2000" dirty="0"/>
              <a:t>Use scheduling tools to develop a timeline chart</a:t>
            </a:r>
          </a:p>
          <a:p>
            <a:pPr lvl="2"/>
            <a:r>
              <a:rPr lang="en-US" sz="2000" dirty="0"/>
              <a:t>Define schedule tracking mechanisms</a:t>
            </a:r>
          </a:p>
          <a:p>
            <a:pPr lvl="1"/>
            <a:endParaRPr lang="en-US" sz="2000" dirty="0"/>
          </a:p>
          <a:p>
            <a:endParaRPr lang="en-US" sz="16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a:t>Defining Task Sets</a:t>
            </a:r>
          </a:p>
          <a:p>
            <a:pPr lvl="1"/>
            <a:r>
              <a:rPr lang="en-US" sz="2000" dirty="0"/>
              <a:t>Determine type of project</a:t>
            </a:r>
          </a:p>
          <a:p>
            <a:pPr lvl="1"/>
            <a:r>
              <a:rPr lang="en-US" sz="2000" dirty="0"/>
              <a:t>Assess the degree of rigor required</a:t>
            </a:r>
          </a:p>
          <a:p>
            <a:pPr lvl="1"/>
            <a:r>
              <a:rPr lang="en-US" sz="2000" dirty="0"/>
              <a:t>Identify adaptation criteria</a:t>
            </a:r>
          </a:p>
          <a:p>
            <a:pPr lvl="1"/>
            <a:r>
              <a:rPr lang="en-US" sz="2000" dirty="0"/>
              <a:t>Select appropriate software engineering tasks</a:t>
            </a:r>
            <a:endParaRPr lang="en-US" sz="1600" b="1" dirty="0"/>
          </a:p>
          <a:p>
            <a:endParaRPr lang="en-US" sz="16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Task Set Refinement</a:t>
            </a:r>
          </a:p>
          <a:p>
            <a:pPr>
              <a:spcBef>
                <a:spcPts val="300"/>
              </a:spcBef>
            </a:pPr>
            <a:endParaRPr lang="en-US" sz="2000" dirty="0"/>
          </a:p>
          <a:p>
            <a:pPr lvl="1"/>
            <a:endParaRPr lang="en-US" sz="2000" dirty="0"/>
          </a:p>
          <a:p>
            <a:endParaRPr lang="en-US" sz="1600" dirty="0"/>
          </a:p>
        </p:txBody>
      </p:sp>
      <p:sp>
        <p:nvSpPr>
          <p:cNvPr id="6" name="Text Box 3"/>
          <p:cNvSpPr txBox="1">
            <a:spLocks noChangeArrowheads="1"/>
          </p:cNvSpPr>
          <p:nvPr/>
        </p:nvSpPr>
        <p:spPr bwMode="auto">
          <a:xfrm>
            <a:off x="1219200" y="1447800"/>
            <a:ext cx="6553200" cy="338554"/>
          </a:xfrm>
          <a:prstGeom prst="rect">
            <a:avLst/>
          </a:prstGeom>
          <a:noFill/>
          <a:ln w="12700">
            <a:noFill/>
            <a:miter lim="800000"/>
            <a:headEnd/>
            <a:tailEnd/>
          </a:ln>
        </p:spPr>
        <p:txBody>
          <a:bodyPr wrap="square">
            <a:spAutoFit/>
          </a:bodyPr>
          <a:lstStyle/>
          <a:p>
            <a:pPr>
              <a:spcBef>
                <a:spcPts val="300"/>
              </a:spcBef>
            </a:pPr>
            <a:r>
              <a:rPr lang="en-US" sz="1600" b="1" dirty="0">
                <a:latin typeface="Palatino" pitchFamily="-128" charset="0"/>
              </a:rPr>
              <a:t>1.1     </a:t>
            </a:r>
            <a:r>
              <a:rPr lang="en-US" sz="1600" b="1" dirty="0">
                <a:solidFill>
                  <a:schemeClr val="folHlink"/>
                </a:solidFill>
                <a:latin typeface="Palatino" pitchFamily="-128" charset="0"/>
              </a:rPr>
              <a:t>Concept scoping</a:t>
            </a:r>
            <a:r>
              <a:rPr lang="en-US" sz="1600" dirty="0">
                <a:latin typeface="Palatino" pitchFamily="-128" charset="0"/>
              </a:rPr>
              <a:t> determines the overall scope of the project.</a:t>
            </a:r>
            <a:endParaRPr lang="en-US" sz="1600" b="1" dirty="0">
              <a:latin typeface="Palatino" pitchFamily="-128" charset="0"/>
            </a:endParaRPr>
          </a:p>
        </p:txBody>
      </p:sp>
      <p:sp>
        <p:nvSpPr>
          <p:cNvPr id="7" name="Text Box 4"/>
          <p:cNvSpPr txBox="1">
            <a:spLocks noChangeArrowheads="1"/>
          </p:cNvSpPr>
          <p:nvPr/>
        </p:nvSpPr>
        <p:spPr bwMode="auto">
          <a:xfrm>
            <a:off x="1828800" y="2057400"/>
            <a:ext cx="7086600" cy="4662815"/>
          </a:xfrm>
          <a:prstGeom prst="rect">
            <a:avLst/>
          </a:prstGeom>
          <a:noFill/>
          <a:ln w="12700">
            <a:noFill/>
            <a:miter lim="800000"/>
            <a:headEnd/>
            <a:tailEnd/>
          </a:ln>
        </p:spPr>
        <p:txBody>
          <a:bodyPr wrap="square">
            <a:spAutoFit/>
          </a:bodyPr>
          <a:lstStyle/>
          <a:p>
            <a:pPr>
              <a:spcBef>
                <a:spcPts val="600"/>
              </a:spcBef>
            </a:pPr>
            <a:r>
              <a:rPr lang="en-US" sz="1200" dirty="0"/>
              <a:t>Task definition:  Task 1.1  Concept Scoping  </a:t>
            </a:r>
          </a:p>
          <a:p>
            <a:pPr>
              <a:spcBef>
                <a:spcPts val="300"/>
              </a:spcBef>
            </a:pPr>
            <a:r>
              <a:rPr lang="en-US" sz="1200" dirty="0"/>
              <a:t>1.1.1	Identify need, benefits and potential customers;</a:t>
            </a:r>
          </a:p>
          <a:p>
            <a:pPr>
              <a:spcBef>
                <a:spcPts val="300"/>
              </a:spcBef>
            </a:pPr>
            <a:r>
              <a:rPr lang="en-US" sz="1200" dirty="0"/>
              <a:t>1.1.2	Define desired output/control and input events that drive the application;</a:t>
            </a:r>
          </a:p>
          <a:p>
            <a:pPr>
              <a:spcBef>
                <a:spcPts val="300"/>
              </a:spcBef>
            </a:pPr>
            <a:r>
              <a:rPr lang="en-US" sz="1200" dirty="0"/>
              <a:t>	Begin Task 1.1.2</a:t>
            </a:r>
          </a:p>
          <a:p>
            <a:pPr>
              <a:spcBef>
                <a:spcPts val="300"/>
              </a:spcBef>
            </a:pPr>
            <a:r>
              <a:rPr lang="en-US" sz="1200" dirty="0"/>
              <a:t>	1.1.2.1	FTR:  Review written description of need</a:t>
            </a:r>
          </a:p>
          <a:p>
            <a:pPr lvl="1"/>
            <a:r>
              <a:rPr lang="en-US" sz="1200" dirty="0">
                <a:latin typeface="Times" pitchFamily="-128" charset="0"/>
              </a:rPr>
              <a:t> FTR indicates that a formal technical review is to be conducted.</a:t>
            </a:r>
          </a:p>
          <a:p>
            <a:pPr>
              <a:spcBef>
                <a:spcPts val="300"/>
              </a:spcBef>
            </a:pPr>
            <a:r>
              <a:rPr lang="en-US" sz="1200" dirty="0"/>
              <a:t>	1.1.2.2	Derive a list of customer visible outputs/inputs</a:t>
            </a:r>
          </a:p>
          <a:p>
            <a:pPr>
              <a:spcBef>
                <a:spcPts val="300"/>
              </a:spcBef>
            </a:pPr>
            <a:r>
              <a:rPr lang="en-US" sz="1200" dirty="0"/>
              <a:t>	1.1.2.3	FTR:  Review outputs/inputs with customer and revise as required;</a:t>
            </a:r>
          </a:p>
          <a:p>
            <a:pPr>
              <a:spcBef>
                <a:spcPts val="300"/>
              </a:spcBef>
            </a:pPr>
            <a:r>
              <a:rPr lang="en-US" sz="1200" dirty="0"/>
              <a:t>	</a:t>
            </a:r>
            <a:r>
              <a:rPr lang="en-US" sz="1200" dirty="0" err="1"/>
              <a:t>endtask</a:t>
            </a:r>
            <a:r>
              <a:rPr lang="en-US" sz="1200" dirty="0"/>
              <a:t> Task 1.1.2</a:t>
            </a:r>
          </a:p>
          <a:p>
            <a:pPr>
              <a:spcBef>
                <a:spcPts val="300"/>
              </a:spcBef>
            </a:pPr>
            <a:r>
              <a:rPr lang="en-US" sz="1200" dirty="0"/>
              <a:t>1.1.3	Define the functionality/behavior for each major function;</a:t>
            </a:r>
          </a:p>
          <a:p>
            <a:pPr>
              <a:spcBef>
                <a:spcPts val="300"/>
              </a:spcBef>
            </a:pPr>
            <a:r>
              <a:rPr lang="en-US" sz="1200" dirty="0"/>
              <a:t>	Begin Task 1.1.3</a:t>
            </a:r>
          </a:p>
          <a:p>
            <a:pPr>
              <a:spcBef>
                <a:spcPts val="300"/>
              </a:spcBef>
            </a:pPr>
            <a:r>
              <a:rPr lang="en-US" sz="1200" dirty="0"/>
              <a:t>	1.1.3.1	FTR:  Review output and input data objects derived in task 1.1.2;</a:t>
            </a:r>
          </a:p>
          <a:p>
            <a:pPr>
              <a:spcBef>
                <a:spcPts val="300"/>
              </a:spcBef>
            </a:pPr>
            <a:r>
              <a:rPr lang="en-US" sz="1200" dirty="0"/>
              <a:t>	1.1.3.2	Derive a model of functions/behaviors;</a:t>
            </a:r>
          </a:p>
          <a:p>
            <a:pPr>
              <a:spcBef>
                <a:spcPts val="300"/>
              </a:spcBef>
            </a:pPr>
            <a:r>
              <a:rPr lang="en-US" sz="1200" dirty="0"/>
              <a:t>	1.1.3.3	FTR:  Review functions/behaviors with customer and revise as required;</a:t>
            </a:r>
          </a:p>
          <a:p>
            <a:pPr>
              <a:spcBef>
                <a:spcPts val="300"/>
              </a:spcBef>
            </a:pPr>
            <a:r>
              <a:rPr lang="en-US" sz="1200" dirty="0"/>
              <a:t>	</a:t>
            </a:r>
            <a:r>
              <a:rPr lang="en-US" sz="1200" dirty="0" err="1"/>
              <a:t>endtask</a:t>
            </a:r>
            <a:r>
              <a:rPr lang="en-US" sz="1200" dirty="0"/>
              <a:t> Task 1.1.3</a:t>
            </a:r>
          </a:p>
          <a:p>
            <a:pPr>
              <a:spcBef>
                <a:spcPts val="300"/>
              </a:spcBef>
            </a:pPr>
            <a:r>
              <a:rPr lang="en-US" sz="1200" dirty="0"/>
              <a:t>1.1.4	Isolate those elements of the technology to be implemented in software; </a:t>
            </a:r>
          </a:p>
          <a:p>
            <a:pPr>
              <a:spcBef>
                <a:spcPts val="300"/>
              </a:spcBef>
            </a:pPr>
            <a:r>
              <a:rPr lang="en-US" sz="1200" dirty="0"/>
              <a:t>1.1.5	Research availability of existing software;</a:t>
            </a:r>
          </a:p>
          <a:p>
            <a:pPr>
              <a:spcBef>
                <a:spcPts val="300"/>
              </a:spcBef>
            </a:pPr>
            <a:r>
              <a:rPr lang="en-US" sz="1200" dirty="0"/>
              <a:t>1.1.6	Define technical feasibility;</a:t>
            </a:r>
          </a:p>
          <a:p>
            <a:pPr>
              <a:spcBef>
                <a:spcPts val="300"/>
              </a:spcBef>
            </a:pPr>
            <a:r>
              <a:rPr lang="en-US" sz="1200" dirty="0"/>
              <a:t>1.1.7	Make quick estimate of size;</a:t>
            </a:r>
          </a:p>
          <a:p>
            <a:pPr>
              <a:spcBef>
                <a:spcPts val="300"/>
              </a:spcBef>
            </a:pPr>
            <a:r>
              <a:rPr lang="en-US" sz="1200" dirty="0"/>
              <a:t>1.1.8	Create a Scope Definition;</a:t>
            </a:r>
          </a:p>
          <a:p>
            <a:r>
              <a:rPr lang="en-US" sz="1200" dirty="0" err="1"/>
              <a:t>endTask</a:t>
            </a:r>
            <a:r>
              <a:rPr lang="en-US" sz="1200" dirty="0"/>
              <a:t> definition:   Task 1.1</a:t>
            </a:r>
          </a:p>
        </p:txBody>
      </p:sp>
      <p:sp>
        <p:nvSpPr>
          <p:cNvPr id="8" name="AutoShape 5"/>
          <p:cNvSpPr>
            <a:spLocks noChangeArrowheads="1"/>
          </p:cNvSpPr>
          <p:nvPr/>
        </p:nvSpPr>
        <p:spPr bwMode="auto">
          <a:xfrm>
            <a:off x="334963" y="1455738"/>
            <a:ext cx="841375" cy="3268662"/>
          </a:xfrm>
          <a:prstGeom prst="curvedRightArrow">
            <a:avLst>
              <a:gd name="adj1" fmla="val 77698"/>
              <a:gd name="adj2" fmla="val 155396"/>
              <a:gd name="adj3" fmla="val 33333"/>
            </a:avLst>
          </a:prstGeom>
          <a:solidFill>
            <a:srgbClr val="AD278D"/>
          </a:solidFill>
          <a:ln w="12700">
            <a:solidFill>
              <a:schemeClr val="tx1"/>
            </a:solidFill>
            <a:miter lim="800000"/>
            <a:headEnd/>
            <a:tailEnd/>
          </a:ln>
        </p:spPr>
        <p:txBody>
          <a:bodyPr wrap="none" anchor="ctr"/>
          <a:lstStyle/>
          <a:p>
            <a:endParaRPr lang="en-US"/>
          </a:p>
        </p:txBody>
      </p:sp>
      <p:sp>
        <p:nvSpPr>
          <p:cNvPr id="9" name="Text Box 6"/>
          <p:cNvSpPr txBox="1">
            <a:spLocks noChangeArrowheads="1"/>
          </p:cNvSpPr>
          <p:nvPr/>
        </p:nvSpPr>
        <p:spPr bwMode="auto">
          <a:xfrm>
            <a:off x="152400" y="4724400"/>
            <a:ext cx="1768475" cy="339725"/>
          </a:xfrm>
          <a:prstGeom prst="rect">
            <a:avLst/>
          </a:prstGeom>
          <a:noFill/>
          <a:ln w="12700">
            <a:noFill/>
            <a:miter lim="800000"/>
            <a:headEnd/>
            <a:tailEnd/>
          </a:ln>
        </p:spPr>
        <p:txBody>
          <a:bodyPr>
            <a:spAutoFit/>
          </a:bodyPr>
          <a:lstStyle/>
          <a:p>
            <a:pPr>
              <a:lnSpc>
                <a:spcPct val="90000"/>
              </a:lnSpc>
              <a:spcBef>
                <a:spcPct val="50000"/>
              </a:spcBef>
            </a:pPr>
            <a:r>
              <a:rPr lang="en-US" sz="1800" b="1">
                <a:latin typeface="Helvetica" pitchFamily="-128" charset="0"/>
              </a:rPr>
              <a:t>is refined to</a:t>
            </a:r>
          </a:p>
        </p:txBody>
      </p:sp>
      <p:sp>
        <p:nvSpPr>
          <p:cNvPr id="10" name="AutoShape 7"/>
          <p:cNvSpPr>
            <a:spLocks/>
          </p:cNvSpPr>
          <p:nvPr/>
        </p:nvSpPr>
        <p:spPr bwMode="auto">
          <a:xfrm>
            <a:off x="1447800" y="1981200"/>
            <a:ext cx="414338" cy="4724400"/>
          </a:xfrm>
          <a:prstGeom prst="leftBrace">
            <a:avLst>
              <a:gd name="adj1" fmla="val 76245"/>
              <a:gd name="adj2" fmla="val 50000"/>
            </a:avLst>
          </a:prstGeom>
          <a:noFill/>
          <a:ln w="12700">
            <a:solidFill>
              <a:schemeClr val="tx1"/>
            </a:solidFill>
            <a:round/>
            <a:headEnd/>
            <a:tailEnd/>
          </a:ln>
        </p:spPr>
        <p:txBody>
          <a:bodyPr wrap="none" anchor="ctr"/>
          <a:lstStyle/>
          <a:p>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Define a Task Network</a:t>
            </a:r>
          </a:p>
          <a:p>
            <a:pPr>
              <a:spcBef>
                <a:spcPts val="300"/>
              </a:spcBef>
            </a:pPr>
            <a:endParaRPr lang="en-US" sz="2000" dirty="0"/>
          </a:p>
          <a:p>
            <a:pPr lvl="1"/>
            <a:endParaRPr lang="en-US" sz="2000" dirty="0"/>
          </a:p>
          <a:p>
            <a:endParaRPr lang="en-US" sz="1600" dirty="0"/>
          </a:p>
        </p:txBody>
      </p:sp>
      <p:pic>
        <p:nvPicPr>
          <p:cNvPr id="5" name="Picture 4"/>
          <p:cNvPicPr>
            <a:picLocks noChangeArrowheads="1"/>
          </p:cNvPicPr>
          <p:nvPr/>
        </p:nvPicPr>
        <p:blipFill>
          <a:blip r:embed="rId3"/>
          <a:srcRect/>
          <a:stretch>
            <a:fillRect/>
          </a:stretch>
        </p:blipFill>
        <p:spPr bwMode="auto">
          <a:xfrm>
            <a:off x="533400" y="1676400"/>
            <a:ext cx="8077200" cy="4114800"/>
          </a:xfrm>
          <a:prstGeom prst="rect">
            <a:avLst/>
          </a:prstGeom>
          <a:noFill/>
          <a:ln w="12700">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Estimation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spcBef>
                <a:spcPts val="300"/>
              </a:spcBef>
            </a:pPr>
            <a:r>
              <a:rPr lang="en-US" sz="2000" dirty="0"/>
              <a:t>Estimation of resources, cost, and schedule for a software engineering effort requires </a:t>
            </a:r>
          </a:p>
          <a:p>
            <a:pPr lvl="1">
              <a:spcBef>
                <a:spcPts val="300"/>
              </a:spcBef>
            </a:pPr>
            <a:r>
              <a:rPr lang="en-US" sz="2000" dirty="0"/>
              <a:t>Experience</a:t>
            </a:r>
          </a:p>
          <a:p>
            <a:pPr lvl="1">
              <a:spcBef>
                <a:spcPts val="300"/>
              </a:spcBef>
            </a:pPr>
            <a:r>
              <a:rPr lang="en-US" sz="2000" dirty="0"/>
              <a:t>Access to good historical information (metrics)</a:t>
            </a:r>
          </a:p>
          <a:p>
            <a:pPr lvl="1">
              <a:spcBef>
                <a:spcPts val="300"/>
              </a:spcBef>
            </a:pPr>
            <a:r>
              <a:rPr lang="en-US" sz="2000" dirty="0"/>
              <a:t>The courage to commit to quantitative predictions when qualitative information is all that exists</a:t>
            </a:r>
          </a:p>
          <a:p>
            <a:pPr>
              <a:spcBef>
                <a:spcPts val="300"/>
              </a:spcBef>
            </a:pPr>
            <a:r>
              <a:rPr lang="en-US" sz="2000" dirty="0"/>
              <a:t>Estimation carries inherent risk and this risk leads to uncertainty</a:t>
            </a:r>
          </a:p>
          <a:p>
            <a:pPr>
              <a:spcBef>
                <a:spcPts val="300"/>
              </a:spcBef>
            </a:pPr>
            <a:r>
              <a:rPr lang="en-US" sz="2000" dirty="0"/>
              <a:t>Write it Down!</a:t>
            </a:r>
          </a:p>
          <a:p>
            <a:pPr lvl="1"/>
            <a:endParaRPr lang="en-US" sz="2000" dirty="0"/>
          </a:p>
          <a:p>
            <a:endParaRPr lang="en-US" sz="1600" dirty="0"/>
          </a:p>
        </p:txBody>
      </p:sp>
      <p:sp>
        <p:nvSpPr>
          <p:cNvPr id="8" name="Rectangle 3"/>
          <p:cNvSpPr>
            <a:spLocks noChangeArrowheads="1"/>
          </p:cNvSpPr>
          <p:nvPr/>
        </p:nvSpPr>
        <p:spPr bwMode="auto">
          <a:xfrm>
            <a:off x="6769100" y="3524250"/>
            <a:ext cx="1917700" cy="3028950"/>
          </a:xfrm>
          <a:prstGeom prst="rect">
            <a:avLst/>
          </a:prstGeom>
          <a:solidFill>
            <a:srgbClr val="AD278D"/>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
        <p:nvSpPr>
          <p:cNvPr id="9" name="Rectangle 4"/>
          <p:cNvSpPr>
            <a:spLocks noChangeArrowheads="1"/>
          </p:cNvSpPr>
          <p:nvPr/>
        </p:nvSpPr>
        <p:spPr bwMode="auto">
          <a:xfrm>
            <a:off x="7021513" y="4037013"/>
            <a:ext cx="1468437" cy="1184275"/>
          </a:xfrm>
          <a:prstGeom prst="rect">
            <a:avLst/>
          </a:prstGeom>
          <a:noFill/>
          <a:ln w="25400">
            <a:noFill/>
            <a:miter lim="800000"/>
            <a:headEnd/>
            <a:tailEnd/>
          </a:ln>
          <a:effectLst/>
        </p:spPr>
        <p:txBody>
          <a:bodyPr wrap="none" lIns="90487" tIns="44450" rIns="90487" bIns="44450">
            <a:spAutoFit/>
          </a:bodyPr>
          <a:lstStyle/>
          <a:p>
            <a:pPr algn="ctr">
              <a:defRPr/>
            </a:pPr>
            <a:r>
              <a:rPr lang="en-US" b="1">
                <a:effectLst>
                  <a:outerShdw blurRad="38100" dist="38100" dir="2700000" algn="tl">
                    <a:srgbClr val="FFFFFF"/>
                  </a:outerShdw>
                </a:effectLst>
                <a:latin typeface="Helvetica" pitchFamily="-128" charset="0"/>
                <a:ea typeface="ＭＳ Ｐゴシック" pitchFamily="-128" charset="-128"/>
              </a:rPr>
              <a:t>Software</a:t>
            </a:r>
          </a:p>
          <a:p>
            <a:pPr algn="ctr">
              <a:defRPr/>
            </a:pPr>
            <a:r>
              <a:rPr lang="en-US" b="1">
                <a:effectLst>
                  <a:outerShdw blurRad="38100" dist="38100" dir="2700000" algn="tl">
                    <a:srgbClr val="FFFFFF"/>
                  </a:outerShdw>
                </a:effectLst>
                <a:latin typeface="Helvetica" pitchFamily="-128" charset="0"/>
                <a:ea typeface="ＭＳ Ｐゴシック" pitchFamily="-128" charset="-128"/>
              </a:rPr>
              <a:t>Project</a:t>
            </a:r>
          </a:p>
          <a:p>
            <a:pPr algn="ctr">
              <a:defRPr/>
            </a:pPr>
            <a:r>
              <a:rPr lang="en-US" b="1">
                <a:effectLst>
                  <a:outerShdw blurRad="38100" dist="38100" dir="2700000" algn="tl">
                    <a:srgbClr val="FFFFFF"/>
                  </a:outerShdw>
                </a:effectLst>
                <a:latin typeface="Helvetica" pitchFamily="-128" charset="0"/>
                <a:ea typeface="ＭＳ Ｐゴシック" pitchFamily="-128" charset="-128"/>
              </a:rPr>
              <a:t>Plan</a:t>
            </a:r>
          </a:p>
        </p:txBody>
      </p:sp>
      <p:sp>
        <p:nvSpPr>
          <p:cNvPr id="10" name="Rectangle 5"/>
          <p:cNvSpPr>
            <a:spLocks noChangeArrowheads="1"/>
          </p:cNvSpPr>
          <p:nvPr/>
        </p:nvSpPr>
        <p:spPr bwMode="auto">
          <a:xfrm>
            <a:off x="990600" y="3681413"/>
            <a:ext cx="2667000" cy="2857500"/>
          </a:xfrm>
          <a:prstGeom prst="rect">
            <a:avLst/>
          </a:prstGeom>
          <a:solidFill>
            <a:schemeClr val="hlink"/>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
        <p:nvSpPr>
          <p:cNvPr id="11" name="Rectangle 6"/>
          <p:cNvSpPr>
            <a:spLocks noChangeArrowheads="1"/>
          </p:cNvSpPr>
          <p:nvPr/>
        </p:nvSpPr>
        <p:spPr bwMode="auto">
          <a:xfrm>
            <a:off x="1090613" y="3979863"/>
            <a:ext cx="1811392" cy="1474763"/>
          </a:xfrm>
          <a:prstGeom prst="rect">
            <a:avLst/>
          </a:prstGeom>
          <a:noFill/>
          <a:ln w="254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000000"/>
                  </a:outerShdw>
                </a:effectLst>
                <a:latin typeface="Helvetica" pitchFamily="-128" charset="0"/>
                <a:ea typeface="ＭＳ Ｐゴシック" pitchFamily="-128" charset="-128"/>
              </a:rPr>
              <a:t>Project Scope</a:t>
            </a:r>
            <a:endParaRPr lang="en-US" b="1" dirty="0">
              <a:effectLst>
                <a:outerShdw blurRad="38100" dist="38100" dir="2700000" algn="tl">
                  <a:srgbClr val="FFFFFF"/>
                </a:outerShdw>
              </a:effectLst>
              <a:latin typeface="Helvetica" pitchFamily="-128" charset="0"/>
              <a:ea typeface="ＭＳ Ｐゴシック" pitchFamily="-128" charset="-128"/>
            </a:endParaRPr>
          </a:p>
          <a:p>
            <a:pPr>
              <a:defRPr/>
            </a:pPr>
            <a:r>
              <a:rPr lang="en-US" dirty="0">
                <a:effectLst>
                  <a:outerShdw blurRad="38100" dist="38100" dir="2700000" algn="tl">
                    <a:srgbClr val="FFFFFF"/>
                  </a:outerShdw>
                </a:effectLst>
                <a:latin typeface="Helvetica" pitchFamily="-128" charset="0"/>
                <a:ea typeface="ＭＳ Ｐゴシック" pitchFamily="-128" charset="-128"/>
              </a:rPr>
              <a:t>Estimates</a:t>
            </a:r>
          </a:p>
          <a:p>
            <a:pPr>
              <a:defRPr/>
            </a:pPr>
            <a:r>
              <a:rPr lang="en-US" dirty="0">
                <a:effectLst>
                  <a:outerShdw blurRad="38100" dist="38100" dir="2700000" algn="tl">
                    <a:srgbClr val="FFFFFF"/>
                  </a:outerShdw>
                </a:effectLst>
                <a:latin typeface="Helvetica" pitchFamily="-128" charset="0"/>
                <a:ea typeface="ＭＳ Ｐゴシック" pitchFamily="-128" charset="-128"/>
              </a:rPr>
              <a:t>Risks</a:t>
            </a:r>
          </a:p>
          <a:p>
            <a:pPr>
              <a:defRPr/>
            </a:pPr>
            <a:r>
              <a:rPr lang="en-US" dirty="0">
                <a:effectLst>
                  <a:outerShdw blurRad="38100" dist="38100" dir="2700000" algn="tl">
                    <a:srgbClr val="FFFFFF"/>
                  </a:outerShdw>
                </a:effectLst>
                <a:latin typeface="Helvetica" pitchFamily="-128" charset="0"/>
                <a:ea typeface="ＭＳ Ｐゴシック" pitchFamily="-128" charset="-128"/>
              </a:rPr>
              <a:t>Schedule</a:t>
            </a:r>
          </a:p>
          <a:p>
            <a:pPr>
              <a:defRPr/>
            </a:pPr>
            <a:r>
              <a:rPr lang="en-US" dirty="0">
                <a:effectLst>
                  <a:outerShdw blurRad="38100" dist="38100" dir="2700000" algn="tl">
                    <a:srgbClr val="FFFFFF"/>
                  </a:outerShdw>
                </a:effectLst>
                <a:latin typeface="Helvetica" pitchFamily="-128" charset="0"/>
                <a:ea typeface="ＭＳ Ｐゴシック" pitchFamily="-128" charset="-128"/>
              </a:rPr>
              <a:t>Control strategy</a:t>
            </a:r>
          </a:p>
        </p:txBody>
      </p:sp>
      <p:sp>
        <p:nvSpPr>
          <p:cNvPr id="12" name="AutoShape 7"/>
          <p:cNvSpPr>
            <a:spLocks noChangeArrowheads="1"/>
          </p:cNvSpPr>
          <p:nvPr/>
        </p:nvSpPr>
        <p:spPr bwMode="auto">
          <a:xfrm>
            <a:off x="4165600" y="4010025"/>
            <a:ext cx="1892300" cy="1952625"/>
          </a:xfrm>
          <a:prstGeom prst="rightArrow">
            <a:avLst>
              <a:gd name="adj1" fmla="val 50000"/>
              <a:gd name="adj2" fmla="val 50005"/>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Scope</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20000"/>
          </a:bodyPr>
          <a:lstStyle/>
          <a:p>
            <a:pPr>
              <a:spcBef>
                <a:spcPts val="300"/>
              </a:spcBef>
              <a:buNone/>
            </a:pPr>
            <a:r>
              <a:rPr lang="en-US" sz="2200" b="1" dirty="0"/>
              <a:t>What is Scope?</a:t>
            </a:r>
          </a:p>
          <a:p>
            <a:pPr>
              <a:spcBef>
                <a:spcPts val="300"/>
              </a:spcBef>
            </a:pPr>
            <a:r>
              <a:rPr lang="en-US" sz="2200" dirty="0"/>
              <a:t>Software scope describes </a:t>
            </a:r>
          </a:p>
          <a:p>
            <a:pPr lvl="1">
              <a:spcBef>
                <a:spcPts val="300"/>
              </a:spcBef>
            </a:pPr>
            <a:r>
              <a:rPr lang="en-US" sz="2200" dirty="0"/>
              <a:t>The functions and features that are to be delivered to end-users</a:t>
            </a:r>
          </a:p>
          <a:p>
            <a:pPr lvl="1">
              <a:spcBef>
                <a:spcPts val="300"/>
              </a:spcBef>
            </a:pPr>
            <a:r>
              <a:rPr lang="en-US" sz="2200" dirty="0"/>
              <a:t>The data that are input and output</a:t>
            </a:r>
          </a:p>
          <a:p>
            <a:pPr lvl="1">
              <a:spcBef>
                <a:spcPts val="300"/>
              </a:spcBef>
            </a:pPr>
            <a:r>
              <a:rPr lang="en-US" sz="2200" dirty="0"/>
              <a:t>The “content” that is presented to users as a consequence of using the software</a:t>
            </a:r>
          </a:p>
          <a:p>
            <a:pPr lvl="1">
              <a:spcBef>
                <a:spcPts val="300"/>
              </a:spcBef>
            </a:pPr>
            <a:r>
              <a:rPr lang="en-US" sz="2200" dirty="0"/>
              <a:t>The performance, constraints, interfaces, and reliability that bound the system. </a:t>
            </a:r>
          </a:p>
          <a:p>
            <a:pPr>
              <a:spcBef>
                <a:spcPts val="300"/>
              </a:spcBef>
            </a:pPr>
            <a:r>
              <a:rPr lang="en-US" sz="2200" dirty="0"/>
              <a:t>Scope is defined using one of two techniques:</a:t>
            </a:r>
          </a:p>
          <a:p>
            <a:pPr lvl="2">
              <a:spcBef>
                <a:spcPts val="300"/>
              </a:spcBef>
            </a:pPr>
            <a:r>
              <a:rPr lang="en-US" sz="2200" dirty="0"/>
              <a:t>A narrative description of software scope is developed after communication with all stakeholders.</a:t>
            </a:r>
          </a:p>
          <a:p>
            <a:pPr lvl="2"/>
            <a:r>
              <a:rPr lang="en-US" sz="2200" dirty="0"/>
              <a:t>A set of use-cases is developed by end-users.</a:t>
            </a:r>
          </a:p>
          <a:p>
            <a:pPr>
              <a:spcBef>
                <a:spcPts val="300"/>
              </a:spcBef>
            </a:pPr>
            <a:r>
              <a:rPr lang="en-US" sz="2200" dirty="0"/>
              <a:t>To Understand Scope…</a:t>
            </a:r>
          </a:p>
          <a:p>
            <a:pPr>
              <a:buNone/>
            </a:pPr>
            <a:r>
              <a:rPr lang="en-US" sz="2200" dirty="0"/>
              <a:t>	- Understand the customers needs</a:t>
            </a:r>
          </a:p>
          <a:p>
            <a:pPr>
              <a:buNone/>
            </a:pPr>
            <a:r>
              <a:rPr lang="en-US" sz="2200" dirty="0"/>
              <a:t>	- Understand the business context</a:t>
            </a:r>
          </a:p>
          <a:p>
            <a:pPr>
              <a:buNone/>
            </a:pPr>
            <a:r>
              <a:rPr lang="en-US" sz="2200" dirty="0"/>
              <a:t>	- Understand the project boundaries</a:t>
            </a:r>
          </a:p>
          <a:p>
            <a:pPr>
              <a:buNone/>
            </a:pPr>
            <a:r>
              <a:rPr lang="en-US" sz="2200" dirty="0"/>
              <a:t>	- Understand the customer’s motivation</a:t>
            </a:r>
          </a:p>
          <a:p>
            <a:pPr>
              <a:buNone/>
            </a:pPr>
            <a:r>
              <a:rPr lang="en-US" sz="2200" dirty="0"/>
              <a:t>	- Understand the likely paths for change</a:t>
            </a:r>
          </a:p>
          <a:p>
            <a:pPr>
              <a:buNone/>
            </a:pPr>
            <a:r>
              <a:rPr lang="en-US" sz="2200" dirty="0"/>
              <a:t>	- Understand that ...Even when you understand, nothing is guaranteed!</a:t>
            </a:r>
          </a:p>
          <a:p>
            <a:pPr lvl="2"/>
            <a:endParaRPr lang="en-US" sz="2000" dirty="0"/>
          </a:p>
          <a:p>
            <a:pPr lvl="1"/>
            <a:endParaRPr lang="en-US" sz="2000" dirty="0"/>
          </a:p>
          <a:p>
            <a:endParaRPr lang="en-US" sz="16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Scope</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lvl="1"/>
            <a:endParaRPr lang="en-US" sz="2000" dirty="0"/>
          </a:p>
          <a:p>
            <a:endParaRPr lang="en-US" sz="1600" dirty="0"/>
          </a:p>
        </p:txBody>
      </p:sp>
      <p:pic>
        <p:nvPicPr>
          <p:cNvPr id="5" name="Picture 3"/>
          <p:cNvPicPr>
            <a:picLocks noChangeAspect="1" noChangeArrowheads="1"/>
          </p:cNvPicPr>
          <p:nvPr/>
        </p:nvPicPr>
        <p:blipFill>
          <a:blip r:embed="rId3"/>
          <a:srcRect/>
          <a:stretch>
            <a:fillRect/>
          </a:stretch>
        </p:blipFill>
        <p:spPr bwMode="auto">
          <a:xfrm>
            <a:off x="2120900" y="892990"/>
            <a:ext cx="4813300" cy="5584010"/>
          </a:xfrm>
          <a:prstGeom prst="rect">
            <a:avLst/>
          </a:prstGeom>
          <a:noFill/>
          <a:ln w="12700">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GB" sz="2000" b="1" dirty="0"/>
              <a:t>Waterfall - Disadvantages</a:t>
            </a:r>
            <a:endParaRPr lang="en-US" sz="2000" dirty="0">
              <a:ea typeface="ＭＳ Ｐゴシック" pitchFamily="-128" charset="-128"/>
            </a:endParaRPr>
          </a:p>
          <a:p>
            <a:pPr marL="228600" lvl="0" indent="-228600" fontAlgn="base">
              <a:spcBef>
                <a:spcPct val="30000"/>
              </a:spcBef>
              <a:spcAft>
                <a:spcPct val="0"/>
              </a:spcAft>
              <a:buNone/>
              <a:defRPr/>
            </a:pPr>
            <a:r>
              <a:rPr lang="en-US" sz="2000" dirty="0"/>
              <a:t>1. Real projects rarely follow this linear sequence. </a:t>
            </a:r>
          </a:p>
          <a:p>
            <a:pPr marL="228600" indent="-228600">
              <a:spcBef>
                <a:spcPts val="0"/>
              </a:spcBef>
              <a:buNone/>
              <a:defRPr/>
            </a:pPr>
            <a:r>
              <a:rPr lang="en-US" sz="2000" dirty="0"/>
              <a:t>2. Difficult for customer to state all requirements at one shot</a:t>
            </a:r>
          </a:p>
          <a:p>
            <a:pPr marL="228600" indent="-228600">
              <a:spcBef>
                <a:spcPts val="0"/>
              </a:spcBef>
              <a:buNone/>
              <a:defRPr/>
            </a:pPr>
            <a:r>
              <a:rPr lang="en-US" sz="2000" dirty="0"/>
              <a:t>3. Customer must have patience.</a:t>
            </a:r>
          </a:p>
          <a:p>
            <a:pPr marL="228600" indent="-228600">
              <a:spcBef>
                <a:spcPts val="0"/>
              </a:spcBef>
              <a:buNone/>
              <a:defRPr/>
            </a:pPr>
            <a:endParaRPr lang="en-US" sz="2000" dirty="0">
              <a:ea typeface="ＭＳ Ｐゴシック" pitchFamily="-128" charset="-128"/>
            </a:endParaRPr>
          </a:p>
          <a:p>
            <a:pPr marL="228600" indent="-228600">
              <a:spcBef>
                <a:spcPts val="0"/>
              </a:spcBef>
              <a:buNone/>
              <a:defRPr/>
            </a:pPr>
            <a:r>
              <a:rPr lang="en-US" sz="2000" b="1" dirty="0"/>
              <a:t>V-Model</a:t>
            </a:r>
          </a:p>
          <a:p>
            <a:pPr>
              <a:lnSpc>
                <a:spcPct val="90000"/>
              </a:lnSpc>
            </a:pPr>
            <a:r>
              <a:rPr lang="en-US" sz="2000" dirty="0"/>
              <a:t>A variation of waterfall model depicts </a:t>
            </a:r>
          </a:p>
          <a:p>
            <a:pPr>
              <a:lnSpc>
                <a:spcPct val="90000"/>
              </a:lnSpc>
              <a:buNone/>
            </a:pPr>
            <a:r>
              <a:rPr lang="en-US" sz="2000" dirty="0"/>
              <a:t>	the relationship of quality assurance </a:t>
            </a:r>
          </a:p>
          <a:p>
            <a:pPr>
              <a:lnSpc>
                <a:spcPct val="90000"/>
              </a:lnSpc>
              <a:buNone/>
            </a:pPr>
            <a:r>
              <a:rPr lang="en-US" sz="2000" dirty="0"/>
              <a:t>	actions to the actions associated with </a:t>
            </a:r>
          </a:p>
          <a:p>
            <a:pPr>
              <a:lnSpc>
                <a:spcPct val="90000"/>
              </a:lnSpc>
              <a:buNone/>
            </a:pPr>
            <a:r>
              <a:rPr lang="en-US" sz="2000" dirty="0"/>
              <a:t>	communication, modeling and early code </a:t>
            </a:r>
          </a:p>
          <a:p>
            <a:pPr>
              <a:lnSpc>
                <a:spcPct val="90000"/>
              </a:lnSpc>
              <a:buNone/>
            </a:pPr>
            <a:r>
              <a:rPr lang="en-US" sz="2000" dirty="0"/>
              <a:t>	construction activities.</a:t>
            </a:r>
          </a:p>
          <a:p>
            <a:pPr>
              <a:lnSpc>
                <a:spcPct val="90000"/>
              </a:lnSpc>
            </a:pPr>
            <a:r>
              <a:rPr lang="en-US" sz="2000" dirty="0"/>
              <a:t>Team first moves down the left side of </a:t>
            </a:r>
          </a:p>
          <a:p>
            <a:pPr>
              <a:lnSpc>
                <a:spcPct val="90000"/>
              </a:lnSpc>
              <a:buNone/>
            </a:pPr>
            <a:r>
              <a:rPr lang="en-US" sz="2000" dirty="0"/>
              <a:t>	the V to refine the problem requirements.</a:t>
            </a:r>
          </a:p>
          <a:p>
            <a:pPr>
              <a:lnSpc>
                <a:spcPct val="90000"/>
              </a:lnSpc>
            </a:pPr>
            <a:r>
              <a:rPr lang="en-US" sz="2000" dirty="0"/>
              <a:t>Once code is generated, the team moves </a:t>
            </a:r>
          </a:p>
          <a:p>
            <a:pPr>
              <a:lnSpc>
                <a:spcPct val="90000"/>
              </a:lnSpc>
              <a:buNone/>
            </a:pPr>
            <a:r>
              <a:rPr lang="en-US" sz="2000" dirty="0"/>
              <a:t>	up the right side of the V, performing </a:t>
            </a:r>
          </a:p>
          <a:p>
            <a:pPr>
              <a:lnSpc>
                <a:spcPct val="90000"/>
              </a:lnSpc>
              <a:buNone/>
            </a:pPr>
            <a:r>
              <a:rPr lang="en-US" sz="2000" dirty="0"/>
              <a:t>	a series of tests that validate each of </a:t>
            </a:r>
          </a:p>
          <a:p>
            <a:pPr>
              <a:lnSpc>
                <a:spcPct val="90000"/>
              </a:lnSpc>
              <a:buNone/>
            </a:pPr>
            <a:r>
              <a:rPr lang="en-US" sz="2000" dirty="0"/>
              <a:t>	the models created as the team moved </a:t>
            </a:r>
          </a:p>
          <a:p>
            <a:pPr>
              <a:lnSpc>
                <a:spcPct val="90000"/>
              </a:lnSpc>
              <a:buNone/>
            </a:pPr>
            <a:r>
              <a:rPr lang="en-US" sz="2000" dirty="0"/>
              <a:t>	down the left side.</a:t>
            </a:r>
            <a:endParaRPr lang="en-GB" sz="2000" dirty="0"/>
          </a:p>
          <a:p>
            <a:pPr>
              <a:buNone/>
            </a:pPr>
            <a:endParaRPr lang="en-US" sz="2000" dirty="0"/>
          </a:p>
        </p:txBody>
      </p:sp>
      <p:pic>
        <p:nvPicPr>
          <p:cNvPr id="4" name="Picture 1030" descr="Figure 2"/>
          <p:cNvPicPr>
            <a:picLocks noChangeAspect="1" noChangeArrowheads="1"/>
          </p:cNvPicPr>
          <p:nvPr/>
        </p:nvPicPr>
        <p:blipFill>
          <a:blip r:embed="rId3"/>
          <a:srcRect/>
          <a:stretch>
            <a:fillRect/>
          </a:stretch>
        </p:blipFill>
        <p:spPr bwMode="auto">
          <a:xfrm>
            <a:off x="4978400" y="2527300"/>
            <a:ext cx="4165600" cy="4330700"/>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REFERENCES</a:t>
            </a:r>
          </a:p>
        </p:txBody>
      </p:sp>
      <p:sp>
        <p:nvSpPr>
          <p:cNvPr id="3" name="Content Placeholder 2"/>
          <p:cNvSpPr>
            <a:spLocks noGrp="1"/>
          </p:cNvSpPr>
          <p:nvPr>
            <p:ph idx="1"/>
          </p:nvPr>
        </p:nvSpPr>
        <p:spPr>
          <a:xfrm>
            <a:off x="152400" y="914400"/>
            <a:ext cx="8839200" cy="5791200"/>
          </a:xfrm>
        </p:spPr>
        <p:txBody>
          <a:bodyPr>
            <a:normAutofit/>
          </a:bodyPr>
          <a:lstStyle/>
          <a:p>
            <a:r>
              <a:rPr lang="en-US" sz="2000" dirty="0"/>
              <a:t>Roger S. Pressman, Software Engineering – A Practitioner Approach, 6</a:t>
            </a:r>
            <a:r>
              <a:rPr lang="en-US" sz="2000" baseline="30000" dirty="0"/>
              <a:t>th</a:t>
            </a:r>
            <a:r>
              <a:rPr lang="en-US" sz="2000" dirty="0"/>
              <a:t> ed., McGraw Hill, 2005</a:t>
            </a:r>
          </a:p>
          <a:p>
            <a:endParaRPr lang="en-US" sz="2000" dirty="0"/>
          </a:p>
          <a:p>
            <a:r>
              <a:rPr lang="en-US" sz="2000" dirty="0"/>
              <a:t>Ian Somerville, Software Engineering, 8</a:t>
            </a:r>
            <a:r>
              <a:rPr lang="en-US" sz="2000" baseline="30000" dirty="0"/>
              <a:t>th</a:t>
            </a:r>
            <a:r>
              <a:rPr lang="en-US" sz="2000" dirty="0"/>
              <a:t> ed., Pearson Education, 2010</a:t>
            </a:r>
          </a:p>
          <a:p>
            <a:endParaRPr lang="en-US" sz="2000" dirty="0"/>
          </a:p>
          <a:p>
            <a:r>
              <a:rPr lang="en-US" sz="2000" dirty="0"/>
              <a:t>Kendall &amp; Kendall, System Analysis and Design, 9</a:t>
            </a:r>
            <a:r>
              <a:rPr lang="en-US" sz="2000" baseline="30000" dirty="0"/>
              <a:t>th</a:t>
            </a:r>
            <a:r>
              <a:rPr lang="en-US" sz="2000" dirty="0"/>
              <a:t> ed., Pearson Education, 2014</a:t>
            </a:r>
          </a:p>
          <a:p>
            <a:endParaRPr lang="en-US" sz="2000" dirty="0"/>
          </a:p>
          <a:p>
            <a:r>
              <a:rPr lang="en-US" sz="2000"/>
              <a:t>Education, https://www.slideshare.net/AwaisSiddique8/cocomo-model-1-and-2</a:t>
            </a:r>
            <a:endParaRPr lang="en-US" sz="20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a:t>THANK YOU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Prototyping</a:t>
            </a:r>
          </a:p>
          <a:p>
            <a:r>
              <a:rPr lang="en-US" sz="2000" dirty="0"/>
              <a:t>Begins with communication </a:t>
            </a:r>
          </a:p>
          <a:p>
            <a:r>
              <a:rPr lang="en-US" sz="2000" dirty="0"/>
              <a:t>A quick plan for prototyping and modeling occur.  </a:t>
            </a:r>
          </a:p>
          <a:p>
            <a:r>
              <a:rPr lang="en-US" sz="2000" dirty="0"/>
              <a:t>Quick design focuses on the representation of those aspects the software will be visible to end users. (Interface and output). </a:t>
            </a:r>
          </a:p>
          <a:p>
            <a:r>
              <a:rPr lang="en-US" sz="2000" dirty="0"/>
              <a:t>Design leads to the construction of </a:t>
            </a:r>
          </a:p>
          <a:p>
            <a:pPr>
              <a:buNone/>
            </a:pPr>
            <a:r>
              <a:rPr lang="en-US" sz="2000" dirty="0"/>
              <a:t>	a prototype which will be deployed </a:t>
            </a:r>
          </a:p>
          <a:p>
            <a:pPr>
              <a:buNone/>
            </a:pPr>
            <a:r>
              <a:rPr lang="en-US" sz="2000" dirty="0"/>
              <a:t>	and evaluated. </a:t>
            </a:r>
          </a:p>
          <a:p>
            <a:r>
              <a:rPr lang="en-US" sz="2000" dirty="0"/>
              <a:t>Stakeholder’</a:t>
            </a:r>
            <a:r>
              <a:rPr lang="en-US" altLang="ja-JP" sz="2000" dirty="0"/>
              <a:t>s comments will be </a:t>
            </a:r>
          </a:p>
          <a:p>
            <a:pPr>
              <a:buNone/>
            </a:pPr>
            <a:r>
              <a:rPr lang="en-US" altLang="ja-JP" sz="2000" dirty="0"/>
              <a:t>      used to refine requirements.</a:t>
            </a:r>
            <a:endParaRPr lang="en-US" sz="2000" dirty="0"/>
          </a:p>
          <a:p>
            <a:pPr>
              <a:lnSpc>
                <a:spcPct val="90000"/>
              </a:lnSpc>
            </a:pPr>
            <a:endParaRPr lang="en-GB" sz="2000" dirty="0"/>
          </a:p>
          <a:p>
            <a:pPr>
              <a:buNone/>
            </a:pPr>
            <a:endParaRPr lang="en-US" sz="2000" dirty="0"/>
          </a:p>
        </p:txBody>
      </p:sp>
      <p:pic>
        <p:nvPicPr>
          <p:cNvPr id="6" name="Picture 15"/>
          <p:cNvPicPr>
            <a:picLocks noChangeAspect="1" noChangeArrowheads="1"/>
          </p:cNvPicPr>
          <p:nvPr/>
        </p:nvPicPr>
        <p:blipFill>
          <a:blip r:embed="rId3"/>
          <a:srcRect/>
          <a:stretch>
            <a:fillRect/>
          </a:stretch>
        </p:blipFill>
        <p:spPr bwMode="auto">
          <a:xfrm>
            <a:off x="4495800" y="2667000"/>
            <a:ext cx="4419600" cy="4114800"/>
          </a:xfrm>
          <a:prstGeom prst="rect">
            <a:avLst/>
          </a:prstGeom>
          <a:solidFill>
            <a:srgbClr val="96E3FE"/>
          </a:solidFill>
          <a:ln w="9525">
            <a:noFill/>
            <a:miter lim="800000"/>
            <a:headEnd/>
            <a:tailEnd/>
          </a:ln>
        </p:spPr>
      </p:pic>
      <p:sp>
        <p:nvSpPr>
          <p:cNvPr id="7" name="Rectangle 16"/>
          <p:cNvSpPr>
            <a:spLocks noChangeArrowheads="1"/>
          </p:cNvSpPr>
          <p:nvPr/>
        </p:nvSpPr>
        <p:spPr bwMode="auto">
          <a:xfrm>
            <a:off x="5037655" y="3418411"/>
            <a:ext cx="1001978" cy="527281"/>
          </a:xfrm>
          <a:prstGeom prst="rect">
            <a:avLst/>
          </a:prstGeom>
          <a:solidFill>
            <a:schemeClr val="tx1"/>
          </a:solidFill>
          <a:ln w="12700">
            <a:solidFill>
              <a:schemeClr val="tx1"/>
            </a:solidFill>
            <a:miter lim="800000"/>
            <a:headEnd/>
            <a:tailEnd/>
          </a:ln>
        </p:spPr>
        <p:txBody>
          <a:bodyPr wrap="none" anchor="ctr"/>
          <a:lstStyle/>
          <a:p>
            <a:pPr algn="ctr">
              <a:lnSpc>
                <a:spcPct val="90000"/>
              </a:lnSpc>
            </a:pPr>
            <a:endParaRPr lang="en-US" sz="1800" b="1">
              <a:latin typeface="Helvetica" pitchFamily="-128" charset="0"/>
            </a:endParaRPr>
          </a:p>
        </p:txBody>
      </p:sp>
      <p:sp>
        <p:nvSpPr>
          <p:cNvPr id="8" name="Text Box 17"/>
          <p:cNvSpPr txBox="1">
            <a:spLocks noChangeArrowheads="1"/>
          </p:cNvSpPr>
          <p:nvPr/>
        </p:nvSpPr>
        <p:spPr bwMode="auto">
          <a:xfrm>
            <a:off x="4931392" y="3557774"/>
            <a:ext cx="1249060" cy="258532"/>
          </a:xfrm>
          <a:prstGeom prst="rect">
            <a:avLst/>
          </a:prstGeom>
          <a:noFill/>
          <a:ln w="9525">
            <a:noFill/>
            <a:miter lim="800000"/>
            <a:headEnd/>
            <a:tailEnd/>
          </a:ln>
        </p:spPr>
        <p:txBody>
          <a:bodyPr wrap="none">
            <a:spAutoFit/>
          </a:bodyPr>
          <a:lstStyle/>
          <a:p>
            <a:pPr>
              <a:lnSpc>
                <a:spcPct val="90000"/>
              </a:lnSpc>
            </a:pPr>
            <a:r>
              <a:rPr lang="en-US" sz="1200" dirty="0">
                <a:solidFill>
                  <a:schemeClr val="bg2"/>
                </a:solidFill>
                <a:latin typeface="Helvetica" pitchFamily="-128" charset="0"/>
              </a:rPr>
              <a:t>Communication</a:t>
            </a:r>
            <a:endParaRPr lang="en-US" sz="1800" b="1" dirty="0">
              <a:latin typeface="Helvetica" pitchFamily="-128" charset="0"/>
            </a:endParaRPr>
          </a:p>
        </p:txBody>
      </p:sp>
      <p:sp>
        <p:nvSpPr>
          <p:cNvPr id="9" name="Rectangle 18"/>
          <p:cNvSpPr>
            <a:spLocks noChangeArrowheads="1"/>
          </p:cNvSpPr>
          <p:nvPr/>
        </p:nvSpPr>
        <p:spPr bwMode="auto">
          <a:xfrm>
            <a:off x="7251996" y="3212958"/>
            <a:ext cx="744672" cy="392228"/>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0" name="Text Box 19"/>
          <p:cNvSpPr txBox="1">
            <a:spLocks noChangeArrowheads="1"/>
          </p:cNvSpPr>
          <p:nvPr/>
        </p:nvSpPr>
        <p:spPr bwMode="auto">
          <a:xfrm>
            <a:off x="7344323" y="3212958"/>
            <a:ext cx="581208"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Quick</a:t>
            </a:r>
          </a:p>
          <a:p>
            <a:pPr algn="ctr">
              <a:lnSpc>
                <a:spcPct val="90000"/>
              </a:lnSpc>
            </a:pPr>
            <a:r>
              <a:rPr lang="en-US" sz="1200">
                <a:solidFill>
                  <a:schemeClr val="bg2"/>
                </a:solidFill>
                <a:latin typeface="Helvetica" pitchFamily="-128" charset="0"/>
              </a:rPr>
              <a:t>plan</a:t>
            </a:r>
          </a:p>
        </p:txBody>
      </p:sp>
      <p:sp>
        <p:nvSpPr>
          <p:cNvPr id="11" name="Rectangle 20"/>
          <p:cNvSpPr>
            <a:spLocks noChangeArrowheads="1"/>
          </p:cNvSpPr>
          <p:nvPr/>
        </p:nvSpPr>
        <p:spPr bwMode="auto">
          <a:xfrm>
            <a:off x="7790824" y="3860924"/>
            <a:ext cx="818837" cy="452571"/>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2" name="Text Box 22"/>
          <p:cNvSpPr txBox="1">
            <a:spLocks noChangeArrowheads="1"/>
          </p:cNvSpPr>
          <p:nvPr/>
        </p:nvSpPr>
        <p:spPr bwMode="auto">
          <a:xfrm>
            <a:off x="7677307" y="3891096"/>
            <a:ext cx="1065547"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Modeling</a:t>
            </a:r>
          </a:p>
          <a:p>
            <a:pPr algn="ctr">
              <a:lnSpc>
                <a:spcPct val="90000"/>
              </a:lnSpc>
            </a:pPr>
            <a:r>
              <a:rPr lang="en-US" sz="1200">
                <a:solidFill>
                  <a:schemeClr val="bg2"/>
                </a:solidFill>
                <a:latin typeface="Helvetica" pitchFamily="-128" charset="0"/>
              </a:rPr>
              <a:t>Quick design</a:t>
            </a:r>
          </a:p>
        </p:txBody>
      </p:sp>
      <p:sp>
        <p:nvSpPr>
          <p:cNvPr id="13" name="Rectangle 23"/>
          <p:cNvSpPr>
            <a:spLocks noChangeArrowheads="1"/>
          </p:cNvSpPr>
          <p:nvPr/>
        </p:nvSpPr>
        <p:spPr bwMode="auto">
          <a:xfrm>
            <a:off x="7480544" y="5452823"/>
            <a:ext cx="964139" cy="560325"/>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4" name="Text Box 24"/>
          <p:cNvSpPr txBox="1">
            <a:spLocks noChangeArrowheads="1"/>
          </p:cNvSpPr>
          <p:nvPr/>
        </p:nvSpPr>
        <p:spPr bwMode="auto">
          <a:xfrm>
            <a:off x="7432110" y="5541900"/>
            <a:ext cx="1039817"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Construction</a:t>
            </a:r>
          </a:p>
          <a:p>
            <a:pPr algn="ctr">
              <a:lnSpc>
                <a:spcPct val="90000"/>
              </a:lnSpc>
            </a:pPr>
            <a:r>
              <a:rPr lang="en-US" sz="1200">
                <a:solidFill>
                  <a:schemeClr val="bg2"/>
                </a:solidFill>
                <a:latin typeface="Helvetica" pitchFamily="-128" charset="0"/>
              </a:rPr>
              <a:t>of prototype</a:t>
            </a:r>
          </a:p>
        </p:txBody>
      </p:sp>
      <p:sp>
        <p:nvSpPr>
          <p:cNvPr id="15" name="Rectangle 25"/>
          <p:cNvSpPr>
            <a:spLocks noChangeArrowheads="1"/>
          </p:cNvSpPr>
          <p:nvPr/>
        </p:nvSpPr>
        <p:spPr bwMode="auto">
          <a:xfrm>
            <a:off x="4924138" y="5227256"/>
            <a:ext cx="971707" cy="577566"/>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6" name="Text Box 26"/>
          <p:cNvSpPr txBox="1">
            <a:spLocks noChangeArrowheads="1"/>
          </p:cNvSpPr>
          <p:nvPr/>
        </p:nvSpPr>
        <p:spPr bwMode="auto">
          <a:xfrm>
            <a:off x="4913543" y="5266048"/>
            <a:ext cx="997437" cy="587623"/>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Deployment</a:t>
            </a:r>
          </a:p>
          <a:p>
            <a:pPr algn="ctr">
              <a:lnSpc>
                <a:spcPct val="90000"/>
              </a:lnSpc>
            </a:pPr>
            <a:r>
              <a:rPr lang="en-US" sz="1200">
                <a:solidFill>
                  <a:schemeClr val="bg2"/>
                </a:solidFill>
                <a:latin typeface="Helvetica" pitchFamily="-128" charset="0"/>
              </a:rPr>
              <a:t>delivery &amp;</a:t>
            </a:r>
          </a:p>
          <a:p>
            <a:pPr algn="ctr">
              <a:lnSpc>
                <a:spcPct val="90000"/>
              </a:lnSpc>
            </a:pPr>
            <a:r>
              <a:rPr lang="en-US" sz="1200">
                <a:solidFill>
                  <a:schemeClr val="bg2"/>
                </a:solidFill>
                <a:latin typeface="Helvetica" pitchFamily="-128" charset="0"/>
              </a:rPr>
              <a:t>feedback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Prototyping – When to Select</a:t>
            </a:r>
          </a:p>
          <a:p>
            <a:pPr marL="285750" indent="-285750">
              <a:spcBef>
                <a:spcPts val="0"/>
              </a:spcBef>
              <a:defRPr/>
            </a:pPr>
            <a:r>
              <a:rPr lang="en-US" sz="2000" dirty="0"/>
              <a:t>Customer defines a set of general objectives </a:t>
            </a:r>
          </a:p>
          <a:p>
            <a:pPr marL="285750" indent="-285750">
              <a:spcBef>
                <a:spcPts val="0"/>
              </a:spcBef>
              <a:defRPr/>
            </a:pPr>
            <a:r>
              <a:rPr lang="en-US" sz="2000" dirty="0"/>
              <a:t>Does not identify detailed requirements </a:t>
            </a:r>
          </a:p>
          <a:p>
            <a:pPr marL="285750" indent="-285750">
              <a:spcBef>
                <a:spcPts val="0"/>
              </a:spcBef>
              <a:defRPr/>
            </a:pPr>
            <a:r>
              <a:rPr lang="en-US" sz="2000" dirty="0"/>
              <a:t>Developer may be unsure of the efficiency of an algorithm, the form that human computer interaction should take. </a:t>
            </a:r>
          </a:p>
          <a:p>
            <a:pPr marL="285750" indent="-285750">
              <a:spcBef>
                <a:spcPts val="0"/>
              </a:spcBef>
              <a:defRPr/>
            </a:pPr>
            <a:r>
              <a:rPr lang="en-IN" sz="2000" dirty="0"/>
              <a:t>When your customer has a legitimate need, but is clueless about the details, develop a prototype as a first step.</a:t>
            </a:r>
          </a:p>
          <a:p>
            <a:pPr>
              <a:buNone/>
            </a:pPr>
            <a:endParaRPr lang="en-GB" sz="2000" b="1" dirty="0"/>
          </a:p>
          <a:p>
            <a:pPr>
              <a:buNone/>
            </a:pPr>
            <a:r>
              <a:rPr lang="en-GB" sz="2000" b="1" dirty="0"/>
              <a:t>Prototyping - Advantages</a:t>
            </a:r>
            <a:endParaRPr lang="en-US" sz="2000" dirty="0">
              <a:ea typeface="ＭＳ Ｐゴシック" pitchFamily="-128" charset="-128"/>
            </a:endParaRPr>
          </a:p>
          <a:p>
            <a:pPr marL="290513" lvl="1">
              <a:spcBef>
                <a:spcPts val="0"/>
              </a:spcBef>
              <a:buNone/>
              <a:defRPr/>
            </a:pPr>
            <a:r>
              <a:rPr lang="en-US" sz="2000" dirty="0"/>
              <a:t>1. Provides working model. </a:t>
            </a:r>
          </a:p>
          <a:p>
            <a:pPr marL="290513" lvl="1">
              <a:spcBef>
                <a:spcPts val="0"/>
              </a:spcBef>
              <a:buNone/>
              <a:defRPr/>
            </a:pPr>
            <a:r>
              <a:rPr lang="en-US" sz="2000" dirty="0"/>
              <a:t>2. Customer is highly satisfied with such a modeling at initial stages</a:t>
            </a:r>
          </a:p>
          <a:p>
            <a:pPr marL="290513" lvl="1">
              <a:spcBef>
                <a:spcPts val="0"/>
              </a:spcBef>
              <a:buNone/>
              <a:defRPr/>
            </a:pPr>
            <a:r>
              <a:rPr lang="en-US" sz="2000" dirty="0"/>
              <a:t>3. Developer  gains business insight, reducing ambiguity</a:t>
            </a:r>
          </a:p>
          <a:p>
            <a:pPr marL="290513" lvl="1">
              <a:spcBef>
                <a:spcPts val="0"/>
              </a:spcBef>
              <a:buNone/>
              <a:defRPr/>
            </a:pPr>
            <a:r>
              <a:rPr lang="en-US" sz="2000" dirty="0"/>
              <a:t>4. Great involvement of users</a:t>
            </a:r>
          </a:p>
          <a:p>
            <a:pPr marL="290513" lvl="1">
              <a:spcBef>
                <a:spcPts val="0"/>
              </a:spcBef>
              <a:buNone/>
              <a:defRPr/>
            </a:pPr>
            <a:r>
              <a:rPr lang="en-US" sz="2000" dirty="0"/>
              <a:t>5. Reduce risks</a:t>
            </a:r>
          </a:p>
          <a:p>
            <a:pPr>
              <a:buNone/>
            </a:pPr>
            <a:endParaRPr lang="en-US" sz="2000" dirty="0"/>
          </a:p>
          <a:p>
            <a:pPr>
              <a:lnSpc>
                <a:spcPct val="90000"/>
              </a:lnSpc>
            </a:pPr>
            <a:endParaRPr lang="en-GB" sz="2000" dirty="0"/>
          </a:p>
          <a:p>
            <a:pPr>
              <a:buNone/>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Prototyping - Disadvantages</a:t>
            </a:r>
            <a:endParaRPr lang="en-US" sz="2000" dirty="0">
              <a:ea typeface="ＭＳ Ｐゴシック" pitchFamily="-128" charset="-128"/>
            </a:endParaRPr>
          </a:p>
          <a:p>
            <a:pPr marL="290513" lvl="1">
              <a:spcBef>
                <a:spcPts val="0"/>
              </a:spcBef>
              <a:buNone/>
              <a:defRPr/>
            </a:pPr>
            <a:r>
              <a:rPr lang="en-US" sz="2000" dirty="0"/>
              <a:t>1. Customer -  not aware that only interface or appearance is concentrated much and long term quality is at stake.</a:t>
            </a:r>
          </a:p>
          <a:p>
            <a:pPr marL="290513" lvl="1">
              <a:spcBef>
                <a:spcPts val="0"/>
              </a:spcBef>
              <a:buNone/>
              <a:defRPr/>
            </a:pPr>
            <a:r>
              <a:rPr lang="en-US" sz="2000" dirty="0"/>
              <a:t>2. False expectations from customer that end software modelling is finished or will have the same behavior/pace of the prototype.</a:t>
            </a:r>
          </a:p>
          <a:p>
            <a:pPr marL="290513" lvl="1">
              <a:spcBef>
                <a:spcPts val="0"/>
              </a:spcBef>
              <a:buNone/>
              <a:defRPr/>
            </a:pPr>
            <a:r>
              <a:rPr lang="en-US" sz="2000" dirty="0"/>
              <a:t>3. Inappropriate choices of technology</a:t>
            </a:r>
          </a:p>
          <a:p>
            <a:pPr marL="290513" lvl="1">
              <a:spcBef>
                <a:spcPts val="0"/>
              </a:spcBef>
              <a:buNone/>
              <a:defRPr/>
            </a:pPr>
            <a:r>
              <a:rPr lang="en-US" sz="2000" dirty="0"/>
              <a:t>4. Various iterations to a prototype that is to be discarded is expensive</a:t>
            </a:r>
          </a:p>
          <a:p>
            <a:pPr>
              <a:buNone/>
            </a:pPr>
            <a:endParaRPr lang="en-US" sz="2000" dirty="0"/>
          </a:p>
          <a:p>
            <a:pPr>
              <a:lnSpc>
                <a:spcPct val="90000"/>
              </a:lnSpc>
            </a:pPr>
            <a:endParaRPr lang="en-GB" sz="2000" dirty="0"/>
          </a:p>
          <a:p>
            <a:pPr>
              <a:buNone/>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Spiral</a:t>
            </a:r>
          </a:p>
          <a:p>
            <a:pPr marL="285750" indent="-285750"/>
            <a:r>
              <a:rPr lang="en-US" sz="2000" dirty="0">
                <a:ea typeface="ＭＳ Ｐゴシック" pitchFamily="-128" charset="-128"/>
              </a:rPr>
              <a:t>It couples the iterative nature of prototyping with the controlled and systematic aspects of the waterfall model and is a risk-driven process model generator that is used to guide multi-stakeholder concurrent engineering of software intensive systems. </a:t>
            </a:r>
          </a:p>
          <a:p>
            <a:pPr marL="285750" indent="-285750"/>
            <a:r>
              <a:rPr lang="en-US" sz="2000" dirty="0">
                <a:ea typeface="ＭＳ Ｐゴシック" pitchFamily="-128" charset="-128"/>
              </a:rPr>
              <a:t>Two main distinguishing features: one is cyclic approach for incrementally growing a system’</a:t>
            </a:r>
            <a:r>
              <a:rPr lang="en-US" altLang="ja-JP" sz="2000" dirty="0">
                <a:ea typeface="ＭＳ Ｐゴシック" pitchFamily="-128" charset="-128"/>
              </a:rPr>
              <a:t>s degree of definition and implementation while decreasing its degree of risk. The other is a set of anchor point milestones for ensuring stakeholder commitment to feasible and mutually satisfactory system solutions. </a:t>
            </a:r>
          </a:p>
          <a:p>
            <a:pPr marL="285750" indent="-285750"/>
            <a:r>
              <a:rPr lang="en-US" sz="2000" dirty="0">
                <a:ea typeface="ＭＳ Ｐゴシック" pitchFamily="-128" charset="-128"/>
              </a:rPr>
              <a:t>A series of evolutionary releases are delivered. </a:t>
            </a:r>
          </a:p>
          <a:p>
            <a:pPr marL="285750" indent="-285750"/>
            <a:r>
              <a:rPr lang="en-US" sz="2000" dirty="0">
                <a:ea typeface="ＭＳ Ｐゴシック" pitchFamily="-128" charset="-128"/>
              </a:rPr>
              <a:t>During the early iterations, the release might be a model or prototype. </a:t>
            </a:r>
          </a:p>
          <a:p>
            <a:pPr marL="285750" indent="-285750"/>
            <a:r>
              <a:rPr lang="en-US" sz="2000" dirty="0">
                <a:ea typeface="ＭＳ Ｐゴシック" pitchFamily="-128" charset="-128"/>
              </a:rPr>
              <a:t>During later iterations, increasingly more complete version of the engineered system are produced. </a:t>
            </a:r>
          </a:p>
          <a:p>
            <a:pPr marL="285750" indent="-285750"/>
            <a:r>
              <a:rPr lang="en-US" sz="2000" dirty="0">
                <a:ea typeface="ＭＳ Ｐゴシック" pitchFamily="-128" charset="-128"/>
              </a:rPr>
              <a:t>The first circuit in the clockwise direction might result in the product specification; subsequent passes around the spiral might be used to develop a prototype and then progressively more sophisticated versions of the software.</a:t>
            </a:r>
          </a:p>
          <a:p>
            <a:pPr marL="285750" indent="-285750"/>
            <a:r>
              <a:rPr lang="en-US" sz="2000" dirty="0">
                <a:ea typeface="ＭＳ Ｐゴシック" pitchFamily="-128" charset="-128"/>
              </a:rPr>
              <a:t>Each pass results in adjustments to the project plan. </a:t>
            </a:r>
          </a:p>
          <a:p>
            <a:pPr marL="285750" indent="-285750"/>
            <a:r>
              <a:rPr lang="en-US" sz="2000" dirty="0">
                <a:ea typeface="ＭＳ Ｐゴシック" pitchFamily="-128" charset="-128"/>
              </a:rPr>
              <a:t>Cost and schedule are adjusted based on feedback.</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Spiral</a:t>
            </a:r>
          </a:p>
          <a:p>
            <a:pPr marL="285750" indent="-285750"/>
            <a:r>
              <a:rPr lang="en-US" sz="2000" dirty="0">
                <a:ea typeface="ＭＳ Ｐゴシック" pitchFamily="-128" charset="-128"/>
              </a:rPr>
              <a:t>Also, the number of iterations will be adjusted by project manager. </a:t>
            </a:r>
          </a:p>
          <a:p>
            <a:pPr marL="285750" indent="-285750"/>
            <a:r>
              <a:rPr lang="en-US" sz="2000" dirty="0">
                <a:ea typeface="ＭＳ Ｐゴシック" pitchFamily="-128" charset="-128"/>
              </a:rPr>
              <a:t>Good to develop large-scale system as software evolves as the process progresses and risk should be understood and properly reacted to. </a:t>
            </a: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r>
              <a:rPr lang="en-US" sz="2000" dirty="0">
                <a:ea typeface="ＭＳ Ｐゴシック" pitchFamily="-128" charset="-128"/>
              </a:rPr>
              <a:t>Prototyping is used to reduce risk. </a:t>
            </a:r>
          </a:p>
          <a:p>
            <a:pPr marL="285750" indent="-285750"/>
            <a:r>
              <a:rPr lang="en-US" sz="2000" dirty="0">
                <a:ea typeface="ＭＳ Ｐゴシック" pitchFamily="-128" charset="-128"/>
              </a:rPr>
              <a:t>However, it may be difficult to convince customers that it is controllable as it demands considerable risk assessment expertise.</a:t>
            </a:r>
            <a:endParaRPr lang="en-US" sz="2000" dirty="0"/>
          </a:p>
          <a:p>
            <a:pPr>
              <a:lnSpc>
                <a:spcPct val="90000"/>
              </a:lnSpc>
            </a:pPr>
            <a:endParaRPr lang="en-GB" sz="2000" dirty="0"/>
          </a:p>
          <a:p>
            <a:pPr>
              <a:buNone/>
            </a:pPr>
            <a:endParaRPr lang="en-US" sz="2000" dirty="0"/>
          </a:p>
        </p:txBody>
      </p:sp>
      <p:pic>
        <p:nvPicPr>
          <p:cNvPr id="4" name="Picture 3"/>
          <p:cNvPicPr>
            <a:picLocks noChangeAspect="1" noChangeArrowheads="1"/>
          </p:cNvPicPr>
          <p:nvPr/>
        </p:nvPicPr>
        <p:blipFill>
          <a:blip r:embed="rId3"/>
          <a:srcRect/>
          <a:stretch>
            <a:fillRect/>
          </a:stretch>
        </p:blipFill>
        <p:spPr bwMode="auto">
          <a:xfrm>
            <a:off x="1676400" y="2057400"/>
            <a:ext cx="4953000" cy="3769011"/>
          </a:xfrm>
          <a:prstGeom prst="rect">
            <a:avLst/>
          </a:prstGeom>
          <a:solidFill>
            <a:srgbClr val="96E3FE"/>
          </a:solid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sz="4000" dirty="0"/>
              <a:t>Topics</a:t>
            </a:r>
          </a:p>
        </p:txBody>
      </p:sp>
      <p:sp>
        <p:nvSpPr>
          <p:cNvPr id="3" name="Content Placeholder 2"/>
          <p:cNvSpPr>
            <a:spLocks noGrp="1"/>
          </p:cNvSpPr>
          <p:nvPr>
            <p:ph idx="1"/>
          </p:nvPr>
        </p:nvSpPr>
        <p:spPr>
          <a:xfrm>
            <a:off x="214282" y="928670"/>
            <a:ext cx="8786874" cy="5715040"/>
          </a:xfrm>
        </p:spPr>
        <p:txBody>
          <a:bodyPr>
            <a:normAutofit/>
          </a:bodyPr>
          <a:lstStyle/>
          <a:p>
            <a:r>
              <a:rPr lang="en-GB" sz="2800" dirty="0"/>
              <a:t>Introduction to Software Engineering</a:t>
            </a:r>
          </a:p>
          <a:p>
            <a:r>
              <a:rPr lang="en-GB" sz="2800" dirty="0"/>
              <a:t>Software Project Management – Lifecycle Activities</a:t>
            </a:r>
          </a:p>
          <a:p>
            <a:r>
              <a:rPr lang="en-GB" sz="2800" dirty="0"/>
              <a:t>Traditional – Waterfall, V Model, Prototype, Spiral, RAD</a:t>
            </a:r>
          </a:p>
          <a:p>
            <a:r>
              <a:rPr lang="en-GB" sz="2800" dirty="0"/>
              <a:t>Conventional – Agile, XP, Scrum</a:t>
            </a:r>
          </a:p>
          <a:p>
            <a:r>
              <a:rPr lang="en-GB" sz="2800" dirty="0"/>
              <a:t>Introduction to Requirements Engineering</a:t>
            </a:r>
          </a:p>
          <a:p>
            <a:r>
              <a:rPr lang="en-GB" sz="2800" dirty="0"/>
              <a:t>Requirements Elicitation</a:t>
            </a:r>
          </a:p>
          <a:p>
            <a:r>
              <a:rPr lang="en-GB" sz="2800" dirty="0"/>
              <a:t>Software Project Effort and Cost Estimation</a:t>
            </a:r>
          </a:p>
          <a:p>
            <a:r>
              <a:rPr lang="en-GB" sz="2800" dirty="0"/>
              <a:t>Cocomo 1 and 2</a:t>
            </a:r>
          </a:p>
          <a:p>
            <a:r>
              <a:rPr lang="en-GB" sz="2800" dirty="0"/>
              <a:t>Risk Management</a:t>
            </a:r>
          </a:p>
          <a:p>
            <a:r>
              <a:rPr lang="en-GB" sz="2800" dirty="0"/>
              <a:t>Configuration Management</a:t>
            </a:r>
          </a:p>
          <a:p>
            <a:r>
              <a:rPr lang="en-GB" sz="2800" dirty="0"/>
              <a:t>Project Planning – WBC, Planning, Scope, Risk</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Spiral - Advantages</a:t>
            </a:r>
            <a:endParaRPr lang="en-US" sz="2000" dirty="0">
              <a:ea typeface="ＭＳ Ｐゴシック" pitchFamily="-128" charset="-128"/>
            </a:endParaRPr>
          </a:p>
          <a:p>
            <a:pPr marL="285750" indent="-285750">
              <a:spcBef>
                <a:spcPts val="0"/>
              </a:spcBef>
              <a:buNone/>
              <a:defRPr/>
            </a:pPr>
            <a:r>
              <a:rPr lang="en-US" sz="2000" dirty="0"/>
              <a:t>1. Applies throughout lifecycle</a:t>
            </a:r>
          </a:p>
          <a:p>
            <a:pPr lvl="1">
              <a:spcBef>
                <a:spcPts val="0"/>
              </a:spcBef>
              <a:buFont typeface="Arial" pitchFamily="34" charset="0"/>
              <a:buChar char="•"/>
              <a:defRPr/>
            </a:pPr>
            <a:r>
              <a:rPr lang="en-US" sz="2000" dirty="0"/>
              <a:t>Concept Development</a:t>
            </a:r>
          </a:p>
          <a:p>
            <a:pPr lvl="1">
              <a:spcBef>
                <a:spcPts val="0"/>
              </a:spcBef>
              <a:buFont typeface="Arial" pitchFamily="34" charset="0"/>
              <a:buChar char="•"/>
              <a:defRPr/>
            </a:pPr>
            <a:r>
              <a:rPr lang="en-US" sz="2000" dirty="0"/>
              <a:t>New Product Development</a:t>
            </a:r>
          </a:p>
          <a:p>
            <a:pPr lvl="1">
              <a:spcBef>
                <a:spcPts val="0"/>
              </a:spcBef>
              <a:buFont typeface="Arial" pitchFamily="34" charset="0"/>
              <a:buChar char="•"/>
              <a:defRPr/>
            </a:pPr>
            <a:r>
              <a:rPr lang="en-US" sz="2000" dirty="0"/>
              <a:t>Product Enhancement</a:t>
            </a:r>
          </a:p>
          <a:p>
            <a:pPr marL="285750" lvl="0" indent="-285750">
              <a:spcBef>
                <a:spcPts val="0"/>
              </a:spcBef>
              <a:buNone/>
              <a:defRPr/>
            </a:pPr>
            <a:r>
              <a:rPr lang="en-US" sz="2000" dirty="0"/>
              <a:t>2. Risk is considered at each pass</a:t>
            </a:r>
          </a:p>
          <a:p>
            <a:pPr marL="285750" lvl="0" indent="-285750">
              <a:spcBef>
                <a:spcPts val="0"/>
              </a:spcBef>
              <a:buNone/>
              <a:defRPr/>
            </a:pPr>
            <a:r>
              <a:rPr lang="en-US" sz="2000" dirty="0"/>
              <a:t>3. Uses prototyping as risk reduction mechanism</a:t>
            </a:r>
          </a:p>
          <a:p>
            <a:pPr marL="285750" lvl="0" indent="-285750">
              <a:spcBef>
                <a:spcPts val="0"/>
              </a:spcBef>
              <a:buNone/>
              <a:defRPr/>
            </a:pPr>
            <a:r>
              <a:rPr lang="en-US" sz="2000" dirty="0"/>
              <a:t>4. Customer and developer understand and better react to risks</a:t>
            </a:r>
          </a:p>
          <a:p>
            <a:pPr marL="285750" lvl="0" indent="-285750">
              <a:lnSpc>
                <a:spcPct val="150000"/>
              </a:lnSpc>
              <a:spcBef>
                <a:spcPts val="0"/>
              </a:spcBef>
              <a:buNone/>
              <a:defRPr/>
            </a:pPr>
            <a:endParaRPr lang="en-US" sz="2000" dirty="0"/>
          </a:p>
          <a:p>
            <a:pPr>
              <a:buNone/>
            </a:pPr>
            <a:r>
              <a:rPr lang="en-GB" sz="2000" b="1" dirty="0"/>
              <a:t>Spiral - Disadvantages</a:t>
            </a:r>
            <a:endParaRPr lang="en-US" sz="2000" dirty="0">
              <a:ea typeface="ＭＳ Ｐゴシック" pitchFamily="-128" charset="-128"/>
            </a:endParaRPr>
          </a:p>
          <a:p>
            <a:pPr marL="285750" indent="-285750">
              <a:spcBef>
                <a:spcPts val="0"/>
              </a:spcBef>
              <a:buNone/>
              <a:defRPr/>
            </a:pPr>
            <a:r>
              <a:rPr lang="en-US" sz="2000" dirty="0"/>
              <a:t>1. Difficult to convince customers that it is controllable </a:t>
            </a:r>
          </a:p>
          <a:p>
            <a:pPr marL="285750" indent="-285750">
              <a:spcBef>
                <a:spcPts val="0"/>
              </a:spcBef>
              <a:buNone/>
              <a:defRPr/>
            </a:pPr>
            <a:r>
              <a:rPr lang="en-US" sz="2000" dirty="0"/>
              <a:t>2. Demands considerable risk assessment expertise</a:t>
            </a:r>
          </a:p>
          <a:p>
            <a:pPr marL="285750" indent="-285750">
              <a:spcBef>
                <a:spcPts val="0"/>
              </a:spcBef>
              <a:buNone/>
              <a:defRPr/>
            </a:pPr>
            <a:r>
              <a:rPr lang="en-US" sz="2000" dirty="0"/>
              <a:t>3. Major risk is not uncovered/managed, problem will occur</a:t>
            </a:r>
          </a:p>
          <a:p>
            <a:pPr marL="290513" lvl="1">
              <a:spcBef>
                <a:spcPts val="0"/>
              </a:spcBef>
              <a:buNone/>
              <a:defRPr/>
            </a:pPr>
            <a:endParaRPr lang="en-US" sz="2000" dirty="0"/>
          </a:p>
          <a:p>
            <a:pPr marL="285750" lvl="0" indent="-285750">
              <a:lnSpc>
                <a:spcPct val="150000"/>
              </a:lnSpc>
              <a:spcBef>
                <a:spcPts val="0"/>
              </a:spcBef>
              <a:buNone/>
              <a:defRPr/>
            </a:pPr>
            <a:endParaRPr lang="en-US" sz="2000" dirty="0"/>
          </a:p>
          <a:p>
            <a:pPr>
              <a:buNone/>
            </a:pPr>
            <a:endParaRPr lang="en-US" sz="2000" dirty="0"/>
          </a:p>
          <a:p>
            <a:pPr>
              <a:lnSpc>
                <a:spcPct val="90000"/>
              </a:lnSpc>
            </a:pPr>
            <a:endParaRPr lang="en-GB" sz="2000" dirty="0"/>
          </a:p>
          <a:p>
            <a:pPr>
              <a:buNone/>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Rapid Application Development</a:t>
            </a:r>
          </a:p>
          <a:p>
            <a:pPr marL="285750" indent="-285750"/>
            <a:r>
              <a:rPr lang="en-US" sz="2000" dirty="0">
                <a:ea typeface="ＭＳ Ｐゴシック" pitchFamily="-128" charset="-128"/>
              </a:rPr>
              <a:t>An approach to software development aimed at rapid delivery of the software.</a:t>
            </a:r>
          </a:p>
          <a:p>
            <a:pPr marL="285750" indent="-285750"/>
            <a:r>
              <a:rPr lang="en-US" sz="2000" dirty="0">
                <a:ea typeface="ＭＳ Ｐゴシック" pitchFamily="-128" charset="-128"/>
              </a:rPr>
              <a:t>It often involves the use of database programming and development support tools such as screen and report generators. </a:t>
            </a:r>
          </a:p>
          <a:p>
            <a:r>
              <a:rPr lang="en-US" sz="2000" dirty="0">
                <a:ea typeface="ＭＳ Ｐゴシック" pitchFamily="-128" charset="-128"/>
              </a:rPr>
              <a:t>There are three broad phases to RAD:</a:t>
            </a:r>
          </a:p>
          <a:p>
            <a:pPr lvl="1"/>
            <a:r>
              <a:rPr lang="en-US" sz="2000" dirty="0">
                <a:ea typeface="ＭＳ Ｐゴシック" pitchFamily="-128" charset="-128"/>
              </a:rPr>
              <a:t>Requirements planning</a:t>
            </a:r>
          </a:p>
          <a:p>
            <a:pPr lvl="1"/>
            <a:r>
              <a:rPr lang="en-US" sz="2000" dirty="0">
                <a:ea typeface="ＭＳ Ｐゴシック" pitchFamily="-128" charset="-128"/>
              </a:rPr>
              <a:t>RAD design workshop</a:t>
            </a:r>
          </a:p>
          <a:p>
            <a:pPr lvl="1"/>
            <a:r>
              <a:rPr lang="en-US" sz="2000" dirty="0">
                <a:ea typeface="ＭＳ Ｐゴシック" pitchFamily="-128" charset="-128"/>
              </a:rPr>
              <a:t>Implementation</a:t>
            </a:r>
          </a:p>
          <a:p>
            <a:r>
              <a:rPr lang="en-US" sz="2000" dirty="0">
                <a:ea typeface="ＭＳ Ｐゴシック" pitchFamily="-128" charset="-128"/>
              </a:rPr>
              <a:t>Requirements planning</a:t>
            </a:r>
          </a:p>
          <a:p>
            <a:pPr>
              <a:buNone/>
            </a:pPr>
            <a:r>
              <a:rPr lang="en-US" sz="2000" dirty="0">
                <a:ea typeface="ＭＳ Ｐゴシック" pitchFamily="-128" charset="-128"/>
              </a:rPr>
              <a:t>	- Users and analysts meet to identify objectives of the application or system</a:t>
            </a:r>
          </a:p>
          <a:p>
            <a:pPr>
              <a:buNone/>
            </a:pPr>
            <a:r>
              <a:rPr lang="en-US" sz="2000" dirty="0">
                <a:ea typeface="ＭＳ Ｐゴシック" pitchFamily="-128" charset="-128"/>
              </a:rPr>
              <a:t>	- Oriented toward solving business problems</a:t>
            </a:r>
          </a:p>
          <a:p>
            <a:r>
              <a:rPr lang="en-US" sz="2000" dirty="0">
                <a:ea typeface="ＭＳ Ｐゴシック" pitchFamily="-128" charset="-128"/>
              </a:rPr>
              <a:t>RAD Design Workshop</a:t>
            </a:r>
          </a:p>
          <a:p>
            <a:pPr lvl="1"/>
            <a:r>
              <a:rPr lang="en-US" sz="2000" dirty="0">
                <a:ea typeface="ＭＳ Ｐゴシック" pitchFamily="-128" charset="-128"/>
              </a:rPr>
              <a:t>Design and refine phase</a:t>
            </a:r>
          </a:p>
          <a:p>
            <a:pPr lvl="1"/>
            <a:r>
              <a:rPr lang="en-US" sz="2000" dirty="0">
                <a:ea typeface="ＭＳ Ｐゴシック" pitchFamily="-128" charset="-128"/>
              </a:rPr>
              <a:t>Use group decision support systems to help users agree on designs</a:t>
            </a:r>
          </a:p>
          <a:p>
            <a:pPr lvl="1"/>
            <a:r>
              <a:rPr lang="en-US" sz="2000" dirty="0">
                <a:ea typeface="ＭＳ Ｐゴシック" pitchFamily="-128" charset="-128"/>
              </a:rPr>
              <a:t>Programmers and analysts can build and show visual representations of the designs and workflow to users</a:t>
            </a:r>
          </a:p>
          <a:p>
            <a:pPr marL="285750" indent="-285750"/>
            <a:endParaRPr lang="en-US" sz="2000" dirty="0"/>
          </a:p>
          <a:p>
            <a:pPr>
              <a:lnSpc>
                <a:spcPct val="90000"/>
              </a:lnSpc>
            </a:pPr>
            <a:endParaRPr lang="en-GB" sz="2000" dirty="0"/>
          </a:p>
          <a:p>
            <a:pPr>
              <a:buNone/>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Rapid Application Development</a:t>
            </a:r>
          </a:p>
          <a:p>
            <a:r>
              <a:rPr lang="en-US" sz="2000" dirty="0">
                <a:ea typeface="ＭＳ Ｐゴシック" pitchFamily="-128" charset="-128"/>
              </a:rPr>
              <a:t>RAD Design Workshop</a:t>
            </a:r>
          </a:p>
          <a:p>
            <a:pPr lvl="1"/>
            <a:r>
              <a:rPr lang="en-US" sz="2000" dirty="0">
                <a:ea typeface="ＭＳ Ｐゴシック" pitchFamily="-128" charset="-128"/>
              </a:rPr>
              <a:t>Users respond to actual working prototypes</a:t>
            </a:r>
          </a:p>
          <a:p>
            <a:pPr lvl="1"/>
            <a:r>
              <a:rPr lang="en-US" sz="2000" dirty="0">
                <a:ea typeface="ＭＳ Ｐゴシック" pitchFamily="-128" charset="-128"/>
              </a:rPr>
              <a:t>Analysts refine designed modules based on user responses</a:t>
            </a:r>
          </a:p>
          <a:p>
            <a:r>
              <a:rPr lang="en-US" sz="2000" dirty="0">
                <a:ea typeface="ＭＳ Ｐゴシック" pitchFamily="-128" charset="-128"/>
              </a:rPr>
              <a:t>Implementation Phase</a:t>
            </a:r>
          </a:p>
          <a:p>
            <a:pPr>
              <a:buNone/>
            </a:pPr>
            <a:r>
              <a:rPr lang="en-US" sz="2000" dirty="0">
                <a:ea typeface="ＭＳ Ｐゴシック" pitchFamily="-128" charset="-128"/>
              </a:rPr>
              <a:t>	- As the systems are built and refined, the new systems or partial systems are tested and introduced to the organization</a:t>
            </a:r>
          </a:p>
          <a:p>
            <a:pPr>
              <a:buNone/>
            </a:pPr>
            <a:r>
              <a:rPr lang="en-US" sz="2000" dirty="0">
                <a:ea typeface="ＭＳ Ｐゴシック" pitchFamily="-128" charset="-128"/>
              </a:rPr>
              <a:t>	- When creating new systems, there is no need to run old systems in parallel</a:t>
            </a:r>
          </a:p>
          <a:p>
            <a:pPr>
              <a:buNone/>
            </a:pPr>
            <a:endParaRPr lang="en-US" sz="2000" dirty="0">
              <a:ea typeface="ＭＳ Ｐゴシック" pitchFamily="-128" charset="-128"/>
            </a:endParaRPr>
          </a:p>
          <a:p>
            <a:r>
              <a:rPr lang="en-US" sz="2000" dirty="0">
                <a:ea typeface="ＭＳ Ｐゴシック" pitchFamily="-128" charset="-128"/>
              </a:rPr>
              <a:t>The Martin approach to RAD includes four phases:</a:t>
            </a:r>
          </a:p>
          <a:p>
            <a:pPr lvl="1"/>
            <a:r>
              <a:rPr lang="en-US" sz="2000" dirty="0">
                <a:ea typeface="ＭＳ Ｐゴシック" pitchFamily="-128" charset="-128"/>
              </a:rPr>
              <a:t>Requirements planning</a:t>
            </a:r>
          </a:p>
          <a:p>
            <a:pPr lvl="1"/>
            <a:r>
              <a:rPr lang="en-US" sz="2000" dirty="0">
                <a:ea typeface="ＭＳ Ｐゴシック" pitchFamily="-128" charset="-128"/>
              </a:rPr>
              <a:t>User design</a:t>
            </a:r>
          </a:p>
          <a:p>
            <a:pPr lvl="1"/>
            <a:r>
              <a:rPr lang="en-US" sz="2000" dirty="0">
                <a:ea typeface="ＭＳ Ｐゴシック" pitchFamily="-128" charset="-128"/>
              </a:rPr>
              <a:t>Construction</a:t>
            </a:r>
          </a:p>
          <a:p>
            <a:pPr lvl="1"/>
            <a:r>
              <a:rPr lang="en-US" sz="2000" dirty="0">
                <a:ea typeface="ＭＳ Ｐゴシック" pitchFamily="-128" charset="-128"/>
              </a:rPr>
              <a:t>Cutover</a:t>
            </a:r>
          </a:p>
          <a:p>
            <a:pPr>
              <a:buNone/>
            </a:pPr>
            <a:endParaRPr lang="en-US" sz="2000" dirty="0">
              <a:ea typeface="ＭＳ Ｐゴシック" pitchFamily="-128" charset="-128"/>
            </a:endParaRPr>
          </a:p>
          <a:p>
            <a:pPr lvl="1"/>
            <a:endParaRPr lang="en-US" sz="2000" dirty="0">
              <a:ea typeface="ＭＳ Ｐゴシック" pitchFamily="-128" charset="-128"/>
            </a:endParaRPr>
          </a:p>
          <a:p>
            <a:pPr lvl="1"/>
            <a:endParaRPr lang="en-US" sz="2000" dirty="0">
              <a:ea typeface="ＭＳ Ｐゴシック" pitchFamily="-128" charset="-128"/>
            </a:endParaRPr>
          </a:p>
          <a:p>
            <a:pPr lvl="1"/>
            <a:endParaRPr lang="en-US" sz="2000" dirty="0">
              <a:ea typeface="ＭＳ Ｐゴシック" pitchFamily="-128" charset="-128"/>
            </a:endParaRPr>
          </a:p>
          <a:p>
            <a:pPr marL="285750" indent="-285750"/>
            <a:endParaRPr lang="en-US" sz="2000" dirty="0"/>
          </a:p>
          <a:p>
            <a:pPr>
              <a:lnSpc>
                <a:spcPct val="90000"/>
              </a:lnSpc>
            </a:pPr>
            <a:endParaRPr lang="en-GB" sz="2000" dirty="0"/>
          </a:p>
          <a:p>
            <a:pPr>
              <a:buNone/>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Rapid Application Development – When to Select</a:t>
            </a:r>
          </a:p>
          <a:p>
            <a:r>
              <a:rPr lang="en-US" sz="2000" dirty="0">
                <a:ea typeface="ＭＳ Ｐゴシック" pitchFamily="-128" charset="-128"/>
              </a:rPr>
              <a:t>The team includes programmers and analysts who are experienced with it</a:t>
            </a:r>
          </a:p>
          <a:p>
            <a:r>
              <a:rPr lang="en-US" sz="2000" dirty="0">
                <a:ea typeface="ＭＳ Ｐゴシック" pitchFamily="-128" charset="-128"/>
              </a:rPr>
              <a:t>There are pressing reasons for speeding up application development</a:t>
            </a:r>
          </a:p>
          <a:p>
            <a:r>
              <a:rPr lang="en-US" sz="2000" dirty="0">
                <a:ea typeface="ＭＳ Ｐゴシック" pitchFamily="-128" charset="-128"/>
              </a:rPr>
              <a:t>The project involves a novel ecommerce application and needs quick results</a:t>
            </a:r>
          </a:p>
          <a:p>
            <a:r>
              <a:rPr lang="en-US" sz="2000" dirty="0">
                <a:ea typeface="ＭＳ Ｐゴシック" pitchFamily="-128" charset="-128"/>
              </a:rPr>
              <a:t>Users are sophisticated and highly engaged with the goals of the company</a:t>
            </a:r>
          </a:p>
          <a:p>
            <a:endParaRPr lang="en-US" sz="2000" dirty="0">
              <a:ea typeface="ＭＳ Ｐゴシック" pitchFamily="-128" charset="-128"/>
            </a:endParaRPr>
          </a:p>
          <a:p>
            <a:pPr>
              <a:buNone/>
            </a:pPr>
            <a:r>
              <a:rPr lang="en-GB" sz="2000" b="1" dirty="0"/>
              <a:t>Rapid Application Development – Advantages</a:t>
            </a:r>
          </a:p>
          <a:p>
            <a:r>
              <a:rPr lang="en-US" sz="2000" dirty="0"/>
              <a:t>RAD is very powerful when used within the SDLC</a:t>
            </a:r>
          </a:p>
          <a:p>
            <a:r>
              <a:rPr lang="en-US" sz="2000" dirty="0"/>
              <a:t>It can be used as a tool to update, improve or innovate selected portions of the system</a:t>
            </a:r>
          </a:p>
          <a:p>
            <a:endParaRPr lang="en-US" sz="2000" dirty="0">
              <a:ea typeface="ＭＳ Ｐゴシック" pitchFamily="-128" charset="-128"/>
            </a:endParaRPr>
          </a:p>
          <a:p>
            <a:pPr>
              <a:buNone/>
            </a:pPr>
            <a:r>
              <a:rPr lang="en-GB" sz="2000" b="1" dirty="0"/>
              <a:t>Rapid Application Development – Disadvantages</a:t>
            </a:r>
          </a:p>
          <a:p>
            <a:r>
              <a:rPr lang="en-US" sz="2000" dirty="0"/>
              <a:t>May try and hurry the project too much</a:t>
            </a:r>
          </a:p>
          <a:p>
            <a:r>
              <a:rPr lang="en-US" sz="2000" dirty="0"/>
              <a:t>Loosely documented</a:t>
            </a:r>
          </a:p>
          <a:p>
            <a:r>
              <a:rPr lang="en-US" sz="2000" dirty="0"/>
              <a:t>May not address pressing business problems</a:t>
            </a:r>
          </a:p>
          <a:p>
            <a:r>
              <a:rPr lang="en-US" sz="2000" dirty="0"/>
              <a:t>Potentially steep learning curve for programmers inexperienced with RAD tools</a:t>
            </a:r>
            <a:endParaRPr lang="en-GB" sz="2000" dirty="0"/>
          </a:p>
          <a:p>
            <a:pPr>
              <a:buNone/>
            </a:pP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a:t>
            </a:r>
          </a:p>
          <a:p>
            <a:r>
              <a:rPr lang="en-US" sz="2000" dirty="0"/>
              <a:t>Agile software development is a group of software development methods in which requirements and solutions evolve through collaboration between self-organizing, cross-functional teams. </a:t>
            </a:r>
          </a:p>
          <a:p>
            <a:r>
              <a:rPr lang="en-US" sz="2000" dirty="0"/>
              <a:t>It promotes adaptive planning, evolutionary development, early delivery, continuous improvement, and encourages rapid and flexible response to change. </a:t>
            </a:r>
          </a:p>
          <a:p>
            <a:r>
              <a:rPr lang="en-US" sz="2000" dirty="0"/>
              <a:t>What is Agility?</a:t>
            </a:r>
          </a:p>
          <a:p>
            <a:pPr lvl="1">
              <a:lnSpc>
                <a:spcPct val="90000"/>
              </a:lnSpc>
            </a:pPr>
            <a:r>
              <a:rPr lang="en-US" sz="2000" dirty="0"/>
              <a:t>Effective (rapid and adaptive) response to change</a:t>
            </a:r>
          </a:p>
          <a:p>
            <a:pPr lvl="1">
              <a:lnSpc>
                <a:spcPct val="90000"/>
              </a:lnSpc>
            </a:pPr>
            <a:r>
              <a:rPr lang="en-US" sz="2000" dirty="0"/>
              <a:t>Effective communication among all stakeholders</a:t>
            </a:r>
          </a:p>
          <a:p>
            <a:pPr lvl="1">
              <a:lnSpc>
                <a:spcPct val="90000"/>
              </a:lnSpc>
            </a:pPr>
            <a:r>
              <a:rPr lang="en-US" sz="2000" dirty="0"/>
              <a:t>Drawing the customer onto the team</a:t>
            </a:r>
          </a:p>
          <a:p>
            <a:pPr lvl="1">
              <a:lnSpc>
                <a:spcPct val="90000"/>
              </a:lnSpc>
            </a:pPr>
            <a:r>
              <a:rPr lang="en-US" sz="2000" dirty="0"/>
              <a:t>Organizing a team so that it is in control of the work performed</a:t>
            </a:r>
          </a:p>
          <a:p>
            <a:pPr lvl="1">
              <a:lnSpc>
                <a:spcPct val="90000"/>
              </a:lnSpc>
            </a:pPr>
            <a:r>
              <a:rPr lang="en-US" sz="2000" dirty="0"/>
              <a:t>Yielding …Rapid, incremental delivery of software</a:t>
            </a:r>
          </a:p>
          <a:p>
            <a:r>
              <a:rPr lang="en-US" sz="2000" dirty="0"/>
              <a:t>Agile Process is driven by customer descriptions of what is required (scenarios)</a:t>
            </a:r>
          </a:p>
          <a:p>
            <a:r>
              <a:rPr lang="en-US" sz="2000" dirty="0"/>
              <a:t>Recognizes that plans are short-lived</a:t>
            </a:r>
          </a:p>
          <a:p>
            <a:r>
              <a:rPr lang="en-US" sz="2000" dirty="0"/>
              <a:t>Develops software iteratively with a heavy emphasis on construction activities</a:t>
            </a:r>
          </a:p>
          <a:p>
            <a:r>
              <a:rPr lang="en-US" sz="2000" dirty="0"/>
              <a:t>Delivers multiple ‘software increments’</a:t>
            </a:r>
          </a:p>
          <a:p>
            <a:r>
              <a:rPr lang="en-US" sz="2000" dirty="0"/>
              <a:t>Adapts as changes occur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Principles</a:t>
            </a:r>
          </a:p>
          <a:p>
            <a:pPr>
              <a:lnSpc>
                <a:spcPct val="90000"/>
              </a:lnSpc>
              <a:spcBef>
                <a:spcPts val="1200"/>
              </a:spcBef>
              <a:buNone/>
            </a:pPr>
            <a:r>
              <a:rPr lang="en-US" sz="2000" dirty="0"/>
              <a:t>1.	Our highest priority is to satisfy the customer through early and continuous delivery of valuable software.</a:t>
            </a:r>
          </a:p>
          <a:p>
            <a:pPr>
              <a:lnSpc>
                <a:spcPct val="90000"/>
              </a:lnSpc>
              <a:spcBef>
                <a:spcPts val="600"/>
              </a:spcBef>
              <a:buNone/>
            </a:pPr>
            <a:r>
              <a:rPr lang="en-US" sz="2000" dirty="0"/>
              <a:t>2.	Welcome changing requirements, even late in development. Agile processes harness change for the customer's competitive advantage. </a:t>
            </a:r>
          </a:p>
          <a:p>
            <a:pPr>
              <a:lnSpc>
                <a:spcPct val="90000"/>
              </a:lnSpc>
              <a:spcBef>
                <a:spcPts val="600"/>
              </a:spcBef>
              <a:buNone/>
            </a:pPr>
            <a:r>
              <a:rPr lang="en-US" sz="2000" dirty="0"/>
              <a:t>3.	Deliver working software frequently, from a couple of weeks to a couple of months, with a preference to the shorter timescale. </a:t>
            </a:r>
          </a:p>
          <a:p>
            <a:pPr>
              <a:lnSpc>
                <a:spcPct val="90000"/>
              </a:lnSpc>
              <a:spcBef>
                <a:spcPts val="600"/>
              </a:spcBef>
              <a:buNone/>
            </a:pPr>
            <a:r>
              <a:rPr lang="en-US" sz="2000" dirty="0"/>
              <a:t>4.	Business people and developers must work together daily throughout the project.  </a:t>
            </a:r>
          </a:p>
          <a:p>
            <a:pPr>
              <a:lnSpc>
                <a:spcPct val="90000"/>
              </a:lnSpc>
              <a:spcBef>
                <a:spcPts val="600"/>
              </a:spcBef>
              <a:buNone/>
            </a:pPr>
            <a:r>
              <a:rPr lang="en-US" sz="2000" dirty="0"/>
              <a:t>5.	Build projects around motivated individuals. Give them the environment and support they need, and trust them to get the job done. </a:t>
            </a:r>
          </a:p>
          <a:p>
            <a:pPr>
              <a:lnSpc>
                <a:spcPct val="90000"/>
              </a:lnSpc>
              <a:spcBef>
                <a:spcPts val="600"/>
              </a:spcBef>
              <a:buNone/>
            </a:pPr>
            <a:r>
              <a:rPr lang="en-US" sz="2000" dirty="0"/>
              <a:t>6.  The most efficient and effective method of conveying information to and within a development team is face–to–face conversation.</a:t>
            </a:r>
          </a:p>
          <a:p>
            <a:pPr>
              <a:lnSpc>
                <a:spcPct val="90000"/>
              </a:lnSpc>
              <a:spcBef>
                <a:spcPts val="600"/>
              </a:spcBef>
              <a:buNone/>
            </a:pPr>
            <a:r>
              <a:rPr lang="en-US" sz="2000" dirty="0"/>
              <a:t>7.	Working software is the primary measure of progress.  </a:t>
            </a:r>
          </a:p>
          <a:p>
            <a:pPr>
              <a:lnSpc>
                <a:spcPct val="90000"/>
              </a:lnSpc>
              <a:spcBef>
                <a:spcPts val="600"/>
              </a:spcBef>
              <a:buNone/>
            </a:pPr>
            <a:r>
              <a:rPr lang="en-US" sz="2000" dirty="0"/>
              <a:t>8.	Agile processes promote sustainable development. The sponsors, developers, and users should be able to maintain a constant pace indefinitely.  </a:t>
            </a:r>
          </a:p>
          <a:p>
            <a:pPr>
              <a:lnSpc>
                <a:spcPct val="90000"/>
              </a:lnSpc>
              <a:spcBef>
                <a:spcPts val="600"/>
              </a:spcBef>
              <a:buNone/>
            </a:pPr>
            <a:r>
              <a:rPr lang="en-US" sz="2000" dirty="0"/>
              <a:t>9.	Continuous attention to technical excellence and good design enhances agility.  </a:t>
            </a:r>
          </a:p>
          <a:p>
            <a:pPr>
              <a:lnSpc>
                <a:spcPct val="90000"/>
              </a:lnSpc>
              <a:spcBef>
                <a:spcPts val="600"/>
              </a:spcBef>
              <a:buNone/>
            </a:pPr>
            <a:r>
              <a:rPr lang="en-US" sz="2000" dirty="0"/>
              <a:t>10. Simplicity – the art of maximizing the amount of work not done – is essential.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Principles</a:t>
            </a:r>
          </a:p>
          <a:p>
            <a:pPr>
              <a:lnSpc>
                <a:spcPct val="90000"/>
              </a:lnSpc>
              <a:spcBef>
                <a:spcPts val="600"/>
              </a:spcBef>
              <a:buNone/>
            </a:pPr>
            <a:r>
              <a:rPr lang="en-US" sz="2000" dirty="0"/>
              <a:t>11. The best architectures, requirements, and designs emerge from self–organizing teams. </a:t>
            </a:r>
          </a:p>
          <a:p>
            <a:pPr>
              <a:lnSpc>
                <a:spcPct val="90000"/>
              </a:lnSpc>
              <a:spcBef>
                <a:spcPts val="600"/>
              </a:spcBef>
              <a:buNone/>
            </a:pPr>
            <a:r>
              <a:rPr lang="en-US" sz="2000" dirty="0"/>
              <a:t>12. At regular intervals, the team reflects on how to become more effective, then tunes and adjusts its behavior accordingly.</a:t>
            </a:r>
          </a:p>
          <a:p>
            <a:pPr>
              <a:buNone/>
            </a:pPr>
            <a:endParaRPr lang="en-GB" sz="2000" b="1" dirty="0"/>
          </a:p>
          <a:p>
            <a:pPr>
              <a:buNone/>
            </a:pPr>
            <a:r>
              <a:rPr lang="en-GB" sz="2000" b="1" dirty="0"/>
              <a:t>Human Factors </a:t>
            </a:r>
          </a:p>
          <a:p>
            <a:r>
              <a:rPr lang="en-US" sz="2000" dirty="0"/>
              <a:t>The process moulds to the needs of the people and team, not the other way around</a:t>
            </a:r>
          </a:p>
          <a:p>
            <a:r>
              <a:rPr lang="en-US" sz="2000" dirty="0"/>
              <a:t>Key traits must exist among the people on an agile team and the team itself:</a:t>
            </a:r>
          </a:p>
          <a:p>
            <a:pPr lvl="1"/>
            <a:r>
              <a:rPr lang="en-US" sz="2000" dirty="0"/>
              <a:t>Competence</a:t>
            </a:r>
          </a:p>
          <a:p>
            <a:pPr lvl="1"/>
            <a:r>
              <a:rPr lang="en-US" sz="2000" dirty="0"/>
              <a:t>Common focus</a:t>
            </a:r>
          </a:p>
          <a:p>
            <a:pPr lvl="1"/>
            <a:r>
              <a:rPr lang="en-US" sz="2000" dirty="0"/>
              <a:t>Collaboration</a:t>
            </a:r>
          </a:p>
          <a:p>
            <a:pPr lvl="1"/>
            <a:r>
              <a:rPr lang="en-US" sz="2000" dirty="0"/>
              <a:t>Decision-making ability</a:t>
            </a:r>
          </a:p>
          <a:p>
            <a:pPr lvl="1"/>
            <a:r>
              <a:rPr lang="en-US" sz="2000" dirty="0"/>
              <a:t>Fuzzy problem-solving ability</a:t>
            </a:r>
          </a:p>
          <a:p>
            <a:pPr lvl="1"/>
            <a:r>
              <a:rPr lang="en-US" sz="2000" dirty="0"/>
              <a:t>Mutual trust and respect</a:t>
            </a:r>
          </a:p>
          <a:p>
            <a:pPr lvl="1"/>
            <a:r>
              <a:rPr lang="en-US" sz="2000" dirty="0"/>
              <a:t>Self-organization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6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440136"/>
            <a:ext cx="8839200" cy="6172200"/>
          </a:xfrm>
        </p:spPr>
        <p:txBody>
          <a:bodyPr>
            <a:noAutofit/>
          </a:bodyPr>
          <a:lstStyle/>
          <a:p>
            <a:pPr>
              <a:buNone/>
            </a:pPr>
            <a:r>
              <a:rPr lang="en-GB" sz="2000" b="1" dirty="0"/>
              <a:t>Agile – Extreme Programming (XP)</a:t>
            </a:r>
            <a:endParaRPr lang="en-US" sz="2000" dirty="0"/>
          </a:p>
          <a:p>
            <a:r>
              <a:rPr lang="en-US" sz="2000" dirty="0"/>
              <a:t>The most widely used agile process, originally proposed by Kent Beck</a:t>
            </a:r>
          </a:p>
          <a:p>
            <a:r>
              <a:rPr lang="en-US" sz="2000" dirty="0"/>
              <a:t>XP Planning</a:t>
            </a:r>
          </a:p>
          <a:p>
            <a:pPr lvl="1"/>
            <a:r>
              <a:rPr lang="en-US" sz="2000" dirty="0"/>
              <a:t>Begins with the creation of “user stories (Listening leads to creation of set of “stories” (also called user stories) that describe required output, features and functionality for software to be built).”</a:t>
            </a:r>
          </a:p>
          <a:p>
            <a:pPr lvl="1"/>
            <a:r>
              <a:rPr lang="en-US" sz="2000" dirty="0"/>
              <a:t>Agile team assesses each story and assigns a cost</a:t>
            </a:r>
          </a:p>
          <a:p>
            <a:pPr lvl="1"/>
            <a:r>
              <a:rPr lang="en-US" sz="2000" dirty="0"/>
              <a:t>Stories are grouped, for a deliverable increment</a:t>
            </a:r>
          </a:p>
          <a:p>
            <a:pPr lvl="1"/>
            <a:r>
              <a:rPr lang="en-US" sz="2000" dirty="0"/>
              <a:t>A commitment is made on delivery date</a:t>
            </a:r>
          </a:p>
          <a:p>
            <a:pPr lvl="1"/>
            <a:r>
              <a:rPr lang="en-US" sz="2000" dirty="0"/>
              <a:t>After the first increment “project velocity” is used to help define subsequent delivery dates for other increments</a:t>
            </a:r>
          </a:p>
          <a:p>
            <a:pPr lvl="1">
              <a:buNone/>
            </a:pPr>
            <a:endParaRPr lang="en-US" sz="2000" dirty="0"/>
          </a:p>
          <a:p>
            <a:pPr marL="285750" indent="-285750">
              <a:lnSpc>
                <a:spcPct val="90000"/>
              </a:lnSpc>
            </a:pPr>
            <a:r>
              <a:rPr lang="en-US" sz="2000" dirty="0"/>
              <a:t>XP Design</a:t>
            </a:r>
          </a:p>
          <a:p>
            <a:pPr marL="685800" lvl="1" indent="-228600">
              <a:lnSpc>
                <a:spcPct val="90000"/>
              </a:lnSpc>
            </a:pPr>
            <a:r>
              <a:rPr lang="en-US" sz="2000" dirty="0"/>
              <a:t>Follows the KIS principle</a:t>
            </a:r>
          </a:p>
          <a:p>
            <a:pPr marL="685800" lvl="1" indent="-228600">
              <a:lnSpc>
                <a:spcPct val="90000"/>
              </a:lnSpc>
            </a:pPr>
            <a:r>
              <a:rPr lang="en-US" sz="2000" dirty="0"/>
              <a:t>Encourage the use of CRC cards</a:t>
            </a:r>
          </a:p>
          <a:p>
            <a:pPr marL="685800" lvl="1" indent="-228600">
              <a:lnSpc>
                <a:spcPct val="90000"/>
              </a:lnSpc>
            </a:pPr>
            <a:r>
              <a:rPr lang="en-US" sz="2000" dirty="0"/>
              <a:t>For difficult design problems, suggests the creation of “spike solutions”—a design prototype</a:t>
            </a:r>
          </a:p>
          <a:p>
            <a:pPr marL="685800" lvl="1" indent="-228600">
              <a:lnSpc>
                <a:spcPct val="90000"/>
              </a:lnSpc>
            </a:pPr>
            <a:r>
              <a:rPr lang="en-US" sz="2000" dirty="0"/>
              <a:t>Encourages “refactoring”—an iterative refinement of the internal program design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Extreme Programming (XP)</a:t>
            </a:r>
            <a:endParaRPr lang="en-US" sz="2000" dirty="0"/>
          </a:p>
        </p:txBody>
      </p:sp>
      <p:pic>
        <p:nvPicPr>
          <p:cNvPr id="1026" name="Picture 2"/>
          <p:cNvPicPr>
            <a:picLocks noChangeAspect="1" noChangeArrowheads="1"/>
          </p:cNvPicPr>
          <p:nvPr/>
        </p:nvPicPr>
        <p:blipFill>
          <a:blip r:embed="rId3"/>
          <a:srcRect/>
          <a:stretch>
            <a:fillRect/>
          </a:stretch>
        </p:blipFill>
        <p:spPr bwMode="auto">
          <a:xfrm>
            <a:off x="685800" y="1143000"/>
            <a:ext cx="7916809" cy="55626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GB" sz="2000" b="1" dirty="0"/>
              <a:t>Agile – Extreme Programming (XP)</a:t>
            </a:r>
            <a:endParaRPr lang="en-US" sz="2000" dirty="0"/>
          </a:p>
          <a:p>
            <a:pPr marL="285750" indent="-285750">
              <a:lnSpc>
                <a:spcPct val="90000"/>
              </a:lnSpc>
            </a:pPr>
            <a:r>
              <a:rPr lang="en-US" sz="2000" dirty="0"/>
              <a:t>XP Coding</a:t>
            </a:r>
          </a:p>
          <a:p>
            <a:pPr marL="685800" lvl="1" indent="-228600">
              <a:lnSpc>
                <a:spcPct val="90000"/>
              </a:lnSpc>
            </a:pPr>
            <a:r>
              <a:rPr lang="en-US" sz="2000" dirty="0"/>
              <a:t>Recommends the construction of a unit test for a store before coding commences</a:t>
            </a:r>
          </a:p>
          <a:p>
            <a:pPr marL="685800" lvl="1" indent="-228600">
              <a:lnSpc>
                <a:spcPct val="90000"/>
              </a:lnSpc>
            </a:pPr>
            <a:r>
              <a:rPr lang="en-US" sz="2000" dirty="0"/>
              <a:t>Encourages “pair programming” (XP recommends that two people work together at one computer workstation to create code for a story)</a:t>
            </a:r>
          </a:p>
          <a:p>
            <a:pPr marL="685800" lvl="1" indent="-228600">
              <a:lnSpc>
                <a:spcPct val="90000"/>
              </a:lnSpc>
            </a:pPr>
            <a:endParaRPr lang="en-US" sz="2000" dirty="0"/>
          </a:p>
          <a:p>
            <a:pPr marL="285750" indent="-285750">
              <a:lnSpc>
                <a:spcPct val="90000"/>
              </a:lnSpc>
            </a:pPr>
            <a:r>
              <a:rPr lang="en-US" sz="2000" dirty="0"/>
              <a:t>XP Testing</a:t>
            </a:r>
          </a:p>
          <a:p>
            <a:pPr marL="685800" lvl="1" indent="-228600">
              <a:lnSpc>
                <a:spcPct val="90000"/>
              </a:lnSpc>
            </a:pPr>
            <a:r>
              <a:rPr lang="en-US" sz="2000" dirty="0"/>
              <a:t>All unit tests are executed daily</a:t>
            </a:r>
          </a:p>
          <a:p>
            <a:pPr marL="685800" lvl="1" indent="-228600">
              <a:lnSpc>
                <a:spcPct val="90000"/>
              </a:lnSpc>
            </a:pPr>
            <a:r>
              <a:rPr lang="en-US" sz="2000" dirty="0"/>
              <a:t>“Acceptance tests” are defined by the customer and executed to assess customer visible functionality</a:t>
            </a:r>
          </a:p>
        </p:txBody>
      </p:sp>
      <p:pic>
        <p:nvPicPr>
          <p:cNvPr id="1026" name="Picture 2"/>
          <p:cNvPicPr>
            <a:picLocks noChangeAspect="1" noChangeArrowheads="1"/>
          </p:cNvPicPr>
          <p:nvPr/>
        </p:nvPicPr>
        <p:blipFill>
          <a:blip r:embed="rId3"/>
          <a:srcRect/>
          <a:stretch>
            <a:fillRect/>
          </a:stretch>
        </p:blipFill>
        <p:spPr bwMode="auto">
          <a:xfrm>
            <a:off x="2057400" y="4106840"/>
            <a:ext cx="5827594" cy="2743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Introduction To Software Engineering</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The IEEE definition:</a:t>
            </a:r>
          </a:p>
          <a:p>
            <a:pPr lvl="1">
              <a:spcBef>
                <a:spcPts val="300"/>
              </a:spcBef>
            </a:pPr>
            <a:r>
              <a:rPr lang="en-US" sz="2000" dirty="0"/>
              <a:t>Software Engineering: The application of a systematic, disciplined, quantifiable approach to the development, operation and maintenance of software.</a:t>
            </a:r>
          </a:p>
          <a:p>
            <a:r>
              <a:rPr lang="en-US" sz="2000" dirty="0"/>
              <a:t>Some realities:</a:t>
            </a:r>
          </a:p>
          <a:p>
            <a:pPr lvl="1"/>
            <a:r>
              <a:rPr lang="en-US" sz="2000" dirty="0"/>
              <a:t>To understand the problem before a software solution is developed</a:t>
            </a:r>
          </a:p>
          <a:p>
            <a:pPr lvl="1"/>
            <a:r>
              <a:rPr lang="en-US" sz="2000" dirty="0"/>
              <a:t>Design becomes a essential activity</a:t>
            </a:r>
          </a:p>
          <a:p>
            <a:pPr lvl="1"/>
            <a:r>
              <a:rPr lang="en-US" sz="2000" dirty="0"/>
              <a:t>Software should exhibit high quality</a:t>
            </a:r>
          </a:p>
          <a:p>
            <a:pPr lvl="1"/>
            <a:r>
              <a:rPr lang="en-US" sz="2000" dirty="0"/>
              <a:t>Software should be maintainable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a:p>
            <a:pPr marL="285750" indent="-285750">
              <a:lnSpc>
                <a:spcPct val="90000"/>
              </a:lnSpc>
            </a:pPr>
            <a:r>
              <a:rPr lang="en-US" sz="2000" dirty="0"/>
              <a:t>Scrum is an agile software development method that was conceived by Jeff Sutherland and his development team in the early 1990s. </a:t>
            </a:r>
          </a:p>
          <a:p>
            <a:pPr marL="285750" indent="-285750">
              <a:lnSpc>
                <a:spcPct val="90000"/>
              </a:lnSpc>
            </a:pPr>
            <a:r>
              <a:rPr lang="en-US" sz="2000" dirty="0"/>
              <a:t>In recent years, further development on the scrum methods has been performed by Schwaber and Beedle.</a:t>
            </a:r>
          </a:p>
          <a:p>
            <a:pPr marL="285750" indent="-285750">
              <a:lnSpc>
                <a:spcPct val="90000"/>
              </a:lnSpc>
            </a:pPr>
            <a:r>
              <a:rPr lang="en-US" sz="2000" dirty="0"/>
              <a:t>Scrum principles are consistent with the agile manifesto and are used to guide development activities within a process that incorporates the following framework activities: Requirements, Analysis, Design, Evolution and delivery. </a:t>
            </a:r>
          </a:p>
          <a:p>
            <a:pPr marL="285750" indent="-285750">
              <a:lnSpc>
                <a:spcPct val="90000"/>
              </a:lnSpc>
            </a:pPr>
            <a:r>
              <a:rPr lang="en-US" sz="2000" dirty="0"/>
              <a:t>Within each framework activity, work tasks occur within a process pattern called a sprint. </a:t>
            </a:r>
          </a:p>
          <a:p>
            <a:pPr marL="285750" indent="-285750">
              <a:lnSpc>
                <a:spcPct val="90000"/>
              </a:lnSpc>
            </a:pPr>
            <a:r>
              <a:rPr lang="en-US" sz="2000" dirty="0"/>
              <a:t>The work conducted within a sprint is adapted to the problem at hand and is defined and often modified in real time by the Scrum team. </a:t>
            </a:r>
          </a:p>
          <a:p>
            <a:pPr marL="285750" indent="-285750">
              <a:lnSpc>
                <a:spcPct val="90000"/>
              </a:lnSpc>
            </a:pPr>
            <a:r>
              <a:rPr lang="en-US" sz="2000" dirty="0"/>
              <a:t>The overall flow of the Scrum process is illustrated in figure below. </a:t>
            </a:r>
          </a:p>
          <a:p>
            <a:pPr marL="285750" indent="-285750">
              <a:lnSpc>
                <a:spcPct val="90000"/>
              </a:lnSpc>
            </a:pPr>
            <a:r>
              <a:rPr lang="en-US" sz="2000" dirty="0"/>
              <a:t>Scrum emphasizes the use of a set of software process patterns that have proven effective for projects with tight timelines, changing requirements and business criticality. </a:t>
            </a:r>
          </a:p>
          <a:p>
            <a:pPr marL="285750" indent="-285750">
              <a:lnSpc>
                <a:spcPct val="90000"/>
              </a:lnSpc>
            </a:pPr>
            <a:r>
              <a:rPr lang="en-US" sz="2000" dirty="0"/>
              <a:t>Each of these process patterns defines a set of development actions:</a:t>
            </a:r>
          </a:p>
          <a:p>
            <a:pPr marL="285750" indent="-285750">
              <a:lnSpc>
                <a:spcPct val="90000"/>
              </a:lnSpc>
              <a:buNone/>
            </a:pPr>
            <a:r>
              <a:rPr lang="en-US" sz="2000" dirty="0"/>
              <a:t>	1. Backlog – a prioritized list of project managements or features that provide business value for the customer. Items can be added to the backlog at any time. The product manager assess the backlog and updates priorities as required.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p:txBody>
      </p:sp>
      <p:pic>
        <p:nvPicPr>
          <p:cNvPr id="2050" name="Picture 2"/>
          <p:cNvPicPr>
            <a:picLocks noChangeAspect="1" noChangeArrowheads="1"/>
          </p:cNvPicPr>
          <p:nvPr/>
        </p:nvPicPr>
        <p:blipFill>
          <a:blip r:embed="rId3"/>
          <a:srcRect/>
          <a:stretch>
            <a:fillRect/>
          </a:stretch>
        </p:blipFill>
        <p:spPr bwMode="auto">
          <a:xfrm>
            <a:off x="547688" y="1476375"/>
            <a:ext cx="8048625" cy="492442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a:p>
            <a:pPr marL="285750" indent="-285750">
              <a:lnSpc>
                <a:spcPct val="90000"/>
              </a:lnSpc>
            </a:pPr>
            <a:r>
              <a:rPr lang="en-US" sz="2000" dirty="0"/>
              <a:t>Each of these process patterns defines a set of development actions:</a:t>
            </a:r>
          </a:p>
          <a:p>
            <a:pPr marL="285750" indent="-285750">
              <a:lnSpc>
                <a:spcPct val="90000"/>
              </a:lnSpc>
              <a:buNone/>
            </a:pPr>
            <a:r>
              <a:rPr lang="en-US" sz="2000" dirty="0"/>
              <a:t>	2. Sprints – consist of work units that are required to achieve a requirement defined in the backlog that must be fit into a predefined time-box (typically 30 days). Changes (e.g., backlog work items) are not introduced during the sprint. Hence, the sprint allows team members to work in a short term, but stable environment.</a:t>
            </a:r>
          </a:p>
          <a:p>
            <a:pPr marL="285750" indent="-285750">
              <a:lnSpc>
                <a:spcPct val="90000"/>
              </a:lnSpc>
              <a:buNone/>
            </a:pPr>
            <a:r>
              <a:rPr lang="en-US" sz="2000" dirty="0"/>
              <a:t>	3. Scrum meetings – are short (typically 15 minutes) meetings held daily by the Scrum team. Three key questions are asked and answered by all team members: </a:t>
            </a:r>
          </a:p>
          <a:p>
            <a:pPr marL="285750" indent="-285750">
              <a:lnSpc>
                <a:spcPct val="90000"/>
              </a:lnSpc>
              <a:buNone/>
            </a:pPr>
            <a:r>
              <a:rPr lang="en-US" sz="2000" dirty="0"/>
              <a:t>	a. What did you do since the last team meeting?</a:t>
            </a:r>
          </a:p>
          <a:p>
            <a:pPr marL="285750" indent="-285750">
              <a:lnSpc>
                <a:spcPct val="90000"/>
              </a:lnSpc>
              <a:buNone/>
            </a:pPr>
            <a:r>
              <a:rPr lang="en-US" sz="2000" dirty="0"/>
              <a:t>	b. What obstacles are you encountering?</a:t>
            </a:r>
          </a:p>
          <a:p>
            <a:pPr marL="285750" indent="-285750">
              <a:lnSpc>
                <a:spcPct val="90000"/>
              </a:lnSpc>
              <a:buNone/>
            </a:pPr>
            <a:r>
              <a:rPr lang="en-US" sz="2000" dirty="0"/>
              <a:t>	c. What do you plan to accomplish by the next team meeting?</a:t>
            </a:r>
          </a:p>
          <a:p>
            <a:pPr marL="285750" indent="-285750">
              <a:lnSpc>
                <a:spcPct val="90000"/>
              </a:lnSpc>
            </a:pPr>
            <a:r>
              <a:rPr lang="en-US" sz="2000" dirty="0"/>
              <a:t>A team leader, called a Scrum master, leads the meeting and assesses the responses from each person. </a:t>
            </a:r>
          </a:p>
          <a:p>
            <a:pPr marL="285750" indent="-285750">
              <a:lnSpc>
                <a:spcPct val="90000"/>
              </a:lnSpc>
            </a:pPr>
            <a:r>
              <a:rPr lang="en-US" sz="2000" dirty="0"/>
              <a:t>The Scrum meeting helps the team to uncover potential problems as early as possible. </a:t>
            </a:r>
          </a:p>
          <a:p>
            <a:pPr marL="285750" indent="-285750">
              <a:lnSpc>
                <a:spcPct val="90000"/>
              </a:lnSpc>
            </a:pPr>
            <a:r>
              <a:rPr lang="en-US" sz="2000" dirty="0"/>
              <a:t>Also, these daily meetings lead to “knowledge socialization” and thereby promote a self-organizing team structure. </a:t>
            </a:r>
          </a:p>
          <a:p>
            <a:pPr marL="285750" indent="-285750">
              <a:lnSpc>
                <a:spcPct val="90000"/>
              </a:lnSpc>
              <a:buNone/>
            </a:pP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a:p>
            <a:pPr marL="285750" indent="-285750">
              <a:lnSpc>
                <a:spcPct val="90000"/>
              </a:lnSpc>
            </a:pPr>
            <a:r>
              <a:rPr lang="en-US" sz="2000" dirty="0"/>
              <a:t>Demos – deliver the software increment to the customer so that functionality that has been implemented can be demonstrated and evaluated by the customer. </a:t>
            </a:r>
          </a:p>
          <a:p>
            <a:pPr marL="285750" indent="-285750">
              <a:lnSpc>
                <a:spcPct val="90000"/>
              </a:lnSpc>
            </a:pPr>
            <a:r>
              <a:rPr lang="en-US" sz="2000" dirty="0"/>
              <a:t>It is important to note that the demo may not contain all planned functionality, but rather those functions that can be delivered within the time-box that was established. </a:t>
            </a:r>
          </a:p>
          <a:p>
            <a:pPr marL="285750" indent="-285750">
              <a:lnSpc>
                <a:spcPct val="90000"/>
              </a:lnSpc>
            </a:pPr>
            <a:r>
              <a:rPr lang="en-US" sz="2000" dirty="0"/>
              <a:t>Beedle and his colleagues present a comprehensive discussion of these patterns in which they state: “Scrum assumes up-front the existence of chaos…” </a:t>
            </a:r>
          </a:p>
          <a:p>
            <a:pPr marL="285750" indent="-285750">
              <a:lnSpc>
                <a:spcPct val="90000"/>
              </a:lnSpc>
            </a:pPr>
            <a:r>
              <a:rPr lang="en-US" sz="2000" dirty="0"/>
              <a:t>The Scrum process patterns enable a software team to work successfully in a world where the elimination of uncertainty is impossible.  </a:t>
            </a:r>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Introduction to Requirement Engineering</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Inception—ask a set of questions that establish …</a:t>
            </a:r>
          </a:p>
          <a:p>
            <a:pPr lvl="1"/>
            <a:r>
              <a:rPr lang="en-US" sz="2000" dirty="0"/>
              <a:t>Basic understanding of the problem</a:t>
            </a:r>
          </a:p>
          <a:p>
            <a:pPr lvl="1"/>
            <a:r>
              <a:rPr lang="en-US" sz="2000" dirty="0"/>
              <a:t>The people who want a solution</a:t>
            </a:r>
          </a:p>
          <a:p>
            <a:pPr lvl="1"/>
            <a:r>
              <a:rPr lang="en-US" sz="2000" dirty="0"/>
              <a:t>The nature of the solution that is desired, and </a:t>
            </a:r>
          </a:p>
          <a:p>
            <a:pPr lvl="1"/>
            <a:r>
              <a:rPr lang="en-US" sz="2000" dirty="0"/>
              <a:t>The effectiveness of preliminary communication and collaboration between the customer and the developer</a:t>
            </a:r>
          </a:p>
          <a:p>
            <a:r>
              <a:rPr lang="en-US" sz="2000" dirty="0"/>
              <a:t>Elicitation—elicit requirements from all stakeholders</a:t>
            </a:r>
          </a:p>
          <a:p>
            <a:r>
              <a:rPr lang="en-US" sz="2000" dirty="0"/>
              <a:t>Elaboration—create an analysis model that identifies data, function and behavioral requirements</a:t>
            </a:r>
          </a:p>
          <a:p>
            <a:r>
              <a:rPr lang="en-US" sz="2000" dirty="0"/>
              <a:t>Negotiation—agree on a deliverable system that is realistic for developers and customers</a:t>
            </a:r>
          </a:p>
          <a:p>
            <a:pPr>
              <a:lnSpc>
                <a:spcPct val="90000"/>
              </a:lnSpc>
            </a:pPr>
            <a:r>
              <a:rPr lang="en-US" sz="2000" dirty="0"/>
              <a:t>Specification—can be any one (or more) of the following:</a:t>
            </a:r>
          </a:p>
          <a:p>
            <a:pPr lvl="1">
              <a:lnSpc>
                <a:spcPct val="90000"/>
              </a:lnSpc>
            </a:pPr>
            <a:r>
              <a:rPr lang="en-US" sz="2000" dirty="0"/>
              <a:t>A written document</a:t>
            </a:r>
          </a:p>
          <a:p>
            <a:pPr lvl="1">
              <a:lnSpc>
                <a:spcPct val="90000"/>
              </a:lnSpc>
            </a:pPr>
            <a:r>
              <a:rPr lang="en-US" sz="2000" dirty="0"/>
              <a:t>A set of models</a:t>
            </a:r>
          </a:p>
          <a:p>
            <a:pPr lvl="1">
              <a:lnSpc>
                <a:spcPct val="90000"/>
              </a:lnSpc>
            </a:pPr>
            <a:r>
              <a:rPr lang="en-US" sz="2000" dirty="0"/>
              <a:t>A formal mathematical</a:t>
            </a:r>
          </a:p>
          <a:p>
            <a:pPr lvl="1">
              <a:lnSpc>
                <a:spcPct val="90000"/>
              </a:lnSpc>
            </a:pPr>
            <a:r>
              <a:rPr lang="en-US" sz="2000" dirty="0"/>
              <a:t>A collection of user scenarios (use-cases)</a:t>
            </a:r>
          </a:p>
          <a:p>
            <a:pPr lvl="1">
              <a:lnSpc>
                <a:spcPct val="90000"/>
              </a:lnSpc>
            </a:pPr>
            <a:r>
              <a:rPr lang="en-US" sz="2000" dirty="0"/>
              <a:t>A prototype</a:t>
            </a:r>
          </a:p>
          <a:p>
            <a:pPr marL="285750" indent="-285750">
              <a:lnSpc>
                <a:spcPct val="90000"/>
              </a:lnSpc>
            </a:pPr>
            <a:endParaRPr lang="en-US" sz="2000" dirty="0"/>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Introduction to Requirement Engineering</a:t>
            </a:r>
            <a:endParaRPr lang="en-IN" sz="3200" dirty="0"/>
          </a:p>
        </p:txBody>
      </p:sp>
      <p:sp>
        <p:nvSpPr>
          <p:cNvPr id="3" name="Content Placeholder 2"/>
          <p:cNvSpPr>
            <a:spLocks noGrp="1"/>
          </p:cNvSpPr>
          <p:nvPr>
            <p:ph idx="1"/>
          </p:nvPr>
        </p:nvSpPr>
        <p:spPr>
          <a:xfrm>
            <a:off x="152400" y="562968"/>
            <a:ext cx="8839200" cy="6172200"/>
          </a:xfrm>
        </p:spPr>
        <p:txBody>
          <a:bodyPr>
            <a:noAutofit/>
          </a:bodyPr>
          <a:lstStyle/>
          <a:p>
            <a:pPr>
              <a:lnSpc>
                <a:spcPct val="90000"/>
              </a:lnSpc>
            </a:pPr>
            <a:r>
              <a:rPr lang="en-US" sz="2000" dirty="0"/>
              <a:t>Validation—a review mechanism that looks for</a:t>
            </a:r>
          </a:p>
          <a:p>
            <a:pPr lvl="1">
              <a:lnSpc>
                <a:spcPct val="90000"/>
              </a:lnSpc>
            </a:pPr>
            <a:r>
              <a:rPr lang="en-US" sz="2000" dirty="0"/>
              <a:t>errors in content or interpretation</a:t>
            </a:r>
          </a:p>
          <a:p>
            <a:pPr lvl="1">
              <a:lnSpc>
                <a:spcPct val="90000"/>
              </a:lnSpc>
            </a:pPr>
            <a:r>
              <a:rPr lang="en-US" sz="2000" dirty="0"/>
              <a:t>areas where clarification may be required</a:t>
            </a:r>
          </a:p>
          <a:p>
            <a:pPr lvl="1">
              <a:lnSpc>
                <a:spcPct val="90000"/>
              </a:lnSpc>
            </a:pPr>
            <a:r>
              <a:rPr lang="en-US" sz="2000" dirty="0"/>
              <a:t>missing information</a:t>
            </a:r>
          </a:p>
          <a:p>
            <a:pPr lvl="1">
              <a:lnSpc>
                <a:spcPct val="90000"/>
              </a:lnSpc>
            </a:pPr>
            <a:r>
              <a:rPr lang="en-US" sz="2000" dirty="0"/>
              <a:t>inconsistencies (a major problem when large products or systems are engineered)</a:t>
            </a:r>
          </a:p>
          <a:p>
            <a:pPr lvl="1">
              <a:lnSpc>
                <a:spcPct val="90000"/>
              </a:lnSpc>
            </a:pPr>
            <a:r>
              <a:rPr lang="en-US" sz="2000" dirty="0"/>
              <a:t>conflicting or unrealistic (unachievable) requirements. </a:t>
            </a:r>
          </a:p>
          <a:p>
            <a:pPr>
              <a:lnSpc>
                <a:spcPct val="90000"/>
              </a:lnSpc>
            </a:pPr>
            <a:r>
              <a:rPr lang="en-US" sz="2000" dirty="0"/>
              <a:t>Requirements management</a:t>
            </a:r>
          </a:p>
          <a:p>
            <a:pPr>
              <a:lnSpc>
                <a:spcPct val="90000"/>
              </a:lnSpc>
              <a:buNone/>
            </a:pPr>
            <a:endParaRPr lang="en-US" sz="2000" dirty="0"/>
          </a:p>
          <a:p>
            <a:pPr>
              <a:lnSpc>
                <a:spcPct val="90000"/>
              </a:lnSpc>
              <a:buNone/>
            </a:pPr>
            <a:r>
              <a:rPr lang="en-US" sz="2000" b="1" dirty="0"/>
              <a:t>Inception</a:t>
            </a:r>
          </a:p>
          <a:p>
            <a:pPr>
              <a:lnSpc>
                <a:spcPct val="90000"/>
              </a:lnSpc>
            </a:pPr>
            <a:r>
              <a:rPr lang="en-US" sz="2000" dirty="0"/>
              <a:t>Identify stakeholders</a:t>
            </a:r>
          </a:p>
          <a:p>
            <a:pPr lvl="1">
              <a:lnSpc>
                <a:spcPct val="90000"/>
              </a:lnSpc>
            </a:pPr>
            <a:r>
              <a:rPr lang="en-US" sz="2000" dirty="0"/>
              <a:t>“who else do you think I should talk to?”</a:t>
            </a:r>
          </a:p>
          <a:p>
            <a:pPr>
              <a:lnSpc>
                <a:spcPct val="90000"/>
              </a:lnSpc>
            </a:pPr>
            <a:r>
              <a:rPr lang="en-US" sz="2000" dirty="0"/>
              <a:t>Recognize multiple points of view</a:t>
            </a:r>
          </a:p>
          <a:p>
            <a:pPr>
              <a:lnSpc>
                <a:spcPct val="90000"/>
              </a:lnSpc>
            </a:pPr>
            <a:r>
              <a:rPr lang="en-US" sz="2000" dirty="0"/>
              <a:t>Work toward collaboration</a:t>
            </a:r>
          </a:p>
          <a:p>
            <a:pPr>
              <a:lnSpc>
                <a:spcPct val="90000"/>
              </a:lnSpc>
            </a:pPr>
            <a:r>
              <a:rPr lang="en-US" sz="2000" dirty="0"/>
              <a:t>The first questions</a:t>
            </a:r>
            <a:endParaRPr lang="en-US" sz="2000" dirty="0">
              <a:sym typeface="Symbol" pitchFamily="-128" charset="2"/>
            </a:endParaRPr>
          </a:p>
          <a:p>
            <a:pPr lvl="1">
              <a:lnSpc>
                <a:spcPct val="90000"/>
              </a:lnSpc>
            </a:pPr>
            <a:r>
              <a:rPr lang="en-US" sz="2000" dirty="0"/>
              <a:t>Who is behind the request for this work?</a:t>
            </a:r>
          </a:p>
          <a:p>
            <a:pPr lvl="1">
              <a:lnSpc>
                <a:spcPct val="90000"/>
              </a:lnSpc>
            </a:pPr>
            <a:r>
              <a:rPr lang="en-US" sz="2000" dirty="0"/>
              <a:t>Who will use the solution?</a:t>
            </a:r>
          </a:p>
          <a:p>
            <a:pPr lvl="1">
              <a:lnSpc>
                <a:spcPct val="90000"/>
              </a:lnSpc>
            </a:pPr>
            <a:r>
              <a:rPr lang="en-US" sz="2000" dirty="0"/>
              <a:t>What will be the economic benefit of a successful solution?</a:t>
            </a:r>
          </a:p>
          <a:p>
            <a:pPr lvl="1">
              <a:lnSpc>
                <a:spcPct val="90000"/>
              </a:lnSpc>
            </a:pPr>
            <a:r>
              <a:rPr lang="en-US" sz="2000" dirty="0"/>
              <a:t>Is there another source for the solution that you need?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Requirements Elicitation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a:t>Meetings are conducted and attended by both software engineers and customers.</a:t>
            </a:r>
          </a:p>
          <a:p>
            <a:pPr>
              <a:lnSpc>
                <a:spcPct val="90000"/>
              </a:lnSpc>
              <a:spcBef>
                <a:spcPts val="300"/>
              </a:spcBef>
            </a:pPr>
            <a:endParaRPr lang="en-US" sz="2000" dirty="0"/>
          </a:p>
          <a:p>
            <a:pPr>
              <a:lnSpc>
                <a:spcPct val="90000"/>
              </a:lnSpc>
            </a:pPr>
            <a:r>
              <a:rPr lang="en-US" sz="2000" dirty="0"/>
              <a:t>Rules for preparation and participation are established</a:t>
            </a:r>
          </a:p>
          <a:p>
            <a:pPr>
              <a:lnSpc>
                <a:spcPct val="90000"/>
              </a:lnSpc>
            </a:pPr>
            <a:endParaRPr lang="en-US" sz="2000" dirty="0"/>
          </a:p>
          <a:p>
            <a:pPr>
              <a:lnSpc>
                <a:spcPct val="90000"/>
              </a:lnSpc>
            </a:pPr>
            <a:r>
              <a:rPr lang="en-US" sz="2000" dirty="0"/>
              <a:t>An agenda is suggested </a:t>
            </a:r>
          </a:p>
          <a:p>
            <a:pPr>
              <a:lnSpc>
                <a:spcPct val="90000"/>
              </a:lnSpc>
            </a:pPr>
            <a:endParaRPr lang="en-US" sz="2000" dirty="0"/>
          </a:p>
          <a:p>
            <a:pPr>
              <a:lnSpc>
                <a:spcPct val="90000"/>
              </a:lnSpc>
            </a:pPr>
            <a:r>
              <a:rPr lang="en-US" sz="2000" dirty="0"/>
              <a:t>A "facilitator" (can be a customer, a developer, or an outsider) controls the meeting.</a:t>
            </a:r>
          </a:p>
          <a:p>
            <a:pPr>
              <a:lnSpc>
                <a:spcPct val="90000"/>
              </a:lnSpc>
            </a:pPr>
            <a:endParaRPr lang="en-US" sz="2000" dirty="0"/>
          </a:p>
          <a:p>
            <a:pPr>
              <a:lnSpc>
                <a:spcPct val="90000"/>
              </a:lnSpc>
            </a:pPr>
            <a:r>
              <a:rPr lang="en-US" sz="2000" dirty="0"/>
              <a:t>A "definition mechanism" (can be work sheets, flip charts, or wall stickers or an electronic bulletin board, chat room or virtual forum) is used.</a:t>
            </a:r>
          </a:p>
          <a:p>
            <a:pPr>
              <a:lnSpc>
                <a:spcPct val="90000"/>
              </a:lnSpc>
            </a:pPr>
            <a:endParaRPr lang="en-US" sz="2000" dirty="0"/>
          </a:p>
          <a:p>
            <a:pPr>
              <a:lnSpc>
                <a:spcPct val="90000"/>
              </a:lnSpc>
            </a:pPr>
            <a:r>
              <a:rPr lang="en-US" sz="2000" dirty="0"/>
              <a:t>The goal is </a:t>
            </a:r>
          </a:p>
          <a:p>
            <a:pPr lvl="1">
              <a:lnSpc>
                <a:spcPct val="90000"/>
              </a:lnSpc>
            </a:pPr>
            <a:r>
              <a:rPr lang="en-US" sz="2000" dirty="0"/>
              <a:t>To identify the problem</a:t>
            </a:r>
          </a:p>
          <a:p>
            <a:pPr lvl="1">
              <a:lnSpc>
                <a:spcPct val="90000"/>
              </a:lnSpc>
            </a:pPr>
            <a:r>
              <a:rPr lang="en-US" sz="2000" dirty="0"/>
              <a:t>Propose elements of the solution</a:t>
            </a:r>
          </a:p>
          <a:p>
            <a:pPr lvl="1">
              <a:lnSpc>
                <a:spcPct val="90000"/>
              </a:lnSpc>
            </a:pPr>
            <a:r>
              <a:rPr lang="en-US" sz="2000" dirty="0"/>
              <a:t>Negotiate different approaches, and</a:t>
            </a:r>
          </a:p>
          <a:p>
            <a:pPr lvl="1">
              <a:lnSpc>
                <a:spcPct val="90000"/>
              </a:lnSpc>
            </a:pPr>
            <a:r>
              <a:rPr lang="en-US" sz="2000" dirty="0"/>
              <a:t> Specify a preliminary set of solution requirements</a:t>
            </a:r>
          </a:p>
          <a:p>
            <a:pPr marL="285750" indent="-285750">
              <a:lnSpc>
                <a:spcPct val="90000"/>
              </a:lnSpc>
            </a:pPr>
            <a:endParaRPr lang="en-US" sz="2000" dirty="0"/>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Requirements Elicitation</a:t>
            </a:r>
            <a:endParaRPr lang="en-IN" sz="3200" dirty="0"/>
          </a:p>
        </p:txBody>
      </p:sp>
      <p:pic>
        <p:nvPicPr>
          <p:cNvPr id="4" name="Picture 4"/>
          <p:cNvPicPr>
            <a:picLocks noChangeAspect="1" noChangeArrowheads="1"/>
          </p:cNvPicPr>
          <p:nvPr/>
        </p:nvPicPr>
        <p:blipFill>
          <a:blip r:embed="rId3"/>
          <a:srcRect/>
          <a:stretch>
            <a:fillRect/>
          </a:stretch>
        </p:blipFill>
        <p:spPr bwMode="auto">
          <a:xfrm>
            <a:off x="914400" y="570363"/>
            <a:ext cx="7543800" cy="6211437"/>
          </a:xfrm>
          <a:prstGeom prst="rect">
            <a:avLst/>
          </a:prstGeom>
          <a:noFill/>
          <a:ln w="12700">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Quality Function Deployment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Function deployment determines the “value” (as perceived by the customer) of each function required of the system</a:t>
            </a:r>
          </a:p>
          <a:p>
            <a:endParaRPr lang="en-US" sz="2000" dirty="0"/>
          </a:p>
          <a:p>
            <a:r>
              <a:rPr lang="en-US" sz="2000" dirty="0"/>
              <a:t>Information deployment identifies data objects and events</a:t>
            </a:r>
          </a:p>
          <a:p>
            <a:endParaRPr lang="en-US" sz="2000" dirty="0"/>
          </a:p>
          <a:p>
            <a:r>
              <a:rPr lang="en-US" sz="2000" dirty="0"/>
              <a:t>Task deployment examines the behavior of the system</a:t>
            </a:r>
          </a:p>
          <a:p>
            <a:endParaRPr lang="en-US" sz="2000" dirty="0"/>
          </a:p>
          <a:p>
            <a:r>
              <a:rPr lang="en-US" sz="2000" dirty="0"/>
              <a:t>Value analysis determines the relative priority of requirements</a:t>
            </a:r>
          </a:p>
          <a:p>
            <a:pPr>
              <a:lnSpc>
                <a:spcPct val="90000"/>
              </a:lnSpc>
            </a:pPr>
            <a:endParaRPr lang="en-US" sz="2000" dirty="0"/>
          </a:p>
          <a:p>
            <a:pPr marL="285750" indent="-285750">
              <a:lnSpc>
                <a:spcPct val="90000"/>
              </a:lnSpc>
            </a:pPr>
            <a:endParaRPr lang="en-US" sz="2000" dirty="0"/>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Elicitation Work Products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a:t>A statement of need and feasibility.</a:t>
            </a:r>
          </a:p>
          <a:p>
            <a:pPr>
              <a:lnSpc>
                <a:spcPct val="90000"/>
              </a:lnSpc>
              <a:spcBef>
                <a:spcPts val="300"/>
              </a:spcBef>
            </a:pPr>
            <a:endParaRPr lang="en-US" sz="2000" dirty="0"/>
          </a:p>
          <a:p>
            <a:pPr>
              <a:lnSpc>
                <a:spcPct val="90000"/>
              </a:lnSpc>
            </a:pPr>
            <a:r>
              <a:rPr lang="en-US" sz="2000" dirty="0"/>
              <a:t>A bounded statement of scope for the system or product.</a:t>
            </a:r>
          </a:p>
          <a:p>
            <a:pPr>
              <a:lnSpc>
                <a:spcPct val="90000"/>
              </a:lnSpc>
            </a:pPr>
            <a:endParaRPr lang="en-US" sz="2000" dirty="0"/>
          </a:p>
          <a:p>
            <a:pPr>
              <a:lnSpc>
                <a:spcPct val="90000"/>
              </a:lnSpc>
            </a:pPr>
            <a:r>
              <a:rPr lang="en-US" sz="2000" dirty="0"/>
              <a:t>A list of customers, users, and other stakeholders who participated in requirements elicitation. </a:t>
            </a:r>
          </a:p>
          <a:p>
            <a:pPr>
              <a:lnSpc>
                <a:spcPct val="90000"/>
              </a:lnSpc>
            </a:pPr>
            <a:endParaRPr lang="en-US" sz="2000" dirty="0"/>
          </a:p>
          <a:p>
            <a:pPr>
              <a:lnSpc>
                <a:spcPct val="90000"/>
              </a:lnSpc>
            </a:pPr>
            <a:r>
              <a:rPr lang="en-US" sz="2000" dirty="0"/>
              <a:t>A description of the system’s technical environment.</a:t>
            </a:r>
          </a:p>
          <a:p>
            <a:pPr>
              <a:lnSpc>
                <a:spcPct val="90000"/>
              </a:lnSpc>
            </a:pPr>
            <a:endParaRPr lang="en-US" sz="2000" dirty="0"/>
          </a:p>
          <a:p>
            <a:pPr>
              <a:lnSpc>
                <a:spcPct val="90000"/>
              </a:lnSpc>
            </a:pPr>
            <a:r>
              <a:rPr lang="en-US" sz="2000" dirty="0"/>
              <a:t>A list of requirements (preferably organized by function) and the domain constraints that apply to each.</a:t>
            </a:r>
          </a:p>
          <a:p>
            <a:pPr>
              <a:lnSpc>
                <a:spcPct val="90000"/>
              </a:lnSpc>
            </a:pPr>
            <a:endParaRPr lang="en-US" sz="2000" dirty="0"/>
          </a:p>
          <a:p>
            <a:pPr>
              <a:lnSpc>
                <a:spcPct val="90000"/>
              </a:lnSpc>
            </a:pPr>
            <a:r>
              <a:rPr lang="en-US" sz="2000" dirty="0"/>
              <a:t>A set of usage scenarios that provide insight into the use of the system or product under different operating conditions.</a:t>
            </a:r>
          </a:p>
          <a:p>
            <a:pPr>
              <a:lnSpc>
                <a:spcPct val="90000"/>
              </a:lnSpc>
            </a:pPr>
            <a:endParaRPr lang="en-US" sz="2000" dirty="0"/>
          </a:p>
          <a:p>
            <a:pPr>
              <a:lnSpc>
                <a:spcPct val="90000"/>
              </a:lnSpc>
            </a:pPr>
            <a:r>
              <a:rPr lang="en-US" sz="2000" dirty="0"/>
              <a:t>Any prototypes developed to better define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Layered Technology</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r>
              <a:rPr lang="en-US" sz="2000" dirty="0"/>
              <a:t>Software engineering is a layered technology.</a:t>
            </a:r>
          </a:p>
          <a:p>
            <a:pPr algn="just"/>
            <a:r>
              <a:rPr lang="en-US" sz="2000" dirty="0"/>
              <a:t>The foundation for software engineering is the process layer.</a:t>
            </a:r>
          </a:p>
          <a:p>
            <a:pPr algn="just"/>
            <a:r>
              <a:rPr lang="en-US" sz="2000" dirty="0"/>
              <a:t>Process defines a framework that must be established for effective delivery of software.</a:t>
            </a:r>
          </a:p>
          <a:p>
            <a:pPr algn="just"/>
            <a:r>
              <a:rPr lang="en-US" sz="2000" dirty="0"/>
              <a:t>Software engineering methods provide the technical how-to’s for building software.</a:t>
            </a:r>
          </a:p>
          <a:p>
            <a:r>
              <a:rPr lang="en-US" sz="2000" dirty="0"/>
              <a:t>Methods encompass a broad array of tasks that include communication, requirements analysis, design modeling, program construction, testing, and support.</a:t>
            </a:r>
          </a:p>
          <a:p>
            <a:r>
              <a:rPr lang="en-US" sz="2000" dirty="0"/>
              <a:t>Software engineering tools provide automated or semi automated support for the process and the methods.</a:t>
            </a:r>
          </a:p>
          <a:p>
            <a:pPr>
              <a:buNone/>
            </a:pPr>
            <a:endParaRPr lang="en-US" sz="2000" dirty="0"/>
          </a:p>
          <a:p>
            <a:pPr algn="just"/>
            <a:endParaRPr lang="en-US" sz="2000" dirty="0"/>
          </a:p>
          <a:p>
            <a:pPr>
              <a:buNone/>
            </a:pPr>
            <a:r>
              <a:rPr lang="en-US" sz="2000" dirty="0"/>
              <a:t>	</a:t>
            </a:r>
          </a:p>
        </p:txBody>
      </p:sp>
      <p:sp>
        <p:nvSpPr>
          <p:cNvPr id="4" name="Oval 4"/>
          <p:cNvSpPr>
            <a:spLocks noChangeArrowheads="1"/>
          </p:cNvSpPr>
          <p:nvPr/>
        </p:nvSpPr>
        <p:spPr bwMode="auto">
          <a:xfrm>
            <a:off x="1004888" y="5457825"/>
            <a:ext cx="7620000" cy="1285875"/>
          </a:xfrm>
          <a:prstGeom prst="ellipse">
            <a:avLst/>
          </a:prstGeom>
          <a:solidFill>
            <a:srgbClr val="01EA89"/>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5" name="Oval 5"/>
          <p:cNvSpPr>
            <a:spLocks noChangeArrowheads="1"/>
          </p:cNvSpPr>
          <p:nvPr/>
        </p:nvSpPr>
        <p:spPr bwMode="auto">
          <a:xfrm>
            <a:off x="1462088" y="5029200"/>
            <a:ext cx="6629400" cy="1200150"/>
          </a:xfrm>
          <a:prstGeom prst="ellipse">
            <a:avLst/>
          </a:prstGeom>
          <a:solidFill>
            <a:srgbClr val="BC3700"/>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6" name="Oval 6"/>
          <p:cNvSpPr>
            <a:spLocks noChangeArrowheads="1"/>
          </p:cNvSpPr>
          <p:nvPr/>
        </p:nvSpPr>
        <p:spPr bwMode="auto">
          <a:xfrm>
            <a:off x="1995488" y="4572000"/>
            <a:ext cx="5486400" cy="1028700"/>
          </a:xfrm>
          <a:prstGeom prst="ellipse">
            <a:avLst/>
          </a:prstGeom>
          <a:solidFill>
            <a:schemeClr val="tx2"/>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7" name="Oval 7"/>
          <p:cNvSpPr>
            <a:spLocks noChangeArrowheads="1"/>
          </p:cNvSpPr>
          <p:nvPr/>
        </p:nvSpPr>
        <p:spPr bwMode="auto">
          <a:xfrm>
            <a:off x="2376488" y="4343400"/>
            <a:ext cx="4724400" cy="685800"/>
          </a:xfrm>
          <a:prstGeom prst="ellipse">
            <a:avLst/>
          </a:prstGeom>
          <a:solidFill>
            <a:srgbClr val="790015"/>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8" name="Rectangle 8"/>
          <p:cNvSpPr>
            <a:spLocks noChangeArrowheads="1"/>
          </p:cNvSpPr>
          <p:nvPr/>
        </p:nvSpPr>
        <p:spPr bwMode="auto">
          <a:xfrm>
            <a:off x="3657600" y="6299200"/>
            <a:ext cx="2133596"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effectLst>
                  <a:outerShdw blurRad="38100" dist="38100" dir="2700000" algn="tl">
                    <a:srgbClr val="FFFFFF"/>
                  </a:outerShdw>
                </a:effectLst>
                <a:latin typeface="Palatino" pitchFamily="-128" charset="0"/>
              </a:rPr>
              <a:t>“Quality” Focus</a:t>
            </a:r>
          </a:p>
        </p:txBody>
      </p:sp>
      <p:sp>
        <p:nvSpPr>
          <p:cNvPr id="9" name="Rectangle 9"/>
          <p:cNvSpPr>
            <a:spLocks noChangeArrowheads="1"/>
          </p:cNvSpPr>
          <p:nvPr/>
        </p:nvSpPr>
        <p:spPr bwMode="auto">
          <a:xfrm>
            <a:off x="3759200" y="5699125"/>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Process Model</a:t>
            </a:r>
          </a:p>
        </p:txBody>
      </p:sp>
      <p:sp>
        <p:nvSpPr>
          <p:cNvPr id="10" name="Rectangle 10"/>
          <p:cNvSpPr>
            <a:spLocks noChangeArrowheads="1"/>
          </p:cNvSpPr>
          <p:nvPr/>
        </p:nvSpPr>
        <p:spPr bwMode="auto">
          <a:xfrm>
            <a:off x="4114800" y="5099050"/>
            <a:ext cx="1237517"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Methods</a:t>
            </a:r>
          </a:p>
        </p:txBody>
      </p:sp>
      <p:sp>
        <p:nvSpPr>
          <p:cNvPr id="11" name="Rectangle 11"/>
          <p:cNvSpPr>
            <a:spLocks noChangeArrowheads="1"/>
          </p:cNvSpPr>
          <p:nvPr/>
        </p:nvSpPr>
        <p:spPr bwMode="auto">
          <a:xfrm>
            <a:off x="4419600" y="4498975"/>
            <a:ext cx="848180"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Tools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Building Analysis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Elements of the analysis model</a:t>
            </a:r>
          </a:p>
          <a:p>
            <a:pPr lvl="1"/>
            <a:r>
              <a:rPr lang="en-US" sz="2000" dirty="0"/>
              <a:t>Scenario-based elements</a:t>
            </a:r>
          </a:p>
          <a:p>
            <a:pPr lvl="2"/>
            <a:r>
              <a:rPr lang="en-US" sz="2000" dirty="0"/>
              <a:t>Functional—processing narratives for software functions</a:t>
            </a:r>
          </a:p>
          <a:p>
            <a:pPr lvl="2"/>
            <a:r>
              <a:rPr lang="en-US" sz="2000" dirty="0"/>
              <a:t>Use-case—descriptions of the interaction between an “actor” and the system</a:t>
            </a:r>
          </a:p>
          <a:p>
            <a:pPr lvl="1"/>
            <a:endParaRPr lang="en-US" sz="2000" dirty="0"/>
          </a:p>
          <a:p>
            <a:pPr lvl="1"/>
            <a:r>
              <a:rPr lang="en-US" sz="2000" dirty="0"/>
              <a:t>Class-based elements</a:t>
            </a:r>
          </a:p>
          <a:p>
            <a:pPr lvl="2"/>
            <a:r>
              <a:rPr lang="en-US" sz="2000" dirty="0"/>
              <a:t>Implied by scenarios</a:t>
            </a:r>
          </a:p>
          <a:p>
            <a:pPr lvl="1"/>
            <a:endParaRPr lang="en-US" sz="2000" dirty="0"/>
          </a:p>
          <a:p>
            <a:pPr lvl="1"/>
            <a:r>
              <a:rPr lang="en-US" sz="2000" dirty="0"/>
              <a:t>Behavioral elements</a:t>
            </a:r>
          </a:p>
          <a:p>
            <a:pPr lvl="2"/>
            <a:r>
              <a:rPr lang="en-US" sz="2000" dirty="0"/>
              <a:t>State diagram</a:t>
            </a:r>
          </a:p>
          <a:p>
            <a:pPr lvl="1"/>
            <a:endParaRPr lang="en-US" sz="2000" dirty="0"/>
          </a:p>
          <a:p>
            <a:pPr lvl="1"/>
            <a:r>
              <a:rPr lang="en-US" sz="2000" dirty="0"/>
              <a:t>Flow-oriented elements</a:t>
            </a:r>
          </a:p>
          <a:p>
            <a:pPr lvl="2"/>
            <a:r>
              <a:rPr lang="en-US" sz="2000" dirty="0"/>
              <a:t>Data flow diagram</a:t>
            </a:r>
          </a:p>
          <a:p>
            <a:pPr>
              <a:lnSpc>
                <a:spcPct val="90000"/>
              </a:lnSpc>
            </a:pP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Scenario-based Elements - Use Cases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pPr>
            <a:r>
              <a:rPr lang="en-US" sz="2000" dirty="0"/>
              <a:t>A collection of user scenarios that describe the thread of usage of a system.</a:t>
            </a:r>
          </a:p>
          <a:p>
            <a:pPr>
              <a:lnSpc>
                <a:spcPct val="90000"/>
              </a:lnSpc>
            </a:pPr>
            <a:r>
              <a:rPr lang="en-US" sz="2000" dirty="0"/>
              <a:t>Each scenario is described from the point-of-view of an “actor”—a person or device that interacts with the software in some way.</a:t>
            </a:r>
          </a:p>
          <a:p>
            <a:pPr>
              <a:lnSpc>
                <a:spcPct val="90000"/>
              </a:lnSpc>
            </a:pPr>
            <a:r>
              <a:rPr lang="en-US" sz="2000" dirty="0"/>
              <a:t>Each scenario answers the following questions:</a:t>
            </a:r>
          </a:p>
          <a:p>
            <a:pPr lvl="1">
              <a:lnSpc>
                <a:spcPct val="90000"/>
              </a:lnSpc>
              <a:spcBef>
                <a:spcPts val="300"/>
              </a:spcBef>
            </a:pPr>
            <a:r>
              <a:rPr lang="en-US" sz="2000" dirty="0"/>
              <a:t>Who is the primary actor, the secondary actor(s)?</a:t>
            </a:r>
          </a:p>
          <a:p>
            <a:pPr lvl="1">
              <a:lnSpc>
                <a:spcPct val="90000"/>
              </a:lnSpc>
            </a:pPr>
            <a:r>
              <a:rPr lang="en-US" sz="2000" dirty="0"/>
              <a:t>What are the actor’s goals?</a:t>
            </a:r>
          </a:p>
          <a:p>
            <a:pPr lvl="1">
              <a:lnSpc>
                <a:spcPct val="90000"/>
              </a:lnSpc>
            </a:pPr>
            <a:r>
              <a:rPr lang="en-US" sz="2000" dirty="0"/>
              <a:t>What preconditions should exist before the story begins?</a:t>
            </a:r>
          </a:p>
          <a:p>
            <a:pPr lvl="1">
              <a:lnSpc>
                <a:spcPct val="90000"/>
              </a:lnSpc>
            </a:pPr>
            <a:r>
              <a:rPr lang="en-US" sz="2000" dirty="0"/>
              <a:t>What main tasks or functions are performed by the actor?</a:t>
            </a:r>
          </a:p>
          <a:p>
            <a:pPr lvl="1">
              <a:lnSpc>
                <a:spcPct val="90000"/>
              </a:lnSpc>
            </a:pPr>
            <a:r>
              <a:rPr lang="en-US" sz="2000" dirty="0"/>
              <a:t>What extensions might be considered as the story is described?</a:t>
            </a:r>
          </a:p>
          <a:p>
            <a:pPr lvl="1">
              <a:lnSpc>
                <a:spcPct val="90000"/>
              </a:lnSpc>
            </a:pPr>
            <a:r>
              <a:rPr lang="en-US" sz="2000" dirty="0"/>
              <a:t>What variations in the actor’s interaction are possible?</a:t>
            </a:r>
          </a:p>
          <a:p>
            <a:pPr lvl="1">
              <a:lnSpc>
                <a:spcPct val="90000"/>
              </a:lnSpc>
            </a:pPr>
            <a:r>
              <a:rPr lang="en-US" sz="2000" dirty="0"/>
              <a:t>What system information will the actor acquire, produce, or change?</a:t>
            </a:r>
          </a:p>
          <a:p>
            <a:pPr lvl="1">
              <a:lnSpc>
                <a:spcPct val="90000"/>
              </a:lnSpc>
            </a:pPr>
            <a:r>
              <a:rPr lang="en-US" sz="2000" dirty="0"/>
              <a:t>Will the actor have to inform the system about changes in the external environment?</a:t>
            </a:r>
          </a:p>
          <a:p>
            <a:pPr lvl="1">
              <a:lnSpc>
                <a:spcPct val="90000"/>
              </a:lnSpc>
            </a:pPr>
            <a:r>
              <a:rPr lang="en-US" sz="2000" dirty="0"/>
              <a:t>What information does the actor desire from the system?</a:t>
            </a:r>
          </a:p>
          <a:p>
            <a:pPr lvl="1">
              <a:lnSpc>
                <a:spcPct val="90000"/>
              </a:lnSpc>
            </a:pPr>
            <a:r>
              <a:rPr lang="en-US" sz="2000" dirty="0"/>
              <a:t>Does the actor wish to be informed about unexpected changes?</a:t>
            </a:r>
          </a:p>
          <a:p>
            <a:pPr>
              <a:lnSpc>
                <a:spcPct val="90000"/>
              </a:lnSpc>
            </a:pP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 Case Diagram</a:t>
            </a:r>
            <a:endParaRPr lang="en-IN" sz="3200" dirty="0"/>
          </a:p>
        </p:txBody>
      </p:sp>
      <p:pic>
        <p:nvPicPr>
          <p:cNvPr id="4" name="Picture 4"/>
          <p:cNvPicPr>
            <a:picLocks noChangeAspect="1" noChangeArrowheads="1"/>
          </p:cNvPicPr>
          <p:nvPr/>
        </p:nvPicPr>
        <p:blipFill>
          <a:blip r:embed="rId3"/>
          <a:srcRect/>
          <a:stretch>
            <a:fillRect/>
          </a:stretch>
        </p:blipFill>
        <p:spPr bwMode="auto">
          <a:xfrm>
            <a:off x="2286000" y="814907"/>
            <a:ext cx="4572000" cy="5814493"/>
          </a:xfrm>
          <a:prstGeom prst="rect">
            <a:avLst/>
          </a:prstGeom>
          <a:noFill/>
          <a:ln w="12700">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Class-based Elements - Class Diagram</a:t>
            </a:r>
            <a:endParaRPr lang="en-IN" sz="3200" dirty="0"/>
          </a:p>
        </p:txBody>
      </p:sp>
      <p:pic>
        <p:nvPicPr>
          <p:cNvPr id="5" name="Picture 3"/>
          <p:cNvPicPr>
            <a:picLocks noChangeAspect="1" noChangeArrowheads="1"/>
          </p:cNvPicPr>
          <p:nvPr/>
        </p:nvPicPr>
        <p:blipFill>
          <a:blip r:embed="rId3"/>
          <a:srcRect/>
          <a:stretch>
            <a:fillRect/>
          </a:stretch>
        </p:blipFill>
        <p:spPr bwMode="auto">
          <a:xfrm>
            <a:off x="6096000" y="1752600"/>
            <a:ext cx="2971800" cy="4426308"/>
          </a:xfrm>
          <a:prstGeom prst="rect">
            <a:avLst/>
          </a:prstGeom>
          <a:noFill/>
          <a:ln w="12700">
            <a:noFill/>
            <a:miter lim="800000"/>
            <a:headEnd/>
            <a:tailEnd/>
          </a:ln>
        </p:spPr>
      </p:pic>
      <p:sp>
        <p:nvSpPr>
          <p:cNvPr id="6" name="Text Box 4"/>
          <p:cNvSpPr txBox="1">
            <a:spLocks noChangeArrowheads="1"/>
          </p:cNvSpPr>
          <p:nvPr/>
        </p:nvSpPr>
        <p:spPr bwMode="auto">
          <a:xfrm>
            <a:off x="5486400" y="1066800"/>
            <a:ext cx="3487738" cy="339725"/>
          </a:xfrm>
          <a:prstGeom prst="rect">
            <a:avLst/>
          </a:prstGeom>
          <a:noFill/>
          <a:ln w="12700">
            <a:noFill/>
            <a:miter lim="800000"/>
            <a:headEnd/>
            <a:tailEnd/>
          </a:ln>
        </p:spPr>
        <p:txBody>
          <a:bodyPr wrap="none">
            <a:spAutoFit/>
          </a:bodyPr>
          <a:lstStyle/>
          <a:p>
            <a:pPr algn="ctr">
              <a:lnSpc>
                <a:spcPct val="90000"/>
              </a:lnSpc>
            </a:pPr>
            <a:r>
              <a:rPr lang="en-US" sz="1800" b="1" dirty="0">
                <a:solidFill>
                  <a:schemeClr val="folHlink"/>
                </a:solidFill>
                <a:latin typeface="Helvetica" pitchFamily="-128" charset="0"/>
              </a:rPr>
              <a:t>From the </a:t>
            </a:r>
            <a:r>
              <a:rPr lang="en-US" sz="1800" b="1" i="1" dirty="0" err="1">
                <a:solidFill>
                  <a:schemeClr val="folHlink"/>
                </a:solidFill>
                <a:latin typeface="Helvetica" pitchFamily="-128" charset="0"/>
              </a:rPr>
              <a:t>SafeHome</a:t>
            </a:r>
            <a:r>
              <a:rPr lang="en-US" sz="1800" b="1" dirty="0">
                <a:solidFill>
                  <a:schemeClr val="folHlink"/>
                </a:solidFill>
                <a:latin typeface="Helvetica" pitchFamily="-128" charset="0"/>
              </a:rPr>
              <a:t> system …</a:t>
            </a:r>
          </a:p>
        </p:txBody>
      </p:sp>
      <p:sp>
        <p:nvSpPr>
          <p:cNvPr id="7" name="Content Placeholder 2"/>
          <p:cNvSpPr>
            <a:spLocks noGrp="1"/>
          </p:cNvSpPr>
          <p:nvPr>
            <p:ph idx="1"/>
          </p:nvPr>
        </p:nvSpPr>
        <p:spPr>
          <a:xfrm>
            <a:off x="152400" y="685800"/>
            <a:ext cx="5410200" cy="6172200"/>
          </a:xfrm>
        </p:spPr>
        <p:txBody>
          <a:bodyPr>
            <a:noAutofit/>
          </a:bodyPr>
          <a:lstStyle/>
          <a:p>
            <a:pPr>
              <a:lnSpc>
                <a:spcPct val="90000"/>
              </a:lnSpc>
            </a:pPr>
            <a:r>
              <a:rPr lang="en-US" sz="2000" dirty="0"/>
              <a:t>Each usage scenario implies a set of objects that are manipulated as an actor interacts with the system.</a:t>
            </a:r>
          </a:p>
          <a:p>
            <a:pPr>
              <a:lnSpc>
                <a:spcPct val="90000"/>
              </a:lnSpc>
            </a:pPr>
            <a:r>
              <a:rPr lang="en-US" sz="2000" dirty="0"/>
              <a:t>These objects are categorized into classes – a collection of things that have similar attributes and common behaviors.</a:t>
            </a:r>
          </a:p>
          <a:p>
            <a:pPr>
              <a:lnSpc>
                <a:spcPct val="90000"/>
              </a:lnSpc>
            </a:pPr>
            <a:r>
              <a:rPr lang="en-US" sz="2000" dirty="0"/>
              <a:t>For example, a UML class diagram can be used to depict a Sensor class for the </a:t>
            </a:r>
            <a:r>
              <a:rPr lang="en-US" sz="2000" dirty="0" err="1"/>
              <a:t>SafeHome</a:t>
            </a:r>
            <a:r>
              <a:rPr lang="en-US" sz="2000" dirty="0"/>
              <a:t> security function.</a:t>
            </a:r>
          </a:p>
          <a:p>
            <a:pPr>
              <a:lnSpc>
                <a:spcPct val="90000"/>
              </a:lnSpc>
            </a:pPr>
            <a:r>
              <a:rPr lang="en-US" sz="2000" dirty="0"/>
              <a:t>Note that the diagram lists the attributes of sensors (name, type) and the operations (e.g., identify, enable) that can be applied to modify these attributes. </a:t>
            </a:r>
          </a:p>
          <a:p>
            <a:pPr>
              <a:lnSpc>
                <a:spcPct val="90000"/>
              </a:lnSpc>
            </a:pPr>
            <a:r>
              <a:rPr lang="en-US" sz="2000" dirty="0"/>
              <a:t>In addition to class diagrams, other analysis modeling elements depict the manner in which classes collaborate with one another and the relationships and interactions between classes. </a:t>
            </a:r>
          </a:p>
          <a:p>
            <a:pPr>
              <a:lnSpc>
                <a:spcPct val="90000"/>
              </a:lnSpc>
            </a:pP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Behavioral Elements - State Diagram</a:t>
            </a:r>
            <a:endParaRPr lang="en-IN" sz="3200" dirty="0"/>
          </a:p>
        </p:txBody>
      </p:sp>
      <p:sp>
        <p:nvSpPr>
          <p:cNvPr id="16" name="AutoShape 5"/>
          <p:cNvSpPr>
            <a:spLocks noChangeArrowheads="1"/>
          </p:cNvSpPr>
          <p:nvPr/>
        </p:nvSpPr>
        <p:spPr bwMode="auto">
          <a:xfrm>
            <a:off x="5257800" y="2057400"/>
            <a:ext cx="2438400" cy="2895600"/>
          </a:xfrm>
          <a:prstGeom prst="roundRect">
            <a:avLst>
              <a:gd name="adj" fmla="val 16667"/>
            </a:avLst>
          </a:prstGeom>
          <a:solidFill>
            <a:schemeClr val="bg1"/>
          </a:solidFill>
          <a:ln w="9525">
            <a:solidFill>
              <a:schemeClr val="tx1"/>
            </a:solidFill>
            <a:round/>
            <a:headEnd/>
            <a:tailEnd/>
          </a:ln>
        </p:spPr>
        <p:txBody>
          <a:bodyPr wrap="none" anchor="ctr"/>
          <a:lstStyle/>
          <a:p>
            <a:pPr algn="ctr"/>
            <a:endParaRPr lang="en-US" sz="1600"/>
          </a:p>
        </p:txBody>
      </p:sp>
      <p:sp>
        <p:nvSpPr>
          <p:cNvPr id="17" name="Line 6"/>
          <p:cNvSpPr>
            <a:spLocks noChangeShapeType="1"/>
          </p:cNvSpPr>
          <p:nvPr/>
        </p:nvSpPr>
        <p:spPr bwMode="auto">
          <a:xfrm>
            <a:off x="5257800" y="2590800"/>
            <a:ext cx="2438400" cy="0"/>
          </a:xfrm>
          <a:prstGeom prst="line">
            <a:avLst/>
          </a:prstGeom>
          <a:noFill/>
          <a:ln w="9525">
            <a:solidFill>
              <a:schemeClr val="tx1"/>
            </a:solidFill>
            <a:round/>
            <a:headEnd/>
            <a:tailEnd/>
          </a:ln>
        </p:spPr>
        <p:txBody>
          <a:bodyPr wrap="none" anchor="ctr"/>
          <a:lstStyle/>
          <a:p>
            <a:endParaRPr lang="en-US"/>
          </a:p>
        </p:txBody>
      </p:sp>
      <p:sp>
        <p:nvSpPr>
          <p:cNvPr id="18" name="Line 7"/>
          <p:cNvSpPr>
            <a:spLocks noChangeShapeType="1"/>
          </p:cNvSpPr>
          <p:nvPr/>
        </p:nvSpPr>
        <p:spPr bwMode="auto">
          <a:xfrm>
            <a:off x="5246688" y="3505200"/>
            <a:ext cx="2438400" cy="0"/>
          </a:xfrm>
          <a:prstGeom prst="line">
            <a:avLst/>
          </a:prstGeom>
          <a:noFill/>
          <a:ln w="9525">
            <a:solidFill>
              <a:schemeClr val="tx1"/>
            </a:solidFill>
            <a:round/>
            <a:headEnd/>
            <a:tailEnd/>
          </a:ln>
        </p:spPr>
        <p:txBody>
          <a:bodyPr wrap="none" anchor="ctr"/>
          <a:lstStyle/>
          <a:p>
            <a:endParaRPr lang="en-US"/>
          </a:p>
        </p:txBody>
      </p:sp>
      <p:sp>
        <p:nvSpPr>
          <p:cNvPr id="19" name="Rectangle 11"/>
          <p:cNvSpPr>
            <a:spLocks noChangeArrowheads="1"/>
          </p:cNvSpPr>
          <p:nvPr/>
        </p:nvSpPr>
        <p:spPr bwMode="auto">
          <a:xfrm>
            <a:off x="5867400" y="2057400"/>
            <a:ext cx="1222375" cy="581025"/>
          </a:xfrm>
          <a:prstGeom prst="rect">
            <a:avLst/>
          </a:prstGeom>
          <a:noFill/>
          <a:ln w="9525">
            <a:noFill/>
            <a:miter lim="800000"/>
            <a:headEnd/>
            <a:tailEnd/>
          </a:ln>
        </p:spPr>
        <p:txBody>
          <a:bodyPr>
            <a:spAutoFit/>
          </a:bodyPr>
          <a:lstStyle/>
          <a:p>
            <a:pPr algn="ctr"/>
            <a:r>
              <a:rPr lang="en-US" sz="1600" dirty="0"/>
              <a:t>Reading </a:t>
            </a:r>
          </a:p>
          <a:p>
            <a:pPr algn="ctr"/>
            <a:r>
              <a:rPr lang="en-US" sz="1600" dirty="0"/>
              <a:t>Commands</a:t>
            </a:r>
            <a:endParaRPr lang="en-US" dirty="0"/>
          </a:p>
        </p:txBody>
      </p:sp>
      <p:sp>
        <p:nvSpPr>
          <p:cNvPr id="20" name="Rectangle 12"/>
          <p:cNvSpPr>
            <a:spLocks noChangeArrowheads="1"/>
          </p:cNvSpPr>
          <p:nvPr/>
        </p:nvSpPr>
        <p:spPr bwMode="auto">
          <a:xfrm>
            <a:off x="5257800" y="2667000"/>
            <a:ext cx="2362200" cy="730250"/>
          </a:xfrm>
          <a:prstGeom prst="rect">
            <a:avLst/>
          </a:prstGeom>
          <a:noFill/>
          <a:ln w="9525">
            <a:noFill/>
            <a:miter lim="800000"/>
            <a:headEnd/>
            <a:tailEnd/>
          </a:ln>
        </p:spPr>
        <p:txBody>
          <a:bodyPr>
            <a:spAutoFit/>
          </a:bodyPr>
          <a:lstStyle/>
          <a:p>
            <a:r>
              <a:rPr lang="en-US" sz="1400" dirty="0"/>
              <a:t>System status = “ready”</a:t>
            </a:r>
          </a:p>
          <a:p>
            <a:r>
              <a:rPr lang="en-US" sz="1400" dirty="0"/>
              <a:t>Display </a:t>
            </a:r>
            <a:r>
              <a:rPr lang="en-US" sz="1400" dirty="0" err="1"/>
              <a:t>msg</a:t>
            </a:r>
            <a:r>
              <a:rPr lang="en-US" sz="1400" dirty="0"/>
              <a:t> = “enter </a:t>
            </a:r>
            <a:r>
              <a:rPr lang="en-US" sz="1400" dirty="0" err="1"/>
              <a:t>cmd</a:t>
            </a:r>
            <a:r>
              <a:rPr lang="en-US" sz="1400" dirty="0"/>
              <a:t>”</a:t>
            </a:r>
          </a:p>
          <a:p>
            <a:r>
              <a:rPr lang="en-US" sz="1400" dirty="0"/>
              <a:t>Display status = steady</a:t>
            </a:r>
          </a:p>
        </p:txBody>
      </p:sp>
      <p:sp>
        <p:nvSpPr>
          <p:cNvPr id="21" name="Rectangle 13"/>
          <p:cNvSpPr>
            <a:spLocks noChangeArrowheads="1"/>
          </p:cNvSpPr>
          <p:nvPr/>
        </p:nvSpPr>
        <p:spPr bwMode="auto">
          <a:xfrm>
            <a:off x="5257800" y="3657600"/>
            <a:ext cx="2362200" cy="1155700"/>
          </a:xfrm>
          <a:prstGeom prst="rect">
            <a:avLst/>
          </a:prstGeom>
          <a:noFill/>
          <a:ln w="9525">
            <a:noFill/>
            <a:miter lim="800000"/>
            <a:headEnd/>
            <a:tailEnd/>
          </a:ln>
        </p:spPr>
        <p:txBody>
          <a:bodyPr>
            <a:spAutoFit/>
          </a:bodyPr>
          <a:lstStyle/>
          <a:p>
            <a:r>
              <a:rPr lang="en-US" sz="1400"/>
              <a:t>Entry/subsystems ready</a:t>
            </a:r>
          </a:p>
          <a:p>
            <a:r>
              <a:rPr lang="en-US" sz="1400"/>
              <a:t>Do: poll user input panel</a:t>
            </a:r>
          </a:p>
          <a:p>
            <a:r>
              <a:rPr lang="en-US" sz="1400"/>
              <a:t>Do: read user input</a:t>
            </a:r>
          </a:p>
          <a:p>
            <a:r>
              <a:rPr lang="en-US" sz="1400"/>
              <a:t>Do: interpret user input</a:t>
            </a:r>
          </a:p>
          <a:p>
            <a:endParaRPr lang="en-US" sz="1400"/>
          </a:p>
        </p:txBody>
      </p:sp>
      <p:sp>
        <p:nvSpPr>
          <p:cNvPr id="22" name="Rectangle 14"/>
          <p:cNvSpPr>
            <a:spLocks noChangeArrowheads="1"/>
          </p:cNvSpPr>
          <p:nvPr/>
        </p:nvSpPr>
        <p:spPr bwMode="auto">
          <a:xfrm>
            <a:off x="8316912" y="2439988"/>
            <a:ext cx="827088" cy="523220"/>
          </a:xfrm>
          <a:prstGeom prst="rect">
            <a:avLst/>
          </a:prstGeom>
          <a:noFill/>
          <a:ln w="9525">
            <a:noFill/>
            <a:miter lim="800000"/>
            <a:headEnd/>
            <a:tailEnd/>
          </a:ln>
        </p:spPr>
        <p:txBody>
          <a:bodyPr wrap="square">
            <a:spAutoFit/>
          </a:bodyPr>
          <a:lstStyle/>
          <a:p>
            <a:r>
              <a:rPr lang="en-US" sz="1400" dirty="0"/>
              <a:t>State name</a:t>
            </a:r>
            <a:endParaRPr lang="en-US" dirty="0"/>
          </a:p>
        </p:txBody>
      </p:sp>
      <p:sp>
        <p:nvSpPr>
          <p:cNvPr id="23" name="Rectangle 15"/>
          <p:cNvSpPr>
            <a:spLocks noChangeArrowheads="1"/>
          </p:cNvSpPr>
          <p:nvPr/>
        </p:nvSpPr>
        <p:spPr bwMode="auto">
          <a:xfrm>
            <a:off x="8077200" y="3276600"/>
            <a:ext cx="1066800" cy="523220"/>
          </a:xfrm>
          <a:prstGeom prst="rect">
            <a:avLst/>
          </a:prstGeom>
          <a:noFill/>
          <a:ln w="9525">
            <a:noFill/>
            <a:miter lim="800000"/>
            <a:headEnd/>
            <a:tailEnd/>
          </a:ln>
        </p:spPr>
        <p:txBody>
          <a:bodyPr wrap="square">
            <a:spAutoFit/>
          </a:bodyPr>
          <a:lstStyle/>
          <a:p>
            <a:r>
              <a:rPr lang="en-US" sz="1400" dirty="0"/>
              <a:t>State variables</a:t>
            </a:r>
            <a:endParaRPr lang="en-US" dirty="0"/>
          </a:p>
        </p:txBody>
      </p:sp>
      <p:sp>
        <p:nvSpPr>
          <p:cNvPr id="24" name="Rectangle 16"/>
          <p:cNvSpPr>
            <a:spLocks noChangeArrowheads="1"/>
          </p:cNvSpPr>
          <p:nvPr/>
        </p:nvSpPr>
        <p:spPr bwMode="auto">
          <a:xfrm>
            <a:off x="8077200" y="4267200"/>
            <a:ext cx="1066801" cy="523220"/>
          </a:xfrm>
          <a:prstGeom prst="rect">
            <a:avLst/>
          </a:prstGeom>
          <a:noFill/>
          <a:ln w="9525">
            <a:noFill/>
            <a:miter lim="800000"/>
            <a:headEnd/>
            <a:tailEnd/>
          </a:ln>
        </p:spPr>
        <p:txBody>
          <a:bodyPr wrap="square">
            <a:spAutoFit/>
          </a:bodyPr>
          <a:lstStyle/>
          <a:p>
            <a:r>
              <a:rPr lang="en-US" sz="1400" dirty="0"/>
              <a:t>State activities</a:t>
            </a:r>
            <a:endParaRPr lang="en-US" dirty="0"/>
          </a:p>
        </p:txBody>
      </p:sp>
      <p:sp>
        <p:nvSpPr>
          <p:cNvPr id="25" name="Line 17"/>
          <p:cNvSpPr>
            <a:spLocks noChangeShapeType="1"/>
          </p:cNvSpPr>
          <p:nvPr/>
        </p:nvSpPr>
        <p:spPr bwMode="auto">
          <a:xfrm flipH="1" flipV="1">
            <a:off x="7620000" y="2438400"/>
            <a:ext cx="696912" cy="152400"/>
          </a:xfrm>
          <a:prstGeom prst="line">
            <a:avLst/>
          </a:prstGeom>
          <a:noFill/>
          <a:ln w="9525">
            <a:solidFill>
              <a:schemeClr val="tx1"/>
            </a:solidFill>
            <a:round/>
            <a:headEnd/>
            <a:tailEnd/>
          </a:ln>
        </p:spPr>
        <p:txBody>
          <a:bodyPr wrap="none" anchor="ctr"/>
          <a:lstStyle/>
          <a:p>
            <a:endParaRPr lang="en-US"/>
          </a:p>
        </p:txBody>
      </p:sp>
      <p:sp>
        <p:nvSpPr>
          <p:cNvPr id="26" name="Line 18"/>
          <p:cNvSpPr>
            <a:spLocks noChangeShapeType="1"/>
          </p:cNvSpPr>
          <p:nvPr/>
        </p:nvSpPr>
        <p:spPr bwMode="auto">
          <a:xfrm flipH="1" flipV="1">
            <a:off x="7543800" y="3124200"/>
            <a:ext cx="533400" cy="228600"/>
          </a:xfrm>
          <a:prstGeom prst="line">
            <a:avLst/>
          </a:prstGeom>
          <a:noFill/>
          <a:ln w="9525">
            <a:solidFill>
              <a:schemeClr val="tx1"/>
            </a:solidFill>
            <a:round/>
            <a:headEnd/>
            <a:tailEnd/>
          </a:ln>
        </p:spPr>
        <p:txBody>
          <a:bodyPr wrap="none" anchor="ctr"/>
          <a:lstStyle/>
          <a:p>
            <a:endParaRPr lang="en-US"/>
          </a:p>
        </p:txBody>
      </p:sp>
      <p:sp>
        <p:nvSpPr>
          <p:cNvPr id="27" name="Line 19"/>
          <p:cNvSpPr>
            <a:spLocks noChangeShapeType="1"/>
          </p:cNvSpPr>
          <p:nvPr/>
        </p:nvSpPr>
        <p:spPr bwMode="auto">
          <a:xfrm flipH="1" flipV="1">
            <a:off x="7543800" y="4191000"/>
            <a:ext cx="533400" cy="152400"/>
          </a:xfrm>
          <a:prstGeom prst="line">
            <a:avLst/>
          </a:prstGeom>
          <a:noFill/>
          <a:ln w="9525">
            <a:solidFill>
              <a:schemeClr val="tx1"/>
            </a:solidFill>
            <a:round/>
            <a:headEnd/>
            <a:tailEnd/>
          </a:ln>
        </p:spPr>
        <p:txBody>
          <a:bodyPr wrap="none" anchor="ctr"/>
          <a:lstStyle/>
          <a:p>
            <a:endParaRPr lang="en-US"/>
          </a:p>
        </p:txBody>
      </p:sp>
      <p:sp>
        <p:nvSpPr>
          <p:cNvPr id="28" name="Content Placeholder 2"/>
          <p:cNvSpPr>
            <a:spLocks noGrp="1"/>
          </p:cNvSpPr>
          <p:nvPr>
            <p:ph idx="1"/>
          </p:nvPr>
        </p:nvSpPr>
        <p:spPr>
          <a:xfrm>
            <a:off x="152400" y="685800"/>
            <a:ext cx="5029200" cy="6172200"/>
          </a:xfrm>
        </p:spPr>
        <p:txBody>
          <a:bodyPr>
            <a:noAutofit/>
          </a:bodyPr>
          <a:lstStyle/>
          <a:p>
            <a:pPr>
              <a:lnSpc>
                <a:spcPct val="90000"/>
              </a:lnSpc>
            </a:pPr>
            <a:r>
              <a:rPr lang="en-US" sz="2000" dirty="0"/>
              <a:t>The behavior of a computer-based system can have a profound effect on the design that is chosen and the implementation approach that is applied.</a:t>
            </a:r>
          </a:p>
          <a:p>
            <a:pPr>
              <a:lnSpc>
                <a:spcPct val="90000"/>
              </a:lnSpc>
            </a:pPr>
            <a:r>
              <a:rPr lang="en-US" sz="2000" dirty="0"/>
              <a:t>Therefore, the requirements model must provide modeling elements that depict behavior. </a:t>
            </a:r>
          </a:p>
          <a:p>
            <a:pPr>
              <a:lnSpc>
                <a:spcPct val="90000"/>
              </a:lnSpc>
            </a:pPr>
            <a:r>
              <a:rPr lang="en-US" sz="2000" dirty="0"/>
              <a:t>The state diagram is one method for representing the behavior of a system by depicting its states and the events that cause the system to change state.</a:t>
            </a:r>
          </a:p>
          <a:p>
            <a:pPr>
              <a:lnSpc>
                <a:spcPct val="90000"/>
              </a:lnSpc>
            </a:pPr>
            <a:r>
              <a:rPr lang="en-US" sz="2000" dirty="0"/>
              <a:t>A state is any externally observable mode of behavior. </a:t>
            </a:r>
          </a:p>
          <a:p>
            <a:pPr>
              <a:lnSpc>
                <a:spcPct val="90000"/>
              </a:lnSpc>
            </a:pPr>
            <a:r>
              <a:rPr lang="en-US" sz="2000" dirty="0"/>
              <a:t>In addition, the state diagram indicates actions (process activation) taken as a consequence of a particular event.</a:t>
            </a:r>
          </a:p>
          <a:p>
            <a:pPr>
              <a:lnSpc>
                <a:spcPct val="90000"/>
              </a:lnSpc>
            </a:pPr>
            <a:r>
              <a:rPr lang="en-US" sz="2000" dirty="0"/>
              <a:t>To illustrate the use of a state diagram, consider software embedded within the </a:t>
            </a:r>
            <a:r>
              <a:rPr lang="en-US" sz="2000" dirty="0" err="1"/>
              <a:t>SafeHome</a:t>
            </a:r>
            <a:r>
              <a:rPr lang="en-US" sz="2000" dirty="0"/>
              <a:t> control panel that is responsible for reading user input.</a:t>
            </a:r>
          </a:p>
          <a:p>
            <a:pPr>
              <a:lnSpc>
                <a:spcPct val="90000"/>
              </a:lnSpc>
            </a:pPr>
            <a:r>
              <a:rPr lang="en-US" sz="2000" dirty="0"/>
              <a:t>A simplified UML state diagram is shown.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Flow-Oriented Elements</a:t>
            </a:r>
            <a:endParaRPr lang="en-IN" sz="3200" dirty="0"/>
          </a:p>
        </p:txBody>
      </p:sp>
      <p:sp>
        <p:nvSpPr>
          <p:cNvPr id="15" name="Content Placeholder 2"/>
          <p:cNvSpPr>
            <a:spLocks noGrp="1"/>
          </p:cNvSpPr>
          <p:nvPr>
            <p:ph idx="1"/>
          </p:nvPr>
        </p:nvSpPr>
        <p:spPr>
          <a:xfrm>
            <a:off x="152400" y="685800"/>
            <a:ext cx="8763000" cy="6172200"/>
          </a:xfrm>
        </p:spPr>
        <p:txBody>
          <a:bodyPr>
            <a:noAutofit/>
          </a:bodyPr>
          <a:lstStyle/>
          <a:p>
            <a:pPr>
              <a:lnSpc>
                <a:spcPct val="90000"/>
              </a:lnSpc>
            </a:pPr>
            <a:r>
              <a:rPr lang="en-US" sz="2000" dirty="0"/>
              <a:t>Information is transformed as it flows through a computer-based system.</a:t>
            </a:r>
          </a:p>
          <a:p>
            <a:pPr>
              <a:lnSpc>
                <a:spcPct val="90000"/>
              </a:lnSpc>
            </a:pPr>
            <a:r>
              <a:rPr lang="en-US" sz="2000" dirty="0"/>
              <a:t>The system accepts input in a variety of forms, applies functions to transform it and produces output in a variety of forms. </a:t>
            </a:r>
          </a:p>
          <a:p>
            <a:pPr>
              <a:lnSpc>
                <a:spcPct val="90000"/>
              </a:lnSpc>
            </a:pPr>
            <a:r>
              <a:rPr lang="en-US" sz="2000" dirty="0"/>
              <a:t>Input may be a control signal transmitted by a transducer, a series of numbers typed by a human operator, a packet of information transmitted on a network link, or a voluminous data file retrieved from secondary storage. </a:t>
            </a:r>
          </a:p>
          <a:p>
            <a:pPr>
              <a:lnSpc>
                <a:spcPct val="90000"/>
              </a:lnSpc>
            </a:pPr>
            <a:r>
              <a:rPr lang="en-US" sz="2000" dirty="0"/>
              <a:t>The transform(s) may comprise a single logical comparison, a complex numerical algorithm, or a rule-inference approach of an expert system.</a:t>
            </a:r>
          </a:p>
          <a:p>
            <a:pPr>
              <a:lnSpc>
                <a:spcPct val="90000"/>
              </a:lnSpc>
            </a:pPr>
            <a:r>
              <a:rPr lang="en-US" sz="2000" dirty="0"/>
              <a:t>Output may light a single LED or produce a 200-page report.</a:t>
            </a:r>
          </a:p>
          <a:p>
            <a:pPr>
              <a:lnSpc>
                <a:spcPct val="90000"/>
              </a:lnSpc>
            </a:pPr>
            <a:r>
              <a:rPr lang="en-US" sz="2000" dirty="0"/>
              <a:t>In effect, we can create a flow model for any computer-based system, regardless of size and complexity.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Analysis Patterns</a:t>
            </a:r>
            <a:endParaRPr lang="en-IN" sz="3200" dirty="0"/>
          </a:p>
        </p:txBody>
      </p:sp>
      <p:sp>
        <p:nvSpPr>
          <p:cNvPr id="29" name="Text Box 4"/>
          <p:cNvSpPr txBox="1">
            <a:spLocks noChangeArrowheads="1"/>
          </p:cNvSpPr>
          <p:nvPr/>
        </p:nvSpPr>
        <p:spPr bwMode="auto">
          <a:xfrm>
            <a:off x="304800" y="762000"/>
            <a:ext cx="8610600" cy="6017032"/>
          </a:xfrm>
          <a:prstGeom prst="rect">
            <a:avLst/>
          </a:prstGeom>
          <a:noFill/>
          <a:ln w="12700">
            <a:noFill/>
            <a:miter lim="800000"/>
            <a:headEnd/>
            <a:tailEnd/>
          </a:ln>
          <a:effectLst/>
        </p:spPr>
        <p:txBody>
          <a:bodyPr wrap="square">
            <a:spAutoFit/>
          </a:bodyPr>
          <a:lstStyle/>
          <a:p>
            <a:pPr lvl="1">
              <a:spcBef>
                <a:spcPts val="300"/>
              </a:spcBef>
              <a:defRPr/>
            </a:pPr>
            <a:r>
              <a:rPr lang="en-US" sz="2000" b="1" dirty="0"/>
              <a:t>Pattern name: </a:t>
            </a:r>
            <a:r>
              <a:rPr lang="en-US" sz="2000" dirty="0"/>
              <a:t> A descriptor that captures the essence of the pattern. </a:t>
            </a:r>
          </a:p>
          <a:p>
            <a:pPr lvl="1">
              <a:spcBef>
                <a:spcPts val="300"/>
              </a:spcBef>
              <a:defRPr/>
            </a:pPr>
            <a:r>
              <a:rPr lang="en-US" sz="2000" b="1" dirty="0"/>
              <a:t>Intent:</a:t>
            </a:r>
            <a:r>
              <a:rPr lang="en-US" sz="2000" dirty="0"/>
              <a:t> Describes what the pattern accomplishes or represents </a:t>
            </a:r>
          </a:p>
          <a:p>
            <a:pPr lvl="1">
              <a:spcBef>
                <a:spcPts val="300"/>
              </a:spcBef>
              <a:defRPr/>
            </a:pPr>
            <a:r>
              <a:rPr lang="en-US" sz="2000" b="1" dirty="0"/>
              <a:t>Motivation:</a:t>
            </a:r>
            <a:r>
              <a:rPr lang="en-US" sz="2000" dirty="0"/>
              <a:t>  A scenario that illustrates how the pattern can be used to address the problem.</a:t>
            </a:r>
          </a:p>
          <a:p>
            <a:pPr lvl="1">
              <a:spcBef>
                <a:spcPts val="300"/>
              </a:spcBef>
              <a:defRPr/>
            </a:pPr>
            <a:r>
              <a:rPr lang="en-US" sz="2000" b="1" dirty="0"/>
              <a:t>Forces and context:</a:t>
            </a:r>
            <a:r>
              <a:rPr lang="en-US" sz="2000" dirty="0"/>
              <a:t>  A description of external issues (forces) that can affect how the pattern is used and also the external issues that will be resolved when the pattern is applied. </a:t>
            </a:r>
          </a:p>
          <a:p>
            <a:pPr lvl="1">
              <a:spcBef>
                <a:spcPts val="300"/>
              </a:spcBef>
              <a:defRPr/>
            </a:pPr>
            <a:r>
              <a:rPr lang="en-US" sz="2000" b="1" dirty="0"/>
              <a:t>Solution:</a:t>
            </a:r>
            <a:r>
              <a:rPr lang="en-US" sz="2000" dirty="0"/>
              <a:t>  A description of how the pattern is applied to solve the problem with an emphasis on structural and behavioral issues.</a:t>
            </a:r>
          </a:p>
          <a:p>
            <a:pPr lvl="1">
              <a:spcBef>
                <a:spcPts val="300"/>
              </a:spcBef>
              <a:defRPr/>
            </a:pPr>
            <a:r>
              <a:rPr lang="en-US" sz="2000" b="1" dirty="0"/>
              <a:t>Consequences:</a:t>
            </a:r>
            <a:r>
              <a:rPr lang="en-US" sz="2000" dirty="0"/>
              <a:t>  Addresses what happens when the pattern is applied and what trade-offs exist during its application.</a:t>
            </a:r>
          </a:p>
          <a:p>
            <a:pPr lvl="1">
              <a:spcBef>
                <a:spcPts val="300"/>
              </a:spcBef>
              <a:defRPr/>
            </a:pPr>
            <a:r>
              <a:rPr lang="en-US" sz="2000" b="1" dirty="0"/>
              <a:t>Design:</a:t>
            </a:r>
            <a:r>
              <a:rPr lang="en-US" sz="2000" dirty="0"/>
              <a:t>  Discusses how the analysis pattern can be achieved through the use of known design patterns.</a:t>
            </a:r>
          </a:p>
          <a:p>
            <a:pPr lvl="1">
              <a:spcBef>
                <a:spcPts val="300"/>
              </a:spcBef>
              <a:defRPr/>
            </a:pPr>
            <a:r>
              <a:rPr lang="en-US" sz="2000" b="1" dirty="0"/>
              <a:t>Known uses:</a:t>
            </a:r>
            <a:r>
              <a:rPr lang="en-US" sz="2000" dirty="0"/>
              <a:t>  Examples of uses within actual systems.</a:t>
            </a:r>
          </a:p>
          <a:p>
            <a:pPr lvl="1">
              <a:spcBef>
                <a:spcPts val="300"/>
              </a:spcBef>
              <a:defRPr/>
            </a:pPr>
            <a:r>
              <a:rPr lang="en-US" sz="2000" b="1" dirty="0"/>
              <a:t>Related patterns:</a:t>
            </a:r>
            <a:r>
              <a:rPr lang="en-US" sz="2000" dirty="0"/>
              <a:t>  One or more analysis patterns that are related to the named pattern because (1) it i</a:t>
            </a:r>
            <a:r>
              <a:rPr lang="en-US" sz="2000" dirty="0">
                <a:effectLst>
                  <a:outerShdw blurRad="38100" dist="38100" dir="2700000" algn="tl">
                    <a:srgbClr val="FFFFFF"/>
                  </a:outerShdw>
                </a:effectLst>
              </a:rPr>
              <a:t>s commonly used with the named pattern; </a:t>
            </a:r>
          </a:p>
          <a:p>
            <a:pPr lvl="1">
              <a:spcBef>
                <a:spcPts val="300"/>
              </a:spcBef>
              <a:defRPr/>
            </a:pPr>
            <a:r>
              <a:rPr lang="en-US" sz="2000" dirty="0">
                <a:effectLst>
                  <a:outerShdw blurRad="38100" dist="38100" dir="2700000" algn="tl">
                    <a:srgbClr val="FFFFFF"/>
                  </a:outerShdw>
                </a:effectLst>
              </a:rPr>
              <a:t>(2) it is structurally similar to the named pattern; </a:t>
            </a:r>
          </a:p>
          <a:p>
            <a:pPr lvl="1">
              <a:spcBef>
                <a:spcPts val="300"/>
              </a:spcBef>
              <a:defRPr/>
            </a:pPr>
            <a:r>
              <a:rPr lang="en-US" sz="2000" dirty="0">
                <a:effectLst>
                  <a:outerShdw blurRad="38100" dist="38100" dir="2700000" algn="tl">
                    <a:srgbClr val="FFFFFF"/>
                  </a:outerShdw>
                </a:effectLst>
              </a:rPr>
              <a:t>(3) it is a variation of the named pattern.</a:t>
            </a:r>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Negotiating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r>
              <a:rPr lang="en-US" sz="2000" dirty="0"/>
              <a:t>Identify the key stakeholders</a:t>
            </a:r>
          </a:p>
          <a:p>
            <a:pPr lvl="1"/>
            <a:r>
              <a:rPr lang="en-US" sz="2000" dirty="0"/>
              <a:t>These are the people who will be involved in the negotiation</a:t>
            </a:r>
          </a:p>
          <a:p>
            <a:endParaRPr lang="en-US" sz="2000" dirty="0"/>
          </a:p>
          <a:p>
            <a:r>
              <a:rPr lang="en-US" sz="2000" dirty="0"/>
              <a:t>Determine each of the stakeholders “win conditions”</a:t>
            </a:r>
          </a:p>
          <a:p>
            <a:pPr lvl="1"/>
            <a:r>
              <a:rPr lang="en-US" sz="2000" dirty="0"/>
              <a:t>Win conditions are not always obvious</a:t>
            </a:r>
          </a:p>
          <a:p>
            <a:endParaRPr lang="en-US" sz="2000" dirty="0"/>
          </a:p>
          <a:p>
            <a:r>
              <a:rPr lang="en-US" sz="2000" dirty="0"/>
              <a:t>Negotiate</a:t>
            </a:r>
          </a:p>
          <a:p>
            <a:pPr lvl="1"/>
            <a:r>
              <a:rPr lang="en-US" sz="2000" dirty="0"/>
              <a:t>Work toward a set of requirements that lead to “win-win”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Validating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a:t>Is each requirement consistent with the overall objective for the system/product?</a:t>
            </a:r>
          </a:p>
          <a:p>
            <a:pPr>
              <a:lnSpc>
                <a:spcPct val="90000"/>
              </a:lnSpc>
              <a:spcBef>
                <a:spcPts val="300"/>
              </a:spcBef>
            </a:pPr>
            <a:endParaRPr lang="en-US" sz="2000" dirty="0"/>
          </a:p>
          <a:p>
            <a:pPr>
              <a:lnSpc>
                <a:spcPct val="90000"/>
              </a:lnSpc>
            </a:pPr>
            <a:r>
              <a:rPr lang="en-US" sz="2000" dirty="0"/>
              <a:t>Have all requirements been specified at the proper level of abstraction? That is, do some requirements provide a level of technical detail that is inappropriate at this stage?</a:t>
            </a:r>
          </a:p>
          <a:p>
            <a:pPr>
              <a:lnSpc>
                <a:spcPct val="90000"/>
              </a:lnSpc>
            </a:pPr>
            <a:endParaRPr lang="en-US" sz="2000" dirty="0"/>
          </a:p>
          <a:p>
            <a:pPr>
              <a:lnSpc>
                <a:spcPct val="90000"/>
              </a:lnSpc>
            </a:pPr>
            <a:r>
              <a:rPr lang="en-US" sz="2000" dirty="0"/>
              <a:t>Is the requirement really necessary or does it represent an add-on feature that may not be essential to the objective of the system?</a:t>
            </a:r>
          </a:p>
          <a:p>
            <a:pPr>
              <a:lnSpc>
                <a:spcPct val="90000"/>
              </a:lnSpc>
            </a:pPr>
            <a:endParaRPr lang="en-US" sz="2000" dirty="0"/>
          </a:p>
          <a:p>
            <a:pPr>
              <a:lnSpc>
                <a:spcPct val="90000"/>
              </a:lnSpc>
            </a:pPr>
            <a:r>
              <a:rPr lang="en-US" sz="2000" dirty="0"/>
              <a:t>Is each requirement bounded and unambiguous?</a:t>
            </a:r>
          </a:p>
          <a:p>
            <a:pPr>
              <a:lnSpc>
                <a:spcPct val="90000"/>
              </a:lnSpc>
            </a:pPr>
            <a:endParaRPr lang="en-US" sz="2000" dirty="0"/>
          </a:p>
          <a:p>
            <a:pPr>
              <a:lnSpc>
                <a:spcPct val="90000"/>
              </a:lnSpc>
            </a:pPr>
            <a:r>
              <a:rPr lang="en-US" sz="2000" dirty="0"/>
              <a:t>Does each requirement have attribution? That is, is a source (generally, a specific individual) noted for each requirement? </a:t>
            </a:r>
          </a:p>
          <a:p>
            <a:pPr>
              <a:lnSpc>
                <a:spcPct val="90000"/>
              </a:lnSpc>
            </a:pPr>
            <a:endParaRPr lang="en-US" sz="2000" dirty="0"/>
          </a:p>
          <a:p>
            <a:pPr>
              <a:lnSpc>
                <a:spcPct val="90000"/>
              </a:lnSpc>
            </a:pPr>
            <a:r>
              <a:rPr lang="en-US" sz="2000" dirty="0"/>
              <a:t>Do any requirements conflict with other requirements?	</a:t>
            </a:r>
          </a:p>
          <a:p>
            <a:endParaRPr lang="en-US" sz="2000" dirty="0"/>
          </a:p>
          <a:p>
            <a:pPr lvl="1"/>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Validating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pPr>
              <a:spcBef>
                <a:spcPts val="300"/>
              </a:spcBef>
            </a:pPr>
            <a:r>
              <a:rPr lang="en-US" sz="2000" dirty="0"/>
              <a:t>Is each requirement achievable in the technical environment that will house the system or product?</a:t>
            </a:r>
          </a:p>
          <a:p>
            <a:pPr>
              <a:spcBef>
                <a:spcPts val="300"/>
              </a:spcBef>
            </a:pPr>
            <a:endParaRPr lang="en-US" sz="2000" dirty="0"/>
          </a:p>
          <a:p>
            <a:pPr>
              <a:spcBef>
                <a:spcPts val="300"/>
              </a:spcBef>
            </a:pPr>
            <a:r>
              <a:rPr lang="en-US" sz="2000" dirty="0"/>
              <a:t>Is each requirement testable, once implemented?</a:t>
            </a:r>
          </a:p>
          <a:p>
            <a:pPr>
              <a:spcBef>
                <a:spcPts val="300"/>
              </a:spcBef>
            </a:pPr>
            <a:endParaRPr lang="en-US" sz="2000" dirty="0"/>
          </a:p>
          <a:p>
            <a:pPr>
              <a:spcBef>
                <a:spcPts val="300"/>
              </a:spcBef>
            </a:pPr>
            <a:r>
              <a:rPr lang="en-US" sz="2000" dirty="0"/>
              <a:t>Does the requirements model properly reflect the information, function and behavior of the system to be built.</a:t>
            </a:r>
          </a:p>
          <a:p>
            <a:pPr>
              <a:spcBef>
                <a:spcPts val="300"/>
              </a:spcBef>
            </a:pPr>
            <a:endParaRPr lang="en-US" sz="2000" dirty="0"/>
          </a:p>
          <a:p>
            <a:r>
              <a:rPr lang="en-US" sz="2000" dirty="0"/>
              <a:t>Has the requirements model been “partitioned” in a way that exposes progressively more detailed information about the system.</a:t>
            </a:r>
          </a:p>
          <a:p>
            <a:endParaRPr lang="en-US" sz="2000" dirty="0"/>
          </a:p>
          <a:p>
            <a:r>
              <a:rPr lang="en-US" sz="2000" dirty="0"/>
              <a:t>Have requirements patterns been used to simplify the requirements model. </a:t>
            </a:r>
          </a:p>
          <a:p>
            <a:endParaRPr lang="en-US" sz="2000" dirty="0"/>
          </a:p>
          <a:p>
            <a:r>
              <a:rPr lang="en-US" sz="2000" dirty="0"/>
              <a:t>Have all patterns been properly validated? Are all patterns consistent with customer requirements?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dirty="0"/>
              <a:t>Polya suggests:</a:t>
            </a:r>
          </a:p>
          <a:p>
            <a:pPr lvl="2">
              <a:spcBef>
                <a:spcPts val="600"/>
              </a:spcBef>
              <a:buNone/>
            </a:pPr>
            <a:r>
              <a:rPr lang="en-US" sz="2000" dirty="0"/>
              <a:t>1.	Understand the problem (communication and analysis).</a:t>
            </a:r>
          </a:p>
          <a:p>
            <a:pPr lvl="2">
              <a:buNone/>
            </a:pPr>
            <a:r>
              <a:rPr lang="en-US" sz="2000" dirty="0"/>
              <a:t>2.	Plan a solution (modeling and software design).</a:t>
            </a:r>
          </a:p>
          <a:p>
            <a:pPr lvl="2">
              <a:buNone/>
            </a:pPr>
            <a:r>
              <a:rPr lang="en-US" sz="2000" dirty="0"/>
              <a:t>3.	Carry out the plan (code generation).</a:t>
            </a:r>
          </a:p>
          <a:p>
            <a:pPr lvl="2">
              <a:buNone/>
            </a:pPr>
            <a:r>
              <a:rPr lang="en-US" sz="2000" dirty="0"/>
              <a:t>4. Examine the result for accuracy (testing and quality assurance).</a:t>
            </a:r>
          </a:p>
          <a:p>
            <a:pPr lvl="2">
              <a:buNone/>
            </a:pPr>
            <a:endParaRPr lang="en-US" sz="2000" dirty="0"/>
          </a:p>
          <a:p>
            <a:r>
              <a:rPr lang="en-US" sz="2000" b="1" dirty="0"/>
              <a:t>Understand the problem (Communication and Analysis)</a:t>
            </a:r>
          </a:p>
          <a:p>
            <a:pPr>
              <a:lnSpc>
                <a:spcPct val="90000"/>
              </a:lnSpc>
              <a:spcBef>
                <a:spcPts val="600"/>
              </a:spcBef>
              <a:buNone/>
            </a:pPr>
            <a:r>
              <a:rPr lang="en-US" sz="2000" dirty="0">
                <a:latin typeface="Palatino" pitchFamily="-128" charset="0"/>
              </a:rPr>
              <a:t>	</a:t>
            </a:r>
            <a:r>
              <a:rPr lang="en-US" sz="2000" dirty="0"/>
              <a:t>- Who are the stakeholders?</a:t>
            </a:r>
          </a:p>
          <a:p>
            <a:pPr>
              <a:lnSpc>
                <a:spcPct val="90000"/>
              </a:lnSpc>
              <a:buNone/>
            </a:pPr>
            <a:r>
              <a:rPr lang="en-US" sz="2000" dirty="0"/>
              <a:t>	- What are the unknowns? </a:t>
            </a:r>
          </a:p>
          <a:p>
            <a:pPr>
              <a:lnSpc>
                <a:spcPct val="90000"/>
              </a:lnSpc>
              <a:buNone/>
            </a:pPr>
            <a:r>
              <a:rPr lang="en-US" sz="2000" dirty="0"/>
              <a:t>	- What data, functions, and features are required to properly solve the  </a:t>
            </a:r>
          </a:p>
          <a:p>
            <a:pPr>
              <a:lnSpc>
                <a:spcPct val="90000"/>
              </a:lnSpc>
              <a:buNone/>
            </a:pPr>
            <a:r>
              <a:rPr lang="en-US" sz="2000" dirty="0"/>
              <a:t>       problem?</a:t>
            </a:r>
          </a:p>
          <a:p>
            <a:pPr>
              <a:lnSpc>
                <a:spcPct val="90000"/>
              </a:lnSpc>
              <a:buNone/>
            </a:pPr>
            <a:r>
              <a:rPr lang="en-US" sz="2000" dirty="0"/>
              <a:t>	- Can the problem be compartmentalized? </a:t>
            </a:r>
          </a:p>
          <a:p>
            <a:pPr>
              <a:lnSpc>
                <a:spcPct val="90000"/>
              </a:lnSpc>
              <a:buNone/>
            </a:pPr>
            <a:r>
              <a:rPr lang="en-US" sz="2000" dirty="0"/>
              <a:t>	- Is it possible to represent smaller problems that may be easier to </a:t>
            </a:r>
          </a:p>
          <a:p>
            <a:pPr>
              <a:lnSpc>
                <a:spcPct val="90000"/>
              </a:lnSpc>
              <a:buNone/>
            </a:pPr>
            <a:r>
              <a:rPr lang="en-US" sz="2000" dirty="0"/>
              <a:t>       understand?</a:t>
            </a:r>
          </a:p>
          <a:p>
            <a:pPr>
              <a:lnSpc>
                <a:spcPct val="90000"/>
              </a:lnSpc>
              <a:buNone/>
            </a:pPr>
            <a:r>
              <a:rPr lang="en-US" sz="2000" dirty="0"/>
              <a:t>	- Can the problem be represented graphically? </a:t>
            </a:r>
          </a:p>
          <a:p>
            <a:pPr>
              <a:lnSpc>
                <a:spcPct val="90000"/>
              </a:lnSpc>
              <a:buNone/>
            </a:pPr>
            <a:r>
              <a:rPr lang="en-US" sz="2000" dirty="0"/>
              <a:t>	- Can an analysis model be created?</a:t>
            </a:r>
          </a:p>
          <a:p>
            <a:pPr lvl="2">
              <a:buNone/>
            </a:pPr>
            <a:endParaRPr lang="en-US" sz="1800" dirty="0">
              <a:latin typeface="Palatino" pitchFamily="-12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r>
              <a:rPr lang="en-US" sz="2000" dirty="0"/>
              <a:t>Software projects are inherently effort driven because most of work involves human effort to build the software product.</a:t>
            </a:r>
          </a:p>
          <a:p>
            <a:r>
              <a:rPr lang="en-US" sz="2000" dirty="0"/>
              <a:t>Estimating the effort required to build the software product is difficult as the result of effort is intangible and difficult to make effort estimation in building software artifacts.</a:t>
            </a:r>
          </a:p>
          <a:p>
            <a:r>
              <a:rPr lang="en-US" sz="2000" dirty="0"/>
              <a:t>There are many techniques like Function point analysis, wide band Delphi, COCOMO etc. for making effort estimation on software projects.</a:t>
            </a:r>
          </a:p>
          <a:p>
            <a:r>
              <a:rPr lang="en-US" sz="2000" dirty="0"/>
              <a:t>Depending on requirement, a suitable effort estimation technique is chosen for any software project.</a:t>
            </a:r>
          </a:p>
          <a:p>
            <a:r>
              <a:rPr lang="en-US" sz="2000" dirty="0"/>
              <a:t>Since effort estimation techniques are not foolproof, effort estimates need to be revised as the project progresses.</a:t>
            </a:r>
          </a:p>
          <a:p>
            <a:r>
              <a:rPr lang="en-US" sz="2000" dirty="0"/>
              <a:t>Once effort estimates are made for the project, cost estimates are calculated based on the effort estimate and cost parameters like hourly salary of individual employees.</a:t>
            </a:r>
          </a:p>
          <a:p>
            <a:r>
              <a:rPr lang="en-US" sz="2000" dirty="0"/>
              <a:t>Cost estimates are done using techniques like activity based costing or cost factor analysis.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4" name="Content Placeholder 2"/>
          <p:cNvSpPr>
            <a:spLocks noGrp="1"/>
          </p:cNvSpPr>
          <p:nvPr>
            <p:ph idx="1"/>
          </p:nvPr>
        </p:nvSpPr>
        <p:spPr>
          <a:xfrm>
            <a:off x="152400" y="603912"/>
            <a:ext cx="8839200" cy="6172200"/>
          </a:xfrm>
        </p:spPr>
        <p:txBody>
          <a:bodyPr>
            <a:noAutofit/>
          </a:bodyPr>
          <a:lstStyle/>
          <a:p>
            <a:pPr>
              <a:spcBef>
                <a:spcPts val="300"/>
              </a:spcBef>
            </a:pPr>
            <a:r>
              <a:rPr lang="en-US" sz="2000" dirty="0"/>
              <a:t>Estimation of resources, cost, and schedule for a software engineering effort requires </a:t>
            </a:r>
          </a:p>
          <a:p>
            <a:pPr lvl="1">
              <a:spcBef>
                <a:spcPts val="300"/>
              </a:spcBef>
            </a:pPr>
            <a:r>
              <a:rPr lang="en-US" sz="2000" dirty="0"/>
              <a:t>Experience</a:t>
            </a:r>
          </a:p>
          <a:p>
            <a:pPr lvl="1">
              <a:spcBef>
                <a:spcPts val="300"/>
              </a:spcBef>
            </a:pPr>
            <a:r>
              <a:rPr lang="en-US" sz="2000" dirty="0"/>
              <a:t>Access to good historical information (metrics)</a:t>
            </a:r>
          </a:p>
          <a:p>
            <a:pPr lvl="1">
              <a:spcBef>
                <a:spcPts val="300"/>
              </a:spcBef>
            </a:pPr>
            <a:r>
              <a:rPr lang="en-US" sz="2000" dirty="0"/>
              <a:t>The courage to commit to quantitative predictions when qualitative information is all that exists</a:t>
            </a:r>
          </a:p>
          <a:p>
            <a:pPr>
              <a:spcBef>
                <a:spcPts val="300"/>
              </a:spcBef>
            </a:pPr>
            <a:r>
              <a:rPr lang="en-US" sz="2000" dirty="0"/>
              <a:t>Estimation carries inherent risk and this risk leads to uncertainty.</a:t>
            </a:r>
          </a:p>
          <a:p>
            <a:r>
              <a:rPr lang="en-US" sz="2000" dirty="0"/>
              <a:t>Project scope must be understood</a:t>
            </a:r>
          </a:p>
          <a:p>
            <a:r>
              <a:rPr lang="en-US" sz="2000" dirty="0"/>
              <a:t>Elaboration (decomposition) is necessary</a:t>
            </a:r>
          </a:p>
          <a:p>
            <a:r>
              <a:rPr lang="en-US" sz="2000" dirty="0"/>
              <a:t>Historical metrics are very helpful</a:t>
            </a:r>
          </a:p>
          <a:p>
            <a:r>
              <a:rPr lang="en-US" sz="2000" dirty="0"/>
              <a:t>At least two different techniques should be used</a:t>
            </a:r>
          </a:p>
          <a:p>
            <a:r>
              <a:rPr lang="en-US" sz="2000" dirty="0"/>
              <a:t>Uncertainty is inherent in the process</a:t>
            </a:r>
          </a:p>
          <a:p>
            <a:r>
              <a:rPr lang="en-US" sz="2000" dirty="0"/>
              <a:t>Estimation Techniques:</a:t>
            </a:r>
          </a:p>
          <a:p>
            <a:pPr lvl="1"/>
            <a:r>
              <a:rPr lang="en-US" sz="1600" dirty="0"/>
              <a:t>Past (similar) project experience</a:t>
            </a:r>
          </a:p>
          <a:p>
            <a:pPr lvl="1"/>
            <a:r>
              <a:rPr lang="en-US" sz="1600" dirty="0"/>
              <a:t>Conventional estimation techniques</a:t>
            </a:r>
          </a:p>
          <a:p>
            <a:pPr lvl="2"/>
            <a:r>
              <a:rPr lang="en-US" sz="1600" dirty="0"/>
              <a:t> Task breakdown and effort estimates</a:t>
            </a:r>
          </a:p>
          <a:p>
            <a:pPr lvl="2"/>
            <a:r>
              <a:rPr lang="en-US" sz="1600" dirty="0"/>
              <a:t> Size (e.g., FP) estimates</a:t>
            </a:r>
          </a:p>
          <a:p>
            <a:pPr lvl="1"/>
            <a:r>
              <a:rPr lang="en-US" sz="1600" dirty="0"/>
              <a:t>Empirical models</a:t>
            </a:r>
          </a:p>
          <a:p>
            <a:pPr lvl="1"/>
            <a:r>
              <a:rPr lang="en-US" sz="1600" dirty="0"/>
              <a:t>Automated tools</a:t>
            </a:r>
          </a:p>
          <a:p>
            <a:endParaRPr lang="en-US" sz="2000" dirty="0"/>
          </a:p>
          <a:p>
            <a:pPr>
              <a:spcBef>
                <a:spcPts val="300"/>
              </a:spcBef>
            </a:pPr>
            <a:endParaRPr lang="en-US" sz="2000" dirty="0"/>
          </a:p>
          <a:p>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4" name="Content Placeholder 2"/>
          <p:cNvSpPr>
            <a:spLocks noGrp="1"/>
          </p:cNvSpPr>
          <p:nvPr>
            <p:ph idx="1"/>
          </p:nvPr>
        </p:nvSpPr>
        <p:spPr>
          <a:xfrm>
            <a:off x="152400" y="685800"/>
            <a:ext cx="8839200" cy="6019800"/>
          </a:xfrm>
        </p:spPr>
        <p:txBody>
          <a:bodyPr>
            <a:noAutofit/>
          </a:bodyPr>
          <a:lstStyle/>
          <a:p>
            <a:r>
              <a:rPr lang="en-US" sz="2000" dirty="0"/>
              <a:t>Software projects use different kinds of software development life cycle models like waterfall model, iterative model etc. </a:t>
            </a:r>
          </a:p>
          <a:p>
            <a:r>
              <a:rPr lang="en-US" sz="2000" dirty="0"/>
              <a:t>Effort estimation for each type of software development lifecycle model requires understanding the difference in the way the software product is built. </a:t>
            </a:r>
          </a:p>
          <a:p>
            <a:r>
              <a:rPr lang="en-US" sz="2000" dirty="0"/>
              <a:t>In iterative models, software products are built in small incremental cycles. </a:t>
            </a:r>
          </a:p>
          <a:p>
            <a:r>
              <a:rPr lang="en-US" sz="2000" dirty="0"/>
              <a:t>On the contrary in the waterfall model, software products are built in one go and thus all product features are fully built in the same one cycle. </a:t>
            </a:r>
          </a:p>
          <a:p>
            <a:r>
              <a:rPr lang="en-US" sz="2000" dirty="0"/>
              <a:t>This fundamental difference necessitates a different approach to effort estimation for each type of software development lifecycle model projects.</a:t>
            </a:r>
          </a:p>
          <a:p>
            <a:r>
              <a:rPr lang="en-US" sz="2000" dirty="0"/>
              <a:t>Software products are made manually by software engineers. </a:t>
            </a:r>
          </a:p>
          <a:p>
            <a:r>
              <a:rPr lang="en-US" sz="2000" dirty="0"/>
              <a:t>How many of these people are needed on the project and for how long, is determined by the effort estimate and project duration.</a:t>
            </a:r>
          </a:p>
          <a:p>
            <a:r>
              <a:rPr lang="en-US" sz="2000" dirty="0"/>
              <a:t>Resource estimation also needs to take into consideration the skill set required on the project. </a:t>
            </a:r>
          </a:p>
          <a:p>
            <a:r>
              <a:rPr lang="en-US" sz="2000" dirty="0"/>
              <a:t>Of course, speed with which a software engineer can build a software product varies and thus this factor can affect resource estimation on the project.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pic>
        <p:nvPicPr>
          <p:cNvPr id="5" name="Picture 4" descr="figure3.2.png"/>
          <p:cNvPicPr>
            <a:picLocks noChangeAspect="1"/>
          </p:cNvPicPr>
          <p:nvPr/>
        </p:nvPicPr>
        <p:blipFill>
          <a:blip r:embed="rId3" cstate="print"/>
          <a:stretch>
            <a:fillRect/>
          </a:stretch>
        </p:blipFill>
        <p:spPr>
          <a:xfrm>
            <a:off x="76201" y="1012208"/>
            <a:ext cx="8686800" cy="3442695"/>
          </a:xfrm>
          <a:prstGeom prst="rect">
            <a:avLst/>
          </a:prstGeom>
        </p:spPr>
      </p:pic>
      <p:sp>
        <p:nvSpPr>
          <p:cNvPr id="6" name="Rectangle 5"/>
          <p:cNvSpPr/>
          <p:nvPr/>
        </p:nvSpPr>
        <p:spPr>
          <a:xfrm>
            <a:off x="533400" y="685800"/>
            <a:ext cx="7620000" cy="369332"/>
          </a:xfrm>
          <a:prstGeom prst="rect">
            <a:avLst/>
          </a:prstGeom>
        </p:spPr>
        <p:txBody>
          <a:bodyPr wrap="square">
            <a:spAutoFit/>
          </a:bodyPr>
          <a:lstStyle/>
          <a:p>
            <a:pPr algn="ctr"/>
            <a:r>
              <a:rPr lang="en-US" dirty="0"/>
              <a:t>Function point count for effort estimate (function point analysis technique)</a:t>
            </a:r>
          </a:p>
        </p:txBody>
      </p:sp>
      <p:sp>
        <p:nvSpPr>
          <p:cNvPr id="7" name="Content Placeholder 2"/>
          <p:cNvSpPr>
            <a:spLocks noGrp="1"/>
          </p:cNvSpPr>
          <p:nvPr>
            <p:ph idx="1"/>
          </p:nvPr>
        </p:nvSpPr>
        <p:spPr>
          <a:xfrm>
            <a:off x="152400" y="3747448"/>
            <a:ext cx="8839200" cy="2889912"/>
          </a:xfrm>
        </p:spPr>
        <p:txBody>
          <a:bodyPr>
            <a:noAutofit/>
          </a:bodyPr>
          <a:lstStyle/>
          <a:p>
            <a:pPr>
              <a:spcBef>
                <a:spcPts val="300"/>
              </a:spcBef>
            </a:pPr>
            <a:r>
              <a:rPr lang="en-US" sz="2000" dirty="0"/>
              <a:t>Function points are derived using an empirical relationship based on countable (direct) measures of software’s information domain and qualitative assessments of software complexity.</a:t>
            </a:r>
          </a:p>
          <a:p>
            <a:pPr>
              <a:spcBef>
                <a:spcPts val="300"/>
              </a:spcBef>
            </a:pPr>
            <a:r>
              <a:rPr lang="en-US" sz="2000" dirty="0"/>
              <a:t>The function point (FP) metric can be used effectively as a means for measuring the functionality delivered by a system.</a:t>
            </a:r>
          </a:p>
          <a:p>
            <a:pPr>
              <a:spcBef>
                <a:spcPts val="300"/>
              </a:spcBef>
            </a:pPr>
            <a:r>
              <a:rPr lang="en-US" sz="2000" dirty="0"/>
              <a:t>Using historical data, the FP metric can then be used to – a) estimate the cost or effort required to design, code and test the software, b) predict the number of errors that will be encountered during testing, c) forecast the number of components and/or the number of projected source lines in the implemented system.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6" name="Rectangle 5"/>
          <p:cNvSpPr/>
          <p:nvPr/>
        </p:nvSpPr>
        <p:spPr>
          <a:xfrm>
            <a:off x="533400" y="762000"/>
            <a:ext cx="7620000" cy="369332"/>
          </a:xfrm>
          <a:prstGeom prst="rect">
            <a:avLst/>
          </a:prstGeom>
        </p:spPr>
        <p:txBody>
          <a:bodyPr wrap="square">
            <a:spAutoFit/>
          </a:bodyPr>
          <a:lstStyle/>
          <a:p>
            <a:pPr algn="ctr"/>
            <a:r>
              <a:rPr lang="en-US" dirty="0"/>
              <a:t>Function count type for effort estimate (function point analysis technique)</a:t>
            </a:r>
          </a:p>
        </p:txBody>
      </p:sp>
      <p:pic>
        <p:nvPicPr>
          <p:cNvPr id="8" name="Picture 7" descr="figure3.3.png"/>
          <p:cNvPicPr>
            <a:picLocks noChangeAspect="1"/>
          </p:cNvPicPr>
          <p:nvPr/>
        </p:nvPicPr>
        <p:blipFill>
          <a:blip r:embed="rId3" cstate="print"/>
          <a:stretch>
            <a:fillRect/>
          </a:stretch>
        </p:blipFill>
        <p:spPr>
          <a:xfrm>
            <a:off x="152400" y="1071810"/>
            <a:ext cx="8763000" cy="3472894"/>
          </a:xfrm>
          <a:prstGeom prst="rect">
            <a:avLst/>
          </a:prstGeom>
        </p:spPr>
      </p:pic>
      <p:pic>
        <p:nvPicPr>
          <p:cNvPr id="9" name="Picture 8" descr="figure3.4.png"/>
          <p:cNvPicPr>
            <a:picLocks noChangeAspect="1"/>
          </p:cNvPicPr>
          <p:nvPr/>
        </p:nvPicPr>
        <p:blipFill>
          <a:blip r:embed="rId4" cstate="print"/>
          <a:stretch>
            <a:fillRect/>
          </a:stretch>
        </p:blipFill>
        <p:spPr>
          <a:xfrm>
            <a:off x="533400" y="3962400"/>
            <a:ext cx="8077200" cy="2808252"/>
          </a:xfrm>
          <a:prstGeom prst="rect">
            <a:avLst/>
          </a:prstGeom>
        </p:spPr>
      </p:pic>
      <p:sp>
        <p:nvSpPr>
          <p:cNvPr id="10" name="Rectangle 9"/>
          <p:cNvSpPr/>
          <p:nvPr/>
        </p:nvSpPr>
        <p:spPr>
          <a:xfrm>
            <a:off x="533400" y="6488668"/>
            <a:ext cx="8001000" cy="369332"/>
          </a:xfrm>
          <a:prstGeom prst="rect">
            <a:avLst/>
          </a:prstGeom>
        </p:spPr>
        <p:txBody>
          <a:bodyPr wrap="square">
            <a:spAutoFit/>
          </a:bodyPr>
          <a:lstStyle/>
          <a:p>
            <a:pPr algn="ctr">
              <a:buNone/>
            </a:pPr>
            <a:r>
              <a:rPr lang="en-US" dirty="0"/>
              <a:t>Effort sizing for effort estimate (function point analysis technique)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6" name="Rectangle 5"/>
          <p:cNvSpPr/>
          <p:nvPr/>
        </p:nvSpPr>
        <p:spPr>
          <a:xfrm>
            <a:off x="533400" y="5449669"/>
            <a:ext cx="7620000" cy="369332"/>
          </a:xfrm>
          <a:prstGeom prst="rect">
            <a:avLst/>
          </a:prstGeom>
        </p:spPr>
        <p:txBody>
          <a:bodyPr wrap="square">
            <a:spAutoFit/>
          </a:bodyPr>
          <a:lstStyle/>
          <a:p>
            <a:pPr algn="ctr">
              <a:buNone/>
            </a:pPr>
            <a:r>
              <a:rPr lang="en-US" dirty="0"/>
              <a:t>Effort estimate for iterative projects</a:t>
            </a:r>
          </a:p>
        </p:txBody>
      </p:sp>
      <p:pic>
        <p:nvPicPr>
          <p:cNvPr id="7" name="Picture 6" descr="figure3.6.png"/>
          <p:cNvPicPr>
            <a:picLocks noChangeAspect="1"/>
          </p:cNvPicPr>
          <p:nvPr/>
        </p:nvPicPr>
        <p:blipFill>
          <a:blip r:embed="rId3" cstate="print"/>
          <a:stretch>
            <a:fillRect/>
          </a:stretch>
        </p:blipFill>
        <p:spPr>
          <a:xfrm>
            <a:off x="609600" y="1447800"/>
            <a:ext cx="8229600" cy="30896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6" name="Rectangle 5"/>
          <p:cNvSpPr/>
          <p:nvPr/>
        </p:nvSpPr>
        <p:spPr>
          <a:xfrm>
            <a:off x="533400" y="621268"/>
            <a:ext cx="7620000" cy="369332"/>
          </a:xfrm>
          <a:prstGeom prst="rect">
            <a:avLst/>
          </a:prstGeom>
        </p:spPr>
        <p:txBody>
          <a:bodyPr wrap="square">
            <a:spAutoFit/>
          </a:bodyPr>
          <a:lstStyle/>
          <a:p>
            <a:pPr algn="ctr"/>
            <a:r>
              <a:rPr lang="en-US" dirty="0"/>
              <a:t>Comparison of effort estimate techniques</a:t>
            </a:r>
          </a:p>
        </p:txBody>
      </p:sp>
      <p:sp>
        <p:nvSpPr>
          <p:cNvPr id="10" name="Rectangle 9"/>
          <p:cNvSpPr/>
          <p:nvPr/>
        </p:nvSpPr>
        <p:spPr>
          <a:xfrm>
            <a:off x="457200" y="4763869"/>
            <a:ext cx="2209800" cy="646331"/>
          </a:xfrm>
          <a:prstGeom prst="rect">
            <a:avLst/>
          </a:prstGeom>
        </p:spPr>
        <p:txBody>
          <a:bodyPr wrap="square">
            <a:spAutoFit/>
          </a:bodyPr>
          <a:lstStyle/>
          <a:p>
            <a:pPr algn="ctr">
              <a:buNone/>
            </a:pPr>
            <a:r>
              <a:rPr lang="en-US" dirty="0"/>
              <a:t>Effort and cost for various project tasks</a:t>
            </a:r>
          </a:p>
        </p:txBody>
      </p:sp>
      <p:pic>
        <p:nvPicPr>
          <p:cNvPr id="7" name="Picture 6" descr="table3.1.png"/>
          <p:cNvPicPr>
            <a:picLocks noChangeAspect="1"/>
          </p:cNvPicPr>
          <p:nvPr/>
        </p:nvPicPr>
        <p:blipFill>
          <a:blip r:embed="rId3" cstate="print"/>
          <a:stretch>
            <a:fillRect/>
          </a:stretch>
        </p:blipFill>
        <p:spPr>
          <a:xfrm>
            <a:off x="767316" y="914400"/>
            <a:ext cx="7690884" cy="3048000"/>
          </a:xfrm>
          <a:prstGeom prst="rect">
            <a:avLst/>
          </a:prstGeom>
        </p:spPr>
      </p:pic>
      <p:pic>
        <p:nvPicPr>
          <p:cNvPr id="11" name="Picture 10" descr="table3.7.png"/>
          <p:cNvPicPr>
            <a:picLocks noChangeAspect="1"/>
          </p:cNvPicPr>
          <p:nvPr/>
        </p:nvPicPr>
        <p:blipFill>
          <a:blip r:embed="rId4" cstate="print"/>
          <a:stretch>
            <a:fillRect/>
          </a:stretch>
        </p:blipFill>
        <p:spPr>
          <a:xfrm>
            <a:off x="3352800" y="3429000"/>
            <a:ext cx="5638800" cy="34290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Pricing</a:t>
            </a:r>
            <a:endParaRPr lang="en-IN" sz="3200" dirty="0"/>
          </a:p>
        </p:txBody>
      </p:sp>
      <p:sp>
        <p:nvSpPr>
          <p:cNvPr id="4" name="Content Placeholder 2"/>
          <p:cNvSpPr>
            <a:spLocks noGrp="1"/>
          </p:cNvSpPr>
          <p:nvPr>
            <p:ph idx="1"/>
          </p:nvPr>
        </p:nvSpPr>
        <p:spPr>
          <a:xfrm>
            <a:off x="152400" y="685800"/>
            <a:ext cx="8839200" cy="6019800"/>
          </a:xfrm>
        </p:spPr>
        <p:txBody>
          <a:bodyPr>
            <a:noAutofit/>
          </a:bodyPr>
          <a:lstStyle/>
          <a:p>
            <a:r>
              <a:rPr lang="en-GB" sz="2000" dirty="0"/>
              <a:t>Estimates are made to discover the cost, to the developer, of producing a software system.</a:t>
            </a:r>
          </a:p>
          <a:p>
            <a:pPr lvl="1"/>
            <a:r>
              <a:rPr lang="en-GB" sz="2000" dirty="0"/>
              <a:t>You take into account, hardware, software, travel, training and effort costs.</a:t>
            </a:r>
          </a:p>
          <a:p>
            <a:r>
              <a:rPr lang="en-GB" sz="2000" dirty="0"/>
              <a:t>There is not a simple relationship between the development cost and the price charged to the customer.</a:t>
            </a:r>
          </a:p>
          <a:p>
            <a:r>
              <a:rPr lang="en-GB" sz="2000" dirty="0"/>
              <a:t>Broader organisational, economic, political and business considerations influence the price charged.</a:t>
            </a:r>
          </a:p>
          <a:p>
            <a:r>
              <a:rPr lang="en-GB" sz="2000" dirty="0"/>
              <a:t>Factors affecting Software Pricing</a:t>
            </a:r>
          </a:p>
        </p:txBody>
      </p:sp>
      <p:graphicFrame>
        <p:nvGraphicFramePr>
          <p:cNvPr id="5" name="Content Placeholder 3"/>
          <p:cNvGraphicFramePr>
            <a:graphicFrameLocks/>
          </p:cNvGraphicFramePr>
          <p:nvPr>
            <p:extLst>
              <p:ext uri="{D42A27DB-BD31-4B8C-83A1-F6EECF244321}">
                <p14:modId xmlns:p14="http://schemas.microsoft.com/office/powerpoint/2010/main" val="2616659641"/>
              </p:ext>
            </p:extLst>
          </p:nvPr>
        </p:nvGraphicFramePr>
        <p:xfrm>
          <a:off x="749502" y="3429000"/>
          <a:ext cx="7784898" cy="335280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Pricing</a:t>
            </a:r>
            <a:endParaRPr lang="en-IN" sz="3200" dirty="0"/>
          </a:p>
        </p:txBody>
      </p:sp>
      <p:sp>
        <p:nvSpPr>
          <p:cNvPr id="4" name="Content Placeholder 2"/>
          <p:cNvSpPr>
            <a:spLocks noGrp="1"/>
          </p:cNvSpPr>
          <p:nvPr>
            <p:ph idx="1"/>
          </p:nvPr>
        </p:nvSpPr>
        <p:spPr>
          <a:xfrm>
            <a:off x="152400" y="533400"/>
            <a:ext cx="8839200" cy="6019800"/>
          </a:xfrm>
        </p:spPr>
        <p:txBody>
          <a:bodyPr>
            <a:noAutofit/>
          </a:bodyPr>
          <a:lstStyle/>
          <a:p>
            <a:r>
              <a:rPr lang="en-GB" sz="2000" dirty="0"/>
              <a:t>Factors affecting Software Pricing</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Pricing Strategies</a:t>
            </a:r>
          </a:p>
          <a:p>
            <a:r>
              <a:rPr lang="en-US" sz="2000" dirty="0"/>
              <a:t>Under pricing</a:t>
            </a:r>
          </a:p>
          <a:p>
            <a:pPr lvl="1"/>
            <a:r>
              <a:rPr lang="en-US" sz="2000" dirty="0"/>
              <a:t>A company may under price a system in order to gain a contract that allows them to retain staff for future opportunities</a:t>
            </a:r>
          </a:p>
          <a:p>
            <a:pPr lvl="1"/>
            <a:r>
              <a:rPr lang="en-US" sz="2000" dirty="0"/>
              <a:t>A company may under price a system to gain access to a new market area</a:t>
            </a:r>
          </a:p>
          <a:p>
            <a:r>
              <a:rPr lang="en-US" sz="2000" dirty="0"/>
              <a:t>Increased pricing</a:t>
            </a:r>
          </a:p>
          <a:p>
            <a:pPr lvl="1"/>
            <a:r>
              <a:rPr lang="en-US" sz="2000" dirty="0"/>
              <a:t>The price may be increased when a buyer wishes a fixed-price contract and so the seller increases the price to allow for unexpected risks</a:t>
            </a:r>
          </a:p>
          <a:p>
            <a:endParaRPr lang="en-GB" sz="2000" dirty="0"/>
          </a:p>
          <a:p>
            <a:endParaRPr lang="en-GB" sz="2000" dirty="0"/>
          </a:p>
        </p:txBody>
      </p:sp>
      <p:graphicFrame>
        <p:nvGraphicFramePr>
          <p:cNvPr id="6" name="Content Placeholder 3"/>
          <p:cNvGraphicFramePr>
            <a:graphicFrameLocks/>
          </p:cNvGraphicFramePr>
          <p:nvPr>
            <p:extLst>
              <p:ext uri="{D42A27DB-BD31-4B8C-83A1-F6EECF244321}">
                <p14:modId xmlns:p14="http://schemas.microsoft.com/office/powerpoint/2010/main" val="917507295"/>
              </p:ext>
            </p:extLst>
          </p:nvPr>
        </p:nvGraphicFramePr>
        <p:xfrm>
          <a:off x="762000" y="906440"/>
          <a:ext cx="7696200" cy="3017520"/>
        </p:xfrm>
        <a:graphic>
          <a:graphicData uri="http://schemas.openxmlformats.org/drawingml/2006/table">
            <a:tbl>
              <a:tblPr firstRow="1" bandRow="1">
                <a:tableStyleId>{5C22544A-7EE6-4342-B048-85BDC9FD1C3A}</a:tableStyleId>
              </a:tblPr>
              <a:tblGrid>
                <a:gridCol w="2316771">
                  <a:extLst>
                    <a:ext uri="{9D8B030D-6E8A-4147-A177-3AD203B41FA5}">
                      <a16:colId xmlns:a16="http://schemas.microsoft.com/office/drawing/2014/main" val="20000"/>
                    </a:ext>
                  </a:extLst>
                </a:gridCol>
                <a:gridCol w="5379429">
                  <a:extLst>
                    <a:ext uri="{9D8B030D-6E8A-4147-A177-3AD203B41FA5}">
                      <a16:colId xmlns:a16="http://schemas.microsoft.com/office/drawing/2014/main" val="20001"/>
                    </a:ext>
                  </a:extLst>
                </a:gridCol>
              </a:tblGrid>
              <a:tr h="389071">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526357">
                <a:tc>
                  <a:txBody>
                    <a:bodyPr/>
                    <a:lstStyle/>
                    <a:p>
                      <a:pPr algn="l">
                        <a:spcAft>
                          <a:spcPts val="0"/>
                        </a:spcAft>
                      </a:pPr>
                      <a:r>
                        <a:rPr lang="en-US" sz="1600" dirty="0">
                          <a:solidFill>
                            <a:srgbClr val="000000"/>
                          </a:solidFill>
                          <a:latin typeface="Arial"/>
                          <a:ea typeface="Times New Roman"/>
                          <a:cs typeface="Arial"/>
                        </a:rPr>
                        <a:t>Market 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750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Pricing to Win</a:t>
            </a:r>
            <a:endParaRPr lang="en-IN" sz="3200" dirty="0"/>
          </a:p>
        </p:txBody>
      </p:sp>
      <p:sp>
        <p:nvSpPr>
          <p:cNvPr id="4" name="Content Placeholder 2"/>
          <p:cNvSpPr>
            <a:spLocks noGrp="1"/>
          </p:cNvSpPr>
          <p:nvPr>
            <p:ph idx="1"/>
          </p:nvPr>
        </p:nvSpPr>
        <p:spPr>
          <a:xfrm>
            <a:off x="152400" y="533400"/>
            <a:ext cx="8839200" cy="6019800"/>
          </a:xfrm>
        </p:spPr>
        <p:txBody>
          <a:bodyPr>
            <a:noAutofit/>
          </a:bodyPr>
          <a:lstStyle/>
          <a:p>
            <a:r>
              <a:rPr lang="en-US" sz="2000" dirty="0"/>
              <a:t>The software is priced according to what the software developer believes the buyer is willing to pay.</a:t>
            </a:r>
          </a:p>
          <a:p>
            <a:r>
              <a:rPr lang="en-US" sz="2000" dirty="0"/>
              <a:t>If this is less that the development costs, the software functionality may be reduced accordingly with a view to extra functionality being added in a later release.</a:t>
            </a:r>
          </a:p>
          <a:p>
            <a:r>
              <a:rPr lang="en-US" sz="2000" dirty="0"/>
              <a:t>Additional costs may be added as the requirements change and these may be priced at a higher level to make up the shortfall in the original price.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b="1" dirty="0"/>
              <a:t>Plan the Solution</a:t>
            </a:r>
          </a:p>
          <a:p>
            <a:pPr>
              <a:spcBef>
                <a:spcPts val="600"/>
              </a:spcBef>
              <a:buNone/>
            </a:pPr>
            <a:r>
              <a:rPr lang="en-US" sz="2000" dirty="0"/>
              <a:t>	- Have you seen similar problems before? Are there patterns that are familiar in a potential solution? Is there existing software that implements the data, functions, and features that are required? </a:t>
            </a:r>
          </a:p>
          <a:p>
            <a:pPr>
              <a:buNone/>
            </a:pPr>
            <a:r>
              <a:rPr lang="en-US" sz="2000" dirty="0"/>
              <a:t>	- Has a similar problem been solved? If so, are elements of the solution reusable?</a:t>
            </a:r>
          </a:p>
          <a:p>
            <a:pPr>
              <a:buNone/>
            </a:pPr>
            <a:r>
              <a:rPr lang="en-US" sz="2000" dirty="0"/>
              <a:t>	- Can sub problems be defined? If so, are solutions readily apparent for the sub problems?</a:t>
            </a:r>
          </a:p>
          <a:p>
            <a:pPr>
              <a:buNone/>
            </a:pPr>
            <a:r>
              <a:rPr lang="en-US" sz="2000" dirty="0"/>
              <a:t>	- Can you represent a solution in a manner that leads to effective implementation? Can a design model be created? Can an analysis model be created?</a:t>
            </a:r>
          </a:p>
          <a:p>
            <a:pPr>
              <a:buNone/>
            </a:pPr>
            <a:endParaRPr lang="en-US" sz="2000" dirty="0"/>
          </a:p>
          <a:p>
            <a:r>
              <a:rPr lang="en-US" sz="2000" b="1" dirty="0"/>
              <a:t>Carry Out the Plan</a:t>
            </a:r>
          </a:p>
          <a:p>
            <a:pPr>
              <a:spcBef>
                <a:spcPts val="600"/>
              </a:spcBef>
              <a:buNone/>
            </a:pPr>
            <a:r>
              <a:rPr lang="en-US" sz="2000" dirty="0"/>
              <a:t>	- Does the solution conform to the plan? Is source code traceable to the design model?</a:t>
            </a:r>
          </a:p>
          <a:p>
            <a:pPr>
              <a:buNone/>
            </a:pPr>
            <a:r>
              <a:rPr lang="en-US" sz="2000" dirty="0"/>
              <a:t>	- Is each component part of the solution provably correct? Has the design and code been reviewed, or better?</a:t>
            </a:r>
          </a:p>
          <a:p>
            <a:pPr lvl="2">
              <a:buNone/>
            </a:pPr>
            <a:endParaRPr lang="en-US" sz="1800" dirty="0">
              <a:latin typeface="Palatino" pitchFamily="-12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685800"/>
            <a:ext cx="8839200" cy="6019800"/>
          </a:xfrm>
        </p:spPr>
        <p:txBody>
          <a:bodyPr>
            <a:noAutofit/>
          </a:bodyPr>
          <a:lstStyle/>
          <a:p>
            <a:pPr>
              <a:spcBef>
                <a:spcPts val="300"/>
              </a:spcBef>
              <a:buNone/>
            </a:pPr>
            <a:r>
              <a:rPr lang="en-US" sz="2000" dirty="0"/>
              <a:t>Project Planning – Task Set</a:t>
            </a:r>
          </a:p>
          <a:p>
            <a:pPr>
              <a:spcBef>
                <a:spcPts val="300"/>
              </a:spcBef>
            </a:pPr>
            <a:r>
              <a:rPr lang="en-US" sz="2000" dirty="0"/>
              <a:t>Estimate cost and effort</a:t>
            </a:r>
          </a:p>
          <a:p>
            <a:pPr lvl="1">
              <a:spcBef>
                <a:spcPts val="300"/>
              </a:spcBef>
            </a:pPr>
            <a:r>
              <a:rPr lang="en-US" sz="2000" dirty="0"/>
              <a:t>Decompose the problem</a:t>
            </a:r>
          </a:p>
          <a:p>
            <a:pPr lvl="1"/>
            <a:r>
              <a:rPr lang="en-US" sz="2000" dirty="0"/>
              <a:t>Develop two or more estimates using size, function points, process tasks or use-cases</a:t>
            </a:r>
          </a:p>
          <a:p>
            <a:pPr lvl="1"/>
            <a:r>
              <a:rPr lang="en-US" sz="2000" dirty="0"/>
              <a:t>Reconcile the estimates</a:t>
            </a:r>
          </a:p>
          <a:p>
            <a:pPr>
              <a:spcBef>
                <a:spcPts val="300"/>
              </a:spcBef>
            </a:pPr>
            <a:endParaRPr lang="en-US" sz="2000" dirty="0"/>
          </a:p>
          <a:p>
            <a:pPr>
              <a:spcBef>
                <a:spcPts val="300"/>
              </a:spcBef>
            </a:pPr>
            <a:r>
              <a:rPr lang="en-US" sz="2000" dirty="0"/>
              <a:t>Develop a project schedule</a:t>
            </a:r>
          </a:p>
          <a:p>
            <a:pPr lvl="1"/>
            <a:r>
              <a:rPr lang="en-US" sz="2000" dirty="0"/>
              <a:t>Establish a meaningful task set</a:t>
            </a:r>
          </a:p>
          <a:p>
            <a:pPr lvl="1"/>
            <a:r>
              <a:rPr lang="en-US" sz="2000" dirty="0"/>
              <a:t>Define a task network</a:t>
            </a:r>
          </a:p>
          <a:p>
            <a:pPr lvl="1"/>
            <a:r>
              <a:rPr lang="en-US" sz="2000" dirty="0"/>
              <a:t>Use scheduling tools to develop a timeline chart</a:t>
            </a:r>
          </a:p>
          <a:p>
            <a:pPr lvl="1"/>
            <a:r>
              <a:rPr lang="en-US" sz="2000" dirty="0"/>
              <a:t>Define schedule tracking mechanisms</a:t>
            </a:r>
          </a:p>
        </p:txBody>
      </p:sp>
      <p:sp>
        <p:nvSpPr>
          <p:cNvPr id="5" name="Title 1"/>
          <p:cNvSpPr txBox="1">
            <a:spLocks/>
          </p:cNvSpPr>
          <p:nvPr/>
        </p:nvSpPr>
        <p:spPr>
          <a:xfrm>
            <a:off x="609600" y="0"/>
            <a:ext cx="82296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685800"/>
            <a:ext cx="8839200" cy="6019800"/>
          </a:xfrm>
        </p:spPr>
        <p:txBody>
          <a:bodyPr>
            <a:noAutofit/>
          </a:bodyPr>
          <a:lstStyle/>
          <a:p>
            <a:r>
              <a:rPr lang="en-US" sz="2000" dirty="0"/>
              <a:t>Predicated on …</a:t>
            </a:r>
          </a:p>
          <a:p>
            <a:pPr lvl="1"/>
            <a:r>
              <a:rPr lang="en-US" sz="2000" dirty="0"/>
              <a:t>The degree to which the planner has properly estimated the size of the product to be built</a:t>
            </a:r>
          </a:p>
          <a:p>
            <a:pPr lvl="1"/>
            <a:r>
              <a:rPr lang="en-US" sz="2000" dirty="0"/>
              <a:t>The ability to translate the size estimate into human effort, calendar time, and dollars (a function of the availability of reliable software metrics from past projects)</a:t>
            </a:r>
          </a:p>
          <a:p>
            <a:pPr lvl="1"/>
            <a:r>
              <a:rPr lang="en-US" sz="2000" dirty="0"/>
              <a:t>The degree to which the project plan reflects the abilities of the software team</a:t>
            </a:r>
          </a:p>
          <a:p>
            <a:pPr lvl="1"/>
            <a:r>
              <a:rPr lang="en-US" sz="2000" dirty="0"/>
              <a:t>The stability of product requirements and the environment that supports the software engineering effort.</a:t>
            </a:r>
          </a:p>
        </p:txBody>
      </p:sp>
      <p:sp>
        <p:nvSpPr>
          <p:cNvPr id="5" name="Title 1"/>
          <p:cNvSpPr txBox="1">
            <a:spLocks/>
          </p:cNvSpPr>
          <p:nvPr/>
        </p:nvSpPr>
        <p:spPr>
          <a:xfrm>
            <a:off x="609600" y="0"/>
            <a:ext cx="8229600" cy="6096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Software Sizing</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pPr>
              <a:defRPr/>
            </a:pPr>
            <a:fld id="{FFAFFBC8-943F-4030-B911-B9825C7F2216}" type="slidenum">
              <a:rPr lang="en-US"/>
              <a:pPr>
                <a:defRPr/>
              </a:pPr>
              <a:t>62</a:t>
            </a:fld>
            <a:endParaRPr lang="en-US"/>
          </a:p>
        </p:txBody>
      </p:sp>
      <p:sp>
        <p:nvSpPr>
          <p:cNvPr id="184322" name="Oval 2"/>
          <p:cNvSpPr>
            <a:spLocks noChangeArrowheads="1"/>
          </p:cNvSpPr>
          <p:nvPr/>
        </p:nvSpPr>
        <p:spPr bwMode="auto">
          <a:xfrm>
            <a:off x="3200400" y="2590800"/>
            <a:ext cx="3111500" cy="1714500"/>
          </a:xfrm>
          <a:prstGeom prst="ellipse">
            <a:avLst/>
          </a:prstGeom>
          <a:solidFill>
            <a:schemeClr val="accent2"/>
          </a:solidFill>
          <a:ln w="12700">
            <a:noFill/>
            <a:round/>
            <a:headEnd/>
            <a:tailEnd/>
          </a:ln>
          <a:effectLst>
            <a:outerShdw dist="107763" dir="2700000" algn="ctr" rotWithShape="0">
              <a:schemeClr val="bg2"/>
            </a:outerShdw>
          </a:effectLst>
        </p:spPr>
        <p:txBody>
          <a:bodyPr wrap="none" anchor="ctr"/>
          <a:lstStyle/>
          <a:p>
            <a:pPr>
              <a:defRPr/>
            </a:pPr>
            <a:endParaRPr lang="en-US"/>
          </a:p>
        </p:txBody>
      </p:sp>
      <p:sp>
        <p:nvSpPr>
          <p:cNvPr id="15365" name="Rectangle 3"/>
          <p:cNvSpPr>
            <a:spLocks noGrp="1" noChangeArrowheads="1"/>
          </p:cNvSpPr>
          <p:nvPr>
            <p:ph type="title"/>
          </p:nvPr>
        </p:nvSpPr>
        <p:spPr>
          <a:xfrm>
            <a:off x="1219200" y="609600"/>
            <a:ext cx="6911975" cy="509588"/>
          </a:xfrm>
          <a:noFill/>
        </p:spPr>
        <p:txBody>
          <a:bodyPr lIns="90487" tIns="44450" rIns="90487" bIns="44450" anchor="ctr">
            <a:noAutofit/>
          </a:bodyPr>
          <a:lstStyle/>
          <a:p>
            <a:pPr eaLnBrk="1" hangingPunct="1"/>
            <a:r>
              <a:rPr lang="en-US" sz="2800" dirty="0"/>
              <a:t>Functional Decomposition</a:t>
            </a:r>
          </a:p>
        </p:txBody>
      </p:sp>
      <p:sp>
        <p:nvSpPr>
          <p:cNvPr id="15366" name="Rectangle 4"/>
          <p:cNvSpPr>
            <a:spLocks noChangeArrowheads="1"/>
          </p:cNvSpPr>
          <p:nvPr/>
        </p:nvSpPr>
        <p:spPr bwMode="auto">
          <a:xfrm>
            <a:off x="1854200" y="2135188"/>
            <a:ext cx="1638300" cy="2565400"/>
          </a:xfrm>
          <a:prstGeom prst="rect">
            <a:avLst/>
          </a:prstGeom>
          <a:solidFill>
            <a:schemeClr val="accent1"/>
          </a:solidFill>
          <a:ln w="12700">
            <a:noFill/>
            <a:miter lim="800000"/>
            <a:headEnd/>
            <a:tailEnd/>
          </a:ln>
        </p:spPr>
        <p:txBody>
          <a:bodyPr wrap="none" anchor="ctr"/>
          <a:lstStyle/>
          <a:p>
            <a:endParaRPr lang="en-US"/>
          </a:p>
        </p:txBody>
      </p:sp>
      <p:sp>
        <p:nvSpPr>
          <p:cNvPr id="15367" name="Rectangle 5"/>
          <p:cNvSpPr>
            <a:spLocks noChangeArrowheads="1"/>
          </p:cNvSpPr>
          <p:nvPr/>
        </p:nvSpPr>
        <p:spPr bwMode="auto">
          <a:xfrm>
            <a:off x="1854200" y="2136775"/>
            <a:ext cx="1638300" cy="2562225"/>
          </a:xfrm>
          <a:prstGeom prst="rect">
            <a:avLst/>
          </a:prstGeom>
          <a:solidFill>
            <a:srgbClr val="D1039B"/>
          </a:solidFill>
          <a:ln w="25400">
            <a:solidFill>
              <a:srgbClr val="000000"/>
            </a:solidFill>
            <a:miter lim="800000"/>
            <a:headEnd/>
            <a:tailEnd/>
          </a:ln>
        </p:spPr>
        <p:txBody>
          <a:bodyPr wrap="none" anchor="ctr"/>
          <a:lstStyle/>
          <a:p>
            <a:endParaRPr lang="en-US"/>
          </a:p>
        </p:txBody>
      </p:sp>
      <p:sp>
        <p:nvSpPr>
          <p:cNvPr id="15368" name="Rectangle 6"/>
          <p:cNvSpPr>
            <a:spLocks noChangeArrowheads="1"/>
          </p:cNvSpPr>
          <p:nvPr/>
        </p:nvSpPr>
        <p:spPr bwMode="auto">
          <a:xfrm>
            <a:off x="1765300" y="2084388"/>
            <a:ext cx="1638300" cy="2552700"/>
          </a:xfrm>
          <a:prstGeom prst="rect">
            <a:avLst/>
          </a:prstGeom>
          <a:solidFill>
            <a:schemeClr val="accent1"/>
          </a:solidFill>
          <a:ln w="25400">
            <a:noFill/>
            <a:miter lim="800000"/>
            <a:headEnd/>
            <a:tailEnd/>
          </a:ln>
        </p:spPr>
        <p:txBody>
          <a:bodyPr wrap="none" anchor="ctr"/>
          <a:lstStyle/>
          <a:p>
            <a:endParaRPr lang="en-US"/>
          </a:p>
        </p:txBody>
      </p:sp>
      <p:sp>
        <p:nvSpPr>
          <p:cNvPr id="15369" name="Rectangle 7"/>
          <p:cNvSpPr>
            <a:spLocks noChangeArrowheads="1"/>
          </p:cNvSpPr>
          <p:nvPr/>
        </p:nvSpPr>
        <p:spPr bwMode="auto">
          <a:xfrm>
            <a:off x="1765300" y="2085975"/>
            <a:ext cx="1638300" cy="2549525"/>
          </a:xfrm>
          <a:prstGeom prst="rect">
            <a:avLst/>
          </a:prstGeom>
          <a:solidFill>
            <a:srgbClr val="8C4881"/>
          </a:solidFill>
          <a:ln w="25400">
            <a:solidFill>
              <a:srgbClr val="000000"/>
            </a:solidFill>
            <a:miter lim="800000"/>
            <a:headEnd/>
            <a:tailEnd/>
          </a:ln>
        </p:spPr>
        <p:txBody>
          <a:bodyPr wrap="none" anchor="ctr"/>
          <a:lstStyle/>
          <a:p>
            <a:endParaRPr lang="en-US"/>
          </a:p>
        </p:txBody>
      </p:sp>
      <p:sp>
        <p:nvSpPr>
          <p:cNvPr id="15370" name="Rectangle 8"/>
          <p:cNvSpPr>
            <a:spLocks noChangeArrowheads="1"/>
          </p:cNvSpPr>
          <p:nvPr/>
        </p:nvSpPr>
        <p:spPr bwMode="auto">
          <a:xfrm>
            <a:off x="1676400" y="1995488"/>
            <a:ext cx="1651000" cy="2566987"/>
          </a:xfrm>
          <a:prstGeom prst="rect">
            <a:avLst/>
          </a:prstGeom>
          <a:solidFill>
            <a:schemeClr val="accent1"/>
          </a:solidFill>
          <a:ln w="25400">
            <a:noFill/>
            <a:miter lim="800000"/>
            <a:headEnd/>
            <a:tailEnd/>
          </a:ln>
        </p:spPr>
        <p:txBody>
          <a:bodyPr wrap="none" anchor="ctr"/>
          <a:lstStyle/>
          <a:p>
            <a:endParaRPr lang="en-US"/>
          </a:p>
        </p:txBody>
      </p:sp>
      <p:sp>
        <p:nvSpPr>
          <p:cNvPr id="15371" name="Rectangle 9"/>
          <p:cNvSpPr>
            <a:spLocks noChangeArrowheads="1"/>
          </p:cNvSpPr>
          <p:nvPr/>
        </p:nvSpPr>
        <p:spPr bwMode="auto">
          <a:xfrm>
            <a:off x="1676400" y="1997075"/>
            <a:ext cx="1651000" cy="2562225"/>
          </a:xfrm>
          <a:prstGeom prst="rect">
            <a:avLst/>
          </a:prstGeom>
          <a:solidFill>
            <a:srgbClr val="AD278D"/>
          </a:solidFill>
          <a:ln w="25400">
            <a:noFill/>
            <a:miter lim="800000"/>
            <a:headEnd/>
            <a:tailEnd/>
          </a:ln>
        </p:spPr>
        <p:txBody>
          <a:bodyPr wrap="none" anchor="ctr"/>
          <a:lstStyle/>
          <a:p>
            <a:endParaRPr lang="en-US"/>
          </a:p>
        </p:txBody>
      </p:sp>
      <p:sp>
        <p:nvSpPr>
          <p:cNvPr id="15372" name="Rectangle 10"/>
          <p:cNvSpPr>
            <a:spLocks noChangeArrowheads="1"/>
          </p:cNvSpPr>
          <p:nvPr/>
        </p:nvSpPr>
        <p:spPr bwMode="auto">
          <a:xfrm>
            <a:off x="6381750" y="32972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3" name="Rectangle 11"/>
          <p:cNvSpPr>
            <a:spLocks noChangeArrowheads="1"/>
          </p:cNvSpPr>
          <p:nvPr/>
        </p:nvSpPr>
        <p:spPr bwMode="auto">
          <a:xfrm>
            <a:off x="55308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4" name="Rectangle 12"/>
          <p:cNvSpPr>
            <a:spLocks noChangeArrowheads="1"/>
          </p:cNvSpPr>
          <p:nvPr/>
        </p:nvSpPr>
        <p:spPr bwMode="auto">
          <a:xfrm>
            <a:off x="64960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5" name="Rectangle 13"/>
          <p:cNvSpPr>
            <a:spLocks noChangeArrowheads="1"/>
          </p:cNvSpPr>
          <p:nvPr/>
        </p:nvSpPr>
        <p:spPr bwMode="auto">
          <a:xfrm>
            <a:off x="74739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6" name="Rectangle 14"/>
          <p:cNvSpPr>
            <a:spLocks noChangeArrowheads="1"/>
          </p:cNvSpPr>
          <p:nvPr/>
        </p:nvSpPr>
        <p:spPr bwMode="auto">
          <a:xfrm>
            <a:off x="5073650" y="45053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7" name="Rectangle 15"/>
          <p:cNvSpPr>
            <a:spLocks noChangeArrowheads="1"/>
          </p:cNvSpPr>
          <p:nvPr/>
        </p:nvSpPr>
        <p:spPr bwMode="auto">
          <a:xfrm>
            <a:off x="5581650" y="48974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8" name="Rectangle 16"/>
          <p:cNvSpPr>
            <a:spLocks noChangeArrowheads="1"/>
          </p:cNvSpPr>
          <p:nvPr/>
        </p:nvSpPr>
        <p:spPr bwMode="auto">
          <a:xfrm>
            <a:off x="6102350" y="53054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9" name="Rectangle 17"/>
          <p:cNvSpPr>
            <a:spLocks noChangeArrowheads="1"/>
          </p:cNvSpPr>
          <p:nvPr/>
        </p:nvSpPr>
        <p:spPr bwMode="auto">
          <a:xfrm>
            <a:off x="6356350" y="45053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0" name="Rectangle 18"/>
          <p:cNvSpPr>
            <a:spLocks noChangeArrowheads="1"/>
          </p:cNvSpPr>
          <p:nvPr/>
        </p:nvSpPr>
        <p:spPr bwMode="auto">
          <a:xfrm>
            <a:off x="7042150" y="48720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1" name="Rectangle 19"/>
          <p:cNvSpPr>
            <a:spLocks noChangeArrowheads="1"/>
          </p:cNvSpPr>
          <p:nvPr/>
        </p:nvSpPr>
        <p:spPr bwMode="auto">
          <a:xfrm>
            <a:off x="7550150" y="4505325"/>
            <a:ext cx="7112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2" name="Line 20"/>
          <p:cNvSpPr>
            <a:spLocks noChangeShapeType="1"/>
          </p:cNvSpPr>
          <p:nvPr/>
        </p:nvSpPr>
        <p:spPr bwMode="auto">
          <a:xfrm flipH="1">
            <a:off x="5969000" y="3482975"/>
            <a:ext cx="749300" cy="314325"/>
          </a:xfrm>
          <a:prstGeom prst="line">
            <a:avLst/>
          </a:prstGeom>
          <a:noFill/>
          <a:ln w="25400">
            <a:solidFill>
              <a:schemeClr val="tx2"/>
            </a:solidFill>
            <a:round/>
            <a:headEnd/>
            <a:tailEnd/>
          </a:ln>
        </p:spPr>
        <p:txBody>
          <a:bodyPr wrap="none" anchor="ctr"/>
          <a:lstStyle/>
          <a:p>
            <a:endParaRPr lang="en-US"/>
          </a:p>
        </p:txBody>
      </p:sp>
      <p:sp>
        <p:nvSpPr>
          <p:cNvPr id="15383" name="Line 21"/>
          <p:cNvSpPr>
            <a:spLocks noChangeShapeType="1"/>
          </p:cNvSpPr>
          <p:nvPr/>
        </p:nvSpPr>
        <p:spPr bwMode="auto">
          <a:xfrm>
            <a:off x="6743700" y="3470275"/>
            <a:ext cx="0" cy="327025"/>
          </a:xfrm>
          <a:prstGeom prst="line">
            <a:avLst/>
          </a:prstGeom>
          <a:noFill/>
          <a:ln w="25400">
            <a:solidFill>
              <a:schemeClr val="tx2"/>
            </a:solidFill>
            <a:round/>
            <a:headEnd/>
            <a:tailEnd/>
          </a:ln>
        </p:spPr>
        <p:txBody>
          <a:bodyPr wrap="none" anchor="ctr"/>
          <a:lstStyle/>
          <a:p>
            <a:endParaRPr lang="en-US"/>
          </a:p>
        </p:txBody>
      </p:sp>
      <p:sp>
        <p:nvSpPr>
          <p:cNvPr id="15384" name="Line 22"/>
          <p:cNvSpPr>
            <a:spLocks noChangeShapeType="1"/>
          </p:cNvSpPr>
          <p:nvPr/>
        </p:nvSpPr>
        <p:spPr bwMode="auto">
          <a:xfrm>
            <a:off x="6743700" y="3482975"/>
            <a:ext cx="939800" cy="314325"/>
          </a:xfrm>
          <a:prstGeom prst="line">
            <a:avLst/>
          </a:prstGeom>
          <a:noFill/>
          <a:ln w="25400">
            <a:solidFill>
              <a:schemeClr val="tx2"/>
            </a:solidFill>
            <a:round/>
            <a:headEnd/>
            <a:tailEnd/>
          </a:ln>
        </p:spPr>
        <p:txBody>
          <a:bodyPr wrap="none" anchor="ctr"/>
          <a:lstStyle/>
          <a:p>
            <a:endParaRPr lang="en-US"/>
          </a:p>
        </p:txBody>
      </p:sp>
      <p:sp>
        <p:nvSpPr>
          <p:cNvPr id="15385" name="Line 23"/>
          <p:cNvSpPr>
            <a:spLocks noChangeShapeType="1"/>
          </p:cNvSpPr>
          <p:nvPr/>
        </p:nvSpPr>
        <p:spPr bwMode="auto">
          <a:xfrm flipH="1">
            <a:off x="5448300" y="4067175"/>
            <a:ext cx="431800" cy="339725"/>
          </a:xfrm>
          <a:prstGeom prst="line">
            <a:avLst/>
          </a:prstGeom>
          <a:noFill/>
          <a:ln w="25400">
            <a:solidFill>
              <a:schemeClr val="tx2"/>
            </a:solidFill>
            <a:round/>
            <a:headEnd/>
            <a:tailEnd/>
          </a:ln>
        </p:spPr>
        <p:txBody>
          <a:bodyPr wrap="none" anchor="ctr"/>
          <a:lstStyle/>
          <a:p>
            <a:endParaRPr lang="en-US"/>
          </a:p>
        </p:txBody>
      </p:sp>
      <p:sp>
        <p:nvSpPr>
          <p:cNvPr id="15386" name="Line 24"/>
          <p:cNvSpPr>
            <a:spLocks noChangeShapeType="1"/>
          </p:cNvSpPr>
          <p:nvPr/>
        </p:nvSpPr>
        <p:spPr bwMode="auto">
          <a:xfrm>
            <a:off x="5880100" y="4067175"/>
            <a:ext cx="25400" cy="733425"/>
          </a:xfrm>
          <a:prstGeom prst="line">
            <a:avLst/>
          </a:prstGeom>
          <a:noFill/>
          <a:ln w="25400">
            <a:solidFill>
              <a:schemeClr val="tx2"/>
            </a:solidFill>
            <a:round/>
            <a:headEnd/>
            <a:tailEnd/>
          </a:ln>
        </p:spPr>
        <p:txBody>
          <a:bodyPr wrap="none" anchor="ctr"/>
          <a:lstStyle/>
          <a:p>
            <a:endParaRPr lang="en-US"/>
          </a:p>
        </p:txBody>
      </p:sp>
      <p:sp>
        <p:nvSpPr>
          <p:cNvPr id="15387" name="Line 25"/>
          <p:cNvSpPr>
            <a:spLocks noChangeShapeType="1"/>
          </p:cNvSpPr>
          <p:nvPr/>
        </p:nvSpPr>
        <p:spPr bwMode="auto">
          <a:xfrm>
            <a:off x="5867400" y="4067175"/>
            <a:ext cx="647700" cy="1166813"/>
          </a:xfrm>
          <a:prstGeom prst="line">
            <a:avLst/>
          </a:prstGeom>
          <a:noFill/>
          <a:ln w="25400">
            <a:solidFill>
              <a:schemeClr val="tx2"/>
            </a:solidFill>
            <a:round/>
            <a:headEnd/>
            <a:tailEnd/>
          </a:ln>
        </p:spPr>
        <p:txBody>
          <a:bodyPr wrap="none" anchor="ctr"/>
          <a:lstStyle/>
          <a:p>
            <a:endParaRPr lang="en-US"/>
          </a:p>
        </p:txBody>
      </p:sp>
      <p:sp>
        <p:nvSpPr>
          <p:cNvPr id="15388" name="Line 26"/>
          <p:cNvSpPr>
            <a:spLocks noChangeShapeType="1"/>
          </p:cNvSpPr>
          <p:nvPr/>
        </p:nvSpPr>
        <p:spPr bwMode="auto">
          <a:xfrm flipH="1">
            <a:off x="6718300" y="4041775"/>
            <a:ext cx="88900" cy="377825"/>
          </a:xfrm>
          <a:prstGeom prst="line">
            <a:avLst/>
          </a:prstGeom>
          <a:noFill/>
          <a:ln w="25400">
            <a:solidFill>
              <a:schemeClr val="tx2"/>
            </a:solidFill>
            <a:round/>
            <a:headEnd/>
            <a:tailEnd/>
          </a:ln>
        </p:spPr>
        <p:txBody>
          <a:bodyPr wrap="none" anchor="ctr"/>
          <a:lstStyle/>
          <a:p>
            <a:endParaRPr lang="en-US"/>
          </a:p>
        </p:txBody>
      </p:sp>
      <p:sp>
        <p:nvSpPr>
          <p:cNvPr id="15389" name="Line 27"/>
          <p:cNvSpPr>
            <a:spLocks noChangeShapeType="1"/>
          </p:cNvSpPr>
          <p:nvPr/>
        </p:nvSpPr>
        <p:spPr bwMode="auto">
          <a:xfrm>
            <a:off x="6807200" y="4041775"/>
            <a:ext cx="546100" cy="771525"/>
          </a:xfrm>
          <a:prstGeom prst="line">
            <a:avLst/>
          </a:prstGeom>
          <a:noFill/>
          <a:ln w="25400">
            <a:solidFill>
              <a:schemeClr val="tx2"/>
            </a:solidFill>
            <a:round/>
            <a:headEnd/>
            <a:tailEnd/>
          </a:ln>
        </p:spPr>
        <p:txBody>
          <a:bodyPr wrap="none" anchor="ctr"/>
          <a:lstStyle/>
          <a:p>
            <a:endParaRPr lang="en-US"/>
          </a:p>
        </p:txBody>
      </p:sp>
      <p:sp>
        <p:nvSpPr>
          <p:cNvPr id="15390" name="Line 28"/>
          <p:cNvSpPr>
            <a:spLocks noChangeShapeType="1"/>
          </p:cNvSpPr>
          <p:nvPr/>
        </p:nvSpPr>
        <p:spPr bwMode="auto">
          <a:xfrm>
            <a:off x="7835900" y="4041775"/>
            <a:ext cx="0" cy="377825"/>
          </a:xfrm>
          <a:prstGeom prst="line">
            <a:avLst/>
          </a:prstGeom>
          <a:noFill/>
          <a:ln w="25400">
            <a:solidFill>
              <a:schemeClr val="tx2"/>
            </a:solidFill>
            <a:round/>
            <a:headEnd/>
            <a:tailEnd/>
          </a:ln>
        </p:spPr>
        <p:txBody>
          <a:bodyPr wrap="none" anchor="ctr"/>
          <a:lstStyle/>
          <a:p>
            <a:endParaRPr lang="en-US"/>
          </a:p>
        </p:txBody>
      </p:sp>
      <p:sp>
        <p:nvSpPr>
          <p:cNvPr id="184349" name="Rectangle 29"/>
          <p:cNvSpPr>
            <a:spLocks noChangeArrowheads="1"/>
          </p:cNvSpPr>
          <p:nvPr/>
        </p:nvSpPr>
        <p:spPr bwMode="auto">
          <a:xfrm>
            <a:off x="6716713" y="2486025"/>
            <a:ext cx="1806575" cy="638175"/>
          </a:xfrm>
          <a:prstGeom prst="rect">
            <a:avLst/>
          </a:prstGeom>
          <a:noFill/>
          <a:ln w="12700">
            <a:noFill/>
            <a:miter lim="800000"/>
            <a:headEnd/>
            <a:tailEnd/>
          </a:ln>
          <a:effectLst/>
        </p:spPr>
        <p:txBody>
          <a:bodyPr wrap="none" lIns="90487" tIns="44450" rIns="90487" bIns="44450">
            <a:spAutoFit/>
          </a:bodyPr>
          <a:lstStyle/>
          <a:p>
            <a:pPr algn="ctr">
              <a:defRPr/>
            </a:pPr>
            <a:r>
              <a:rPr lang="en-US" b="1" dirty="0">
                <a:effectLst>
                  <a:outerShdw blurRad="38100" dist="38100" dir="2700000" algn="tl">
                    <a:srgbClr val="FFFFFF"/>
                  </a:outerShdw>
                </a:effectLst>
                <a:latin typeface="Helvetica" pitchFamily="-128" charset="0"/>
              </a:rPr>
              <a:t>F</a:t>
            </a:r>
            <a:r>
              <a:rPr lang="en-US" sz="1800" b="1" dirty="0">
                <a:effectLst>
                  <a:outerShdw blurRad="38100" dist="38100" dir="2700000" algn="tl">
                    <a:srgbClr val="FFFFFF"/>
                  </a:outerShdw>
                </a:effectLst>
                <a:latin typeface="Helvetica" pitchFamily="-128" charset="0"/>
              </a:rPr>
              <a:t>unctional </a:t>
            </a:r>
          </a:p>
          <a:p>
            <a:pPr algn="ctr">
              <a:defRPr/>
            </a:pPr>
            <a:r>
              <a:rPr lang="en-US" sz="1800" b="1" dirty="0">
                <a:effectLst>
                  <a:outerShdw blurRad="38100" dist="38100" dir="2700000" algn="tl">
                    <a:srgbClr val="FFFFFF"/>
                  </a:outerShdw>
                </a:effectLst>
                <a:latin typeface="Helvetica" pitchFamily="-128" charset="0"/>
              </a:rPr>
              <a:t>decomposition</a:t>
            </a:r>
          </a:p>
        </p:txBody>
      </p:sp>
      <p:sp>
        <p:nvSpPr>
          <p:cNvPr id="184350" name="Text Box 30"/>
          <p:cNvSpPr txBox="1">
            <a:spLocks noChangeArrowheads="1"/>
          </p:cNvSpPr>
          <p:nvPr/>
        </p:nvSpPr>
        <p:spPr bwMode="auto">
          <a:xfrm>
            <a:off x="1866900" y="2438400"/>
            <a:ext cx="1289050" cy="835025"/>
          </a:xfrm>
          <a:prstGeom prst="rect">
            <a:avLst/>
          </a:prstGeom>
          <a:noFill/>
          <a:ln w="12700">
            <a:noFill/>
            <a:miter lim="800000"/>
            <a:headEnd/>
            <a:tailEnd/>
          </a:ln>
          <a:effectLst/>
        </p:spPr>
        <p:txBody>
          <a:bodyPr wrap="none">
            <a:spAutoFit/>
          </a:bodyPr>
          <a:lstStyle/>
          <a:p>
            <a:pPr algn="ctr">
              <a:lnSpc>
                <a:spcPct val="90000"/>
              </a:lnSpc>
              <a:defRPr/>
            </a:pPr>
            <a:r>
              <a:rPr lang="en-US" sz="1800" b="1">
                <a:effectLst>
                  <a:outerShdw blurRad="38100" dist="38100" dir="2700000" algn="tl">
                    <a:srgbClr val="FFFFFF"/>
                  </a:outerShdw>
                </a:effectLst>
                <a:latin typeface="Helvetica" pitchFamily="-128" charset="0"/>
              </a:rPr>
              <a:t>Statement</a:t>
            </a:r>
          </a:p>
          <a:p>
            <a:pPr algn="ctr">
              <a:lnSpc>
                <a:spcPct val="90000"/>
              </a:lnSpc>
              <a:defRPr/>
            </a:pPr>
            <a:r>
              <a:rPr lang="en-US" sz="1800" b="1">
                <a:effectLst>
                  <a:outerShdw blurRad="38100" dist="38100" dir="2700000" algn="tl">
                    <a:srgbClr val="FFFFFF"/>
                  </a:outerShdw>
                </a:effectLst>
                <a:latin typeface="Helvetica" pitchFamily="-128" charset="0"/>
              </a:rPr>
              <a:t>of</a:t>
            </a:r>
          </a:p>
          <a:p>
            <a:pPr algn="ctr">
              <a:lnSpc>
                <a:spcPct val="90000"/>
              </a:lnSpc>
              <a:defRPr/>
            </a:pPr>
            <a:r>
              <a:rPr lang="en-US" sz="1800" b="1">
                <a:effectLst>
                  <a:outerShdw blurRad="38100" dist="38100" dir="2700000" algn="tl">
                    <a:srgbClr val="FFFFFF"/>
                  </a:outerShdw>
                </a:effectLst>
                <a:latin typeface="Helvetica" pitchFamily="-128" charset="0"/>
              </a:rPr>
              <a:t>Scope</a:t>
            </a:r>
          </a:p>
        </p:txBody>
      </p:sp>
      <p:sp>
        <p:nvSpPr>
          <p:cNvPr id="184351" name="Text Box 31"/>
          <p:cNvSpPr txBox="1">
            <a:spLocks noChangeArrowheads="1"/>
          </p:cNvSpPr>
          <p:nvPr/>
        </p:nvSpPr>
        <p:spPr bwMode="auto">
          <a:xfrm>
            <a:off x="3584575" y="3109913"/>
            <a:ext cx="2524125" cy="587375"/>
          </a:xfrm>
          <a:prstGeom prst="rect">
            <a:avLst/>
          </a:prstGeom>
          <a:noFill/>
          <a:ln w="12700">
            <a:noFill/>
            <a:miter lim="800000"/>
            <a:headEnd/>
            <a:tailEnd/>
          </a:ln>
          <a:effectLst/>
        </p:spPr>
        <p:txBody>
          <a:bodyPr>
            <a:spAutoFit/>
          </a:bodyPr>
          <a:lstStyle/>
          <a:p>
            <a:pPr algn="ctr">
              <a:lnSpc>
                <a:spcPct val="90000"/>
              </a:lnSpc>
              <a:spcBef>
                <a:spcPct val="50000"/>
              </a:spcBef>
              <a:defRPr/>
            </a:pPr>
            <a:r>
              <a:rPr lang="en-US" sz="1800" b="1">
                <a:effectLst>
                  <a:outerShdw blurRad="38100" dist="38100" dir="2700000" algn="tl">
                    <a:srgbClr val="FFFFFF"/>
                  </a:outerShdw>
                </a:effectLst>
                <a:latin typeface="Helvetica" pitchFamily="-128" charset="0"/>
              </a:rPr>
              <a:t>Perform a Grammatical “parse”</a:t>
            </a:r>
          </a:p>
        </p:txBody>
      </p:sp>
      <p:sp>
        <p:nvSpPr>
          <p:cNvPr id="33"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DF2D3DA-E467-4108-9363-E8863FB05A2D}" type="slidenum">
              <a:rPr lang="en-US"/>
              <a:pPr>
                <a:defRPr/>
              </a:pPr>
              <a:t>63</a:t>
            </a:fld>
            <a:endParaRPr lang="en-US"/>
          </a:p>
        </p:txBody>
      </p:sp>
      <p:sp>
        <p:nvSpPr>
          <p:cNvPr id="6"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a:spLocks noGrp="1" noChangeArrowheads="1"/>
          </p:cNvSpPr>
          <p:nvPr>
            <p:ph type="title"/>
          </p:nvPr>
        </p:nvSpPr>
        <p:spPr>
          <a:xfrm>
            <a:off x="1219200" y="609600"/>
            <a:ext cx="6911975" cy="509588"/>
          </a:xfrm>
          <a:noFill/>
        </p:spPr>
        <p:txBody>
          <a:bodyPr lIns="90487" tIns="44450" rIns="90487" bIns="44450" anchor="ctr">
            <a:noAutofit/>
          </a:bodyPr>
          <a:lstStyle/>
          <a:p>
            <a:pPr eaLnBrk="1" hangingPunct="1"/>
            <a:r>
              <a:rPr lang="en-US" sz="2800" dirty="0"/>
              <a:t>Conventional Methods – LOC/FP Approach</a:t>
            </a:r>
          </a:p>
        </p:txBody>
      </p:sp>
      <p:sp>
        <p:nvSpPr>
          <p:cNvPr id="8" name="Content Placeholder 2"/>
          <p:cNvSpPr txBox="1">
            <a:spLocks/>
          </p:cNvSpPr>
          <p:nvPr/>
        </p:nvSpPr>
        <p:spPr>
          <a:xfrm>
            <a:off x="152400" y="1219200"/>
            <a:ext cx="8839200" cy="5486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Compute LOC</a:t>
            </a:r>
            <a:r>
              <a:rPr lang="en-US" sz="2000" dirty="0"/>
              <a:t>/FP using estimates of information domain values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a:t>Use historical data to build estimates for the project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a:t>Example – LOC Approach</a:t>
            </a:r>
          </a:p>
          <a:p>
            <a:pPr marL="2171700" lvl="4" indent="-342900">
              <a:spcBef>
                <a:spcPct val="20000"/>
              </a:spcBef>
              <a:buFont typeface="Arial"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4"/>
          <p:cNvPicPr>
            <a:picLocks noChangeAspect="1" noChangeArrowheads="1"/>
          </p:cNvPicPr>
          <p:nvPr/>
        </p:nvPicPr>
        <p:blipFill>
          <a:blip r:embed="rId2"/>
          <a:srcRect/>
          <a:stretch>
            <a:fillRect/>
          </a:stretch>
        </p:blipFill>
        <p:spPr bwMode="auto">
          <a:xfrm>
            <a:off x="2362200" y="2286000"/>
            <a:ext cx="4541620" cy="2632075"/>
          </a:xfrm>
          <a:prstGeom prst="rect">
            <a:avLst/>
          </a:prstGeom>
          <a:noFill/>
          <a:ln w="12700">
            <a:noFill/>
            <a:miter lim="800000"/>
            <a:headEnd/>
            <a:tailEnd/>
          </a:ln>
        </p:spPr>
      </p:pic>
      <p:sp>
        <p:nvSpPr>
          <p:cNvPr id="11" name="Text Box 5"/>
          <p:cNvSpPr txBox="1">
            <a:spLocks noChangeArrowheads="1"/>
          </p:cNvSpPr>
          <p:nvPr/>
        </p:nvSpPr>
        <p:spPr bwMode="auto">
          <a:xfrm>
            <a:off x="1219200" y="5003800"/>
            <a:ext cx="6564313" cy="1854200"/>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dirty="0">
                <a:effectLst>
                  <a:outerShdw blurRad="38100" dist="38100" dir="2700000" algn="tl">
                    <a:srgbClr val="FFFFFF"/>
                  </a:outerShdw>
                </a:effectLst>
                <a:latin typeface="Palatino" pitchFamily="-128" charset="0"/>
              </a:rPr>
              <a:t>Average productivity for systems of this type = 620 LOC/pm. </a:t>
            </a:r>
          </a:p>
          <a:p>
            <a:pPr>
              <a:lnSpc>
                <a:spcPct val="90000"/>
              </a:lnSpc>
              <a:spcBef>
                <a:spcPct val="50000"/>
              </a:spcBef>
              <a:defRPr/>
            </a:pPr>
            <a:r>
              <a:rPr lang="en-US" sz="1800" dirty="0">
                <a:effectLst>
                  <a:outerShdw blurRad="38100" dist="38100" dir="2700000" algn="tl">
                    <a:srgbClr val="FFFFFF"/>
                  </a:outerShdw>
                </a:effectLst>
                <a:latin typeface="Palatino" pitchFamily="-128" charset="0"/>
              </a:rPr>
              <a:t>Burdened labor rate =$8000 per month, the cost per line of code is approximately $13. </a:t>
            </a:r>
          </a:p>
          <a:p>
            <a:pPr>
              <a:lnSpc>
                <a:spcPct val="90000"/>
              </a:lnSpc>
              <a:spcBef>
                <a:spcPct val="50000"/>
              </a:spcBef>
              <a:defRPr/>
            </a:pPr>
            <a:r>
              <a:rPr lang="en-US" sz="1800" dirty="0">
                <a:effectLst>
                  <a:outerShdw blurRad="38100" dist="38100" dir="2700000" algn="tl">
                    <a:srgbClr val="FFFFFF"/>
                  </a:outerShdw>
                </a:effectLst>
                <a:latin typeface="Palatino" pitchFamily="-128" charset="0"/>
              </a:rPr>
              <a:t>Based on the LOC estimate and the historical productivity data, the total estimated project cost is </a:t>
            </a:r>
            <a:r>
              <a:rPr lang="en-US" sz="1800" b="1" dirty="0">
                <a:solidFill>
                  <a:schemeClr val="folHlink"/>
                </a:solidFill>
                <a:latin typeface="Palatino" pitchFamily="-128" charset="0"/>
              </a:rPr>
              <a:t>$431,000 and the estimated effort is 54 person-months.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4A5CEB3A-F422-4144-97F0-C73D5DF8CACB}" type="slidenum">
              <a:rPr lang="en-US"/>
              <a:pPr>
                <a:defRPr/>
              </a:pPr>
              <a:t>64</a:t>
            </a:fld>
            <a:endParaRPr lang="en-US"/>
          </a:p>
        </p:txBody>
      </p:sp>
      <p:sp>
        <p:nvSpPr>
          <p:cNvPr id="18436" name="Rectangle 3"/>
          <p:cNvSpPr>
            <a:spLocks noGrp="1" noChangeArrowheads="1"/>
          </p:cNvSpPr>
          <p:nvPr>
            <p:ph type="title"/>
          </p:nvPr>
        </p:nvSpPr>
        <p:spPr>
          <a:xfrm>
            <a:off x="457200" y="1241127"/>
            <a:ext cx="2451889" cy="359073"/>
          </a:xfrm>
          <a:noFill/>
        </p:spPr>
        <p:txBody>
          <a:bodyPr wrap="none" lIns="63500" tIns="25400" rIns="63500" bIns="25400" anchor="t">
            <a:spAutoFit/>
          </a:bodyPr>
          <a:lstStyle/>
          <a:p>
            <a:pPr eaLnBrk="1" hangingPunct="1"/>
            <a:r>
              <a:rPr lang="en-US" sz="2000" dirty="0"/>
              <a:t>Example: FP Approach</a:t>
            </a:r>
          </a:p>
        </p:txBody>
      </p:sp>
      <p:sp>
        <p:nvSpPr>
          <p:cNvPr id="187397" name="Text Box 5"/>
          <p:cNvSpPr txBox="1">
            <a:spLocks noChangeArrowheads="1"/>
          </p:cNvSpPr>
          <p:nvPr/>
        </p:nvSpPr>
        <p:spPr bwMode="auto">
          <a:xfrm>
            <a:off x="914400" y="4402137"/>
            <a:ext cx="7239000" cy="2379663"/>
          </a:xfrm>
          <a:prstGeom prst="rect">
            <a:avLst/>
          </a:prstGeom>
          <a:noFill/>
          <a:ln w="12700">
            <a:noFill/>
            <a:miter lim="800000"/>
            <a:headEnd/>
            <a:tailEnd/>
          </a:ln>
          <a:effectLst/>
        </p:spPr>
        <p:txBody>
          <a:bodyPr>
            <a:spAutoFit/>
          </a:bodyPr>
          <a:lstStyle/>
          <a:p>
            <a:pPr>
              <a:spcBef>
                <a:spcPts val="300"/>
              </a:spcBef>
              <a:defRPr/>
            </a:pPr>
            <a:r>
              <a:rPr lang="en-US" sz="1600" dirty="0">
                <a:effectLst>
                  <a:outerShdw blurRad="38100" dist="38100" dir="2700000" algn="tl">
                    <a:srgbClr val="FFFFFF"/>
                  </a:outerShdw>
                </a:effectLst>
                <a:latin typeface="Palatino" pitchFamily="-128" charset="0"/>
              </a:rPr>
              <a:t>The estimated number of FP is derived:</a:t>
            </a:r>
          </a:p>
          <a:p>
            <a:pPr>
              <a:spcBef>
                <a:spcPts val="300"/>
              </a:spcBef>
              <a:defRPr/>
            </a:pPr>
            <a:r>
              <a:rPr lang="en-US" sz="1600" dirty="0">
                <a:effectLst>
                  <a:outerShdw blurRad="38100" dist="38100" dir="2700000" algn="tl">
                    <a:srgbClr val="FFFFFF"/>
                  </a:outerShdw>
                </a:effectLst>
                <a:latin typeface="Palatino" pitchFamily="-128" charset="0"/>
              </a:rPr>
              <a:t>		</a:t>
            </a:r>
            <a:r>
              <a:rPr lang="en-US" sz="1600" dirty="0" err="1">
                <a:effectLst>
                  <a:outerShdw blurRad="38100" dist="38100" dir="2700000" algn="tl">
                    <a:srgbClr val="FFFFFF"/>
                  </a:outerShdw>
                </a:effectLst>
                <a:latin typeface="Palatino" pitchFamily="-128" charset="0"/>
              </a:rPr>
              <a:t>FP</a:t>
            </a:r>
            <a:r>
              <a:rPr lang="en-US" sz="1600" baseline="-25000" dirty="0" err="1">
                <a:effectLst>
                  <a:outerShdw blurRad="38100" dist="38100" dir="2700000" algn="tl">
                    <a:srgbClr val="FFFFFF"/>
                  </a:outerShdw>
                </a:effectLst>
                <a:latin typeface="Palatino" pitchFamily="-128" charset="0"/>
              </a:rPr>
              <a:t>estimated</a:t>
            </a:r>
            <a:r>
              <a:rPr lang="en-US" sz="1600" dirty="0">
                <a:effectLst>
                  <a:outerShdw blurRad="38100" dist="38100" dir="2700000" algn="tl">
                    <a:srgbClr val="FFFFFF"/>
                  </a:outerShdw>
                </a:effectLst>
                <a:latin typeface="Palatino" pitchFamily="-128" charset="0"/>
              </a:rPr>
              <a:t> = count-total </a:t>
            </a:r>
            <a:r>
              <a:rPr lang="en-US" sz="1600" dirty="0">
                <a:effectLst>
                  <a:outerShdw blurRad="38100" dist="38100" dir="2700000" algn="tl">
                    <a:srgbClr val="FFFFFF"/>
                  </a:outerShdw>
                </a:effectLst>
                <a:latin typeface="MathematicalPi 1" pitchFamily="-128" charset="0"/>
              </a:rPr>
              <a:t>3</a:t>
            </a:r>
            <a:r>
              <a:rPr lang="en-US" sz="1600" dirty="0">
                <a:effectLst>
                  <a:outerShdw blurRad="38100" dist="38100" dir="2700000" algn="tl">
                    <a:srgbClr val="FFFFFF"/>
                  </a:outerShdw>
                </a:effectLst>
                <a:latin typeface="Palatino" pitchFamily="-128" charset="0"/>
              </a:rPr>
              <a:t> [0.65 + 0.01 </a:t>
            </a:r>
            <a:r>
              <a:rPr lang="en-US" sz="1600" dirty="0">
                <a:effectLst>
                  <a:outerShdw blurRad="38100" dist="38100" dir="2700000" algn="tl">
                    <a:srgbClr val="FFFFFF"/>
                  </a:outerShdw>
                </a:effectLst>
                <a:latin typeface="MathematicalPi 1" pitchFamily="-128" charset="0"/>
              </a:rPr>
              <a:t>3</a:t>
            </a:r>
            <a:r>
              <a:rPr lang="en-US" sz="1600" dirty="0">
                <a:effectLst>
                  <a:outerShdw blurRad="38100" dist="38100" dir="2700000" algn="tl">
                    <a:srgbClr val="FFFFFF"/>
                  </a:outerShdw>
                </a:effectLst>
                <a:latin typeface="Palatino" pitchFamily="-128" charset="0"/>
              </a:rPr>
              <a:t> </a:t>
            </a:r>
            <a:r>
              <a:rPr lang="en-US" sz="1600" dirty="0">
                <a:effectLst>
                  <a:outerShdw blurRad="38100" dist="38100" dir="2700000" algn="tl">
                    <a:srgbClr val="FFFFFF"/>
                  </a:outerShdw>
                </a:effectLst>
                <a:latin typeface="MathematicalPi 1" pitchFamily="-128" charset="0"/>
              </a:rPr>
              <a:t>S</a:t>
            </a:r>
            <a:r>
              <a:rPr lang="en-US" sz="1600" dirty="0">
                <a:effectLst>
                  <a:outerShdw blurRad="38100" dist="38100" dir="2700000" algn="tl">
                    <a:srgbClr val="FFFFFF"/>
                  </a:outerShdw>
                </a:effectLst>
                <a:latin typeface="Palatino" pitchFamily="-128" charset="0"/>
              </a:rPr>
              <a:t> (F</a:t>
            </a:r>
            <a:r>
              <a:rPr lang="en-US" sz="1600" baseline="-25000" dirty="0">
                <a:effectLst>
                  <a:outerShdw blurRad="38100" dist="38100" dir="2700000" algn="tl">
                    <a:srgbClr val="FFFFFF"/>
                  </a:outerShdw>
                </a:effectLst>
                <a:latin typeface="Palatino" pitchFamily="-128" charset="0"/>
              </a:rPr>
              <a:t>i</a:t>
            </a:r>
            <a:r>
              <a:rPr lang="en-US" sz="1600" dirty="0">
                <a:effectLst>
                  <a:outerShdw blurRad="38100" dist="38100" dir="2700000" algn="tl">
                    <a:srgbClr val="FFFFFF"/>
                  </a:outerShdw>
                </a:effectLst>
                <a:latin typeface="Palatino" pitchFamily="-128" charset="0"/>
              </a:rPr>
              <a:t>)]</a:t>
            </a:r>
          </a:p>
          <a:p>
            <a:pPr>
              <a:spcBef>
                <a:spcPts val="300"/>
              </a:spcBef>
              <a:defRPr/>
            </a:pPr>
            <a:r>
              <a:rPr lang="en-US" sz="1600" dirty="0">
                <a:effectLst>
                  <a:outerShdw blurRad="38100" dist="38100" dir="2700000" algn="tl">
                    <a:srgbClr val="FFFFFF"/>
                  </a:outerShdw>
                </a:effectLst>
                <a:latin typeface="Palatino" pitchFamily="-128" charset="0"/>
              </a:rPr>
              <a:t>		</a:t>
            </a:r>
            <a:r>
              <a:rPr lang="en-US" sz="1600" dirty="0" err="1">
                <a:effectLst>
                  <a:outerShdw blurRad="38100" dist="38100" dir="2700000" algn="tl">
                    <a:srgbClr val="FFFFFF"/>
                  </a:outerShdw>
                </a:effectLst>
                <a:latin typeface="Palatino" pitchFamily="-128" charset="0"/>
              </a:rPr>
              <a:t>FP</a:t>
            </a:r>
            <a:r>
              <a:rPr lang="en-US" sz="1600" baseline="-25000" dirty="0" err="1">
                <a:effectLst>
                  <a:outerShdw blurRad="38100" dist="38100" dir="2700000" algn="tl">
                    <a:srgbClr val="FFFFFF"/>
                  </a:outerShdw>
                </a:effectLst>
                <a:latin typeface="Palatino" pitchFamily="-128" charset="0"/>
              </a:rPr>
              <a:t>estimated</a:t>
            </a:r>
            <a:r>
              <a:rPr lang="en-US" sz="1600" dirty="0">
                <a:effectLst>
                  <a:outerShdw blurRad="38100" dist="38100" dir="2700000" algn="tl">
                    <a:srgbClr val="FFFFFF"/>
                  </a:outerShdw>
                </a:effectLst>
                <a:latin typeface="Palatino" pitchFamily="-128" charset="0"/>
              </a:rPr>
              <a:t> = 375</a:t>
            </a:r>
          </a:p>
          <a:p>
            <a:pPr>
              <a:spcBef>
                <a:spcPts val="300"/>
              </a:spcBef>
              <a:defRPr/>
            </a:pPr>
            <a:r>
              <a:rPr lang="en-US" sz="1600" dirty="0">
                <a:effectLst>
                  <a:outerShdw blurRad="38100" dist="38100" dir="2700000" algn="tl">
                    <a:srgbClr val="FFFFFF"/>
                  </a:outerShdw>
                </a:effectLst>
                <a:latin typeface="Palatino" pitchFamily="-128" charset="0"/>
              </a:rPr>
              <a:t>organizational average productivity =  6.5 FP/pm. </a:t>
            </a:r>
          </a:p>
          <a:p>
            <a:pPr>
              <a:spcBef>
                <a:spcPts val="300"/>
              </a:spcBef>
              <a:defRPr/>
            </a:pPr>
            <a:r>
              <a:rPr lang="en-US" sz="1600" dirty="0">
                <a:effectLst>
                  <a:outerShdw blurRad="38100" dist="38100" dir="2700000" algn="tl">
                    <a:srgbClr val="FFFFFF"/>
                  </a:outerShdw>
                </a:effectLst>
                <a:latin typeface="Palatino" pitchFamily="-128" charset="0"/>
              </a:rPr>
              <a:t>burdened labor rate = $8000 per month, approximately $1230/FP. </a:t>
            </a:r>
          </a:p>
          <a:p>
            <a:pPr>
              <a:spcBef>
                <a:spcPts val="300"/>
              </a:spcBef>
              <a:defRPr/>
            </a:pPr>
            <a:r>
              <a:rPr lang="en-US" sz="1600" dirty="0">
                <a:effectLst>
                  <a:outerShdw blurRad="38100" dist="38100" dir="2700000" algn="tl">
                    <a:srgbClr val="FFFFFF"/>
                  </a:outerShdw>
                </a:effectLst>
                <a:latin typeface="Palatino" pitchFamily="-128" charset="0"/>
              </a:rPr>
              <a:t>Based on the FP estimate and the historical productivity data, </a:t>
            </a:r>
            <a:r>
              <a:rPr lang="en-US" sz="1600" b="1" dirty="0">
                <a:solidFill>
                  <a:schemeClr val="folHlink"/>
                </a:solidFill>
                <a:latin typeface="Palatino" pitchFamily="-128" charset="0"/>
              </a:rPr>
              <a:t>total estimated project cost is $461,000 and estimated effort is 58 person-months.</a:t>
            </a:r>
          </a:p>
          <a:p>
            <a:pPr>
              <a:lnSpc>
                <a:spcPct val="90000"/>
              </a:lnSpc>
              <a:spcBef>
                <a:spcPct val="50000"/>
              </a:spcBef>
              <a:defRPr/>
            </a:pPr>
            <a:endParaRPr lang="en-US" sz="1800" b="1" dirty="0">
              <a:effectLst>
                <a:outerShdw blurRad="38100" dist="38100" dir="2700000" algn="tl">
                  <a:srgbClr val="FFFFFF"/>
                </a:outerShdw>
              </a:effectLst>
              <a:latin typeface="Helvetica" pitchFamily="-128" charset="0"/>
            </a:endParaRPr>
          </a:p>
        </p:txBody>
      </p:sp>
      <p:sp>
        <p:nvSpPr>
          <p:cNvPr id="6"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mj-lt"/>
                <a:ea typeface="+mj-ea"/>
                <a:cs typeface="+mj-cs"/>
              </a:rPr>
              <a:t>Conventional Methods – LOC/FP Approach</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4"/>
          <p:cNvPicPr>
            <a:picLocks noChangeAspect="1" noChangeArrowheads="1"/>
          </p:cNvPicPr>
          <p:nvPr/>
        </p:nvPicPr>
        <p:blipFill>
          <a:blip r:embed="rId2"/>
          <a:srcRect/>
          <a:stretch>
            <a:fillRect/>
          </a:stretch>
        </p:blipFill>
        <p:spPr bwMode="auto">
          <a:xfrm>
            <a:off x="1066800" y="1752600"/>
            <a:ext cx="6832036" cy="2590800"/>
          </a:xfrm>
          <a:prstGeom prst="rect">
            <a:avLst/>
          </a:prstGeom>
          <a:noFill/>
          <a:ln w="12700">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pPr>
              <a:defRPr/>
            </a:pPr>
            <a:fld id="{CBC65D7F-BD9C-43E6-BDA6-8BD70D5A2420}" type="slidenum">
              <a:rPr lang="en-US"/>
              <a:pPr>
                <a:defRPr/>
              </a:pPr>
              <a:t>65</a:t>
            </a:fld>
            <a:endParaRPr lang="en-US"/>
          </a:p>
        </p:txBody>
      </p:sp>
      <p:sp>
        <p:nvSpPr>
          <p:cNvPr id="188419" name="Rectangle 3"/>
          <p:cNvSpPr>
            <a:spLocks noChangeArrowheads="1"/>
          </p:cNvSpPr>
          <p:nvPr/>
        </p:nvSpPr>
        <p:spPr bwMode="auto">
          <a:xfrm>
            <a:off x="1981200" y="1905000"/>
            <a:ext cx="5448300" cy="417513"/>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Obtained from “process framework”</a:t>
            </a:r>
          </a:p>
        </p:txBody>
      </p:sp>
      <p:sp>
        <p:nvSpPr>
          <p:cNvPr id="19462" name="Rectangle 5"/>
          <p:cNvSpPr>
            <a:spLocks noChangeArrowheads="1"/>
          </p:cNvSpPr>
          <p:nvPr/>
        </p:nvSpPr>
        <p:spPr bwMode="auto">
          <a:xfrm>
            <a:off x="2120900" y="2820988"/>
            <a:ext cx="5499100" cy="3273425"/>
          </a:xfrm>
          <a:prstGeom prst="rect">
            <a:avLst/>
          </a:prstGeom>
          <a:noFill/>
          <a:ln w="25400">
            <a:solidFill>
              <a:srgbClr val="000000"/>
            </a:solidFill>
            <a:miter lim="800000"/>
            <a:headEnd/>
            <a:tailEnd/>
          </a:ln>
        </p:spPr>
        <p:txBody>
          <a:bodyPr wrap="none" anchor="ctr"/>
          <a:lstStyle/>
          <a:p>
            <a:endParaRPr lang="en-US"/>
          </a:p>
        </p:txBody>
      </p:sp>
      <p:sp>
        <p:nvSpPr>
          <p:cNvPr id="19463" name="Rectangle 6"/>
          <p:cNvSpPr>
            <a:spLocks noChangeArrowheads="1"/>
          </p:cNvSpPr>
          <p:nvPr/>
        </p:nvSpPr>
        <p:spPr bwMode="auto">
          <a:xfrm>
            <a:off x="2095500" y="2819400"/>
            <a:ext cx="1320800" cy="3276600"/>
          </a:xfrm>
          <a:prstGeom prst="rect">
            <a:avLst/>
          </a:prstGeom>
          <a:solidFill>
            <a:schemeClr val="bg1"/>
          </a:solidFill>
          <a:ln w="25400">
            <a:noFill/>
            <a:miter lim="800000"/>
            <a:headEnd/>
            <a:tailEnd/>
          </a:ln>
        </p:spPr>
        <p:txBody>
          <a:bodyPr wrap="none" anchor="ctr"/>
          <a:lstStyle/>
          <a:p>
            <a:endParaRPr lang="en-US"/>
          </a:p>
        </p:txBody>
      </p:sp>
      <p:sp>
        <p:nvSpPr>
          <p:cNvPr id="19464" name="Rectangle 7"/>
          <p:cNvSpPr>
            <a:spLocks noChangeArrowheads="1"/>
          </p:cNvSpPr>
          <p:nvPr/>
        </p:nvSpPr>
        <p:spPr bwMode="auto">
          <a:xfrm>
            <a:off x="2095500" y="2820988"/>
            <a:ext cx="1320800" cy="3273425"/>
          </a:xfrm>
          <a:prstGeom prst="rect">
            <a:avLst/>
          </a:prstGeom>
          <a:solidFill>
            <a:srgbClr val="DADADA"/>
          </a:solidFill>
          <a:ln w="25400">
            <a:solidFill>
              <a:srgbClr val="000000"/>
            </a:solidFill>
            <a:miter lim="800000"/>
            <a:headEnd/>
            <a:tailEnd/>
          </a:ln>
        </p:spPr>
        <p:txBody>
          <a:bodyPr wrap="none" anchor="ctr"/>
          <a:lstStyle/>
          <a:p>
            <a:endParaRPr lang="en-US"/>
          </a:p>
        </p:txBody>
      </p:sp>
      <p:sp>
        <p:nvSpPr>
          <p:cNvPr id="19465" name="Rectangle 8"/>
          <p:cNvSpPr>
            <a:spLocks noChangeArrowheads="1"/>
          </p:cNvSpPr>
          <p:nvPr/>
        </p:nvSpPr>
        <p:spPr bwMode="auto">
          <a:xfrm>
            <a:off x="3429000" y="2819400"/>
            <a:ext cx="4191000" cy="558800"/>
          </a:xfrm>
          <a:prstGeom prst="rect">
            <a:avLst/>
          </a:prstGeom>
          <a:solidFill>
            <a:srgbClr val="000000"/>
          </a:solidFill>
          <a:ln w="25400">
            <a:noFill/>
            <a:miter lim="800000"/>
            <a:headEnd/>
            <a:tailEnd/>
          </a:ln>
        </p:spPr>
        <p:txBody>
          <a:bodyPr wrap="none" anchor="ctr"/>
          <a:lstStyle/>
          <a:p>
            <a:endParaRPr lang="en-US"/>
          </a:p>
        </p:txBody>
      </p:sp>
      <p:sp>
        <p:nvSpPr>
          <p:cNvPr id="19466" name="Rectangle 9"/>
          <p:cNvSpPr>
            <a:spLocks noChangeArrowheads="1"/>
          </p:cNvSpPr>
          <p:nvPr/>
        </p:nvSpPr>
        <p:spPr bwMode="auto">
          <a:xfrm>
            <a:off x="3429000" y="2820988"/>
            <a:ext cx="4191000" cy="555625"/>
          </a:xfrm>
          <a:prstGeom prst="rect">
            <a:avLst/>
          </a:prstGeom>
          <a:noFill/>
          <a:ln w="25400">
            <a:solidFill>
              <a:srgbClr val="000000"/>
            </a:solidFill>
            <a:miter lim="800000"/>
            <a:headEnd/>
            <a:tailEnd/>
          </a:ln>
        </p:spPr>
        <p:txBody>
          <a:bodyPr wrap="none" anchor="ctr"/>
          <a:lstStyle/>
          <a:p>
            <a:endParaRPr lang="en-US"/>
          </a:p>
        </p:txBody>
      </p:sp>
      <p:sp>
        <p:nvSpPr>
          <p:cNvPr id="19467" name="Rectangle 10"/>
          <p:cNvSpPr>
            <a:spLocks noChangeArrowheads="1"/>
          </p:cNvSpPr>
          <p:nvPr/>
        </p:nvSpPr>
        <p:spPr bwMode="auto">
          <a:xfrm>
            <a:off x="4200525" y="3767138"/>
            <a:ext cx="2640013" cy="925512"/>
          </a:xfrm>
          <a:prstGeom prst="rect">
            <a:avLst/>
          </a:prstGeom>
          <a:noFill/>
          <a:ln w="12700">
            <a:noFill/>
            <a:miter lim="800000"/>
            <a:headEnd/>
            <a:tailEnd/>
          </a:ln>
        </p:spPr>
        <p:txBody>
          <a:bodyPr wrap="none" anchor="ctr"/>
          <a:lstStyle/>
          <a:p>
            <a:endParaRPr lang="en-US"/>
          </a:p>
        </p:txBody>
      </p:sp>
      <p:sp>
        <p:nvSpPr>
          <p:cNvPr id="19468" name="Rectangle 11" descr="50%"/>
          <p:cNvSpPr>
            <a:spLocks noChangeArrowheads="1"/>
          </p:cNvSpPr>
          <p:nvPr/>
        </p:nvSpPr>
        <p:spPr bwMode="auto">
          <a:xfrm>
            <a:off x="2095500" y="2819400"/>
            <a:ext cx="1320800" cy="533400"/>
          </a:xfrm>
          <a:prstGeom prst="rect">
            <a:avLst/>
          </a:prstGeom>
          <a:pattFill prst="pct50">
            <a:fgClr>
              <a:srgbClr val="000000"/>
            </a:fgClr>
            <a:bgClr>
              <a:srgbClr val="FFFFFF"/>
            </a:bgClr>
          </a:pattFill>
          <a:ln w="25400">
            <a:noFill/>
            <a:miter lim="800000"/>
            <a:headEnd/>
            <a:tailEnd/>
          </a:ln>
        </p:spPr>
        <p:txBody>
          <a:bodyPr wrap="none" anchor="ctr"/>
          <a:lstStyle/>
          <a:p>
            <a:endParaRPr lang="en-US"/>
          </a:p>
        </p:txBody>
      </p:sp>
      <p:sp>
        <p:nvSpPr>
          <p:cNvPr id="19469" name="Rectangle 12"/>
          <p:cNvSpPr>
            <a:spLocks noChangeArrowheads="1"/>
          </p:cNvSpPr>
          <p:nvPr/>
        </p:nvSpPr>
        <p:spPr bwMode="auto">
          <a:xfrm>
            <a:off x="2095500" y="2820988"/>
            <a:ext cx="1320800" cy="555625"/>
          </a:xfrm>
          <a:prstGeom prst="rect">
            <a:avLst/>
          </a:prstGeom>
          <a:noFill/>
          <a:ln w="25400">
            <a:solidFill>
              <a:srgbClr val="000000"/>
            </a:solidFill>
            <a:miter lim="800000"/>
            <a:headEnd/>
            <a:tailEnd/>
          </a:ln>
        </p:spPr>
        <p:txBody>
          <a:bodyPr wrap="none" anchor="ctr"/>
          <a:lstStyle/>
          <a:p>
            <a:endParaRPr lang="en-US"/>
          </a:p>
        </p:txBody>
      </p:sp>
      <p:sp>
        <p:nvSpPr>
          <p:cNvPr id="188429" name="Rectangle 13"/>
          <p:cNvSpPr>
            <a:spLocks noChangeArrowheads="1"/>
          </p:cNvSpPr>
          <p:nvPr/>
        </p:nvSpPr>
        <p:spPr bwMode="auto">
          <a:xfrm>
            <a:off x="2068513" y="3905250"/>
            <a:ext cx="1270924" cy="643766"/>
          </a:xfrm>
          <a:prstGeom prst="rect">
            <a:avLst/>
          </a:prstGeom>
          <a:noFill/>
          <a:ln w="12700">
            <a:noFill/>
            <a:miter lim="800000"/>
            <a:headEnd/>
            <a:tailEnd/>
          </a:ln>
          <a:effectLst/>
        </p:spPr>
        <p:txBody>
          <a:bodyPr wrap="none" lIns="90487" tIns="44450" rIns="90487" bIns="44450">
            <a:spAutoFit/>
          </a:bodyPr>
          <a:lstStyle/>
          <a:p>
            <a:pPr>
              <a:defRPr/>
            </a:pPr>
            <a:r>
              <a:rPr lang="en-US" b="1" dirty="0">
                <a:solidFill>
                  <a:schemeClr val="folHlink"/>
                </a:solidFill>
              </a:rPr>
              <a:t>A</a:t>
            </a:r>
            <a:r>
              <a:rPr lang="en-US" sz="1800" b="1" dirty="0">
                <a:solidFill>
                  <a:schemeClr val="folHlink"/>
                </a:solidFill>
              </a:rPr>
              <a:t>pplication</a:t>
            </a:r>
          </a:p>
          <a:p>
            <a:pPr>
              <a:defRPr/>
            </a:pPr>
            <a:r>
              <a:rPr lang="en-US" sz="1800" b="1" dirty="0">
                <a:solidFill>
                  <a:schemeClr val="folHlink"/>
                </a:solidFill>
              </a:rPr>
              <a:t>functions</a:t>
            </a:r>
            <a:endParaRPr lang="en-US" sz="1800" b="1" dirty="0">
              <a:solidFill>
                <a:srgbClr val="AD278D"/>
              </a:solidFill>
              <a:effectLst>
                <a:outerShdw blurRad="38100" dist="38100" dir="2700000" algn="tl">
                  <a:srgbClr val="000000"/>
                </a:outerShdw>
              </a:effectLst>
            </a:endParaRPr>
          </a:p>
        </p:txBody>
      </p:sp>
      <p:sp>
        <p:nvSpPr>
          <p:cNvPr id="188430" name="Rectangle 14"/>
          <p:cNvSpPr>
            <a:spLocks noChangeArrowheads="1"/>
          </p:cNvSpPr>
          <p:nvPr/>
        </p:nvSpPr>
        <p:spPr bwMode="auto">
          <a:xfrm>
            <a:off x="3960813" y="2884488"/>
            <a:ext cx="2465417" cy="366767"/>
          </a:xfrm>
          <a:prstGeom prst="rect">
            <a:avLst/>
          </a:prstGeom>
          <a:noFill/>
          <a:ln w="12700">
            <a:noFill/>
            <a:miter lim="800000"/>
            <a:headEnd/>
            <a:tailEnd/>
          </a:ln>
          <a:effectLst/>
        </p:spPr>
        <p:txBody>
          <a:bodyPr wrap="none" lIns="90487" tIns="44450" rIns="90487" bIns="44450">
            <a:spAutoFit/>
          </a:bodyPr>
          <a:lstStyle/>
          <a:p>
            <a:pPr>
              <a:defRPr/>
            </a:pPr>
            <a:r>
              <a:rPr lang="en-US" b="1" dirty="0">
                <a:solidFill>
                  <a:schemeClr val="bg1"/>
                </a:solidFill>
                <a:effectLst>
                  <a:outerShdw blurRad="38100" dist="38100" dir="2700000" algn="tl">
                    <a:srgbClr val="000000"/>
                  </a:outerShdw>
                </a:effectLst>
                <a:latin typeface="Helvetica" pitchFamily="-128" charset="0"/>
              </a:rPr>
              <a:t>Framework activities</a:t>
            </a:r>
          </a:p>
        </p:txBody>
      </p:sp>
      <p:sp>
        <p:nvSpPr>
          <p:cNvPr id="19472" name="Line 15"/>
          <p:cNvSpPr>
            <a:spLocks noChangeShapeType="1"/>
          </p:cNvSpPr>
          <p:nvPr/>
        </p:nvSpPr>
        <p:spPr bwMode="auto">
          <a:xfrm>
            <a:off x="4267200" y="2209800"/>
            <a:ext cx="368300" cy="538163"/>
          </a:xfrm>
          <a:prstGeom prst="line">
            <a:avLst/>
          </a:prstGeom>
          <a:noFill/>
          <a:ln w="50800">
            <a:solidFill>
              <a:schemeClr val="tx1"/>
            </a:solidFill>
            <a:round/>
            <a:headEnd/>
            <a:tailEnd type="triangle" w="med" len="med"/>
          </a:ln>
        </p:spPr>
        <p:txBody>
          <a:bodyPr wrap="none" anchor="ctr"/>
          <a:lstStyle/>
          <a:p>
            <a:endParaRPr lang="en-US"/>
          </a:p>
        </p:txBody>
      </p:sp>
      <p:sp>
        <p:nvSpPr>
          <p:cNvPr id="19473" name="Rectangle 16"/>
          <p:cNvSpPr>
            <a:spLocks noChangeArrowheads="1"/>
          </p:cNvSpPr>
          <p:nvPr/>
        </p:nvSpPr>
        <p:spPr bwMode="auto">
          <a:xfrm>
            <a:off x="4887913" y="4011613"/>
            <a:ext cx="2454275" cy="1462087"/>
          </a:xfrm>
          <a:prstGeom prst="rect">
            <a:avLst/>
          </a:prstGeom>
          <a:noFill/>
          <a:ln w="25400">
            <a:noFill/>
            <a:miter lim="800000"/>
            <a:headEnd/>
            <a:tailEnd/>
          </a:ln>
        </p:spPr>
        <p:txBody>
          <a:bodyPr lIns="90487" tIns="44450" rIns="90487" bIns="44450">
            <a:spAutoFit/>
          </a:bodyPr>
          <a:lstStyle/>
          <a:p>
            <a:r>
              <a:rPr lang="en-US" sz="1800" b="1">
                <a:solidFill>
                  <a:schemeClr val="folHlink"/>
                </a:solidFill>
                <a:latin typeface="Helvetica" pitchFamily="-128" charset="0"/>
              </a:rPr>
              <a:t>Effort required to accomplish</a:t>
            </a:r>
          </a:p>
          <a:p>
            <a:r>
              <a:rPr lang="en-US" sz="1800" b="1">
                <a:solidFill>
                  <a:schemeClr val="folHlink"/>
                </a:solidFill>
                <a:latin typeface="Helvetica" pitchFamily="-128" charset="0"/>
              </a:rPr>
              <a:t>each framework activity for each application function</a:t>
            </a:r>
          </a:p>
        </p:txBody>
      </p:sp>
      <p:sp>
        <p:nvSpPr>
          <p:cNvPr id="188433" name="Rectangle 17"/>
          <p:cNvSpPr>
            <a:spLocks noChangeArrowheads="1"/>
          </p:cNvSpPr>
          <p:nvPr/>
        </p:nvSpPr>
        <p:spPr bwMode="auto">
          <a:xfrm>
            <a:off x="4013200" y="396557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4" name="Line 18"/>
          <p:cNvSpPr>
            <a:spLocks noChangeShapeType="1"/>
          </p:cNvSpPr>
          <p:nvPr/>
        </p:nvSpPr>
        <p:spPr bwMode="auto">
          <a:xfrm>
            <a:off x="4292600" y="3436938"/>
            <a:ext cx="0" cy="528637"/>
          </a:xfrm>
          <a:prstGeom prst="line">
            <a:avLst/>
          </a:prstGeom>
          <a:noFill/>
          <a:ln w="25400">
            <a:solidFill>
              <a:schemeClr val="tx1"/>
            </a:solidFill>
            <a:round/>
            <a:headEnd/>
            <a:tailEnd type="triangle" w="med" len="med"/>
          </a:ln>
          <a:effectLst>
            <a:outerShdw dist="53882" dir="2700000" algn="ctr" rotWithShape="0">
              <a:schemeClr val="bg2"/>
            </a:outerShdw>
          </a:effectLst>
        </p:spPr>
        <p:txBody>
          <a:bodyPr wrap="none" anchor="ctr"/>
          <a:lstStyle/>
          <a:p>
            <a:pPr>
              <a:defRPr/>
            </a:pPr>
            <a:endParaRPr lang="en-US"/>
          </a:p>
        </p:txBody>
      </p:sp>
      <p:sp>
        <p:nvSpPr>
          <p:cNvPr id="188435" name="Line 19"/>
          <p:cNvSpPr>
            <a:spLocks noChangeShapeType="1"/>
          </p:cNvSpPr>
          <p:nvPr/>
        </p:nvSpPr>
        <p:spPr bwMode="auto">
          <a:xfrm>
            <a:off x="3441700" y="4208463"/>
            <a:ext cx="546100" cy="0"/>
          </a:xfrm>
          <a:prstGeom prst="line">
            <a:avLst/>
          </a:prstGeom>
          <a:noFill/>
          <a:ln w="25400">
            <a:solidFill>
              <a:schemeClr val="tx1"/>
            </a:solidFill>
            <a:round/>
            <a:headEnd/>
            <a:tailEnd type="triangle" w="med" len="med"/>
          </a:ln>
          <a:effectLst>
            <a:outerShdw dist="53882" dir="2700000" algn="ctr" rotWithShape="0">
              <a:schemeClr val="bg2"/>
            </a:outerShdw>
          </a:effectLst>
        </p:spPr>
        <p:txBody>
          <a:bodyPr wrap="none" anchor="ctr"/>
          <a:lstStyle/>
          <a:p>
            <a:pPr>
              <a:defRPr/>
            </a:pPr>
            <a:endParaRPr lang="en-US"/>
          </a:p>
        </p:txBody>
      </p:sp>
      <p:sp>
        <p:nvSpPr>
          <p:cNvPr id="188436" name="Rectangle 20"/>
          <p:cNvSpPr>
            <a:spLocks noChangeArrowheads="1"/>
          </p:cNvSpPr>
          <p:nvPr/>
        </p:nvSpPr>
        <p:spPr bwMode="auto">
          <a:xfrm>
            <a:off x="4013200" y="447992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7" name="Rectangle 21"/>
          <p:cNvSpPr>
            <a:spLocks noChangeArrowheads="1"/>
          </p:cNvSpPr>
          <p:nvPr/>
        </p:nvSpPr>
        <p:spPr bwMode="auto">
          <a:xfrm>
            <a:off x="4013200" y="499427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8" name="Rectangle 22"/>
          <p:cNvSpPr>
            <a:spLocks noChangeArrowheads="1"/>
          </p:cNvSpPr>
          <p:nvPr/>
        </p:nvSpPr>
        <p:spPr bwMode="auto">
          <a:xfrm>
            <a:off x="4013200" y="5522913"/>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24"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5"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Process</a:t>
            </a:r>
            <a:r>
              <a:rPr kumimoji="0" lang="en-US" sz="2800" b="0" i="0" u="none" strike="noStrike" kern="1200" cap="none" spc="0" normalizeH="0" noProof="0" dirty="0">
                <a:ln>
                  <a:noFill/>
                </a:ln>
                <a:solidFill>
                  <a:schemeClr val="tx1"/>
                </a:solidFill>
                <a:effectLst/>
                <a:uLnTx/>
                <a:uFillTx/>
                <a:latin typeface="+mj-lt"/>
                <a:ea typeface="+mj-ea"/>
                <a:cs typeface="+mj-cs"/>
              </a:rPr>
              <a:t> Based Estimation</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C818B7E-792E-40E7-A62B-20D5092565D3}" type="slidenum">
              <a:rPr lang="en-US"/>
              <a:pPr>
                <a:defRPr/>
              </a:pPr>
              <a:t>66</a:t>
            </a:fld>
            <a:endParaRPr lang="en-US"/>
          </a:p>
        </p:txBody>
      </p:sp>
      <p:pic>
        <p:nvPicPr>
          <p:cNvPr id="20485" name="Picture 3"/>
          <p:cNvPicPr>
            <a:picLocks noChangeAspect="1" noChangeArrowheads="1"/>
          </p:cNvPicPr>
          <p:nvPr/>
        </p:nvPicPr>
        <p:blipFill>
          <a:blip r:embed="rId2"/>
          <a:srcRect/>
          <a:stretch>
            <a:fillRect/>
          </a:stretch>
        </p:blipFill>
        <p:spPr bwMode="auto">
          <a:xfrm>
            <a:off x="1447800" y="1295400"/>
            <a:ext cx="6491911" cy="4214813"/>
          </a:xfrm>
          <a:prstGeom prst="rect">
            <a:avLst/>
          </a:prstGeom>
          <a:noFill/>
          <a:ln w="12700">
            <a:noFill/>
            <a:miter lim="800000"/>
            <a:headEnd/>
            <a:tailEnd/>
          </a:ln>
        </p:spPr>
      </p:pic>
      <p:sp>
        <p:nvSpPr>
          <p:cNvPr id="189445" name="Text Box 5"/>
          <p:cNvSpPr txBox="1">
            <a:spLocks noChangeArrowheads="1"/>
          </p:cNvSpPr>
          <p:nvPr/>
        </p:nvSpPr>
        <p:spPr bwMode="auto">
          <a:xfrm>
            <a:off x="1905000" y="5486400"/>
            <a:ext cx="6340475" cy="835025"/>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dirty="0">
                <a:effectLst>
                  <a:outerShdw blurRad="38100" dist="38100" dir="2700000" algn="tl">
                    <a:srgbClr val="FFFFFF"/>
                  </a:outerShdw>
                </a:effectLst>
                <a:latin typeface="Palatino" pitchFamily="-128" charset="0"/>
              </a:rPr>
              <a:t>Based on an average burdened labor rate of $8,000 per month, </a:t>
            </a:r>
            <a:r>
              <a:rPr lang="en-US" sz="1800" b="1" dirty="0">
                <a:solidFill>
                  <a:schemeClr val="folHlink"/>
                </a:solidFill>
                <a:latin typeface="Palatino" pitchFamily="-128" charset="0"/>
              </a:rPr>
              <a:t>the total estimated project cost is $368,000 and the estimated effort is 46 person-months.</a:t>
            </a:r>
          </a:p>
        </p:txBody>
      </p:sp>
      <p:sp>
        <p:nvSpPr>
          <p:cNvPr id="7"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Process</a:t>
            </a:r>
            <a:r>
              <a:rPr kumimoji="0" lang="en-US" sz="2800" b="0" i="0" u="none" strike="noStrike" kern="1200" cap="none" spc="0" normalizeH="0" noProof="0" dirty="0">
                <a:ln>
                  <a:noFill/>
                </a:ln>
                <a:solidFill>
                  <a:schemeClr val="tx1"/>
                </a:solidFill>
                <a:effectLst/>
                <a:uLnTx/>
                <a:uFillTx/>
                <a:latin typeface="+mj-lt"/>
                <a:ea typeface="+mj-ea"/>
                <a:cs typeface="+mj-cs"/>
              </a:rPr>
              <a:t> Based Estimation - Example</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pPr>
              <a:defRPr/>
            </a:pPr>
            <a:fld id="{ABB2B7AE-7CEE-4645-9F86-FA3E354C8776}" type="slidenum">
              <a:rPr lang="en-US"/>
              <a:pPr>
                <a:defRPr/>
              </a:pPr>
              <a:t>67</a:t>
            </a:fld>
            <a:endParaRPr lang="en-US"/>
          </a:p>
        </p:txBody>
      </p:sp>
      <p:sp>
        <p:nvSpPr>
          <p:cNvPr id="190468" name="Rectangle 4"/>
          <p:cNvSpPr>
            <a:spLocks noChangeArrowheads="1"/>
          </p:cNvSpPr>
          <p:nvPr/>
        </p:nvSpPr>
        <p:spPr bwMode="auto">
          <a:xfrm>
            <a:off x="1447800" y="2819400"/>
            <a:ext cx="2696250" cy="366767"/>
          </a:xfrm>
          <a:prstGeom prst="rect">
            <a:avLst/>
          </a:prstGeom>
          <a:noFill/>
          <a:ln w="254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rPr>
              <a:t>Project Characteristics</a:t>
            </a:r>
          </a:p>
        </p:txBody>
      </p:sp>
      <p:sp>
        <p:nvSpPr>
          <p:cNvPr id="190469" name="Rectangle 5"/>
          <p:cNvSpPr>
            <a:spLocks noChangeArrowheads="1"/>
          </p:cNvSpPr>
          <p:nvPr/>
        </p:nvSpPr>
        <p:spPr bwMode="auto">
          <a:xfrm>
            <a:off x="1701800" y="3490913"/>
            <a:ext cx="2285881" cy="366767"/>
          </a:xfrm>
          <a:prstGeom prst="rect">
            <a:avLst/>
          </a:prstGeom>
          <a:noFill/>
          <a:ln w="254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rPr>
              <a:t>Calibration Factors</a:t>
            </a:r>
          </a:p>
        </p:txBody>
      </p:sp>
      <p:sp>
        <p:nvSpPr>
          <p:cNvPr id="190470" name="Rectangle 6"/>
          <p:cNvSpPr>
            <a:spLocks noChangeArrowheads="1"/>
          </p:cNvSpPr>
          <p:nvPr/>
        </p:nvSpPr>
        <p:spPr bwMode="auto">
          <a:xfrm>
            <a:off x="1587500" y="4148138"/>
            <a:ext cx="20097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LOC/FP data</a:t>
            </a:r>
          </a:p>
        </p:txBody>
      </p:sp>
      <p:sp>
        <p:nvSpPr>
          <p:cNvPr id="190471" name="AutoShape 7"/>
          <p:cNvSpPr>
            <a:spLocks noChangeArrowheads="1"/>
          </p:cNvSpPr>
          <p:nvPr/>
        </p:nvSpPr>
        <p:spPr bwMode="auto">
          <a:xfrm>
            <a:off x="5170488" y="2978150"/>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0472" name="AutoShape 8"/>
          <p:cNvSpPr>
            <a:spLocks noChangeArrowheads="1"/>
          </p:cNvSpPr>
          <p:nvPr/>
        </p:nvSpPr>
        <p:spPr bwMode="auto">
          <a:xfrm>
            <a:off x="4573588" y="3621088"/>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0473" name="AutoShape 9"/>
          <p:cNvSpPr>
            <a:spLocks noChangeArrowheads="1"/>
          </p:cNvSpPr>
          <p:nvPr/>
        </p:nvSpPr>
        <p:spPr bwMode="auto">
          <a:xfrm>
            <a:off x="3595688" y="4306888"/>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pic>
        <p:nvPicPr>
          <p:cNvPr id="21516" name="Picture 11"/>
          <p:cNvPicPr>
            <a:picLocks noChangeAspect="1" noChangeArrowheads="1"/>
          </p:cNvPicPr>
          <p:nvPr/>
        </p:nvPicPr>
        <p:blipFill>
          <a:blip r:embed="rId2"/>
          <a:srcRect/>
          <a:stretch>
            <a:fillRect/>
          </a:stretch>
        </p:blipFill>
        <p:spPr bwMode="auto">
          <a:xfrm>
            <a:off x="5662613" y="2557463"/>
            <a:ext cx="2667000" cy="2454275"/>
          </a:xfrm>
          <a:prstGeom prst="rect">
            <a:avLst/>
          </a:prstGeom>
          <a:noFill/>
          <a:ln w="9525">
            <a:noFill/>
            <a:miter lim="800000"/>
            <a:headEnd/>
            <a:tailEnd/>
          </a:ln>
        </p:spPr>
      </p:pic>
      <p:sp>
        <p:nvSpPr>
          <p:cNvPr id="13"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Tool </a:t>
            </a:r>
            <a:r>
              <a:rPr kumimoji="0" lang="en-US" sz="2800" b="0" i="0" u="none" strike="noStrike" kern="1200" cap="none" spc="0" normalizeH="0" noProof="0" dirty="0">
                <a:ln>
                  <a:noFill/>
                </a:ln>
                <a:solidFill>
                  <a:schemeClr val="tx1"/>
                </a:solidFill>
                <a:effectLst/>
                <a:uLnTx/>
                <a:uFillTx/>
                <a:latin typeface="+mj-lt"/>
                <a:ea typeface="+mj-ea"/>
                <a:cs typeface="+mj-cs"/>
              </a:rPr>
              <a:t>Based Estimation</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983B5BFD-BB93-4583-8316-D5D6264BE0A0}" type="slidenum">
              <a:rPr lang="en-US"/>
              <a:pPr>
                <a:defRPr/>
              </a:pPr>
              <a:t>68</a:t>
            </a:fld>
            <a:endParaRPr lang="en-US"/>
          </a:p>
        </p:txBody>
      </p:sp>
      <p:sp>
        <p:nvSpPr>
          <p:cNvPr id="191494" name="Text Box 6"/>
          <p:cNvSpPr txBox="1">
            <a:spLocks noChangeArrowheads="1"/>
          </p:cNvSpPr>
          <p:nvPr/>
        </p:nvSpPr>
        <p:spPr bwMode="auto">
          <a:xfrm>
            <a:off x="2057400" y="4114800"/>
            <a:ext cx="6473825" cy="1739900"/>
          </a:xfrm>
          <a:prstGeom prst="rect">
            <a:avLst/>
          </a:prstGeom>
          <a:noFill/>
          <a:ln w="12700">
            <a:noFill/>
            <a:miter lim="800000"/>
            <a:headEnd/>
            <a:tailEnd/>
          </a:ln>
          <a:effectLst/>
        </p:spPr>
        <p:txBody>
          <a:bodyPr>
            <a:spAutoFit/>
          </a:bodyPr>
          <a:lstStyle/>
          <a:p>
            <a:pPr>
              <a:spcBef>
                <a:spcPts val="300"/>
              </a:spcBef>
              <a:defRPr/>
            </a:pPr>
            <a:r>
              <a:rPr lang="en-US" sz="1800">
                <a:effectLst>
                  <a:outerShdw blurRad="38100" dist="38100" dir="2700000" algn="tl">
                    <a:srgbClr val="FFFFFF"/>
                  </a:outerShdw>
                </a:effectLst>
                <a:latin typeface="Palatino" pitchFamily="-128" charset="0"/>
              </a:rPr>
              <a:t>Using 620 LOC/pm as the average productivity for systems of this type and a burdened labor rate of $8000 per month, the cost per line of code is approximately $13. Based on the use-case estimate and the historical productivity data, </a:t>
            </a:r>
            <a:r>
              <a:rPr lang="en-US" sz="1800" b="1">
                <a:solidFill>
                  <a:schemeClr val="folHlink"/>
                </a:solidFill>
                <a:latin typeface="Palatino" pitchFamily="-128" charset="0"/>
              </a:rPr>
              <a:t>the total estimated project cost is $552,000 and the estimated effort is 68 person-months.</a:t>
            </a:r>
          </a:p>
        </p:txBody>
      </p:sp>
      <p:sp>
        <p:nvSpPr>
          <p:cNvPr id="7"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noProof="0" dirty="0">
                <a:ln>
                  <a:noFill/>
                </a:ln>
                <a:solidFill>
                  <a:schemeClr val="tx1"/>
                </a:solidFill>
                <a:effectLst/>
                <a:uLnTx/>
                <a:uFillTx/>
                <a:latin typeface="+mj-lt"/>
                <a:ea typeface="+mj-ea"/>
                <a:cs typeface="+mj-cs"/>
              </a:rPr>
              <a:t>Estimation with Use Cases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152400" y="1447800"/>
            <a:ext cx="8818179" cy="15240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69</a:t>
            </a:fld>
            <a:endParaRPr lang="en-US"/>
          </a:p>
        </p:txBody>
      </p:sp>
      <p:sp>
        <p:nvSpPr>
          <p:cNvPr id="24580" name="Rectangle 2"/>
          <p:cNvSpPr>
            <a:spLocks noGrp="1" noChangeArrowheads="1"/>
          </p:cNvSpPr>
          <p:nvPr>
            <p:ph type="title"/>
          </p:nvPr>
        </p:nvSpPr>
        <p:spPr>
          <a:xfrm>
            <a:off x="457200" y="76200"/>
            <a:ext cx="8229600" cy="762000"/>
          </a:xfrm>
        </p:spPr>
        <p:txBody>
          <a:bodyPr>
            <a:normAutofit fontScale="90000"/>
          </a:bodyPr>
          <a:lstStyle/>
          <a:p>
            <a:pPr eaLnBrk="1" hangingPunct="1"/>
            <a:r>
              <a:rPr lang="en-US" sz="3200" dirty="0"/>
              <a:t>Software Project Effort and Cost Estimation - Problems</a:t>
            </a:r>
          </a:p>
        </p:txBody>
      </p:sp>
      <p:sp>
        <p:nvSpPr>
          <p:cNvPr id="24581" name="Rectangle 3"/>
          <p:cNvSpPr>
            <a:spLocks noGrp="1" noChangeArrowheads="1"/>
          </p:cNvSpPr>
          <p:nvPr>
            <p:ph type="body" idx="1"/>
          </p:nvPr>
        </p:nvSpPr>
        <p:spPr>
          <a:xfrm>
            <a:off x="228600" y="990600"/>
            <a:ext cx="8686800" cy="5638800"/>
          </a:xfrm>
        </p:spPr>
        <p:txBody>
          <a:bodyPr>
            <a:normAutofit/>
          </a:bodyPr>
          <a:lstStyle/>
          <a:p>
            <a:r>
              <a:rPr lang="en-US" sz="2000" dirty="0"/>
              <a:t>Estimated  LOC count  is 56,100 . Assuming that your organization produces 450 LOC/pm with a burdened  labor  rate of $7000 per person-month, find the cost /LOC, total estimated project cost and  estimated effort in person months.</a:t>
            </a:r>
          </a:p>
          <a:p>
            <a:pPr>
              <a:buNone/>
            </a:pPr>
            <a:r>
              <a:rPr lang="en-US" sz="2000" b="1" dirty="0"/>
              <a:t>	</a:t>
            </a:r>
            <a:r>
              <a:rPr lang="en-US" sz="2000" b="1" u="sng" dirty="0"/>
              <a:t>To Compute:</a:t>
            </a:r>
            <a:endParaRPr lang="en-US" sz="2000" dirty="0"/>
          </a:p>
          <a:p>
            <a:r>
              <a:rPr lang="en-US" sz="2000" dirty="0"/>
              <a:t>Cost per LOC = Labor rate per month/LOC per pm</a:t>
            </a:r>
          </a:p>
          <a:p>
            <a:r>
              <a:rPr lang="en-US" sz="2000" dirty="0"/>
              <a:t>Total Estimated Project Cost = Estimated LOC * Cost per LOC</a:t>
            </a:r>
          </a:p>
          <a:p>
            <a:r>
              <a:rPr lang="en-US" sz="2000" dirty="0"/>
              <a:t>Estimated Effort in pm = Total Estimated Project Cost/ Labor rate per month</a:t>
            </a:r>
          </a:p>
          <a:p>
            <a:pPr eaLnBrk="1" hangingPunct="1">
              <a:spcBef>
                <a:spcPts val="300"/>
              </a:spcBef>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b="1" dirty="0"/>
              <a:t>Examine the Result</a:t>
            </a:r>
          </a:p>
          <a:p>
            <a:pPr>
              <a:spcBef>
                <a:spcPts val="600"/>
              </a:spcBef>
              <a:buNone/>
            </a:pPr>
            <a:r>
              <a:rPr lang="en-US" sz="2000" dirty="0"/>
              <a:t>	- Is it possible to test each component part of the solution? Has a reasonable testing strategy been implemented?</a:t>
            </a:r>
          </a:p>
          <a:p>
            <a:pPr>
              <a:buNone/>
            </a:pPr>
            <a:r>
              <a:rPr lang="en-US" sz="2000" dirty="0"/>
              <a:t>	- Does the solution produce results that conform to the data, functions, and features that are required? Has the software been validated against all stakeholder requirements?</a:t>
            </a:r>
          </a:p>
          <a:p>
            <a:pPr>
              <a:buNone/>
            </a:pPr>
            <a:endParaRPr lang="en-US" sz="2000" dirty="0"/>
          </a:p>
          <a:p>
            <a:r>
              <a:rPr lang="en-US" sz="2000" b="1" dirty="0"/>
              <a:t>How it all Starts – </a:t>
            </a:r>
            <a:r>
              <a:rPr lang="en-US" sz="2000" dirty="0"/>
              <a:t>Safe Home:</a:t>
            </a:r>
          </a:p>
          <a:p>
            <a:pPr lvl="1">
              <a:spcBef>
                <a:spcPts val="300"/>
              </a:spcBef>
            </a:pPr>
            <a:r>
              <a:rPr lang="en-US" sz="2000" dirty="0"/>
              <a:t>Every software project is precipitated by some business need: </a:t>
            </a:r>
          </a:p>
          <a:p>
            <a:pPr lvl="2">
              <a:spcBef>
                <a:spcPts val="300"/>
              </a:spcBef>
            </a:pPr>
            <a:r>
              <a:rPr lang="en-US" sz="2000" dirty="0"/>
              <a:t>The need to correct a defect in an existing application;</a:t>
            </a:r>
          </a:p>
          <a:p>
            <a:pPr lvl="2">
              <a:spcBef>
                <a:spcPts val="300"/>
              </a:spcBef>
            </a:pPr>
            <a:r>
              <a:rPr lang="en-US" sz="2000" dirty="0"/>
              <a:t>The  need to adapt a ‘legacy system’ to a changing business environment;</a:t>
            </a:r>
          </a:p>
          <a:p>
            <a:pPr lvl="2">
              <a:spcBef>
                <a:spcPts val="300"/>
              </a:spcBef>
            </a:pPr>
            <a:r>
              <a:rPr lang="en-US" sz="2000" dirty="0"/>
              <a:t>The need to extend the functions and features of an existing application, or</a:t>
            </a:r>
          </a:p>
          <a:p>
            <a:pPr lvl="2">
              <a:spcBef>
                <a:spcPts val="300"/>
              </a:spcBef>
            </a:pPr>
            <a:r>
              <a:rPr lang="en-US" sz="2000" dirty="0"/>
              <a:t>The need to create a new product, service, or system</a:t>
            </a:r>
          </a:p>
          <a:p>
            <a:pPr>
              <a:buNone/>
            </a:pPr>
            <a:r>
              <a:rPr lang="en-US" sz="2000" dirty="0"/>
              <a:t>	</a:t>
            </a:r>
          </a:p>
          <a:p>
            <a:pPr lvl="2">
              <a:buNone/>
            </a:pPr>
            <a:endParaRPr lang="en-US" sz="1800" dirty="0">
              <a:latin typeface="Palatino" pitchFamily="-12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spcBef>
                <a:spcPts val="300"/>
              </a:spcBef>
            </a:pPr>
            <a:r>
              <a:rPr lang="en-US" sz="2000" dirty="0"/>
              <a:t>The constructive cost model was developed by Barry W. Boehm in the late 1970s and published in Boehm's 1981 as a model for estimating effort, cost and schedule for software projects.</a:t>
            </a:r>
          </a:p>
          <a:p>
            <a:pPr>
              <a:spcBef>
                <a:spcPts val="300"/>
              </a:spcBef>
            </a:pPr>
            <a:r>
              <a:rPr lang="en-US" sz="2000" dirty="0"/>
              <a:t>Basic model - It estimates the software in a rough and quick manner. </a:t>
            </a:r>
          </a:p>
          <a:p>
            <a:pPr>
              <a:spcBef>
                <a:spcPts val="300"/>
              </a:spcBef>
            </a:pPr>
            <a:r>
              <a:rPr lang="en-US" sz="2000" dirty="0"/>
              <a:t>Mostly used in small and medium sized projects. </a:t>
            </a:r>
          </a:p>
          <a:p>
            <a:pPr>
              <a:spcBef>
                <a:spcPts val="300"/>
              </a:spcBef>
            </a:pPr>
            <a:r>
              <a:rPr lang="en-US" sz="2000" dirty="0"/>
              <a:t>3 modes of development: </a:t>
            </a:r>
          </a:p>
          <a:p>
            <a:pPr>
              <a:spcBef>
                <a:spcPts val="300"/>
              </a:spcBef>
              <a:buNone/>
            </a:pPr>
            <a:r>
              <a:rPr lang="en-US" sz="2000" dirty="0"/>
              <a:t>	a) Organic, </a:t>
            </a:r>
          </a:p>
          <a:p>
            <a:pPr>
              <a:spcBef>
                <a:spcPts val="300"/>
              </a:spcBef>
              <a:buNone/>
            </a:pPr>
            <a:r>
              <a:rPr lang="en-US" sz="2000" dirty="0"/>
              <a:t>	b) Semi Detached, </a:t>
            </a:r>
          </a:p>
          <a:p>
            <a:pPr>
              <a:spcBef>
                <a:spcPts val="300"/>
              </a:spcBef>
              <a:buNone/>
            </a:pPr>
            <a:r>
              <a:rPr lang="en-US" sz="2000" dirty="0"/>
              <a:t>	c) Embedded</a:t>
            </a:r>
          </a:p>
        </p:txBody>
      </p:sp>
      <p:pic>
        <p:nvPicPr>
          <p:cNvPr id="5" name="Picture 2"/>
          <p:cNvPicPr>
            <a:picLocks noChangeAspect="1" noChangeArrowheads="1"/>
          </p:cNvPicPr>
          <p:nvPr/>
        </p:nvPicPr>
        <p:blipFill>
          <a:blip r:embed="rId2"/>
          <a:srcRect/>
          <a:stretch>
            <a:fillRect/>
          </a:stretch>
        </p:blipFill>
        <p:spPr bwMode="auto">
          <a:xfrm>
            <a:off x="2236302" y="3429001"/>
            <a:ext cx="6874076" cy="3415352"/>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 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Equation &amp; Example </a:t>
            </a:r>
            <a:endParaRPr lang="en-US" sz="1600" dirty="0"/>
          </a:p>
        </p:txBody>
      </p:sp>
      <p:pic>
        <p:nvPicPr>
          <p:cNvPr id="4098" name="Picture 2"/>
          <p:cNvPicPr>
            <a:picLocks noChangeAspect="1" noChangeArrowheads="1"/>
          </p:cNvPicPr>
          <p:nvPr/>
        </p:nvPicPr>
        <p:blipFill>
          <a:blip r:embed="rId2"/>
          <a:srcRect/>
          <a:stretch>
            <a:fillRect/>
          </a:stretch>
        </p:blipFill>
        <p:spPr bwMode="auto">
          <a:xfrm>
            <a:off x="216523" y="1104900"/>
            <a:ext cx="8775077" cy="56769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20000"/>
          </a:bodyPr>
          <a:lstStyle/>
          <a:p>
            <a:pPr>
              <a:spcBef>
                <a:spcPts val="300"/>
              </a:spcBef>
              <a:buNone/>
            </a:pPr>
            <a:r>
              <a:rPr lang="en-US" sz="2200" b="1" dirty="0"/>
              <a:t>Numerical</a:t>
            </a:r>
            <a:endParaRPr lang="en-US" sz="2000" b="1" dirty="0"/>
          </a:p>
          <a:p>
            <a:pPr>
              <a:spcBef>
                <a:spcPts val="300"/>
              </a:spcBef>
            </a:pPr>
            <a:r>
              <a:rPr lang="en-US" sz="2200" dirty="0"/>
              <a:t>Suppose a project was estimated to be 400 KLOC. Calculate effort and time for organic mode. </a:t>
            </a:r>
          </a:p>
          <a:p>
            <a:pPr>
              <a:spcBef>
                <a:spcPts val="300"/>
              </a:spcBef>
            </a:pPr>
            <a:r>
              <a:rPr lang="en-US" sz="2200" dirty="0"/>
              <a:t>Organic:</a:t>
            </a:r>
          </a:p>
          <a:p>
            <a:pPr>
              <a:spcBef>
                <a:spcPts val="300"/>
              </a:spcBef>
              <a:buNone/>
            </a:pPr>
            <a:r>
              <a:rPr lang="en-US" sz="2200" dirty="0"/>
              <a:t>	Effort = a (KLOC)</a:t>
            </a:r>
            <a:r>
              <a:rPr lang="en-US" sz="2200" baseline="30000" dirty="0"/>
              <a:t>b</a:t>
            </a:r>
          </a:p>
          <a:p>
            <a:pPr>
              <a:spcBef>
                <a:spcPts val="300"/>
              </a:spcBef>
              <a:buNone/>
            </a:pPr>
            <a:r>
              <a:rPr lang="en-US" sz="2200" dirty="0"/>
              <a:t>	Effort = 2.4 (400)</a:t>
            </a:r>
            <a:r>
              <a:rPr lang="en-US" sz="2200" baseline="30000" dirty="0"/>
              <a:t>1.05</a:t>
            </a:r>
          </a:p>
          <a:p>
            <a:pPr>
              <a:spcBef>
                <a:spcPts val="300"/>
              </a:spcBef>
              <a:buNone/>
            </a:pPr>
            <a:r>
              <a:rPr lang="en-US" sz="2200" dirty="0"/>
              <a:t>	Effort = 1295PM</a:t>
            </a:r>
          </a:p>
          <a:p>
            <a:pPr>
              <a:spcBef>
                <a:spcPts val="300"/>
              </a:spcBef>
              <a:buNone/>
            </a:pPr>
            <a:r>
              <a:rPr lang="en-US" sz="2200" baseline="30000" dirty="0"/>
              <a:t>	</a:t>
            </a:r>
            <a:r>
              <a:rPr lang="en-US" sz="2200" dirty="0"/>
              <a:t>Development Time = c (Effort)</a:t>
            </a:r>
            <a:r>
              <a:rPr lang="en-US" sz="2200" baseline="30000" dirty="0"/>
              <a:t>d</a:t>
            </a:r>
          </a:p>
          <a:p>
            <a:pPr>
              <a:spcBef>
                <a:spcPts val="300"/>
              </a:spcBef>
              <a:buNone/>
            </a:pPr>
            <a:r>
              <a:rPr lang="en-US" sz="2200" dirty="0"/>
              <a:t>	Development Time = 2.5 (1295)</a:t>
            </a:r>
            <a:r>
              <a:rPr lang="en-US" sz="2200" baseline="30000" dirty="0"/>
              <a:t>0.38</a:t>
            </a:r>
          </a:p>
          <a:p>
            <a:pPr>
              <a:spcBef>
                <a:spcPts val="300"/>
              </a:spcBef>
              <a:buNone/>
            </a:pPr>
            <a:r>
              <a:rPr lang="en-US" sz="2200" dirty="0"/>
              <a:t>	Development Time = 38 Months, Find Effort Staff Size, Productivity??</a:t>
            </a:r>
            <a:endParaRPr lang="en-US" sz="2200" baseline="30000" dirty="0"/>
          </a:p>
          <a:p>
            <a:pPr>
              <a:spcBef>
                <a:spcPts val="300"/>
              </a:spcBef>
            </a:pPr>
            <a:r>
              <a:rPr lang="en-US" sz="2200" b="1" dirty="0"/>
              <a:t>Semi-detached:</a:t>
            </a:r>
          </a:p>
          <a:p>
            <a:pPr>
              <a:spcBef>
                <a:spcPts val="300"/>
              </a:spcBef>
              <a:buNone/>
            </a:pPr>
            <a:r>
              <a:rPr lang="en-US" sz="2200" dirty="0"/>
              <a:t>	Effort = a (KLOC)</a:t>
            </a:r>
            <a:r>
              <a:rPr lang="en-US" sz="2200" baseline="30000" dirty="0"/>
              <a:t>b</a:t>
            </a:r>
          </a:p>
          <a:p>
            <a:pPr>
              <a:spcBef>
                <a:spcPts val="300"/>
              </a:spcBef>
              <a:buNone/>
            </a:pPr>
            <a:r>
              <a:rPr lang="en-US" sz="2200" dirty="0"/>
              <a:t>	Effort = 3.0 (400)</a:t>
            </a:r>
            <a:r>
              <a:rPr lang="en-US" sz="2200" baseline="30000" dirty="0"/>
              <a:t>1.12</a:t>
            </a:r>
          </a:p>
          <a:p>
            <a:pPr>
              <a:spcBef>
                <a:spcPts val="300"/>
              </a:spcBef>
              <a:buNone/>
            </a:pPr>
            <a:r>
              <a:rPr lang="en-US" sz="2200" dirty="0"/>
              <a:t>	Person Months = 2462PM, Find Development Time, Effort Staff Size, Productivity??</a:t>
            </a:r>
          </a:p>
          <a:p>
            <a:pPr>
              <a:spcBef>
                <a:spcPts val="300"/>
              </a:spcBef>
            </a:pPr>
            <a:r>
              <a:rPr lang="en-US" sz="2200" b="1" dirty="0"/>
              <a:t>Embedded:</a:t>
            </a:r>
          </a:p>
          <a:p>
            <a:pPr>
              <a:spcBef>
                <a:spcPts val="300"/>
              </a:spcBef>
              <a:buNone/>
            </a:pPr>
            <a:r>
              <a:rPr lang="en-US" sz="2200" dirty="0"/>
              <a:t>	Effort = a (KLOC)</a:t>
            </a:r>
            <a:r>
              <a:rPr lang="en-US" sz="2200" baseline="30000" dirty="0"/>
              <a:t>b</a:t>
            </a:r>
          </a:p>
          <a:p>
            <a:pPr>
              <a:spcBef>
                <a:spcPts val="300"/>
              </a:spcBef>
              <a:buNone/>
            </a:pPr>
            <a:r>
              <a:rPr lang="en-US" sz="2200" dirty="0"/>
              <a:t>	Effort = 3.6 (400)</a:t>
            </a:r>
            <a:r>
              <a:rPr lang="en-US" sz="2200" baseline="30000" dirty="0"/>
              <a:t>1.20</a:t>
            </a:r>
          </a:p>
          <a:p>
            <a:pPr>
              <a:spcBef>
                <a:spcPts val="300"/>
              </a:spcBef>
              <a:buNone/>
            </a:pPr>
            <a:r>
              <a:rPr lang="en-US" sz="2200" dirty="0"/>
              <a:t>	Person Months = 4772PM , Find Development Time , Effort Staff Size, Productivity??</a:t>
            </a:r>
            <a:endParaRPr lang="en-US" sz="2200" baseline="30000" dirty="0"/>
          </a:p>
          <a:p>
            <a:pPr>
              <a:spcBef>
                <a:spcPts val="300"/>
              </a:spcBef>
            </a:pPr>
            <a:endParaRPr lang="en-US" sz="2000" baseline="30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Barry Boehm introduced a hierarchy of software estimation models bearing the name COCOMO, for Constructive Cost Model. </a:t>
            </a:r>
          </a:p>
          <a:p>
            <a:pPr eaLnBrk="1" hangingPunct="1">
              <a:spcBef>
                <a:spcPts val="300"/>
              </a:spcBef>
            </a:pPr>
            <a:r>
              <a:rPr lang="en-US" sz="2000" dirty="0"/>
              <a:t>The original COCOMO model became one of the most widely used and discussed software cost estimation models in the industry.</a:t>
            </a:r>
          </a:p>
          <a:p>
            <a:pPr eaLnBrk="1" hangingPunct="1">
              <a:spcBef>
                <a:spcPts val="300"/>
              </a:spcBef>
            </a:pPr>
            <a:r>
              <a:rPr lang="en-US" sz="2000" dirty="0"/>
              <a:t>It has evolved into a more comprehensive estimation model, called COCOMO II. </a:t>
            </a:r>
          </a:p>
          <a:p>
            <a:pPr eaLnBrk="1" hangingPunct="1">
              <a:spcBef>
                <a:spcPts val="300"/>
              </a:spcBef>
            </a:pPr>
            <a:r>
              <a:rPr lang="en-US" sz="2000" dirty="0"/>
              <a:t>Like its predecessor, COCOMO II is actually a hierarchy of estimation models that address the following areas:</a:t>
            </a:r>
          </a:p>
          <a:p>
            <a:pPr lvl="1">
              <a:spcBef>
                <a:spcPts val="300"/>
              </a:spcBef>
            </a:pPr>
            <a:r>
              <a:rPr lang="en-US" sz="1600" b="1" dirty="0"/>
              <a:t>Application composition model: </a:t>
            </a:r>
            <a:r>
              <a:rPr lang="en-US" sz="1600" dirty="0"/>
              <a:t>Used during the early stages of software engineering, when prototyping of user interfaces, consideration of software and system interaction, assessment of performance, and evaluation of technology maturity are paramount.</a:t>
            </a:r>
          </a:p>
          <a:p>
            <a:pPr lvl="1">
              <a:spcBef>
                <a:spcPts val="300"/>
              </a:spcBef>
            </a:pPr>
            <a:r>
              <a:rPr lang="en-US" sz="1600" b="1" dirty="0"/>
              <a:t>Early design stage model:</a:t>
            </a:r>
            <a:r>
              <a:rPr lang="en-US" sz="1600" dirty="0"/>
              <a:t> Used once requirements have been stabilized and basic software architecture has been established.</a:t>
            </a:r>
          </a:p>
          <a:p>
            <a:pPr lvl="1">
              <a:spcBef>
                <a:spcPts val="300"/>
              </a:spcBef>
            </a:pPr>
            <a:r>
              <a:rPr lang="en-US" sz="1600" b="1" dirty="0"/>
              <a:t>Post-architecture-stage model:</a:t>
            </a:r>
            <a:r>
              <a:rPr lang="en-US" sz="1600" dirty="0"/>
              <a:t> Used during the construction of the software.</a:t>
            </a:r>
            <a:endParaRPr lang="en-US" sz="2000" dirty="0"/>
          </a:p>
          <a:p>
            <a:pPr>
              <a:spcBef>
                <a:spcPts val="300"/>
              </a:spcBef>
            </a:pPr>
            <a:r>
              <a:rPr lang="en-US" sz="2000" dirty="0"/>
              <a:t>Like all estimation models for software, the COCOMO II models require sizing information.</a:t>
            </a:r>
          </a:p>
          <a:p>
            <a:pPr>
              <a:spcBef>
                <a:spcPts val="300"/>
              </a:spcBef>
            </a:pPr>
            <a:r>
              <a:rPr lang="en-US" sz="2000" dirty="0"/>
              <a:t>Three different sizing options are available as part of the model hierarchy: object points, function points and lines of source code. </a:t>
            </a:r>
            <a:endParaRPr lang="en-US" sz="16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lnSpcReduction="10000"/>
          </a:bodyPr>
          <a:lstStyle/>
          <a:p>
            <a:pPr eaLnBrk="1" hangingPunct="1">
              <a:spcBef>
                <a:spcPts val="300"/>
              </a:spcBef>
            </a:pPr>
            <a:r>
              <a:rPr lang="en-US" sz="2000" dirty="0"/>
              <a:t>The COCOMO II application composition model uses object points and is illustrated below. </a:t>
            </a:r>
          </a:p>
          <a:p>
            <a:pPr eaLnBrk="1" hangingPunct="1">
              <a:spcBef>
                <a:spcPts val="300"/>
              </a:spcBef>
            </a:pPr>
            <a:r>
              <a:rPr lang="en-US" sz="2000" dirty="0"/>
              <a:t>It should be noted that other, more sophisticated estimation models (using FP and KLOC) are also available as part of COCOMO II.</a:t>
            </a:r>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algn="ctr" eaLnBrk="1" hangingPunct="1">
              <a:spcBef>
                <a:spcPts val="300"/>
              </a:spcBef>
              <a:buNone/>
            </a:pPr>
            <a:r>
              <a:rPr lang="en-US" sz="2000" dirty="0"/>
              <a:t>	Complexity weighting for object types</a:t>
            </a:r>
          </a:p>
          <a:p>
            <a:pPr eaLnBrk="1" hangingPunct="1">
              <a:spcBef>
                <a:spcPts val="300"/>
              </a:spcBef>
            </a:pPr>
            <a:r>
              <a:rPr lang="en-US" sz="2000" dirty="0"/>
              <a:t>Like function points, the object point is an indirect software measure that is computed using counts of the number of (a) screens (at the user interface), (b) reports, and (c) components likely to be required to build the application. </a:t>
            </a:r>
          </a:p>
          <a:p>
            <a:pPr eaLnBrk="1" hangingPunct="1">
              <a:spcBef>
                <a:spcPts val="300"/>
              </a:spcBef>
            </a:pPr>
            <a:r>
              <a:rPr lang="en-US" sz="2000" dirty="0"/>
              <a:t>Each object instance (e.g., a screen or report) is classified into one of three complexity levels (i.e., simple, medium, or difficult) using criteria suggested by Boehm.</a:t>
            </a:r>
          </a:p>
          <a:p>
            <a:pPr eaLnBrk="1" hangingPunct="1">
              <a:spcBef>
                <a:spcPts val="300"/>
              </a:spcBef>
            </a:pPr>
            <a:r>
              <a:rPr lang="en-US" sz="2000" dirty="0"/>
              <a:t>In essence, complexity is a function of the number and source of the client and server data tables that are required to generate the screen or report and the number of views or sections presented as part of the screen or report.</a:t>
            </a:r>
          </a:p>
          <a:p>
            <a:pPr eaLnBrk="1" hangingPunct="1">
              <a:spcBef>
                <a:spcPts val="300"/>
              </a:spcBef>
            </a:pPr>
            <a:endParaRPr lang="en-US" sz="1600" dirty="0"/>
          </a:p>
        </p:txBody>
      </p:sp>
      <p:pic>
        <p:nvPicPr>
          <p:cNvPr id="1026" name="Picture 2"/>
          <p:cNvPicPr>
            <a:picLocks noChangeAspect="1" noChangeArrowheads="1"/>
          </p:cNvPicPr>
          <p:nvPr/>
        </p:nvPicPr>
        <p:blipFill>
          <a:blip r:embed="rId2"/>
          <a:srcRect/>
          <a:stretch>
            <a:fillRect/>
          </a:stretch>
        </p:blipFill>
        <p:spPr bwMode="auto">
          <a:xfrm>
            <a:off x="1828800" y="1981200"/>
            <a:ext cx="5467350" cy="20193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Once complexity is determined, the number of screens, reports and components are weighted according to the table illustrated in above figure.</a:t>
            </a:r>
          </a:p>
          <a:p>
            <a:pPr eaLnBrk="1" hangingPunct="1">
              <a:spcBef>
                <a:spcPts val="300"/>
              </a:spcBef>
            </a:pPr>
            <a:r>
              <a:rPr lang="en-US" sz="2000" dirty="0"/>
              <a:t>The object point count is then determined by multiplying the original number of object instances by the weighting factor in the figure and summing to obtain a total object point count. </a:t>
            </a:r>
          </a:p>
          <a:p>
            <a:pPr eaLnBrk="1" hangingPunct="1">
              <a:spcBef>
                <a:spcPts val="300"/>
              </a:spcBef>
            </a:pPr>
            <a:r>
              <a:rPr lang="en-US" sz="2000" dirty="0"/>
              <a:t>When component-based development or general software reuse is to be applied, the percent of reuse (%reuse) is estimated and the object point count is adjusted:</a:t>
            </a:r>
          </a:p>
          <a:p>
            <a:pPr eaLnBrk="1" hangingPunct="1">
              <a:spcBef>
                <a:spcPts val="300"/>
              </a:spcBef>
              <a:buNone/>
            </a:pPr>
            <a:r>
              <a:rPr lang="en-US" sz="2000" dirty="0"/>
              <a:t>	NOP = (object points) * [(100 - % reuse) / 100], where NOP is defined as new object points</a:t>
            </a:r>
          </a:p>
          <a:p>
            <a:pPr eaLnBrk="1" hangingPunct="1">
              <a:spcBef>
                <a:spcPts val="300"/>
              </a:spcBef>
            </a:pPr>
            <a:r>
              <a:rPr lang="en-US" sz="2000" dirty="0"/>
              <a:t>To derive an estimate of effort based on the computed NOP value, a “productivity rate” must be derived. </a:t>
            </a:r>
          </a:p>
          <a:p>
            <a:pPr eaLnBrk="1" hangingPunct="1">
              <a:spcBef>
                <a:spcPts val="300"/>
              </a:spcBef>
            </a:pPr>
            <a:endParaRPr lang="en-US" sz="1600" dirty="0"/>
          </a:p>
        </p:txBody>
      </p:sp>
      <p:pic>
        <p:nvPicPr>
          <p:cNvPr id="2050" name="Picture 2"/>
          <p:cNvPicPr>
            <a:picLocks noChangeAspect="1" noChangeArrowheads="1"/>
          </p:cNvPicPr>
          <p:nvPr/>
        </p:nvPicPr>
        <p:blipFill>
          <a:blip r:embed="rId2"/>
          <a:srcRect/>
          <a:stretch>
            <a:fillRect/>
          </a:stretch>
        </p:blipFill>
        <p:spPr bwMode="auto">
          <a:xfrm>
            <a:off x="1" y="4838962"/>
            <a:ext cx="9144000" cy="2019038"/>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The figure above presents the productivity rate, </a:t>
            </a:r>
          </a:p>
          <a:p>
            <a:pPr eaLnBrk="1" hangingPunct="1">
              <a:spcBef>
                <a:spcPts val="300"/>
              </a:spcBef>
              <a:buNone/>
            </a:pPr>
            <a:r>
              <a:rPr lang="en-US" sz="2000" dirty="0"/>
              <a:t>	PROD = NOP / person-month, for different levels of developer experience and development environment maturity.</a:t>
            </a:r>
          </a:p>
          <a:p>
            <a:pPr eaLnBrk="1" hangingPunct="1">
              <a:spcBef>
                <a:spcPts val="300"/>
              </a:spcBef>
            </a:pPr>
            <a:r>
              <a:rPr lang="en-US" sz="2000" dirty="0"/>
              <a:t>Once the productivity rate has been determined, an estimate of project effort is computing using, </a:t>
            </a:r>
          </a:p>
          <a:p>
            <a:pPr eaLnBrk="1" hangingPunct="1">
              <a:spcBef>
                <a:spcPts val="300"/>
              </a:spcBef>
              <a:buNone/>
            </a:pPr>
            <a:r>
              <a:rPr lang="en-US" sz="2000" dirty="0"/>
              <a:t>	Estimated effort = NOP / PROD</a:t>
            </a:r>
          </a:p>
          <a:p>
            <a:pPr eaLnBrk="1" hangingPunct="1">
              <a:spcBef>
                <a:spcPts val="300"/>
              </a:spcBef>
            </a:pPr>
            <a:r>
              <a:rPr lang="en-US" sz="2000" dirty="0"/>
              <a:t>In more advanced COCOMO II models (these models use FP and KLOC counts of the size variable), a variety of scale factors, cost drivers, and adjustment procedures are required.</a:t>
            </a:r>
          </a:p>
          <a:p>
            <a:pPr eaLnBrk="1" hangingPunct="1">
              <a:spcBef>
                <a:spcPts val="300"/>
              </a:spcBef>
            </a:pPr>
            <a:endParaRPr lang="en-US" sz="16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 - Problems</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a:t>Use the COCOMO II model to estimate the effort required to build software for a simple ATM that produces 12 screens, 10 reports, and will require approximately 80 software components, Percentage of reuse is 20%, Value of Prod=9. Use the application composition model with object points.</a:t>
            </a:r>
          </a:p>
          <a:p>
            <a:pPr>
              <a:buNone/>
            </a:pPr>
            <a:r>
              <a:rPr lang="en-US" sz="2000" b="1" dirty="0"/>
              <a:t>	</a:t>
            </a:r>
            <a:r>
              <a:rPr lang="en-US" sz="2000" b="1" u="sng" dirty="0"/>
              <a:t>To Compute:</a:t>
            </a:r>
            <a:endParaRPr lang="en-US" sz="2000" dirty="0"/>
          </a:p>
          <a:p>
            <a:r>
              <a:rPr lang="en-US" sz="2000" dirty="0"/>
              <a:t>Object points = screen + report + components</a:t>
            </a:r>
          </a:p>
          <a:p>
            <a:r>
              <a:rPr lang="en-US" sz="2000" dirty="0"/>
              <a:t>NOP = Object Points * [(100 - % reuse)/100]</a:t>
            </a:r>
          </a:p>
          <a:p>
            <a:r>
              <a:rPr lang="en-US" sz="2000" dirty="0"/>
              <a:t>Estimated Effort = NOP/PROD</a:t>
            </a:r>
          </a:p>
          <a:p>
            <a:pPr eaLnBrk="1" hangingPunct="1">
              <a:spcBef>
                <a:spcPts val="300"/>
              </a:spcBef>
            </a:pPr>
            <a:endParaRPr lang="en-US" sz="1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Introduction</a:t>
            </a:r>
          </a:p>
          <a:p>
            <a:r>
              <a:rPr lang="en-US" sz="2000" dirty="0"/>
              <a:t>A risk is a potential problem – it might happen or it might not</a:t>
            </a:r>
          </a:p>
          <a:p>
            <a:r>
              <a:rPr lang="en-US" sz="2000" dirty="0"/>
              <a:t>Conceptual definition of risk</a:t>
            </a:r>
          </a:p>
          <a:p>
            <a:pPr lvl="1"/>
            <a:r>
              <a:rPr lang="en-US" sz="1800" dirty="0"/>
              <a:t>Risk concerns future happenings</a:t>
            </a:r>
          </a:p>
          <a:p>
            <a:pPr lvl="1"/>
            <a:r>
              <a:rPr lang="en-US" sz="1800" dirty="0"/>
              <a:t>Risk involves change in mind, opinion, actions, places, etc.</a:t>
            </a:r>
          </a:p>
          <a:p>
            <a:pPr lvl="1"/>
            <a:r>
              <a:rPr lang="en-US" sz="1800" dirty="0"/>
              <a:t>Risk involves choice and the uncertainty that choice entails</a:t>
            </a:r>
          </a:p>
          <a:p>
            <a:pPr lvl="1"/>
            <a:endParaRPr lang="en-US" sz="1600" dirty="0"/>
          </a:p>
          <a:p>
            <a:r>
              <a:rPr lang="en-US" sz="2000" dirty="0"/>
              <a:t>Two characteristics of risk</a:t>
            </a:r>
          </a:p>
          <a:p>
            <a:pPr lvl="1"/>
            <a:r>
              <a:rPr lang="en-US" sz="1800" dirty="0"/>
              <a:t>Uncertainty – the risk may or may not happen, that is, there are no 100% risks. (those, instead are called constraints)</a:t>
            </a:r>
          </a:p>
          <a:p>
            <a:pPr lvl="1"/>
            <a:r>
              <a:rPr lang="en-US" sz="1800" dirty="0"/>
              <a:t>Loss – the risk becomes a reality and unwanted consequences or losses occur</a:t>
            </a:r>
          </a:p>
          <a:p>
            <a:pPr lvl="1"/>
            <a:endParaRPr lang="en-US" sz="1600" dirty="0"/>
          </a:p>
          <a:p>
            <a:pPr eaLnBrk="1" hangingPunct="1">
              <a:spcBef>
                <a:spcPts val="300"/>
              </a:spcBef>
            </a:pPr>
            <a:endParaRPr lang="en-US" sz="16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Management</a:t>
            </a:r>
          </a:p>
        </p:txBody>
      </p:sp>
      <p:sp>
        <p:nvSpPr>
          <p:cNvPr id="24581" name="Rectangle 3"/>
          <p:cNvSpPr>
            <a:spLocks noGrp="1" noChangeArrowheads="1"/>
          </p:cNvSpPr>
          <p:nvPr>
            <p:ph type="body" idx="1"/>
          </p:nvPr>
        </p:nvSpPr>
        <p:spPr>
          <a:xfrm>
            <a:off x="228600" y="609600"/>
            <a:ext cx="8686800" cy="6019800"/>
          </a:xfrm>
        </p:spPr>
        <p:txBody>
          <a:bodyPr>
            <a:normAutofit lnSpcReduction="10000"/>
          </a:bodyPr>
          <a:lstStyle/>
          <a:p>
            <a:pPr>
              <a:buNone/>
            </a:pPr>
            <a:r>
              <a:rPr lang="en-US" sz="2000" b="1" dirty="0"/>
              <a:t>Risk Categorization – Approach #1</a:t>
            </a:r>
          </a:p>
          <a:p>
            <a:pPr marL="355600">
              <a:spcBef>
                <a:spcPts val="355"/>
              </a:spcBef>
              <a:tabLst>
                <a:tab pos="354965" algn="l"/>
                <a:tab pos="355600" algn="l"/>
              </a:tabLst>
            </a:pPr>
            <a:r>
              <a:rPr lang="en-US" sz="2200" dirty="0"/>
              <a:t>Project risks</a:t>
            </a:r>
          </a:p>
          <a:p>
            <a:pPr marL="756285" lvl="1" indent="-287020">
              <a:spcBef>
                <a:spcPts val="229"/>
              </a:spcBef>
              <a:tabLst>
                <a:tab pos="756285" algn="l"/>
                <a:tab pos="756920" algn="l"/>
              </a:tabLst>
            </a:pPr>
            <a:r>
              <a:rPr lang="en-US" sz="1900" dirty="0"/>
              <a:t>They threaten the project plan</a:t>
            </a:r>
          </a:p>
          <a:p>
            <a:pPr marL="756285" marR="5080" lvl="1" indent="-287020">
              <a:lnSpc>
                <a:spcPts val="1939"/>
              </a:lnSpc>
              <a:spcBef>
                <a:spcPts val="464"/>
              </a:spcBef>
              <a:tabLst>
                <a:tab pos="756285" algn="l"/>
                <a:tab pos="756920" algn="l"/>
              </a:tabLst>
            </a:pPr>
            <a:r>
              <a:rPr lang="en-US" sz="1900" dirty="0"/>
              <a:t>If they become real, it is likely that the project schedule will slip and that costs will increase</a:t>
            </a:r>
          </a:p>
          <a:p>
            <a:pPr marL="355600">
              <a:spcBef>
                <a:spcPts val="204"/>
              </a:spcBef>
              <a:tabLst>
                <a:tab pos="354965" algn="l"/>
                <a:tab pos="355600" algn="l"/>
              </a:tabLst>
            </a:pPr>
            <a:r>
              <a:rPr lang="en-US" sz="2200" dirty="0"/>
              <a:t>Technical risks</a:t>
            </a:r>
          </a:p>
          <a:p>
            <a:pPr marL="756285" lvl="1" indent="-287020">
              <a:spcBef>
                <a:spcPts val="225"/>
              </a:spcBef>
              <a:tabLst>
                <a:tab pos="756285" algn="l"/>
                <a:tab pos="756920" algn="l"/>
              </a:tabLst>
            </a:pPr>
            <a:r>
              <a:rPr lang="en-US" sz="1900" dirty="0"/>
              <a:t>They threaten the quality and timeliness of the software to be produced</a:t>
            </a:r>
          </a:p>
          <a:p>
            <a:pPr marL="756285" lvl="1" indent="-287020">
              <a:spcBef>
                <a:spcPts val="219"/>
              </a:spcBef>
              <a:tabLst>
                <a:tab pos="756285" algn="l"/>
                <a:tab pos="756920" algn="l"/>
              </a:tabLst>
            </a:pPr>
            <a:r>
              <a:rPr lang="en-US" sz="1900" dirty="0"/>
              <a:t>If they become real, implementation may become difficult or impossible</a:t>
            </a:r>
          </a:p>
          <a:p>
            <a:pPr marL="355600">
              <a:spcBef>
                <a:spcPts val="229"/>
              </a:spcBef>
              <a:tabLst>
                <a:tab pos="354965" algn="l"/>
                <a:tab pos="355600" algn="l"/>
              </a:tabLst>
            </a:pPr>
            <a:r>
              <a:rPr lang="en-US" sz="2200" dirty="0"/>
              <a:t>Business risks</a:t>
            </a:r>
          </a:p>
          <a:p>
            <a:pPr marL="756285" lvl="1" indent="-287020">
              <a:spcBef>
                <a:spcPts val="225"/>
              </a:spcBef>
              <a:tabLst>
                <a:tab pos="756285" algn="l"/>
                <a:tab pos="756920" algn="l"/>
              </a:tabLst>
            </a:pPr>
            <a:r>
              <a:rPr lang="en-US" sz="1900" dirty="0"/>
              <a:t>They threaten the viability of the software to be built</a:t>
            </a:r>
          </a:p>
          <a:p>
            <a:pPr marL="756285" lvl="1" indent="-287020">
              <a:spcBef>
                <a:spcPts val="215"/>
              </a:spcBef>
              <a:tabLst>
                <a:tab pos="756285" algn="l"/>
                <a:tab pos="756920" algn="l"/>
              </a:tabLst>
            </a:pPr>
            <a:r>
              <a:rPr lang="en-US" sz="1900" dirty="0"/>
              <a:t>If they become real, they jeopardize the project or the product</a:t>
            </a:r>
          </a:p>
          <a:p>
            <a:pPr marL="354965">
              <a:spcBef>
                <a:spcPts val="350"/>
              </a:spcBef>
              <a:tabLst>
                <a:tab pos="354965" algn="l"/>
                <a:tab pos="355600" algn="l"/>
              </a:tabLst>
            </a:pPr>
            <a:r>
              <a:rPr lang="en-US" sz="2200" dirty="0"/>
              <a:t>Sub-categories of Business risks</a:t>
            </a:r>
          </a:p>
          <a:p>
            <a:pPr marL="756285" marR="146050" lvl="1" indent="-287020">
              <a:lnSpc>
                <a:spcPts val="1939"/>
              </a:lnSpc>
              <a:spcBef>
                <a:spcPts val="475"/>
              </a:spcBef>
              <a:buFont typeface="Times New Roman"/>
              <a:buChar char="–"/>
              <a:tabLst>
                <a:tab pos="756285" algn="l"/>
                <a:tab pos="756920" algn="l"/>
              </a:tabLst>
            </a:pPr>
            <a:r>
              <a:rPr lang="en-US" sz="1900" dirty="0"/>
              <a:t>Market risk – building an excellent product or system that no one really wants</a:t>
            </a:r>
          </a:p>
          <a:p>
            <a:pPr marL="756285" marR="474345" lvl="1" indent="-287020">
              <a:lnSpc>
                <a:spcPts val="1939"/>
              </a:lnSpc>
              <a:spcBef>
                <a:spcPts val="439"/>
              </a:spcBef>
              <a:buFont typeface="Times New Roman"/>
              <a:buChar char="–"/>
              <a:tabLst>
                <a:tab pos="756285" algn="l"/>
                <a:tab pos="756920" algn="l"/>
              </a:tabLst>
            </a:pPr>
            <a:r>
              <a:rPr lang="en-US" sz="1900" dirty="0"/>
              <a:t>Strategic risk – building a product that no longer fits into the overall  business strategy for the company</a:t>
            </a:r>
          </a:p>
          <a:p>
            <a:pPr marL="756285" marR="5080" lvl="1" indent="-287020">
              <a:lnSpc>
                <a:spcPts val="1939"/>
              </a:lnSpc>
              <a:spcBef>
                <a:spcPts val="440"/>
              </a:spcBef>
              <a:buFont typeface="Times New Roman"/>
              <a:buChar char="–"/>
              <a:tabLst>
                <a:tab pos="756285" algn="l"/>
                <a:tab pos="756920" algn="l"/>
              </a:tabLst>
            </a:pPr>
            <a:r>
              <a:rPr lang="en-US" sz="1900" dirty="0"/>
              <a:t>Sales risk – building a product that the sales force doesn't understand how to sell</a:t>
            </a:r>
          </a:p>
          <a:p>
            <a:pPr marL="756285" marR="354965" lvl="1" indent="-287020">
              <a:lnSpc>
                <a:spcPts val="1939"/>
              </a:lnSpc>
              <a:spcBef>
                <a:spcPts val="440"/>
              </a:spcBef>
              <a:buFont typeface="Times New Roman"/>
              <a:buChar char="–"/>
              <a:tabLst>
                <a:tab pos="756285" algn="l"/>
                <a:tab pos="756920" algn="l"/>
              </a:tabLst>
            </a:pPr>
            <a:r>
              <a:rPr lang="en-US" sz="1900" dirty="0"/>
              <a:t>Management risk – losing the support of senior management due to a  change in focus or a change in people</a:t>
            </a:r>
          </a:p>
          <a:p>
            <a:pPr marL="756285" lvl="1" indent="-287655">
              <a:spcBef>
                <a:spcPts val="190"/>
              </a:spcBef>
              <a:buFont typeface="Times New Roman"/>
              <a:buChar char="–"/>
              <a:tabLst>
                <a:tab pos="756285" algn="l"/>
                <a:tab pos="756920" algn="l"/>
              </a:tabLst>
            </a:pPr>
            <a:r>
              <a:rPr lang="en-US" sz="1900" dirty="0"/>
              <a:t>Budget risk – losing budgetary or personnel commitment</a:t>
            </a:r>
          </a:p>
          <a:p>
            <a:pPr lvl="1"/>
            <a:endParaRPr lang="en-US" sz="1600" dirty="0"/>
          </a:p>
          <a:p>
            <a:pPr eaLnBrk="1" hangingPunct="1">
              <a:spcBef>
                <a:spcPts val="300"/>
              </a:spcBef>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Introduction</a:t>
            </a:r>
          </a:p>
          <a:p>
            <a:r>
              <a:rPr lang="en-GB" sz="2000" dirty="0"/>
              <a:t>Concerned with activities involved in ensuring that software is delivered on time and on schedule and in accordance with the requirements of the organisations developing and procuring the software.</a:t>
            </a:r>
          </a:p>
          <a:p>
            <a:r>
              <a:rPr lang="en-GB" sz="2000" dirty="0"/>
              <a:t>Project management is needed because software development is always subject to budget and schedule constraints that are set by the organisation developing the software.</a:t>
            </a:r>
          </a:p>
          <a:p>
            <a:endParaRPr lang="en-GB" sz="2000" dirty="0"/>
          </a:p>
          <a:p>
            <a:pPr>
              <a:buNone/>
            </a:pPr>
            <a:r>
              <a:rPr lang="en-GB" sz="2000" b="1" dirty="0"/>
              <a:t>Success Criteria</a:t>
            </a:r>
          </a:p>
          <a:p>
            <a:r>
              <a:rPr lang="en-GB" sz="2000" dirty="0"/>
              <a:t>Deliver the software to the customer at the agreed time.</a:t>
            </a:r>
          </a:p>
          <a:p>
            <a:r>
              <a:rPr lang="en-GB" sz="2000" dirty="0"/>
              <a:t>Keep overall costs within budget.</a:t>
            </a:r>
          </a:p>
          <a:p>
            <a:r>
              <a:rPr lang="en-GB" sz="2000" dirty="0"/>
              <a:t>Deliver software that meets the customer’s expectations.</a:t>
            </a:r>
          </a:p>
          <a:p>
            <a:r>
              <a:rPr lang="en-GB" sz="2000" dirty="0"/>
              <a:t>Maintain a coherent and well-functioning development team.</a:t>
            </a:r>
          </a:p>
          <a:p>
            <a:pPr>
              <a:buNone/>
            </a:pPr>
            <a:endParaRPr 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Risk Categorization – Approach #2</a:t>
            </a:r>
          </a:p>
          <a:p>
            <a:pPr marL="355600" indent="-343535">
              <a:spcBef>
                <a:spcPts val="590"/>
              </a:spcBef>
              <a:tabLst>
                <a:tab pos="355600" algn="l"/>
                <a:tab pos="356235" algn="l"/>
              </a:tabLst>
            </a:pPr>
            <a:r>
              <a:rPr lang="en-US" sz="2000" dirty="0"/>
              <a:t>Known risks</a:t>
            </a:r>
          </a:p>
          <a:p>
            <a:pPr marL="756285" marR="5080" lvl="1" indent="-287020">
              <a:spcBef>
                <a:spcPts val="439"/>
              </a:spcBef>
              <a:tabLst>
                <a:tab pos="756285" algn="l"/>
                <a:tab pos="756920" algn="l"/>
              </a:tabLst>
            </a:pPr>
            <a:r>
              <a:rPr lang="en-US" sz="1800" dirty="0"/>
              <a:t>Those risks that can be uncovered after careful evaluation of the project plan, the business and technical environment in which the project is being  developed, and other reliable information sources (e.g., unrealistic delivery  date).</a:t>
            </a:r>
          </a:p>
          <a:p>
            <a:pPr marL="355600" indent="-343535">
              <a:spcBef>
                <a:spcPts val="590"/>
              </a:spcBef>
              <a:tabLst>
                <a:tab pos="355600" algn="l"/>
                <a:tab pos="356235" algn="l"/>
              </a:tabLst>
            </a:pPr>
            <a:r>
              <a:rPr lang="en-US" sz="2000" dirty="0"/>
              <a:t>Predictable risks</a:t>
            </a:r>
          </a:p>
          <a:p>
            <a:pPr marL="756285" lvl="1" indent="-287020">
              <a:spcBef>
                <a:spcPts val="439"/>
              </a:spcBef>
              <a:tabLst>
                <a:tab pos="756285" algn="l"/>
                <a:tab pos="756920" algn="l"/>
              </a:tabLst>
            </a:pPr>
            <a:r>
              <a:rPr lang="en-US" sz="1800" dirty="0"/>
              <a:t>Those risks that are extrapolated from past project experience (e.g., past</a:t>
            </a:r>
          </a:p>
          <a:p>
            <a:pPr marL="756285">
              <a:lnSpc>
                <a:spcPct val="100000"/>
              </a:lnSpc>
              <a:buNone/>
            </a:pPr>
            <a:r>
              <a:rPr lang="en-US" sz="1800" dirty="0"/>
              <a:t>	turnover).</a:t>
            </a:r>
          </a:p>
          <a:p>
            <a:pPr marL="355600" indent="-343535">
              <a:spcBef>
                <a:spcPts val="590"/>
              </a:spcBef>
              <a:tabLst>
                <a:tab pos="355600" algn="l"/>
                <a:tab pos="356235" algn="l"/>
              </a:tabLst>
            </a:pPr>
            <a:r>
              <a:rPr lang="en-US" sz="2000" dirty="0"/>
              <a:t>Unpredictable risks</a:t>
            </a:r>
          </a:p>
          <a:p>
            <a:pPr marL="756285" marR="264160" lvl="1" indent="-287020">
              <a:spcBef>
                <a:spcPts val="440"/>
              </a:spcBef>
              <a:tabLst>
                <a:tab pos="756285" algn="l"/>
                <a:tab pos="756920" algn="l"/>
              </a:tabLst>
            </a:pPr>
            <a:r>
              <a:rPr lang="en-US" sz="1800" dirty="0"/>
              <a:t>Those risks that can and do occur, but are extremely difficult to identify in  advance.</a:t>
            </a:r>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Strategies</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spcBef>
                <a:spcPts val="355"/>
              </a:spcBef>
              <a:tabLst>
                <a:tab pos="355600" algn="l"/>
                <a:tab pos="356235" algn="l"/>
              </a:tabLst>
            </a:pPr>
            <a:r>
              <a:rPr lang="en-US" sz="2000" dirty="0"/>
              <a:t>Reactive risk strategies</a:t>
            </a:r>
          </a:p>
          <a:p>
            <a:pPr marL="756285" lvl="1" indent="-287020">
              <a:spcBef>
                <a:spcPts val="229"/>
              </a:spcBef>
              <a:tabLst>
                <a:tab pos="756285" algn="l"/>
                <a:tab pos="756920" algn="l"/>
              </a:tabLst>
            </a:pPr>
            <a:r>
              <a:rPr lang="en-US" sz="1800" dirty="0"/>
              <a:t>"Don't worry, I'll think of something"</a:t>
            </a:r>
          </a:p>
          <a:p>
            <a:pPr marL="756285" lvl="1" indent="-287020">
              <a:spcBef>
                <a:spcPts val="215"/>
              </a:spcBef>
              <a:tabLst>
                <a:tab pos="756285" algn="l"/>
                <a:tab pos="756920" algn="l"/>
              </a:tabLst>
            </a:pPr>
            <a:r>
              <a:rPr lang="en-US" sz="1800" dirty="0"/>
              <a:t>The majority of software teams and managers rely on this approach</a:t>
            </a:r>
          </a:p>
          <a:p>
            <a:pPr marL="756285" lvl="1" indent="-287020">
              <a:spcBef>
                <a:spcPts val="215"/>
              </a:spcBef>
              <a:tabLst>
                <a:tab pos="756285" algn="l"/>
                <a:tab pos="756920" algn="l"/>
              </a:tabLst>
            </a:pPr>
            <a:r>
              <a:rPr lang="en-US" sz="1800" dirty="0"/>
              <a:t>Nothing is done about risks until something goes wrong</a:t>
            </a:r>
          </a:p>
          <a:p>
            <a:pPr marL="1155700">
              <a:lnSpc>
                <a:spcPts val="1825"/>
              </a:lnSpc>
            </a:pPr>
            <a:r>
              <a:rPr lang="en-US" sz="1600" dirty="0"/>
              <a:t>The team then flies into action in an attempt to correct the problem rapidly</a:t>
            </a:r>
          </a:p>
          <a:p>
            <a:pPr marL="1155700">
              <a:lnSpc>
                <a:spcPts val="1825"/>
              </a:lnSpc>
            </a:pPr>
            <a:r>
              <a:rPr lang="en-US" sz="1600" dirty="0"/>
              <a:t>(Fire fighting)</a:t>
            </a:r>
          </a:p>
          <a:p>
            <a:pPr marL="756285" lvl="1" indent="-287020">
              <a:spcBef>
                <a:spcPts val="210"/>
              </a:spcBef>
              <a:tabLst>
                <a:tab pos="756285" algn="l"/>
                <a:tab pos="756920" algn="l"/>
              </a:tabLst>
            </a:pPr>
            <a:r>
              <a:rPr lang="en-US" sz="1800" dirty="0"/>
              <a:t>Crisis management is the choice of management techniques</a:t>
            </a:r>
          </a:p>
          <a:p>
            <a:pPr marL="756285" lvl="1" indent="-287020">
              <a:spcBef>
                <a:spcPts val="210"/>
              </a:spcBef>
              <a:buNone/>
              <a:tabLst>
                <a:tab pos="756285" algn="l"/>
                <a:tab pos="756920" algn="l"/>
              </a:tabLst>
            </a:pPr>
            <a:endParaRPr lang="en-US" sz="1800" dirty="0"/>
          </a:p>
          <a:p>
            <a:pPr marL="355600" indent="-343535">
              <a:spcBef>
                <a:spcPts val="229"/>
              </a:spcBef>
              <a:tabLst>
                <a:tab pos="355600" algn="l"/>
                <a:tab pos="356235" algn="l"/>
              </a:tabLst>
            </a:pPr>
            <a:r>
              <a:rPr lang="en-US" sz="2000" dirty="0"/>
              <a:t>Proactive risk strategies</a:t>
            </a:r>
          </a:p>
          <a:p>
            <a:pPr marL="756285" lvl="1" indent="-287020">
              <a:spcBef>
                <a:spcPts val="225"/>
              </a:spcBef>
              <a:tabLst>
                <a:tab pos="756285" algn="l"/>
                <a:tab pos="756920" algn="l"/>
              </a:tabLst>
            </a:pPr>
            <a:r>
              <a:rPr lang="en-US" sz="1800" dirty="0"/>
              <a:t>Steps for risk management are followed (see next slide)</a:t>
            </a:r>
          </a:p>
          <a:p>
            <a:pPr marL="756285" lvl="1" indent="-287020">
              <a:lnSpc>
                <a:spcPts val="2050"/>
              </a:lnSpc>
              <a:spcBef>
                <a:spcPts val="215"/>
              </a:spcBef>
              <a:tabLst>
                <a:tab pos="756285" algn="l"/>
                <a:tab pos="756920" algn="l"/>
              </a:tabLst>
            </a:pPr>
            <a:r>
              <a:rPr lang="en-US" sz="1800" dirty="0"/>
              <a:t>Primary objective is to avoid risk and to have a contingency plan in place to handle unavoidable risks in a controlled and effective manner</a:t>
            </a:r>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Steps for Risk Management</a:t>
            </a:r>
          </a:p>
        </p:txBody>
      </p:sp>
      <p:sp>
        <p:nvSpPr>
          <p:cNvPr id="24581" name="Rectangle 3"/>
          <p:cNvSpPr>
            <a:spLocks noGrp="1" noChangeArrowheads="1"/>
          </p:cNvSpPr>
          <p:nvPr>
            <p:ph type="body" idx="1"/>
          </p:nvPr>
        </p:nvSpPr>
        <p:spPr>
          <a:xfrm>
            <a:off x="228600" y="685800"/>
            <a:ext cx="8686800" cy="5943600"/>
          </a:xfrm>
        </p:spPr>
        <p:txBody>
          <a:bodyPr>
            <a:normAutofit/>
          </a:bodyPr>
          <a:lstStyle/>
          <a:p>
            <a:pPr marL="355600" indent="-343535">
              <a:spcBef>
                <a:spcPts val="355"/>
              </a:spcBef>
              <a:tabLst>
                <a:tab pos="355600" algn="l"/>
                <a:tab pos="356235" algn="l"/>
              </a:tabLst>
            </a:pPr>
            <a:r>
              <a:rPr lang="en-US" sz="2000" dirty="0"/>
              <a:t>Identify possible risks; recognize what can go wrong.</a:t>
            </a:r>
          </a:p>
          <a:p>
            <a:pPr marL="355600" indent="-343535">
              <a:spcBef>
                <a:spcPts val="355"/>
              </a:spcBef>
              <a:tabLst>
                <a:tab pos="355600" algn="l"/>
                <a:tab pos="356235" algn="l"/>
              </a:tabLst>
            </a:pPr>
            <a:r>
              <a:rPr lang="en-US" sz="2000" dirty="0"/>
              <a:t>Analyze each risk to estimate the probability that it will occur and the impact (i.e., damage) that it will do if it does occur.</a:t>
            </a:r>
          </a:p>
          <a:p>
            <a:pPr marL="355600" indent="-343535">
              <a:spcBef>
                <a:spcPts val="355"/>
              </a:spcBef>
              <a:tabLst>
                <a:tab pos="355600" algn="l"/>
                <a:tab pos="356235" algn="l"/>
              </a:tabLst>
            </a:pPr>
            <a:r>
              <a:rPr lang="en-US" sz="2000" dirty="0"/>
              <a:t>Rank the risks by probability and impact</a:t>
            </a:r>
          </a:p>
          <a:p>
            <a:pPr marL="355600" indent="-343535">
              <a:spcBef>
                <a:spcPts val="355"/>
              </a:spcBef>
              <a:buNone/>
              <a:tabLst>
                <a:tab pos="355600" algn="l"/>
                <a:tab pos="356235" algn="l"/>
              </a:tabLst>
            </a:pPr>
            <a:r>
              <a:rPr lang="en-US" sz="2000" dirty="0"/>
              <a:t>	- Impact may be negligible, marginal, critical, and catastrophic</a:t>
            </a:r>
          </a:p>
          <a:p>
            <a:pPr marL="355600" indent="-343535">
              <a:spcBef>
                <a:spcPts val="355"/>
              </a:spcBef>
              <a:tabLst>
                <a:tab pos="355600" algn="l"/>
                <a:tab pos="356235" algn="l"/>
              </a:tabLst>
            </a:pPr>
            <a:r>
              <a:rPr lang="en-US" sz="2000" dirty="0"/>
              <a:t>Develop a contingency plan to manage those risks having high  probability and high impact.</a:t>
            </a:r>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Identification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spcBef>
                <a:spcPts val="355"/>
              </a:spcBef>
              <a:buNone/>
              <a:tabLst>
                <a:tab pos="355600" algn="l"/>
                <a:tab pos="356235" algn="l"/>
              </a:tabLst>
            </a:pPr>
            <a:r>
              <a:rPr lang="en-US" sz="2200" b="1" dirty="0"/>
              <a:t>Background</a:t>
            </a:r>
          </a:p>
          <a:p>
            <a:pPr marL="355600" marR="447040" indent="-343535">
              <a:lnSpc>
                <a:spcPts val="2160"/>
              </a:lnSpc>
              <a:spcBef>
                <a:spcPts val="375"/>
              </a:spcBef>
              <a:tabLst>
                <a:tab pos="355600" algn="l"/>
                <a:tab pos="356235" algn="l"/>
              </a:tabLst>
            </a:pPr>
            <a:r>
              <a:rPr lang="en-US" sz="2000" dirty="0"/>
              <a:t>Risk identification is a systematic attempt to specify threats to the  project plan</a:t>
            </a:r>
          </a:p>
          <a:p>
            <a:pPr marL="355600" marR="5080" indent="-343535">
              <a:lnSpc>
                <a:spcPct val="90100"/>
              </a:lnSpc>
              <a:spcBef>
                <a:spcPts val="445"/>
              </a:spcBef>
              <a:tabLst>
                <a:tab pos="355600" algn="l"/>
                <a:tab pos="356235" algn="l"/>
              </a:tabLst>
            </a:pPr>
            <a:r>
              <a:rPr lang="en-US" sz="2000" dirty="0"/>
              <a:t>By identifying known and predictable risks, the project manager takes a first</a:t>
            </a:r>
          </a:p>
          <a:p>
            <a:pPr marL="355600" marR="5080" indent="-343535">
              <a:lnSpc>
                <a:spcPct val="90100"/>
              </a:lnSpc>
              <a:spcBef>
                <a:spcPts val="445"/>
              </a:spcBef>
              <a:buNone/>
              <a:tabLst>
                <a:tab pos="355600" algn="l"/>
                <a:tab pos="356235" algn="l"/>
              </a:tabLst>
            </a:pPr>
            <a:r>
              <a:rPr lang="en-US" sz="2000" dirty="0"/>
              <a:t>	step toward avoiding them when possible and controlling them when </a:t>
            </a:r>
          </a:p>
          <a:p>
            <a:pPr marL="355600" marR="5080" indent="-343535">
              <a:lnSpc>
                <a:spcPct val="90100"/>
              </a:lnSpc>
              <a:spcBef>
                <a:spcPts val="445"/>
              </a:spcBef>
              <a:buNone/>
              <a:tabLst>
                <a:tab pos="355600" algn="l"/>
                <a:tab pos="356235" algn="l"/>
              </a:tabLst>
            </a:pPr>
            <a:r>
              <a:rPr lang="en-US" sz="2000" dirty="0"/>
              <a:t>	necessary</a:t>
            </a:r>
          </a:p>
          <a:p>
            <a:pPr marL="355600" indent="-343535">
              <a:spcBef>
                <a:spcPts val="240"/>
              </a:spcBef>
              <a:tabLst>
                <a:tab pos="355600" algn="l"/>
                <a:tab pos="356235" algn="l"/>
              </a:tabLst>
            </a:pPr>
            <a:r>
              <a:rPr lang="en-US" sz="2000" dirty="0"/>
              <a:t>Generic risks</a:t>
            </a:r>
            <a:endParaRPr lang="en-US" sz="2200" dirty="0"/>
          </a:p>
          <a:p>
            <a:pPr marL="756285" lvl="1" indent="-287020">
              <a:spcBef>
                <a:spcPts val="225"/>
              </a:spcBef>
              <a:tabLst>
                <a:tab pos="756285" algn="l"/>
                <a:tab pos="756920" algn="l"/>
              </a:tabLst>
            </a:pPr>
            <a:r>
              <a:rPr lang="en-US" sz="1900" dirty="0"/>
              <a:t>Risks that are a potential threat to every software project</a:t>
            </a:r>
          </a:p>
          <a:p>
            <a:pPr marL="355600" indent="-343535">
              <a:spcBef>
                <a:spcPts val="234"/>
              </a:spcBef>
              <a:tabLst>
                <a:tab pos="355600" algn="l"/>
                <a:tab pos="356235" algn="l"/>
              </a:tabLst>
            </a:pPr>
            <a:r>
              <a:rPr lang="en-US" sz="2000" dirty="0"/>
              <a:t>Product-specific risks</a:t>
            </a:r>
            <a:endParaRPr lang="en-US" sz="2200" dirty="0"/>
          </a:p>
          <a:p>
            <a:pPr marL="756285" marR="53975" lvl="1" indent="-287020">
              <a:lnSpc>
                <a:spcPts val="1939"/>
              </a:lnSpc>
              <a:spcBef>
                <a:spcPts val="470"/>
              </a:spcBef>
              <a:tabLst>
                <a:tab pos="756285" algn="l"/>
                <a:tab pos="756920" algn="l"/>
              </a:tabLst>
            </a:pPr>
            <a:r>
              <a:rPr lang="en-US" sz="1900" dirty="0"/>
              <a:t>Risks that can be identified only by those a with a clear understanding of  the technology, the people, and the environment that is specific to the  software that is to be built</a:t>
            </a:r>
          </a:p>
          <a:p>
            <a:pPr marL="756285" lvl="1" indent="-287020">
              <a:spcBef>
                <a:spcPts val="195"/>
              </a:spcBef>
              <a:tabLst>
                <a:tab pos="756285" algn="l"/>
                <a:tab pos="756920" algn="l"/>
              </a:tabLst>
            </a:pPr>
            <a:r>
              <a:rPr lang="en-US" sz="1900" dirty="0"/>
              <a:t>This requires examination of the project plan and the statement of scope</a:t>
            </a:r>
          </a:p>
          <a:p>
            <a:pPr marL="756285" lvl="1" indent="-287020">
              <a:lnSpc>
                <a:spcPts val="2055"/>
              </a:lnSpc>
              <a:spcBef>
                <a:spcPts val="215"/>
              </a:spcBef>
              <a:tabLst>
                <a:tab pos="756285" algn="l"/>
                <a:tab pos="756920" algn="l"/>
              </a:tabLst>
            </a:pPr>
            <a:r>
              <a:rPr lang="en-US" sz="1900" dirty="0"/>
              <a:t>"What special characteristics of this product may threaten our project plan?“</a:t>
            </a:r>
          </a:p>
          <a:p>
            <a:pPr marL="355600" indent="-343535">
              <a:spcBef>
                <a:spcPts val="355"/>
              </a:spcBef>
              <a:tabLst>
                <a:tab pos="355600" algn="l"/>
                <a:tab pos="356235" algn="l"/>
              </a:tabLst>
            </a:pPr>
            <a:endParaRPr lang="en-US" sz="22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Item Checklist</a:t>
            </a:r>
          </a:p>
        </p:txBody>
      </p:sp>
      <p:sp>
        <p:nvSpPr>
          <p:cNvPr id="24581" name="Rectangle 3"/>
          <p:cNvSpPr>
            <a:spLocks noGrp="1" noChangeArrowheads="1"/>
          </p:cNvSpPr>
          <p:nvPr>
            <p:ph type="body" idx="1"/>
          </p:nvPr>
        </p:nvSpPr>
        <p:spPr>
          <a:xfrm>
            <a:off x="228600" y="685800"/>
            <a:ext cx="8686800" cy="5943600"/>
          </a:xfrm>
        </p:spPr>
        <p:txBody>
          <a:bodyPr>
            <a:normAutofit/>
          </a:bodyPr>
          <a:lstStyle/>
          <a:p>
            <a:pPr marL="382270">
              <a:spcBef>
                <a:spcPts val="580"/>
              </a:spcBef>
              <a:tabLst>
                <a:tab pos="382270" algn="l"/>
                <a:tab pos="382905" algn="l"/>
              </a:tabLst>
            </a:pPr>
            <a:r>
              <a:rPr lang="en-US" sz="2000" dirty="0"/>
              <a:t>Used as one way to identify risks</a:t>
            </a:r>
          </a:p>
          <a:p>
            <a:pPr marL="382270" marR="48260">
              <a:spcBef>
                <a:spcPts val="480"/>
              </a:spcBef>
              <a:tabLst>
                <a:tab pos="382270" algn="l"/>
                <a:tab pos="382905" algn="l"/>
              </a:tabLst>
            </a:pPr>
            <a:r>
              <a:rPr lang="en-US" sz="2000" dirty="0"/>
              <a:t>Focuses on known and predictable risks in specific subcategories (see next slide)</a:t>
            </a:r>
          </a:p>
          <a:p>
            <a:pPr marL="382270">
              <a:spcBef>
                <a:spcPts val="480"/>
              </a:spcBef>
              <a:tabLst>
                <a:tab pos="382270" algn="l"/>
                <a:tab pos="382905" algn="l"/>
              </a:tabLst>
            </a:pPr>
            <a:r>
              <a:rPr lang="en-US" sz="2000" dirty="0"/>
              <a:t>Can be organized in several ways</a:t>
            </a:r>
          </a:p>
          <a:p>
            <a:pPr marL="782955" lvl="1" indent="-287655">
              <a:spcBef>
                <a:spcPts val="439"/>
              </a:spcBef>
              <a:tabLst>
                <a:tab pos="783590" algn="l"/>
                <a:tab pos="784225" algn="l"/>
              </a:tabLst>
            </a:pPr>
            <a:r>
              <a:rPr lang="en-US" sz="1800" dirty="0"/>
              <a:t>A list of characteristics relevant to each risk subcategory</a:t>
            </a:r>
          </a:p>
          <a:p>
            <a:pPr marL="782955" lvl="1" indent="-287655">
              <a:spcBef>
                <a:spcPts val="430"/>
              </a:spcBef>
              <a:tabLst>
                <a:tab pos="783590" algn="l"/>
                <a:tab pos="784225" algn="l"/>
              </a:tabLst>
            </a:pPr>
            <a:r>
              <a:rPr lang="en-US" sz="1800" dirty="0"/>
              <a:t>Questionnaire that leads to an estimate on the impact of each risk</a:t>
            </a:r>
          </a:p>
          <a:p>
            <a:pPr marL="782955" marR="5080" lvl="1" indent="-287020">
              <a:spcBef>
                <a:spcPts val="434"/>
              </a:spcBef>
              <a:tabLst>
                <a:tab pos="783590" algn="l"/>
                <a:tab pos="784225" algn="l"/>
              </a:tabLst>
            </a:pPr>
            <a:r>
              <a:rPr lang="en-US" sz="1800" dirty="0"/>
              <a:t>A list containing a set of risk component and drivers along with their probability  of occurrence</a:t>
            </a:r>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Known &amp; Predictable Risk Categories</a:t>
            </a:r>
          </a:p>
        </p:txBody>
      </p:sp>
      <p:sp>
        <p:nvSpPr>
          <p:cNvPr id="24581" name="Rectangle 3"/>
          <p:cNvSpPr>
            <a:spLocks noGrp="1" noChangeArrowheads="1"/>
          </p:cNvSpPr>
          <p:nvPr>
            <p:ph type="body" idx="1"/>
          </p:nvPr>
        </p:nvSpPr>
        <p:spPr>
          <a:xfrm>
            <a:off x="228600" y="685800"/>
            <a:ext cx="8686800" cy="6019800"/>
          </a:xfrm>
        </p:spPr>
        <p:txBody>
          <a:bodyPr>
            <a:normAutofit/>
          </a:bodyPr>
          <a:lstStyle/>
          <a:p>
            <a:pPr marL="355600" indent="-343535">
              <a:lnSpc>
                <a:spcPts val="2280"/>
              </a:lnSpc>
              <a:spcBef>
                <a:spcPts val="105"/>
              </a:spcBef>
              <a:buFont typeface="Times New Roman"/>
              <a:buChar char="•"/>
              <a:tabLst>
                <a:tab pos="355600" algn="l"/>
                <a:tab pos="356235" algn="l"/>
              </a:tabLst>
            </a:pPr>
            <a:r>
              <a:rPr lang="en-US" sz="2000" b="1" dirty="0"/>
              <a:t>Product size</a:t>
            </a:r>
            <a:r>
              <a:rPr lang="en-US" sz="2000" dirty="0"/>
              <a:t> – risks associated with overall size of the software to be built</a:t>
            </a:r>
          </a:p>
          <a:p>
            <a:pPr marL="355600" marR="734060" indent="-343535">
              <a:lnSpc>
                <a:spcPts val="2160"/>
              </a:lnSpc>
              <a:spcBef>
                <a:spcPts val="509"/>
              </a:spcBef>
              <a:buFont typeface="Times New Roman"/>
              <a:buChar char="•"/>
              <a:tabLst>
                <a:tab pos="355600" algn="l"/>
                <a:tab pos="356235" algn="l"/>
              </a:tabLst>
            </a:pPr>
            <a:r>
              <a:rPr lang="en-US" sz="2000" b="1" dirty="0"/>
              <a:t>Business impact</a:t>
            </a:r>
            <a:r>
              <a:rPr lang="en-US" sz="2000" dirty="0"/>
              <a:t> – risks associated with constraints imposed by management or the marketplace</a:t>
            </a:r>
          </a:p>
          <a:p>
            <a:pPr marL="355600" marR="5080" indent="-343535" algn="just">
              <a:lnSpc>
                <a:spcPts val="2160"/>
              </a:lnSpc>
              <a:spcBef>
                <a:spcPts val="480"/>
              </a:spcBef>
              <a:buFont typeface="Times New Roman"/>
              <a:buChar char="•"/>
              <a:tabLst>
                <a:tab pos="356235" algn="l"/>
              </a:tabLst>
            </a:pPr>
            <a:r>
              <a:rPr lang="en-US" sz="2000" b="1" dirty="0"/>
              <a:t>Customer characteristics </a:t>
            </a:r>
            <a:r>
              <a:rPr lang="en-US" sz="2000" dirty="0"/>
              <a:t>– risks associated with sophistication of the  customer and the developer's ability to communicate with the customer  in a timely manner</a:t>
            </a:r>
          </a:p>
          <a:p>
            <a:pPr marL="355600" marR="519430" indent="-343535">
              <a:lnSpc>
                <a:spcPts val="2160"/>
              </a:lnSpc>
              <a:spcBef>
                <a:spcPts val="484"/>
              </a:spcBef>
              <a:buFont typeface="Times New Roman"/>
              <a:buChar char="•"/>
              <a:tabLst>
                <a:tab pos="355600" algn="l"/>
                <a:tab pos="356235" algn="l"/>
              </a:tabLst>
            </a:pPr>
            <a:r>
              <a:rPr lang="en-US" sz="2000" b="1" dirty="0"/>
              <a:t>Process definition</a:t>
            </a:r>
            <a:r>
              <a:rPr lang="en-US" sz="2000" dirty="0"/>
              <a:t> – risks associated with the degree to which the  software process has been defined and is followed</a:t>
            </a:r>
          </a:p>
          <a:p>
            <a:pPr marL="355600" marR="372745" indent="-343535">
              <a:lnSpc>
                <a:spcPts val="2160"/>
              </a:lnSpc>
              <a:spcBef>
                <a:spcPts val="480"/>
              </a:spcBef>
              <a:buFont typeface="Times New Roman"/>
              <a:buChar char="•"/>
              <a:tabLst>
                <a:tab pos="355600" algn="l"/>
                <a:tab pos="356235" algn="l"/>
              </a:tabLst>
            </a:pPr>
            <a:r>
              <a:rPr lang="en-US" sz="2000" b="1" dirty="0"/>
              <a:t>Development environment</a:t>
            </a:r>
            <a:r>
              <a:rPr lang="en-US" sz="2000" dirty="0"/>
              <a:t> – risks associated with availability and  quality of the tools to be used to build the project</a:t>
            </a:r>
          </a:p>
          <a:p>
            <a:pPr marL="355600" marR="257810" indent="-343535">
              <a:lnSpc>
                <a:spcPts val="2160"/>
              </a:lnSpc>
              <a:spcBef>
                <a:spcPts val="480"/>
              </a:spcBef>
              <a:buFont typeface="Times New Roman"/>
              <a:buChar char="•"/>
              <a:tabLst>
                <a:tab pos="355600" algn="l"/>
                <a:tab pos="356235" algn="l"/>
              </a:tabLst>
            </a:pPr>
            <a:r>
              <a:rPr lang="en-US" sz="2000" b="1" dirty="0"/>
              <a:t>Technology to be built</a:t>
            </a:r>
            <a:r>
              <a:rPr lang="en-US" sz="2000" dirty="0"/>
              <a:t> – risks associated with complexity of the system to be built and the "newness" of the technology in the system</a:t>
            </a:r>
          </a:p>
          <a:p>
            <a:pPr marL="355600" marR="27940" indent="-343535">
              <a:lnSpc>
                <a:spcPts val="2160"/>
              </a:lnSpc>
              <a:spcBef>
                <a:spcPts val="480"/>
              </a:spcBef>
              <a:buFont typeface="Times New Roman"/>
              <a:buChar char="•"/>
              <a:tabLst>
                <a:tab pos="355600" algn="l"/>
                <a:tab pos="356235" algn="l"/>
              </a:tabLst>
            </a:pPr>
            <a:r>
              <a:rPr lang="en-US" sz="2000" b="1" dirty="0"/>
              <a:t>Staff size and experience</a:t>
            </a:r>
            <a:r>
              <a:rPr lang="en-US" sz="2000" dirty="0"/>
              <a:t> – risks associated with overall technical and  project experience of the software engineers who will do the work</a:t>
            </a:r>
            <a:endParaRPr lang="en-US" sz="18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Questionnaire on Project Risk</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10000"/>
          </a:bodyPr>
          <a:lstStyle/>
          <a:p>
            <a:pPr marL="700405">
              <a:lnSpc>
                <a:spcPct val="100000"/>
              </a:lnSpc>
              <a:spcBef>
                <a:spcPts val="95"/>
              </a:spcBef>
              <a:buNone/>
            </a:pPr>
            <a:r>
              <a:rPr lang="en-US" sz="1600" spc="-5" dirty="0">
                <a:latin typeface="Times New Roman"/>
                <a:cs typeface="Times New Roman"/>
              </a:rPr>
              <a:t>		        (Questions are ordered by their relative importance to project</a:t>
            </a:r>
            <a:r>
              <a:rPr lang="en-US" sz="1600" spc="225" dirty="0">
                <a:latin typeface="Times New Roman"/>
                <a:cs typeface="Times New Roman"/>
              </a:rPr>
              <a:t> </a:t>
            </a:r>
            <a:r>
              <a:rPr lang="en-US" sz="1600" spc="-5" dirty="0">
                <a:latin typeface="Times New Roman"/>
                <a:cs typeface="Times New Roman"/>
              </a:rPr>
              <a:t>success)</a:t>
            </a:r>
            <a:endParaRPr lang="en-US" sz="1600" dirty="0">
              <a:latin typeface="Times New Roman"/>
              <a:cs typeface="Times New Roman"/>
            </a:endParaRPr>
          </a:p>
          <a:p>
            <a:pPr marL="621665" indent="-609600">
              <a:lnSpc>
                <a:spcPct val="100000"/>
              </a:lnSpc>
              <a:spcBef>
                <a:spcPts val="1510"/>
              </a:spcBef>
              <a:buAutoNum type="arabicParenR"/>
              <a:tabLst>
                <a:tab pos="621665" algn="l"/>
                <a:tab pos="622300" algn="l"/>
              </a:tabLst>
            </a:pPr>
            <a:r>
              <a:rPr lang="en-US" sz="2200" dirty="0"/>
              <a:t>Have top software and customer managers formally committed to support the project?</a:t>
            </a:r>
          </a:p>
          <a:p>
            <a:pPr marL="621665" marR="540385" indent="-609600">
              <a:lnSpc>
                <a:spcPct val="100000"/>
              </a:lnSpc>
              <a:spcBef>
                <a:spcPts val="480"/>
              </a:spcBef>
              <a:buAutoNum type="arabicParenR" startAt="2"/>
              <a:tabLst>
                <a:tab pos="621665" algn="l"/>
                <a:tab pos="622300" algn="l"/>
              </a:tabLst>
            </a:pPr>
            <a:r>
              <a:rPr lang="en-US" sz="2200" dirty="0"/>
              <a:t>Are end-users enthusiastically committed to the project and the  system/product to be built?</a:t>
            </a:r>
          </a:p>
          <a:p>
            <a:pPr marL="621665" marR="5080" indent="-609600">
              <a:lnSpc>
                <a:spcPct val="100000"/>
              </a:lnSpc>
              <a:spcBef>
                <a:spcPts val="480"/>
              </a:spcBef>
              <a:buAutoNum type="arabicParenR" startAt="2"/>
              <a:tabLst>
                <a:tab pos="621665" algn="l"/>
                <a:tab pos="622300" algn="l"/>
              </a:tabLst>
            </a:pPr>
            <a:r>
              <a:rPr lang="en-US" sz="2200" dirty="0"/>
              <a:t>Are requirements fully understood by the software engineering team  and its customers?</a:t>
            </a:r>
          </a:p>
          <a:p>
            <a:pPr marL="621665" marR="1328420" indent="-609600">
              <a:lnSpc>
                <a:spcPct val="100000"/>
              </a:lnSpc>
              <a:spcBef>
                <a:spcPts val="484"/>
              </a:spcBef>
              <a:buAutoNum type="arabicParenR" startAt="2"/>
              <a:tabLst>
                <a:tab pos="621665" algn="l"/>
                <a:tab pos="622300" algn="l"/>
              </a:tabLst>
            </a:pPr>
            <a:r>
              <a:rPr lang="en-US" sz="2200" dirty="0"/>
              <a:t>Have customers been involved fully in the definition of  requirements?</a:t>
            </a:r>
          </a:p>
          <a:p>
            <a:pPr marL="621665" indent="-609600">
              <a:lnSpc>
                <a:spcPct val="100000"/>
              </a:lnSpc>
              <a:spcBef>
                <a:spcPts val="480"/>
              </a:spcBef>
              <a:buAutoNum type="arabicParenR" startAt="2"/>
              <a:tabLst>
                <a:tab pos="621665" algn="l"/>
                <a:tab pos="622300" algn="l"/>
              </a:tabLst>
            </a:pPr>
            <a:r>
              <a:rPr lang="en-US" sz="2200" dirty="0"/>
              <a:t>Do end-users have realistic expectations?</a:t>
            </a:r>
          </a:p>
          <a:p>
            <a:pPr marL="621665" indent="-609600">
              <a:lnSpc>
                <a:spcPct val="100000"/>
              </a:lnSpc>
              <a:spcBef>
                <a:spcPts val="480"/>
              </a:spcBef>
              <a:buAutoNum type="arabicParenR" startAt="2"/>
              <a:tabLst>
                <a:tab pos="621665" algn="l"/>
                <a:tab pos="622300" algn="l"/>
              </a:tabLst>
            </a:pPr>
            <a:r>
              <a:rPr lang="en-US" sz="2200" dirty="0"/>
              <a:t>Is the project scope stable?</a:t>
            </a:r>
          </a:p>
          <a:p>
            <a:pPr marL="621665" indent="-609600">
              <a:lnSpc>
                <a:spcPct val="100000"/>
              </a:lnSpc>
              <a:spcBef>
                <a:spcPts val="585"/>
              </a:spcBef>
              <a:buAutoNum type="arabicParenR" startAt="7"/>
              <a:tabLst>
                <a:tab pos="621665" algn="l"/>
                <a:tab pos="622300" algn="l"/>
              </a:tabLst>
            </a:pPr>
            <a:r>
              <a:rPr lang="en-US" sz="2200" dirty="0">
                <a:cs typeface="Times New Roman"/>
              </a:rPr>
              <a:t>Does the software engineering team have the right </a:t>
            </a:r>
            <a:r>
              <a:rPr lang="en-US" sz="2200" spc="-5" dirty="0">
                <a:cs typeface="Times New Roman"/>
              </a:rPr>
              <a:t>mix </a:t>
            </a:r>
            <a:r>
              <a:rPr lang="en-US" sz="2200" dirty="0">
                <a:cs typeface="Times New Roman"/>
              </a:rPr>
              <a:t>of</a:t>
            </a:r>
            <a:r>
              <a:rPr lang="en-US" sz="2200" spc="-235" dirty="0">
                <a:cs typeface="Times New Roman"/>
              </a:rPr>
              <a:t> </a:t>
            </a:r>
            <a:r>
              <a:rPr lang="en-US" sz="2200" spc="-5" dirty="0">
                <a:cs typeface="Times New Roman"/>
              </a:rPr>
              <a:t>skills?</a:t>
            </a:r>
            <a:endParaRPr lang="en-US" sz="2200" dirty="0">
              <a:cs typeface="Times New Roman"/>
            </a:endParaRPr>
          </a:p>
          <a:p>
            <a:pPr marL="621665" indent="-609600">
              <a:lnSpc>
                <a:spcPct val="100000"/>
              </a:lnSpc>
              <a:spcBef>
                <a:spcPts val="480"/>
              </a:spcBef>
              <a:buAutoNum type="arabicParenR" startAt="7"/>
              <a:tabLst>
                <a:tab pos="621665" algn="l"/>
                <a:tab pos="622300" algn="l"/>
              </a:tabLst>
            </a:pPr>
            <a:r>
              <a:rPr lang="en-US" sz="2200" dirty="0">
                <a:cs typeface="Times New Roman"/>
              </a:rPr>
              <a:t>Are project requirements</a:t>
            </a:r>
            <a:r>
              <a:rPr lang="en-US" sz="2200" spc="-100" dirty="0">
                <a:cs typeface="Times New Roman"/>
              </a:rPr>
              <a:t> </a:t>
            </a:r>
            <a:r>
              <a:rPr lang="en-US" sz="2200" spc="-5" dirty="0">
                <a:cs typeface="Times New Roman"/>
              </a:rPr>
              <a:t>stable?</a:t>
            </a:r>
            <a:endParaRPr lang="en-US" sz="2200" dirty="0">
              <a:cs typeface="Times New Roman"/>
            </a:endParaRPr>
          </a:p>
          <a:p>
            <a:pPr marL="621665" marR="278765" indent="-609600">
              <a:lnSpc>
                <a:spcPct val="100000"/>
              </a:lnSpc>
              <a:spcBef>
                <a:spcPts val="480"/>
              </a:spcBef>
              <a:buAutoNum type="arabicParenR" startAt="7"/>
              <a:tabLst>
                <a:tab pos="621665" algn="l"/>
                <a:tab pos="622300" algn="l"/>
              </a:tabLst>
            </a:pPr>
            <a:r>
              <a:rPr lang="en-US" sz="2200" dirty="0">
                <a:cs typeface="Times New Roman"/>
              </a:rPr>
              <a:t>Does the project </a:t>
            </a:r>
            <a:r>
              <a:rPr lang="en-US" sz="2200" spc="-5" dirty="0">
                <a:cs typeface="Times New Roman"/>
              </a:rPr>
              <a:t>team </a:t>
            </a:r>
            <a:r>
              <a:rPr lang="en-US" sz="2200" dirty="0">
                <a:cs typeface="Times New Roman"/>
              </a:rPr>
              <a:t>have experience </a:t>
            </a:r>
            <a:r>
              <a:rPr lang="en-US" sz="2200" spc="-5" dirty="0">
                <a:cs typeface="Times New Roman"/>
              </a:rPr>
              <a:t>with </a:t>
            </a:r>
            <a:r>
              <a:rPr lang="en-US" sz="2200" dirty="0">
                <a:cs typeface="Times New Roman"/>
              </a:rPr>
              <a:t>the technology to</a:t>
            </a:r>
            <a:r>
              <a:rPr lang="en-US" sz="2200" spc="-215" dirty="0">
                <a:cs typeface="Times New Roman"/>
              </a:rPr>
              <a:t> </a:t>
            </a:r>
            <a:r>
              <a:rPr lang="en-US" sz="2200" dirty="0">
                <a:cs typeface="Times New Roman"/>
              </a:rPr>
              <a:t>be  </a:t>
            </a:r>
            <a:r>
              <a:rPr lang="en-US" sz="2200" spc="-5" dirty="0">
                <a:cs typeface="Times New Roman"/>
              </a:rPr>
              <a:t>implemented?</a:t>
            </a:r>
            <a:endParaRPr lang="en-US" sz="2200" dirty="0">
              <a:cs typeface="Times New Roman"/>
            </a:endParaRPr>
          </a:p>
          <a:p>
            <a:pPr marL="621665" indent="-609600">
              <a:lnSpc>
                <a:spcPct val="100000"/>
              </a:lnSpc>
              <a:spcBef>
                <a:spcPts val="480"/>
              </a:spcBef>
              <a:buAutoNum type="arabicParenR" startAt="7"/>
              <a:tabLst>
                <a:tab pos="621665" algn="l"/>
                <a:tab pos="622300" algn="l"/>
              </a:tabLst>
            </a:pPr>
            <a:r>
              <a:rPr lang="en-US" sz="2200" dirty="0">
                <a:cs typeface="Times New Roman"/>
              </a:rPr>
              <a:t>Is the </a:t>
            </a:r>
            <a:r>
              <a:rPr lang="en-US" sz="2200" spc="-5" dirty="0">
                <a:cs typeface="Times New Roman"/>
              </a:rPr>
              <a:t>number </a:t>
            </a:r>
            <a:r>
              <a:rPr lang="en-US" sz="2200" dirty="0">
                <a:cs typeface="Times New Roman"/>
              </a:rPr>
              <a:t>of people on the project team adequate to do the</a:t>
            </a:r>
            <a:r>
              <a:rPr lang="en-US" sz="2200" spc="-210" dirty="0">
                <a:cs typeface="Times New Roman"/>
              </a:rPr>
              <a:t> </a:t>
            </a:r>
            <a:r>
              <a:rPr lang="en-US" sz="2200" dirty="0">
                <a:cs typeface="Times New Roman"/>
              </a:rPr>
              <a:t>job?</a:t>
            </a:r>
          </a:p>
          <a:p>
            <a:pPr marL="621665" marR="76835" indent="-609600">
              <a:lnSpc>
                <a:spcPct val="100000"/>
              </a:lnSpc>
              <a:spcBef>
                <a:spcPts val="484"/>
              </a:spcBef>
              <a:buAutoNum type="arabicParenR" startAt="7"/>
              <a:tabLst>
                <a:tab pos="621665" algn="l"/>
                <a:tab pos="622300" algn="l"/>
              </a:tabLst>
            </a:pPr>
            <a:r>
              <a:rPr lang="en-US" sz="2200" spc="-5" dirty="0">
                <a:cs typeface="Times New Roman"/>
              </a:rPr>
              <a:t>Do all </a:t>
            </a:r>
            <a:r>
              <a:rPr lang="en-US" sz="2200" dirty="0">
                <a:cs typeface="Times New Roman"/>
              </a:rPr>
              <a:t>customer/user </a:t>
            </a:r>
            <a:r>
              <a:rPr lang="en-US" sz="2200" spc="-5" dirty="0">
                <a:cs typeface="Times New Roman"/>
              </a:rPr>
              <a:t>constituencies </a:t>
            </a:r>
            <a:r>
              <a:rPr lang="en-US" sz="2200" dirty="0">
                <a:cs typeface="Times New Roman"/>
              </a:rPr>
              <a:t>agree on the </a:t>
            </a:r>
            <a:r>
              <a:rPr lang="en-US" sz="2200" spc="-5" dirty="0">
                <a:cs typeface="Times New Roman"/>
              </a:rPr>
              <a:t>importance </a:t>
            </a:r>
            <a:r>
              <a:rPr lang="en-US" sz="2200" dirty="0">
                <a:cs typeface="Times New Roman"/>
              </a:rPr>
              <a:t>of</a:t>
            </a:r>
            <a:r>
              <a:rPr lang="en-US" sz="2200" spc="-114" dirty="0">
                <a:cs typeface="Times New Roman"/>
              </a:rPr>
              <a:t> </a:t>
            </a:r>
            <a:r>
              <a:rPr lang="en-US" sz="2200" dirty="0">
                <a:cs typeface="Times New Roman"/>
              </a:rPr>
              <a:t>the  project and on the </a:t>
            </a:r>
            <a:r>
              <a:rPr lang="en-US" sz="2200" spc="-5" dirty="0">
                <a:cs typeface="Times New Roman"/>
              </a:rPr>
              <a:t>requirements </a:t>
            </a:r>
            <a:r>
              <a:rPr lang="en-US" sz="2200" dirty="0">
                <a:cs typeface="Times New Roman"/>
              </a:rPr>
              <a:t>for the </a:t>
            </a:r>
            <a:r>
              <a:rPr lang="en-US" sz="2200" spc="-5" dirty="0">
                <a:cs typeface="Times New Roman"/>
              </a:rPr>
              <a:t>system/product </a:t>
            </a:r>
            <a:r>
              <a:rPr lang="en-US" sz="2200" dirty="0">
                <a:cs typeface="Times New Roman"/>
              </a:rPr>
              <a:t>to be</a:t>
            </a:r>
            <a:r>
              <a:rPr lang="en-US" sz="2200" spc="-125" dirty="0">
                <a:cs typeface="Times New Roman"/>
              </a:rPr>
              <a:t> </a:t>
            </a:r>
            <a:r>
              <a:rPr lang="en-US" sz="2200" spc="-5" dirty="0">
                <a:cs typeface="Times New Roman"/>
              </a:rPr>
              <a:t>built?</a:t>
            </a:r>
            <a:endParaRPr lang="en-US" sz="22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Components and Drivers</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lnSpc>
                <a:spcPts val="2280"/>
              </a:lnSpc>
              <a:spcBef>
                <a:spcPts val="105"/>
              </a:spcBef>
              <a:tabLst>
                <a:tab pos="355600" algn="l"/>
                <a:tab pos="356235" algn="l"/>
              </a:tabLst>
            </a:pPr>
            <a:r>
              <a:rPr lang="en-US" sz="2000" dirty="0"/>
              <a:t>The project manager identifies the risk drivers that affect the following risk components</a:t>
            </a:r>
          </a:p>
          <a:p>
            <a:pPr marL="756285" marR="431165" lvl="1" indent="-287020">
              <a:lnSpc>
                <a:spcPts val="1939"/>
              </a:lnSpc>
              <a:spcBef>
                <a:spcPts val="470"/>
              </a:spcBef>
              <a:buFont typeface="Times New Roman"/>
              <a:buChar char="–"/>
              <a:tabLst>
                <a:tab pos="756285" algn="l"/>
                <a:tab pos="756920" algn="l"/>
              </a:tabLst>
            </a:pPr>
            <a:r>
              <a:rPr lang="en-US" sz="1800" b="1" dirty="0"/>
              <a:t>Performance risk</a:t>
            </a:r>
            <a:r>
              <a:rPr lang="en-US" sz="1800" dirty="0"/>
              <a:t> - the degree of uncertainty that the product will meet its  requirements and be fit for its intended use</a:t>
            </a:r>
          </a:p>
          <a:p>
            <a:pPr marL="756285" lvl="1" indent="-287020">
              <a:spcBef>
                <a:spcPts val="195"/>
              </a:spcBef>
              <a:buFont typeface="Times New Roman"/>
              <a:buChar char="–"/>
              <a:tabLst>
                <a:tab pos="756285" algn="l"/>
                <a:tab pos="756920" algn="l"/>
              </a:tabLst>
            </a:pPr>
            <a:r>
              <a:rPr lang="en-US" sz="1800" b="1" dirty="0"/>
              <a:t>Cost risk</a:t>
            </a:r>
            <a:r>
              <a:rPr lang="en-US" sz="1800" dirty="0"/>
              <a:t> - the degree of uncertainty that the project budget will be maintained</a:t>
            </a:r>
          </a:p>
          <a:p>
            <a:pPr marL="756285" marR="5080" lvl="1" indent="-287020">
              <a:lnSpc>
                <a:spcPts val="1950"/>
              </a:lnSpc>
              <a:spcBef>
                <a:spcPts val="455"/>
              </a:spcBef>
              <a:buFont typeface="Times New Roman"/>
              <a:buChar char="–"/>
              <a:tabLst>
                <a:tab pos="756285" algn="l"/>
                <a:tab pos="756920" algn="l"/>
              </a:tabLst>
            </a:pPr>
            <a:r>
              <a:rPr lang="en-US" sz="1800" b="1" dirty="0"/>
              <a:t>Support risk</a:t>
            </a:r>
            <a:r>
              <a:rPr lang="en-US" sz="1800" dirty="0"/>
              <a:t> - the degree of uncertainty that the resultant software will be easy  to correct, adapt, and enhance</a:t>
            </a:r>
          </a:p>
          <a:p>
            <a:pPr marL="756285" marR="532130" lvl="1" indent="-287020">
              <a:lnSpc>
                <a:spcPts val="1939"/>
              </a:lnSpc>
              <a:spcBef>
                <a:spcPts val="430"/>
              </a:spcBef>
              <a:buFont typeface="Times New Roman"/>
              <a:buChar char="–"/>
              <a:tabLst>
                <a:tab pos="756285" algn="l"/>
                <a:tab pos="756920" algn="l"/>
              </a:tabLst>
            </a:pPr>
            <a:r>
              <a:rPr lang="en-US" sz="1800" b="1" dirty="0"/>
              <a:t>Schedule risk</a:t>
            </a:r>
            <a:r>
              <a:rPr lang="en-US" sz="1800" dirty="0"/>
              <a:t> - the degree of uncertainty that the project schedule will be  maintained and that the product will be delivered on time</a:t>
            </a:r>
          </a:p>
          <a:p>
            <a:pPr marL="355600" marR="82550" indent="-343535">
              <a:lnSpc>
                <a:spcPts val="2160"/>
              </a:lnSpc>
              <a:spcBef>
                <a:spcPts val="480"/>
              </a:spcBef>
              <a:tabLst>
                <a:tab pos="355600" algn="l"/>
                <a:tab pos="356235" algn="l"/>
              </a:tabLst>
            </a:pPr>
            <a:r>
              <a:rPr lang="en-US" sz="2000" dirty="0"/>
              <a:t>The impact of each risk driver on the risk component is divided into one of  four impact levels</a:t>
            </a:r>
          </a:p>
          <a:p>
            <a:pPr marL="756285" lvl="1" indent="-287020">
              <a:spcBef>
                <a:spcPts val="190"/>
              </a:spcBef>
              <a:tabLst>
                <a:tab pos="756285" algn="l"/>
                <a:tab pos="756920" algn="l"/>
              </a:tabLst>
            </a:pPr>
            <a:r>
              <a:rPr lang="en-US" sz="1800" dirty="0"/>
              <a:t>Negligible, marginal, critical, and catastrophic</a:t>
            </a:r>
          </a:p>
          <a:p>
            <a:pPr marL="355600" marR="589915" indent="-343535">
              <a:lnSpc>
                <a:spcPts val="2160"/>
              </a:lnSpc>
              <a:spcBef>
                <a:spcPts val="509"/>
              </a:spcBef>
              <a:tabLst>
                <a:tab pos="355600" algn="l"/>
                <a:tab pos="356235" algn="l"/>
              </a:tabLst>
            </a:pPr>
            <a:r>
              <a:rPr lang="en-US" sz="2000" dirty="0"/>
              <a:t>Risk drivers can be assessed as impossible, improbable, probable, and  frequent</a:t>
            </a:r>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Projection (Estimation)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a:spcBef>
                <a:spcPts val="350"/>
              </a:spcBef>
              <a:tabLst>
                <a:tab pos="354965" algn="l"/>
                <a:tab pos="355600" algn="l"/>
              </a:tabLst>
            </a:pPr>
            <a:r>
              <a:rPr lang="en-US" sz="2000" dirty="0"/>
              <a:t>Risk projection (or estimation) attempts to rate each risk in two ways</a:t>
            </a:r>
          </a:p>
          <a:p>
            <a:pPr marL="756285" lvl="1" indent="-287020">
              <a:spcBef>
                <a:spcPts val="225"/>
              </a:spcBef>
              <a:tabLst>
                <a:tab pos="756285" algn="l"/>
                <a:tab pos="756920" algn="l"/>
              </a:tabLst>
            </a:pPr>
            <a:r>
              <a:rPr lang="en-US" sz="2000" dirty="0"/>
              <a:t>The probability that the risk is real</a:t>
            </a:r>
          </a:p>
          <a:p>
            <a:pPr marL="756285" lvl="1" indent="-287020">
              <a:spcBef>
                <a:spcPts val="215"/>
              </a:spcBef>
              <a:tabLst>
                <a:tab pos="756285" algn="l"/>
                <a:tab pos="756920" algn="l"/>
              </a:tabLst>
            </a:pPr>
            <a:r>
              <a:rPr lang="en-US" sz="2000" dirty="0"/>
              <a:t>The consequence of the problems associated with the risk, should it occur</a:t>
            </a:r>
          </a:p>
          <a:p>
            <a:pPr marL="355600">
              <a:lnSpc>
                <a:spcPts val="2280"/>
              </a:lnSpc>
              <a:spcBef>
                <a:spcPts val="234"/>
              </a:spcBef>
              <a:tabLst>
                <a:tab pos="354965" algn="l"/>
                <a:tab pos="355600" algn="l"/>
              </a:tabLst>
            </a:pPr>
            <a:r>
              <a:rPr lang="en-US" sz="2000" dirty="0"/>
              <a:t>The project planner, managers, and technical staff perform four risk projection steps</a:t>
            </a:r>
          </a:p>
          <a:p>
            <a:pPr marL="355600" marR="179070">
              <a:lnSpc>
                <a:spcPts val="2160"/>
              </a:lnSpc>
              <a:spcBef>
                <a:spcPts val="509"/>
              </a:spcBef>
              <a:tabLst>
                <a:tab pos="354965" algn="l"/>
                <a:tab pos="355600" algn="l"/>
              </a:tabLst>
            </a:pPr>
            <a:r>
              <a:rPr lang="en-US" sz="2000" dirty="0"/>
              <a:t>The intent of these steps is to consider risks in a manner that leads to  prioritization</a:t>
            </a:r>
          </a:p>
          <a:p>
            <a:pPr marL="355600" marR="121920">
              <a:lnSpc>
                <a:spcPts val="2160"/>
              </a:lnSpc>
              <a:spcBef>
                <a:spcPts val="480"/>
              </a:spcBef>
              <a:tabLst>
                <a:tab pos="354965" algn="l"/>
                <a:tab pos="355600" algn="l"/>
              </a:tabLst>
            </a:pPr>
            <a:r>
              <a:rPr lang="en-US" sz="2000" dirty="0"/>
              <a:t>Be prioritizing risks, the software team can allocate limited resources  where they will have the most impact</a:t>
            </a:r>
          </a:p>
          <a:p>
            <a:pPr marL="355600" marR="121920">
              <a:lnSpc>
                <a:spcPts val="2160"/>
              </a:lnSpc>
              <a:spcBef>
                <a:spcPts val="480"/>
              </a:spcBef>
              <a:tabLst>
                <a:tab pos="354965" algn="l"/>
                <a:tab pos="355600" algn="l"/>
              </a:tabLst>
            </a:pPr>
            <a:r>
              <a:rPr lang="en-US" sz="2000" dirty="0"/>
              <a:t>Risk Projection / Estimation Steps</a:t>
            </a:r>
          </a:p>
          <a:p>
            <a:pPr marL="355600" marR="121920">
              <a:lnSpc>
                <a:spcPts val="2160"/>
              </a:lnSpc>
              <a:spcBef>
                <a:spcPts val="480"/>
              </a:spcBef>
              <a:buNone/>
              <a:tabLst>
                <a:tab pos="354965" algn="l"/>
                <a:tab pos="355600" algn="l"/>
              </a:tabLst>
            </a:pPr>
            <a:r>
              <a:rPr lang="en-US" sz="2000" dirty="0"/>
              <a:t>	1. Establish a scale that reflects the perceived likelihood of a risk (e.g.,  1-low, 10-high)</a:t>
            </a:r>
          </a:p>
          <a:p>
            <a:pPr marL="355600" marR="121920">
              <a:lnSpc>
                <a:spcPts val="2160"/>
              </a:lnSpc>
              <a:spcBef>
                <a:spcPts val="480"/>
              </a:spcBef>
              <a:buNone/>
              <a:tabLst>
                <a:tab pos="354965" algn="l"/>
                <a:tab pos="355600" algn="l"/>
              </a:tabLst>
            </a:pPr>
            <a:r>
              <a:rPr lang="en-US" sz="2000" dirty="0"/>
              <a:t>	2. Delineate the consequences of the risk</a:t>
            </a:r>
          </a:p>
          <a:p>
            <a:pPr marL="355600" marR="121920">
              <a:lnSpc>
                <a:spcPts val="2160"/>
              </a:lnSpc>
              <a:spcBef>
                <a:spcPts val="480"/>
              </a:spcBef>
              <a:buNone/>
              <a:tabLst>
                <a:tab pos="354965" algn="l"/>
                <a:tab pos="355600" algn="l"/>
              </a:tabLst>
            </a:pPr>
            <a:r>
              <a:rPr lang="en-US" sz="2000" dirty="0"/>
              <a:t>	3. Estimate the impact of the risk on the project and product</a:t>
            </a:r>
          </a:p>
          <a:p>
            <a:pPr marL="355600" marR="121920">
              <a:lnSpc>
                <a:spcPts val="2160"/>
              </a:lnSpc>
              <a:spcBef>
                <a:spcPts val="480"/>
              </a:spcBef>
              <a:buNone/>
              <a:tabLst>
                <a:tab pos="354965" algn="l"/>
                <a:tab pos="355600" algn="l"/>
              </a:tabLst>
            </a:pPr>
            <a:r>
              <a:rPr lang="en-US" sz="2000" dirty="0"/>
              <a:t>	4. Note the overall accuracy of the risk projection so that there will be  no misunderstandings</a:t>
            </a:r>
          </a:p>
          <a:p>
            <a:pPr marL="355600" marR="121920">
              <a:lnSpc>
                <a:spcPts val="2160"/>
              </a:lnSpc>
              <a:spcBef>
                <a:spcPts val="480"/>
              </a:spcBef>
              <a:tabLst>
                <a:tab pos="354965" algn="l"/>
                <a:tab pos="355600" algn="l"/>
              </a:tabLst>
            </a:pPr>
            <a:endParaRPr lang="en-US" sz="20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Table</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marR="253365">
              <a:spcBef>
                <a:spcPts val="105"/>
              </a:spcBef>
              <a:tabLst>
                <a:tab pos="354965" algn="l"/>
                <a:tab pos="355600" algn="l"/>
              </a:tabLst>
            </a:pPr>
            <a:r>
              <a:rPr lang="en-US" sz="2000" dirty="0"/>
              <a:t>A risk table provides a project manager with a simple technique for risk projection.</a:t>
            </a:r>
          </a:p>
          <a:p>
            <a:pPr marL="355600">
              <a:spcBef>
                <a:spcPts val="480"/>
              </a:spcBef>
              <a:tabLst>
                <a:tab pos="354965" algn="l"/>
                <a:tab pos="355600" algn="l"/>
              </a:tabLst>
            </a:pPr>
            <a:r>
              <a:rPr lang="en-US" sz="2000" dirty="0"/>
              <a:t>It consists of five columns</a:t>
            </a:r>
          </a:p>
          <a:p>
            <a:pPr marL="756285" lvl="1" indent="-287020">
              <a:spcBef>
                <a:spcPts val="440"/>
              </a:spcBef>
              <a:tabLst>
                <a:tab pos="756285" algn="l"/>
                <a:tab pos="756920" algn="l"/>
              </a:tabLst>
            </a:pPr>
            <a:r>
              <a:rPr lang="en-US" sz="2000" dirty="0"/>
              <a:t>Risk Summary – short description of the risk</a:t>
            </a:r>
          </a:p>
          <a:p>
            <a:pPr marL="756285" lvl="1" indent="-287020">
              <a:spcBef>
                <a:spcPts val="430"/>
              </a:spcBef>
              <a:tabLst>
                <a:tab pos="756285" algn="l"/>
                <a:tab pos="756920" algn="l"/>
              </a:tabLst>
            </a:pPr>
            <a:r>
              <a:rPr lang="en-US" sz="2000" dirty="0"/>
              <a:t>Risk Category – one of seven risk categories</a:t>
            </a:r>
          </a:p>
          <a:p>
            <a:pPr marL="756285" lvl="1" indent="-287020">
              <a:spcBef>
                <a:spcPts val="434"/>
              </a:spcBef>
              <a:tabLst>
                <a:tab pos="756285" algn="l"/>
                <a:tab pos="756920" algn="l"/>
              </a:tabLst>
            </a:pPr>
            <a:r>
              <a:rPr lang="en-US" sz="2000" dirty="0"/>
              <a:t>Probability – estimation of risk occurrence based on group input</a:t>
            </a:r>
          </a:p>
          <a:p>
            <a:pPr marL="756285" lvl="1" indent="-287020">
              <a:spcBef>
                <a:spcPts val="430"/>
              </a:spcBef>
              <a:tabLst>
                <a:tab pos="756285" algn="l"/>
                <a:tab pos="756920" algn="l"/>
              </a:tabLst>
            </a:pPr>
            <a:r>
              <a:rPr lang="en-US" sz="2000" dirty="0"/>
              <a:t>Impact – (1) catastrophic (2) critical (3) marginal (4) negligible</a:t>
            </a:r>
          </a:p>
          <a:p>
            <a:pPr marL="756285" marR="5080" lvl="1" indent="-287020">
              <a:spcBef>
                <a:spcPts val="434"/>
              </a:spcBef>
              <a:tabLst>
                <a:tab pos="756285" algn="l"/>
                <a:tab pos="756920" algn="l"/>
              </a:tabLst>
            </a:pPr>
            <a:r>
              <a:rPr lang="en-US" sz="2000" dirty="0"/>
              <a:t>RMMM – Pointer to a paragraph in the Risk Mitigation, Monitoring, and  Management Plan</a:t>
            </a:r>
          </a:p>
          <a:p>
            <a:pPr marL="355600" marR="121920">
              <a:lnSpc>
                <a:spcPts val="2160"/>
              </a:lnSpc>
              <a:spcBef>
                <a:spcPts val="480"/>
              </a:spcBef>
              <a:tabLst>
                <a:tab pos="354965" algn="l"/>
                <a:tab pos="355600" algn="l"/>
              </a:tabLst>
            </a:pPr>
            <a:endParaRPr lang="en-US" sz="20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graphicFrame>
        <p:nvGraphicFramePr>
          <p:cNvPr id="5" name="object 5"/>
          <p:cNvGraphicFramePr>
            <a:graphicFrameLocks noGrp="1"/>
          </p:cNvGraphicFramePr>
          <p:nvPr/>
        </p:nvGraphicFramePr>
        <p:xfrm>
          <a:off x="366712" y="4114799"/>
          <a:ext cx="8229600" cy="2046286"/>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11528">
                <a:tc>
                  <a:txBody>
                    <a:bodyPr/>
                    <a:lstStyle/>
                    <a:p>
                      <a:pPr marL="91440">
                        <a:lnSpc>
                          <a:spcPct val="100000"/>
                        </a:lnSpc>
                        <a:spcBef>
                          <a:spcPts val="305"/>
                        </a:spcBef>
                      </a:pPr>
                      <a:r>
                        <a:rPr sz="1800" dirty="0">
                          <a:latin typeface="Times New Roman"/>
                          <a:cs typeface="Times New Roman"/>
                        </a:rPr>
                        <a:t>Risk</a:t>
                      </a:r>
                      <a:r>
                        <a:rPr sz="1800" spc="-15" dirty="0">
                          <a:latin typeface="Times New Roman"/>
                          <a:cs typeface="Times New Roman"/>
                        </a:rPr>
                        <a:t> </a:t>
                      </a:r>
                      <a:r>
                        <a:rPr sz="1800" spc="-5" dirty="0">
                          <a:latin typeface="Times New Roman"/>
                          <a:cs typeface="Times New Roman"/>
                        </a:rPr>
                        <a:t>Summary</a:t>
                      </a:r>
                      <a:endParaRPr sz="1800">
                        <a:latin typeface="Times New Roman"/>
                        <a:cs typeface="Times New Roman"/>
                      </a:endParaRPr>
                    </a:p>
                  </a:txBody>
                  <a:tcPr marL="0" marR="0" marT="3873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dirty="0">
                          <a:latin typeface="Times New Roman"/>
                          <a:cs typeface="Times New Roman"/>
                        </a:rPr>
                        <a:t>Risk</a:t>
                      </a:r>
                      <a:r>
                        <a:rPr sz="1800" spc="-45" dirty="0">
                          <a:latin typeface="Times New Roman"/>
                          <a:cs typeface="Times New Roman"/>
                        </a:rPr>
                        <a:t> </a:t>
                      </a:r>
                      <a:r>
                        <a:rPr sz="1800" dirty="0">
                          <a:latin typeface="Times New Roman"/>
                          <a:cs typeface="Times New Roman"/>
                        </a:rPr>
                        <a:t>Category</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spc="-5" dirty="0">
                          <a:latin typeface="Times New Roman"/>
                          <a:cs typeface="Times New Roman"/>
                        </a:rPr>
                        <a:t>Probability</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710">
                        <a:lnSpc>
                          <a:spcPct val="100000"/>
                        </a:lnSpc>
                        <a:spcBef>
                          <a:spcPts val="305"/>
                        </a:spcBef>
                      </a:pPr>
                      <a:r>
                        <a:rPr sz="1800" spc="-5" dirty="0">
                          <a:latin typeface="Times New Roman"/>
                          <a:cs typeface="Times New Roman"/>
                        </a:rPr>
                        <a:t>Impact</a:t>
                      </a:r>
                      <a:r>
                        <a:rPr sz="1800" spc="-20" dirty="0">
                          <a:latin typeface="Times New Roman"/>
                          <a:cs typeface="Times New Roman"/>
                        </a:rPr>
                        <a:t> </a:t>
                      </a:r>
                      <a:r>
                        <a:rPr sz="1800" dirty="0">
                          <a:latin typeface="Times New Roman"/>
                          <a:cs typeface="Times New Roman"/>
                        </a:rPr>
                        <a:t>(1-4)</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710">
                        <a:lnSpc>
                          <a:spcPct val="100000"/>
                        </a:lnSpc>
                        <a:spcBef>
                          <a:spcPts val="305"/>
                        </a:spcBef>
                      </a:pPr>
                      <a:r>
                        <a:rPr sz="1800" spc="-5" dirty="0">
                          <a:latin typeface="Times New Roman"/>
                          <a:cs typeface="Times New Roman"/>
                        </a:rPr>
                        <a:t>RMMM</a:t>
                      </a:r>
                      <a:endParaRPr sz="1800">
                        <a:latin typeface="Times New Roman"/>
                        <a:cs typeface="Times New Roman"/>
                      </a:endParaRPr>
                    </a:p>
                  </a:txBody>
                  <a:tcPr marL="0" marR="0" marT="3873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1704">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1491">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1563">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549320"/>
            <a:ext cx="8839200" cy="6172200"/>
          </a:xfrm>
        </p:spPr>
        <p:txBody>
          <a:bodyPr>
            <a:noAutofit/>
          </a:bodyPr>
          <a:lstStyle/>
          <a:p>
            <a:pPr>
              <a:buNone/>
            </a:pPr>
            <a:r>
              <a:rPr lang="en-GB" sz="2000" b="1" dirty="0"/>
              <a:t>Software Management Distinctions</a:t>
            </a:r>
          </a:p>
          <a:p>
            <a:r>
              <a:rPr lang="en-GB" sz="2000" dirty="0"/>
              <a:t>The product is intangible.</a:t>
            </a:r>
          </a:p>
          <a:p>
            <a:pPr lvl="1"/>
            <a:r>
              <a:rPr lang="en-GB" sz="2000" dirty="0"/>
              <a:t>Software cannot be seen or touched. </a:t>
            </a:r>
          </a:p>
          <a:p>
            <a:pPr lvl="1"/>
            <a:r>
              <a:rPr lang="en-GB" sz="2000" dirty="0"/>
              <a:t>Software project managers cannot see progress by simply looking at the artefact that is being constructed. </a:t>
            </a:r>
          </a:p>
          <a:p>
            <a:r>
              <a:rPr lang="en-GB" sz="2000" dirty="0"/>
              <a:t>Many software projects are 'one-off' projects.</a:t>
            </a:r>
          </a:p>
          <a:p>
            <a:pPr lvl="1"/>
            <a:r>
              <a:rPr lang="en-GB" sz="2000" dirty="0"/>
              <a:t>Large software projects are usually different in some ways from previous projects. </a:t>
            </a:r>
          </a:p>
          <a:p>
            <a:pPr lvl="1"/>
            <a:r>
              <a:rPr lang="en-GB" sz="2000" dirty="0"/>
              <a:t>Even managers who have lots of previous experience may find it difficult to anticipate problems. </a:t>
            </a:r>
          </a:p>
          <a:p>
            <a:r>
              <a:rPr lang="en-GB" sz="2000" dirty="0"/>
              <a:t>Software processes are variable and organization specific.</a:t>
            </a:r>
          </a:p>
          <a:p>
            <a:pPr lvl="1"/>
            <a:r>
              <a:rPr lang="en-GB" sz="2000" dirty="0"/>
              <a:t>We still cannot reliably predict when a particular software process is likely to lead to development problems.</a:t>
            </a:r>
          </a:p>
          <a:p>
            <a:endParaRPr lang="en-GB" sz="2000" dirty="0"/>
          </a:p>
          <a:p>
            <a:pPr>
              <a:buNone/>
            </a:pPr>
            <a:r>
              <a:rPr lang="en-GB" sz="2000" b="1" dirty="0"/>
              <a:t>Factors Influencing Project Management</a:t>
            </a:r>
          </a:p>
          <a:p>
            <a:r>
              <a:rPr lang="en-GB" sz="2000" dirty="0"/>
              <a:t>Company size </a:t>
            </a:r>
          </a:p>
          <a:p>
            <a:r>
              <a:rPr lang="en-GB" sz="2000" dirty="0"/>
              <a:t>Software customers </a:t>
            </a:r>
          </a:p>
          <a:p>
            <a:pPr>
              <a:buNone/>
            </a:pPr>
            <a:endParaRPr lang="en-US"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Developing a Risk Table</a:t>
            </a:r>
          </a:p>
        </p:txBody>
      </p:sp>
      <p:sp>
        <p:nvSpPr>
          <p:cNvPr id="24581" name="Rectangle 3"/>
          <p:cNvSpPr>
            <a:spLocks noGrp="1" noChangeArrowheads="1"/>
          </p:cNvSpPr>
          <p:nvPr>
            <p:ph type="body" idx="1"/>
          </p:nvPr>
        </p:nvSpPr>
        <p:spPr>
          <a:xfrm>
            <a:off x="228600" y="685800"/>
            <a:ext cx="8686800" cy="6096000"/>
          </a:xfrm>
        </p:spPr>
        <p:txBody>
          <a:bodyPr>
            <a:normAutofit/>
          </a:bodyPr>
          <a:lstStyle/>
          <a:p>
            <a:pPr marL="355600" indent="-343535">
              <a:lnSpc>
                <a:spcPts val="2280"/>
              </a:lnSpc>
              <a:spcBef>
                <a:spcPts val="105"/>
              </a:spcBef>
              <a:tabLst>
                <a:tab pos="355600" algn="l"/>
                <a:tab pos="356235" algn="l"/>
              </a:tabLst>
            </a:pPr>
            <a:r>
              <a:rPr lang="en-US" sz="2000" dirty="0"/>
              <a:t>List all risks in the first column (by way of the help of the risk item checklists)</a:t>
            </a:r>
          </a:p>
          <a:p>
            <a:pPr marL="355600" indent="-343535">
              <a:spcBef>
                <a:spcPts val="240"/>
              </a:spcBef>
              <a:tabLst>
                <a:tab pos="355600" algn="l"/>
                <a:tab pos="356235" algn="l"/>
              </a:tabLst>
            </a:pPr>
            <a:endParaRPr lang="en-US" sz="2000" dirty="0"/>
          </a:p>
          <a:p>
            <a:pPr marL="355600" indent="-343535">
              <a:spcBef>
                <a:spcPts val="240"/>
              </a:spcBef>
              <a:tabLst>
                <a:tab pos="355600" algn="l"/>
                <a:tab pos="356235" algn="l"/>
              </a:tabLst>
            </a:pPr>
            <a:r>
              <a:rPr lang="en-US" sz="2000" dirty="0"/>
              <a:t>Mark the category of each risk</a:t>
            </a:r>
          </a:p>
          <a:p>
            <a:pPr marL="355600" indent="-343535">
              <a:spcBef>
                <a:spcPts val="240"/>
              </a:spcBef>
              <a:tabLst>
                <a:tab pos="355600" algn="l"/>
                <a:tab pos="356235" algn="l"/>
              </a:tabLst>
            </a:pPr>
            <a:endParaRPr lang="en-US" sz="2000" dirty="0"/>
          </a:p>
          <a:p>
            <a:pPr marL="355600" indent="-343535">
              <a:spcBef>
                <a:spcPts val="240"/>
              </a:spcBef>
              <a:tabLst>
                <a:tab pos="355600" algn="l"/>
                <a:tab pos="356235" algn="l"/>
              </a:tabLst>
            </a:pPr>
            <a:r>
              <a:rPr lang="en-US" sz="2000" dirty="0"/>
              <a:t>Estimate the probability of each risk occurring</a:t>
            </a:r>
          </a:p>
          <a:p>
            <a:pPr marL="355600" indent="-343535">
              <a:lnSpc>
                <a:spcPts val="2280"/>
              </a:lnSpc>
              <a:spcBef>
                <a:spcPts val="240"/>
              </a:spcBef>
              <a:tabLst>
                <a:tab pos="355600" algn="l"/>
                <a:tab pos="356235" algn="l"/>
              </a:tabLst>
            </a:pPr>
            <a:endParaRPr lang="en-US" sz="2000" dirty="0"/>
          </a:p>
          <a:p>
            <a:pPr marL="355600" indent="-343535">
              <a:lnSpc>
                <a:spcPts val="2280"/>
              </a:lnSpc>
              <a:spcBef>
                <a:spcPts val="240"/>
              </a:spcBef>
              <a:tabLst>
                <a:tab pos="355600" algn="l"/>
                <a:tab pos="356235" algn="l"/>
              </a:tabLst>
            </a:pPr>
            <a:r>
              <a:rPr lang="en-US" sz="2000" dirty="0"/>
              <a:t>Assess the impact of each risk based on an averaging of the four risk components to determine an overall impact value </a:t>
            </a:r>
          </a:p>
          <a:p>
            <a:pPr marL="355600" indent="-343535">
              <a:spcBef>
                <a:spcPts val="240"/>
              </a:spcBef>
              <a:tabLst>
                <a:tab pos="355600" algn="l"/>
                <a:tab pos="356235" algn="l"/>
              </a:tabLst>
            </a:pPr>
            <a:endParaRPr lang="en-US" sz="2000" dirty="0"/>
          </a:p>
          <a:p>
            <a:pPr marL="355600" indent="-343535">
              <a:spcBef>
                <a:spcPts val="240"/>
              </a:spcBef>
              <a:tabLst>
                <a:tab pos="355600" algn="l"/>
                <a:tab pos="356235" algn="l"/>
              </a:tabLst>
            </a:pPr>
            <a:r>
              <a:rPr lang="en-US" sz="2000" dirty="0"/>
              <a:t>Sort the rows by probability and impact in descending order</a:t>
            </a:r>
          </a:p>
          <a:p>
            <a:pPr marL="355600" marR="73660" indent="-343535">
              <a:lnSpc>
                <a:spcPts val="2160"/>
              </a:lnSpc>
              <a:spcBef>
                <a:spcPts val="515"/>
              </a:spcBef>
              <a:tabLst>
                <a:tab pos="355600" algn="l"/>
                <a:tab pos="356235" algn="l"/>
              </a:tabLst>
            </a:pPr>
            <a:endParaRPr lang="en-US" sz="2000" dirty="0"/>
          </a:p>
          <a:p>
            <a:pPr marL="355600" marR="73660" indent="-343535">
              <a:lnSpc>
                <a:spcPts val="2160"/>
              </a:lnSpc>
              <a:spcBef>
                <a:spcPts val="515"/>
              </a:spcBef>
              <a:tabLst>
                <a:tab pos="355600" algn="l"/>
                <a:tab pos="356235" algn="l"/>
              </a:tabLst>
            </a:pPr>
            <a:r>
              <a:rPr lang="en-US" sz="2000" dirty="0"/>
              <a:t>Draw a horizontal cutoff line in the table that indicates the risks that  will be given further attention</a:t>
            </a:r>
            <a:endParaRPr lang="en-US" sz="21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Assessing Risk Impact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spcBef>
                <a:spcPts val="350"/>
              </a:spcBef>
              <a:tabLst>
                <a:tab pos="354965" algn="l"/>
                <a:tab pos="355600" algn="l"/>
              </a:tabLst>
            </a:pPr>
            <a:r>
              <a:rPr lang="en-US" sz="2000" dirty="0"/>
              <a:t>Three factors affect the consequences that are likely if a risk does occur</a:t>
            </a:r>
            <a:endParaRPr lang="en-US" sz="2100" dirty="0"/>
          </a:p>
          <a:p>
            <a:pPr marL="756285" lvl="1" indent="-287020">
              <a:spcBef>
                <a:spcPts val="220"/>
              </a:spcBef>
              <a:buFont typeface="Times New Roman"/>
              <a:buChar char="–"/>
              <a:tabLst>
                <a:tab pos="756285" algn="l"/>
                <a:tab pos="756920" algn="l"/>
              </a:tabLst>
            </a:pPr>
            <a:r>
              <a:rPr lang="en-US" sz="1800" dirty="0"/>
              <a:t>Its nature – This indicates the problems that are likely if the risk occurs</a:t>
            </a:r>
          </a:p>
          <a:p>
            <a:pPr marL="756285" marR="330200" lvl="1" indent="-287020">
              <a:lnSpc>
                <a:spcPts val="1939"/>
              </a:lnSpc>
              <a:spcBef>
                <a:spcPts val="470"/>
              </a:spcBef>
              <a:buFont typeface="Times New Roman"/>
              <a:buChar char="–"/>
              <a:tabLst>
                <a:tab pos="756285" algn="l"/>
                <a:tab pos="756920" algn="l"/>
              </a:tabLst>
            </a:pPr>
            <a:r>
              <a:rPr lang="en-US" sz="1800" dirty="0"/>
              <a:t>Its scope – This combines the severity of the risk (how serious was it) with its  overall distribution (how much was affected)</a:t>
            </a:r>
          </a:p>
          <a:p>
            <a:pPr marL="756285" lvl="1" indent="-287020">
              <a:spcBef>
                <a:spcPts val="190"/>
              </a:spcBef>
              <a:buFont typeface="Times New Roman"/>
              <a:buChar char="–"/>
              <a:tabLst>
                <a:tab pos="756285" algn="l"/>
                <a:tab pos="756920" algn="l"/>
              </a:tabLst>
            </a:pPr>
            <a:r>
              <a:rPr lang="en-US" sz="1800" dirty="0"/>
              <a:t>Its timing – This considers when and for how long the impact will be felt</a:t>
            </a:r>
          </a:p>
          <a:p>
            <a:pPr marL="355600">
              <a:spcBef>
                <a:spcPts val="234"/>
              </a:spcBef>
              <a:tabLst>
                <a:tab pos="354965" algn="l"/>
                <a:tab pos="355600" algn="l"/>
              </a:tabLst>
            </a:pPr>
            <a:r>
              <a:rPr lang="en-US" sz="2000" dirty="0"/>
              <a:t>The overall risk exposure formula is RE = P x C</a:t>
            </a:r>
            <a:endParaRPr lang="en-US" sz="2100" dirty="0"/>
          </a:p>
          <a:p>
            <a:pPr marL="756285" lvl="1" indent="-287020">
              <a:spcBef>
                <a:spcPts val="220"/>
              </a:spcBef>
              <a:tabLst>
                <a:tab pos="756285" algn="l"/>
                <a:tab pos="756920" algn="l"/>
              </a:tabLst>
            </a:pPr>
            <a:r>
              <a:rPr lang="en-US" sz="1800" dirty="0"/>
              <a:t>P = the probability of occurrence for a risk</a:t>
            </a:r>
          </a:p>
          <a:p>
            <a:pPr marL="756285" lvl="1" indent="-287020">
              <a:spcBef>
                <a:spcPts val="220"/>
              </a:spcBef>
              <a:tabLst>
                <a:tab pos="756285" algn="l"/>
                <a:tab pos="756920" algn="l"/>
              </a:tabLst>
            </a:pPr>
            <a:r>
              <a:rPr lang="en-US" sz="1800" dirty="0"/>
              <a:t>C = the cost to the project should the risk actually occur</a:t>
            </a:r>
            <a:endParaRPr lang="en-US" sz="2100" dirty="0"/>
          </a:p>
          <a:p>
            <a:pPr marL="355600">
              <a:spcBef>
                <a:spcPts val="229"/>
              </a:spcBef>
              <a:tabLst>
                <a:tab pos="354965" algn="l"/>
                <a:tab pos="355600" algn="l"/>
              </a:tabLst>
            </a:pPr>
            <a:r>
              <a:rPr lang="en-US" sz="2000" dirty="0"/>
              <a:t>Example</a:t>
            </a:r>
            <a:endParaRPr lang="en-US" sz="2100" dirty="0"/>
          </a:p>
          <a:p>
            <a:pPr marL="756285" lvl="1" indent="-287020">
              <a:spcBef>
                <a:spcPts val="225"/>
              </a:spcBef>
              <a:tabLst>
                <a:tab pos="756285" algn="l"/>
                <a:tab pos="756920" algn="l"/>
              </a:tabLst>
            </a:pPr>
            <a:r>
              <a:rPr lang="en-US" sz="1800" dirty="0"/>
              <a:t>P = 80% probability that 18 of 60 software components will have to be developed</a:t>
            </a:r>
          </a:p>
          <a:p>
            <a:pPr marL="756285" lvl="1" indent="-287020">
              <a:spcBef>
                <a:spcPts val="215"/>
              </a:spcBef>
              <a:tabLst>
                <a:tab pos="756285" algn="l"/>
                <a:tab pos="756920" algn="l"/>
              </a:tabLst>
            </a:pPr>
            <a:r>
              <a:rPr lang="en-US" sz="1800" dirty="0"/>
              <a:t>C = Total cost of developing 18 components is $25,000</a:t>
            </a:r>
          </a:p>
          <a:p>
            <a:pPr marL="469900">
              <a:lnSpc>
                <a:spcPct val="100000"/>
              </a:lnSpc>
              <a:spcBef>
                <a:spcPts val="219"/>
              </a:spcBef>
              <a:buNone/>
              <a:tabLst>
                <a:tab pos="756285" algn="l"/>
              </a:tabLst>
            </a:pPr>
            <a:r>
              <a:rPr lang="en-US" sz="1800" dirty="0"/>
              <a:t>	–	RE = .80 x $25,000 = $20,000</a:t>
            </a:r>
            <a:endParaRPr lang="en-US" sz="21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Mitigation, Monitoring and Management</a:t>
            </a:r>
          </a:p>
        </p:txBody>
      </p:sp>
      <p:sp>
        <p:nvSpPr>
          <p:cNvPr id="24581" name="Rectangle 3"/>
          <p:cNvSpPr>
            <a:spLocks noGrp="1" noChangeArrowheads="1"/>
          </p:cNvSpPr>
          <p:nvPr>
            <p:ph type="body" idx="1"/>
          </p:nvPr>
        </p:nvSpPr>
        <p:spPr>
          <a:xfrm>
            <a:off x="228600" y="685800"/>
            <a:ext cx="8686800" cy="6096000"/>
          </a:xfrm>
        </p:spPr>
        <p:txBody>
          <a:bodyPr>
            <a:normAutofit/>
          </a:bodyPr>
          <a:lstStyle/>
          <a:p>
            <a:pPr marL="355600">
              <a:spcBef>
                <a:spcPts val="325"/>
              </a:spcBef>
              <a:tabLst>
                <a:tab pos="354965" algn="l"/>
                <a:tab pos="355600" algn="l"/>
              </a:tabLst>
            </a:pPr>
            <a:r>
              <a:rPr lang="en-US" sz="2000" dirty="0"/>
              <a:t>An effective strategy for dealing with risk must consider three issues</a:t>
            </a:r>
          </a:p>
          <a:p>
            <a:pPr marL="926465">
              <a:lnSpc>
                <a:spcPct val="100000"/>
              </a:lnSpc>
              <a:spcBef>
                <a:spcPts val="200"/>
              </a:spcBef>
            </a:pPr>
            <a:r>
              <a:rPr lang="en-US" sz="2000" dirty="0"/>
              <a:t>(Note: these are not mutually exclusive)</a:t>
            </a:r>
          </a:p>
          <a:p>
            <a:pPr marL="756285" lvl="1" indent="-287655">
              <a:spcBef>
                <a:spcPts val="480"/>
              </a:spcBef>
              <a:tabLst>
                <a:tab pos="756285" algn="l"/>
                <a:tab pos="756920" algn="l"/>
              </a:tabLst>
            </a:pPr>
            <a:r>
              <a:rPr lang="en-US" sz="2000" dirty="0"/>
              <a:t>Risk mitigation (i.e., avoidance)</a:t>
            </a:r>
          </a:p>
          <a:p>
            <a:pPr marL="756285" lvl="1" indent="-287655">
              <a:spcBef>
                <a:spcPts val="430"/>
              </a:spcBef>
              <a:tabLst>
                <a:tab pos="756285" algn="l"/>
                <a:tab pos="756920" algn="l"/>
              </a:tabLst>
            </a:pPr>
            <a:r>
              <a:rPr lang="en-US" sz="2000" dirty="0"/>
              <a:t>Risk monitoring</a:t>
            </a:r>
          </a:p>
          <a:p>
            <a:pPr marL="756285" lvl="1" indent="-287655">
              <a:spcBef>
                <a:spcPts val="434"/>
              </a:spcBef>
              <a:tabLst>
                <a:tab pos="756285" algn="l"/>
                <a:tab pos="756920" algn="l"/>
              </a:tabLst>
            </a:pPr>
            <a:r>
              <a:rPr lang="en-US" sz="2000" dirty="0"/>
              <a:t>Risk management and contingency planning</a:t>
            </a:r>
          </a:p>
          <a:p>
            <a:pPr marL="355600" marR="180975">
              <a:spcBef>
                <a:spcPts val="470"/>
              </a:spcBef>
              <a:tabLst>
                <a:tab pos="354965" algn="l"/>
                <a:tab pos="355600" algn="l"/>
              </a:tabLst>
            </a:pPr>
            <a:r>
              <a:rPr lang="en-US" sz="2000" dirty="0"/>
              <a:t>Risk mitigation (avoidance) is the primary strategy and is achieved through a plan.</a:t>
            </a:r>
          </a:p>
          <a:p>
            <a:pPr marL="355600" marR="180975">
              <a:spcBef>
                <a:spcPts val="470"/>
              </a:spcBef>
              <a:buNone/>
              <a:tabLst>
                <a:tab pos="354965" algn="l"/>
                <a:tab pos="355600" algn="l"/>
              </a:tabLst>
            </a:pPr>
            <a:r>
              <a:rPr lang="en-US" sz="2000" dirty="0"/>
              <a:t>		   - Example: Risk of high staff turnover</a:t>
            </a:r>
          </a:p>
          <a:p>
            <a:pPr marL="756285" lvl="1" indent="-287655">
              <a:spcBef>
                <a:spcPts val="440"/>
              </a:spcBef>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Mitigation, Monitoring and Management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spcBef>
                <a:spcPts val="325"/>
              </a:spcBef>
              <a:tabLst>
                <a:tab pos="354965" algn="l"/>
                <a:tab pos="355600" algn="l"/>
              </a:tabLst>
            </a:pPr>
            <a:r>
              <a:rPr lang="en-US" sz="2000" dirty="0"/>
              <a:t>Strategy for Reducing Staff Turnover</a:t>
            </a:r>
          </a:p>
          <a:p>
            <a:pPr marL="354965" marR="570230">
              <a:lnSpc>
                <a:spcPts val="1939"/>
              </a:lnSpc>
              <a:spcBef>
                <a:spcPts val="345"/>
              </a:spcBef>
              <a:buFont typeface="Wingdings"/>
              <a:buChar char=""/>
              <a:tabLst>
                <a:tab pos="354965" algn="l"/>
                <a:tab pos="355600" algn="l"/>
              </a:tabLst>
            </a:pPr>
            <a:r>
              <a:rPr lang="en-US" sz="2000" dirty="0"/>
              <a:t>Meet with current staff to determine causes for turnover (e.g., poor  working conditions, low pay, competitive job market)</a:t>
            </a:r>
          </a:p>
          <a:p>
            <a:pPr marL="354965" marR="570230">
              <a:lnSpc>
                <a:spcPts val="1939"/>
              </a:lnSpc>
              <a:spcBef>
                <a:spcPts val="345"/>
              </a:spcBef>
              <a:buFont typeface="Wingdings"/>
              <a:buChar char=""/>
              <a:tabLst>
                <a:tab pos="354965" algn="l"/>
                <a:tab pos="355600" algn="l"/>
              </a:tabLst>
            </a:pPr>
            <a:endParaRPr lang="en-US" sz="2000" dirty="0"/>
          </a:p>
          <a:p>
            <a:pPr marL="354965">
              <a:spcBef>
                <a:spcPts val="195"/>
              </a:spcBef>
              <a:buFont typeface="Wingdings"/>
              <a:buChar char=""/>
              <a:tabLst>
                <a:tab pos="354965" algn="l"/>
                <a:tab pos="355600" algn="l"/>
              </a:tabLst>
            </a:pPr>
            <a:r>
              <a:rPr lang="en-US" sz="2000" dirty="0"/>
              <a:t>Mitigate those causes that are under our control before the project starts</a:t>
            </a:r>
          </a:p>
          <a:p>
            <a:pPr marL="354965">
              <a:spcBef>
                <a:spcPts val="195"/>
              </a:spcBef>
              <a:buFont typeface="Wingdings"/>
              <a:buChar char=""/>
              <a:tabLst>
                <a:tab pos="354965" algn="l"/>
                <a:tab pos="355600" algn="l"/>
              </a:tabLst>
            </a:pPr>
            <a:endParaRPr lang="en-US" sz="2000" dirty="0"/>
          </a:p>
          <a:p>
            <a:pPr marL="354965">
              <a:lnSpc>
                <a:spcPts val="2055"/>
              </a:lnSpc>
              <a:spcBef>
                <a:spcPts val="215"/>
              </a:spcBef>
              <a:buFont typeface="Wingdings"/>
              <a:buChar char=""/>
              <a:tabLst>
                <a:tab pos="354965" algn="l"/>
                <a:tab pos="355600" algn="l"/>
              </a:tabLst>
            </a:pPr>
            <a:r>
              <a:rPr lang="en-US" sz="2000" dirty="0"/>
              <a:t>Once the project commences, assume turnover will occur and develop techniques to ensure continuity when people leave</a:t>
            </a:r>
          </a:p>
          <a:p>
            <a:pPr marL="354965">
              <a:lnSpc>
                <a:spcPts val="2055"/>
              </a:lnSpc>
              <a:spcBef>
                <a:spcPts val="215"/>
              </a:spcBef>
              <a:buFont typeface="Wingdings"/>
              <a:buChar char=""/>
              <a:tabLst>
                <a:tab pos="354965" algn="l"/>
                <a:tab pos="355600" algn="l"/>
              </a:tabLst>
            </a:pPr>
            <a:endParaRPr lang="en-US" sz="2000" dirty="0"/>
          </a:p>
          <a:p>
            <a:pPr marL="354965" marR="487680">
              <a:lnSpc>
                <a:spcPts val="1939"/>
              </a:lnSpc>
              <a:spcBef>
                <a:spcPts val="465"/>
              </a:spcBef>
              <a:buFont typeface="Wingdings"/>
              <a:buChar char=""/>
              <a:tabLst>
                <a:tab pos="354965" algn="l"/>
                <a:tab pos="355600" algn="l"/>
              </a:tabLst>
            </a:pPr>
            <a:r>
              <a:rPr lang="en-US" sz="2000" dirty="0"/>
              <a:t>Organize project teams so that information about each development  activity is widely dispersed</a:t>
            </a:r>
          </a:p>
          <a:p>
            <a:pPr marL="354965" marR="487680">
              <a:lnSpc>
                <a:spcPts val="1939"/>
              </a:lnSpc>
              <a:spcBef>
                <a:spcPts val="465"/>
              </a:spcBef>
              <a:buFont typeface="Wingdings"/>
              <a:buChar char=""/>
              <a:tabLst>
                <a:tab pos="354965" algn="l"/>
                <a:tab pos="355600" algn="l"/>
              </a:tabLst>
            </a:pPr>
            <a:endParaRPr lang="en-US" sz="2000" dirty="0"/>
          </a:p>
          <a:p>
            <a:pPr marL="354965" marR="5080">
              <a:lnSpc>
                <a:spcPts val="1939"/>
              </a:lnSpc>
              <a:spcBef>
                <a:spcPts val="439"/>
              </a:spcBef>
              <a:buFont typeface="Wingdings"/>
              <a:buChar char=""/>
              <a:tabLst>
                <a:tab pos="354965" algn="l"/>
                <a:tab pos="355600" algn="l"/>
              </a:tabLst>
            </a:pPr>
            <a:r>
              <a:rPr lang="en-US" sz="2000" dirty="0"/>
              <a:t>Define documentation standards and establish mechanisms to ensure that  documents are developed in a timely manner</a:t>
            </a:r>
          </a:p>
          <a:p>
            <a:pPr marL="354965" marR="5080">
              <a:lnSpc>
                <a:spcPts val="1939"/>
              </a:lnSpc>
              <a:spcBef>
                <a:spcPts val="439"/>
              </a:spcBef>
              <a:buFont typeface="Wingdings"/>
              <a:buChar char=""/>
              <a:tabLst>
                <a:tab pos="354965" algn="l"/>
                <a:tab pos="355600" algn="l"/>
              </a:tabLst>
            </a:pPr>
            <a:endParaRPr lang="en-US" sz="2000" dirty="0"/>
          </a:p>
          <a:p>
            <a:pPr marL="354965" marR="41275">
              <a:lnSpc>
                <a:spcPts val="1939"/>
              </a:lnSpc>
              <a:spcBef>
                <a:spcPts val="440"/>
              </a:spcBef>
              <a:buFont typeface="Wingdings"/>
              <a:buChar char=""/>
              <a:tabLst>
                <a:tab pos="354965" algn="l"/>
                <a:tab pos="355600" algn="l"/>
              </a:tabLst>
            </a:pPr>
            <a:r>
              <a:rPr lang="en-US" sz="2000" dirty="0"/>
              <a:t>Conduct peer reviews of all work (so that more than one person is "up to  speed")</a:t>
            </a:r>
          </a:p>
          <a:p>
            <a:pPr marL="354965" marR="41275">
              <a:lnSpc>
                <a:spcPts val="1939"/>
              </a:lnSpc>
              <a:spcBef>
                <a:spcPts val="440"/>
              </a:spcBef>
              <a:buFont typeface="Wingdings"/>
              <a:buChar char=""/>
              <a:tabLst>
                <a:tab pos="354965" algn="l"/>
                <a:tab pos="355600" algn="l"/>
              </a:tabLst>
            </a:pPr>
            <a:endParaRPr lang="en-US" sz="2000" dirty="0"/>
          </a:p>
          <a:p>
            <a:pPr marL="354965">
              <a:spcBef>
                <a:spcPts val="195"/>
              </a:spcBef>
              <a:buFont typeface="Wingdings"/>
              <a:buChar char=""/>
              <a:tabLst>
                <a:tab pos="354965" algn="l"/>
                <a:tab pos="355600" algn="l"/>
              </a:tabLst>
            </a:pPr>
            <a:r>
              <a:rPr lang="en-US" sz="2000" dirty="0"/>
              <a:t>Assign a backup staff member for every critical technologist</a:t>
            </a:r>
          </a:p>
          <a:p>
            <a:pPr marL="355600">
              <a:spcBef>
                <a:spcPts val="325"/>
              </a:spcBef>
              <a:tabLst>
                <a:tab pos="354965" algn="l"/>
                <a:tab pos="35560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Mitigation, Monitoring and Management</a:t>
            </a:r>
          </a:p>
        </p:txBody>
      </p:sp>
      <p:sp>
        <p:nvSpPr>
          <p:cNvPr id="24581" name="Rectangle 3"/>
          <p:cNvSpPr>
            <a:spLocks noGrp="1" noChangeArrowheads="1"/>
          </p:cNvSpPr>
          <p:nvPr>
            <p:ph type="body" idx="1"/>
          </p:nvPr>
        </p:nvSpPr>
        <p:spPr>
          <a:xfrm>
            <a:off x="228600" y="762000"/>
            <a:ext cx="8686800" cy="6096000"/>
          </a:xfrm>
        </p:spPr>
        <p:txBody>
          <a:bodyPr>
            <a:normAutofit/>
          </a:bodyPr>
          <a:lstStyle/>
          <a:p>
            <a:pPr marL="355600" marR="5080">
              <a:spcBef>
                <a:spcPts val="105"/>
              </a:spcBef>
              <a:tabLst>
                <a:tab pos="354965" algn="l"/>
                <a:tab pos="355600" algn="l"/>
              </a:tabLst>
            </a:pPr>
            <a:r>
              <a:rPr lang="en-US" sz="2000" dirty="0"/>
              <a:t>During risk monitoring, the project manager monitors factors that may  provide an indication of whether a risk is becoming more or less likely.</a:t>
            </a:r>
          </a:p>
          <a:p>
            <a:pPr marL="355600" marR="305435">
              <a:spcBef>
                <a:spcPts val="480"/>
              </a:spcBef>
              <a:tabLst>
                <a:tab pos="354965" algn="l"/>
                <a:tab pos="355600" algn="l"/>
              </a:tabLst>
            </a:pPr>
            <a:r>
              <a:rPr lang="en-US" sz="2000" dirty="0"/>
              <a:t>Risk management and contingency planning assume that mitigation efforts have failed and that the risk has become a reality.</a:t>
            </a:r>
          </a:p>
          <a:p>
            <a:pPr marL="355600">
              <a:spcBef>
                <a:spcPts val="480"/>
              </a:spcBef>
              <a:tabLst>
                <a:tab pos="354965" algn="l"/>
                <a:tab pos="355600" algn="l"/>
              </a:tabLst>
            </a:pPr>
            <a:r>
              <a:rPr lang="en-US" sz="2000" dirty="0"/>
              <a:t>RMMM steps incur additional project cost</a:t>
            </a:r>
          </a:p>
          <a:p>
            <a:pPr marL="756285" lvl="1" indent="-287020">
              <a:spcBef>
                <a:spcPts val="440"/>
              </a:spcBef>
              <a:tabLst>
                <a:tab pos="756285" algn="l"/>
                <a:tab pos="756920" algn="l"/>
              </a:tabLst>
            </a:pPr>
            <a:r>
              <a:rPr lang="en-US" sz="1800" dirty="0"/>
              <a:t>Large projects may have identified 30 – 40 risks</a:t>
            </a:r>
          </a:p>
          <a:p>
            <a:pPr marL="355600">
              <a:spcBef>
                <a:spcPts val="475"/>
              </a:spcBef>
              <a:tabLst>
                <a:tab pos="354965" algn="l"/>
                <a:tab pos="355600" algn="l"/>
              </a:tabLst>
            </a:pPr>
            <a:r>
              <a:rPr lang="en-US" sz="2000" dirty="0"/>
              <a:t>Risk is not limited to the software project itself</a:t>
            </a:r>
          </a:p>
          <a:p>
            <a:pPr marL="756285" lvl="1" indent="-287020">
              <a:spcBef>
                <a:spcPts val="440"/>
              </a:spcBef>
              <a:tabLst>
                <a:tab pos="756285" algn="l"/>
                <a:tab pos="756920" algn="l"/>
              </a:tabLst>
            </a:pPr>
            <a:r>
              <a:rPr lang="en-US" sz="1800" dirty="0"/>
              <a:t>Risks can occur after the software has been delivered to the user</a:t>
            </a:r>
            <a:endParaRPr lang="en-US" sz="2000" dirty="0"/>
          </a:p>
          <a:p>
            <a:pPr marL="355600" indent="-343535">
              <a:spcBef>
                <a:spcPts val="590"/>
              </a:spcBef>
              <a:tabLst>
                <a:tab pos="355600" algn="l"/>
                <a:tab pos="356235" algn="l"/>
              </a:tabLst>
            </a:pPr>
            <a:r>
              <a:rPr lang="en-US" sz="2000" dirty="0"/>
              <a:t>Software safety and hazard analysis</a:t>
            </a:r>
          </a:p>
          <a:p>
            <a:pPr marL="756285" lvl="1" indent="-287020">
              <a:spcBef>
                <a:spcPts val="440"/>
              </a:spcBef>
              <a:tabLst>
                <a:tab pos="756285" algn="l"/>
                <a:tab pos="756920" algn="l"/>
              </a:tabLst>
            </a:pPr>
            <a:r>
              <a:rPr lang="en-US" sz="1800" dirty="0"/>
              <a:t>These are software quality assurance activities that focus on the  identification and assessment of potential hazards that may affect software  negatively and cause an entire system to fail.</a:t>
            </a:r>
          </a:p>
          <a:p>
            <a:pPr marL="756285" lvl="1" indent="-287020">
              <a:spcBef>
                <a:spcPts val="440"/>
              </a:spcBef>
              <a:tabLst>
                <a:tab pos="756285" algn="l"/>
                <a:tab pos="756920" algn="l"/>
              </a:tabLst>
            </a:pPr>
            <a:r>
              <a:rPr lang="en-US" sz="1800" dirty="0"/>
              <a:t>If hazards can be identified early in the software process, software design features can be specified that will either eliminate or control potential  hazards.</a:t>
            </a:r>
          </a:p>
          <a:p>
            <a:pPr marL="756285" lvl="1" indent="-287655">
              <a:spcBef>
                <a:spcPts val="440"/>
              </a:spcBef>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RMMM Plan</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lnSpc>
                <a:spcPts val="2280"/>
              </a:lnSpc>
              <a:spcBef>
                <a:spcPts val="105"/>
              </a:spcBef>
              <a:tabLst>
                <a:tab pos="354965" algn="l"/>
                <a:tab pos="355600" algn="l"/>
              </a:tabLst>
            </a:pPr>
            <a:r>
              <a:rPr lang="en-US" sz="2000" dirty="0"/>
              <a:t>The RMMM plan may be a part of the software development plan or may be a separate document.</a:t>
            </a:r>
          </a:p>
          <a:p>
            <a:pPr marL="355600" marR="5080">
              <a:lnSpc>
                <a:spcPts val="2160"/>
              </a:lnSpc>
              <a:spcBef>
                <a:spcPts val="509"/>
              </a:spcBef>
              <a:tabLst>
                <a:tab pos="354965" algn="l"/>
                <a:tab pos="355600" algn="l"/>
              </a:tabLst>
            </a:pPr>
            <a:r>
              <a:rPr lang="en-US" sz="2000" dirty="0"/>
              <a:t>Once RMMM has been documented and the project has begun, the risk  mitigation, and monitoring steps begin</a:t>
            </a:r>
          </a:p>
          <a:p>
            <a:pPr marL="756285" lvl="1" indent="-287020">
              <a:spcBef>
                <a:spcPts val="195"/>
              </a:spcBef>
              <a:tabLst>
                <a:tab pos="756285" algn="l"/>
                <a:tab pos="756920" algn="l"/>
              </a:tabLst>
            </a:pPr>
            <a:r>
              <a:rPr lang="en-US" sz="1800" dirty="0"/>
              <a:t>Risk mitigation is a problem avoidance activity</a:t>
            </a:r>
          </a:p>
          <a:p>
            <a:pPr marL="756285" lvl="1" indent="-287020">
              <a:spcBef>
                <a:spcPts val="215"/>
              </a:spcBef>
              <a:tabLst>
                <a:tab pos="756285" algn="l"/>
                <a:tab pos="756920" algn="l"/>
              </a:tabLst>
            </a:pPr>
            <a:r>
              <a:rPr lang="en-US" sz="1800" dirty="0"/>
              <a:t>Risk monitoring is a project tracking activity</a:t>
            </a:r>
          </a:p>
          <a:p>
            <a:pPr marL="355600">
              <a:spcBef>
                <a:spcPts val="235"/>
              </a:spcBef>
              <a:tabLst>
                <a:tab pos="354965" algn="l"/>
                <a:tab pos="355600" algn="l"/>
              </a:tabLst>
            </a:pPr>
            <a:r>
              <a:rPr lang="en-US" sz="2000" dirty="0"/>
              <a:t>Risk monitoring has three objectives</a:t>
            </a:r>
          </a:p>
          <a:p>
            <a:pPr marL="756285" lvl="1" indent="-287020">
              <a:spcBef>
                <a:spcPts val="225"/>
              </a:spcBef>
              <a:tabLst>
                <a:tab pos="756285" algn="l"/>
                <a:tab pos="756920" algn="l"/>
              </a:tabLst>
            </a:pPr>
            <a:r>
              <a:rPr lang="en-US" sz="1800" dirty="0"/>
              <a:t>To assess whether predicted risks do, in fact, occur</a:t>
            </a:r>
          </a:p>
          <a:p>
            <a:pPr marL="756285" marR="244475" lvl="1" indent="-287020">
              <a:lnSpc>
                <a:spcPts val="1939"/>
              </a:lnSpc>
              <a:spcBef>
                <a:spcPts val="459"/>
              </a:spcBef>
              <a:tabLst>
                <a:tab pos="756285" algn="l"/>
                <a:tab pos="756920" algn="l"/>
              </a:tabLst>
            </a:pPr>
            <a:r>
              <a:rPr lang="en-US" sz="1800" dirty="0"/>
              <a:t>To ensure that risk aversion steps defined for the risk are being properly applied</a:t>
            </a:r>
          </a:p>
          <a:p>
            <a:pPr marL="756285" lvl="1" indent="-287020">
              <a:spcBef>
                <a:spcPts val="195"/>
              </a:spcBef>
              <a:tabLst>
                <a:tab pos="756285" algn="l"/>
                <a:tab pos="756920" algn="l"/>
              </a:tabLst>
            </a:pPr>
            <a:r>
              <a:rPr lang="en-US" sz="1800" dirty="0"/>
              <a:t>To collect information that can be used for future risk analysis</a:t>
            </a:r>
          </a:p>
          <a:p>
            <a:pPr marL="355600" marR="295275">
              <a:lnSpc>
                <a:spcPts val="2160"/>
              </a:lnSpc>
              <a:spcBef>
                <a:spcPts val="505"/>
              </a:spcBef>
              <a:tabLst>
                <a:tab pos="354965" algn="l"/>
                <a:tab pos="355600" algn="l"/>
              </a:tabLst>
            </a:pPr>
            <a:r>
              <a:rPr lang="en-US" sz="2000" dirty="0"/>
              <a:t>The findings from risk monitoring may allow the project manager to ascertain what risks caused which problems throughout the project.</a:t>
            </a:r>
          </a:p>
          <a:p>
            <a:pPr marL="756285" lvl="1" indent="-287655">
              <a:spcBef>
                <a:spcPts val="440"/>
              </a:spcBef>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Seven Principles of Risk Management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81000">
              <a:spcBef>
                <a:spcPts val="350"/>
              </a:spcBef>
              <a:buFont typeface="Times New Roman"/>
              <a:buChar char="•"/>
              <a:tabLst>
                <a:tab pos="380365" algn="l"/>
                <a:tab pos="381000" algn="l"/>
              </a:tabLst>
            </a:pPr>
            <a:r>
              <a:rPr lang="en-US" sz="2000" dirty="0"/>
              <a:t>Maintain a global perspective</a:t>
            </a:r>
          </a:p>
          <a:p>
            <a:pPr marL="781685" lvl="1" indent="-287655">
              <a:lnSpc>
                <a:spcPts val="2050"/>
              </a:lnSpc>
              <a:spcBef>
                <a:spcPts val="225"/>
              </a:spcBef>
              <a:tabLst>
                <a:tab pos="781685" algn="l"/>
                <a:tab pos="782320" algn="l"/>
              </a:tabLst>
            </a:pPr>
            <a:r>
              <a:rPr lang="en-US" sz="1800" dirty="0"/>
              <a:t>View software risks within the context of a system and the business problem that is intended to solve</a:t>
            </a:r>
            <a:endParaRPr lang="en-US" sz="2000" dirty="0"/>
          </a:p>
          <a:p>
            <a:pPr marL="381000">
              <a:spcBef>
                <a:spcPts val="235"/>
              </a:spcBef>
              <a:buFont typeface="Times New Roman"/>
              <a:buChar char="•"/>
              <a:tabLst>
                <a:tab pos="380365" algn="l"/>
                <a:tab pos="381000" algn="l"/>
              </a:tabLst>
            </a:pPr>
            <a:r>
              <a:rPr lang="en-US" sz="2000" dirty="0"/>
              <a:t>Take a forward-looking view</a:t>
            </a:r>
          </a:p>
          <a:p>
            <a:pPr marL="781685" lvl="1" indent="-287655">
              <a:spcBef>
                <a:spcPts val="225"/>
              </a:spcBef>
              <a:tabLst>
                <a:tab pos="781685" algn="l"/>
                <a:tab pos="782320" algn="l"/>
              </a:tabLst>
            </a:pPr>
            <a:r>
              <a:rPr lang="en-US" sz="1800" dirty="0"/>
              <a:t>Think about risks that may arise in the future; establish contingency plans</a:t>
            </a:r>
            <a:endParaRPr lang="en-US" sz="2000" dirty="0"/>
          </a:p>
          <a:p>
            <a:pPr marL="381000">
              <a:spcBef>
                <a:spcPts val="229"/>
              </a:spcBef>
              <a:buFont typeface="Times New Roman"/>
              <a:buChar char="•"/>
              <a:tabLst>
                <a:tab pos="380365" algn="l"/>
                <a:tab pos="381000" algn="l"/>
              </a:tabLst>
            </a:pPr>
            <a:r>
              <a:rPr lang="en-US" sz="2000" dirty="0"/>
              <a:t>Encourage open communication</a:t>
            </a:r>
          </a:p>
          <a:p>
            <a:pPr marL="781685" lvl="1" indent="-287655">
              <a:spcBef>
                <a:spcPts val="225"/>
              </a:spcBef>
              <a:tabLst>
                <a:tab pos="781685" algn="l"/>
                <a:tab pos="782320" algn="l"/>
              </a:tabLst>
            </a:pPr>
            <a:r>
              <a:rPr lang="en-US" sz="1800" dirty="0"/>
              <a:t>Encourage all stakeholders and users to point out risks at any time</a:t>
            </a:r>
            <a:endParaRPr lang="en-US" sz="2000" dirty="0"/>
          </a:p>
          <a:p>
            <a:pPr marL="381000">
              <a:spcBef>
                <a:spcPts val="229"/>
              </a:spcBef>
              <a:buFont typeface="Times New Roman"/>
              <a:buChar char="•"/>
              <a:tabLst>
                <a:tab pos="380365" algn="l"/>
                <a:tab pos="381000" algn="l"/>
              </a:tabLst>
            </a:pPr>
            <a:r>
              <a:rPr lang="en-US" sz="2000" dirty="0"/>
              <a:t>Integrate risk management</a:t>
            </a:r>
          </a:p>
          <a:p>
            <a:pPr marL="781685" lvl="1" indent="-287655">
              <a:spcBef>
                <a:spcPts val="229"/>
              </a:spcBef>
              <a:tabLst>
                <a:tab pos="781685" algn="l"/>
                <a:tab pos="782320" algn="l"/>
              </a:tabLst>
            </a:pPr>
            <a:r>
              <a:rPr lang="en-US" sz="1800" dirty="0"/>
              <a:t>Integrate the consideration of risk into the software process</a:t>
            </a:r>
            <a:endParaRPr lang="en-US" sz="2000" dirty="0"/>
          </a:p>
          <a:p>
            <a:pPr marL="381000">
              <a:spcBef>
                <a:spcPts val="229"/>
              </a:spcBef>
              <a:buFont typeface="Times New Roman"/>
              <a:buChar char="•"/>
              <a:tabLst>
                <a:tab pos="380365" algn="l"/>
                <a:tab pos="381000" algn="l"/>
              </a:tabLst>
            </a:pPr>
            <a:r>
              <a:rPr lang="en-US" sz="2000" dirty="0"/>
              <a:t>Emphasize a continuous process of risk management</a:t>
            </a:r>
          </a:p>
          <a:p>
            <a:pPr marL="781685" marR="471170" lvl="1" indent="-287020">
              <a:lnSpc>
                <a:spcPts val="1939"/>
              </a:lnSpc>
              <a:spcBef>
                <a:spcPts val="470"/>
              </a:spcBef>
              <a:tabLst>
                <a:tab pos="781685" algn="l"/>
                <a:tab pos="782320" algn="l"/>
              </a:tabLst>
            </a:pPr>
            <a:r>
              <a:rPr lang="en-US" sz="1800" dirty="0"/>
              <a:t>Modify identified risks as more becomes known and add new risks as better insight is achieved</a:t>
            </a:r>
            <a:endParaRPr lang="en-US" sz="2000" dirty="0"/>
          </a:p>
          <a:p>
            <a:pPr marL="381000">
              <a:spcBef>
                <a:spcPts val="215"/>
              </a:spcBef>
              <a:buFont typeface="Times New Roman"/>
              <a:buChar char="•"/>
              <a:tabLst>
                <a:tab pos="380365" algn="l"/>
                <a:tab pos="381000" algn="l"/>
              </a:tabLst>
            </a:pPr>
            <a:r>
              <a:rPr lang="en-US" sz="2000" dirty="0"/>
              <a:t>Develop a shared product vision</a:t>
            </a:r>
          </a:p>
          <a:p>
            <a:pPr marL="781685" marR="45720" lvl="1" indent="-287020">
              <a:lnSpc>
                <a:spcPts val="1939"/>
              </a:lnSpc>
              <a:spcBef>
                <a:spcPts val="470"/>
              </a:spcBef>
              <a:tabLst>
                <a:tab pos="781685" algn="l"/>
                <a:tab pos="782320" algn="l"/>
              </a:tabLst>
            </a:pPr>
            <a:r>
              <a:rPr lang="en-US" sz="1800" dirty="0"/>
              <a:t>A shared vision by all stakeholders facilitates better risk identification and  assessment.</a:t>
            </a:r>
            <a:endParaRPr lang="en-US" sz="2000" dirty="0"/>
          </a:p>
          <a:p>
            <a:pPr marL="381000">
              <a:spcBef>
                <a:spcPts val="209"/>
              </a:spcBef>
              <a:buFont typeface="Times New Roman"/>
              <a:buChar char="•"/>
              <a:tabLst>
                <a:tab pos="380365" algn="l"/>
                <a:tab pos="381000" algn="l"/>
              </a:tabLst>
            </a:pPr>
            <a:r>
              <a:rPr lang="en-US" sz="2000" dirty="0"/>
              <a:t>Encourage teamwork when managing risk</a:t>
            </a:r>
          </a:p>
          <a:p>
            <a:pPr marL="781685" lvl="1" indent="-287655">
              <a:lnSpc>
                <a:spcPts val="2050"/>
              </a:lnSpc>
              <a:spcBef>
                <a:spcPts val="220"/>
              </a:spcBef>
              <a:tabLst>
                <a:tab pos="781685" algn="l"/>
                <a:tab pos="782320" algn="l"/>
              </a:tabLst>
            </a:pPr>
            <a:r>
              <a:rPr lang="en-US" sz="1800" dirty="0"/>
              <a:t>Pool the skills and experience of all stakeholders when conducting risk management activities</a:t>
            </a:r>
            <a:endParaRPr lang="en-US" sz="2000" dirty="0"/>
          </a:p>
          <a:p>
            <a:pPr marL="756285" lvl="1" indent="-287655">
              <a:spcBef>
                <a:spcPts val="440"/>
              </a:spcBef>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a:t>Introduction</a:t>
            </a:r>
          </a:p>
          <a:p>
            <a:r>
              <a:rPr lang="en-US" sz="2000" dirty="0"/>
              <a:t>The First Law: No matter where you are in the system lifecycle, the system will change and the desire to change it will persist throughout the lifecycle.</a:t>
            </a:r>
          </a:p>
          <a:p>
            <a:r>
              <a:rPr lang="en-US" sz="2000" dirty="0"/>
              <a:t>What are these changes?</a:t>
            </a:r>
            <a:endParaRPr lang="en-US" sz="1600" dirty="0"/>
          </a:p>
          <a:p>
            <a:pPr lvl="1"/>
            <a:endParaRPr lang="en-US" sz="1600" dirty="0"/>
          </a:p>
          <a:p>
            <a:pPr eaLnBrk="1" hangingPunct="1">
              <a:spcBef>
                <a:spcPts val="300"/>
              </a:spcBef>
            </a:pPr>
            <a:endParaRPr lang="en-US" sz="1600" dirty="0"/>
          </a:p>
        </p:txBody>
      </p:sp>
      <p:grpSp>
        <p:nvGrpSpPr>
          <p:cNvPr id="5" name="object 3"/>
          <p:cNvGrpSpPr/>
          <p:nvPr/>
        </p:nvGrpSpPr>
        <p:grpSpPr>
          <a:xfrm>
            <a:off x="2045940" y="2583180"/>
            <a:ext cx="5826760" cy="3589020"/>
            <a:chOff x="2045940" y="2173052"/>
            <a:chExt cx="5826760" cy="3589020"/>
          </a:xfrm>
        </p:grpSpPr>
        <p:sp>
          <p:nvSpPr>
            <p:cNvPr id="6" name="object 4"/>
            <p:cNvSpPr/>
            <p:nvPr/>
          </p:nvSpPr>
          <p:spPr>
            <a:xfrm>
              <a:off x="2364964" y="2179043"/>
              <a:ext cx="3217024" cy="702425"/>
            </a:xfrm>
            <a:prstGeom prst="rect">
              <a:avLst/>
            </a:prstGeom>
            <a:blipFill>
              <a:blip r:embed="rId3" cstate="print"/>
              <a:stretch>
                <a:fillRect/>
              </a:stretch>
            </a:blipFill>
          </p:spPr>
          <p:txBody>
            <a:bodyPr wrap="square" lIns="0" tIns="0" rIns="0" bIns="0" rtlCol="0"/>
            <a:lstStyle/>
            <a:p>
              <a:endParaRPr/>
            </a:p>
          </p:txBody>
        </p:sp>
        <p:sp>
          <p:nvSpPr>
            <p:cNvPr id="7" name="object 5"/>
            <p:cNvSpPr/>
            <p:nvPr/>
          </p:nvSpPr>
          <p:spPr>
            <a:xfrm>
              <a:off x="2366260" y="2179413"/>
              <a:ext cx="3063875" cy="551180"/>
            </a:xfrm>
            <a:custGeom>
              <a:avLst/>
              <a:gdLst/>
              <a:ahLst/>
              <a:cxnLst/>
              <a:rect l="l" t="t" r="r" b="b"/>
              <a:pathLst>
                <a:path w="3063875" h="551180">
                  <a:moveTo>
                    <a:pt x="2937357" y="0"/>
                  </a:moveTo>
                  <a:lnTo>
                    <a:pt x="126072" y="0"/>
                  </a:lnTo>
                  <a:lnTo>
                    <a:pt x="77002" y="9906"/>
                  </a:lnTo>
                  <a:lnTo>
                    <a:pt x="36928" y="36923"/>
                  </a:lnTo>
                  <a:lnTo>
                    <a:pt x="9908" y="76997"/>
                  </a:lnTo>
                  <a:lnTo>
                    <a:pt x="0" y="126072"/>
                  </a:lnTo>
                  <a:lnTo>
                    <a:pt x="0" y="425056"/>
                  </a:lnTo>
                  <a:lnTo>
                    <a:pt x="9908" y="474132"/>
                  </a:lnTo>
                  <a:lnTo>
                    <a:pt x="36928" y="514205"/>
                  </a:lnTo>
                  <a:lnTo>
                    <a:pt x="77002" y="541222"/>
                  </a:lnTo>
                  <a:lnTo>
                    <a:pt x="126072" y="551129"/>
                  </a:lnTo>
                  <a:lnTo>
                    <a:pt x="2937357" y="551129"/>
                  </a:lnTo>
                  <a:lnTo>
                    <a:pt x="2986428" y="541222"/>
                  </a:lnTo>
                  <a:lnTo>
                    <a:pt x="3026502" y="514205"/>
                  </a:lnTo>
                  <a:lnTo>
                    <a:pt x="3053522" y="474132"/>
                  </a:lnTo>
                  <a:lnTo>
                    <a:pt x="3063430" y="425056"/>
                  </a:lnTo>
                  <a:lnTo>
                    <a:pt x="3063430" y="126072"/>
                  </a:lnTo>
                  <a:lnTo>
                    <a:pt x="3053522" y="76997"/>
                  </a:lnTo>
                  <a:lnTo>
                    <a:pt x="3026502" y="36923"/>
                  </a:lnTo>
                  <a:lnTo>
                    <a:pt x="2986428" y="9906"/>
                  </a:lnTo>
                  <a:lnTo>
                    <a:pt x="2937357" y="0"/>
                  </a:lnTo>
                  <a:close/>
                </a:path>
              </a:pathLst>
            </a:custGeom>
            <a:solidFill>
              <a:srgbClr val="7A7A7A"/>
            </a:solidFill>
          </p:spPr>
          <p:txBody>
            <a:bodyPr wrap="square" lIns="0" tIns="0" rIns="0" bIns="0" rtlCol="0"/>
            <a:lstStyle/>
            <a:p>
              <a:endParaRPr/>
            </a:p>
          </p:txBody>
        </p:sp>
        <p:sp>
          <p:nvSpPr>
            <p:cNvPr id="8" name="object 6"/>
            <p:cNvSpPr/>
            <p:nvPr/>
          </p:nvSpPr>
          <p:spPr>
            <a:xfrm>
              <a:off x="2366262" y="2179402"/>
              <a:ext cx="3063875" cy="551180"/>
            </a:xfrm>
            <a:custGeom>
              <a:avLst/>
              <a:gdLst/>
              <a:ahLst/>
              <a:cxnLst/>
              <a:rect l="l" t="t" r="r" b="b"/>
              <a:pathLst>
                <a:path w="3063875" h="551180">
                  <a:moveTo>
                    <a:pt x="0" y="126079"/>
                  </a:moveTo>
                  <a:lnTo>
                    <a:pt x="9907" y="77003"/>
                  </a:lnTo>
                  <a:lnTo>
                    <a:pt x="36926" y="36927"/>
                  </a:lnTo>
                  <a:lnTo>
                    <a:pt x="76999" y="9907"/>
                  </a:lnTo>
                  <a:lnTo>
                    <a:pt x="126069" y="0"/>
                  </a:lnTo>
                  <a:lnTo>
                    <a:pt x="2937353" y="0"/>
                  </a:lnTo>
                  <a:lnTo>
                    <a:pt x="2986429" y="9907"/>
                  </a:lnTo>
                  <a:lnTo>
                    <a:pt x="3026505" y="36927"/>
                  </a:lnTo>
                  <a:lnTo>
                    <a:pt x="3053525" y="77003"/>
                  </a:lnTo>
                  <a:lnTo>
                    <a:pt x="3063433" y="126079"/>
                  </a:lnTo>
                  <a:lnTo>
                    <a:pt x="3063433" y="425071"/>
                  </a:lnTo>
                  <a:lnTo>
                    <a:pt x="3053525" y="474142"/>
                  </a:lnTo>
                  <a:lnTo>
                    <a:pt x="3026505" y="514214"/>
                  </a:lnTo>
                  <a:lnTo>
                    <a:pt x="2986429" y="541233"/>
                  </a:lnTo>
                  <a:lnTo>
                    <a:pt x="2937353" y="551141"/>
                  </a:lnTo>
                  <a:lnTo>
                    <a:pt x="126069" y="551141"/>
                  </a:lnTo>
                  <a:lnTo>
                    <a:pt x="76999" y="541233"/>
                  </a:lnTo>
                  <a:lnTo>
                    <a:pt x="36926" y="514214"/>
                  </a:lnTo>
                  <a:lnTo>
                    <a:pt x="9907" y="474142"/>
                  </a:lnTo>
                  <a:lnTo>
                    <a:pt x="0" y="425071"/>
                  </a:lnTo>
                  <a:lnTo>
                    <a:pt x="0" y="126079"/>
                  </a:lnTo>
                  <a:close/>
                </a:path>
              </a:pathLst>
            </a:custGeom>
            <a:ln w="12561">
              <a:solidFill>
                <a:srgbClr val="417AAA"/>
              </a:solidFill>
            </a:ln>
          </p:spPr>
          <p:txBody>
            <a:bodyPr wrap="square" lIns="0" tIns="0" rIns="0" bIns="0" rtlCol="0"/>
            <a:lstStyle/>
            <a:p>
              <a:endParaRPr/>
            </a:p>
          </p:txBody>
        </p:sp>
        <p:sp>
          <p:nvSpPr>
            <p:cNvPr id="9" name="object 7"/>
            <p:cNvSpPr/>
            <p:nvPr/>
          </p:nvSpPr>
          <p:spPr>
            <a:xfrm>
              <a:off x="2614354" y="2669489"/>
              <a:ext cx="3196247" cy="689956"/>
            </a:xfrm>
            <a:prstGeom prst="rect">
              <a:avLst/>
            </a:prstGeom>
            <a:blipFill>
              <a:blip r:embed="rId4" cstate="print"/>
              <a:stretch>
                <a:fillRect/>
              </a:stretch>
            </a:blipFill>
          </p:spPr>
          <p:txBody>
            <a:bodyPr wrap="square" lIns="0" tIns="0" rIns="0" bIns="0" rtlCol="0"/>
            <a:lstStyle/>
            <a:p>
              <a:endParaRPr/>
            </a:p>
          </p:txBody>
        </p:sp>
        <p:sp>
          <p:nvSpPr>
            <p:cNvPr id="10" name="object 8"/>
            <p:cNvSpPr/>
            <p:nvPr/>
          </p:nvSpPr>
          <p:spPr>
            <a:xfrm>
              <a:off x="2611217" y="2664603"/>
              <a:ext cx="3054350" cy="549910"/>
            </a:xfrm>
            <a:custGeom>
              <a:avLst/>
              <a:gdLst/>
              <a:ahLst/>
              <a:cxnLst/>
              <a:rect l="l" t="t" r="r" b="b"/>
              <a:pathLst>
                <a:path w="3054350" h="549910">
                  <a:moveTo>
                    <a:pt x="2926118" y="0"/>
                  </a:moveTo>
                  <a:lnTo>
                    <a:pt x="127876" y="0"/>
                  </a:lnTo>
                  <a:lnTo>
                    <a:pt x="78100" y="10049"/>
                  </a:lnTo>
                  <a:lnTo>
                    <a:pt x="37453" y="37453"/>
                  </a:lnTo>
                  <a:lnTo>
                    <a:pt x="10049" y="78100"/>
                  </a:lnTo>
                  <a:lnTo>
                    <a:pt x="0" y="127876"/>
                  </a:lnTo>
                  <a:lnTo>
                    <a:pt x="0" y="421678"/>
                  </a:lnTo>
                  <a:lnTo>
                    <a:pt x="10049" y="471453"/>
                  </a:lnTo>
                  <a:lnTo>
                    <a:pt x="37453" y="512100"/>
                  </a:lnTo>
                  <a:lnTo>
                    <a:pt x="78100" y="539505"/>
                  </a:lnTo>
                  <a:lnTo>
                    <a:pt x="127876" y="549554"/>
                  </a:lnTo>
                  <a:lnTo>
                    <a:pt x="2926118" y="549554"/>
                  </a:lnTo>
                  <a:lnTo>
                    <a:pt x="2975893" y="539505"/>
                  </a:lnTo>
                  <a:lnTo>
                    <a:pt x="3016540" y="512100"/>
                  </a:lnTo>
                  <a:lnTo>
                    <a:pt x="3043945" y="471453"/>
                  </a:lnTo>
                  <a:lnTo>
                    <a:pt x="3053994" y="421678"/>
                  </a:lnTo>
                  <a:lnTo>
                    <a:pt x="3053994" y="127876"/>
                  </a:lnTo>
                  <a:lnTo>
                    <a:pt x="3043945" y="78100"/>
                  </a:lnTo>
                  <a:lnTo>
                    <a:pt x="3016540" y="37453"/>
                  </a:lnTo>
                  <a:lnTo>
                    <a:pt x="2975893" y="10049"/>
                  </a:lnTo>
                  <a:lnTo>
                    <a:pt x="2926118" y="0"/>
                  </a:lnTo>
                  <a:close/>
                </a:path>
              </a:pathLst>
            </a:custGeom>
            <a:solidFill>
              <a:srgbClr val="A2A2A2"/>
            </a:solidFill>
          </p:spPr>
          <p:txBody>
            <a:bodyPr wrap="square" lIns="0" tIns="0" rIns="0" bIns="0" rtlCol="0"/>
            <a:lstStyle/>
            <a:p>
              <a:endParaRPr/>
            </a:p>
          </p:txBody>
        </p:sp>
        <p:sp>
          <p:nvSpPr>
            <p:cNvPr id="11" name="object 9"/>
            <p:cNvSpPr/>
            <p:nvPr/>
          </p:nvSpPr>
          <p:spPr>
            <a:xfrm>
              <a:off x="3434927" y="2727659"/>
              <a:ext cx="1287500" cy="236410"/>
            </a:xfrm>
            <a:prstGeom prst="rect">
              <a:avLst/>
            </a:prstGeom>
            <a:blipFill>
              <a:blip r:embed="rId5" cstate="print"/>
              <a:stretch>
                <a:fillRect/>
              </a:stretch>
            </a:blipFill>
          </p:spPr>
          <p:txBody>
            <a:bodyPr wrap="square" lIns="0" tIns="0" rIns="0" bIns="0" rtlCol="0"/>
            <a:lstStyle/>
            <a:p>
              <a:endParaRPr/>
            </a:p>
          </p:txBody>
        </p:sp>
        <p:sp>
          <p:nvSpPr>
            <p:cNvPr id="12" name="object 10"/>
            <p:cNvSpPr/>
            <p:nvPr/>
          </p:nvSpPr>
          <p:spPr>
            <a:xfrm>
              <a:off x="3167998" y="2233045"/>
              <a:ext cx="1287500" cy="236410"/>
            </a:xfrm>
            <a:prstGeom prst="rect">
              <a:avLst/>
            </a:prstGeom>
            <a:blipFill>
              <a:blip r:embed="rId6" cstate="print"/>
              <a:stretch>
                <a:fillRect/>
              </a:stretch>
            </a:blipFill>
          </p:spPr>
          <p:txBody>
            <a:bodyPr wrap="square" lIns="0" tIns="0" rIns="0" bIns="0" rtlCol="0"/>
            <a:lstStyle/>
            <a:p>
              <a:endParaRPr/>
            </a:p>
          </p:txBody>
        </p:sp>
        <p:sp>
          <p:nvSpPr>
            <p:cNvPr id="13" name="object 11"/>
            <p:cNvSpPr/>
            <p:nvPr/>
          </p:nvSpPr>
          <p:spPr>
            <a:xfrm>
              <a:off x="2926076" y="3172417"/>
              <a:ext cx="3117265" cy="681643"/>
            </a:xfrm>
            <a:prstGeom prst="rect">
              <a:avLst/>
            </a:prstGeom>
            <a:blipFill>
              <a:blip r:embed="rId7" cstate="print"/>
              <a:stretch>
                <a:fillRect/>
              </a:stretch>
            </a:blipFill>
          </p:spPr>
          <p:txBody>
            <a:bodyPr wrap="square" lIns="0" tIns="0" rIns="0" bIns="0" rtlCol="0"/>
            <a:lstStyle/>
            <a:p>
              <a:endParaRPr/>
            </a:p>
          </p:txBody>
        </p:sp>
        <p:sp>
          <p:nvSpPr>
            <p:cNvPr id="14" name="object 12"/>
            <p:cNvSpPr/>
            <p:nvPr/>
          </p:nvSpPr>
          <p:spPr>
            <a:xfrm>
              <a:off x="2920538" y="3167053"/>
              <a:ext cx="2978785" cy="542290"/>
            </a:xfrm>
            <a:custGeom>
              <a:avLst/>
              <a:gdLst/>
              <a:ahLst/>
              <a:cxnLst/>
              <a:rect l="l" t="t" r="r" b="b"/>
              <a:pathLst>
                <a:path w="2978785" h="542289">
                  <a:moveTo>
                    <a:pt x="2852585" y="0"/>
                  </a:moveTo>
                  <a:lnTo>
                    <a:pt x="126047" y="0"/>
                  </a:lnTo>
                  <a:lnTo>
                    <a:pt x="76986" y="9906"/>
                  </a:lnTo>
                  <a:lnTo>
                    <a:pt x="36920" y="36920"/>
                  </a:lnTo>
                  <a:lnTo>
                    <a:pt x="9906" y="76986"/>
                  </a:lnTo>
                  <a:lnTo>
                    <a:pt x="0" y="126047"/>
                  </a:lnTo>
                  <a:lnTo>
                    <a:pt x="0" y="415658"/>
                  </a:lnTo>
                  <a:lnTo>
                    <a:pt x="9906" y="464726"/>
                  </a:lnTo>
                  <a:lnTo>
                    <a:pt x="36920" y="504796"/>
                  </a:lnTo>
                  <a:lnTo>
                    <a:pt x="76986" y="531812"/>
                  </a:lnTo>
                  <a:lnTo>
                    <a:pt x="126047" y="541718"/>
                  </a:lnTo>
                  <a:lnTo>
                    <a:pt x="2852585" y="541718"/>
                  </a:lnTo>
                  <a:lnTo>
                    <a:pt x="2901646" y="531812"/>
                  </a:lnTo>
                  <a:lnTo>
                    <a:pt x="2941712" y="504796"/>
                  </a:lnTo>
                  <a:lnTo>
                    <a:pt x="2968726" y="464726"/>
                  </a:lnTo>
                  <a:lnTo>
                    <a:pt x="2978632" y="415658"/>
                  </a:lnTo>
                  <a:lnTo>
                    <a:pt x="2978632" y="126047"/>
                  </a:lnTo>
                  <a:lnTo>
                    <a:pt x="2968726" y="76986"/>
                  </a:lnTo>
                  <a:lnTo>
                    <a:pt x="2941712" y="36920"/>
                  </a:lnTo>
                  <a:lnTo>
                    <a:pt x="2901646" y="9906"/>
                  </a:lnTo>
                  <a:lnTo>
                    <a:pt x="2852585" y="0"/>
                  </a:lnTo>
                  <a:close/>
                </a:path>
              </a:pathLst>
            </a:custGeom>
            <a:solidFill>
              <a:srgbClr val="EEEEEE"/>
            </a:solidFill>
          </p:spPr>
          <p:txBody>
            <a:bodyPr wrap="square" lIns="0" tIns="0" rIns="0" bIns="0" rtlCol="0"/>
            <a:lstStyle/>
            <a:p>
              <a:endParaRPr/>
            </a:p>
          </p:txBody>
        </p:sp>
        <p:sp>
          <p:nvSpPr>
            <p:cNvPr id="15" name="object 13"/>
            <p:cNvSpPr/>
            <p:nvPr/>
          </p:nvSpPr>
          <p:spPr>
            <a:xfrm>
              <a:off x="3797639" y="3248956"/>
              <a:ext cx="1287780" cy="236854"/>
            </a:xfrm>
            <a:custGeom>
              <a:avLst/>
              <a:gdLst/>
              <a:ahLst/>
              <a:cxnLst/>
              <a:rect l="l" t="t" r="r" b="b"/>
              <a:pathLst>
                <a:path w="1287779" h="236854">
                  <a:moveTo>
                    <a:pt x="63080" y="44970"/>
                  </a:moveTo>
                  <a:lnTo>
                    <a:pt x="25965" y="55755"/>
                  </a:lnTo>
                  <a:lnTo>
                    <a:pt x="4197" y="87142"/>
                  </a:lnTo>
                  <a:lnTo>
                    <a:pt x="0" y="117767"/>
                  </a:lnTo>
                  <a:lnTo>
                    <a:pt x="947" y="132316"/>
                  </a:lnTo>
                  <a:lnTo>
                    <a:pt x="23822" y="175689"/>
                  </a:lnTo>
                  <a:lnTo>
                    <a:pt x="62522" y="186410"/>
                  </a:lnTo>
                  <a:lnTo>
                    <a:pt x="77623" y="184979"/>
                  </a:lnTo>
                  <a:lnTo>
                    <a:pt x="90754" y="180687"/>
                  </a:lnTo>
                  <a:lnTo>
                    <a:pt x="101912" y="173535"/>
                  </a:lnTo>
                  <a:lnTo>
                    <a:pt x="111099" y="163525"/>
                  </a:lnTo>
                  <a:lnTo>
                    <a:pt x="115059" y="157276"/>
                  </a:lnTo>
                  <a:lnTo>
                    <a:pt x="63309" y="157276"/>
                  </a:lnTo>
                  <a:lnTo>
                    <a:pt x="55456" y="156229"/>
                  </a:lnTo>
                  <a:lnTo>
                    <a:pt x="36677" y="126707"/>
                  </a:lnTo>
                  <a:lnTo>
                    <a:pt x="36677" y="106616"/>
                  </a:lnTo>
                  <a:lnTo>
                    <a:pt x="64058" y="74612"/>
                  </a:lnTo>
                  <a:lnTo>
                    <a:pt x="117855" y="74612"/>
                  </a:lnTo>
                  <a:lnTo>
                    <a:pt x="116901" y="71916"/>
                  </a:lnTo>
                  <a:lnTo>
                    <a:pt x="85910" y="47798"/>
                  </a:lnTo>
                  <a:lnTo>
                    <a:pt x="75065" y="45677"/>
                  </a:lnTo>
                  <a:lnTo>
                    <a:pt x="63080" y="44970"/>
                  </a:lnTo>
                  <a:close/>
                </a:path>
                <a:path w="1287779" h="236854">
                  <a:moveTo>
                    <a:pt x="122605" y="133400"/>
                  </a:moveTo>
                  <a:lnTo>
                    <a:pt x="86677" y="133400"/>
                  </a:lnTo>
                  <a:lnTo>
                    <a:pt x="85953" y="140462"/>
                  </a:lnTo>
                  <a:lnTo>
                    <a:pt x="83896" y="146202"/>
                  </a:lnTo>
                  <a:lnTo>
                    <a:pt x="77114" y="155054"/>
                  </a:lnTo>
                  <a:lnTo>
                    <a:pt x="71386" y="157276"/>
                  </a:lnTo>
                  <a:lnTo>
                    <a:pt x="115059" y="157276"/>
                  </a:lnTo>
                  <a:lnTo>
                    <a:pt x="115708" y="156229"/>
                  </a:lnTo>
                  <a:lnTo>
                    <a:pt x="119110" y="148891"/>
                  </a:lnTo>
                  <a:lnTo>
                    <a:pt x="121422" y="141254"/>
                  </a:lnTo>
                  <a:lnTo>
                    <a:pt x="122605" y="133400"/>
                  </a:lnTo>
                  <a:close/>
                </a:path>
                <a:path w="1287779" h="236854">
                  <a:moveTo>
                    <a:pt x="117855" y="74612"/>
                  </a:moveTo>
                  <a:lnTo>
                    <a:pt x="72250" y="74612"/>
                  </a:lnTo>
                  <a:lnTo>
                    <a:pt x="78295" y="77317"/>
                  </a:lnTo>
                  <a:lnTo>
                    <a:pt x="82194" y="82715"/>
                  </a:lnTo>
                  <a:lnTo>
                    <a:pt x="84861" y="86728"/>
                  </a:lnTo>
                  <a:lnTo>
                    <a:pt x="86525" y="91224"/>
                  </a:lnTo>
                  <a:lnTo>
                    <a:pt x="87172" y="96227"/>
                  </a:lnTo>
                  <a:lnTo>
                    <a:pt x="123101" y="96227"/>
                  </a:lnTo>
                  <a:lnTo>
                    <a:pt x="120817" y="82987"/>
                  </a:lnTo>
                  <a:lnTo>
                    <a:pt x="117855" y="74612"/>
                  </a:lnTo>
                  <a:close/>
                </a:path>
                <a:path w="1287779" h="236854">
                  <a:moveTo>
                    <a:pt x="182435" y="1765"/>
                  </a:moveTo>
                  <a:lnTo>
                    <a:pt x="147510" y="1765"/>
                  </a:lnTo>
                  <a:lnTo>
                    <a:pt x="147510" y="181889"/>
                  </a:lnTo>
                  <a:lnTo>
                    <a:pt x="182435" y="181889"/>
                  </a:lnTo>
                  <a:lnTo>
                    <a:pt x="182435" y="109372"/>
                  </a:lnTo>
                  <a:lnTo>
                    <a:pt x="182878" y="101266"/>
                  </a:lnTo>
                  <a:lnTo>
                    <a:pt x="201193" y="73609"/>
                  </a:lnTo>
                  <a:lnTo>
                    <a:pt x="266048" y="73609"/>
                  </a:lnTo>
                  <a:lnTo>
                    <a:pt x="265811" y="72059"/>
                  </a:lnTo>
                  <a:lnTo>
                    <a:pt x="263575" y="66929"/>
                  </a:lnTo>
                  <a:lnTo>
                    <a:pt x="262431" y="65366"/>
                  </a:lnTo>
                  <a:lnTo>
                    <a:pt x="182435" y="65366"/>
                  </a:lnTo>
                  <a:lnTo>
                    <a:pt x="182435" y="1765"/>
                  </a:lnTo>
                  <a:close/>
                </a:path>
                <a:path w="1287779" h="236854">
                  <a:moveTo>
                    <a:pt x="266048" y="73609"/>
                  </a:moveTo>
                  <a:lnTo>
                    <a:pt x="219151" y="73609"/>
                  </a:lnTo>
                  <a:lnTo>
                    <a:pt x="225132" y="76720"/>
                  </a:lnTo>
                  <a:lnTo>
                    <a:pt x="228282" y="82956"/>
                  </a:lnTo>
                  <a:lnTo>
                    <a:pt x="230708" y="87375"/>
                  </a:lnTo>
                  <a:lnTo>
                    <a:pt x="231927" y="93192"/>
                  </a:lnTo>
                  <a:lnTo>
                    <a:pt x="231927" y="181889"/>
                  </a:lnTo>
                  <a:lnTo>
                    <a:pt x="267855" y="181889"/>
                  </a:lnTo>
                  <a:lnTo>
                    <a:pt x="267753" y="94151"/>
                  </a:lnTo>
                  <a:lnTo>
                    <a:pt x="267517" y="87375"/>
                  </a:lnTo>
                  <a:lnTo>
                    <a:pt x="267159" y="81944"/>
                  </a:lnTo>
                  <a:lnTo>
                    <a:pt x="266623" y="77355"/>
                  </a:lnTo>
                  <a:lnTo>
                    <a:pt x="266048" y="73609"/>
                  </a:lnTo>
                  <a:close/>
                </a:path>
                <a:path w="1287779" h="236854">
                  <a:moveTo>
                    <a:pt x="229158" y="44462"/>
                  </a:moveTo>
                  <a:lnTo>
                    <a:pt x="213588" y="44462"/>
                  </a:lnTo>
                  <a:lnTo>
                    <a:pt x="206603" y="45999"/>
                  </a:lnTo>
                  <a:lnTo>
                    <a:pt x="193332" y="52158"/>
                  </a:lnTo>
                  <a:lnTo>
                    <a:pt x="187477" y="57581"/>
                  </a:lnTo>
                  <a:lnTo>
                    <a:pt x="182435" y="65366"/>
                  </a:lnTo>
                  <a:lnTo>
                    <a:pt x="262431" y="65366"/>
                  </a:lnTo>
                  <a:lnTo>
                    <a:pt x="255587" y="56019"/>
                  </a:lnTo>
                  <a:lnTo>
                    <a:pt x="250075" y="51638"/>
                  </a:lnTo>
                  <a:lnTo>
                    <a:pt x="236626" y="45897"/>
                  </a:lnTo>
                  <a:lnTo>
                    <a:pt x="229158" y="44462"/>
                  </a:lnTo>
                  <a:close/>
                </a:path>
                <a:path w="1287779" h="236854">
                  <a:moveTo>
                    <a:pt x="407848" y="73113"/>
                  </a:moveTo>
                  <a:lnTo>
                    <a:pt x="359803" y="73113"/>
                  </a:lnTo>
                  <a:lnTo>
                    <a:pt x="365455" y="74155"/>
                  </a:lnTo>
                  <a:lnTo>
                    <a:pt x="373164" y="78320"/>
                  </a:lnTo>
                  <a:lnTo>
                    <a:pt x="375081" y="82105"/>
                  </a:lnTo>
                  <a:lnTo>
                    <a:pt x="375081" y="92100"/>
                  </a:lnTo>
                  <a:lnTo>
                    <a:pt x="372579" y="95415"/>
                  </a:lnTo>
                  <a:lnTo>
                    <a:pt x="367563" y="97536"/>
                  </a:lnTo>
                  <a:lnTo>
                    <a:pt x="364756" y="98767"/>
                  </a:lnTo>
                  <a:lnTo>
                    <a:pt x="360108" y="99783"/>
                  </a:lnTo>
                  <a:lnTo>
                    <a:pt x="341642" y="102082"/>
                  </a:lnTo>
                  <a:lnTo>
                    <a:pt x="332084" y="103582"/>
                  </a:lnTo>
                  <a:lnTo>
                    <a:pt x="296462" y="125125"/>
                  </a:lnTo>
                  <a:lnTo>
                    <a:pt x="291680" y="146392"/>
                  </a:lnTo>
                  <a:lnTo>
                    <a:pt x="292423" y="155365"/>
                  </a:lnTo>
                  <a:lnTo>
                    <a:pt x="324972" y="185508"/>
                  </a:lnTo>
                  <a:lnTo>
                    <a:pt x="333692" y="186156"/>
                  </a:lnTo>
                  <a:lnTo>
                    <a:pt x="340660" y="185751"/>
                  </a:lnTo>
                  <a:lnTo>
                    <a:pt x="376085" y="166281"/>
                  </a:lnTo>
                  <a:lnTo>
                    <a:pt x="410164" y="166281"/>
                  </a:lnTo>
                  <a:lnTo>
                    <a:pt x="410006" y="163296"/>
                  </a:lnTo>
                  <a:lnTo>
                    <a:pt x="409937" y="160782"/>
                  </a:lnTo>
                  <a:lnTo>
                    <a:pt x="339064" y="160782"/>
                  </a:lnTo>
                  <a:lnTo>
                    <a:pt x="334987" y="159461"/>
                  </a:lnTo>
                  <a:lnTo>
                    <a:pt x="328269" y="154127"/>
                  </a:lnTo>
                  <a:lnTo>
                    <a:pt x="326593" y="149809"/>
                  </a:lnTo>
                  <a:lnTo>
                    <a:pt x="326593" y="137096"/>
                  </a:lnTo>
                  <a:lnTo>
                    <a:pt x="329336" y="132143"/>
                  </a:lnTo>
                  <a:lnTo>
                    <a:pt x="338048" y="127063"/>
                  </a:lnTo>
                  <a:lnTo>
                    <a:pt x="343395" y="125463"/>
                  </a:lnTo>
                  <a:lnTo>
                    <a:pt x="362788" y="121945"/>
                  </a:lnTo>
                  <a:lnTo>
                    <a:pt x="365912" y="121145"/>
                  </a:lnTo>
                  <a:lnTo>
                    <a:pt x="370471" y="119418"/>
                  </a:lnTo>
                  <a:lnTo>
                    <a:pt x="372719" y="118287"/>
                  </a:lnTo>
                  <a:lnTo>
                    <a:pt x="374954" y="116903"/>
                  </a:lnTo>
                  <a:lnTo>
                    <a:pt x="409752" y="116903"/>
                  </a:lnTo>
                  <a:lnTo>
                    <a:pt x="409723" y="86309"/>
                  </a:lnTo>
                  <a:lnTo>
                    <a:pt x="408683" y="75507"/>
                  </a:lnTo>
                  <a:lnTo>
                    <a:pt x="407848" y="73113"/>
                  </a:lnTo>
                  <a:close/>
                </a:path>
                <a:path w="1287779" h="236854">
                  <a:moveTo>
                    <a:pt x="410164" y="166281"/>
                  </a:moveTo>
                  <a:lnTo>
                    <a:pt x="376085" y="166281"/>
                  </a:lnTo>
                  <a:lnTo>
                    <a:pt x="376326" y="169278"/>
                  </a:lnTo>
                  <a:lnTo>
                    <a:pt x="376656" y="171970"/>
                  </a:lnTo>
                  <a:lnTo>
                    <a:pt x="377469" y="176682"/>
                  </a:lnTo>
                  <a:lnTo>
                    <a:pt x="378205" y="179209"/>
                  </a:lnTo>
                  <a:lnTo>
                    <a:pt x="379272" y="181889"/>
                  </a:lnTo>
                  <a:lnTo>
                    <a:pt x="417296" y="181889"/>
                  </a:lnTo>
                  <a:lnTo>
                    <a:pt x="417296" y="176618"/>
                  </a:lnTo>
                  <a:lnTo>
                    <a:pt x="414985" y="175552"/>
                  </a:lnTo>
                  <a:lnTo>
                    <a:pt x="413258" y="174205"/>
                  </a:lnTo>
                  <a:lnTo>
                    <a:pt x="410946" y="170954"/>
                  </a:lnTo>
                  <a:lnTo>
                    <a:pt x="410248" y="167855"/>
                  </a:lnTo>
                  <a:lnTo>
                    <a:pt x="410164" y="166281"/>
                  </a:lnTo>
                  <a:close/>
                </a:path>
                <a:path w="1287779" h="236854">
                  <a:moveTo>
                    <a:pt x="409752" y="116903"/>
                  </a:moveTo>
                  <a:lnTo>
                    <a:pt x="374954" y="116903"/>
                  </a:lnTo>
                  <a:lnTo>
                    <a:pt x="374954" y="129933"/>
                  </a:lnTo>
                  <a:lnTo>
                    <a:pt x="374192" y="138039"/>
                  </a:lnTo>
                  <a:lnTo>
                    <a:pt x="351497" y="160782"/>
                  </a:lnTo>
                  <a:lnTo>
                    <a:pt x="409937" y="160782"/>
                  </a:lnTo>
                  <a:lnTo>
                    <a:pt x="409841" y="157264"/>
                  </a:lnTo>
                  <a:lnTo>
                    <a:pt x="409752" y="116903"/>
                  </a:lnTo>
                  <a:close/>
                </a:path>
                <a:path w="1287779" h="236854">
                  <a:moveTo>
                    <a:pt x="353529" y="44970"/>
                  </a:moveTo>
                  <a:lnTo>
                    <a:pt x="313989" y="54909"/>
                  </a:lnTo>
                  <a:lnTo>
                    <a:pt x="295948" y="91452"/>
                  </a:lnTo>
                  <a:lnTo>
                    <a:pt x="329615" y="91452"/>
                  </a:lnTo>
                  <a:lnTo>
                    <a:pt x="330441" y="86309"/>
                  </a:lnTo>
                  <a:lnTo>
                    <a:pt x="332092" y="82232"/>
                  </a:lnTo>
                  <a:lnTo>
                    <a:pt x="334581" y="79222"/>
                  </a:lnTo>
                  <a:lnTo>
                    <a:pt x="338061" y="75145"/>
                  </a:lnTo>
                  <a:lnTo>
                    <a:pt x="343979" y="73113"/>
                  </a:lnTo>
                  <a:lnTo>
                    <a:pt x="407848" y="73113"/>
                  </a:lnTo>
                  <a:lnTo>
                    <a:pt x="405477" y="66324"/>
                  </a:lnTo>
                  <a:lnTo>
                    <a:pt x="364233" y="45518"/>
                  </a:lnTo>
                  <a:lnTo>
                    <a:pt x="353529" y="44970"/>
                  </a:lnTo>
                  <a:close/>
                </a:path>
                <a:path w="1287779" h="236854">
                  <a:moveTo>
                    <a:pt x="474611" y="48488"/>
                  </a:moveTo>
                  <a:lnTo>
                    <a:pt x="440689" y="48488"/>
                  </a:lnTo>
                  <a:lnTo>
                    <a:pt x="440689" y="181889"/>
                  </a:lnTo>
                  <a:lnTo>
                    <a:pt x="475614" y="181889"/>
                  </a:lnTo>
                  <a:lnTo>
                    <a:pt x="475614" y="101295"/>
                  </a:lnTo>
                  <a:lnTo>
                    <a:pt x="476758" y="94513"/>
                  </a:lnTo>
                  <a:lnTo>
                    <a:pt x="503288" y="74117"/>
                  </a:lnTo>
                  <a:lnTo>
                    <a:pt x="559191" y="74117"/>
                  </a:lnTo>
                  <a:lnTo>
                    <a:pt x="558244" y="70313"/>
                  </a:lnTo>
                  <a:lnTo>
                    <a:pt x="557064" y="67983"/>
                  </a:lnTo>
                  <a:lnTo>
                    <a:pt x="474611" y="67983"/>
                  </a:lnTo>
                  <a:lnTo>
                    <a:pt x="474611" y="48488"/>
                  </a:lnTo>
                  <a:close/>
                </a:path>
                <a:path w="1287779" h="236854">
                  <a:moveTo>
                    <a:pt x="559191" y="74117"/>
                  </a:moveTo>
                  <a:lnTo>
                    <a:pt x="512889" y="74117"/>
                  </a:lnTo>
                  <a:lnTo>
                    <a:pt x="519391" y="77546"/>
                  </a:lnTo>
                  <a:lnTo>
                    <a:pt x="524675" y="88176"/>
                  </a:lnTo>
                  <a:lnTo>
                    <a:pt x="525614" y="93573"/>
                  </a:lnTo>
                  <a:lnTo>
                    <a:pt x="525614" y="181889"/>
                  </a:lnTo>
                  <a:lnTo>
                    <a:pt x="561530" y="181889"/>
                  </a:lnTo>
                  <a:lnTo>
                    <a:pt x="561530" y="91884"/>
                  </a:lnTo>
                  <a:lnTo>
                    <a:pt x="560708" y="80209"/>
                  </a:lnTo>
                  <a:lnTo>
                    <a:pt x="559191" y="74117"/>
                  </a:lnTo>
                  <a:close/>
                </a:path>
                <a:path w="1287779" h="236854">
                  <a:moveTo>
                    <a:pt x="514591" y="44970"/>
                  </a:moveTo>
                  <a:lnTo>
                    <a:pt x="479094" y="61087"/>
                  </a:lnTo>
                  <a:lnTo>
                    <a:pt x="474611" y="67983"/>
                  </a:lnTo>
                  <a:lnTo>
                    <a:pt x="557064" y="67983"/>
                  </a:lnTo>
                  <a:lnTo>
                    <a:pt x="524449" y="45651"/>
                  </a:lnTo>
                  <a:lnTo>
                    <a:pt x="514591" y="44970"/>
                  </a:lnTo>
                  <a:close/>
                </a:path>
                <a:path w="1287779" h="236854">
                  <a:moveTo>
                    <a:pt x="626808" y="196469"/>
                  </a:moveTo>
                  <a:lnTo>
                    <a:pt x="588873" y="196469"/>
                  </a:lnTo>
                  <a:lnTo>
                    <a:pt x="590643" y="205803"/>
                  </a:lnTo>
                  <a:lnTo>
                    <a:pt x="625346" y="233905"/>
                  </a:lnTo>
                  <a:lnTo>
                    <a:pt x="648614" y="236410"/>
                  </a:lnTo>
                  <a:lnTo>
                    <a:pt x="668126" y="234998"/>
                  </a:lnTo>
                  <a:lnTo>
                    <a:pt x="684199" y="230765"/>
                  </a:lnTo>
                  <a:lnTo>
                    <a:pt x="696834" y="223712"/>
                  </a:lnTo>
                  <a:lnTo>
                    <a:pt x="706031" y="213842"/>
                  </a:lnTo>
                  <a:lnTo>
                    <a:pt x="708004" y="210032"/>
                  </a:lnTo>
                  <a:lnTo>
                    <a:pt x="641705" y="210032"/>
                  </a:lnTo>
                  <a:lnTo>
                    <a:pt x="635368" y="208445"/>
                  </a:lnTo>
                  <a:lnTo>
                    <a:pt x="631596" y="205257"/>
                  </a:lnTo>
                  <a:lnTo>
                    <a:pt x="629386" y="203466"/>
                  </a:lnTo>
                  <a:lnTo>
                    <a:pt x="627799" y="200533"/>
                  </a:lnTo>
                  <a:lnTo>
                    <a:pt x="626808" y="196469"/>
                  </a:lnTo>
                  <a:close/>
                </a:path>
                <a:path w="1287779" h="236854">
                  <a:moveTo>
                    <a:pt x="714743" y="161671"/>
                  </a:moveTo>
                  <a:lnTo>
                    <a:pt x="680072" y="161671"/>
                  </a:lnTo>
                  <a:lnTo>
                    <a:pt x="680031" y="171627"/>
                  </a:lnTo>
                  <a:lnTo>
                    <a:pt x="679812" y="179095"/>
                  </a:lnTo>
                  <a:lnTo>
                    <a:pt x="650621" y="210032"/>
                  </a:lnTo>
                  <a:lnTo>
                    <a:pt x="708004" y="210032"/>
                  </a:lnTo>
                  <a:lnTo>
                    <a:pt x="709846" y="206476"/>
                  </a:lnTo>
                  <a:lnTo>
                    <a:pt x="712568" y="197521"/>
                  </a:lnTo>
                  <a:lnTo>
                    <a:pt x="714199" y="186973"/>
                  </a:lnTo>
                  <a:lnTo>
                    <a:pt x="714743" y="174828"/>
                  </a:lnTo>
                  <a:lnTo>
                    <a:pt x="714743" y="161671"/>
                  </a:lnTo>
                  <a:close/>
                </a:path>
                <a:path w="1287779" h="236854">
                  <a:moveTo>
                    <a:pt x="649173" y="44970"/>
                  </a:moveTo>
                  <a:lnTo>
                    <a:pt x="642467" y="44970"/>
                  </a:lnTo>
                  <a:lnTo>
                    <a:pt x="629639" y="46239"/>
                  </a:lnTo>
                  <a:lnTo>
                    <a:pt x="593951" y="76002"/>
                  </a:lnTo>
                  <a:lnTo>
                    <a:pt x="585609" y="115341"/>
                  </a:lnTo>
                  <a:lnTo>
                    <a:pt x="586571" y="129983"/>
                  </a:lnTo>
                  <a:lnTo>
                    <a:pt x="609353" y="172222"/>
                  </a:lnTo>
                  <a:lnTo>
                    <a:pt x="642162" y="182397"/>
                  </a:lnTo>
                  <a:lnTo>
                    <a:pt x="650115" y="181902"/>
                  </a:lnTo>
                  <a:lnTo>
                    <a:pt x="680072" y="161671"/>
                  </a:lnTo>
                  <a:lnTo>
                    <a:pt x="714743" y="161671"/>
                  </a:lnTo>
                  <a:lnTo>
                    <a:pt x="714743" y="153250"/>
                  </a:lnTo>
                  <a:lnTo>
                    <a:pt x="650925" y="153250"/>
                  </a:lnTo>
                  <a:lnTo>
                    <a:pt x="642446" y="152193"/>
                  </a:lnTo>
                  <a:lnTo>
                    <a:pt x="621538" y="106603"/>
                  </a:lnTo>
                  <a:lnTo>
                    <a:pt x="622757" y="99047"/>
                  </a:lnTo>
                  <a:lnTo>
                    <a:pt x="650570" y="75615"/>
                  </a:lnTo>
                  <a:lnTo>
                    <a:pt x="714743" y="75615"/>
                  </a:lnTo>
                  <a:lnTo>
                    <a:pt x="714743" y="67437"/>
                  </a:lnTo>
                  <a:lnTo>
                    <a:pt x="680580" y="67437"/>
                  </a:lnTo>
                  <a:lnTo>
                    <a:pt x="676351" y="60931"/>
                  </a:lnTo>
                  <a:lnTo>
                    <a:pt x="671510" y="55530"/>
                  </a:lnTo>
                  <a:lnTo>
                    <a:pt x="666058" y="51234"/>
                  </a:lnTo>
                  <a:lnTo>
                    <a:pt x="659993" y="48044"/>
                  </a:lnTo>
                  <a:lnTo>
                    <a:pt x="655015" y="45999"/>
                  </a:lnTo>
                  <a:lnTo>
                    <a:pt x="649173" y="44970"/>
                  </a:lnTo>
                  <a:close/>
                </a:path>
                <a:path w="1287779" h="236854">
                  <a:moveTo>
                    <a:pt x="714743" y="75615"/>
                  </a:moveTo>
                  <a:lnTo>
                    <a:pt x="659536" y="75615"/>
                  </a:lnTo>
                  <a:lnTo>
                    <a:pt x="666699" y="78930"/>
                  </a:lnTo>
                  <a:lnTo>
                    <a:pt x="672058" y="85559"/>
                  </a:lnTo>
                  <a:lnTo>
                    <a:pt x="675566" y="91091"/>
                  </a:lnTo>
                  <a:lnTo>
                    <a:pt x="678070" y="97759"/>
                  </a:lnTo>
                  <a:lnTo>
                    <a:pt x="679572" y="105564"/>
                  </a:lnTo>
                  <a:lnTo>
                    <a:pt x="680072" y="114503"/>
                  </a:lnTo>
                  <a:lnTo>
                    <a:pt x="679543" y="123932"/>
                  </a:lnTo>
                  <a:lnTo>
                    <a:pt x="659091" y="153250"/>
                  </a:lnTo>
                  <a:lnTo>
                    <a:pt x="714743" y="153250"/>
                  </a:lnTo>
                  <a:lnTo>
                    <a:pt x="714743" y="75615"/>
                  </a:lnTo>
                  <a:close/>
                </a:path>
                <a:path w="1287779" h="236854">
                  <a:moveTo>
                    <a:pt x="714743" y="47980"/>
                  </a:moveTo>
                  <a:lnTo>
                    <a:pt x="680580" y="47980"/>
                  </a:lnTo>
                  <a:lnTo>
                    <a:pt x="680580" y="67437"/>
                  </a:lnTo>
                  <a:lnTo>
                    <a:pt x="714743" y="67437"/>
                  </a:lnTo>
                  <a:lnTo>
                    <a:pt x="714743" y="47980"/>
                  </a:lnTo>
                  <a:close/>
                </a:path>
                <a:path w="1287779" h="236854">
                  <a:moveTo>
                    <a:pt x="802944" y="44462"/>
                  </a:moveTo>
                  <a:lnTo>
                    <a:pt x="765082" y="54910"/>
                  </a:lnTo>
                  <a:lnTo>
                    <a:pt x="741410" y="85642"/>
                  </a:lnTo>
                  <a:lnTo>
                    <a:pt x="736815" y="116370"/>
                  </a:lnTo>
                  <a:lnTo>
                    <a:pt x="738089" y="133634"/>
                  </a:lnTo>
                  <a:lnTo>
                    <a:pt x="757199" y="169951"/>
                  </a:lnTo>
                  <a:lnTo>
                    <a:pt x="804252" y="186410"/>
                  </a:lnTo>
                  <a:lnTo>
                    <a:pt x="819502" y="185191"/>
                  </a:lnTo>
                  <a:lnTo>
                    <a:pt x="854506" y="166890"/>
                  </a:lnTo>
                  <a:lnTo>
                    <a:pt x="861386" y="158026"/>
                  </a:lnTo>
                  <a:lnTo>
                    <a:pt x="797458" y="158026"/>
                  </a:lnTo>
                  <a:lnTo>
                    <a:pt x="791044" y="156337"/>
                  </a:lnTo>
                  <a:lnTo>
                    <a:pt x="771728" y="124612"/>
                  </a:lnTo>
                  <a:lnTo>
                    <a:pt x="869200" y="124612"/>
                  </a:lnTo>
                  <a:lnTo>
                    <a:pt x="869225" y="116370"/>
                  </a:lnTo>
                  <a:lnTo>
                    <a:pt x="869043" y="109331"/>
                  </a:lnTo>
                  <a:lnTo>
                    <a:pt x="868652" y="103213"/>
                  </a:lnTo>
                  <a:lnTo>
                    <a:pt x="868423" y="101244"/>
                  </a:lnTo>
                  <a:lnTo>
                    <a:pt x="772490" y="101244"/>
                  </a:lnTo>
                  <a:lnTo>
                    <a:pt x="773760" y="92748"/>
                  </a:lnTo>
                  <a:lnTo>
                    <a:pt x="776859" y="86029"/>
                  </a:lnTo>
                  <a:lnTo>
                    <a:pt x="786752" y="76098"/>
                  </a:lnTo>
                  <a:lnTo>
                    <a:pt x="793724" y="73609"/>
                  </a:lnTo>
                  <a:lnTo>
                    <a:pt x="859304" y="73609"/>
                  </a:lnTo>
                  <a:lnTo>
                    <a:pt x="857415" y="70485"/>
                  </a:lnTo>
                  <a:lnTo>
                    <a:pt x="819508" y="46031"/>
                  </a:lnTo>
                  <a:lnTo>
                    <a:pt x="811443" y="44855"/>
                  </a:lnTo>
                  <a:lnTo>
                    <a:pt x="802944" y="44462"/>
                  </a:lnTo>
                  <a:close/>
                </a:path>
                <a:path w="1287779" h="236854">
                  <a:moveTo>
                    <a:pt x="867448" y="142697"/>
                  </a:moveTo>
                  <a:lnTo>
                    <a:pt x="831557" y="142697"/>
                  </a:lnTo>
                  <a:lnTo>
                    <a:pt x="829475" y="146621"/>
                  </a:lnTo>
                  <a:lnTo>
                    <a:pt x="827074" y="149682"/>
                  </a:lnTo>
                  <a:lnTo>
                    <a:pt x="819391" y="155981"/>
                  </a:lnTo>
                  <a:lnTo>
                    <a:pt x="812926" y="158026"/>
                  </a:lnTo>
                  <a:lnTo>
                    <a:pt x="861386" y="158026"/>
                  </a:lnTo>
                  <a:lnTo>
                    <a:pt x="863506" y="154698"/>
                  </a:lnTo>
                  <a:lnTo>
                    <a:pt x="866110" y="148674"/>
                  </a:lnTo>
                  <a:lnTo>
                    <a:pt x="867448" y="142697"/>
                  </a:lnTo>
                  <a:close/>
                </a:path>
                <a:path w="1287779" h="236854">
                  <a:moveTo>
                    <a:pt x="859304" y="73609"/>
                  </a:moveTo>
                  <a:lnTo>
                    <a:pt x="810958" y="73609"/>
                  </a:lnTo>
                  <a:lnTo>
                    <a:pt x="817879" y="75958"/>
                  </a:lnTo>
                  <a:lnTo>
                    <a:pt x="829043" y="85331"/>
                  </a:lnTo>
                  <a:lnTo>
                    <a:pt x="832142" y="92189"/>
                  </a:lnTo>
                  <a:lnTo>
                    <a:pt x="832777" y="101244"/>
                  </a:lnTo>
                  <a:lnTo>
                    <a:pt x="868423" y="101244"/>
                  </a:lnTo>
                  <a:lnTo>
                    <a:pt x="868057" y="98107"/>
                  </a:lnTo>
                  <a:lnTo>
                    <a:pt x="866478" y="90487"/>
                  </a:lnTo>
                  <a:lnTo>
                    <a:pt x="864179" y="83343"/>
                  </a:lnTo>
                  <a:lnTo>
                    <a:pt x="861158" y="76676"/>
                  </a:lnTo>
                  <a:lnTo>
                    <a:pt x="859304" y="73609"/>
                  </a:lnTo>
                  <a:close/>
                </a:path>
                <a:path w="1287779" h="236854">
                  <a:moveTo>
                    <a:pt x="913968" y="139179"/>
                  </a:moveTo>
                  <a:lnTo>
                    <a:pt x="878547" y="139179"/>
                  </a:lnTo>
                  <a:lnTo>
                    <a:pt x="879488" y="149028"/>
                  </a:lnTo>
                  <a:lnTo>
                    <a:pt x="912806" y="183084"/>
                  </a:lnTo>
                  <a:lnTo>
                    <a:pt x="940269" y="186410"/>
                  </a:lnTo>
                  <a:lnTo>
                    <a:pt x="954755" y="185624"/>
                  </a:lnTo>
                  <a:lnTo>
                    <a:pt x="992560" y="167106"/>
                  </a:lnTo>
                  <a:lnTo>
                    <a:pt x="997136" y="159537"/>
                  </a:lnTo>
                  <a:lnTo>
                    <a:pt x="931176" y="159537"/>
                  </a:lnTo>
                  <a:lnTo>
                    <a:pt x="923124" y="157187"/>
                  </a:lnTo>
                  <a:lnTo>
                    <a:pt x="916304" y="149872"/>
                  </a:lnTo>
                  <a:lnTo>
                    <a:pt x="914704" y="145427"/>
                  </a:lnTo>
                  <a:lnTo>
                    <a:pt x="913968" y="139179"/>
                  </a:lnTo>
                  <a:close/>
                </a:path>
                <a:path w="1287779" h="236854">
                  <a:moveTo>
                    <a:pt x="938123" y="44462"/>
                  </a:moveTo>
                  <a:lnTo>
                    <a:pt x="897127" y="57759"/>
                  </a:lnTo>
                  <a:lnTo>
                    <a:pt x="882591" y="89941"/>
                  </a:lnTo>
                  <a:lnTo>
                    <a:pt x="883144" y="96939"/>
                  </a:lnTo>
                  <a:lnTo>
                    <a:pt x="913449" y="124664"/>
                  </a:lnTo>
                  <a:lnTo>
                    <a:pt x="938165" y="131120"/>
                  </a:lnTo>
                  <a:lnTo>
                    <a:pt x="948978" y="134032"/>
                  </a:lnTo>
                  <a:lnTo>
                    <a:pt x="956444" y="136397"/>
                  </a:lnTo>
                  <a:lnTo>
                    <a:pt x="960564" y="138214"/>
                  </a:lnTo>
                  <a:lnTo>
                    <a:pt x="963841" y="140271"/>
                  </a:lnTo>
                  <a:lnTo>
                    <a:pt x="965466" y="143268"/>
                  </a:lnTo>
                  <a:lnTo>
                    <a:pt x="965466" y="151320"/>
                  </a:lnTo>
                  <a:lnTo>
                    <a:pt x="963434" y="154393"/>
                  </a:lnTo>
                  <a:lnTo>
                    <a:pt x="955306" y="158508"/>
                  </a:lnTo>
                  <a:lnTo>
                    <a:pt x="949820" y="159537"/>
                  </a:lnTo>
                  <a:lnTo>
                    <a:pt x="997136" y="159537"/>
                  </a:lnTo>
                  <a:lnTo>
                    <a:pt x="999962" y="150886"/>
                  </a:lnTo>
                  <a:lnTo>
                    <a:pt x="1000887" y="141414"/>
                  </a:lnTo>
                  <a:lnTo>
                    <a:pt x="1000241" y="134185"/>
                  </a:lnTo>
                  <a:lnTo>
                    <a:pt x="968965" y="104199"/>
                  </a:lnTo>
                  <a:lnTo>
                    <a:pt x="945134" y="98258"/>
                  </a:lnTo>
                  <a:lnTo>
                    <a:pt x="934372" y="95584"/>
                  </a:lnTo>
                  <a:lnTo>
                    <a:pt x="926879" y="93414"/>
                  </a:lnTo>
                  <a:lnTo>
                    <a:pt x="922654" y="91744"/>
                  </a:lnTo>
                  <a:lnTo>
                    <a:pt x="919213" y="89941"/>
                  </a:lnTo>
                  <a:lnTo>
                    <a:pt x="917486" y="87033"/>
                  </a:lnTo>
                  <a:lnTo>
                    <a:pt x="917486" y="79819"/>
                  </a:lnTo>
                  <a:lnTo>
                    <a:pt x="919111" y="77038"/>
                  </a:lnTo>
                  <a:lnTo>
                    <a:pt x="925588" y="72288"/>
                  </a:lnTo>
                  <a:lnTo>
                    <a:pt x="931037" y="71094"/>
                  </a:lnTo>
                  <a:lnTo>
                    <a:pt x="992595" y="71094"/>
                  </a:lnTo>
                  <a:lnTo>
                    <a:pt x="991422" y="68068"/>
                  </a:lnTo>
                  <a:lnTo>
                    <a:pt x="950079" y="45088"/>
                  </a:lnTo>
                  <a:lnTo>
                    <a:pt x="938123" y="44462"/>
                  </a:lnTo>
                  <a:close/>
                </a:path>
                <a:path w="1287779" h="236854">
                  <a:moveTo>
                    <a:pt x="992595" y="71094"/>
                  </a:moveTo>
                  <a:lnTo>
                    <a:pt x="947953" y="71094"/>
                  </a:lnTo>
                  <a:lnTo>
                    <a:pt x="954519" y="73482"/>
                  </a:lnTo>
                  <a:lnTo>
                    <a:pt x="958380" y="78232"/>
                  </a:lnTo>
                  <a:lnTo>
                    <a:pt x="960437" y="80860"/>
                  </a:lnTo>
                  <a:lnTo>
                    <a:pt x="961707" y="84429"/>
                  </a:lnTo>
                  <a:lnTo>
                    <a:pt x="962202" y="88938"/>
                  </a:lnTo>
                  <a:lnTo>
                    <a:pt x="997127" y="88938"/>
                  </a:lnTo>
                  <a:lnTo>
                    <a:pt x="995115" y="77596"/>
                  </a:lnTo>
                  <a:lnTo>
                    <a:pt x="992595" y="71094"/>
                  </a:lnTo>
                  <a:close/>
                </a:path>
                <a:path w="1287779" h="236854">
                  <a:moveTo>
                    <a:pt x="1132281" y="0"/>
                  </a:moveTo>
                  <a:lnTo>
                    <a:pt x="1096860" y="0"/>
                  </a:lnTo>
                  <a:lnTo>
                    <a:pt x="1096860" y="32156"/>
                  </a:lnTo>
                  <a:lnTo>
                    <a:pt x="1132281" y="32156"/>
                  </a:lnTo>
                  <a:lnTo>
                    <a:pt x="1132281" y="0"/>
                  </a:lnTo>
                  <a:close/>
                </a:path>
                <a:path w="1287779" h="236854">
                  <a:moveTo>
                    <a:pt x="1132281" y="47980"/>
                  </a:moveTo>
                  <a:lnTo>
                    <a:pt x="1096860" y="47980"/>
                  </a:lnTo>
                  <a:lnTo>
                    <a:pt x="1096860" y="181889"/>
                  </a:lnTo>
                  <a:lnTo>
                    <a:pt x="1132281" y="181889"/>
                  </a:lnTo>
                  <a:lnTo>
                    <a:pt x="1132281" y="47980"/>
                  </a:lnTo>
                  <a:close/>
                </a:path>
                <a:path w="1287779" h="236854">
                  <a:moveTo>
                    <a:pt x="1200569" y="48488"/>
                  </a:moveTo>
                  <a:lnTo>
                    <a:pt x="1166660" y="48488"/>
                  </a:lnTo>
                  <a:lnTo>
                    <a:pt x="1166660" y="181889"/>
                  </a:lnTo>
                  <a:lnTo>
                    <a:pt x="1201572" y="181889"/>
                  </a:lnTo>
                  <a:lnTo>
                    <a:pt x="1201572" y="101295"/>
                  </a:lnTo>
                  <a:lnTo>
                    <a:pt x="1202715" y="94513"/>
                  </a:lnTo>
                  <a:lnTo>
                    <a:pt x="1229258" y="74117"/>
                  </a:lnTo>
                  <a:lnTo>
                    <a:pt x="1285161" y="74117"/>
                  </a:lnTo>
                  <a:lnTo>
                    <a:pt x="1284214" y="70313"/>
                  </a:lnTo>
                  <a:lnTo>
                    <a:pt x="1283034" y="67983"/>
                  </a:lnTo>
                  <a:lnTo>
                    <a:pt x="1200569" y="67983"/>
                  </a:lnTo>
                  <a:lnTo>
                    <a:pt x="1200569" y="48488"/>
                  </a:lnTo>
                  <a:close/>
                </a:path>
                <a:path w="1287779" h="236854">
                  <a:moveTo>
                    <a:pt x="1285161" y="74117"/>
                  </a:moveTo>
                  <a:lnTo>
                    <a:pt x="1238846" y="74117"/>
                  </a:lnTo>
                  <a:lnTo>
                    <a:pt x="1245349" y="77546"/>
                  </a:lnTo>
                  <a:lnTo>
                    <a:pt x="1250632" y="88176"/>
                  </a:lnTo>
                  <a:lnTo>
                    <a:pt x="1251572" y="93573"/>
                  </a:lnTo>
                  <a:lnTo>
                    <a:pt x="1251572" y="181889"/>
                  </a:lnTo>
                  <a:lnTo>
                    <a:pt x="1287500" y="181889"/>
                  </a:lnTo>
                  <a:lnTo>
                    <a:pt x="1287500" y="91884"/>
                  </a:lnTo>
                  <a:lnTo>
                    <a:pt x="1286679" y="80209"/>
                  </a:lnTo>
                  <a:lnTo>
                    <a:pt x="1285161" y="74117"/>
                  </a:lnTo>
                  <a:close/>
                </a:path>
                <a:path w="1287779" h="236854">
                  <a:moveTo>
                    <a:pt x="1240548" y="44970"/>
                  </a:moveTo>
                  <a:lnTo>
                    <a:pt x="1205052" y="61087"/>
                  </a:lnTo>
                  <a:lnTo>
                    <a:pt x="1200569" y="67983"/>
                  </a:lnTo>
                  <a:lnTo>
                    <a:pt x="1283034" y="67983"/>
                  </a:lnTo>
                  <a:lnTo>
                    <a:pt x="1250412" y="45651"/>
                  </a:lnTo>
                  <a:lnTo>
                    <a:pt x="1240548" y="44970"/>
                  </a:lnTo>
                  <a:close/>
                </a:path>
              </a:pathLst>
            </a:custGeom>
            <a:solidFill>
              <a:srgbClr val="AC1700"/>
            </a:solidFill>
          </p:spPr>
          <p:txBody>
            <a:bodyPr wrap="square" lIns="0" tIns="0" rIns="0" bIns="0" rtlCol="0"/>
            <a:lstStyle/>
            <a:p>
              <a:endParaRPr/>
            </a:p>
          </p:txBody>
        </p:sp>
        <p:sp>
          <p:nvSpPr>
            <p:cNvPr id="16" name="object 14"/>
            <p:cNvSpPr/>
            <p:nvPr/>
          </p:nvSpPr>
          <p:spPr>
            <a:xfrm>
              <a:off x="3231435" y="5132925"/>
              <a:ext cx="1771650" cy="448309"/>
            </a:xfrm>
            <a:custGeom>
              <a:avLst/>
              <a:gdLst/>
              <a:ahLst/>
              <a:cxnLst/>
              <a:rect l="l" t="t" r="r" b="b"/>
              <a:pathLst>
                <a:path w="1771650" h="448310">
                  <a:moveTo>
                    <a:pt x="1771396" y="0"/>
                  </a:moveTo>
                  <a:lnTo>
                    <a:pt x="554901" y="0"/>
                  </a:lnTo>
                  <a:lnTo>
                    <a:pt x="0" y="447738"/>
                  </a:lnTo>
                  <a:lnTo>
                    <a:pt x="1323213" y="447738"/>
                  </a:lnTo>
                  <a:lnTo>
                    <a:pt x="1771396" y="0"/>
                  </a:lnTo>
                  <a:close/>
                </a:path>
              </a:pathLst>
            </a:custGeom>
            <a:solidFill>
              <a:srgbClr val="000000"/>
            </a:solidFill>
          </p:spPr>
          <p:txBody>
            <a:bodyPr wrap="square" lIns="0" tIns="0" rIns="0" bIns="0" rtlCol="0"/>
            <a:lstStyle/>
            <a:p>
              <a:endParaRPr/>
            </a:p>
          </p:txBody>
        </p:sp>
        <p:sp>
          <p:nvSpPr>
            <p:cNvPr id="17" name="object 15"/>
            <p:cNvSpPr/>
            <p:nvPr/>
          </p:nvSpPr>
          <p:spPr>
            <a:xfrm>
              <a:off x="3220441" y="5123501"/>
              <a:ext cx="1782445" cy="457200"/>
            </a:xfrm>
            <a:custGeom>
              <a:avLst/>
              <a:gdLst/>
              <a:ahLst/>
              <a:cxnLst/>
              <a:rect l="l" t="t" r="r" b="b"/>
              <a:pathLst>
                <a:path w="1782445" h="457200">
                  <a:moveTo>
                    <a:pt x="565888" y="9416"/>
                  </a:moveTo>
                  <a:lnTo>
                    <a:pt x="10988" y="457157"/>
                  </a:lnTo>
                  <a:lnTo>
                    <a:pt x="1334214" y="457157"/>
                  </a:lnTo>
                  <a:lnTo>
                    <a:pt x="1782391" y="9416"/>
                  </a:lnTo>
                  <a:lnTo>
                    <a:pt x="587233" y="9416"/>
                  </a:lnTo>
                  <a:lnTo>
                    <a:pt x="565888" y="9416"/>
                  </a:lnTo>
                </a:path>
                <a:path w="1782445" h="457200">
                  <a:moveTo>
                    <a:pt x="554899" y="0"/>
                  </a:moveTo>
                  <a:lnTo>
                    <a:pt x="0" y="447731"/>
                  </a:lnTo>
                  <a:lnTo>
                    <a:pt x="1323216" y="447731"/>
                  </a:lnTo>
                  <a:lnTo>
                    <a:pt x="1771403" y="0"/>
                  </a:lnTo>
                  <a:lnTo>
                    <a:pt x="576244" y="0"/>
                  </a:lnTo>
                  <a:lnTo>
                    <a:pt x="554899" y="0"/>
                  </a:lnTo>
                </a:path>
              </a:pathLst>
            </a:custGeom>
            <a:ln w="25122">
              <a:solidFill>
                <a:srgbClr val="000000"/>
              </a:solidFill>
            </a:ln>
          </p:spPr>
          <p:txBody>
            <a:bodyPr wrap="square" lIns="0" tIns="0" rIns="0" bIns="0" rtlCol="0"/>
            <a:lstStyle/>
            <a:p>
              <a:endParaRPr/>
            </a:p>
          </p:txBody>
        </p:sp>
        <p:sp>
          <p:nvSpPr>
            <p:cNvPr id="18" name="object 16"/>
            <p:cNvSpPr/>
            <p:nvPr/>
          </p:nvSpPr>
          <p:spPr>
            <a:xfrm>
              <a:off x="3209451" y="5085820"/>
              <a:ext cx="1771650" cy="446405"/>
            </a:xfrm>
            <a:custGeom>
              <a:avLst/>
              <a:gdLst/>
              <a:ahLst/>
              <a:cxnLst/>
              <a:rect l="l" t="t" r="r" b="b"/>
              <a:pathLst>
                <a:path w="1771650" h="446404">
                  <a:moveTo>
                    <a:pt x="1771396" y="0"/>
                  </a:moveTo>
                  <a:lnTo>
                    <a:pt x="544220" y="0"/>
                  </a:lnTo>
                  <a:lnTo>
                    <a:pt x="0" y="446163"/>
                  </a:lnTo>
                  <a:lnTo>
                    <a:pt x="1312545" y="446163"/>
                  </a:lnTo>
                  <a:lnTo>
                    <a:pt x="1771396" y="0"/>
                  </a:lnTo>
                  <a:close/>
                </a:path>
              </a:pathLst>
            </a:custGeom>
            <a:solidFill>
              <a:srgbClr val="EEEEEE"/>
            </a:solidFill>
          </p:spPr>
          <p:txBody>
            <a:bodyPr wrap="square" lIns="0" tIns="0" rIns="0" bIns="0" rtlCol="0"/>
            <a:lstStyle/>
            <a:p>
              <a:endParaRPr/>
            </a:p>
          </p:txBody>
        </p:sp>
        <p:sp>
          <p:nvSpPr>
            <p:cNvPr id="19" name="object 17"/>
            <p:cNvSpPr/>
            <p:nvPr/>
          </p:nvSpPr>
          <p:spPr>
            <a:xfrm>
              <a:off x="3198464" y="5076391"/>
              <a:ext cx="1782445" cy="455930"/>
            </a:xfrm>
            <a:custGeom>
              <a:avLst/>
              <a:gdLst/>
              <a:ahLst/>
              <a:cxnLst/>
              <a:rect l="l" t="t" r="r" b="b"/>
              <a:pathLst>
                <a:path w="1782445" h="455929">
                  <a:moveTo>
                    <a:pt x="555216" y="9426"/>
                  </a:moveTo>
                  <a:lnTo>
                    <a:pt x="10988" y="455585"/>
                  </a:lnTo>
                  <a:lnTo>
                    <a:pt x="1323532" y="455585"/>
                  </a:lnTo>
                  <a:lnTo>
                    <a:pt x="1782391" y="9426"/>
                  </a:lnTo>
                  <a:lnTo>
                    <a:pt x="587223" y="9426"/>
                  </a:lnTo>
                  <a:lnTo>
                    <a:pt x="555216" y="9426"/>
                  </a:lnTo>
                </a:path>
                <a:path w="1782445" h="455929">
                  <a:moveTo>
                    <a:pt x="544702" y="0"/>
                  </a:moveTo>
                  <a:lnTo>
                    <a:pt x="0" y="446169"/>
                  </a:lnTo>
                  <a:lnTo>
                    <a:pt x="1313701" y="446169"/>
                  </a:lnTo>
                  <a:lnTo>
                    <a:pt x="1772965" y="0"/>
                  </a:lnTo>
                  <a:lnTo>
                    <a:pt x="576749" y="0"/>
                  </a:lnTo>
                  <a:lnTo>
                    <a:pt x="544702" y="0"/>
                  </a:lnTo>
                </a:path>
              </a:pathLst>
            </a:custGeom>
            <a:ln w="25122">
              <a:solidFill>
                <a:srgbClr val="000000"/>
              </a:solidFill>
            </a:ln>
          </p:spPr>
          <p:txBody>
            <a:bodyPr wrap="square" lIns="0" tIns="0" rIns="0" bIns="0" rtlCol="0"/>
            <a:lstStyle/>
            <a:p>
              <a:endParaRPr/>
            </a:p>
          </p:txBody>
        </p:sp>
        <p:sp>
          <p:nvSpPr>
            <p:cNvPr id="20" name="object 18"/>
            <p:cNvSpPr/>
            <p:nvPr/>
          </p:nvSpPr>
          <p:spPr>
            <a:xfrm>
              <a:off x="3869571" y="5121750"/>
              <a:ext cx="656705" cy="440574"/>
            </a:xfrm>
            <a:prstGeom prst="rect">
              <a:avLst/>
            </a:prstGeom>
            <a:blipFill>
              <a:blip r:embed="rId8" cstate="print"/>
              <a:stretch>
                <a:fillRect/>
              </a:stretch>
            </a:blipFill>
          </p:spPr>
          <p:txBody>
            <a:bodyPr wrap="square" lIns="0" tIns="0" rIns="0" bIns="0" rtlCol="0"/>
            <a:lstStyle/>
            <a:p>
              <a:endParaRPr/>
            </a:p>
          </p:txBody>
        </p:sp>
        <p:sp>
          <p:nvSpPr>
            <p:cNvPr id="21" name="object 19"/>
            <p:cNvSpPr/>
            <p:nvPr/>
          </p:nvSpPr>
          <p:spPr>
            <a:xfrm>
              <a:off x="3889752" y="5220478"/>
              <a:ext cx="585470" cy="222885"/>
            </a:xfrm>
            <a:custGeom>
              <a:avLst/>
              <a:gdLst/>
              <a:ahLst/>
              <a:cxnLst/>
              <a:rect l="l" t="t" r="r" b="b"/>
              <a:pathLst>
                <a:path w="585470" h="222885">
                  <a:moveTo>
                    <a:pt x="243090" y="52158"/>
                  </a:moveTo>
                  <a:lnTo>
                    <a:pt x="197660" y="64680"/>
                  </a:lnTo>
                  <a:lnTo>
                    <a:pt x="169256" y="101558"/>
                  </a:lnTo>
                  <a:lnTo>
                    <a:pt x="163741" y="138430"/>
                  </a:lnTo>
                  <a:lnTo>
                    <a:pt x="165269" y="159149"/>
                  </a:lnTo>
                  <a:lnTo>
                    <a:pt x="188201" y="202730"/>
                  </a:lnTo>
                  <a:lnTo>
                    <a:pt x="229129" y="221255"/>
                  </a:lnTo>
                  <a:lnTo>
                    <a:pt x="244652" y="222491"/>
                  </a:lnTo>
                  <a:lnTo>
                    <a:pt x="262959" y="221026"/>
                  </a:lnTo>
                  <a:lnTo>
                    <a:pt x="304965" y="199059"/>
                  </a:lnTo>
                  <a:lnTo>
                    <a:pt x="313232" y="188417"/>
                  </a:lnTo>
                  <a:lnTo>
                    <a:pt x="236512" y="188417"/>
                  </a:lnTo>
                  <a:lnTo>
                    <a:pt x="228803" y="186397"/>
                  </a:lnTo>
                  <a:lnTo>
                    <a:pt x="205638" y="148323"/>
                  </a:lnTo>
                  <a:lnTo>
                    <a:pt x="322592" y="148323"/>
                  </a:lnTo>
                  <a:lnTo>
                    <a:pt x="322625" y="138430"/>
                  </a:lnTo>
                  <a:lnTo>
                    <a:pt x="322411" y="129987"/>
                  </a:lnTo>
                  <a:lnTo>
                    <a:pt x="321942" y="122641"/>
                  </a:lnTo>
                  <a:lnTo>
                    <a:pt x="321664" y="120281"/>
                  </a:lnTo>
                  <a:lnTo>
                    <a:pt x="206540" y="120281"/>
                  </a:lnTo>
                  <a:lnTo>
                    <a:pt x="208097" y="113038"/>
                  </a:lnTo>
                  <a:lnTo>
                    <a:pt x="242798" y="87122"/>
                  </a:lnTo>
                  <a:lnTo>
                    <a:pt x="310722" y="87122"/>
                  </a:lnTo>
                  <a:lnTo>
                    <a:pt x="308457" y="83375"/>
                  </a:lnTo>
                  <a:lnTo>
                    <a:pt x="272130" y="56380"/>
                  </a:lnTo>
                  <a:lnTo>
                    <a:pt x="253289" y="52628"/>
                  </a:lnTo>
                  <a:lnTo>
                    <a:pt x="243090" y="52158"/>
                  </a:lnTo>
                  <a:close/>
                </a:path>
                <a:path w="585470" h="222885">
                  <a:moveTo>
                    <a:pt x="110642" y="38290"/>
                  </a:moveTo>
                  <a:lnTo>
                    <a:pt x="65125" y="38290"/>
                  </a:lnTo>
                  <a:lnTo>
                    <a:pt x="65125" y="217055"/>
                  </a:lnTo>
                  <a:lnTo>
                    <a:pt x="110642" y="217055"/>
                  </a:lnTo>
                  <a:lnTo>
                    <a:pt x="110642" y="38290"/>
                  </a:lnTo>
                  <a:close/>
                </a:path>
                <a:path w="585470" h="222885">
                  <a:moveTo>
                    <a:pt x="320497" y="170027"/>
                  </a:moveTo>
                  <a:lnTo>
                    <a:pt x="277418" y="170027"/>
                  </a:lnTo>
                  <a:lnTo>
                    <a:pt x="274929" y="174739"/>
                  </a:lnTo>
                  <a:lnTo>
                    <a:pt x="272046" y="178409"/>
                  </a:lnTo>
                  <a:lnTo>
                    <a:pt x="262826" y="185966"/>
                  </a:lnTo>
                  <a:lnTo>
                    <a:pt x="255066" y="188417"/>
                  </a:lnTo>
                  <a:lnTo>
                    <a:pt x="313232" y="188417"/>
                  </a:lnTo>
                  <a:lnTo>
                    <a:pt x="315774" y="184429"/>
                  </a:lnTo>
                  <a:lnTo>
                    <a:pt x="318897" y="177199"/>
                  </a:lnTo>
                  <a:lnTo>
                    <a:pt x="320497" y="170027"/>
                  </a:lnTo>
                  <a:close/>
                </a:path>
                <a:path w="585470" h="222885">
                  <a:moveTo>
                    <a:pt x="310722" y="87122"/>
                  </a:moveTo>
                  <a:lnTo>
                    <a:pt x="242798" y="87122"/>
                  </a:lnTo>
                  <a:lnTo>
                    <a:pt x="249933" y="87650"/>
                  </a:lnTo>
                  <a:lnTo>
                    <a:pt x="256462" y="89233"/>
                  </a:lnTo>
                  <a:lnTo>
                    <a:pt x="278904" y="120281"/>
                  </a:lnTo>
                  <a:lnTo>
                    <a:pt x="321664" y="120281"/>
                  </a:lnTo>
                  <a:lnTo>
                    <a:pt x="321221" y="116509"/>
                  </a:lnTo>
                  <a:lnTo>
                    <a:pt x="319330" y="107373"/>
                  </a:lnTo>
                  <a:lnTo>
                    <a:pt x="316572" y="98804"/>
                  </a:lnTo>
                  <a:lnTo>
                    <a:pt x="312948" y="90804"/>
                  </a:lnTo>
                  <a:lnTo>
                    <a:pt x="310722" y="87122"/>
                  </a:lnTo>
                  <a:close/>
                </a:path>
                <a:path w="585470" h="222885">
                  <a:moveTo>
                    <a:pt x="175755" y="0"/>
                  </a:moveTo>
                  <a:lnTo>
                    <a:pt x="0" y="0"/>
                  </a:lnTo>
                  <a:lnTo>
                    <a:pt x="0" y="38290"/>
                  </a:lnTo>
                  <a:lnTo>
                    <a:pt x="175755" y="38290"/>
                  </a:lnTo>
                  <a:lnTo>
                    <a:pt x="175755" y="0"/>
                  </a:lnTo>
                  <a:close/>
                </a:path>
                <a:path w="585470" h="222885">
                  <a:moveTo>
                    <a:pt x="376326" y="165811"/>
                  </a:moveTo>
                  <a:lnTo>
                    <a:pt x="333806" y="165811"/>
                  </a:lnTo>
                  <a:lnTo>
                    <a:pt x="334937" y="177627"/>
                  </a:lnTo>
                  <a:lnTo>
                    <a:pt x="362171" y="213500"/>
                  </a:lnTo>
                  <a:lnTo>
                    <a:pt x="407885" y="222491"/>
                  </a:lnTo>
                  <a:lnTo>
                    <a:pt x="425266" y="221548"/>
                  </a:lnTo>
                  <a:lnTo>
                    <a:pt x="462851" y="207403"/>
                  </a:lnTo>
                  <a:lnTo>
                    <a:pt x="476123" y="190233"/>
                  </a:lnTo>
                  <a:lnTo>
                    <a:pt x="411060" y="190233"/>
                  </a:lnTo>
                  <a:lnTo>
                    <a:pt x="401326" y="189704"/>
                  </a:lnTo>
                  <a:lnTo>
                    <a:pt x="377202" y="173304"/>
                  </a:lnTo>
                  <a:lnTo>
                    <a:pt x="376326" y="165811"/>
                  </a:lnTo>
                  <a:close/>
                </a:path>
                <a:path w="585470" h="222885">
                  <a:moveTo>
                    <a:pt x="405307" y="52158"/>
                  </a:moveTo>
                  <a:lnTo>
                    <a:pt x="365745" y="61127"/>
                  </a:lnTo>
                  <a:lnTo>
                    <a:pt x="339725" y="95547"/>
                  </a:lnTo>
                  <a:lnTo>
                    <a:pt x="338668" y="106718"/>
                  </a:lnTo>
                  <a:lnTo>
                    <a:pt x="339332" y="115119"/>
                  </a:lnTo>
                  <a:lnTo>
                    <a:pt x="365050" y="144372"/>
                  </a:lnTo>
                  <a:lnTo>
                    <a:pt x="405358" y="156138"/>
                  </a:lnTo>
                  <a:lnTo>
                    <a:pt x="418334" y="159637"/>
                  </a:lnTo>
                  <a:lnTo>
                    <a:pt x="427295" y="162476"/>
                  </a:lnTo>
                  <a:lnTo>
                    <a:pt x="432244" y="164655"/>
                  </a:lnTo>
                  <a:lnTo>
                    <a:pt x="436168" y="167119"/>
                  </a:lnTo>
                  <a:lnTo>
                    <a:pt x="438124" y="170713"/>
                  </a:lnTo>
                  <a:lnTo>
                    <a:pt x="438124" y="180378"/>
                  </a:lnTo>
                  <a:lnTo>
                    <a:pt x="435686" y="184073"/>
                  </a:lnTo>
                  <a:lnTo>
                    <a:pt x="425932" y="189001"/>
                  </a:lnTo>
                  <a:lnTo>
                    <a:pt x="419341" y="190233"/>
                  </a:lnTo>
                  <a:lnTo>
                    <a:pt x="476123" y="190233"/>
                  </a:lnTo>
                  <a:lnTo>
                    <a:pt x="479519" y="179853"/>
                  </a:lnTo>
                  <a:lnTo>
                    <a:pt x="480631" y="168478"/>
                  </a:lnTo>
                  <a:lnTo>
                    <a:pt x="479855" y="159805"/>
                  </a:lnTo>
                  <a:lnTo>
                    <a:pt x="452513" y="127903"/>
                  </a:lnTo>
                  <a:lnTo>
                    <a:pt x="413727" y="116697"/>
                  </a:lnTo>
                  <a:lnTo>
                    <a:pt x="400812" y="113490"/>
                  </a:lnTo>
                  <a:lnTo>
                    <a:pt x="391820" y="110887"/>
                  </a:lnTo>
                  <a:lnTo>
                    <a:pt x="386753" y="108889"/>
                  </a:lnTo>
                  <a:lnTo>
                    <a:pt x="382612" y="106718"/>
                  </a:lnTo>
                  <a:lnTo>
                    <a:pt x="380542" y="103238"/>
                  </a:lnTo>
                  <a:lnTo>
                    <a:pt x="380542" y="94576"/>
                  </a:lnTo>
                  <a:lnTo>
                    <a:pt x="382485" y="91236"/>
                  </a:lnTo>
                  <a:lnTo>
                    <a:pt x="390271" y="85534"/>
                  </a:lnTo>
                  <a:lnTo>
                    <a:pt x="396798" y="84112"/>
                  </a:lnTo>
                  <a:lnTo>
                    <a:pt x="470682" y="84112"/>
                  </a:lnTo>
                  <a:lnTo>
                    <a:pt x="469271" y="80470"/>
                  </a:lnTo>
                  <a:lnTo>
                    <a:pt x="432617" y="55151"/>
                  </a:lnTo>
                  <a:lnTo>
                    <a:pt x="419659" y="52906"/>
                  </a:lnTo>
                  <a:lnTo>
                    <a:pt x="405307" y="52158"/>
                  </a:lnTo>
                  <a:close/>
                </a:path>
                <a:path w="585470" h="222885">
                  <a:moveTo>
                    <a:pt x="470682" y="84112"/>
                  </a:moveTo>
                  <a:lnTo>
                    <a:pt x="417106" y="84112"/>
                  </a:lnTo>
                  <a:lnTo>
                    <a:pt x="424992" y="86969"/>
                  </a:lnTo>
                  <a:lnTo>
                    <a:pt x="429615" y="92671"/>
                  </a:lnTo>
                  <a:lnTo>
                    <a:pt x="432092" y="95821"/>
                  </a:lnTo>
                  <a:lnTo>
                    <a:pt x="433616" y="100101"/>
                  </a:lnTo>
                  <a:lnTo>
                    <a:pt x="434200" y="105511"/>
                  </a:lnTo>
                  <a:lnTo>
                    <a:pt x="476110" y="105511"/>
                  </a:lnTo>
                  <a:lnTo>
                    <a:pt x="473700" y="91902"/>
                  </a:lnTo>
                  <a:lnTo>
                    <a:pt x="470682" y="84112"/>
                  </a:lnTo>
                  <a:close/>
                </a:path>
                <a:path w="585470" h="222885">
                  <a:moveTo>
                    <a:pt x="559066" y="87731"/>
                  </a:moveTo>
                  <a:lnTo>
                    <a:pt x="517461" y="87731"/>
                  </a:lnTo>
                  <a:lnTo>
                    <a:pt x="517461" y="196621"/>
                  </a:lnTo>
                  <a:lnTo>
                    <a:pt x="551442" y="218911"/>
                  </a:lnTo>
                  <a:lnTo>
                    <a:pt x="565124" y="219176"/>
                  </a:lnTo>
                  <a:lnTo>
                    <a:pt x="584987" y="218262"/>
                  </a:lnTo>
                  <a:lnTo>
                    <a:pt x="584987" y="187515"/>
                  </a:lnTo>
                  <a:lnTo>
                    <a:pt x="568286" y="187515"/>
                  </a:lnTo>
                  <a:lnTo>
                    <a:pt x="563206" y="186702"/>
                  </a:lnTo>
                  <a:lnTo>
                    <a:pt x="559892" y="183451"/>
                  </a:lnTo>
                  <a:lnTo>
                    <a:pt x="559066" y="179349"/>
                  </a:lnTo>
                  <a:lnTo>
                    <a:pt x="559066" y="87731"/>
                  </a:lnTo>
                  <a:close/>
                </a:path>
                <a:path w="585470" h="222885">
                  <a:moveTo>
                    <a:pt x="584987" y="186918"/>
                  </a:moveTo>
                  <a:lnTo>
                    <a:pt x="583615" y="187109"/>
                  </a:lnTo>
                  <a:lnTo>
                    <a:pt x="582231" y="187261"/>
                  </a:lnTo>
                  <a:lnTo>
                    <a:pt x="579399" y="187464"/>
                  </a:lnTo>
                  <a:lnTo>
                    <a:pt x="578053" y="187515"/>
                  </a:lnTo>
                  <a:lnTo>
                    <a:pt x="584987" y="187515"/>
                  </a:lnTo>
                  <a:lnTo>
                    <a:pt x="584987" y="186918"/>
                  </a:lnTo>
                  <a:close/>
                </a:path>
                <a:path w="585470" h="222885">
                  <a:moveTo>
                    <a:pt x="584987" y="58178"/>
                  </a:moveTo>
                  <a:lnTo>
                    <a:pt x="495147" y="58178"/>
                  </a:lnTo>
                  <a:lnTo>
                    <a:pt x="495147" y="87731"/>
                  </a:lnTo>
                  <a:lnTo>
                    <a:pt x="584987" y="87731"/>
                  </a:lnTo>
                  <a:lnTo>
                    <a:pt x="584987" y="58178"/>
                  </a:lnTo>
                  <a:close/>
                </a:path>
                <a:path w="585470" h="222885">
                  <a:moveTo>
                    <a:pt x="559066" y="12966"/>
                  </a:moveTo>
                  <a:lnTo>
                    <a:pt x="517461" y="12966"/>
                  </a:lnTo>
                  <a:lnTo>
                    <a:pt x="517461" y="58178"/>
                  </a:lnTo>
                  <a:lnTo>
                    <a:pt x="559066" y="58178"/>
                  </a:lnTo>
                  <a:lnTo>
                    <a:pt x="559066" y="12966"/>
                  </a:lnTo>
                  <a:close/>
                </a:path>
              </a:pathLst>
            </a:custGeom>
            <a:solidFill>
              <a:srgbClr val="000000"/>
            </a:solidFill>
          </p:spPr>
          <p:txBody>
            <a:bodyPr wrap="square" lIns="0" tIns="0" rIns="0" bIns="0" rtlCol="0"/>
            <a:lstStyle/>
            <a:p>
              <a:endParaRPr/>
            </a:p>
          </p:txBody>
        </p:sp>
        <p:sp>
          <p:nvSpPr>
            <p:cNvPr id="22" name="object 20"/>
            <p:cNvSpPr/>
            <p:nvPr/>
          </p:nvSpPr>
          <p:spPr>
            <a:xfrm>
              <a:off x="2049090" y="4415159"/>
              <a:ext cx="1093123" cy="1309255"/>
            </a:xfrm>
            <a:prstGeom prst="rect">
              <a:avLst/>
            </a:prstGeom>
            <a:blipFill>
              <a:blip r:embed="rId9" cstate="print"/>
              <a:stretch>
                <a:fillRect/>
              </a:stretch>
            </a:blipFill>
          </p:spPr>
          <p:txBody>
            <a:bodyPr wrap="square" lIns="0" tIns="0" rIns="0" bIns="0" rtlCol="0"/>
            <a:lstStyle/>
            <a:p>
              <a:endParaRPr/>
            </a:p>
          </p:txBody>
        </p:sp>
        <p:sp>
          <p:nvSpPr>
            <p:cNvPr id="23" name="object 21"/>
            <p:cNvSpPr/>
            <p:nvPr/>
          </p:nvSpPr>
          <p:spPr>
            <a:xfrm>
              <a:off x="2045940" y="4410645"/>
              <a:ext cx="949960" cy="1168400"/>
            </a:xfrm>
            <a:custGeom>
              <a:avLst/>
              <a:gdLst/>
              <a:ahLst/>
              <a:cxnLst/>
              <a:rect l="l" t="t" r="r" b="b"/>
              <a:pathLst>
                <a:path w="949960" h="1168400">
                  <a:moveTo>
                    <a:pt x="949959" y="0"/>
                  </a:moveTo>
                  <a:lnTo>
                    <a:pt x="0" y="0"/>
                  </a:lnTo>
                  <a:lnTo>
                    <a:pt x="0" y="1168214"/>
                  </a:lnTo>
                  <a:lnTo>
                    <a:pt x="949959" y="1168214"/>
                  </a:lnTo>
                  <a:lnTo>
                    <a:pt x="949959" y="0"/>
                  </a:lnTo>
                  <a:close/>
                </a:path>
              </a:pathLst>
            </a:custGeom>
            <a:solidFill>
              <a:srgbClr val="E4E4E4"/>
            </a:solidFill>
          </p:spPr>
          <p:txBody>
            <a:bodyPr wrap="square" lIns="0" tIns="0" rIns="0" bIns="0" rtlCol="0"/>
            <a:lstStyle/>
            <a:p>
              <a:endParaRPr/>
            </a:p>
          </p:txBody>
        </p:sp>
        <p:sp>
          <p:nvSpPr>
            <p:cNvPr id="24" name="object 22"/>
            <p:cNvSpPr/>
            <p:nvPr/>
          </p:nvSpPr>
          <p:spPr>
            <a:xfrm>
              <a:off x="2186250" y="4506611"/>
              <a:ext cx="818803" cy="320039"/>
            </a:xfrm>
            <a:prstGeom prst="rect">
              <a:avLst/>
            </a:prstGeom>
            <a:blipFill>
              <a:blip r:embed="rId10" cstate="print"/>
              <a:stretch>
                <a:fillRect/>
              </a:stretch>
            </a:blipFill>
          </p:spPr>
          <p:txBody>
            <a:bodyPr wrap="square" lIns="0" tIns="0" rIns="0" bIns="0" rtlCol="0"/>
            <a:lstStyle/>
            <a:p>
              <a:endParaRPr/>
            </a:p>
          </p:txBody>
        </p:sp>
        <p:sp>
          <p:nvSpPr>
            <p:cNvPr id="25" name="object 23"/>
            <p:cNvSpPr/>
            <p:nvPr/>
          </p:nvSpPr>
          <p:spPr>
            <a:xfrm>
              <a:off x="2216336" y="4581389"/>
              <a:ext cx="742950" cy="212725"/>
            </a:xfrm>
            <a:custGeom>
              <a:avLst/>
              <a:gdLst/>
              <a:ahLst/>
              <a:cxnLst/>
              <a:rect l="l" t="t" r="r" b="b"/>
              <a:pathLst>
                <a:path w="742950" h="212725">
                  <a:moveTo>
                    <a:pt x="69761" y="901"/>
                  </a:moveTo>
                  <a:lnTo>
                    <a:pt x="0" y="901"/>
                  </a:lnTo>
                  <a:lnTo>
                    <a:pt x="0" y="163703"/>
                  </a:lnTo>
                  <a:lnTo>
                    <a:pt x="33693" y="163703"/>
                  </a:lnTo>
                  <a:lnTo>
                    <a:pt x="33693" y="105143"/>
                  </a:lnTo>
                  <a:lnTo>
                    <a:pt x="67525" y="105143"/>
                  </a:lnTo>
                  <a:lnTo>
                    <a:pt x="108280" y="93218"/>
                  </a:lnTo>
                  <a:lnTo>
                    <a:pt x="118966" y="77101"/>
                  </a:lnTo>
                  <a:lnTo>
                    <a:pt x="33693" y="77101"/>
                  </a:lnTo>
                  <a:lnTo>
                    <a:pt x="33693" y="28943"/>
                  </a:lnTo>
                  <a:lnTo>
                    <a:pt x="118677" y="28943"/>
                  </a:lnTo>
                  <a:lnTo>
                    <a:pt x="114491" y="20645"/>
                  </a:lnTo>
                  <a:lnTo>
                    <a:pt x="108216" y="13487"/>
                  </a:lnTo>
                  <a:lnTo>
                    <a:pt x="100434" y="7984"/>
                  </a:lnTo>
                  <a:lnTo>
                    <a:pt x="91432" y="4051"/>
                  </a:lnTo>
                  <a:lnTo>
                    <a:pt x="81207" y="1689"/>
                  </a:lnTo>
                  <a:lnTo>
                    <a:pt x="69761" y="901"/>
                  </a:lnTo>
                  <a:close/>
                </a:path>
                <a:path w="742950" h="212725">
                  <a:moveTo>
                    <a:pt x="118677" y="28943"/>
                  </a:moveTo>
                  <a:lnTo>
                    <a:pt x="72072" y="28943"/>
                  </a:lnTo>
                  <a:lnTo>
                    <a:pt x="78105" y="30746"/>
                  </a:lnTo>
                  <a:lnTo>
                    <a:pt x="86715" y="37998"/>
                  </a:lnTo>
                  <a:lnTo>
                    <a:pt x="88861" y="44069"/>
                  </a:lnTo>
                  <a:lnTo>
                    <a:pt x="88861" y="61087"/>
                  </a:lnTo>
                  <a:lnTo>
                    <a:pt x="86715" y="67297"/>
                  </a:lnTo>
                  <a:lnTo>
                    <a:pt x="78105" y="75145"/>
                  </a:lnTo>
                  <a:lnTo>
                    <a:pt x="72072" y="77101"/>
                  </a:lnTo>
                  <a:lnTo>
                    <a:pt x="118966" y="77101"/>
                  </a:lnTo>
                  <a:lnTo>
                    <a:pt x="121662" y="65819"/>
                  </a:lnTo>
                  <a:lnTo>
                    <a:pt x="122555" y="52463"/>
                  </a:lnTo>
                  <a:lnTo>
                    <a:pt x="121659" y="40133"/>
                  </a:lnTo>
                  <a:lnTo>
                    <a:pt x="118972" y="29527"/>
                  </a:lnTo>
                  <a:lnTo>
                    <a:pt x="118677" y="28943"/>
                  </a:lnTo>
                  <a:close/>
                </a:path>
                <a:path w="742950" h="212725">
                  <a:moveTo>
                    <a:pt x="176822" y="43180"/>
                  </a:moveTo>
                  <a:lnTo>
                    <a:pt x="146977" y="43180"/>
                  </a:lnTo>
                  <a:lnTo>
                    <a:pt x="146977" y="163703"/>
                  </a:lnTo>
                  <a:lnTo>
                    <a:pt x="178396" y="163703"/>
                  </a:lnTo>
                  <a:lnTo>
                    <a:pt x="178396" y="96507"/>
                  </a:lnTo>
                  <a:lnTo>
                    <a:pt x="179616" y="89357"/>
                  </a:lnTo>
                  <a:lnTo>
                    <a:pt x="207556" y="72351"/>
                  </a:lnTo>
                  <a:lnTo>
                    <a:pt x="216611" y="72351"/>
                  </a:lnTo>
                  <a:lnTo>
                    <a:pt x="216611" y="64249"/>
                  </a:lnTo>
                  <a:lnTo>
                    <a:pt x="176822" y="64249"/>
                  </a:lnTo>
                  <a:lnTo>
                    <a:pt x="176822" y="43180"/>
                  </a:lnTo>
                  <a:close/>
                </a:path>
                <a:path w="742950" h="212725">
                  <a:moveTo>
                    <a:pt x="216611" y="72351"/>
                  </a:moveTo>
                  <a:lnTo>
                    <a:pt x="208508" y="72351"/>
                  </a:lnTo>
                  <a:lnTo>
                    <a:pt x="209765" y="72402"/>
                  </a:lnTo>
                  <a:lnTo>
                    <a:pt x="212864" y="72580"/>
                  </a:lnTo>
                  <a:lnTo>
                    <a:pt x="214630" y="72758"/>
                  </a:lnTo>
                  <a:lnTo>
                    <a:pt x="216611" y="73025"/>
                  </a:lnTo>
                  <a:lnTo>
                    <a:pt x="216611" y="72351"/>
                  </a:lnTo>
                  <a:close/>
                </a:path>
                <a:path w="742950" h="212725">
                  <a:moveTo>
                    <a:pt x="212420" y="40474"/>
                  </a:moveTo>
                  <a:lnTo>
                    <a:pt x="202982" y="40487"/>
                  </a:lnTo>
                  <a:lnTo>
                    <a:pt x="195376" y="42926"/>
                  </a:lnTo>
                  <a:lnTo>
                    <a:pt x="189496" y="47853"/>
                  </a:lnTo>
                  <a:lnTo>
                    <a:pt x="185889" y="50787"/>
                  </a:lnTo>
                  <a:lnTo>
                    <a:pt x="181673" y="56248"/>
                  </a:lnTo>
                  <a:lnTo>
                    <a:pt x="176822" y="64249"/>
                  </a:lnTo>
                  <a:lnTo>
                    <a:pt x="216611" y="64249"/>
                  </a:lnTo>
                  <a:lnTo>
                    <a:pt x="216611" y="40690"/>
                  </a:lnTo>
                  <a:lnTo>
                    <a:pt x="215214" y="40627"/>
                  </a:lnTo>
                  <a:lnTo>
                    <a:pt x="213512" y="40487"/>
                  </a:lnTo>
                  <a:lnTo>
                    <a:pt x="212420" y="40474"/>
                  </a:lnTo>
                  <a:close/>
                </a:path>
                <a:path w="742950" h="212725">
                  <a:moveTo>
                    <a:pt x="289458" y="39573"/>
                  </a:moveTo>
                  <a:lnTo>
                    <a:pt x="251798" y="50294"/>
                  </a:lnTo>
                  <a:lnTo>
                    <a:pt x="228904" y="91150"/>
                  </a:lnTo>
                  <a:lnTo>
                    <a:pt x="227952" y="103720"/>
                  </a:lnTo>
                  <a:lnTo>
                    <a:pt x="228904" y="116472"/>
                  </a:lnTo>
                  <a:lnTo>
                    <a:pt x="251798" y="157196"/>
                  </a:lnTo>
                  <a:lnTo>
                    <a:pt x="289458" y="167767"/>
                  </a:lnTo>
                  <a:lnTo>
                    <a:pt x="303986" y="166592"/>
                  </a:lnTo>
                  <a:lnTo>
                    <a:pt x="316539" y="163069"/>
                  </a:lnTo>
                  <a:lnTo>
                    <a:pt x="327118" y="157196"/>
                  </a:lnTo>
                  <a:lnTo>
                    <a:pt x="335724" y="148971"/>
                  </a:lnTo>
                  <a:lnTo>
                    <a:pt x="340736" y="141541"/>
                  </a:lnTo>
                  <a:lnTo>
                    <a:pt x="280212" y="141541"/>
                  </a:lnTo>
                  <a:lnTo>
                    <a:pt x="273138" y="138264"/>
                  </a:lnTo>
                  <a:lnTo>
                    <a:pt x="260749" y="103720"/>
                  </a:lnTo>
                  <a:lnTo>
                    <a:pt x="261208" y="95317"/>
                  </a:lnTo>
                  <a:lnTo>
                    <a:pt x="280212" y="66243"/>
                  </a:lnTo>
                  <a:lnTo>
                    <a:pt x="340806" y="66243"/>
                  </a:lnTo>
                  <a:lnTo>
                    <a:pt x="335724" y="58635"/>
                  </a:lnTo>
                  <a:lnTo>
                    <a:pt x="327118" y="50294"/>
                  </a:lnTo>
                  <a:lnTo>
                    <a:pt x="316539" y="44337"/>
                  </a:lnTo>
                  <a:lnTo>
                    <a:pt x="303986" y="40764"/>
                  </a:lnTo>
                  <a:lnTo>
                    <a:pt x="289458" y="39573"/>
                  </a:lnTo>
                  <a:close/>
                </a:path>
                <a:path w="742950" h="212725">
                  <a:moveTo>
                    <a:pt x="340806" y="66243"/>
                  </a:moveTo>
                  <a:lnTo>
                    <a:pt x="298576" y="66243"/>
                  </a:lnTo>
                  <a:lnTo>
                    <a:pt x="305638" y="69494"/>
                  </a:lnTo>
                  <a:lnTo>
                    <a:pt x="310565" y="76009"/>
                  </a:lnTo>
                  <a:lnTo>
                    <a:pt x="313792" y="81405"/>
                  </a:lnTo>
                  <a:lnTo>
                    <a:pt x="316098" y="87841"/>
                  </a:lnTo>
                  <a:lnTo>
                    <a:pt x="317482" y="95317"/>
                  </a:lnTo>
                  <a:lnTo>
                    <a:pt x="317944" y="103835"/>
                  </a:lnTo>
                  <a:lnTo>
                    <a:pt x="317482" y="112357"/>
                  </a:lnTo>
                  <a:lnTo>
                    <a:pt x="298576" y="141541"/>
                  </a:lnTo>
                  <a:lnTo>
                    <a:pt x="340736" y="141541"/>
                  </a:lnTo>
                  <a:lnTo>
                    <a:pt x="342384" y="139098"/>
                  </a:lnTo>
                  <a:lnTo>
                    <a:pt x="347143" y="128265"/>
                  </a:lnTo>
                  <a:lnTo>
                    <a:pt x="349999" y="116472"/>
                  </a:lnTo>
                  <a:lnTo>
                    <a:pt x="350951" y="103720"/>
                  </a:lnTo>
                  <a:lnTo>
                    <a:pt x="349999" y="91150"/>
                  </a:lnTo>
                  <a:lnTo>
                    <a:pt x="347143" y="79444"/>
                  </a:lnTo>
                  <a:lnTo>
                    <a:pt x="342384" y="68605"/>
                  </a:lnTo>
                  <a:lnTo>
                    <a:pt x="340806" y="66243"/>
                  </a:lnTo>
                  <a:close/>
                </a:path>
                <a:path w="742950" h="212725">
                  <a:moveTo>
                    <a:pt x="406311" y="0"/>
                  </a:moveTo>
                  <a:lnTo>
                    <a:pt x="374891" y="0"/>
                  </a:lnTo>
                  <a:lnTo>
                    <a:pt x="374891" y="28943"/>
                  </a:lnTo>
                  <a:lnTo>
                    <a:pt x="406311" y="28943"/>
                  </a:lnTo>
                  <a:lnTo>
                    <a:pt x="406311" y="0"/>
                  </a:lnTo>
                  <a:close/>
                </a:path>
                <a:path w="742950" h="212725">
                  <a:moveTo>
                    <a:pt x="359740" y="186690"/>
                  </a:moveTo>
                  <a:lnTo>
                    <a:pt x="359740" y="211861"/>
                  </a:lnTo>
                  <a:lnTo>
                    <a:pt x="364870" y="212064"/>
                  </a:lnTo>
                  <a:lnTo>
                    <a:pt x="368630" y="212267"/>
                  </a:lnTo>
                  <a:lnTo>
                    <a:pt x="370039" y="212318"/>
                  </a:lnTo>
                  <a:lnTo>
                    <a:pt x="370992" y="212318"/>
                  </a:lnTo>
                  <a:lnTo>
                    <a:pt x="404520" y="192387"/>
                  </a:lnTo>
                  <a:lnTo>
                    <a:pt x="405502" y="187020"/>
                  </a:lnTo>
                  <a:lnTo>
                    <a:pt x="364896" y="187020"/>
                  </a:lnTo>
                  <a:lnTo>
                    <a:pt x="362762" y="186931"/>
                  </a:lnTo>
                  <a:lnTo>
                    <a:pt x="359740" y="186690"/>
                  </a:lnTo>
                  <a:close/>
                </a:path>
                <a:path w="742950" h="212725">
                  <a:moveTo>
                    <a:pt x="406311" y="43827"/>
                  </a:moveTo>
                  <a:lnTo>
                    <a:pt x="374891" y="43827"/>
                  </a:lnTo>
                  <a:lnTo>
                    <a:pt x="374891" y="180327"/>
                  </a:lnTo>
                  <a:lnTo>
                    <a:pt x="374091" y="183248"/>
                  </a:lnTo>
                  <a:lnTo>
                    <a:pt x="370928" y="186270"/>
                  </a:lnTo>
                  <a:lnTo>
                    <a:pt x="368579" y="187020"/>
                  </a:lnTo>
                  <a:lnTo>
                    <a:pt x="405502" y="187020"/>
                  </a:lnTo>
                  <a:lnTo>
                    <a:pt x="405863" y="185047"/>
                  </a:lnTo>
                  <a:lnTo>
                    <a:pt x="406311" y="176530"/>
                  </a:lnTo>
                  <a:lnTo>
                    <a:pt x="406311" y="43827"/>
                  </a:lnTo>
                  <a:close/>
                </a:path>
                <a:path w="742950" h="212725">
                  <a:moveTo>
                    <a:pt x="486371" y="40017"/>
                  </a:moveTo>
                  <a:lnTo>
                    <a:pt x="443407" y="56718"/>
                  </a:lnTo>
                  <a:lnTo>
                    <a:pt x="426859" y="104724"/>
                  </a:lnTo>
                  <a:lnTo>
                    <a:pt x="428005" y="120261"/>
                  </a:lnTo>
                  <a:lnTo>
                    <a:pt x="454725" y="159430"/>
                  </a:lnTo>
                  <a:lnTo>
                    <a:pt x="487540" y="167767"/>
                  </a:lnTo>
                  <a:lnTo>
                    <a:pt x="501275" y="166669"/>
                  </a:lnTo>
                  <a:lnTo>
                    <a:pt x="539699" y="142824"/>
                  </a:lnTo>
                  <a:lnTo>
                    <a:pt x="540025" y="142214"/>
                  </a:lnTo>
                  <a:lnTo>
                    <a:pt x="481431" y="142214"/>
                  </a:lnTo>
                  <a:lnTo>
                    <a:pt x="475653" y="140703"/>
                  </a:lnTo>
                  <a:lnTo>
                    <a:pt x="458279" y="112153"/>
                  </a:lnTo>
                  <a:lnTo>
                    <a:pt x="545998" y="112153"/>
                  </a:lnTo>
                  <a:lnTo>
                    <a:pt x="546163" y="101765"/>
                  </a:lnTo>
                  <a:lnTo>
                    <a:pt x="545820" y="93814"/>
                  </a:lnTo>
                  <a:lnTo>
                    <a:pt x="545405" y="91122"/>
                  </a:lnTo>
                  <a:lnTo>
                    <a:pt x="458965" y="91122"/>
                  </a:lnTo>
                  <a:lnTo>
                    <a:pt x="460108" y="83477"/>
                  </a:lnTo>
                  <a:lnTo>
                    <a:pt x="462902" y="77419"/>
                  </a:lnTo>
                  <a:lnTo>
                    <a:pt x="471805" y="68478"/>
                  </a:lnTo>
                  <a:lnTo>
                    <a:pt x="478066" y="66243"/>
                  </a:lnTo>
                  <a:lnTo>
                    <a:pt x="537092" y="66243"/>
                  </a:lnTo>
                  <a:lnTo>
                    <a:pt x="535393" y="63436"/>
                  </a:lnTo>
                  <a:lnTo>
                    <a:pt x="501281" y="41427"/>
                  </a:lnTo>
                  <a:lnTo>
                    <a:pt x="494023" y="40370"/>
                  </a:lnTo>
                  <a:lnTo>
                    <a:pt x="486371" y="40017"/>
                  </a:lnTo>
                  <a:close/>
                </a:path>
                <a:path w="742950" h="212725">
                  <a:moveTo>
                    <a:pt x="544423" y="128422"/>
                  </a:moveTo>
                  <a:lnTo>
                    <a:pt x="512114" y="128422"/>
                  </a:lnTo>
                  <a:lnTo>
                    <a:pt x="510247" y="131953"/>
                  </a:lnTo>
                  <a:lnTo>
                    <a:pt x="508088" y="134721"/>
                  </a:lnTo>
                  <a:lnTo>
                    <a:pt x="505650" y="136702"/>
                  </a:lnTo>
                  <a:lnTo>
                    <a:pt x="501180" y="140385"/>
                  </a:lnTo>
                  <a:lnTo>
                    <a:pt x="495350" y="142214"/>
                  </a:lnTo>
                  <a:lnTo>
                    <a:pt x="540025" y="142214"/>
                  </a:lnTo>
                  <a:lnTo>
                    <a:pt x="543585" y="135572"/>
                  </a:lnTo>
                  <a:lnTo>
                    <a:pt x="544423" y="128422"/>
                  </a:lnTo>
                  <a:close/>
                </a:path>
                <a:path w="742950" h="212725">
                  <a:moveTo>
                    <a:pt x="537092" y="66243"/>
                  </a:moveTo>
                  <a:lnTo>
                    <a:pt x="493585" y="66243"/>
                  </a:lnTo>
                  <a:lnTo>
                    <a:pt x="499808" y="68351"/>
                  </a:lnTo>
                  <a:lnTo>
                    <a:pt x="509854" y="76796"/>
                  </a:lnTo>
                  <a:lnTo>
                    <a:pt x="512648" y="82969"/>
                  </a:lnTo>
                  <a:lnTo>
                    <a:pt x="513232" y="91122"/>
                  </a:lnTo>
                  <a:lnTo>
                    <a:pt x="545405" y="91122"/>
                  </a:lnTo>
                  <a:lnTo>
                    <a:pt x="544969" y="88290"/>
                  </a:lnTo>
                  <a:lnTo>
                    <a:pt x="543550" y="81435"/>
                  </a:lnTo>
                  <a:lnTo>
                    <a:pt x="541481" y="75006"/>
                  </a:lnTo>
                  <a:lnTo>
                    <a:pt x="538763" y="69005"/>
                  </a:lnTo>
                  <a:lnTo>
                    <a:pt x="537092" y="66243"/>
                  </a:lnTo>
                  <a:close/>
                </a:path>
                <a:path w="742950" h="212725">
                  <a:moveTo>
                    <a:pt x="612089" y="40474"/>
                  </a:moveTo>
                  <a:lnTo>
                    <a:pt x="570420" y="57734"/>
                  </a:lnTo>
                  <a:lnTo>
                    <a:pt x="555320" y="105994"/>
                  </a:lnTo>
                  <a:lnTo>
                    <a:pt x="556172" y="119083"/>
                  </a:lnTo>
                  <a:lnTo>
                    <a:pt x="576757" y="158117"/>
                  </a:lnTo>
                  <a:lnTo>
                    <a:pt x="611593" y="167767"/>
                  </a:lnTo>
                  <a:lnTo>
                    <a:pt x="625183" y="166478"/>
                  </a:lnTo>
                  <a:lnTo>
                    <a:pt x="636998" y="162615"/>
                  </a:lnTo>
                  <a:lnTo>
                    <a:pt x="647039" y="156178"/>
                  </a:lnTo>
                  <a:lnTo>
                    <a:pt x="655307" y="147167"/>
                  </a:lnTo>
                  <a:lnTo>
                    <a:pt x="658872" y="141541"/>
                  </a:lnTo>
                  <a:lnTo>
                    <a:pt x="612292" y="141541"/>
                  </a:lnTo>
                  <a:lnTo>
                    <a:pt x="605227" y="140600"/>
                  </a:lnTo>
                  <a:lnTo>
                    <a:pt x="588327" y="114033"/>
                  </a:lnTo>
                  <a:lnTo>
                    <a:pt x="588327" y="95961"/>
                  </a:lnTo>
                  <a:lnTo>
                    <a:pt x="612965" y="67157"/>
                  </a:lnTo>
                  <a:lnTo>
                    <a:pt x="661392" y="67157"/>
                  </a:lnTo>
                  <a:lnTo>
                    <a:pt x="660531" y="64723"/>
                  </a:lnTo>
                  <a:lnTo>
                    <a:pt x="622873" y="41110"/>
                  </a:lnTo>
                  <a:lnTo>
                    <a:pt x="612089" y="40474"/>
                  </a:lnTo>
                  <a:close/>
                </a:path>
                <a:path w="742950" h="212725">
                  <a:moveTo>
                    <a:pt x="665657" y="120065"/>
                  </a:moveTo>
                  <a:lnTo>
                    <a:pt x="633323" y="120065"/>
                  </a:lnTo>
                  <a:lnTo>
                    <a:pt x="632663" y="126415"/>
                  </a:lnTo>
                  <a:lnTo>
                    <a:pt x="630821" y="131584"/>
                  </a:lnTo>
                  <a:lnTo>
                    <a:pt x="624713" y="139547"/>
                  </a:lnTo>
                  <a:lnTo>
                    <a:pt x="619556" y="141541"/>
                  </a:lnTo>
                  <a:lnTo>
                    <a:pt x="658872" y="141541"/>
                  </a:lnTo>
                  <a:lnTo>
                    <a:pt x="659455" y="140600"/>
                  </a:lnTo>
                  <a:lnTo>
                    <a:pt x="662516" y="133997"/>
                  </a:lnTo>
                  <a:lnTo>
                    <a:pt x="664595" y="127125"/>
                  </a:lnTo>
                  <a:lnTo>
                    <a:pt x="665657" y="120065"/>
                  </a:lnTo>
                  <a:close/>
                </a:path>
                <a:path w="742950" h="212725">
                  <a:moveTo>
                    <a:pt x="661392" y="67157"/>
                  </a:moveTo>
                  <a:lnTo>
                    <a:pt x="620344" y="67157"/>
                  </a:lnTo>
                  <a:lnTo>
                    <a:pt x="625779" y="69583"/>
                  </a:lnTo>
                  <a:lnTo>
                    <a:pt x="629285" y="74447"/>
                  </a:lnTo>
                  <a:lnTo>
                    <a:pt x="631698" y="78054"/>
                  </a:lnTo>
                  <a:lnTo>
                    <a:pt x="633196" y="82105"/>
                  </a:lnTo>
                  <a:lnTo>
                    <a:pt x="633780" y="86601"/>
                  </a:lnTo>
                  <a:lnTo>
                    <a:pt x="666114" y="86601"/>
                  </a:lnTo>
                  <a:lnTo>
                    <a:pt x="664057" y="74688"/>
                  </a:lnTo>
                  <a:lnTo>
                    <a:pt x="661392" y="67157"/>
                  </a:lnTo>
                  <a:close/>
                </a:path>
                <a:path w="742950" h="212725">
                  <a:moveTo>
                    <a:pt x="723353" y="66700"/>
                  </a:moveTo>
                  <a:lnTo>
                    <a:pt x="692150" y="66700"/>
                  </a:lnTo>
                  <a:lnTo>
                    <a:pt x="692150" y="148374"/>
                  </a:lnTo>
                  <a:lnTo>
                    <a:pt x="727900" y="165277"/>
                  </a:lnTo>
                  <a:lnTo>
                    <a:pt x="742797" y="164604"/>
                  </a:lnTo>
                  <a:lnTo>
                    <a:pt x="742797" y="141541"/>
                  </a:lnTo>
                  <a:lnTo>
                    <a:pt x="730275" y="141541"/>
                  </a:lnTo>
                  <a:lnTo>
                    <a:pt x="726465" y="140931"/>
                  </a:lnTo>
                  <a:lnTo>
                    <a:pt x="723976" y="138493"/>
                  </a:lnTo>
                  <a:lnTo>
                    <a:pt x="723353" y="135420"/>
                  </a:lnTo>
                  <a:lnTo>
                    <a:pt x="723353" y="66700"/>
                  </a:lnTo>
                  <a:close/>
                </a:path>
                <a:path w="742950" h="212725">
                  <a:moveTo>
                    <a:pt x="742797" y="141084"/>
                  </a:moveTo>
                  <a:lnTo>
                    <a:pt x="741768" y="141236"/>
                  </a:lnTo>
                  <a:lnTo>
                    <a:pt x="740727" y="141351"/>
                  </a:lnTo>
                  <a:lnTo>
                    <a:pt x="738606" y="141503"/>
                  </a:lnTo>
                  <a:lnTo>
                    <a:pt x="737590" y="141541"/>
                  </a:lnTo>
                  <a:lnTo>
                    <a:pt x="742797" y="141541"/>
                  </a:lnTo>
                  <a:lnTo>
                    <a:pt x="742797" y="141084"/>
                  </a:lnTo>
                  <a:close/>
                </a:path>
                <a:path w="742950" h="212725">
                  <a:moveTo>
                    <a:pt x="742797" y="44538"/>
                  </a:moveTo>
                  <a:lnTo>
                    <a:pt x="675411" y="44538"/>
                  </a:lnTo>
                  <a:lnTo>
                    <a:pt x="675411" y="66700"/>
                  </a:lnTo>
                  <a:lnTo>
                    <a:pt x="742797" y="66700"/>
                  </a:lnTo>
                  <a:lnTo>
                    <a:pt x="742797" y="44538"/>
                  </a:lnTo>
                  <a:close/>
                </a:path>
                <a:path w="742950" h="212725">
                  <a:moveTo>
                    <a:pt x="723353" y="10629"/>
                  </a:moveTo>
                  <a:lnTo>
                    <a:pt x="692150" y="10629"/>
                  </a:lnTo>
                  <a:lnTo>
                    <a:pt x="692150" y="44538"/>
                  </a:lnTo>
                  <a:lnTo>
                    <a:pt x="723353" y="44538"/>
                  </a:lnTo>
                  <a:lnTo>
                    <a:pt x="723353" y="10629"/>
                  </a:lnTo>
                  <a:close/>
                </a:path>
              </a:pathLst>
            </a:custGeom>
            <a:solidFill>
              <a:srgbClr val="000000"/>
            </a:solidFill>
          </p:spPr>
          <p:txBody>
            <a:bodyPr wrap="square" lIns="0" tIns="0" rIns="0" bIns="0" rtlCol="0"/>
            <a:lstStyle/>
            <a:p>
              <a:endParaRPr/>
            </a:p>
          </p:txBody>
        </p:sp>
        <p:sp>
          <p:nvSpPr>
            <p:cNvPr id="26" name="object 24"/>
            <p:cNvSpPr/>
            <p:nvPr/>
          </p:nvSpPr>
          <p:spPr>
            <a:xfrm>
              <a:off x="2281843" y="4735203"/>
              <a:ext cx="519545" cy="315883"/>
            </a:xfrm>
            <a:prstGeom prst="rect">
              <a:avLst/>
            </a:prstGeom>
            <a:blipFill>
              <a:blip r:embed="rId11" cstate="print"/>
              <a:stretch>
                <a:fillRect/>
              </a:stretch>
            </a:blipFill>
          </p:spPr>
          <p:txBody>
            <a:bodyPr wrap="square" lIns="0" tIns="0" rIns="0" bIns="0" rtlCol="0"/>
            <a:lstStyle/>
            <a:p>
              <a:endParaRPr/>
            </a:p>
          </p:txBody>
        </p:sp>
        <p:sp>
          <p:nvSpPr>
            <p:cNvPr id="27" name="object 25"/>
            <p:cNvSpPr/>
            <p:nvPr/>
          </p:nvSpPr>
          <p:spPr>
            <a:xfrm>
              <a:off x="2312120" y="4809964"/>
              <a:ext cx="445134" cy="167005"/>
            </a:xfrm>
            <a:custGeom>
              <a:avLst/>
              <a:gdLst/>
              <a:ahLst/>
              <a:cxnLst/>
              <a:rect l="l" t="t" r="r" b="b"/>
              <a:pathLst>
                <a:path w="445135" h="167004">
                  <a:moveTo>
                    <a:pt x="69748" y="0"/>
                  </a:moveTo>
                  <a:lnTo>
                    <a:pt x="0" y="0"/>
                  </a:lnTo>
                  <a:lnTo>
                    <a:pt x="0" y="162801"/>
                  </a:lnTo>
                  <a:lnTo>
                    <a:pt x="33693" y="162801"/>
                  </a:lnTo>
                  <a:lnTo>
                    <a:pt x="33693" y="104241"/>
                  </a:lnTo>
                  <a:lnTo>
                    <a:pt x="67525" y="104241"/>
                  </a:lnTo>
                  <a:lnTo>
                    <a:pt x="108280" y="92316"/>
                  </a:lnTo>
                  <a:lnTo>
                    <a:pt x="118969" y="76199"/>
                  </a:lnTo>
                  <a:lnTo>
                    <a:pt x="33693" y="76199"/>
                  </a:lnTo>
                  <a:lnTo>
                    <a:pt x="33693" y="28041"/>
                  </a:lnTo>
                  <a:lnTo>
                    <a:pt x="118671" y="28041"/>
                  </a:lnTo>
                  <a:lnTo>
                    <a:pt x="114486" y="19743"/>
                  </a:lnTo>
                  <a:lnTo>
                    <a:pt x="108216" y="12585"/>
                  </a:lnTo>
                  <a:lnTo>
                    <a:pt x="100432" y="7083"/>
                  </a:lnTo>
                  <a:lnTo>
                    <a:pt x="91425" y="3149"/>
                  </a:lnTo>
                  <a:lnTo>
                    <a:pt x="81197" y="787"/>
                  </a:lnTo>
                  <a:lnTo>
                    <a:pt x="69748" y="0"/>
                  </a:lnTo>
                  <a:close/>
                </a:path>
                <a:path w="445135" h="167004">
                  <a:moveTo>
                    <a:pt x="118671" y="28041"/>
                  </a:moveTo>
                  <a:lnTo>
                    <a:pt x="72072" y="28041"/>
                  </a:lnTo>
                  <a:lnTo>
                    <a:pt x="78104" y="29857"/>
                  </a:lnTo>
                  <a:lnTo>
                    <a:pt x="86715" y="37109"/>
                  </a:lnTo>
                  <a:lnTo>
                    <a:pt x="88861" y="43167"/>
                  </a:lnTo>
                  <a:lnTo>
                    <a:pt x="88861" y="60185"/>
                  </a:lnTo>
                  <a:lnTo>
                    <a:pt x="86715" y="66395"/>
                  </a:lnTo>
                  <a:lnTo>
                    <a:pt x="78104" y="74244"/>
                  </a:lnTo>
                  <a:lnTo>
                    <a:pt x="72072" y="76199"/>
                  </a:lnTo>
                  <a:lnTo>
                    <a:pt x="118969" y="76199"/>
                  </a:lnTo>
                  <a:lnTo>
                    <a:pt x="121662" y="64928"/>
                  </a:lnTo>
                  <a:lnTo>
                    <a:pt x="122554" y="51574"/>
                  </a:lnTo>
                  <a:lnTo>
                    <a:pt x="121657" y="39237"/>
                  </a:lnTo>
                  <a:lnTo>
                    <a:pt x="118967" y="28627"/>
                  </a:lnTo>
                  <a:lnTo>
                    <a:pt x="118671" y="28041"/>
                  </a:lnTo>
                  <a:close/>
                </a:path>
                <a:path w="445135" h="167004">
                  <a:moveTo>
                    <a:pt x="179527" y="228"/>
                  </a:moveTo>
                  <a:lnTo>
                    <a:pt x="148094" y="228"/>
                  </a:lnTo>
                  <a:lnTo>
                    <a:pt x="148094" y="162801"/>
                  </a:lnTo>
                  <a:lnTo>
                    <a:pt x="179527" y="162801"/>
                  </a:lnTo>
                  <a:lnTo>
                    <a:pt x="179527" y="228"/>
                  </a:lnTo>
                  <a:close/>
                </a:path>
                <a:path w="445135" h="167004">
                  <a:moveTo>
                    <a:pt x="306652" y="64896"/>
                  </a:moveTo>
                  <a:lnTo>
                    <a:pt x="263410" y="64896"/>
                  </a:lnTo>
                  <a:lnTo>
                    <a:pt x="268503" y="65836"/>
                  </a:lnTo>
                  <a:lnTo>
                    <a:pt x="275437" y="69595"/>
                  </a:lnTo>
                  <a:lnTo>
                    <a:pt x="277164" y="72999"/>
                  </a:lnTo>
                  <a:lnTo>
                    <a:pt x="277164" y="81991"/>
                  </a:lnTo>
                  <a:lnTo>
                    <a:pt x="274916" y="84962"/>
                  </a:lnTo>
                  <a:lnTo>
                    <a:pt x="270395" y="86880"/>
                  </a:lnTo>
                  <a:lnTo>
                    <a:pt x="267881" y="87985"/>
                  </a:lnTo>
                  <a:lnTo>
                    <a:pt x="263690" y="88912"/>
                  </a:lnTo>
                  <a:lnTo>
                    <a:pt x="247078" y="90970"/>
                  </a:lnTo>
                  <a:lnTo>
                    <a:pt x="238470" y="92325"/>
                  </a:lnTo>
                  <a:lnTo>
                    <a:pt x="203182" y="120510"/>
                  </a:lnTo>
                  <a:lnTo>
                    <a:pt x="202107" y="130848"/>
                  </a:lnTo>
                  <a:lnTo>
                    <a:pt x="202774" y="138925"/>
                  </a:lnTo>
                  <a:lnTo>
                    <a:pt x="232069" y="166065"/>
                  </a:lnTo>
                  <a:lnTo>
                    <a:pt x="239915" y="166649"/>
                  </a:lnTo>
                  <a:lnTo>
                    <a:pt x="248500" y="166649"/>
                  </a:lnTo>
                  <a:lnTo>
                    <a:pt x="256184" y="164693"/>
                  </a:lnTo>
                  <a:lnTo>
                    <a:pt x="268681" y="157479"/>
                  </a:lnTo>
                  <a:lnTo>
                    <a:pt x="273710" y="153466"/>
                  </a:lnTo>
                  <a:lnTo>
                    <a:pt x="278079" y="148742"/>
                  </a:lnTo>
                  <a:lnTo>
                    <a:pt x="308737" y="148742"/>
                  </a:lnTo>
                  <a:lnTo>
                    <a:pt x="308597" y="146062"/>
                  </a:lnTo>
                  <a:lnTo>
                    <a:pt x="308534" y="143814"/>
                  </a:lnTo>
                  <a:lnTo>
                    <a:pt x="244754" y="143814"/>
                  </a:lnTo>
                  <a:lnTo>
                    <a:pt x="241084" y="142608"/>
                  </a:lnTo>
                  <a:lnTo>
                    <a:pt x="235038" y="137820"/>
                  </a:lnTo>
                  <a:lnTo>
                    <a:pt x="233527" y="133921"/>
                  </a:lnTo>
                  <a:lnTo>
                    <a:pt x="233527" y="122491"/>
                  </a:lnTo>
                  <a:lnTo>
                    <a:pt x="235991" y="118033"/>
                  </a:lnTo>
                  <a:lnTo>
                    <a:pt x="243839" y="113449"/>
                  </a:lnTo>
                  <a:lnTo>
                    <a:pt x="248653" y="112013"/>
                  </a:lnTo>
                  <a:lnTo>
                    <a:pt x="266103" y="108851"/>
                  </a:lnTo>
                  <a:lnTo>
                    <a:pt x="268909" y="108127"/>
                  </a:lnTo>
                  <a:lnTo>
                    <a:pt x="273011" y="106578"/>
                  </a:lnTo>
                  <a:lnTo>
                    <a:pt x="275043" y="105562"/>
                  </a:lnTo>
                  <a:lnTo>
                    <a:pt x="277050" y="104305"/>
                  </a:lnTo>
                  <a:lnTo>
                    <a:pt x="308368" y="104305"/>
                  </a:lnTo>
                  <a:lnTo>
                    <a:pt x="308343" y="76784"/>
                  </a:lnTo>
                  <a:lnTo>
                    <a:pt x="307406" y="67056"/>
                  </a:lnTo>
                  <a:lnTo>
                    <a:pt x="306652" y="64896"/>
                  </a:lnTo>
                  <a:close/>
                </a:path>
                <a:path w="445135" h="167004">
                  <a:moveTo>
                    <a:pt x="308737" y="148742"/>
                  </a:moveTo>
                  <a:lnTo>
                    <a:pt x="278079" y="148742"/>
                  </a:lnTo>
                  <a:lnTo>
                    <a:pt x="278295" y="151460"/>
                  </a:lnTo>
                  <a:lnTo>
                    <a:pt x="278587" y="153873"/>
                  </a:lnTo>
                  <a:lnTo>
                    <a:pt x="279323" y="158114"/>
                  </a:lnTo>
                  <a:lnTo>
                    <a:pt x="279984" y="160388"/>
                  </a:lnTo>
                  <a:lnTo>
                    <a:pt x="280936" y="162801"/>
                  </a:lnTo>
                  <a:lnTo>
                    <a:pt x="315150" y="162801"/>
                  </a:lnTo>
                  <a:lnTo>
                    <a:pt x="315150" y="158051"/>
                  </a:lnTo>
                  <a:lnTo>
                    <a:pt x="313080" y="157098"/>
                  </a:lnTo>
                  <a:lnTo>
                    <a:pt x="311518" y="155892"/>
                  </a:lnTo>
                  <a:lnTo>
                    <a:pt x="309448" y="152958"/>
                  </a:lnTo>
                  <a:lnTo>
                    <a:pt x="308813" y="150177"/>
                  </a:lnTo>
                  <a:lnTo>
                    <a:pt x="308737" y="148742"/>
                  </a:lnTo>
                  <a:close/>
                </a:path>
                <a:path w="445135" h="167004">
                  <a:moveTo>
                    <a:pt x="308368" y="104305"/>
                  </a:moveTo>
                  <a:lnTo>
                    <a:pt x="277050" y="104305"/>
                  </a:lnTo>
                  <a:lnTo>
                    <a:pt x="276958" y="120510"/>
                  </a:lnTo>
                  <a:lnTo>
                    <a:pt x="276834" y="126580"/>
                  </a:lnTo>
                  <a:lnTo>
                    <a:pt x="273824" y="133857"/>
                  </a:lnTo>
                  <a:lnTo>
                    <a:pt x="262267" y="141820"/>
                  </a:lnTo>
                  <a:lnTo>
                    <a:pt x="255943" y="143814"/>
                  </a:lnTo>
                  <a:lnTo>
                    <a:pt x="308534" y="143814"/>
                  </a:lnTo>
                  <a:lnTo>
                    <a:pt x="308416" y="138925"/>
                  </a:lnTo>
                  <a:lnTo>
                    <a:pt x="308368" y="104305"/>
                  </a:lnTo>
                  <a:close/>
                </a:path>
                <a:path w="445135" h="167004">
                  <a:moveTo>
                    <a:pt x="257771" y="39573"/>
                  </a:moveTo>
                  <a:lnTo>
                    <a:pt x="214807" y="55473"/>
                  </a:lnTo>
                  <a:lnTo>
                    <a:pt x="205943" y="81406"/>
                  </a:lnTo>
                  <a:lnTo>
                    <a:pt x="236245" y="81406"/>
                  </a:lnTo>
                  <a:lnTo>
                    <a:pt x="236994" y="76784"/>
                  </a:lnTo>
                  <a:lnTo>
                    <a:pt x="238480" y="73113"/>
                  </a:lnTo>
                  <a:lnTo>
                    <a:pt x="240715" y="70396"/>
                  </a:lnTo>
                  <a:lnTo>
                    <a:pt x="243852" y="66725"/>
                  </a:lnTo>
                  <a:lnTo>
                    <a:pt x="249174" y="64896"/>
                  </a:lnTo>
                  <a:lnTo>
                    <a:pt x="306652" y="64896"/>
                  </a:lnTo>
                  <a:lnTo>
                    <a:pt x="304520" y="58791"/>
                  </a:lnTo>
                  <a:lnTo>
                    <a:pt x="267401" y="40065"/>
                  </a:lnTo>
                  <a:lnTo>
                    <a:pt x="257771" y="39573"/>
                  </a:lnTo>
                  <a:close/>
                </a:path>
                <a:path w="445135" h="167004">
                  <a:moveTo>
                    <a:pt x="366737" y="42735"/>
                  </a:moveTo>
                  <a:lnTo>
                    <a:pt x="336219" y="42735"/>
                  </a:lnTo>
                  <a:lnTo>
                    <a:pt x="336219" y="162801"/>
                  </a:lnTo>
                  <a:lnTo>
                    <a:pt x="367639" y="162801"/>
                  </a:lnTo>
                  <a:lnTo>
                    <a:pt x="367639" y="90258"/>
                  </a:lnTo>
                  <a:lnTo>
                    <a:pt x="368668" y="84150"/>
                  </a:lnTo>
                  <a:lnTo>
                    <a:pt x="392556" y="65798"/>
                  </a:lnTo>
                  <a:lnTo>
                    <a:pt x="442866" y="65798"/>
                  </a:lnTo>
                  <a:lnTo>
                    <a:pt x="442015" y="62379"/>
                  </a:lnTo>
                  <a:lnTo>
                    <a:pt x="440957" y="60286"/>
                  </a:lnTo>
                  <a:lnTo>
                    <a:pt x="366737" y="60286"/>
                  </a:lnTo>
                  <a:lnTo>
                    <a:pt x="366737" y="42735"/>
                  </a:lnTo>
                  <a:close/>
                </a:path>
                <a:path w="445135" h="167004">
                  <a:moveTo>
                    <a:pt x="442866" y="65798"/>
                  </a:moveTo>
                  <a:lnTo>
                    <a:pt x="401193" y="65798"/>
                  </a:lnTo>
                  <a:lnTo>
                    <a:pt x="407047" y="68897"/>
                  </a:lnTo>
                  <a:lnTo>
                    <a:pt x="411797" y="78460"/>
                  </a:lnTo>
                  <a:lnTo>
                    <a:pt x="412635" y="83311"/>
                  </a:lnTo>
                  <a:lnTo>
                    <a:pt x="412635" y="162801"/>
                  </a:lnTo>
                  <a:lnTo>
                    <a:pt x="444969" y="162801"/>
                  </a:lnTo>
                  <a:lnTo>
                    <a:pt x="444969" y="81800"/>
                  </a:lnTo>
                  <a:lnTo>
                    <a:pt x="444231" y="71287"/>
                  </a:lnTo>
                  <a:lnTo>
                    <a:pt x="442866" y="65798"/>
                  </a:lnTo>
                  <a:close/>
                </a:path>
                <a:path w="445135" h="167004">
                  <a:moveTo>
                    <a:pt x="402716" y="39573"/>
                  </a:moveTo>
                  <a:lnTo>
                    <a:pt x="366737" y="60286"/>
                  </a:lnTo>
                  <a:lnTo>
                    <a:pt x="440957" y="60286"/>
                  </a:lnTo>
                  <a:lnTo>
                    <a:pt x="402716" y="39573"/>
                  </a:lnTo>
                  <a:close/>
                </a:path>
              </a:pathLst>
            </a:custGeom>
            <a:solidFill>
              <a:srgbClr val="000000"/>
            </a:solidFill>
          </p:spPr>
          <p:txBody>
            <a:bodyPr wrap="square" lIns="0" tIns="0" rIns="0" bIns="0" rtlCol="0"/>
            <a:lstStyle/>
            <a:p>
              <a:endParaRPr/>
            </a:p>
          </p:txBody>
        </p:sp>
        <p:sp>
          <p:nvSpPr>
            <p:cNvPr id="28" name="object 26"/>
            <p:cNvSpPr/>
            <p:nvPr/>
          </p:nvSpPr>
          <p:spPr>
            <a:xfrm>
              <a:off x="6475434" y="3130947"/>
              <a:ext cx="1005205" cy="1370965"/>
            </a:xfrm>
            <a:custGeom>
              <a:avLst/>
              <a:gdLst/>
              <a:ahLst/>
              <a:cxnLst/>
              <a:rect l="l" t="t" r="r" b="b"/>
              <a:pathLst>
                <a:path w="1005204" h="1370964">
                  <a:moveTo>
                    <a:pt x="1004912" y="0"/>
                  </a:moveTo>
                  <a:lnTo>
                    <a:pt x="0" y="0"/>
                  </a:lnTo>
                  <a:lnTo>
                    <a:pt x="0" y="1328369"/>
                  </a:lnTo>
                  <a:lnTo>
                    <a:pt x="0" y="1370761"/>
                  </a:lnTo>
                  <a:lnTo>
                    <a:pt x="1004912" y="1370761"/>
                  </a:lnTo>
                  <a:lnTo>
                    <a:pt x="1004912" y="1328369"/>
                  </a:lnTo>
                  <a:lnTo>
                    <a:pt x="1004912" y="0"/>
                  </a:lnTo>
                  <a:close/>
                </a:path>
              </a:pathLst>
            </a:custGeom>
            <a:solidFill>
              <a:srgbClr val="004479"/>
            </a:solidFill>
          </p:spPr>
          <p:txBody>
            <a:bodyPr wrap="square" lIns="0" tIns="0" rIns="0" bIns="0" rtlCol="0"/>
            <a:lstStyle/>
            <a:p>
              <a:endParaRPr/>
            </a:p>
          </p:txBody>
        </p:sp>
        <p:sp>
          <p:nvSpPr>
            <p:cNvPr id="29" name="object 27"/>
            <p:cNvSpPr/>
            <p:nvPr/>
          </p:nvSpPr>
          <p:spPr>
            <a:xfrm>
              <a:off x="6326259" y="3066571"/>
              <a:ext cx="1110615" cy="1393190"/>
            </a:xfrm>
            <a:custGeom>
              <a:avLst/>
              <a:gdLst/>
              <a:ahLst/>
              <a:cxnLst/>
              <a:rect l="l" t="t" r="r" b="b"/>
              <a:pathLst>
                <a:path w="1110615" h="1393189">
                  <a:moveTo>
                    <a:pt x="1110118" y="0"/>
                  </a:moveTo>
                  <a:lnTo>
                    <a:pt x="0" y="0"/>
                  </a:lnTo>
                  <a:lnTo>
                    <a:pt x="0" y="1392745"/>
                  </a:lnTo>
                  <a:lnTo>
                    <a:pt x="1110118" y="1392745"/>
                  </a:lnTo>
                  <a:lnTo>
                    <a:pt x="1110118" y="0"/>
                  </a:lnTo>
                  <a:close/>
                </a:path>
              </a:pathLst>
            </a:custGeom>
            <a:solidFill>
              <a:srgbClr val="EEEEEE"/>
            </a:solidFill>
          </p:spPr>
          <p:txBody>
            <a:bodyPr wrap="square" lIns="0" tIns="0" rIns="0" bIns="0" rtlCol="0"/>
            <a:lstStyle/>
            <a:p>
              <a:endParaRPr/>
            </a:p>
          </p:txBody>
        </p:sp>
        <p:sp>
          <p:nvSpPr>
            <p:cNvPr id="30" name="object 28"/>
            <p:cNvSpPr/>
            <p:nvPr/>
          </p:nvSpPr>
          <p:spPr>
            <a:xfrm>
              <a:off x="6604466" y="3384384"/>
              <a:ext cx="606828" cy="266006"/>
            </a:xfrm>
            <a:prstGeom prst="rect">
              <a:avLst/>
            </a:prstGeom>
            <a:blipFill>
              <a:blip r:embed="rId12" cstate="print"/>
              <a:stretch>
                <a:fillRect/>
              </a:stretch>
            </a:blipFill>
          </p:spPr>
          <p:txBody>
            <a:bodyPr wrap="square" lIns="0" tIns="0" rIns="0" bIns="0" rtlCol="0"/>
            <a:lstStyle/>
            <a:p>
              <a:endParaRPr/>
            </a:p>
          </p:txBody>
        </p:sp>
        <p:sp>
          <p:nvSpPr>
            <p:cNvPr id="31" name="object 29"/>
            <p:cNvSpPr/>
            <p:nvPr/>
          </p:nvSpPr>
          <p:spPr>
            <a:xfrm>
              <a:off x="6280260" y="3596359"/>
              <a:ext cx="1246908" cy="266006"/>
            </a:xfrm>
            <a:prstGeom prst="rect">
              <a:avLst/>
            </a:prstGeom>
            <a:blipFill>
              <a:blip r:embed="rId13" cstate="print"/>
              <a:stretch>
                <a:fillRect/>
              </a:stretch>
            </a:blipFill>
          </p:spPr>
          <p:txBody>
            <a:bodyPr wrap="square" lIns="0" tIns="0" rIns="0" bIns="0" rtlCol="0"/>
            <a:lstStyle/>
            <a:p>
              <a:endParaRPr/>
            </a:p>
          </p:txBody>
        </p:sp>
        <p:sp>
          <p:nvSpPr>
            <p:cNvPr id="32" name="object 30"/>
            <p:cNvSpPr/>
            <p:nvPr/>
          </p:nvSpPr>
          <p:spPr>
            <a:xfrm>
              <a:off x="6623986" y="3408481"/>
              <a:ext cx="554355" cy="166370"/>
            </a:xfrm>
            <a:custGeom>
              <a:avLst/>
              <a:gdLst/>
              <a:ahLst/>
              <a:cxnLst/>
              <a:rect l="l" t="t" r="r" b="b"/>
              <a:pathLst>
                <a:path w="554354" h="166370">
                  <a:moveTo>
                    <a:pt x="61493" y="37985"/>
                  </a:moveTo>
                  <a:lnTo>
                    <a:pt x="23833" y="48706"/>
                  </a:lnTo>
                  <a:lnTo>
                    <a:pt x="952" y="89563"/>
                  </a:lnTo>
                  <a:lnTo>
                    <a:pt x="0" y="102133"/>
                  </a:lnTo>
                  <a:lnTo>
                    <a:pt x="952" y="114884"/>
                  </a:lnTo>
                  <a:lnTo>
                    <a:pt x="23833" y="155608"/>
                  </a:lnTo>
                  <a:lnTo>
                    <a:pt x="61493" y="166179"/>
                  </a:lnTo>
                  <a:lnTo>
                    <a:pt x="76021" y="165005"/>
                  </a:lnTo>
                  <a:lnTo>
                    <a:pt x="88574" y="161482"/>
                  </a:lnTo>
                  <a:lnTo>
                    <a:pt x="99153" y="155608"/>
                  </a:lnTo>
                  <a:lnTo>
                    <a:pt x="107759" y="147383"/>
                  </a:lnTo>
                  <a:lnTo>
                    <a:pt x="112777" y="139953"/>
                  </a:lnTo>
                  <a:lnTo>
                    <a:pt x="52247" y="139953"/>
                  </a:lnTo>
                  <a:lnTo>
                    <a:pt x="45186" y="136677"/>
                  </a:lnTo>
                  <a:lnTo>
                    <a:pt x="32784" y="102133"/>
                  </a:lnTo>
                  <a:lnTo>
                    <a:pt x="33243" y="93729"/>
                  </a:lnTo>
                  <a:lnTo>
                    <a:pt x="52247" y="64655"/>
                  </a:lnTo>
                  <a:lnTo>
                    <a:pt x="112846" y="64655"/>
                  </a:lnTo>
                  <a:lnTo>
                    <a:pt x="107759" y="57048"/>
                  </a:lnTo>
                  <a:lnTo>
                    <a:pt x="99153" y="48706"/>
                  </a:lnTo>
                  <a:lnTo>
                    <a:pt x="88574" y="42749"/>
                  </a:lnTo>
                  <a:lnTo>
                    <a:pt x="76021" y="39176"/>
                  </a:lnTo>
                  <a:lnTo>
                    <a:pt x="61493" y="37985"/>
                  </a:lnTo>
                  <a:close/>
                </a:path>
                <a:path w="554354" h="166370">
                  <a:moveTo>
                    <a:pt x="112846" y="64655"/>
                  </a:moveTo>
                  <a:lnTo>
                    <a:pt x="70624" y="64655"/>
                  </a:lnTo>
                  <a:lnTo>
                    <a:pt x="77673" y="67906"/>
                  </a:lnTo>
                  <a:lnTo>
                    <a:pt x="82600" y="74409"/>
                  </a:lnTo>
                  <a:lnTo>
                    <a:pt x="85832" y="79812"/>
                  </a:lnTo>
                  <a:lnTo>
                    <a:pt x="88138" y="86252"/>
                  </a:lnTo>
                  <a:lnTo>
                    <a:pt x="89519" y="93729"/>
                  </a:lnTo>
                  <a:lnTo>
                    <a:pt x="89979" y="102247"/>
                  </a:lnTo>
                  <a:lnTo>
                    <a:pt x="89519" y="110770"/>
                  </a:lnTo>
                  <a:lnTo>
                    <a:pt x="70624" y="139953"/>
                  </a:lnTo>
                  <a:lnTo>
                    <a:pt x="112777" y="139953"/>
                  </a:lnTo>
                  <a:lnTo>
                    <a:pt x="114426" y="137511"/>
                  </a:lnTo>
                  <a:lnTo>
                    <a:pt x="119189" y="126677"/>
                  </a:lnTo>
                  <a:lnTo>
                    <a:pt x="122047" y="114884"/>
                  </a:lnTo>
                  <a:lnTo>
                    <a:pt x="122999" y="102133"/>
                  </a:lnTo>
                  <a:lnTo>
                    <a:pt x="122047" y="89563"/>
                  </a:lnTo>
                  <a:lnTo>
                    <a:pt x="119189" y="77857"/>
                  </a:lnTo>
                  <a:lnTo>
                    <a:pt x="114426" y="67018"/>
                  </a:lnTo>
                  <a:lnTo>
                    <a:pt x="112846" y="64655"/>
                  </a:lnTo>
                  <a:close/>
                </a:path>
                <a:path w="554354" h="166370">
                  <a:moveTo>
                    <a:pt x="181076" y="65112"/>
                  </a:moveTo>
                  <a:lnTo>
                    <a:pt x="149872" y="65112"/>
                  </a:lnTo>
                  <a:lnTo>
                    <a:pt x="149872" y="146786"/>
                  </a:lnTo>
                  <a:lnTo>
                    <a:pt x="185623" y="163690"/>
                  </a:lnTo>
                  <a:lnTo>
                    <a:pt x="200520" y="163017"/>
                  </a:lnTo>
                  <a:lnTo>
                    <a:pt x="200520" y="139953"/>
                  </a:lnTo>
                  <a:lnTo>
                    <a:pt x="187985" y="139953"/>
                  </a:lnTo>
                  <a:lnTo>
                    <a:pt x="184188" y="139344"/>
                  </a:lnTo>
                  <a:lnTo>
                    <a:pt x="181686" y="136905"/>
                  </a:lnTo>
                  <a:lnTo>
                    <a:pt x="181076" y="133832"/>
                  </a:lnTo>
                  <a:lnTo>
                    <a:pt x="181076" y="65112"/>
                  </a:lnTo>
                  <a:close/>
                </a:path>
                <a:path w="554354" h="166370">
                  <a:moveTo>
                    <a:pt x="200520" y="139496"/>
                  </a:moveTo>
                  <a:lnTo>
                    <a:pt x="199491" y="139649"/>
                  </a:lnTo>
                  <a:lnTo>
                    <a:pt x="198450" y="139763"/>
                  </a:lnTo>
                  <a:lnTo>
                    <a:pt x="196316" y="139915"/>
                  </a:lnTo>
                  <a:lnTo>
                    <a:pt x="195313" y="139953"/>
                  </a:lnTo>
                  <a:lnTo>
                    <a:pt x="200520" y="139953"/>
                  </a:lnTo>
                  <a:lnTo>
                    <a:pt x="200520" y="139496"/>
                  </a:lnTo>
                  <a:close/>
                </a:path>
                <a:path w="554354" h="166370">
                  <a:moveTo>
                    <a:pt x="200520" y="42951"/>
                  </a:moveTo>
                  <a:lnTo>
                    <a:pt x="133134" y="42951"/>
                  </a:lnTo>
                  <a:lnTo>
                    <a:pt x="133134" y="65112"/>
                  </a:lnTo>
                  <a:lnTo>
                    <a:pt x="200520" y="65112"/>
                  </a:lnTo>
                  <a:lnTo>
                    <a:pt x="200520" y="42951"/>
                  </a:lnTo>
                  <a:close/>
                </a:path>
                <a:path w="554354" h="166370">
                  <a:moveTo>
                    <a:pt x="181076" y="9042"/>
                  </a:moveTo>
                  <a:lnTo>
                    <a:pt x="149872" y="9042"/>
                  </a:lnTo>
                  <a:lnTo>
                    <a:pt x="149872" y="42951"/>
                  </a:lnTo>
                  <a:lnTo>
                    <a:pt x="181076" y="42951"/>
                  </a:lnTo>
                  <a:lnTo>
                    <a:pt x="181076" y="9042"/>
                  </a:lnTo>
                  <a:close/>
                </a:path>
                <a:path w="554354" h="166370">
                  <a:moveTo>
                    <a:pt x="252526" y="0"/>
                  </a:moveTo>
                  <a:lnTo>
                    <a:pt x="221094" y="0"/>
                  </a:lnTo>
                  <a:lnTo>
                    <a:pt x="221094" y="162115"/>
                  </a:lnTo>
                  <a:lnTo>
                    <a:pt x="252526" y="162115"/>
                  </a:lnTo>
                  <a:lnTo>
                    <a:pt x="252526" y="86525"/>
                  </a:lnTo>
                  <a:lnTo>
                    <a:pt x="254647" y="78574"/>
                  </a:lnTo>
                  <a:lnTo>
                    <a:pt x="263169" y="67449"/>
                  </a:lnTo>
                  <a:lnTo>
                    <a:pt x="269405" y="64655"/>
                  </a:lnTo>
                  <a:lnTo>
                    <a:pt x="327772" y="64655"/>
                  </a:lnTo>
                  <a:lnTo>
                    <a:pt x="327558" y="63271"/>
                  </a:lnTo>
                  <a:lnTo>
                    <a:pt x="325551" y="58635"/>
                  </a:lnTo>
                  <a:lnTo>
                    <a:pt x="324527" y="57238"/>
                  </a:lnTo>
                  <a:lnTo>
                    <a:pt x="252526" y="57238"/>
                  </a:lnTo>
                  <a:lnTo>
                    <a:pt x="252526" y="0"/>
                  </a:lnTo>
                  <a:close/>
                </a:path>
                <a:path w="554354" h="166370">
                  <a:moveTo>
                    <a:pt x="327772" y="64655"/>
                  </a:moveTo>
                  <a:lnTo>
                    <a:pt x="285559" y="64655"/>
                  </a:lnTo>
                  <a:lnTo>
                    <a:pt x="290956" y="67462"/>
                  </a:lnTo>
                  <a:lnTo>
                    <a:pt x="293789" y="73063"/>
                  </a:lnTo>
                  <a:lnTo>
                    <a:pt x="295973" y="77050"/>
                  </a:lnTo>
                  <a:lnTo>
                    <a:pt x="297065" y="82283"/>
                  </a:lnTo>
                  <a:lnTo>
                    <a:pt x="297065" y="162115"/>
                  </a:lnTo>
                  <a:lnTo>
                    <a:pt x="329399" y="162115"/>
                  </a:lnTo>
                  <a:lnTo>
                    <a:pt x="329306" y="78574"/>
                  </a:lnTo>
                  <a:lnTo>
                    <a:pt x="329031" y="72783"/>
                  </a:lnTo>
                  <a:lnTo>
                    <a:pt x="327772" y="64655"/>
                  </a:lnTo>
                  <a:close/>
                </a:path>
                <a:path w="554354" h="166370">
                  <a:moveTo>
                    <a:pt x="294576" y="38430"/>
                  </a:moveTo>
                  <a:lnTo>
                    <a:pt x="280568" y="38430"/>
                  </a:lnTo>
                  <a:lnTo>
                    <a:pt x="274281" y="39814"/>
                  </a:lnTo>
                  <a:lnTo>
                    <a:pt x="262331" y="45351"/>
                  </a:lnTo>
                  <a:lnTo>
                    <a:pt x="257060" y="50241"/>
                  </a:lnTo>
                  <a:lnTo>
                    <a:pt x="252526" y="57238"/>
                  </a:lnTo>
                  <a:lnTo>
                    <a:pt x="324527" y="57238"/>
                  </a:lnTo>
                  <a:lnTo>
                    <a:pt x="318363" y="48831"/>
                  </a:lnTo>
                  <a:lnTo>
                    <a:pt x="313397" y="44881"/>
                  </a:lnTo>
                  <a:lnTo>
                    <a:pt x="301294" y="39725"/>
                  </a:lnTo>
                  <a:lnTo>
                    <a:pt x="294576" y="38430"/>
                  </a:lnTo>
                  <a:close/>
                </a:path>
                <a:path w="554354" h="166370">
                  <a:moveTo>
                    <a:pt x="409003" y="38430"/>
                  </a:moveTo>
                  <a:lnTo>
                    <a:pt x="366039" y="55130"/>
                  </a:lnTo>
                  <a:lnTo>
                    <a:pt x="349491" y="103136"/>
                  </a:lnTo>
                  <a:lnTo>
                    <a:pt x="350636" y="118679"/>
                  </a:lnTo>
                  <a:lnTo>
                    <a:pt x="377357" y="157842"/>
                  </a:lnTo>
                  <a:lnTo>
                    <a:pt x="410171" y="166179"/>
                  </a:lnTo>
                  <a:lnTo>
                    <a:pt x="423907" y="165081"/>
                  </a:lnTo>
                  <a:lnTo>
                    <a:pt x="462330" y="141236"/>
                  </a:lnTo>
                  <a:lnTo>
                    <a:pt x="462657" y="140627"/>
                  </a:lnTo>
                  <a:lnTo>
                    <a:pt x="404063" y="140627"/>
                  </a:lnTo>
                  <a:lnTo>
                    <a:pt x="398284" y="139115"/>
                  </a:lnTo>
                  <a:lnTo>
                    <a:pt x="380911" y="110566"/>
                  </a:lnTo>
                  <a:lnTo>
                    <a:pt x="468629" y="110566"/>
                  </a:lnTo>
                  <a:lnTo>
                    <a:pt x="468795" y="100177"/>
                  </a:lnTo>
                  <a:lnTo>
                    <a:pt x="468439" y="92227"/>
                  </a:lnTo>
                  <a:lnTo>
                    <a:pt x="468030" y="89534"/>
                  </a:lnTo>
                  <a:lnTo>
                    <a:pt x="381596" y="89534"/>
                  </a:lnTo>
                  <a:lnTo>
                    <a:pt x="382727" y="81889"/>
                  </a:lnTo>
                  <a:lnTo>
                    <a:pt x="385533" y="75831"/>
                  </a:lnTo>
                  <a:lnTo>
                    <a:pt x="394436" y="66890"/>
                  </a:lnTo>
                  <a:lnTo>
                    <a:pt x="400697" y="64655"/>
                  </a:lnTo>
                  <a:lnTo>
                    <a:pt x="459723" y="64655"/>
                  </a:lnTo>
                  <a:lnTo>
                    <a:pt x="458025" y="61849"/>
                  </a:lnTo>
                  <a:lnTo>
                    <a:pt x="423908" y="39839"/>
                  </a:lnTo>
                  <a:lnTo>
                    <a:pt x="416649" y="38782"/>
                  </a:lnTo>
                  <a:lnTo>
                    <a:pt x="409003" y="38430"/>
                  </a:lnTo>
                  <a:close/>
                </a:path>
                <a:path w="554354" h="166370">
                  <a:moveTo>
                    <a:pt x="467055" y="126834"/>
                  </a:moveTo>
                  <a:lnTo>
                    <a:pt x="434746" y="126834"/>
                  </a:lnTo>
                  <a:lnTo>
                    <a:pt x="432879" y="130365"/>
                  </a:lnTo>
                  <a:lnTo>
                    <a:pt x="430720" y="133134"/>
                  </a:lnTo>
                  <a:lnTo>
                    <a:pt x="423799" y="138798"/>
                  </a:lnTo>
                  <a:lnTo>
                    <a:pt x="417982" y="140627"/>
                  </a:lnTo>
                  <a:lnTo>
                    <a:pt x="462657" y="140627"/>
                  </a:lnTo>
                  <a:lnTo>
                    <a:pt x="466217" y="133984"/>
                  </a:lnTo>
                  <a:lnTo>
                    <a:pt x="467055" y="126834"/>
                  </a:lnTo>
                  <a:close/>
                </a:path>
                <a:path w="554354" h="166370">
                  <a:moveTo>
                    <a:pt x="459723" y="64655"/>
                  </a:moveTo>
                  <a:lnTo>
                    <a:pt x="416217" y="64655"/>
                  </a:lnTo>
                  <a:lnTo>
                    <a:pt x="422440" y="66763"/>
                  </a:lnTo>
                  <a:lnTo>
                    <a:pt x="432485" y="75209"/>
                  </a:lnTo>
                  <a:lnTo>
                    <a:pt x="435279" y="81381"/>
                  </a:lnTo>
                  <a:lnTo>
                    <a:pt x="435851" y="89534"/>
                  </a:lnTo>
                  <a:lnTo>
                    <a:pt x="468030" y="89534"/>
                  </a:lnTo>
                  <a:lnTo>
                    <a:pt x="467601" y="86702"/>
                  </a:lnTo>
                  <a:lnTo>
                    <a:pt x="466181" y="79847"/>
                  </a:lnTo>
                  <a:lnTo>
                    <a:pt x="464113" y="73418"/>
                  </a:lnTo>
                  <a:lnTo>
                    <a:pt x="461395" y="67418"/>
                  </a:lnTo>
                  <a:lnTo>
                    <a:pt x="459723" y="64655"/>
                  </a:lnTo>
                  <a:close/>
                </a:path>
                <a:path w="554354" h="166370">
                  <a:moveTo>
                    <a:pt x="514121" y="41592"/>
                  </a:moveTo>
                  <a:lnTo>
                    <a:pt x="484276" y="41592"/>
                  </a:lnTo>
                  <a:lnTo>
                    <a:pt x="484276" y="162115"/>
                  </a:lnTo>
                  <a:lnTo>
                    <a:pt x="515708" y="162115"/>
                  </a:lnTo>
                  <a:lnTo>
                    <a:pt x="515708" y="94919"/>
                  </a:lnTo>
                  <a:lnTo>
                    <a:pt x="516928" y="87769"/>
                  </a:lnTo>
                  <a:lnTo>
                    <a:pt x="544868" y="70764"/>
                  </a:lnTo>
                  <a:lnTo>
                    <a:pt x="553923" y="70764"/>
                  </a:lnTo>
                  <a:lnTo>
                    <a:pt x="553923" y="62661"/>
                  </a:lnTo>
                  <a:lnTo>
                    <a:pt x="514121" y="62661"/>
                  </a:lnTo>
                  <a:lnTo>
                    <a:pt x="514121" y="41592"/>
                  </a:lnTo>
                  <a:close/>
                </a:path>
                <a:path w="554354" h="166370">
                  <a:moveTo>
                    <a:pt x="553923" y="70764"/>
                  </a:moveTo>
                  <a:lnTo>
                    <a:pt x="545820" y="70764"/>
                  </a:lnTo>
                  <a:lnTo>
                    <a:pt x="547077" y="70815"/>
                  </a:lnTo>
                  <a:lnTo>
                    <a:pt x="550164" y="70992"/>
                  </a:lnTo>
                  <a:lnTo>
                    <a:pt x="551929" y="71170"/>
                  </a:lnTo>
                  <a:lnTo>
                    <a:pt x="553923" y="71437"/>
                  </a:lnTo>
                  <a:lnTo>
                    <a:pt x="553923" y="70764"/>
                  </a:lnTo>
                  <a:close/>
                </a:path>
                <a:path w="554354" h="166370">
                  <a:moveTo>
                    <a:pt x="549732" y="38887"/>
                  </a:moveTo>
                  <a:lnTo>
                    <a:pt x="540281" y="38900"/>
                  </a:lnTo>
                  <a:lnTo>
                    <a:pt x="532676" y="41338"/>
                  </a:lnTo>
                  <a:lnTo>
                    <a:pt x="526796" y="46266"/>
                  </a:lnTo>
                  <a:lnTo>
                    <a:pt x="523201" y="49199"/>
                  </a:lnTo>
                  <a:lnTo>
                    <a:pt x="518972" y="54673"/>
                  </a:lnTo>
                  <a:lnTo>
                    <a:pt x="514121" y="62661"/>
                  </a:lnTo>
                  <a:lnTo>
                    <a:pt x="553923" y="62661"/>
                  </a:lnTo>
                  <a:lnTo>
                    <a:pt x="553923" y="39115"/>
                  </a:lnTo>
                  <a:lnTo>
                    <a:pt x="552526" y="39039"/>
                  </a:lnTo>
                  <a:lnTo>
                    <a:pt x="550811" y="38900"/>
                  </a:lnTo>
                  <a:lnTo>
                    <a:pt x="549732" y="38887"/>
                  </a:lnTo>
                  <a:close/>
                </a:path>
              </a:pathLst>
            </a:custGeom>
            <a:solidFill>
              <a:srgbClr val="000000"/>
            </a:solidFill>
          </p:spPr>
          <p:txBody>
            <a:bodyPr wrap="square" lIns="0" tIns="0" rIns="0" bIns="0" rtlCol="0"/>
            <a:lstStyle/>
            <a:p>
              <a:endParaRPr/>
            </a:p>
          </p:txBody>
        </p:sp>
        <p:sp>
          <p:nvSpPr>
            <p:cNvPr id="33" name="object 31"/>
            <p:cNvSpPr/>
            <p:nvPr/>
          </p:nvSpPr>
          <p:spPr>
            <a:xfrm>
              <a:off x="6297151" y="3621561"/>
              <a:ext cx="1190421" cy="166649"/>
            </a:xfrm>
            <a:prstGeom prst="rect">
              <a:avLst/>
            </a:prstGeom>
            <a:blipFill>
              <a:blip r:embed="rId14" cstate="print"/>
              <a:stretch>
                <a:fillRect/>
              </a:stretch>
            </a:blipFill>
          </p:spPr>
          <p:txBody>
            <a:bodyPr wrap="square" lIns="0" tIns="0" rIns="0" bIns="0" rtlCol="0"/>
            <a:lstStyle/>
            <a:p>
              <a:endParaRPr/>
            </a:p>
          </p:txBody>
        </p:sp>
        <p:sp>
          <p:nvSpPr>
            <p:cNvPr id="34" name="object 32"/>
            <p:cNvSpPr/>
            <p:nvPr/>
          </p:nvSpPr>
          <p:spPr>
            <a:xfrm>
              <a:off x="6820594" y="4593895"/>
              <a:ext cx="1051559" cy="918556"/>
            </a:xfrm>
            <a:prstGeom prst="rect">
              <a:avLst/>
            </a:prstGeom>
            <a:blipFill>
              <a:blip r:embed="rId15" cstate="print"/>
              <a:stretch>
                <a:fillRect/>
              </a:stretch>
            </a:blipFill>
          </p:spPr>
          <p:txBody>
            <a:bodyPr wrap="square" lIns="0" tIns="0" rIns="0" bIns="0" rtlCol="0"/>
            <a:lstStyle/>
            <a:p>
              <a:endParaRPr/>
            </a:p>
          </p:txBody>
        </p:sp>
        <p:sp>
          <p:nvSpPr>
            <p:cNvPr id="35" name="object 33"/>
            <p:cNvSpPr/>
            <p:nvPr/>
          </p:nvSpPr>
          <p:spPr>
            <a:xfrm>
              <a:off x="6817724" y="4588069"/>
              <a:ext cx="908050" cy="780415"/>
            </a:xfrm>
            <a:custGeom>
              <a:avLst/>
              <a:gdLst/>
              <a:ahLst/>
              <a:cxnLst/>
              <a:rect l="l" t="t" r="r" b="b"/>
              <a:pathLst>
                <a:path w="908050" h="780414">
                  <a:moveTo>
                    <a:pt x="453783" y="0"/>
                  </a:moveTo>
                  <a:lnTo>
                    <a:pt x="400864" y="2625"/>
                  </a:lnTo>
                  <a:lnTo>
                    <a:pt x="349738" y="10305"/>
                  </a:lnTo>
                  <a:lnTo>
                    <a:pt x="300744" y="22748"/>
                  </a:lnTo>
                  <a:lnTo>
                    <a:pt x="254224" y="39660"/>
                  </a:lnTo>
                  <a:lnTo>
                    <a:pt x="210519" y="60749"/>
                  </a:lnTo>
                  <a:lnTo>
                    <a:pt x="169968" y="85723"/>
                  </a:lnTo>
                  <a:lnTo>
                    <a:pt x="132913" y="114287"/>
                  </a:lnTo>
                  <a:lnTo>
                    <a:pt x="99693" y="146149"/>
                  </a:lnTo>
                  <a:lnTo>
                    <a:pt x="70650" y="181018"/>
                  </a:lnTo>
                  <a:lnTo>
                    <a:pt x="46124" y="218599"/>
                  </a:lnTo>
                  <a:lnTo>
                    <a:pt x="26455" y="258600"/>
                  </a:lnTo>
                  <a:lnTo>
                    <a:pt x="11985" y="300728"/>
                  </a:lnTo>
                  <a:lnTo>
                    <a:pt x="3053" y="344690"/>
                  </a:lnTo>
                  <a:lnTo>
                    <a:pt x="0" y="390194"/>
                  </a:lnTo>
                  <a:lnTo>
                    <a:pt x="3053" y="435698"/>
                  </a:lnTo>
                  <a:lnTo>
                    <a:pt x="11985" y="479660"/>
                  </a:lnTo>
                  <a:lnTo>
                    <a:pt x="26455" y="521787"/>
                  </a:lnTo>
                  <a:lnTo>
                    <a:pt x="46124" y="561787"/>
                  </a:lnTo>
                  <a:lnTo>
                    <a:pt x="70650" y="599367"/>
                  </a:lnTo>
                  <a:lnTo>
                    <a:pt x="99693" y="634234"/>
                  </a:lnTo>
                  <a:lnTo>
                    <a:pt x="132913" y="666095"/>
                  </a:lnTo>
                  <a:lnTo>
                    <a:pt x="169968" y="694658"/>
                  </a:lnTo>
                  <a:lnTo>
                    <a:pt x="210519" y="719630"/>
                  </a:lnTo>
                  <a:lnTo>
                    <a:pt x="254224" y="740718"/>
                  </a:lnTo>
                  <a:lnTo>
                    <a:pt x="300744" y="757630"/>
                  </a:lnTo>
                  <a:lnTo>
                    <a:pt x="349738" y="770072"/>
                  </a:lnTo>
                  <a:lnTo>
                    <a:pt x="400864" y="777751"/>
                  </a:lnTo>
                  <a:lnTo>
                    <a:pt x="453783" y="780376"/>
                  </a:lnTo>
                  <a:lnTo>
                    <a:pt x="506705" y="777751"/>
                  </a:lnTo>
                  <a:lnTo>
                    <a:pt x="557833" y="770072"/>
                  </a:lnTo>
                  <a:lnTo>
                    <a:pt x="606827" y="757630"/>
                  </a:lnTo>
                  <a:lnTo>
                    <a:pt x="653348" y="740718"/>
                  </a:lnTo>
                  <a:lnTo>
                    <a:pt x="697053" y="719630"/>
                  </a:lnTo>
                  <a:lnTo>
                    <a:pt x="737603" y="694658"/>
                  </a:lnTo>
                  <a:lnTo>
                    <a:pt x="774658" y="666095"/>
                  </a:lnTo>
                  <a:lnTo>
                    <a:pt x="807877" y="634234"/>
                  </a:lnTo>
                  <a:lnTo>
                    <a:pt x="836919" y="599367"/>
                  </a:lnTo>
                  <a:lnTo>
                    <a:pt x="861444" y="561787"/>
                  </a:lnTo>
                  <a:lnTo>
                    <a:pt x="881112" y="521787"/>
                  </a:lnTo>
                  <a:lnTo>
                    <a:pt x="895582" y="479660"/>
                  </a:lnTo>
                  <a:lnTo>
                    <a:pt x="904514" y="435698"/>
                  </a:lnTo>
                  <a:lnTo>
                    <a:pt x="907567" y="390194"/>
                  </a:lnTo>
                  <a:lnTo>
                    <a:pt x="904514" y="344690"/>
                  </a:lnTo>
                  <a:lnTo>
                    <a:pt x="895582" y="300728"/>
                  </a:lnTo>
                  <a:lnTo>
                    <a:pt x="881112" y="258600"/>
                  </a:lnTo>
                  <a:lnTo>
                    <a:pt x="861444" y="218599"/>
                  </a:lnTo>
                  <a:lnTo>
                    <a:pt x="836919" y="181018"/>
                  </a:lnTo>
                  <a:lnTo>
                    <a:pt x="807877" y="146149"/>
                  </a:lnTo>
                  <a:lnTo>
                    <a:pt x="774658" y="114287"/>
                  </a:lnTo>
                  <a:lnTo>
                    <a:pt x="737603" y="85723"/>
                  </a:lnTo>
                  <a:lnTo>
                    <a:pt x="697053" y="60749"/>
                  </a:lnTo>
                  <a:lnTo>
                    <a:pt x="653348" y="39660"/>
                  </a:lnTo>
                  <a:lnTo>
                    <a:pt x="606827" y="22748"/>
                  </a:lnTo>
                  <a:lnTo>
                    <a:pt x="557833" y="10305"/>
                  </a:lnTo>
                  <a:lnTo>
                    <a:pt x="506705" y="2625"/>
                  </a:lnTo>
                  <a:lnTo>
                    <a:pt x="453783" y="0"/>
                  </a:lnTo>
                  <a:close/>
                </a:path>
              </a:pathLst>
            </a:custGeom>
            <a:solidFill>
              <a:srgbClr val="EEEEEE"/>
            </a:solidFill>
          </p:spPr>
          <p:txBody>
            <a:bodyPr wrap="square" lIns="0" tIns="0" rIns="0" bIns="0" rtlCol="0"/>
            <a:lstStyle/>
            <a:p>
              <a:endParaRPr/>
            </a:p>
          </p:txBody>
        </p:sp>
        <p:sp>
          <p:nvSpPr>
            <p:cNvPr id="36" name="object 34"/>
            <p:cNvSpPr/>
            <p:nvPr/>
          </p:nvSpPr>
          <p:spPr>
            <a:xfrm>
              <a:off x="7107386" y="4888987"/>
              <a:ext cx="507076" cy="315883"/>
            </a:xfrm>
            <a:prstGeom prst="rect">
              <a:avLst/>
            </a:prstGeom>
            <a:blipFill>
              <a:blip r:embed="rId16" cstate="print"/>
              <a:stretch>
                <a:fillRect/>
              </a:stretch>
            </a:blipFill>
          </p:spPr>
          <p:txBody>
            <a:bodyPr wrap="square" lIns="0" tIns="0" rIns="0" bIns="0" rtlCol="0"/>
            <a:lstStyle/>
            <a:p>
              <a:endParaRPr/>
            </a:p>
          </p:txBody>
        </p:sp>
        <p:sp>
          <p:nvSpPr>
            <p:cNvPr id="37" name="object 35"/>
            <p:cNvSpPr/>
            <p:nvPr/>
          </p:nvSpPr>
          <p:spPr>
            <a:xfrm>
              <a:off x="7126207" y="4964078"/>
              <a:ext cx="452120" cy="167005"/>
            </a:xfrm>
            <a:custGeom>
              <a:avLst/>
              <a:gdLst/>
              <a:ahLst/>
              <a:cxnLst/>
              <a:rect l="l" t="t" r="r" b="b"/>
              <a:pathLst>
                <a:path w="452120" h="167004">
                  <a:moveTo>
                    <a:pt x="59334" y="39331"/>
                  </a:moveTo>
                  <a:lnTo>
                    <a:pt x="52057" y="39331"/>
                  </a:lnTo>
                  <a:lnTo>
                    <a:pt x="40796" y="40436"/>
                  </a:lnTo>
                  <a:lnTo>
                    <a:pt x="7977" y="66678"/>
                  </a:lnTo>
                  <a:lnTo>
                    <a:pt x="0" y="105524"/>
                  </a:lnTo>
                  <a:lnTo>
                    <a:pt x="899" y="118284"/>
                  </a:lnTo>
                  <a:lnTo>
                    <a:pt x="22019" y="156806"/>
                  </a:lnTo>
                  <a:lnTo>
                    <a:pt x="49872" y="166408"/>
                  </a:lnTo>
                  <a:lnTo>
                    <a:pt x="58394" y="166408"/>
                  </a:lnTo>
                  <a:lnTo>
                    <a:pt x="65531" y="164795"/>
                  </a:lnTo>
                  <a:lnTo>
                    <a:pt x="77012" y="158318"/>
                  </a:lnTo>
                  <a:lnTo>
                    <a:pt x="82118" y="153123"/>
                  </a:lnTo>
                  <a:lnTo>
                    <a:pt x="86601" y="145986"/>
                  </a:lnTo>
                  <a:lnTo>
                    <a:pt x="117132" y="145986"/>
                  </a:lnTo>
                  <a:lnTo>
                    <a:pt x="117132" y="139953"/>
                  </a:lnTo>
                  <a:lnTo>
                    <a:pt x="49949" y="139953"/>
                  </a:lnTo>
                  <a:lnTo>
                    <a:pt x="43294" y="136626"/>
                  </a:lnTo>
                  <a:lnTo>
                    <a:pt x="32334" y="103276"/>
                  </a:lnTo>
                  <a:lnTo>
                    <a:pt x="32738" y="95856"/>
                  </a:lnTo>
                  <a:lnTo>
                    <a:pt x="49860" y="66916"/>
                  </a:lnTo>
                  <a:lnTo>
                    <a:pt x="117132" y="66916"/>
                  </a:lnTo>
                  <a:lnTo>
                    <a:pt x="117132" y="57505"/>
                  </a:lnTo>
                  <a:lnTo>
                    <a:pt x="85242" y="57505"/>
                  </a:lnTo>
                  <a:lnTo>
                    <a:pt x="81724" y="51815"/>
                  </a:lnTo>
                  <a:lnTo>
                    <a:pt x="77127" y="47370"/>
                  </a:lnTo>
                  <a:lnTo>
                    <a:pt x="65798" y="40944"/>
                  </a:lnTo>
                  <a:lnTo>
                    <a:pt x="59334" y="39331"/>
                  </a:lnTo>
                  <a:close/>
                </a:path>
                <a:path w="452120" h="167004">
                  <a:moveTo>
                    <a:pt x="117132" y="145986"/>
                  </a:moveTo>
                  <a:lnTo>
                    <a:pt x="86601" y="145986"/>
                  </a:lnTo>
                  <a:lnTo>
                    <a:pt x="86601" y="162559"/>
                  </a:lnTo>
                  <a:lnTo>
                    <a:pt x="117132" y="162559"/>
                  </a:lnTo>
                  <a:lnTo>
                    <a:pt x="117132" y="145986"/>
                  </a:lnTo>
                  <a:close/>
                </a:path>
                <a:path w="452120" h="167004">
                  <a:moveTo>
                    <a:pt x="117132" y="66916"/>
                  </a:moveTo>
                  <a:lnTo>
                    <a:pt x="65112" y="66916"/>
                  </a:lnTo>
                  <a:lnTo>
                    <a:pt x="70408" y="68833"/>
                  </a:lnTo>
                  <a:lnTo>
                    <a:pt x="74968" y="72669"/>
                  </a:lnTo>
                  <a:lnTo>
                    <a:pt x="79861" y="78208"/>
                  </a:lnTo>
                  <a:lnTo>
                    <a:pt x="83358" y="85320"/>
                  </a:lnTo>
                  <a:lnTo>
                    <a:pt x="85456" y="94005"/>
                  </a:lnTo>
                  <a:lnTo>
                    <a:pt x="86089" y="103276"/>
                  </a:lnTo>
                  <a:lnTo>
                    <a:pt x="86084" y="105524"/>
                  </a:lnTo>
                  <a:lnTo>
                    <a:pt x="67767" y="139953"/>
                  </a:lnTo>
                  <a:lnTo>
                    <a:pt x="117132" y="139953"/>
                  </a:lnTo>
                  <a:lnTo>
                    <a:pt x="117132" y="66916"/>
                  </a:lnTo>
                  <a:close/>
                </a:path>
                <a:path w="452120" h="167004">
                  <a:moveTo>
                    <a:pt x="117132" y="0"/>
                  </a:moveTo>
                  <a:lnTo>
                    <a:pt x="85242" y="0"/>
                  </a:lnTo>
                  <a:lnTo>
                    <a:pt x="85242" y="57505"/>
                  </a:lnTo>
                  <a:lnTo>
                    <a:pt x="117132" y="57505"/>
                  </a:lnTo>
                  <a:lnTo>
                    <a:pt x="117132" y="0"/>
                  </a:lnTo>
                  <a:close/>
                </a:path>
                <a:path w="452120" h="167004">
                  <a:moveTo>
                    <a:pt x="242225" y="64655"/>
                  </a:moveTo>
                  <a:lnTo>
                    <a:pt x="198983" y="64655"/>
                  </a:lnTo>
                  <a:lnTo>
                    <a:pt x="204076" y="65595"/>
                  </a:lnTo>
                  <a:lnTo>
                    <a:pt x="210997" y="69354"/>
                  </a:lnTo>
                  <a:lnTo>
                    <a:pt x="212737" y="72758"/>
                  </a:lnTo>
                  <a:lnTo>
                    <a:pt x="212737" y="81749"/>
                  </a:lnTo>
                  <a:lnTo>
                    <a:pt x="210477" y="84734"/>
                  </a:lnTo>
                  <a:lnTo>
                    <a:pt x="205968" y="86652"/>
                  </a:lnTo>
                  <a:lnTo>
                    <a:pt x="203441" y="87756"/>
                  </a:lnTo>
                  <a:lnTo>
                    <a:pt x="199262" y="88671"/>
                  </a:lnTo>
                  <a:lnTo>
                    <a:pt x="182638" y="90728"/>
                  </a:lnTo>
                  <a:lnTo>
                    <a:pt x="174032" y="92083"/>
                  </a:lnTo>
                  <a:lnTo>
                    <a:pt x="138744" y="120280"/>
                  </a:lnTo>
                  <a:lnTo>
                    <a:pt x="137667" y="130619"/>
                  </a:lnTo>
                  <a:lnTo>
                    <a:pt x="138337" y="138689"/>
                  </a:lnTo>
                  <a:lnTo>
                    <a:pt x="167637" y="165824"/>
                  </a:lnTo>
                  <a:lnTo>
                    <a:pt x="175488" y="166408"/>
                  </a:lnTo>
                  <a:lnTo>
                    <a:pt x="184061" y="166408"/>
                  </a:lnTo>
                  <a:lnTo>
                    <a:pt x="191757" y="164452"/>
                  </a:lnTo>
                  <a:lnTo>
                    <a:pt x="204254" y="157238"/>
                  </a:lnTo>
                  <a:lnTo>
                    <a:pt x="209283" y="153225"/>
                  </a:lnTo>
                  <a:lnTo>
                    <a:pt x="213639" y="148513"/>
                  </a:lnTo>
                  <a:lnTo>
                    <a:pt x="244311" y="148513"/>
                  </a:lnTo>
                  <a:lnTo>
                    <a:pt x="244170" y="145834"/>
                  </a:lnTo>
                  <a:lnTo>
                    <a:pt x="244106" y="143573"/>
                  </a:lnTo>
                  <a:lnTo>
                    <a:pt x="180327" y="143573"/>
                  </a:lnTo>
                  <a:lnTo>
                    <a:pt x="176644" y="142379"/>
                  </a:lnTo>
                  <a:lnTo>
                    <a:pt x="170611" y="137579"/>
                  </a:lnTo>
                  <a:lnTo>
                    <a:pt x="169100" y="133680"/>
                  </a:lnTo>
                  <a:lnTo>
                    <a:pt x="169100" y="122250"/>
                  </a:lnTo>
                  <a:lnTo>
                    <a:pt x="171564" y="117792"/>
                  </a:lnTo>
                  <a:lnTo>
                    <a:pt x="179412" y="113220"/>
                  </a:lnTo>
                  <a:lnTo>
                    <a:pt x="184213" y="111772"/>
                  </a:lnTo>
                  <a:lnTo>
                    <a:pt x="190931" y="110604"/>
                  </a:lnTo>
                  <a:lnTo>
                    <a:pt x="201663" y="108610"/>
                  </a:lnTo>
                  <a:lnTo>
                    <a:pt x="204482" y="107886"/>
                  </a:lnTo>
                  <a:lnTo>
                    <a:pt x="208584" y="106337"/>
                  </a:lnTo>
                  <a:lnTo>
                    <a:pt x="210616" y="105333"/>
                  </a:lnTo>
                  <a:lnTo>
                    <a:pt x="212623" y="104076"/>
                  </a:lnTo>
                  <a:lnTo>
                    <a:pt x="243941" y="104076"/>
                  </a:lnTo>
                  <a:lnTo>
                    <a:pt x="243915" y="76542"/>
                  </a:lnTo>
                  <a:lnTo>
                    <a:pt x="242979" y="66815"/>
                  </a:lnTo>
                  <a:lnTo>
                    <a:pt x="242225" y="64655"/>
                  </a:lnTo>
                  <a:close/>
                </a:path>
                <a:path w="452120" h="167004">
                  <a:moveTo>
                    <a:pt x="244311" y="148513"/>
                  </a:moveTo>
                  <a:lnTo>
                    <a:pt x="213639" y="148513"/>
                  </a:lnTo>
                  <a:lnTo>
                    <a:pt x="213855" y="151218"/>
                  </a:lnTo>
                  <a:lnTo>
                    <a:pt x="214147" y="153631"/>
                  </a:lnTo>
                  <a:lnTo>
                    <a:pt x="214883" y="157873"/>
                  </a:lnTo>
                  <a:lnTo>
                    <a:pt x="215544" y="160146"/>
                  </a:lnTo>
                  <a:lnTo>
                    <a:pt x="216496" y="162559"/>
                  </a:lnTo>
                  <a:lnTo>
                    <a:pt x="250723" y="162559"/>
                  </a:lnTo>
                  <a:lnTo>
                    <a:pt x="250723" y="157810"/>
                  </a:lnTo>
                  <a:lnTo>
                    <a:pt x="248640" y="156857"/>
                  </a:lnTo>
                  <a:lnTo>
                    <a:pt x="247091" y="155651"/>
                  </a:lnTo>
                  <a:lnTo>
                    <a:pt x="245021" y="152717"/>
                  </a:lnTo>
                  <a:lnTo>
                    <a:pt x="244386" y="149936"/>
                  </a:lnTo>
                  <a:lnTo>
                    <a:pt x="244311" y="148513"/>
                  </a:lnTo>
                  <a:close/>
                </a:path>
                <a:path w="452120" h="167004">
                  <a:moveTo>
                    <a:pt x="243941" y="104076"/>
                  </a:moveTo>
                  <a:lnTo>
                    <a:pt x="212623" y="104076"/>
                  </a:lnTo>
                  <a:lnTo>
                    <a:pt x="212580" y="117792"/>
                  </a:lnTo>
                  <a:lnTo>
                    <a:pt x="212394" y="126352"/>
                  </a:lnTo>
                  <a:lnTo>
                    <a:pt x="209397" y="133616"/>
                  </a:lnTo>
                  <a:lnTo>
                    <a:pt x="197840" y="141579"/>
                  </a:lnTo>
                  <a:lnTo>
                    <a:pt x="191515" y="143573"/>
                  </a:lnTo>
                  <a:lnTo>
                    <a:pt x="244106" y="143573"/>
                  </a:lnTo>
                  <a:lnTo>
                    <a:pt x="243989" y="138689"/>
                  </a:lnTo>
                  <a:lnTo>
                    <a:pt x="243941" y="104076"/>
                  </a:lnTo>
                  <a:close/>
                </a:path>
                <a:path w="452120" h="167004">
                  <a:moveTo>
                    <a:pt x="193332" y="39331"/>
                  </a:moveTo>
                  <a:lnTo>
                    <a:pt x="150367" y="55232"/>
                  </a:lnTo>
                  <a:lnTo>
                    <a:pt x="141516" y="81165"/>
                  </a:lnTo>
                  <a:lnTo>
                    <a:pt x="171805" y="81165"/>
                  </a:lnTo>
                  <a:lnTo>
                    <a:pt x="172554" y="76542"/>
                  </a:lnTo>
                  <a:lnTo>
                    <a:pt x="174040" y="72872"/>
                  </a:lnTo>
                  <a:lnTo>
                    <a:pt x="176288" y="70154"/>
                  </a:lnTo>
                  <a:lnTo>
                    <a:pt x="179412" y="66497"/>
                  </a:lnTo>
                  <a:lnTo>
                    <a:pt x="184746" y="64655"/>
                  </a:lnTo>
                  <a:lnTo>
                    <a:pt x="242225" y="64655"/>
                  </a:lnTo>
                  <a:lnTo>
                    <a:pt x="240093" y="58551"/>
                  </a:lnTo>
                  <a:lnTo>
                    <a:pt x="202969" y="39824"/>
                  </a:lnTo>
                  <a:lnTo>
                    <a:pt x="193332" y="39331"/>
                  </a:lnTo>
                  <a:close/>
                </a:path>
                <a:path w="452120" h="167004">
                  <a:moveTo>
                    <a:pt x="307060" y="65570"/>
                  </a:moveTo>
                  <a:lnTo>
                    <a:pt x="275856" y="65570"/>
                  </a:lnTo>
                  <a:lnTo>
                    <a:pt x="275856" y="147243"/>
                  </a:lnTo>
                  <a:lnTo>
                    <a:pt x="311607" y="164147"/>
                  </a:lnTo>
                  <a:lnTo>
                    <a:pt x="326504" y="163474"/>
                  </a:lnTo>
                  <a:lnTo>
                    <a:pt x="326504" y="140411"/>
                  </a:lnTo>
                  <a:lnTo>
                    <a:pt x="313982" y="140411"/>
                  </a:lnTo>
                  <a:lnTo>
                    <a:pt x="310172" y="139801"/>
                  </a:lnTo>
                  <a:lnTo>
                    <a:pt x="307682" y="137363"/>
                  </a:lnTo>
                  <a:lnTo>
                    <a:pt x="307060" y="134277"/>
                  </a:lnTo>
                  <a:lnTo>
                    <a:pt x="307060" y="65570"/>
                  </a:lnTo>
                  <a:close/>
                </a:path>
                <a:path w="452120" h="167004">
                  <a:moveTo>
                    <a:pt x="326504" y="139953"/>
                  </a:moveTo>
                  <a:lnTo>
                    <a:pt x="325475" y="140106"/>
                  </a:lnTo>
                  <a:lnTo>
                    <a:pt x="324434" y="140220"/>
                  </a:lnTo>
                  <a:lnTo>
                    <a:pt x="322313" y="140373"/>
                  </a:lnTo>
                  <a:lnTo>
                    <a:pt x="321297" y="140411"/>
                  </a:lnTo>
                  <a:lnTo>
                    <a:pt x="326504" y="140411"/>
                  </a:lnTo>
                  <a:lnTo>
                    <a:pt x="326504" y="139953"/>
                  </a:lnTo>
                  <a:close/>
                </a:path>
                <a:path w="452120" h="167004">
                  <a:moveTo>
                    <a:pt x="326504" y="43408"/>
                  </a:moveTo>
                  <a:lnTo>
                    <a:pt x="259118" y="43408"/>
                  </a:lnTo>
                  <a:lnTo>
                    <a:pt x="259118" y="65570"/>
                  </a:lnTo>
                  <a:lnTo>
                    <a:pt x="326504" y="65570"/>
                  </a:lnTo>
                  <a:lnTo>
                    <a:pt x="326504" y="43408"/>
                  </a:lnTo>
                  <a:close/>
                </a:path>
                <a:path w="452120" h="167004">
                  <a:moveTo>
                    <a:pt x="307060" y="9486"/>
                  </a:moveTo>
                  <a:lnTo>
                    <a:pt x="275856" y="9486"/>
                  </a:lnTo>
                  <a:lnTo>
                    <a:pt x="275856" y="43408"/>
                  </a:lnTo>
                  <a:lnTo>
                    <a:pt x="307060" y="43408"/>
                  </a:lnTo>
                  <a:lnTo>
                    <a:pt x="307060" y="9486"/>
                  </a:lnTo>
                  <a:close/>
                </a:path>
                <a:path w="452120" h="167004">
                  <a:moveTo>
                    <a:pt x="443266" y="64655"/>
                  </a:moveTo>
                  <a:lnTo>
                    <a:pt x="400024" y="64655"/>
                  </a:lnTo>
                  <a:lnTo>
                    <a:pt x="405117" y="65595"/>
                  </a:lnTo>
                  <a:lnTo>
                    <a:pt x="412051" y="69354"/>
                  </a:lnTo>
                  <a:lnTo>
                    <a:pt x="413778" y="72758"/>
                  </a:lnTo>
                  <a:lnTo>
                    <a:pt x="413778" y="81749"/>
                  </a:lnTo>
                  <a:lnTo>
                    <a:pt x="411518" y="84734"/>
                  </a:lnTo>
                  <a:lnTo>
                    <a:pt x="407009" y="86652"/>
                  </a:lnTo>
                  <a:lnTo>
                    <a:pt x="404494" y="87756"/>
                  </a:lnTo>
                  <a:lnTo>
                    <a:pt x="400303" y="88671"/>
                  </a:lnTo>
                  <a:lnTo>
                    <a:pt x="383692" y="90728"/>
                  </a:lnTo>
                  <a:lnTo>
                    <a:pt x="375084" y="92083"/>
                  </a:lnTo>
                  <a:lnTo>
                    <a:pt x="339785" y="120280"/>
                  </a:lnTo>
                  <a:lnTo>
                    <a:pt x="338708" y="130619"/>
                  </a:lnTo>
                  <a:lnTo>
                    <a:pt x="339378" y="138689"/>
                  </a:lnTo>
                  <a:lnTo>
                    <a:pt x="368683" y="165824"/>
                  </a:lnTo>
                  <a:lnTo>
                    <a:pt x="376529" y="166408"/>
                  </a:lnTo>
                  <a:lnTo>
                    <a:pt x="385102" y="166408"/>
                  </a:lnTo>
                  <a:lnTo>
                    <a:pt x="392798" y="164452"/>
                  </a:lnTo>
                  <a:lnTo>
                    <a:pt x="405295" y="157238"/>
                  </a:lnTo>
                  <a:lnTo>
                    <a:pt x="410324" y="153225"/>
                  </a:lnTo>
                  <a:lnTo>
                    <a:pt x="414680" y="148513"/>
                  </a:lnTo>
                  <a:lnTo>
                    <a:pt x="445352" y="148513"/>
                  </a:lnTo>
                  <a:lnTo>
                    <a:pt x="445211" y="145834"/>
                  </a:lnTo>
                  <a:lnTo>
                    <a:pt x="445147" y="143573"/>
                  </a:lnTo>
                  <a:lnTo>
                    <a:pt x="381368" y="143573"/>
                  </a:lnTo>
                  <a:lnTo>
                    <a:pt x="377697" y="142379"/>
                  </a:lnTo>
                  <a:lnTo>
                    <a:pt x="371652" y="137579"/>
                  </a:lnTo>
                  <a:lnTo>
                    <a:pt x="370141" y="133680"/>
                  </a:lnTo>
                  <a:lnTo>
                    <a:pt x="370141" y="122250"/>
                  </a:lnTo>
                  <a:lnTo>
                    <a:pt x="372605" y="117792"/>
                  </a:lnTo>
                  <a:lnTo>
                    <a:pt x="380453" y="113220"/>
                  </a:lnTo>
                  <a:lnTo>
                    <a:pt x="385267" y="111772"/>
                  </a:lnTo>
                  <a:lnTo>
                    <a:pt x="391972" y="110604"/>
                  </a:lnTo>
                  <a:lnTo>
                    <a:pt x="402716" y="108610"/>
                  </a:lnTo>
                  <a:lnTo>
                    <a:pt x="405523" y="107886"/>
                  </a:lnTo>
                  <a:lnTo>
                    <a:pt x="409625" y="106337"/>
                  </a:lnTo>
                  <a:lnTo>
                    <a:pt x="411657" y="105333"/>
                  </a:lnTo>
                  <a:lnTo>
                    <a:pt x="413664" y="104076"/>
                  </a:lnTo>
                  <a:lnTo>
                    <a:pt x="444982" y="104076"/>
                  </a:lnTo>
                  <a:lnTo>
                    <a:pt x="444956" y="76542"/>
                  </a:lnTo>
                  <a:lnTo>
                    <a:pt x="444020" y="66815"/>
                  </a:lnTo>
                  <a:lnTo>
                    <a:pt x="443266" y="64655"/>
                  </a:lnTo>
                  <a:close/>
                </a:path>
                <a:path w="452120" h="167004">
                  <a:moveTo>
                    <a:pt x="445352" y="148513"/>
                  </a:moveTo>
                  <a:lnTo>
                    <a:pt x="414680" y="148513"/>
                  </a:lnTo>
                  <a:lnTo>
                    <a:pt x="414908" y="151218"/>
                  </a:lnTo>
                  <a:lnTo>
                    <a:pt x="415201" y="153631"/>
                  </a:lnTo>
                  <a:lnTo>
                    <a:pt x="415937" y="157873"/>
                  </a:lnTo>
                  <a:lnTo>
                    <a:pt x="416598" y="160146"/>
                  </a:lnTo>
                  <a:lnTo>
                    <a:pt x="417550" y="162559"/>
                  </a:lnTo>
                  <a:lnTo>
                    <a:pt x="451764" y="162559"/>
                  </a:lnTo>
                  <a:lnTo>
                    <a:pt x="451764" y="157810"/>
                  </a:lnTo>
                  <a:lnTo>
                    <a:pt x="449694" y="156857"/>
                  </a:lnTo>
                  <a:lnTo>
                    <a:pt x="448132" y="155651"/>
                  </a:lnTo>
                  <a:lnTo>
                    <a:pt x="446062" y="152717"/>
                  </a:lnTo>
                  <a:lnTo>
                    <a:pt x="445427" y="149936"/>
                  </a:lnTo>
                  <a:lnTo>
                    <a:pt x="445352" y="148513"/>
                  </a:lnTo>
                  <a:close/>
                </a:path>
                <a:path w="452120" h="167004">
                  <a:moveTo>
                    <a:pt x="444982" y="104076"/>
                  </a:moveTo>
                  <a:lnTo>
                    <a:pt x="413664" y="104076"/>
                  </a:lnTo>
                  <a:lnTo>
                    <a:pt x="413572" y="120280"/>
                  </a:lnTo>
                  <a:lnTo>
                    <a:pt x="413448" y="126352"/>
                  </a:lnTo>
                  <a:lnTo>
                    <a:pt x="410438" y="133616"/>
                  </a:lnTo>
                  <a:lnTo>
                    <a:pt x="398881" y="141579"/>
                  </a:lnTo>
                  <a:lnTo>
                    <a:pt x="392556" y="143573"/>
                  </a:lnTo>
                  <a:lnTo>
                    <a:pt x="445147" y="143573"/>
                  </a:lnTo>
                  <a:lnTo>
                    <a:pt x="445030" y="138689"/>
                  </a:lnTo>
                  <a:lnTo>
                    <a:pt x="444982" y="104076"/>
                  </a:lnTo>
                  <a:close/>
                </a:path>
                <a:path w="452120" h="167004">
                  <a:moveTo>
                    <a:pt x="394385" y="39331"/>
                  </a:moveTo>
                  <a:lnTo>
                    <a:pt x="351421" y="55232"/>
                  </a:lnTo>
                  <a:lnTo>
                    <a:pt x="342557" y="81165"/>
                  </a:lnTo>
                  <a:lnTo>
                    <a:pt x="372859" y="81165"/>
                  </a:lnTo>
                  <a:lnTo>
                    <a:pt x="373595" y="76542"/>
                  </a:lnTo>
                  <a:lnTo>
                    <a:pt x="375094" y="72872"/>
                  </a:lnTo>
                  <a:lnTo>
                    <a:pt x="377329" y="70154"/>
                  </a:lnTo>
                  <a:lnTo>
                    <a:pt x="380453" y="66497"/>
                  </a:lnTo>
                  <a:lnTo>
                    <a:pt x="385787" y="64655"/>
                  </a:lnTo>
                  <a:lnTo>
                    <a:pt x="443266" y="64655"/>
                  </a:lnTo>
                  <a:lnTo>
                    <a:pt x="441134" y="58551"/>
                  </a:lnTo>
                  <a:lnTo>
                    <a:pt x="404015" y="39824"/>
                  </a:lnTo>
                  <a:lnTo>
                    <a:pt x="394385" y="39331"/>
                  </a:lnTo>
                  <a:close/>
                </a:path>
              </a:pathLst>
            </a:custGeom>
            <a:solidFill>
              <a:srgbClr val="000000"/>
            </a:solidFill>
          </p:spPr>
          <p:txBody>
            <a:bodyPr wrap="square" lIns="0" tIns="0" rIns="0" bIns="0" rtlCol="0"/>
            <a:lstStyle/>
            <a:p>
              <a:endParaRPr/>
            </a:p>
          </p:txBody>
        </p:sp>
        <p:sp>
          <p:nvSpPr>
            <p:cNvPr id="38" name="object 36"/>
            <p:cNvSpPr/>
            <p:nvPr/>
          </p:nvSpPr>
          <p:spPr>
            <a:xfrm>
              <a:off x="6313521" y="5321254"/>
              <a:ext cx="768926" cy="440574"/>
            </a:xfrm>
            <a:prstGeom prst="rect">
              <a:avLst/>
            </a:prstGeom>
            <a:blipFill>
              <a:blip r:embed="rId17" cstate="print"/>
              <a:stretch>
                <a:fillRect/>
              </a:stretch>
            </a:blipFill>
          </p:spPr>
          <p:txBody>
            <a:bodyPr wrap="square" lIns="0" tIns="0" rIns="0" bIns="0" rtlCol="0"/>
            <a:lstStyle/>
            <a:p>
              <a:endParaRPr/>
            </a:p>
          </p:txBody>
        </p:sp>
        <p:sp>
          <p:nvSpPr>
            <p:cNvPr id="39" name="object 37"/>
            <p:cNvSpPr/>
            <p:nvPr/>
          </p:nvSpPr>
          <p:spPr>
            <a:xfrm>
              <a:off x="6339950" y="5420186"/>
              <a:ext cx="691515" cy="222250"/>
            </a:xfrm>
            <a:custGeom>
              <a:avLst/>
              <a:gdLst/>
              <a:ahLst/>
              <a:cxnLst/>
              <a:rect l="l" t="t" r="r" b="b"/>
              <a:pathLst>
                <a:path w="691515" h="222250">
                  <a:moveTo>
                    <a:pt x="75704" y="52463"/>
                  </a:moveTo>
                  <a:lnTo>
                    <a:pt x="31165" y="65408"/>
                  </a:lnTo>
                  <a:lnTo>
                    <a:pt x="5037" y="103070"/>
                  </a:lnTo>
                  <a:lnTo>
                    <a:pt x="0" y="139826"/>
                  </a:lnTo>
                  <a:lnTo>
                    <a:pt x="1138" y="157276"/>
                  </a:lnTo>
                  <a:lnTo>
                    <a:pt x="18211" y="199326"/>
                  </a:lnTo>
                  <a:lnTo>
                    <a:pt x="56998" y="220757"/>
                  </a:lnTo>
                  <a:lnTo>
                    <a:pt x="75031" y="222186"/>
                  </a:lnTo>
                  <a:lnTo>
                    <a:pt x="93155" y="220469"/>
                  </a:lnTo>
                  <a:lnTo>
                    <a:pt x="108912" y="215318"/>
                  </a:lnTo>
                  <a:lnTo>
                    <a:pt x="122301" y="206734"/>
                  </a:lnTo>
                  <a:lnTo>
                    <a:pt x="133324" y="194716"/>
                  </a:lnTo>
                  <a:lnTo>
                    <a:pt x="138077" y="187223"/>
                  </a:lnTo>
                  <a:lnTo>
                    <a:pt x="75971" y="187223"/>
                  </a:lnTo>
                  <a:lnTo>
                    <a:pt x="66548" y="185968"/>
                  </a:lnTo>
                  <a:lnTo>
                    <a:pt x="44272" y="147172"/>
                  </a:lnTo>
                  <a:lnTo>
                    <a:pt x="44018" y="138785"/>
                  </a:lnTo>
                  <a:lnTo>
                    <a:pt x="44273" y="129986"/>
                  </a:lnTo>
                  <a:lnTo>
                    <a:pt x="59166" y="93303"/>
                  </a:lnTo>
                  <a:lnTo>
                    <a:pt x="76873" y="88036"/>
                  </a:lnTo>
                  <a:lnTo>
                    <a:pt x="141431" y="88036"/>
                  </a:lnTo>
                  <a:lnTo>
                    <a:pt x="140287" y="84801"/>
                  </a:lnTo>
                  <a:lnTo>
                    <a:pt x="103100" y="55854"/>
                  </a:lnTo>
                  <a:lnTo>
                    <a:pt x="90087" y="53311"/>
                  </a:lnTo>
                  <a:lnTo>
                    <a:pt x="75704" y="52463"/>
                  </a:lnTo>
                  <a:close/>
                </a:path>
                <a:path w="691515" h="222250">
                  <a:moveTo>
                    <a:pt x="147116" y="158584"/>
                  </a:moveTo>
                  <a:lnTo>
                    <a:pt x="104013" y="158584"/>
                  </a:lnTo>
                  <a:lnTo>
                    <a:pt x="103136" y="167043"/>
                  </a:lnTo>
                  <a:lnTo>
                    <a:pt x="100672" y="173939"/>
                  </a:lnTo>
                  <a:lnTo>
                    <a:pt x="92532" y="184569"/>
                  </a:lnTo>
                  <a:lnTo>
                    <a:pt x="85661" y="187223"/>
                  </a:lnTo>
                  <a:lnTo>
                    <a:pt x="138077" y="187223"/>
                  </a:lnTo>
                  <a:lnTo>
                    <a:pt x="138808" y="186070"/>
                  </a:lnTo>
                  <a:lnTo>
                    <a:pt x="142935" y="177164"/>
                  </a:lnTo>
                  <a:lnTo>
                    <a:pt x="145704" y="168002"/>
                  </a:lnTo>
                  <a:lnTo>
                    <a:pt x="147116" y="158584"/>
                  </a:lnTo>
                  <a:close/>
                </a:path>
                <a:path w="691515" h="222250">
                  <a:moveTo>
                    <a:pt x="141431" y="88036"/>
                  </a:moveTo>
                  <a:lnTo>
                    <a:pt x="86702" y="88036"/>
                  </a:lnTo>
                  <a:lnTo>
                    <a:pt x="93954" y="91274"/>
                  </a:lnTo>
                  <a:lnTo>
                    <a:pt x="98628" y="97764"/>
                  </a:lnTo>
                  <a:lnTo>
                    <a:pt x="101841" y="102565"/>
                  </a:lnTo>
                  <a:lnTo>
                    <a:pt x="103835" y="107975"/>
                  </a:lnTo>
                  <a:lnTo>
                    <a:pt x="104609" y="113957"/>
                  </a:lnTo>
                  <a:lnTo>
                    <a:pt x="147726" y="113957"/>
                  </a:lnTo>
                  <a:lnTo>
                    <a:pt x="144985" y="98081"/>
                  </a:lnTo>
                  <a:lnTo>
                    <a:pt x="141431" y="88036"/>
                  </a:lnTo>
                  <a:close/>
                </a:path>
                <a:path w="691515" h="222250">
                  <a:moveTo>
                    <a:pt x="248767" y="51257"/>
                  </a:moveTo>
                  <a:lnTo>
                    <a:pt x="198554" y="65557"/>
                  </a:lnTo>
                  <a:lnTo>
                    <a:pt x="171842" y="104428"/>
                  </a:lnTo>
                  <a:lnTo>
                    <a:pt x="166763" y="136804"/>
                  </a:lnTo>
                  <a:lnTo>
                    <a:pt x="168033" y="153798"/>
                  </a:lnTo>
                  <a:lnTo>
                    <a:pt x="187083" y="197129"/>
                  </a:lnTo>
                  <a:lnTo>
                    <a:pt x="229396" y="220621"/>
                  </a:lnTo>
                  <a:lnTo>
                    <a:pt x="248767" y="222186"/>
                  </a:lnTo>
                  <a:lnTo>
                    <a:pt x="268131" y="220621"/>
                  </a:lnTo>
                  <a:lnTo>
                    <a:pt x="284867" y="215925"/>
                  </a:lnTo>
                  <a:lnTo>
                    <a:pt x="298973" y="208095"/>
                  </a:lnTo>
                  <a:lnTo>
                    <a:pt x="310451" y="197129"/>
                  </a:lnTo>
                  <a:lnTo>
                    <a:pt x="317137" y="187223"/>
                  </a:lnTo>
                  <a:lnTo>
                    <a:pt x="248691" y="187223"/>
                  </a:lnTo>
                  <a:lnTo>
                    <a:pt x="240035" y="186406"/>
                  </a:lnTo>
                  <a:lnTo>
                    <a:pt x="212955" y="158302"/>
                  </a:lnTo>
                  <a:lnTo>
                    <a:pt x="210477" y="136956"/>
                  </a:lnTo>
                  <a:lnTo>
                    <a:pt x="211096" y="125593"/>
                  </a:lnTo>
                  <a:lnTo>
                    <a:pt x="232433" y="90079"/>
                  </a:lnTo>
                  <a:lnTo>
                    <a:pt x="248691" y="86829"/>
                  </a:lnTo>
                  <a:lnTo>
                    <a:pt x="317234" y="86829"/>
                  </a:lnTo>
                  <a:lnTo>
                    <a:pt x="310451" y="76682"/>
                  </a:lnTo>
                  <a:lnTo>
                    <a:pt x="298973" y="65557"/>
                  </a:lnTo>
                  <a:lnTo>
                    <a:pt x="284867" y="57611"/>
                  </a:lnTo>
                  <a:lnTo>
                    <a:pt x="268131" y="52845"/>
                  </a:lnTo>
                  <a:lnTo>
                    <a:pt x="248767" y="51257"/>
                  </a:lnTo>
                  <a:close/>
                </a:path>
                <a:path w="691515" h="222250">
                  <a:moveTo>
                    <a:pt x="317234" y="86829"/>
                  </a:moveTo>
                  <a:lnTo>
                    <a:pt x="248691" y="86829"/>
                  </a:lnTo>
                  <a:lnTo>
                    <a:pt x="257342" y="87642"/>
                  </a:lnTo>
                  <a:lnTo>
                    <a:pt x="264928" y="90079"/>
                  </a:lnTo>
                  <a:lnTo>
                    <a:pt x="286136" y="125593"/>
                  </a:lnTo>
                  <a:lnTo>
                    <a:pt x="286753" y="136956"/>
                  </a:lnTo>
                  <a:lnTo>
                    <a:pt x="286136" y="148317"/>
                  </a:lnTo>
                  <a:lnTo>
                    <a:pt x="264900" y="183963"/>
                  </a:lnTo>
                  <a:lnTo>
                    <a:pt x="248691" y="187223"/>
                  </a:lnTo>
                  <a:lnTo>
                    <a:pt x="317137" y="187223"/>
                  </a:lnTo>
                  <a:lnTo>
                    <a:pt x="319341" y="183954"/>
                  </a:lnTo>
                  <a:lnTo>
                    <a:pt x="325688" y="169519"/>
                  </a:lnTo>
                  <a:lnTo>
                    <a:pt x="329500" y="153798"/>
                  </a:lnTo>
                  <a:lnTo>
                    <a:pt x="330771" y="136804"/>
                  </a:lnTo>
                  <a:lnTo>
                    <a:pt x="329500" y="120038"/>
                  </a:lnTo>
                  <a:lnTo>
                    <a:pt x="325688" y="104428"/>
                  </a:lnTo>
                  <a:lnTo>
                    <a:pt x="319337" y="89977"/>
                  </a:lnTo>
                  <a:lnTo>
                    <a:pt x="317234" y="86829"/>
                  </a:lnTo>
                  <a:close/>
                </a:path>
                <a:path w="691515" h="222250">
                  <a:moveTo>
                    <a:pt x="420014" y="52463"/>
                  </a:moveTo>
                  <a:lnTo>
                    <a:pt x="379750" y="65724"/>
                  </a:lnTo>
                  <a:lnTo>
                    <a:pt x="355339" y="103989"/>
                  </a:lnTo>
                  <a:lnTo>
                    <a:pt x="350621" y="140715"/>
                  </a:lnTo>
                  <a:lnTo>
                    <a:pt x="351819" y="157726"/>
                  </a:lnTo>
                  <a:lnTo>
                    <a:pt x="369811" y="199135"/>
                  </a:lnTo>
                  <a:lnTo>
                    <a:pt x="403613" y="220470"/>
                  </a:lnTo>
                  <a:lnTo>
                    <a:pt x="417106" y="221894"/>
                  </a:lnTo>
                  <a:lnTo>
                    <a:pt x="425283" y="221489"/>
                  </a:lnTo>
                  <a:lnTo>
                    <a:pt x="461435" y="201313"/>
                  </a:lnTo>
                  <a:lnTo>
                    <a:pt x="466077" y="194665"/>
                  </a:lnTo>
                  <a:lnTo>
                    <a:pt x="506780" y="194665"/>
                  </a:lnTo>
                  <a:lnTo>
                    <a:pt x="506780" y="186613"/>
                  </a:lnTo>
                  <a:lnTo>
                    <a:pt x="429082" y="186613"/>
                  </a:lnTo>
                  <a:lnTo>
                    <a:pt x="420740" y="185780"/>
                  </a:lnTo>
                  <a:lnTo>
                    <a:pt x="394273" y="148273"/>
                  </a:lnTo>
                  <a:lnTo>
                    <a:pt x="393725" y="137706"/>
                  </a:lnTo>
                  <a:lnTo>
                    <a:pt x="394263" y="127816"/>
                  </a:lnTo>
                  <a:lnTo>
                    <a:pt x="413405" y="92721"/>
                  </a:lnTo>
                  <a:lnTo>
                    <a:pt x="429361" y="89242"/>
                  </a:lnTo>
                  <a:lnTo>
                    <a:pt x="506780" y="89242"/>
                  </a:lnTo>
                  <a:lnTo>
                    <a:pt x="506780" y="76682"/>
                  </a:lnTo>
                  <a:lnTo>
                    <a:pt x="464273" y="76682"/>
                  </a:lnTo>
                  <a:lnTo>
                    <a:pt x="460475" y="71305"/>
                  </a:lnTo>
                  <a:lnTo>
                    <a:pt x="456147" y="66547"/>
                  </a:lnTo>
                  <a:lnTo>
                    <a:pt x="427089" y="52865"/>
                  </a:lnTo>
                  <a:lnTo>
                    <a:pt x="420014" y="52463"/>
                  </a:lnTo>
                  <a:close/>
                </a:path>
                <a:path w="691515" h="222250">
                  <a:moveTo>
                    <a:pt x="506780" y="194665"/>
                  </a:moveTo>
                  <a:lnTo>
                    <a:pt x="466077" y="194665"/>
                  </a:lnTo>
                  <a:lnTo>
                    <a:pt x="466077" y="216763"/>
                  </a:lnTo>
                  <a:lnTo>
                    <a:pt x="506780" y="216763"/>
                  </a:lnTo>
                  <a:lnTo>
                    <a:pt x="506780" y="194665"/>
                  </a:lnTo>
                  <a:close/>
                </a:path>
                <a:path w="691515" h="222250">
                  <a:moveTo>
                    <a:pt x="506780" y="89242"/>
                  </a:moveTo>
                  <a:lnTo>
                    <a:pt x="437413" y="89242"/>
                  </a:lnTo>
                  <a:lnTo>
                    <a:pt x="444487" y="91795"/>
                  </a:lnTo>
                  <a:lnTo>
                    <a:pt x="450570" y="96900"/>
                  </a:lnTo>
                  <a:lnTo>
                    <a:pt x="457095" y="104285"/>
                  </a:lnTo>
                  <a:lnTo>
                    <a:pt x="461754" y="113769"/>
                  </a:lnTo>
                  <a:lnTo>
                    <a:pt x="464549" y="125354"/>
                  </a:lnTo>
                  <a:lnTo>
                    <a:pt x="465389" y="137706"/>
                  </a:lnTo>
                  <a:lnTo>
                    <a:pt x="465383" y="140715"/>
                  </a:lnTo>
                  <a:lnTo>
                    <a:pt x="451022" y="179155"/>
                  </a:lnTo>
                  <a:lnTo>
                    <a:pt x="429082" y="186613"/>
                  </a:lnTo>
                  <a:lnTo>
                    <a:pt x="506780" y="186613"/>
                  </a:lnTo>
                  <a:lnTo>
                    <a:pt x="506780" y="89242"/>
                  </a:lnTo>
                  <a:close/>
                </a:path>
                <a:path w="691515" h="222250">
                  <a:moveTo>
                    <a:pt x="506780" y="0"/>
                  </a:moveTo>
                  <a:lnTo>
                    <a:pt x="464273" y="0"/>
                  </a:lnTo>
                  <a:lnTo>
                    <a:pt x="464273" y="76682"/>
                  </a:lnTo>
                  <a:lnTo>
                    <a:pt x="506780" y="76682"/>
                  </a:lnTo>
                  <a:lnTo>
                    <a:pt x="506780" y="0"/>
                  </a:lnTo>
                  <a:close/>
                </a:path>
                <a:path w="691515" h="222250">
                  <a:moveTo>
                    <a:pt x="611720" y="51854"/>
                  </a:moveTo>
                  <a:lnTo>
                    <a:pt x="566284" y="64386"/>
                  </a:lnTo>
                  <a:lnTo>
                    <a:pt x="537875" y="101266"/>
                  </a:lnTo>
                  <a:lnTo>
                    <a:pt x="532358" y="138137"/>
                  </a:lnTo>
                  <a:lnTo>
                    <a:pt x="533887" y="158857"/>
                  </a:lnTo>
                  <a:lnTo>
                    <a:pt x="556818" y="202437"/>
                  </a:lnTo>
                  <a:lnTo>
                    <a:pt x="597752" y="220952"/>
                  </a:lnTo>
                  <a:lnTo>
                    <a:pt x="613283" y="222186"/>
                  </a:lnTo>
                  <a:lnTo>
                    <a:pt x="631589" y="220723"/>
                  </a:lnTo>
                  <a:lnTo>
                    <a:pt x="673582" y="198754"/>
                  </a:lnTo>
                  <a:lnTo>
                    <a:pt x="681848" y="188125"/>
                  </a:lnTo>
                  <a:lnTo>
                    <a:pt x="605129" y="188125"/>
                  </a:lnTo>
                  <a:lnTo>
                    <a:pt x="597433" y="186105"/>
                  </a:lnTo>
                  <a:lnTo>
                    <a:pt x="574255" y="148031"/>
                  </a:lnTo>
                  <a:lnTo>
                    <a:pt x="691222" y="148031"/>
                  </a:lnTo>
                  <a:lnTo>
                    <a:pt x="691248" y="138137"/>
                  </a:lnTo>
                  <a:lnTo>
                    <a:pt x="691030" y="129695"/>
                  </a:lnTo>
                  <a:lnTo>
                    <a:pt x="690560" y="122349"/>
                  </a:lnTo>
                  <a:lnTo>
                    <a:pt x="690282" y="119989"/>
                  </a:lnTo>
                  <a:lnTo>
                    <a:pt x="575170" y="119989"/>
                  </a:lnTo>
                  <a:lnTo>
                    <a:pt x="576725" y="112746"/>
                  </a:lnTo>
                  <a:lnTo>
                    <a:pt x="611428" y="86829"/>
                  </a:lnTo>
                  <a:lnTo>
                    <a:pt x="679340" y="86829"/>
                  </a:lnTo>
                  <a:lnTo>
                    <a:pt x="677075" y="83083"/>
                  </a:lnTo>
                  <a:lnTo>
                    <a:pt x="640747" y="56086"/>
                  </a:lnTo>
                  <a:lnTo>
                    <a:pt x="621912" y="52325"/>
                  </a:lnTo>
                  <a:lnTo>
                    <a:pt x="611720" y="51854"/>
                  </a:lnTo>
                  <a:close/>
                </a:path>
                <a:path w="691515" h="222250">
                  <a:moveTo>
                    <a:pt x="689127" y="169735"/>
                  </a:moveTo>
                  <a:lnTo>
                    <a:pt x="646049" y="169735"/>
                  </a:lnTo>
                  <a:lnTo>
                    <a:pt x="643547" y="174447"/>
                  </a:lnTo>
                  <a:lnTo>
                    <a:pt x="640676" y="178117"/>
                  </a:lnTo>
                  <a:lnTo>
                    <a:pt x="631456" y="185674"/>
                  </a:lnTo>
                  <a:lnTo>
                    <a:pt x="623697" y="188125"/>
                  </a:lnTo>
                  <a:lnTo>
                    <a:pt x="681848" y="188125"/>
                  </a:lnTo>
                  <a:lnTo>
                    <a:pt x="684393" y="184135"/>
                  </a:lnTo>
                  <a:lnTo>
                    <a:pt x="687520" y="176907"/>
                  </a:lnTo>
                  <a:lnTo>
                    <a:pt x="689127" y="169735"/>
                  </a:lnTo>
                  <a:close/>
                </a:path>
                <a:path w="691515" h="222250">
                  <a:moveTo>
                    <a:pt x="679340" y="86829"/>
                  </a:moveTo>
                  <a:lnTo>
                    <a:pt x="611428" y="86829"/>
                  </a:lnTo>
                  <a:lnTo>
                    <a:pt x="618558" y="87356"/>
                  </a:lnTo>
                  <a:lnTo>
                    <a:pt x="625086" y="88936"/>
                  </a:lnTo>
                  <a:lnTo>
                    <a:pt x="647522" y="119989"/>
                  </a:lnTo>
                  <a:lnTo>
                    <a:pt x="690282" y="119989"/>
                  </a:lnTo>
                  <a:lnTo>
                    <a:pt x="689838" y="116217"/>
                  </a:lnTo>
                  <a:lnTo>
                    <a:pt x="687947" y="107075"/>
                  </a:lnTo>
                  <a:lnTo>
                    <a:pt x="685190" y="98507"/>
                  </a:lnTo>
                  <a:lnTo>
                    <a:pt x="681566" y="90510"/>
                  </a:lnTo>
                  <a:lnTo>
                    <a:pt x="679340" y="86829"/>
                  </a:lnTo>
                  <a:close/>
                </a:path>
              </a:pathLst>
            </a:custGeom>
            <a:solidFill>
              <a:srgbClr val="000000"/>
            </a:solidFill>
          </p:spPr>
          <p:txBody>
            <a:bodyPr wrap="square" lIns="0" tIns="0" rIns="0" bIns="0" rtlCol="0"/>
            <a:lstStyle/>
            <a:p>
              <a:endParaRPr/>
            </a:p>
          </p:txBody>
        </p:sp>
      </p:grpSp>
      <p:sp>
        <p:nvSpPr>
          <p:cNvPr id="40" name="object 38"/>
          <p:cNvSpPr txBox="1"/>
          <p:nvPr/>
        </p:nvSpPr>
        <p:spPr>
          <a:xfrm>
            <a:off x="2516856" y="2798240"/>
            <a:ext cx="3060700" cy="1343025"/>
          </a:xfrm>
          <a:prstGeom prst="rect">
            <a:avLst/>
          </a:prstGeom>
        </p:spPr>
        <p:txBody>
          <a:bodyPr vert="horz" wrap="square" lIns="0" tIns="15875" rIns="0" bIns="0" rtlCol="0">
            <a:spAutoFit/>
          </a:bodyPr>
          <a:lstStyle/>
          <a:p>
            <a:pPr marL="12700">
              <a:lnSpc>
                <a:spcPct val="100000"/>
              </a:lnSpc>
              <a:spcBef>
                <a:spcPts val="125"/>
              </a:spcBef>
            </a:pPr>
            <a:r>
              <a:rPr sz="1950" b="1" spc="15" dirty="0">
                <a:solidFill>
                  <a:srgbClr val="AC1700"/>
                </a:solidFill>
                <a:latin typeface="Arial"/>
                <a:cs typeface="Arial"/>
              </a:rPr>
              <a:t>business</a:t>
            </a:r>
            <a:r>
              <a:rPr sz="1950" b="1" spc="-5" dirty="0">
                <a:solidFill>
                  <a:srgbClr val="AC1700"/>
                </a:solidFill>
                <a:latin typeface="Arial"/>
                <a:cs typeface="Arial"/>
              </a:rPr>
              <a:t> </a:t>
            </a:r>
            <a:r>
              <a:rPr sz="1950" b="1" spc="5" dirty="0">
                <a:solidFill>
                  <a:srgbClr val="AC1700"/>
                </a:solidFill>
                <a:latin typeface="Arial"/>
                <a:cs typeface="Arial"/>
              </a:rPr>
              <a:t>requirements</a:t>
            </a:r>
            <a:endParaRPr sz="1950">
              <a:latin typeface="Arial"/>
              <a:cs typeface="Arial"/>
            </a:endParaRPr>
          </a:p>
          <a:p>
            <a:pPr marL="855344" marR="5080" indent="-576580">
              <a:lnSpc>
                <a:spcPts val="4100"/>
              </a:lnSpc>
              <a:spcBef>
                <a:spcPts val="225"/>
              </a:spcBef>
            </a:pPr>
            <a:r>
              <a:rPr sz="1950" b="1" spc="10" dirty="0">
                <a:solidFill>
                  <a:srgbClr val="AC1700"/>
                </a:solidFill>
                <a:latin typeface="Arial"/>
                <a:cs typeface="Arial"/>
              </a:rPr>
              <a:t>technical </a:t>
            </a:r>
            <a:r>
              <a:rPr sz="1950" b="1" spc="5" dirty="0">
                <a:solidFill>
                  <a:srgbClr val="AC1700"/>
                </a:solidFill>
                <a:latin typeface="Arial"/>
                <a:cs typeface="Arial"/>
              </a:rPr>
              <a:t>requirements  </a:t>
            </a:r>
            <a:r>
              <a:rPr sz="1950" b="1" spc="10" dirty="0">
                <a:solidFill>
                  <a:srgbClr val="AC1700"/>
                </a:solidFill>
                <a:latin typeface="Arial"/>
                <a:cs typeface="Arial"/>
              </a:rPr>
              <a:t>user</a:t>
            </a:r>
            <a:r>
              <a:rPr sz="1950" b="1" spc="-15" dirty="0">
                <a:solidFill>
                  <a:srgbClr val="AC1700"/>
                </a:solidFill>
                <a:latin typeface="Arial"/>
                <a:cs typeface="Arial"/>
              </a:rPr>
              <a:t> </a:t>
            </a:r>
            <a:r>
              <a:rPr sz="1950" b="1" spc="5" dirty="0">
                <a:solidFill>
                  <a:srgbClr val="AC1700"/>
                </a:solidFill>
                <a:latin typeface="Arial"/>
                <a:cs typeface="Arial"/>
              </a:rPr>
              <a:t>requirements</a:t>
            </a:r>
            <a:endParaRPr sz="1950">
              <a:latin typeface="Arial"/>
              <a:cs typeface="Arial"/>
            </a:endParaRPr>
          </a:p>
        </p:txBody>
      </p:sp>
      <p:grpSp>
        <p:nvGrpSpPr>
          <p:cNvPr id="41" name="object 39"/>
          <p:cNvGrpSpPr/>
          <p:nvPr/>
        </p:nvGrpSpPr>
        <p:grpSpPr>
          <a:xfrm>
            <a:off x="2953546" y="4192372"/>
            <a:ext cx="3811270" cy="1814195"/>
            <a:chOff x="2953546" y="3782244"/>
            <a:chExt cx="3811270" cy="1814195"/>
          </a:xfrm>
        </p:grpSpPr>
        <p:sp>
          <p:nvSpPr>
            <p:cNvPr id="42" name="object 40"/>
            <p:cNvSpPr/>
            <p:nvPr/>
          </p:nvSpPr>
          <p:spPr>
            <a:xfrm>
              <a:off x="2970626" y="3832905"/>
              <a:ext cx="421640" cy="454025"/>
            </a:xfrm>
            <a:custGeom>
              <a:avLst/>
              <a:gdLst/>
              <a:ahLst/>
              <a:cxnLst/>
              <a:rect l="l" t="t" r="r" b="b"/>
              <a:pathLst>
                <a:path w="421639" h="454025">
                  <a:moveTo>
                    <a:pt x="421066" y="0"/>
                  </a:moveTo>
                  <a:lnTo>
                    <a:pt x="0" y="453864"/>
                  </a:lnTo>
                </a:path>
              </a:pathLst>
            </a:custGeom>
            <a:ln w="25122">
              <a:solidFill>
                <a:srgbClr val="000000"/>
              </a:solidFill>
            </a:ln>
          </p:spPr>
          <p:txBody>
            <a:bodyPr wrap="square" lIns="0" tIns="0" rIns="0" bIns="0" rtlCol="0"/>
            <a:lstStyle/>
            <a:p>
              <a:endParaRPr/>
            </a:p>
          </p:txBody>
        </p:sp>
        <p:sp>
          <p:nvSpPr>
            <p:cNvPr id="43" name="object 41"/>
            <p:cNvSpPr/>
            <p:nvPr/>
          </p:nvSpPr>
          <p:spPr>
            <a:xfrm>
              <a:off x="2953546" y="4224316"/>
              <a:ext cx="79375" cy="81280"/>
            </a:xfrm>
            <a:custGeom>
              <a:avLst/>
              <a:gdLst/>
              <a:ahLst/>
              <a:cxnLst/>
              <a:rect l="l" t="t" r="r" b="b"/>
              <a:pathLst>
                <a:path w="79375" h="81279">
                  <a:moveTo>
                    <a:pt x="23634" y="0"/>
                  </a:moveTo>
                  <a:lnTo>
                    <a:pt x="0" y="80873"/>
                  </a:lnTo>
                  <a:lnTo>
                    <a:pt x="78879" y="51257"/>
                  </a:lnTo>
                  <a:lnTo>
                    <a:pt x="23634" y="0"/>
                  </a:lnTo>
                  <a:close/>
                </a:path>
              </a:pathLst>
            </a:custGeom>
            <a:solidFill>
              <a:srgbClr val="000000"/>
            </a:solidFill>
          </p:spPr>
          <p:txBody>
            <a:bodyPr wrap="square" lIns="0" tIns="0" rIns="0" bIns="0" rtlCol="0"/>
            <a:lstStyle/>
            <a:p>
              <a:endParaRPr/>
            </a:p>
          </p:txBody>
        </p:sp>
        <p:sp>
          <p:nvSpPr>
            <p:cNvPr id="44" name="object 42"/>
            <p:cNvSpPr/>
            <p:nvPr/>
          </p:nvSpPr>
          <p:spPr>
            <a:xfrm>
              <a:off x="3775074" y="3871806"/>
              <a:ext cx="114935" cy="1101725"/>
            </a:xfrm>
            <a:custGeom>
              <a:avLst/>
              <a:gdLst/>
              <a:ahLst/>
              <a:cxnLst/>
              <a:rect l="l" t="t" r="r" b="b"/>
              <a:pathLst>
                <a:path w="114935" h="1101725">
                  <a:moveTo>
                    <a:pt x="0" y="0"/>
                  </a:moveTo>
                  <a:lnTo>
                    <a:pt x="114873" y="1101343"/>
                  </a:lnTo>
                </a:path>
              </a:pathLst>
            </a:custGeom>
            <a:ln w="25122">
              <a:solidFill>
                <a:srgbClr val="000000"/>
              </a:solidFill>
            </a:ln>
          </p:spPr>
          <p:txBody>
            <a:bodyPr wrap="square" lIns="0" tIns="0" rIns="0" bIns="0" rtlCol="0"/>
            <a:lstStyle/>
            <a:p>
              <a:endParaRPr/>
            </a:p>
          </p:txBody>
        </p:sp>
        <p:sp>
          <p:nvSpPr>
            <p:cNvPr id="45" name="object 43"/>
            <p:cNvSpPr/>
            <p:nvPr/>
          </p:nvSpPr>
          <p:spPr>
            <a:xfrm>
              <a:off x="3847245" y="4919273"/>
              <a:ext cx="75565" cy="79375"/>
            </a:xfrm>
            <a:custGeom>
              <a:avLst/>
              <a:gdLst/>
              <a:ahLst/>
              <a:cxnLst/>
              <a:rect l="l" t="t" r="r" b="b"/>
              <a:pathLst>
                <a:path w="75564" h="79375">
                  <a:moveTo>
                    <a:pt x="74968" y="0"/>
                  </a:moveTo>
                  <a:lnTo>
                    <a:pt x="0" y="7810"/>
                  </a:lnTo>
                  <a:lnTo>
                    <a:pt x="45300" y="78867"/>
                  </a:lnTo>
                  <a:lnTo>
                    <a:pt x="74968" y="0"/>
                  </a:lnTo>
                  <a:close/>
                </a:path>
              </a:pathLst>
            </a:custGeom>
            <a:solidFill>
              <a:srgbClr val="000000"/>
            </a:solidFill>
          </p:spPr>
          <p:txBody>
            <a:bodyPr wrap="square" lIns="0" tIns="0" rIns="0" bIns="0" rtlCol="0"/>
            <a:lstStyle/>
            <a:p>
              <a:endParaRPr/>
            </a:p>
          </p:txBody>
        </p:sp>
        <p:sp>
          <p:nvSpPr>
            <p:cNvPr id="46" name="object 44"/>
            <p:cNvSpPr/>
            <p:nvPr/>
          </p:nvSpPr>
          <p:spPr>
            <a:xfrm>
              <a:off x="4608512" y="3832905"/>
              <a:ext cx="1093470" cy="1128395"/>
            </a:xfrm>
            <a:custGeom>
              <a:avLst/>
              <a:gdLst/>
              <a:ahLst/>
              <a:cxnLst/>
              <a:rect l="l" t="t" r="r" b="b"/>
              <a:pathLst>
                <a:path w="1093470" h="1128395">
                  <a:moveTo>
                    <a:pt x="0" y="0"/>
                  </a:moveTo>
                  <a:lnTo>
                    <a:pt x="1092975" y="1128137"/>
                  </a:lnTo>
                </a:path>
              </a:pathLst>
            </a:custGeom>
            <a:ln w="25122">
              <a:solidFill>
                <a:srgbClr val="000000"/>
              </a:solidFill>
            </a:ln>
          </p:spPr>
          <p:txBody>
            <a:bodyPr wrap="square" lIns="0" tIns="0" rIns="0" bIns="0" rtlCol="0"/>
            <a:lstStyle/>
            <a:p>
              <a:endParaRPr/>
            </a:p>
          </p:txBody>
        </p:sp>
        <p:sp>
          <p:nvSpPr>
            <p:cNvPr id="47" name="object 45"/>
            <p:cNvSpPr/>
            <p:nvPr/>
          </p:nvSpPr>
          <p:spPr>
            <a:xfrm>
              <a:off x="5639456" y="4898737"/>
              <a:ext cx="80010" cy="80645"/>
            </a:xfrm>
            <a:custGeom>
              <a:avLst/>
              <a:gdLst/>
              <a:ahLst/>
              <a:cxnLst/>
              <a:rect l="l" t="t" r="r" b="b"/>
              <a:pathLst>
                <a:path w="80010" h="80645">
                  <a:moveTo>
                    <a:pt x="54127" y="0"/>
                  </a:moveTo>
                  <a:lnTo>
                    <a:pt x="0" y="52438"/>
                  </a:lnTo>
                  <a:lnTo>
                    <a:pt x="79514" y="80352"/>
                  </a:lnTo>
                  <a:lnTo>
                    <a:pt x="54127" y="0"/>
                  </a:lnTo>
                  <a:close/>
                </a:path>
              </a:pathLst>
            </a:custGeom>
            <a:solidFill>
              <a:srgbClr val="000000"/>
            </a:solidFill>
          </p:spPr>
          <p:txBody>
            <a:bodyPr wrap="square" lIns="0" tIns="0" rIns="0" bIns="0" rtlCol="0"/>
            <a:lstStyle/>
            <a:p>
              <a:endParaRPr/>
            </a:p>
          </p:txBody>
        </p:sp>
        <p:sp>
          <p:nvSpPr>
            <p:cNvPr id="48" name="object 46"/>
            <p:cNvSpPr/>
            <p:nvPr/>
          </p:nvSpPr>
          <p:spPr>
            <a:xfrm>
              <a:off x="5996781" y="3794805"/>
              <a:ext cx="565785" cy="410209"/>
            </a:xfrm>
            <a:custGeom>
              <a:avLst/>
              <a:gdLst/>
              <a:ahLst/>
              <a:cxnLst/>
              <a:rect l="l" t="t" r="r" b="b"/>
              <a:pathLst>
                <a:path w="565784" h="410210">
                  <a:moveTo>
                    <a:pt x="0" y="0"/>
                  </a:moveTo>
                  <a:lnTo>
                    <a:pt x="565453" y="409918"/>
                  </a:lnTo>
                </a:path>
              </a:pathLst>
            </a:custGeom>
            <a:ln w="25122">
              <a:solidFill>
                <a:srgbClr val="000000"/>
              </a:solidFill>
            </a:ln>
          </p:spPr>
          <p:txBody>
            <a:bodyPr wrap="square" lIns="0" tIns="0" rIns="0" bIns="0" rtlCol="0"/>
            <a:lstStyle/>
            <a:p>
              <a:endParaRPr/>
            </a:p>
          </p:txBody>
        </p:sp>
        <p:sp>
          <p:nvSpPr>
            <p:cNvPr id="49" name="object 47"/>
            <p:cNvSpPr/>
            <p:nvPr/>
          </p:nvSpPr>
          <p:spPr>
            <a:xfrm>
              <a:off x="6499424" y="4144725"/>
              <a:ext cx="83185" cy="74930"/>
            </a:xfrm>
            <a:custGeom>
              <a:avLst/>
              <a:gdLst/>
              <a:ahLst/>
              <a:cxnLst/>
              <a:rect l="l" t="t" r="r" b="b"/>
              <a:pathLst>
                <a:path w="83184" h="74929">
                  <a:moveTo>
                    <a:pt x="44246" y="0"/>
                  </a:moveTo>
                  <a:lnTo>
                    <a:pt x="0" y="61023"/>
                  </a:lnTo>
                  <a:lnTo>
                    <a:pt x="83146" y="74739"/>
                  </a:lnTo>
                  <a:lnTo>
                    <a:pt x="44246" y="0"/>
                  </a:lnTo>
                  <a:close/>
                </a:path>
              </a:pathLst>
            </a:custGeom>
            <a:solidFill>
              <a:srgbClr val="000000"/>
            </a:solidFill>
          </p:spPr>
          <p:txBody>
            <a:bodyPr wrap="square" lIns="0" tIns="0" rIns="0" bIns="0" rtlCol="0"/>
            <a:lstStyle/>
            <a:p>
              <a:endParaRPr/>
            </a:p>
          </p:txBody>
        </p:sp>
        <p:sp>
          <p:nvSpPr>
            <p:cNvPr id="50" name="object 48"/>
            <p:cNvSpPr/>
            <p:nvPr/>
          </p:nvSpPr>
          <p:spPr>
            <a:xfrm>
              <a:off x="5696750" y="3871806"/>
              <a:ext cx="1049020" cy="939800"/>
            </a:xfrm>
            <a:custGeom>
              <a:avLst/>
              <a:gdLst/>
              <a:ahLst/>
              <a:cxnLst/>
              <a:rect l="l" t="t" r="r" b="b"/>
              <a:pathLst>
                <a:path w="1049020" h="939800">
                  <a:moveTo>
                    <a:pt x="0" y="0"/>
                  </a:moveTo>
                  <a:lnTo>
                    <a:pt x="1048881" y="939705"/>
                  </a:lnTo>
                </a:path>
              </a:pathLst>
            </a:custGeom>
            <a:ln w="25122">
              <a:solidFill>
                <a:srgbClr val="000000"/>
              </a:solidFill>
            </a:ln>
          </p:spPr>
          <p:txBody>
            <a:bodyPr wrap="square" lIns="0" tIns="0" rIns="0" bIns="0" rtlCol="0"/>
            <a:lstStyle/>
            <a:p>
              <a:endParaRPr/>
            </a:p>
          </p:txBody>
        </p:sp>
        <p:sp>
          <p:nvSpPr>
            <p:cNvPr id="51" name="object 49"/>
            <p:cNvSpPr/>
            <p:nvPr/>
          </p:nvSpPr>
          <p:spPr>
            <a:xfrm>
              <a:off x="6683053" y="4749918"/>
              <a:ext cx="81280" cy="78740"/>
            </a:xfrm>
            <a:custGeom>
              <a:avLst/>
              <a:gdLst/>
              <a:ahLst/>
              <a:cxnLst/>
              <a:rect l="l" t="t" r="r" b="b"/>
              <a:pathLst>
                <a:path w="81279" h="78739">
                  <a:moveTo>
                    <a:pt x="50291" y="0"/>
                  </a:moveTo>
                  <a:lnTo>
                    <a:pt x="0" y="56134"/>
                  </a:lnTo>
                  <a:lnTo>
                    <a:pt x="81279" y="78359"/>
                  </a:lnTo>
                  <a:lnTo>
                    <a:pt x="50291" y="0"/>
                  </a:lnTo>
                  <a:close/>
                </a:path>
              </a:pathLst>
            </a:custGeom>
            <a:solidFill>
              <a:srgbClr val="000000"/>
            </a:solidFill>
          </p:spPr>
          <p:txBody>
            <a:bodyPr wrap="square" lIns="0" tIns="0" rIns="0" bIns="0" rtlCol="0"/>
            <a:lstStyle/>
            <a:p>
              <a:endParaRPr/>
            </a:p>
          </p:txBody>
        </p:sp>
        <p:sp>
          <p:nvSpPr>
            <p:cNvPr id="52" name="object 50"/>
            <p:cNvSpPr/>
            <p:nvPr/>
          </p:nvSpPr>
          <p:spPr>
            <a:xfrm>
              <a:off x="3320931" y="4140843"/>
              <a:ext cx="2896984" cy="681643"/>
            </a:xfrm>
            <a:prstGeom prst="rect">
              <a:avLst/>
            </a:prstGeom>
            <a:blipFill>
              <a:blip r:embed="rId18" cstate="print"/>
              <a:stretch>
                <a:fillRect/>
              </a:stretch>
            </a:blipFill>
          </p:spPr>
          <p:txBody>
            <a:bodyPr wrap="square" lIns="0" tIns="0" rIns="0" bIns="0" rtlCol="0"/>
            <a:lstStyle/>
            <a:p>
              <a:endParaRPr/>
            </a:p>
          </p:txBody>
        </p:sp>
        <p:sp>
          <p:nvSpPr>
            <p:cNvPr id="53" name="object 51"/>
            <p:cNvSpPr/>
            <p:nvPr/>
          </p:nvSpPr>
          <p:spPr>
            <a:xfrm>
              <a:off x="3316220" y="4135860"/>
              <a:ext cx="2754630" cy="542290"/>
            </a:xfrm>
            <a:custGeom>
              <a:avLst/>
              <a:gdLst/>
              <a:ahLst/>
              <a:cxnLst/>
              <a:rect l="l" t="t" r="r" b="b"/>
              <a:pathLst>
                <a:path w="2754629" h="542289">
                  <a:moveTo>
                    <a:pt x="1377048" y="0"/>
                  </a:moveTo>
                  <a:lnTo>
                    <a:pt x="1301494" y="400"/>
                  </a:lnTo>
                  <a:lnTo>
                    <a:pt x="1227005" y="1589"/>
                  </a:lnTo>
                  <a:lnTo>
                    <a:pt x="1153686" y="3544"/>
                  </a:lnTo>
                  <a:lnTo>
                    <a:pt x="1081641" y="6246"/>
                  </a:lnTo>
                  <a:lnTo>
                    <a:pt x="1010977" y="9674"/>
                  </a:lnTo>
                  <a:lnTo>
                    <a:pt x="941797" y="13807"/>
                  </a:lnTo>
                  <a:lnTo>
                    <a:pt x="874208" y="18625"/>
                  </a:lnTo>
                  <a:lnTo>
                    <a:pt x="808313" y="24106"/>
                  </a:lnTo>
                  <a:lnTo>
                    <a:pt x="744219" y="30231"/>
                  </a:lnTo>
                  <a:lnTo>
                    <a:pt x="682029" y="36978"/>
                  </a:lnTo>
                  <a:lnTo>
                    <a:pt x="621849" y="44327"/>
                  </a:lnTo>
                  <a:lnTo>
                    <a:pt x="563785" y="52257"/>
                  </a:lnTo>
                  <a:lnTo>
                    <a:pt x="507940" y="60748"/>
                  </a:lnTo>
                  <a:lnTo>
                    <a:pt x="454420" y="69778"/>
                  </a:lnTo>
                  <a:lnTo>
                    <a:pt x="403331" y="79328"/>
                  </a:lnTo>
                  <a:lnTo>
                    <a:pt x="354776" y="89377"/>
                  </a:lnTo>
                  <a:lnTo>
                    <a:pt x="308862" y="99904"/>
                  </a:lnTo>
                  <a:lnTo>
                    <a:pt x="265692" y="110888"/>
                  </a:lnTo>
                  <a:lnTo>
                    <a:pt x="225373" y="122309"/>
                  </a:lnTo>
                  <a:lnTo>
                    <a:pt x="188009" y="134145"/>
                  </a:lnTo>
                  <a:lnTo>
                    <a:pt x="122566" y="158984"/>
                  </a:lnTo>
                  <a:lnTo>
                    <a:pt x="70203" y="185240"/>
                  </a:lnTo>
                  <a:lnTo>
                    <a:pt x="31761" y="212746"/>
                  </a:lnTo>
                  <a:lnTo>
                    <a:pt x="2037" y="255991"/>
                  </a:lnTo>
                  <a:lnTo>
                    <a:pt x="0" y="270852"/>
                  </a:lnTo>
                  <a:lnTo>
                    <a:pt x="2037" y="285714"/>
                  </a:lnTo>
                  <a:lnTo>
                    <a:pt x="31761" y="328958"/>
                  </a:lnTo>
                  <a:lnTo>
                    <a:pt x="70203" y="356465"/>
                  </a:lnTo>
                  <a:lnTo>
                    <a:pt x="122566" y="382720"/>
                  </a:lnTo>
                  <a:lnTo>
                    <a:pt x="188009" y="407559"/>
                  </a:lnTo>
                  <a:lnTo>
                    <a:pt x="225373" y="419396"/>
                  </a:lnTo>
                  <a:lnTo>
                    <a:pt x="265692" y="430817"/>
                  </a:lnTo>
                  <a:lnTo>
                    <a:pt x="308862" y="441801"/>
                  </a:lnTo>
                  <a:lnTo>
                    <a:pt x="354776" y="452328"/>
                  </a:lnTo>
                  <a:lnTo>
                    <a:pt x="403331" y="462376"/>
                  </a:lnTo>
                  <a:lnTo>
                    <a:pt x="454420" y="471926"/>
                  </a:lnTo>
                  <a:lnTo>
                    <a:pt x="507940" y="480957"/>
                  </a:lnTo>
                  <a:lnTo>
                    <a:pt x="563785" y="489448"/>
                  </a:lnTo>
                  <a:lnTo>
                    <a:pt x="621849" y="497378"/>
                  </a:lnTo>
                  <a:lnTo>
                    <a:pt x="682029" y="504727"/>
                  </a:lnTo>
                  <a:lnTo>
                    <a:pt x="744219" y="511474"/>
                  </a:lnTo>
                  <a:lnTo>
                    <a:pt x="808313" y="517599"/>
                  </a:lnTo>
                  <a:lnTo>
                    <a:pt x="874208" y="523080"/>
                  </a:lnTo>
                  <a:lnTo>
                    <a:pt x="941797" y="527898"/>
                  </a:lnTo>
                  <a:lnTo>
                    <a:pt x="1010977" y="532031"/>
                  </a:lnTo>
                  <a:lnTo>
                    <a:pt x="1081641" y="535458"/>
                  </a:lnTo>
                  <a:lnTo>
                    <a:pt x="1153686" y="538160"/>
                  </a:lnTo>
                  <a:lnTo>
                    <a:pt x="1227005" y="540116"/>
                  </a:lnTo>
                  <a:lnTo>
                    <a:pt x="1301494" y="541305"/>
                  </a:lnTo>
                  <a:lnTo>
                    <a:pt x="1377048" y="541705"/>
                  </a:lnTo>
                  <a:lnTo>
                    <a:pt x="1452603" y="541305"/>
                  </a:lnTo>
                  <a:lnTo>
                    <a:pt x="1527093" y="540116"/>
                  </a:lnTo>
                  <a:lnTo>
                    <a:pt x="1600413" y="538160"/>
                  </a:lnTo>
                  <a:lnTo>
                    <a:pt x="1672458" y="535458"/>
                  </a:lnTo>
                  <a:lnTo>
                    <a:pt x="1743123" y="532031"/>
                  </a:lnTo>
                  <a:lnTo>
                    <a:pt x="1812303" y="527898"/>
                  </a:lnTo>
                  <a:lnTo>
                    <a:pt x="1879893" y="523080"/>
                  </a:lnTo>
                  <a:lnTo>
                    <a:pt x="1945788" y="517599"/>
                  </a:lnTo>
                  <a:lnTo>
                    <a:pt x="2009883" y="511474"/>
                  </a:lnTo>
                  <a:lnTo>
                    <a:pt x="2072072" y="504727"/>
                  </a:lnTo>
                  <a:lnTo>
                    <a:pt x="2132252" y="497378"/>
                  </a:lnTo>
                  <a:lnTo>
                    <a:pt x="2190316" y="489448"/>
                  </a:lnTo>
                  <a:lnTo>
                    <a:pt x="2246161" y="480957"/>
                  </a:lnTo>
                  <a:lnTo>
                    <a:pt x="2299680" y="471926"/>
                  </a:lnTo>
                  <a:lnTo>
                    <a:pt x="2350769" y="462376"/>
                  </a:lnTo>
                  <a:lnTo>
                    <a:pt x="2399324" y="452328"/>
                  </a:lnTo>
                  <a:lnTo>
                    <a:pt x="2445238" y="441801"/>
                  </a:lnTo>
                  <a:lnTo>
                    <a:pt x="2488407" y="430817"/>
                  </a:lnTo>
                  <a:lnTo>
                    <a:pt x="2528726" y="419396"/>
                  </a:lnTo>
                  <a:lnTo>
                    <a:pt x="2566090" y="407559"/>
                  </a:lnTo>
                  <a:lnTo>
                    <a:pt x="2631532" y="382720"/>
                  </a:lnTo>
                  <a:lnTo>
                    <a:pt x="2683894" y="356465"/>
                  </a:lnTo>
                  <a:lnTo>
                    <a:pt x="2722335" y="328958"/>
                  </a:lnTo>
                  <a:lnTo>
                    <a:pt x="2752059" y="285714"/>
                  </a:lnTo>
                  <a:lnTo>
                    <a:pt x="2754096" y="270852"/>
                  </a:lnTo>
                  <a:lnTo>
                    <a:pt x="2752059" y="255991"/>
                  </a:lnTo>
                  <a:lnTo>
                    <a:pt x="2722335" y="212746"/>
                  </a:lnTo>
                  <a:lnTo>
                    <a:pt x="2683894" y="185240"/>
                  </a:lnTo>
                  <a:lnTo>
                    <a:pt x="2631532" y="158984"/>
                  </a:lnTo>
                  <a:lnTo>
                    <a:pt x="2566090" y="134145"/>
                  </a:lnTo>
                  <a:lnTo>
                    <a:pt x="2528726" y="122309"/>
                  </a:lnTo>
                  <a:lnTo>
                    <a:pt x="2488407" y="110888"/>
                  </a:lnTo>
                  <a:lnTo>
                    <a:pt x="2445238" y="99904"/>
                  </a:lnTo>
                  <a:lnTo>
                    <a:pt x="2399324" y="89377"/>
                  </a:lnTo>
                  <a:lnTo>
                    <a:pt x="2350770" y="79328"/>
                  </a:lnTo>
                  <a:lnTo>
                    <a:pt x="2299680" y="69778"/>
                  </a:lnTo>
                  <a:lnTo>
                    <a:pt x="2246161" y="60748"/>
                  </a:lnTo>
                  <a:lnTo>
                    <a:pt x="2190316" y="52257"/>
                  </a:lnTo>
                  <a:lnTo>
                    <a:pt x="2132252" y="44327"/>
                  </a:lnTo>
                  <a:lnTo>
                    <a:pt x="2072072" y="36978"/>
                  </a:lnTo>
                  <a:lnTo>
                    <a:pt x="2009883" y="30231"/>
                  </a:lnTo>
                  <a:lnTo>
                    <a:pt x="1945788" y="24106"/>
                  </a:lnTo>
                  <a:lnTo>
                    <a:pt x="1879893" y="18625"/>
                  </a:lnTo>
                  <a:lnTo>
                    <a:pt x="1812303" y="13807"/>
                  </a:lnTo>
                  <a:lnTo>
                    <a:pt x="1743123" y="9674"/>
                  </a:lnTo>
                  <a:lnTo>
                    <a:pt x="1672458" y="6246"/>
                  </a:lnTo>
                  <a:lnTo>
                    <a:pt x="1600413" y="3544"/>
                  </a:lnTo>
                  <a:lnTo>
                    <a:pt x="1527093" y="1589"/>
                  </a:lnTo>
                  <a:lnTo>
                    <a:pt x="1452603" y="400"/>
                  </a:lnTo>
                  <a:lnTo>
                    <a:pt x="1377048" y="0"/>
                  </a:lnTo>
                  <a:close/>
                </a:path>
              </a:pathLst>
            </a:custGeom>
            <a:solidFill>
              <a:srgbClr val="417AAA"/>
            </a:solidFill>
          </p:spPr>
          <p:txBody>
            <a:bodyPr wrap="square" lIns="0" tIns="0" rIns="0" bIns="0" rtlCol="0"/>
            <a:lstStyle/>
            <a:p>
              <a:endParaRPr/>
            </a:p>
          </p:txBody>
        </p:sp>
        <p:sp>
          <p:nvSpPr>
            <p:cNvPr id="54" name="object 52"/>
            <p:cNvSpPr/>
            <p:nvPr/>
          </p:nvSpPr>
          <p:spPr>
            <a:xfrm>
              <a:off x="3794756" y="4228123"/>
              <a:ext cx="2439784" cy="444731"/>
            </a:xfrm>
            <a:prstGeom prst="rect">
              <a:avLst/>
            </a:prstGeom>
            <a:blipFill>
              <a:blip r:embed="rId19" cstate="print"/>
              <a:stretch>
                <a:fillRect/>
              </a:stretch>
            </a:blipFill>
          </p:spPr>
          <p:txBody>
            <a:bodyPr wrap="square" lIns="0" tIns="0" rIns="0" bIns="0" rtlCol="0"/>
            <a:lstStyle/>
            <a:p>
              <a:endParaRPr/>
            </a:p>
          </p:txBody>
        </p:sp>
        <p:sp>
          <p:nvSpPr>
            <p:cNvPr id="55" name="object 53"/>
            <p:cNvSpPr/>
            <p:nvPr/>
          </p:nvSpPr>
          <p:spPr>
            <a:xfrm>
              <a:off x="3818606" y="4326500"/>
              <a:ext cx="2358123" cy="224599"/>
            </a:xfrm>
            <a:prstGeom prst="rect">
              <a:avLst/>
            </a:prstGeom>
            <a:blipFill>
              <a:blip r:embed="rId20" cstate="print"/>
              <a:stretch>
                <a:fillRect/>
              </a:stretch>
            </a:blipFill>
          </p:spPr>
          <p:txBody>
            <a:bodyPr wrap="square" lIns="0" tIns="0" rIns="0" bIns="0" rtlCol="0"/>
            <a:lstStyle/>
            <a:p>
              <a:endParaRPr/>
            </a:p>
          </p:txBody>
        </p:sp>
        <p:sp>
          <p:nvSpPr>
            <p:cNvPr id="56" name="object 54"/>
            <p:cNvSpPr/>
            <p:nvPr/>
          </p:nvSpPr>
          <p:spPr>
            <a:xfrm>
              <a:off x="5417879" y="4816936"/>
              <a:ext cx="1114958" cy="779186"/>
            </a:xfrm>
            <a:prstGeom prst="rect">
              <a:avLst/>
            </a:prstGeom>
            <a:blipFill>
              <a:blip r:embed="rId21" cstate="print"/>
              <a:stretch>
                <a:fillRect/>
              </a:stretch>
            </a:blipFill>
          </p:spPr>
          <p:txBody>
            <a:bodyPr wrap="square" lIns="0" tIns="0" rIns="0" bIns="0" rtlCol="0"/>
            <a:lstStyle/>
            <a:p>
              <a:endParaRPr/>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a:t>Software Configuration</a:t>
            </a:r>
          </a:p>
          <a:p>
            <a:endParaRPr lang="en-US" sz="1600" dirty="0"/>
          </a:p>
          <a:p>
            <a:pPr lvl="1"/>
            <a:endParaRPr lang="en-US" sz="1600" dirty="0"/>
          </a:p>
          <a:p>
            <a:pPr eaLnBrk="1" hangingPunct="1">
              <a:spcBef>
                <a:spcPts val="300"/>
              </a:spcBef>
            </a:pPr>
            <a:endParaRPr lang="en-US" sz="1600" dirty="0"/>
          </a:p>
        </p:txBody>
      </p:sp>
      <p:grpSp>
        <p:nvGrpSpPr>
          <p:cNvPr id="57" name="object 2"/>
          <p:cNvGrpSpPr/>
          <p:nvPr/>
        </p:nvGrpSpPr>
        <p:grpSpPr>
          <a:xfrm>
            <a:off x="861661" y="1376041"/>
            <a:ext cx="7520339" cy="5024759"/>
            <a:chOff x="1205899" y="1697359"/>
            <a:chExt cx="6924040" cy="4546600"/>
          </a:xfrm>
        </p:grpSpPr>
        <p:sp>
          <p:nvSpPr>
            <p:cNvPr id="58" name="object 3"/>
            <p:cNvSpPr/>
            <p:nvPr/>
          </p:nvSpPr>
          <p:spPr>
            <a:xfrm>
              <a:off x="1205899" y="1697359"/>
              <a:ext cx="5955665" cy="74295"/>
            </a:xfrm>
            <a:custGeom>
              <a:avLst/>
              <a:gdLst/>
              <a:ahLst/>
              <a:cxnLst/>
              <a:rect l="l" t="t" r="r" b="b"/>
              <a:pathLst>
                <a:path w="5955665" h="74294">
                  <a:moveTo>
                    <a:pt x="5955626" y="0"/>
                  </a:moveTo>
                  <a:lnTo>
                    <a:pt x="0" y="0"/>
                  </a:lnTo>
                  <a:lnTo>
                    <a:pt x="0" y="73798"/>
                  </a:lnTo>
                  <a:lnTo>
                    <a:pt x="5955626" y="73798"/>
                  </a:lnTo>
                  <a:lnTo>
                    <a:pt x="5955626" y="0"/>
                  </a:lnTo>
                  <a:close/>
                </a:path>
              </a:pathLst>
            </a:custGeom>
            <a:solidFill>
              <a:srgbClr val="417AAA">
                <a:alpha val="50199"/>
              </a:srgbClr>
            </a:solidFill>
          </p:spPr>
          <p:txBody>
            <a:bodyPr wrap="square" lIns="0" tIns="0" rIns="0" bIns="0" rtlCol="0"/>
            <a:lstStyle/>
            <a:p>
              <a:endParaRPr/>
            </a:p>
          </p:txBody>
        </p:sp>
        <p:sp>
          <p:nvSpPr>
            <p:cNvPr id="59" name="object 4"/>
            <p:cNvSpPr/>
            <p:nvPr/>
          </p:nvSpPr>
          <p:spPr>
            <a:xfrm>
              <a:off x="2236123" y="1804972"/>
              <a:ext cx="5893727" cy="4438992"/>
            </a:xfrm>
            <a:prstGeom prst="rect">
              <a:avLst/>
            </a:prstGeom>
            <a:blipFill>
              <a:blip r:embed="rId3" cstate="print"/>
              <a:stretch>
                <a:fillRect/>
              </a:stretch>
            </a:blipFill>
          </p:spPr>
          <p:txBody>
            <a:bodyPr wrap="square" lIns="0" tIns="0" rIns="0" bIns="0" rtlCol="0"/>
            <a:lstStyle/>
            <a:p>
              <a:endParaRPr/>
            </a:p>
          </p:txBody>
        </p:sp>
        <p:sp>
          <p:nvSpPr>
            <p:cNvPr id="60" name="object 5"/>
            <p:cNvSpPr/>
            <p:nvPr/>
          </p:nvSpPr>
          <p:spPr>
            <a:xfrm>
              <a:off x="2231233" y="1805986"/>
              <a:ext cx="5753735" cy="4292600"/>
            </a:xfrm>
            <a:custGeom>
              <a:avLst/>
              <a:gdLst/>
              <a:ahLst/>
              <a:cxnLst/>
              <a:rect l="l" t="t" r="r" b="b"/>
              <a:pathLst>
                <a:path w="5753734" h="4292600">
                  <a:moveTo>
                    <a:pt x="3204352" y="4279900"/>
                  </a:moveTo>
                  <a:lnTo>
                    <a:pt x="2548775" y="4279900"/>
                  </a:lnTo>
                  <a:lnTo>
                    <a:pt x="2602711" y="4292600"/>
                  </a:lnTo>
                  <a:lnTo>
                    <a:pt x="3150416" y="4292600"/>
                  </a:lnTo>
                  <a:lnTo>
                    <a:pt x="3204352" y="4279900"/>
                  </a:lnTo>
                  <a:close/>
                </a:path>
                <a:path w="5753734" h="4292600">
                  <a:moveTo>
                    <a:pt x="3364323" y="4267200"/>
                  </a:moveTo>
                  <a:lnTo>
                    <a:pt x="2388804" y="4267200"/>
                  </a:lnTo>
                  <a:lnTo>
                    <a:pt x="2441813" y="4279900"/>
                  </a:lnTo>
                  <a:lnTo>
                    <a:pt x="3311315" y="4279900"/>
                  </a:lnTo>
                  <a:lnTo>
                    <a:pt x="3364323" y="4267200"/>
                  </a:lnTo>
                  <a:close/>
                </a:path>
                <a:path w="5753734" h="4292600">
                  <a:moveTo>
                    <a:pt x="3521345" y="4241800"/>
                  </a:moveTo>
                  <a:lnTo>
                    <a:pt x="2231784" y="4241800"/>
                  </a:lnTo>
                  <a:lnTo>
                    <a:pt x="2336124" y="4267200"/>
                  </a:lnTo>
                  <a:lnTo>
                    <a:pt x="3417004" y="4267200"/>
                  </a:lnTo>
                  <a:lnTo>
                    <a:pt x="3521345" y="4241800"/>
                  </a:lnTo>
                  <a:close/>
                </a:path>
                <a:path w="5753734" h="4292600">
                  <a:moveTo>
                    <a:pt x="3725682" y="88900"/>
                  </a:moveTo>
                  <a:lnTo>
                    <a:pt x="2027448" y="88900"/>
                  </a:lnTo>
                  <a:lnTo>
                    <a:pt x="1878290" y="127000"/>
                  </a:lnTo>
                  <a:lnTo>
                    <a:pt x="1829400" y="152400"/>
                  </a:lnTo>
                  <a:lnTo>
                    <a:pt x="1638236" y="203200"/>
                  </a:lnTo>
                  <a:lnTo>
                    <a:pt x="1591590" y="228600"/>
                  </a:lnTo>
                  <a:lnTo>
                    <a:pt x="1545421" y="241300"/>
                  </a:lnTo>
                  <a:lnTo>
                    <a:pt x="1499738" y="266700"/>
                  </a:lnTo>
                  <a:lnTo>
                    <a:pt x="1454551" y="279400"/>
                  </a:lnTo>
                  <a:lnTo>
                    <a:pt x="1409869" y="304800"/>
                  </a:lnTo>
                  <a:lnTo>
                    <a:pt x="1365700" y="317500"/>
                  </a:lnTo>
                  <a:lnTo>
                    <a:pt x="1322055" y="342900"/>
                  </a:lnTo>
                  <a:lnTo>
                    <a:pt x="1278943" y="355600"/>
                  </a:lnTo>
                  <a:lnTo>
                    <a:pt x="1194353" y="406400"/>
                  </a:lnTo>
                  <a:lnTo>
                    <a:pt x="1112006" y="457200"/>
                  </a:lnTo>
                  <a:lnTo>
                    <a:pt x="1071697" y="469900"/>
                  </a:lnTo>
                  <a:lnTo>
                    <a:pt x="992853" y="520700"/>
                  </a:lnTo>
                  <a:lnTo>
                    <a:pt x="954337" y="546100"/>
                  </a:lnTo>
                  <a:lnTo>
                    <a:pt x="916437" y="571500"/>
                  </a:lnTo>
                  <a:lnTo>
                    <a:pt x="879164" y="596900"/>
                  </a:lnTo>
                  <a:lnTo>
                    <a:pt x="842525" y="635000"/>
                  </a:lnTo>
                  <a:lnTo>
                    <a:pt x="806531" y="660400"/>
                  </a:lnTo>
                  <a:lnTo>
                    <a:pt x="771191" y="685800"/>
                  </a:lnTo>
                  <a:lnTo>
                    <a:pt x="736514" y="711200"/>
                  </a:lnTo>
                  <a:lnTo>
                    <a:pt x="702509" y="736600"/>
                  </a:lnTo>
                  <a:lnTo>
                    <a:pt x="669185" y="774700"/>
                  </a:lnTo>
                  <a:lnTo>
                    <a:pt x="636553" y="800100"/>
                  </a:lnTo>
                  <a:lnTo>
                    <a:pt x="604621" y="825500"/>
                  </a:lnTo>
                  <a:lnTo>
                    <a:pt x="573398" y="863600"/>
                  </a:lnTo>
                  <a:lnTo>
                    <a:pt x="542895" y="889000"/>
                  </a:lnTo>
                  <a:lnTo>
                    <a:pt x="513119" y="927100"/>
                  </a:lnTo>
                  <a:lnTo>
                    <a:pt x="484082" y="952500"/>
                  </a:lnTo>
                  <a:lnTo>
                    <a:pt x="455791" y="990600"/>
                  </a:lnTo>
                  <a:lnTo>
                    <a:pt x="428256" y="1016000"/>
                  </a:lnTo>
                  <a:lnTo>
                    <a:pt x="401486" y="1054100"/>
                  </a:lnTo>
                  <a:lnTo>
                    <a:pt x="375492" y="1092200"/>
                  </a:lnTo>
                  <a:lnTo>
                    <a:pt x="350281" y="1117600"/>
                  </a:lnTo>
                  <a:lnTo>
                    <a:pt x="325864" y="1155700"/>
                  </a:lnTo>
                  <a:lnTo>
                    <a:pt x="302249" y="1193800"/>
                  </a:lnTo>
                  <a:lnTo>
                    <a:pt x="279447" y="1219200"/>
                  </a:lnTo>
                  <a:lnTo>
                    <a:pt x="257466" y="1257300"/>
                  </a:lnTo>
                  <a:lnTo>
                    <a:pt x="236315" y="1295400"/>
                  </a:lnTo>
                  <a:lnTo>
                    <a:pt x="216004" y="1333500"/>
                  </a:lnTo>
                  <a:lnTo>
                    <a:pt x="196543" y="1371600"/>
                  </a:lnTo>
                  <a:lnTo>
                    <a:pt x="177940" y="1409700"/>
                  </a:lnTo>
                  <a:lnTo>
                    <a:pt x="160205" y="1435100"/>
                  </a:lnTo>
                  <a:lnTo>
                    <a:pt x="143348" y="1473200"/>
                  </a:lnTo>
                  <a:lnTo>
                    <a:pt x="127377" y="1511300"/>
                  </a:lnTo>
                  <a:lnTo>
                    <a:pt x="112301" y="1549400"/>
                  </a:lnTo>
                  <a:lnTo>
                    <a:pt x="98131" y="1587500"/>
                  </a:lnTo>
                  <a:lnTo>
                    <a:pt x="84875" y="1625600"/>
                  </a:lnTo>
                  <a:lnTo>
                    <a:pt x="72543" y="1663700"/>
                  </a:lnTo>
                  <a:lnTo>
                    <a:pt x="61144" y="1701800"/>
                  </a:lnTo>
                  <a:lnTo>
                    <a:pt x="50687" y="1739900"/>
                  </a:lnTo>
                  <a:lnTo>
                    <a:pt x="41182" y="1790700"/>
                  </a:lnTo>
                  <a:lnTo>
                    <a:pt x="32638" y="1828800"/>
                  </a:lnTo>
                  <a:lnTo>
                    <a:pt x="25065" y="1866900"/>
                  </a:lnTo>
                  <a:lnTo>
                    <a:pt x="18471" y="1905000"/>
                  </a:lnTo>
                  <a:lnTo>
                    <a:pt x="12865" y="1943100"/>
                  </a:lnTo>
                  <a:lnTo>
                    <a:pt x="8259" y="1981200"/>
                  </a:lnTo>
                  <a:lnTo>
                    <a:pt x="4659" y="2032000"/>
                  </a:lnTo>
                  <a:lnTo>
                    <a:pt x="2077" y="2070100"/>
                  </a:lnTo>
                  <a:lnTo>
                    <a:pt x="520" y="2108200"/>
                  </a:lnTo>
                  <a:lnTo>
                    <a:pt x="0" y="2146300"/>
                  </a:lnTo>
                  <a:lnTo>
                    <a:pt x="520" y="2184400"/>
                  </a:lnTo>
                  <a:lnTo>
                    <a:pt x="2077" y="2235200"/>
                  </a:lnTo>
                  <a:lnTo>
                    <a:pt x="4659" y="2273300"/>
                  </a:lnTo>
                  <a:lnTo>
                    <a:pt x="8259" y="2311400"/>
                  </a:lnTo>
                  <a:lnTo>
                    <a:pt x="12865" y="2349500"/>
                  </a:lnTo>
                  <a:lnTo>
                    <a:pt x="18471" y="2400300"/>
                  </a:lnTo>
                  <a:lnTo>
                    <a:pt x="25065" y="2438400"/>
                  </a:lnTo>
                  <a:lnTo>
                    <a:pt x="32638" y="2476500"/>
                  </a:lnTo>
                  <a:lnTo>
                    <a:pt x="41182" y="2514600"/>
                  </a:lnTo>
                  <a:lnTo>
                    <a:pt x="50687" y="2552700"/>
                  </a:lnTo>
                  <a:lnTo>
                    <a:pt x="61144" y="2590800"/>
                  </a:lnTo>
                  <a:lnTo>
                    <a:pt x="72543" y="2628900"/>
                  </a:lnTo>
                  <a:lnTo>
                    <a:pt x="84875" y="2667000"/>
                  </a:lnTo>
                  <a:lnTo>
                    <a:pt x="98131" y="2705100"/>
                  </a:lnTo>
                  <a:lnTo>
                    <a:pt x="112301" y="2743200"/>
                  </a:lnTo>
                  <a:lnTo>
                    <a:pt x="127377" y="2781300"/>
                  </a:lnTo>
                  <a:lnTo>
                    <a:pt x="143348" y="2819400"/>
                  </a:lnTo>
                  <a:lnTo>
                    <a:pt x="160205" y="2857500"/>
                  </a:lnTo>
                  <a:lnTo>
                    <a:pt x="177940" y="2895600"/>
                  </a:lnTo>
                  <a:lnTo>
                    <a:pt x="196543" y="2933700"/>
                  </a:lnTo>
                  <a:lnTo>
                    <a:pt x="216004" y="2971800"/>
                  </a:lnTo>
                  <a:lnTo>
                    <a:pt x="236315" y="3009900"/>
                  </a:lnTo>
                  <a:lnTo>
                    <a:pt x="257466" y="3035300"/>
                  </a:lnTo>
                  <a:lnTo>
                    <a:pt x="279447" y="3073400"/>
                  </a:lnTo>
                  <a:lnTo>
                    <a:pt x="302249" y="3111500"/>
                  </a:lnTo>
                  <a:lnTo>
                    <a:pt x="325864" y="3149600"/>
                  </a:lnTo>
                  <a:lnTo>
                    <a:pt x="350281" y="3175000"/>
                  </a:lnTo>
                  <a:lnTo>
                    <a:pt x="375492" y="3213100"/>
                  </a:lnTo>
                  <a:lnTo>
                    <a:pt x="401486" y="3251200"/>
                  </a:lnTo>
                  <a:lnTo>
                    <a:pt x="428256" y="3276600"/>
                  </a:lnTo>
                  <a:lnTo>
                    <a:pt x="455791" y="3314700"/>
                  </a:lnTo>
                  <a:lnTo>
                    <a:pt x="484082" y="3340100"/>
                  </a:lnTo>
                  <a:lnTo>
                    <a:pt x="513119" y="3378200"/>
                  </a:lnTo>
                  <a:lnTo>
                    <a:pt x="542895" y="3403600"/>
                  </a:lnTo>
                  <a:lnTo>
                    <a:pt x="573398" y="3441700"/>
                  </a:lnTo>
                  <a:lnTo>
                    <a:pt x="604621" y="3467100"/>
                  </a:lnTo>
                  <a:lnTo>
                    <a:pt x="636553" y="3492500"/>
                  </a:lnTo>
                  <a:lnTo>
                    <a:pt x="669185" y="3530600"/>
                  </a:lnTo>
                  <a:lnTo>
                    <a:pt x="702509" y="3556000"/>
                  </a:lnTo>
                  <a:lnTo>
                    <a:pt x="736514" y="3581400"/>
                  </a:lnTo>
                  <a:lnTo>
                    <a:pt x="771191" y="3619500"/>
                  </a:lnTo>
                  <a:lnTo>
                    <a:pt x="806531" y="3644900"/>
                  </a:lnTo>
                  <a:lnTo>
                    <a:pt x="842525" y="3670300"/>
                  </a:lnTo>
                  <a:lnTo>
                    <a:pt x="879164" y="3695700"/>
                  </a:lnTo>
                  <a:lnTo>
                    <a:pt x="916437" y="3721100"/>
                  </a:lnTo>
                  <a:lnTo>
                    <a:pt x="954337" y="3746500"/>
                  </a:lnTo>
                  <a:lnTo>
                    <a:pt x="992853" y="3771900"/>
                  </a:lnTo>
                  <a:lnTo>
                    <a:pt x="1031976" y="3797300"/>
                  </a:lnTo>
                  <a:lnTo>
                    <a:pt x="1112006" y="3848100"/>
                  </a:lnTo>
                  <a:lnTo>
                    <a:pt x="1194353" y="3898900"/>
                  </a:lnTo>
                  <a:lnTo>
                    <a:pt x="1236372" y="3911600"/>
                  </a:lnTo>
                  <a:lnTo>
                    <a:pt x="1322055" y="3962400"/>
                  </a:lnTo>
                  <a:lnTo>
                    <a:pt x="1365700" y="3975100"/>
                  </a:lnTo>
                  <a:lnTo>
                    <a:pt x="1409869" y="4000500"/>
                  </a:lnTo>
                  <a:lnTo>
                    <a:pt x="1454551" y="4013200"/>
                  </a:lnTo>
                  <a:lnTo>
                    <a:pt x="1499738" y="4038600"/>
                  </a:lnTo>
                  <a:lnTo>
                    <a:pt x="1545421" y="4051300"/>
                  </a:lnTo>
                  <a:lnTo>
                    <a:pt x="1591590" y="4076700"/>
                  </a:lnTo>
                  <a:lnTo>
                    <a:pt x="1685349" y="4102100"/>
                  </a:lnTo>
                  <a:lnTo>
                    <a:pt x="1732920" y="4127500"/>
                  </a:lnTo>
                  <a:lnTo>
                    <a:pt x="2180143" y="4241800"/>
                  </a:lnTo>
                  <a:lnTo>
                    <a:pt x="3572986" y="4241800"/>
                  </a:lnTo>
                  <a:lnTo>
                    <a:pt x="4020212" y="4127500"/>
                  </a:lnTo>
                  <a:lnTo>
                    <a:pt x="4067783" y="4102100"/>
                  </a:lnTo>
                  <a:lnTo>
                    <a:pt x="4161543" y="4076700"/>
                  </a:lnTo>
                  <a:lnTo>
                    <a:pt x="4207712" y="4051300"/>
                  </a:lnTo>
                  <a:lnTo>
                    <a:pt x="4253395" y="4038600"/>
                  </a:lnTo>
                  <a:lnTo>
                    <a:pt x="4298582" y="4013200"/>
                  </a:lnTo>
                  <a:lnTo>
                    <a:pt x="4343265" y="4000500"/>
                  </a:lnTo>
                  <a:lnTo>
                    <a:pt x="4387433" y="3975100"/>
                  </a:lnTo>
                  <a:lnTo>
                    <a:pt x="4431079" y="3962400"/>
                  </a:lnTo>
                  <a:lnTo>
                    <a:pt x="4516762" y="3911600"/>
                  </a:lnTo>
                  <a:lnTo>
                    <a:pt x="4558781" y="3898900"/>
                  </a:lnTo>
                  <a:lnTo>
                    <a:pt x="4641129" y="3848100"/>
                  </a:lnTo>
                  <a:lnTo>
                    <a:pt x="4721159" y="3797300"/>
                  </a:lnTo>
                  <a:lnTo>
                    <a:pt x="4760282" y="3771900"/>
                  </a:lnTo>
                  <a:lnTo>
                    <a:pt x="4798798" y="3746500"/>
                  </a:lnTo>
                  <a:lnTo>
                    <a:pt x="4836698" y="3721100"/>
                  </a:lnTo>
                  <a:lnTo>
                    <a:pt x="4873971" y="3695700"/>
                  </a:lnTo>
                  <a:lnTo>
                    <a:pt x="4910610" y="3670300"/>
                  </a:lnTo>
                  <a:lnTo>
                    <a:pt x="4946604" y="3644900"/>
                  </a:lnTo>
                  <a:lnTo>
                    <a:pt x="4981945" y="3619500"/>
                  </a:lnTo>
                  <a:lnTo>
                    <a:pt x="5016622" y="3581400"/>
                  </a:lnTo>
                  <a:lnTo>
                    <a:pt x="5050627" y="3556000"/>
                  </a:lnTo>
                  <a:lnTo>
                    <a:pt x="5083951" y="3530600"/>
                  </a:lnTo>
                  <a:lnTo>
                    <a:pt x="5116583" y="3492500"/>
                  </a:lnTo>
                  <a:lnTo>
                    <a:pt x="5148515" y="3467100"/>
                  </a:lnTo>
                  <a:lnTo>
                    <a:pt x="5179738" y="3441700"/>
                  </a:lnTo>
                  <a:lnTo>
                    <a:pt x="5210241" y="3403600"/>
                  </a:lnTo>
                  <a:lnTo>
                    <a:pt x="5240017" y="3378200"/>
                  </a:lnTo>
                  <a:lnTo>
                    <a:pt x="5269055" y="3340100"/>
                  </a:lnTo>
                  <a:lnTo>
                    <a:pt x="5297346" y="3314700"/>
                  </a:lnTo>
                  <a:lnTo>
                    <a:pt x="5324881" y="3276600"/>
                  </a:lnTo>
                  <a:lnTo>
                    <a:pt x="5351650" y="3251200"/>
                  </a:lnTo>
                  <a:lnTo>
                    <a:pt x="5377645" y="3213100"/>
                  </a:lnTo>
                  <a:lnTo>
                    <a:pt x="5402856" y="3175000"/>
                  </a:lnTo>
                  <a:lnTo>
                    <a:pt x="5427273" y="3149600"/>
                  </a:lnTo>
                  <a:lnTo>
                    <a:pt x="5450888" y="3111500"/>
                  </a:lnTo>
                  <a:lnTo>
                    <a:pt x="5473690" y="3073400"/>
                  </a:lnTo>
                  <a:lnTo>
                    <a:pt x="5495671" y="3035300"/>
                  </a:lnTo>
                  <a:lnTo>
                    <a:pt x="5516822" y="3009900"/>
                  </a:lnTo>
                  <a:lnTo>
                    <a:pt x="5537132" y="2971800"/>
                  </a:lnTo>
                  <a:lnTo>
                    <a:pt x="5556594" y="2933700"/>
                  </a:lnTo>
                  <a:lnTo>
                    <a:pt x="5575197" y="2895600"/>
                  </a:lnTo>
                  <a:lnTo>
                    <a:pt x="5592932" y="2857500"/>
                  </a:lnTo>
                  <a:lnTo>
                    <a:pt x="5609789" y="2819400"/>
                  </a:lnTo>
                  <a:lnTo>
                    <a:pt x="5625761" y="2781300"/>
                  </a:lnTo>
                  <a:lnTo>
                    <a:pt x="5640836" y="2743200"/>
                  </a:lnTo>
                  <a:lnTo>
                    <a:pt x="5655006" y="2705100"/>
                  </a:lnTo>
                  <a:lnTo>
                    <a:pt x="5668262" y="2667000"/>
                  </a:lnTo>
                  <a:lnTo>
                    <a:pt x="5680594" y="2628900"/>
                  </a:lnTo>
                  <a:lnTo>
                    <a:pt x="5691993" y="2590800"/>
                  </a:lnTo>
                  <a:lnTo>
                    <a:pt x="5702450" y="2552700"/>
                  </a:lnTo>
                  <a:lnTo>
                    <a:pt x="5711955" y="2514600"/>
                  </a:lnTo>
                  <a:lnTo>
                    <a:pt x="5720499" y="2476500"/>
                  </a:lnTo>
                  <a:lnTo>
                    <a:pt x="5728072" y="2438400"/>
                  </a:lnTo>
                  <a:lnTo>
                    <a:pt x="5734667" y="2400300"/>
                  </a:lnTo>
                  <a:lnTo>
                    <a:pt x="5740272" y="2349500"/>
                  </a:lnTo>
                  <a:lnTo>
                    <a:pt x="5744879" y="2311400"/>
                  </a:lnTo>
                  <a:lnTo>
                    <a:pt x="5748478" y="2273300"/>
                  </a:lnTo>
                  <a:lnTo>
                    <a:pt x="5751060" y="2235200"/>
                  </a:lnTo>
                  <a:lnTo>
                    <a:pt x="5752617" y="2184400"/>
                  </a:lnTo>
                  <a:lnTo>
                    <a:pt x="5753138" y="2146300"/>
                  </a:lnTo>
                  <a:lnTo>
                    <a:pt x="5752617" y="2108200"/>
                  </a:lnTo>
                  <a:lnTo>
                    <a:pt x="5751060" y="2070100"/>
                  </a:lnTo>
                  <a:lnTo>
                    <a:pt x="5748478" y="2032000"/>
                  </a:lnTo>
                  <a:lnTo>
                    <a:pt x="5744879" y="1981200"/>
                  </a:lnTo>
                  <a:lnTo>
                    <a:pt x="5740272" y="1943100"/>
                  </a:lnTo>
                  <a:lnTo>
                    <a:pt x="5734667" y="1905000"/>
                  </a:lnTo>
                  <a:lnTo>
                    <a:pt x="5728072" y="1866900"/>
                  </a:lnTo>
                  <a:lnTo>
                    <a:pt x="5720499" y="1828800"/>
                  </a:lnTo>
                  <a:lnTo>
                    <a:pt x="5711955" y="1790700"/>
                  </a:lnTo>
                  <a:lnTo>
                    <a:pt x="5702450" y="1739900"/>
                  </a:lnTo>
                  <a:lnTo>
                    <a:pt x="5691993" y="1701800"/>
                  </a:lnTo>
                  <a:lnTo>
                    <a:pt x="5680594" y="1663700"/>
                  </a:lnTo>
                  <a:lnTo>
                    <a:pt x="5668262" y="1625600"/>
                  </a:lnTo>
                  <a:lnTo>
                    <a:pt x="5655006" y="1587500"/>
                  </a:lnTo>
                  <a:lnTo>
                    <a:pt x="5640836" y="1549400"/>
                  </a:lnTo>
                  <a:lnTo>
                    <a:pt x="5625761" y="1511300"/>
                  </a:lnTo>
                  <a:lnTo>
                    <a:pt x="5609789" y="1473200"/>
                  </a:lnTo>
                  <a:lnTo>
                    <a:pt x="5592932" y="1435100"/>
                  </a:lnTo>
                  <a:lnTo>
                    <a:pt x="5575197" y="1409700"/>
                  </a:lnTo>
                  <a:lnTo>
                    <a:pt x="5556594" y="1371600"/>
                  </a:lnTo>
                  <a:lnTo>
                    <a:pt x="5537132" y="1333500"/>
                  </a:lnTo>
                  <a:lnTo>
                    <a:pt x="5516822" y="1295400"/>
                  </a:lnTo>
                  <a:lnTo>
                    <a:pt x="5495671" y="1257300"/>
                  </a:lnTo>
                  <a:lnTo>
                    <a:pt x="5473690" y="1219200"/>
                  </a:lnTo>
                  <a:lnTo>
                    <a:pt x="5450888" y="1193800"/>
                  </a:lnTo>
                  <a:lnTo>
                    <a:pt x="5427273" y="1155700"/>
                  </a:lnTo>
                  <a:lnTo>
                    <a:pt x="5402856" y="1117600"/>
                  </a:lnTo>
                  <a:lnTo>
                    <a:pt x="5377645" y="1092200"/>
                  </a:lnTo>
                  <a:lnTo>
                    <a:pt x="5351650" y="1054100"/>
                  </a:lnTo>
                  <a:lnTo>
                    <a:pt x="5324881" y="1016000"/>
                  </a:lnTo>
                  <a:lnTo>
                    <a:pt x="5297346" y="990600"/>
                  </a:lnTo>
                  <a:lnTo>
                    <a:pt x="5269055" y="952500"/>
                  </a:lnTo>
                  <a:lnTo>
                    <a:pt x="5240017" y="927100"/>
                  </a:lnTo>
                  <a:lnTo>
                    <a:pt x="5210241" y="889000"/>
                  </a:lnTo>
                  <a:lnTo>
                    <a:pt x="5179738" y="863600"/>
                  </a:lnTo>
                  <a:lnTo>
                    <a:pt x="5148515" y="825500"/>
                  </a:lnTo>
                  <a:lnTo>
                    <a:pt x="5116583" y="800100"/>
                  </a:lnTo>
                  <a:lnTo>
                    <a:pt x="5083951" y="774700"/>
                  </a:lnTo>
                  <a:lnTo>
                    <a:pt x="5050627" y="736600"/>
                  </a:lnTo>
                  <a:lnTo>
                    <a:pt x="5016622" y="711200"/>
                  </a:lnTo>
                  <a:lnTo>
                    <a:pt x="4981945" y="685800"/>
                  </a:lnTo>
                  <a:lnTo>
                    <a:pt x="4946604" y="660400"/>
                  </a:lnTo>
                  <a:lnTo>
                    <a:pt x="4910610" y="635000"/>
                  </a:lnTo>
                  <a:lnTo>
                    <a:pt x="4873971" y="596900"/>
                  </a:lnTo>
                  <a:lnTo>
                    <a:pt x="4836698" y="571500"/>
                  </a:lnTo>
                  <a:lnTo>
                    <a:pt x="4798798" y="546100"/>
                  </a:lnTo>
                  <a:lnTo>
                    <a:pt x="4760282" y="520700"/>
                  </a:lnTo>
                  <a:lnTo>
                    <a:pt x="4681438" y="469900"/>
                  </a:lnTo>
                  <a:lnTo>
                    <a:pt x="4641129" y="457200"/>
                  </a:lnTo>
                  <a:lnTo>
                    <a:pt x="4558781" y="406400"/>
                  </a:lnTo>
                  <a:lnTo>
                    <a:pt x="4474191" y="355600"/>
                  </a:lnTo>
                  <a:lnTo>
                    <a:pt x="4431079" y="342900"/>
                  </a:lnTo>
                  <a:lnTo>
                    <a:pt x="4387433" y="317500"/>
                  </a:lnTo>
                  <a:lnTo>
                    <a:pt x="4343265" y="304800"/>
                  </a:lnTo>
                  <a:lnTo>
                    <a:pt x="4298582" y="279400"/>
                  </a:lnTo>
                  <a:lnTo>
                    <a:pt x="4253395" y="266700"/>
                  </a:lnTo>
                  <a:lnTo>
                    <a:pt x="4207712" y="241300"/>
                  </a:lnTo>
                  <a:lnTo>
                    <a:pt x="4161543" y="228600"/>
                  </a:lnTo>
                  <a:lnTo>
                    <a:pt x="4114897" y="203200"/>
                  </a:lnTo>
                  <a:lnTo>
                    <a:pt x="3923732" y="152400"/>
                  </a:lnTo>
                  <a:lnTo>
                    <a:pt x="3874841" y="127000"/>
                  </a:lnTo>
                  <a:lnTo>
                    <a:pt x="3725682" y="88900"/>
                  </a:lnTo>
                  <a:close/>
                </a:path>
                <a:path w="5753734" h="4292600">
                  <a:moveTo>
                    <a:pt x="3521345" y="50800"/>
                  </a:moveTo>
                  <a:lnTo>
                    <a:pt x="2231784" y="50800"/>
                  </a:lnTo>
                  <a:lnTo>
                    <a:pt x="2077966" y="88900"/>
                  </a:lnTo>
                  <a:lnTo>
                    <a:pt x="3675164" y="88900"/>
                  </a:lnTo>
                  <a:lnTo>
                    <a:pt x="3521345" y="50800"/>
                  </a:lnTo>
                  <a:close/>
                </a:path>
                <a:path w="5753734" h="4292600">
                  <a:moveTo>
                    <a:pt x="3364323" y="25400"/>
                  </a:moveTo>
                  <a:lnTo>
                    <a:pt x="2388804" y="25400"/>
                  </a:lnTo>
                  <a:lnTo>
                    <a:pt x="2283781" y="50800"/>
                  </a:lnTo>
                  <a:lnTo>
                    <a:pt x="3469348" y="50800"/>
                  </a:lnTo>
                  <a:lnTo>
                    <a:pt x="3364323" y="25400"/>
                  </a:lnTo>
                  <a:close/>
                </a:path>
                <a:path w="5753734" h="4292600">
                  <a:moveTo>
                    <a:pt x="3257988" y="12700"/>
                  </a:moveTo>
                  <a:lnTo>
                    <a:pt x="2495139" y="12700"/>
                  </a:lnTo>
                  <a:lnTo>
                    <a:pt x="2441813" y="25400"/>
                  </a:lnTo>
                  <a:lnTo>
                    <a:pt x="3311315" y="25400"/>
                  </a:lnTo>
                  <a:lnTo>
                    <a:pt x="3257988" y="12700"/>
                  </a:lnTo>
                  <a:close/>
                </a:path>
                <a:path w="5753734" h="4292600">
                  <a:moveTo>
                    <a:pt x="3096189" y="0"/>
                  </a:moveTo>
                  <a:lnTo>
                    <a:pt x="2656937" y="0"/>
                  </a:lnTo>
                  <a:lnTo>
                    <a:pt x="2602711" y="12700"/>
                  </a:lnTo>
                  <a:lnTo>
                    <a:pt x="3150416" y="12700"/>
                  </a:lnTo>
                  <a:lnTo>
                    <a:pt x="3096189" y="0"/>
                  </a:lnTo>
                  <a:close/>
                </a:path>
              </a:pathLst>
            </a:custGeom>
            <a:solidFill>
              <a:srgbClr val="E4E4E4"/>
            </a:solidFill>
          </p:spPr>
          <p:txBody>
            <a:bodyPr wrap="square" lIns="0" tIns="0" rIns="0" bIns="0" rtlCol="0"/>
            <a:lstStyle/>
            <a:p>
              <a:endParaRPr/>
            </a:p>
          </p:txBody>
        </p:sp>
        <p:sp>
          <p:nvSpPr>
            <p:cNvPr id="61" name="object 6"/>
            <p:cNvSpPr/>
            <p:nvPr/>
          </p:nvSpPr>
          <p:spPr>
            <a:xfrm>
              <a:off x="4064923" y="3837436"/>
              <a:ext cx="2256904" cy="2306777"/>
            </a:xfrm>
            <a:prstGeom prst="rect">
              <a:avLst/>
            </a:prstGeom>
            <a:blipFill>
              <a:blip r:embed="rId4" cstate="print"/>
              <a:stretch>
                <a:fillRect/>
              </a:stretch>
            </a:blipFill>
          </p:spPr>
          <p:txBody>
            <a:bodyPr wrap="square" lIns="0" tIns="0" rIns="0" bIns="0" rtlCol="0"/>
            <a:lstStyle/>
            <a:p>
              <a:endParaRPr/>
            </a:p>
          </p:txBody>
        </p:sp>
        <p:sp>
          <p:nvSpPr>
            <p:cNvPr id="62" name="object 7"/>
            <p:cNvSpPr/>
            <p:nvPr/>
          </p:nvSpPr>
          <p:spPr>
            <a:xfrm>
              <a:off x="4060490" y="3831238"/>
              <a:ext cx="2117090" cy="2165350"/>
            </a:xfrm>
            <a:custGeom>
              <a:avLst/>
              <a:gdLst/>
              <a:ahLst/>
              <a:cxnLst/>
              <a:rect l="l" t="t" r="r" b="b"/>
              <a:pathLst>
                <a:path w="2117090" h="2165350">
                  <a:moveTo>
                    <a:pt x="1058303" y="0"/>
                  </a:moveTo>
                  <a:lnTo>
                    <a:pt x="1011162" y="1054"/>
                  </a:lnTo>
                  <a:lnTo>
                    <a:pt x="964548" y="4190"/>
                  </a:lnTo>
                  <a:lnTo>
                    <a:pt x="918506" y="9361"/>
                  </a:lnTo>
                  <a:lnTo>
                    <a:pt x="873078" y="16525"/>
                  </a:lnTo>
                  <a:lnTo>
                    <a:pt x="828307" y="25638"/>
                  </a:lnTo>
                  <a:lnTo>
                    <a:pt x="784236" y="36655"/>
                  </a:lnTo>
                  <a:lnTo>
                    <a:pt x="740908" y="49532"/>
                  </a:lnTo>
                  <a:lnTo>
                    <a:pt x="698366" y="64226"/>
                  </a:lnTo>
                  <a:lnTo>
                    <a:pt x="656654" y="80692"/>
                  </a:lnTo>
                  <a:lnTo>
                    <a:pt x="615814" y="98886"/>
                  </a:lnTo>
                  <a:lnTo>
                    <a:pt x="575889" y="118764"/>
                  </a:lnTo>
                  <a:lnTo>
                    <a:pt x="536922" y="140283"/>
                  </a:lnTo>
                  <a:lnTo>
                    <a:pt x="498957" y="163399"/>
                  </a:lnTo>
                  <a:lnTo>
                    <a:pt x="462036" y="188066"/>
                  </a:lnTo>
                  <a:lnTo>
                    <a:pt x="426202" y="214242"/>
                  </a:lnTo>
                  <a:lnTo>
                    <a:pt x="391498" y="241883"/>
                  </a:lnTo>
                  <a:lnTo>
                    <a:pt x="357968" y="270943"/>
                  </a:lnTo>
                  <a:lnTo>
                    <a:pt x="325654" y="301380"/>
                  </a:lnTo>
                  <a:lnTo>
                    <a:pt x="294600" y="333149"/>
                  </a:lnTo>
                  <a:lnTo>
                    <a:pt x="264847" y="366207"/>
                  </a:lnTo>
                  <a:lnTo>
                    <a:pt x="236440" y="400509"/>
                  </a:lnTo>
                  <a:lnTo>
                    <a:pt x="209422" y="436011"/>
                  </a:lnTo>
                  <a:lnTo>
                    <a:pt x="183835" y="472669"/>
                  </a:lnTo>
                  <a:lnTo>
                    <a:pt x="159722" y="510440"/>
                  </a:lnTo>
                  <a:lnTo>
                    <a:pt x="137127" y="549278"/>
                  </a:lnTo>
                  <a:lnTo>
                    <a:pt x="116092" y="589141"/>
                  </a:lnTo>
                  <a:lnTo>
                    <a:pt x="96661" y="629985"/>
                  </a:lnTo>
                  <a:lnTo>
                    <a:pt x="78876" y="671764"/>
                  </a:lnTo>
                  <a:lnTo>
                    <a:pt x="62780" y="714436"/>
                  </a:lnTo>
                  <a:lnTo>
                    <a:pt x="48417" y="757956"/>
                  </a:lnTo>
                  <a:lnTo>
                    <a:pt x="35830" y="802280"/>
                  </a:lnTo>
                  <a:lnTo>
                    <a:pt x="25061" y="847364"/>
                  </a:lnTo>
                  <a:lnTo>
                    <a:pt x="16154" y="893165"/>
                  </a:lnTo>
                  <a:lnTo>
                    <a:pt x="9151" y="939638"/>
                  </a:lnTo>
                  <a:lnTo>
                    <a:pt x="4095" y="986739"/>
                  </a:lnTo>
                  <a:lnTo>
                    <a:pt x="1031" y="1034424"/>
                  </a:lnTo>
                  <a:lnTo>
                    <a:pt x="0" y="1082649"/>
                  </a:lnTo>
                  <a:lnTo>
                    <a:pt x="1031" y="1130873"/>
                  </a:lnTo>
                  <a:lnTo>
                    <a:pt x="4095" y="1178558"/>
                  </a:lnTo>
                  <a:lnTo>
                    <a:pt x="9151" y="1225658"/>
                  </a:lnTo>
                  <a:lnTo>
                    <a:pt x="16154" y="1272130"/>
                  </a:lnTo>
                  <a:lnTo>
                    <a:pt x="25061" y="1317929"/>
                  </a:lnTo>
                  <a:lnTo>
                    <a:pt x="35830" y="1363013"/>
                  </a:lnTo>
                  <a:lnTo>
                    <a:pt x="48417" y="1407336"/>
                  </a:lnTo>
                  <a:lnTo>
                    <a:pt x="62780" y="1450856"/>
                  </a:lnTo>
                  <a:lnTo>
                    <a:pt x="78876" y="1493527"/>
                  </a:lnTo>
                  <a:lnTo>
                    <a:pt x="96661" y="1535306"/>
                  </a:lnTo>
                  <a:lnTo>
                    <a:pt x="116092" y="1576149"/>
                  </a:lnTo>
                  <a:lnTo>
                    <a:pt x="137127" y="1616011"/>
                  </a:lnTo>
                  <a:lnTo>
                    <a:pt x="159722" y="1654849"/>
                  </a:lnTo>
                  <a:lnTo>
                    <a:pt x="183835" y="1692620"/>
                  </a:lnTo>
                  <a:lnTo>
                    <a:pt x="209422" y="1729277"/>
                  </a:lnTo>
                  <a:lnTo>
                    <a:pt x="236440" y="1764779"/>
                  </a:lnTo>
                  <a:lnTo>
                    <a:pt x="264847" y="1799081"/>
                  </a:lnTo>
                  <a:lnTo>
                    <a:pt x="294600" y="1832138"/>
                  </a:lnTo>
                  <a:lnTo>
                    <a:pt x="325654" y="1863907"/>
                  </a:lnTo>
                  <a:lnTo>
                    <a:pt x="357968" y="1894343"/>
                  </a:lnTo>
                  <a:lnTo>
                    <a:pt x="391498" y="1923404"/>
                  </a:lnTo>
                  <a:lnTo>
                    <a:pt x="426202" y="1951044"/>
                  </a:lnTo>
                  <a:lnTo>
                    <a:pt x="462036" y="1977220"/>
                  </a:lnTo>
                  <a:lnTo>
                    <a:pt x="498957" y="2001887"/>
                  </a:lnTo>
                  <a:lnTo>
                    <a:pt x="536922" y="2025002"/>
                  </a:lnTo>
                  <a:lnTo>
                    <a:pt x="575889" y="2046521"/>
                  </a:lnTo>
                  <a:lnTo>
                    <a:pt x="615814" y="2066400"/>
                  </a:lnTo>
                  <a:lnTo>
                    <a:pt x="656654" y="2084594"/>
                  </a:lnTo>
                  <a:lnTo>
                    <a:pt x="698366" y="2101060"/>
                  </a:lnTo>
                  <a:lnTo>
                    <a:pt x="740908" y="2115754"/>
                  </a:lnTo>
                  <a:lnTo>
                    <a:pt x="784236" y="2128631"/>
                  </a:lnTo>
                  <a:lnTo>
                    <a:pt x="828307" y="2139648"/>
                  </a:lnTo>
                  <a:lnTo>
                    <a:pt x="873078" y="2148760"/>
                  </a:lnTo>
                  <a:lnTo>
                    <a:pt x="918506" y="2155924"/>
                  </a:lnTo>
                  <a:lnTo>
                    <a:pt x="964548" y="2161096"/>
                  </a:lnTo>
                  <a:lnTo>
                    <a:pt x="1011162" y="2164231"/>
                  </a:lnTo>
                  <a:lnTo>
                    <a:pt x="1058303" y="2165286"/>
                  </a:lnTo>
                  <a:lnTo>
                    <a:pt x="1105444" y="2164231"/>
                  </a:lnTo>
                  <a:lnTo>
                    <a:pt x="1152056" y="2161096"/>
                  </a:lnTo>
                  <a:lnTo>
                    <a:pt x="1198098" y="2155924"/>
                  </a:lnTo>
                  <a:lnTo>
                    <a:pt x="1243525" y="2148760"/>
                  </a:lnTo>
                  <a:lnTo>
                    <a:pt x="1288296" y="2139648"/>
                  </a:lnTo>
                  <a:lnTo>
                    <a:pt x="1332366" y="2128631"/>
                  </a:lnTo>
                  <a:lnTo>
                    <a:pt x="1375694" y="2115754"/>
                  </a:lnTo>
                  <a:lnTo>
                    <a:pt x="1418235" y="2101060"/>
                  </a:lnTo>
                  <a:lnTo>
                    <a:pt x="1459947" y="2084594"/>
                  </a:lnTo>
                  <a:lnTo>
                    <a:pt x="1500787" y="2066400"/>
                  </a:lnTo>
                  <a:lnTo>
                    <a:pt x="1540712" y="2046521"/>
                  </a:lnTo>
                  <a:lnTo>
                    <a:pt x="1579678" y="2025002"/>
                  </a:lnTo>
                  <a:lnTo>
                    <a:pt x="1617644" y="2001887"/>
                  </a:lnTo>
                  <a:lnTo>
                    <a:pt x="1654565" y="1977220"/>
                  </a:lnTo>
                  <a:lnTo>
                    <a:pt x="1690399" y="1951044"/>
                  </a:lnTo>
                  <a:lnTo>
                    <a:pt x="1725103" y="1923404"/>
                  </a:lnTo>
                  <a:lnTo>
                    <a:pt x="1758633" y="1894343"/>
                  </a:lnTo>
                  <a:lnTo>
                    <a:pt x="1790947" y="1863907"/>
                  </a:lnTo>
                  <a:lnTo>
                    <a:pt x="1822002" y="1832138"/>
                  </a:lnTo>
                  <a:lnTo>
                    <a:pt x="1851755" y="1799081"/>
                  </a:lnTo>
                  <a:lnTo>
                    <a:pt x="1880162" y="1764779"/>
                  </a:lnTo>
                  <a:lnTo>
                    <a:pt x="1907181" y="1729277"/>
                  </a:lnTo>
                  <a:lnTo>
                    <a:pt x="1932768" y="1692620"/>
                  </a:lnTo>
                  <a:lnTo>
                    <a:pt x="1956881" y="1654849"/>
                  </a:lnTo>
                  <a:lnTo>
                    <a:pt x="1979477" y="1616011"/>
                  </a:lnTo>
                  <a:lnTo>
                    <a:pt x="2000512" y="1576149"/>
                  </a:lnTo>
                  <a:lnTo>
                    <a:pt x="2019944" y="1535306"/>
                  </a:lnTo>
                  <a:lnTo>
                    <a:pt x="2037729" y="1493527"/>
                  </a:lnTo>
                  <a:lnTo>
                    <a:pt x="2053825" y="1450856"/>
                  </a:lnTo>
                  <a:lnTo>
                    <a:pt x="2068188" y="1407336"/>
                  </a:lnTo>
                  <a:lnTo>
                    <a:pt x="2080776" y="1363013"/>
                  </a:lnTo>
                  <a:lnTo>
                    <a:pt x="2091545" y="1317929"/>
                  </a:lnTo>
                  <a:lnTo>
                    <a:pt x="2100452" y="1272130"/>
                  </a:lnTo>
                  <a:lnTo>
                    <a:pt x="2107456" y="1225658"/>
                  </a:lnTo>
                  <a:lnTo>
                    <a:pt x="2112511" y="1178558"/>
                  </a:lnTo>
                  <a:lnTo>
                    <a:pt x="2115576" y="1130873"/>
                  </a:lnTo>
                  <a:lnTo>
                    <a:pt x="2116607" y="1082649"/>
                  </a:lnTo>
                  <a:lnTo>
                    <a:pt x="2115576" y="1034424"/>
                  </a:lnTo>
                  <a:lnTo>
                    <a:pt x="2112511" y="986739"/>
                  </a:lnTo>
                  <a:lnTo>
                    <a:pt x="2107456" y="939638"/>
                  </a:lnTo>
                  <a:lnTo>
                    <a:pt x="2100452" y="893165"/>
                  </a:lnTo>
                  <a:lnTo>
                    <a:pt x="2091545" y="847364"/>
                  </a:lnTo>
                  <a:lnTo>
                    <a:pt x="2080776" y="802280"/>
                  </a:lnTo>
                  <a:lnTo>
                    <a:pt x="2068188" y="757956"/>
                  </a:lnTo>
                  <a:lnTo>
                    <a:pt x="2053825" y="714436"/>
                  </a:lnTo>
                  <a:lnTo>
                    <a:pt x="2037729" y="671764"/>
                  </a:lnTo>
                  <a:lnTo>
                    <a:pt x="2019944" y="629985"/>
                  </a:lnTo>
                  <a:lnTo>
                    <a:pt x="2000512" y="589141"/>
                  </a:lnTo>
                  <a:lnTo>
                    <a:pt x="1979477" y="549278"/>
                  </a:lnTo>
                  <a:lnTo>
                    <a:pt x="1956881" y="510440"/>
                  </a:lnTo>
                  <a:lnTo>
                    <a:pt x="1932768" y="472669"/>
                  </a:lnTo>
                  <a:lnTo>
                    <a:pt x="1907181" y="436011"/>
                  </a:lnTo>
                  <a:lnTo>
                    <a:pt x="1880162" y="400509"/>
                  </a:lnTo>
                  <a:lnTo>
                    <a:pt x="1851755" y="366207"/>
                  </a:lnTo>
                  <a:lnTo>
                    <a:pt x="1822002" y="333149"/>
                  </a:lnTo>
                  <a:lnTo>
                    <a:pt x="1790947" y="301380"/>
                  </a:lnTo>
                  <a:lnTo>
                    <a:pt x="1758633" y="270943"/>
                  </a:lnTo>
                  <a:lnTo>
                    <a:pt x="1725103" y="241883"/>
                  </a:lnTo>
                  <a:lnTo>
                    <a:pt x="1690399" y="214242"/>
                  </a:lnTo>
                  <a:lnTo>
                    <a:pt x="1654565" y="188066"/>
                  </a:lnTo>
                  <a:lnTo>
                    <a:pt x="1617644" y="163399"/>
                  </a:lnTo>
                  <a:lnTo>
                    <a:pt x="1579678" y="140283"/>
                  </a:lnTo>
                  <a:lnTo>
                    <a:pt x="1540712" y="118764"/>
                  </a:lnTo>
                  <a:lnTo>
                    <a:pt x="1500787" y="98886"/>
                  </a:lnTo>
                  <a:lnTo>
                    <a:pt x="1459947" y="80692"/>
                  </a:lnTo>
                  <a:lnTo>
                    <a:pt x="1418235" y="64226"/>
                  </a:lnTo>
                  <a:lnTo>
                    <a:pt x="1375694" y="49532"/>
                  </a:lnTo>
                  <a:lnTo>
                    <a:pt x="1332366" y="36655"/>
                  </a:lnTo>
                  <a:lnTo>
                    <a:pt x="1288296" y="25638"/>
                  </a:lnTo>
                  <a:lnTo>
                    <a:pt x="1243525" y="16525"/>
                  </a:lnTo>
                  <a:lnTo>
                    <a:pt x="1198098" y="9361"/>
                  </a:lnTo>
                  <a:lnTo>
                    <a:pt x="1152056" y="4190"/>
                  </a:lnTo>
                  <a:lnTo>
                    <a:pt x="1105444" y="1054"/>
                  </a:lnTo>
                  <a:lnTo>
                    <a:pt x="1058303" y="0"/>
                  </a:lnTo>
                  <a:close/>
                </a:path>
              </a:pathLst>
            </a:custGeom>
            <a:solidFill>
              <a:srgbClr val="FB7F93"/>
            </a:solidFill>
          </p:spPr>
          <p:txBody>
            <a:bodyPr wrap="square" lIns="0" tIns="0" rIns="0" bIns="0" rtlCol="0"/>
            <a:lstStyle/>
            <a:p>
              <a:endParaRPr/>
            </a:p>
          </p:txBody>
        </p:sp>
        <p:sp>
          <p:nvSpPr>
            <p:cNvPr id="63" name="object 8"/>
            <p:cNvSpPr/>
            <p:nvPr/>
          </p:nvSpPr>
          <p:spPr>
            <a:xfrm>
              <a:off x="5033348" y="2112547"/>
              <a:ext cx="2256904" cy="2306777"/>
            </a:xfrm>
            <a:prstGeom prst="rect">
              <a:avLst/>
            </a:prstGeom>
            <a:blipFill>
              <a:blip r:embed="rId5" cstate="print"/>
              <a:stretch>
                <a:fillRect/>
              </a:stretch>
            </a:blipFill>
          </p:spPr>
          <p:txBody>
            <a:bodyPr wrap="square" lIns="0" tIns="0" rIns="0" bIns="0" rtlCol="0"/>
            <a:lstStyle/>
            <a:p>
              <a:endParaRPr/>
            </a:p>
          </p:txBody>
        </p:sp>
        <p:sp>
          <p:nvSpPr>
            <p:cNvPr id="64" name="object 9"/>
            <p:cNvSpPr/>
            <p:nvPr/>
          </p:nvSpPr>
          <p:spPr>
            <a:xfrm>
              <a:off x="5027722" y="2107188"/>
              <a:ext cx="2118360" cy="2167255"/>
            </a:xfrm>
            <a:custGeom>
              <a:avLst/>
              <a:gdLst/>
              <a:ahLst/>
              <a:cxnLst/>
              <a:rect l="l" t="t" r="r" b="b"/>
              <a:pathLst>
                <a:path w="2118359" h="2167254">
                  <a:moveTo>
                    <a:pt x="1059091" y="0"/>
                  </a:moveTo>
                  <a:lnTo>
                    <a:pt x="1011914" y="1055"/>
                  </a:lnTo>
                  <a:lnTo>
                    <a:pt x="965266" y="4193"/>
                  </a:lnTo>
                  <a:lnTo>
                    <a:pt x="919190" y="9368"/>
                  </a:lnTo>
                  <a:lnTo>
                    <a:pt x="873728" y="16537"/>
                  </a:lnTo>
                  <a:lnTo>
                    <a:pt x="828924" y="25656"/>
                  </a:lnTo>
                  <a:lnTo>
                    <a:pt x="784820" y="36681"/>
                  </a:lnTo>
                  <a:lnTo>
                    <a:pt x="741460" y="49567"/>
                  </a:lnTo>
                  <a:lnTo>
                    <a:pt x="698887" y="64271"/>
                  </a:lnTo>
                  <a:lnTo>
                    <a:pt x="657144" y="80749"/>
                  </a:lnTo>
                  <a:lnTo>
                    <a:pt x="616273" y="98956"/>
                  </a:lnTo>
                  <a:lnTo>
                    <a:pt x="576319" y="118849"/>
                  </a:lnTo>
                  <a:lnTo>
                    <a:pt x="537323" y="140383"/>
                  </a:lnTo>
                  <a:lnTo>
                    <a:pt x="499330" y="163515"/>
                  </a:lnTo>
                  <a:lnTo>
                    <a:pt x="462381" y="188200"/>
                  </a:lnTo>
                  <a:lnTo>
                    <a:pt x="426520" y="214395"/>
                  </a:lnTo>
                  <a:lnTo>
                    <a:pt x="391791" y="242055"/>
                  </a:lnTo>
                  <a:lnTo>
                    <a:pt x="358236" y="271136"/>
                  </a:lnTo>
                  <a:lnTo>
                    <a:pt x="325898" y="301594"/>
                  </a:lnTo>
                  <a:lnTo>
                    <a:pt x="294820" y="333386"/>
                  </a:lnTo>
                  <a:lnTo>
                    <a:pt x="265045" y="366467"/>
                  </a:lnTo>
                  <a:lnTo>
                    <a:pt x="236617" y="400794"/>
                  </a:lnTo>
                  <a:lnTo>
                    <a:pt x="209579" y="436321"/>
                  </a:lnTo>
                  <a:lnTo>
                    <a:pt x="183972" y="473005"/>
                  </a:lnTo>
                  <a:lnTo>
                    <a:pt x="159842" y="510803"/>
                  </a:lnTo>
                  <a:lnTo>
                    <a:pt x="137230" y="549670"/>
                  </a:lnTo>
                  <a:lnTo>
                    <a:pt x="116179" y="589561"/>
                  </a:lnTo>
                  <a:lnTo>
                    <a:pt x="96733" y="630434"/>
                  </a:lnTo>
                  <a:lnTo>
                    <a:pt x="78935" y="672243"/>
                  </a:lnTo>
                  <a:lnTo>
                    <a:pt x="62827" y="714946"/>
                  </a:lnTo>
                  <a:lnTo>
                    <a:pt x="48454" y="758497"/>
                  </a:lnTo>
                  <a:lnTo>
                    <a:pt x="35857" y="802853"/>
                  </a:lnTo>
                  <a:lnTo>
                    <a:pt x="25080" y="847970"/>
                  </a:lnTo>
                  <a:lnTo>
                    <a:pt x="16166" y="893803"/>
                  </a:lnTo>
                  <a:lnTo>
                    <a:pt x="9158" y="940309"/>
                  </a:lnTo>
                  <a:lnTo>
                    <a:pt x="4098" y="987444"/>
                  </a:lnTo>
                  <a:lnTo>
                    <a:pt x="1031" y="1035164"/>
                  </a:lnTo>
                  <a:lnTo>
                    <a:pt x="0" y="1083424"/>
                  </a:lnTo>
                  <a:lnTo>
                    <a:pt x="1031" y="1131684"/>
                  </a:lnTo>
                  <a:lnTo>
                    <a:pt x="4098" y="1179403"/>
                  </a:lnTo>
                  <a:lnTo>
                    <a:pt x="9158" y="1226538"/>
                  </a:lnTo>
                  <a:lnTo>
                    <a:pt x="16166" y="1273045"/>
                  </a:lnTo>
                  <a:lnTo>
                    <a:pt x="25080" y="1318878"/>
                  </a:lnTo>
                  <a:lnTo>
                    <a:pt x="35857" y="1363995"/>
                  </a:lnTo>
                  <a:lnTo>
                    <a:pt x="48454" y="1408351"/>
                  </a:lnTo>
                  <a:lnTo>
                    <a:pt x="62827" y="1451902"/>
                  </a:lnTo>
                  <a:lnTo>
                    <a:pt x="78935" y="1494604"/>
                  </a:lnTo>
                  <a:lnTo>
                    <a:pt x="96733" y="1536414"/>
                  </a:lnTo>
                  <a:lnTo>
                    <a:pt x="116179" y="1577286"/>
                  </a:lnTo>
                  <a:lnTo>
                    <a:pt x="137230" y="1617178"/>
                  </a:lnTo>
                  <a:lnTo>
                    <a:pt x="159842" y="1656045"/>
                  </a:lnTo>
                  <a:lnTo>
                    <a:pt x="183972" y="1693842"/>
                  </a:lnTo>
                  <a:lnTo>
                    <a:pt x="209579" y="1730527"/>
                  </a:lnTo>
                  <a:lnTo>
                    <a:pt x="236617" y="1766054"/>
                  </a:lnTo>
                  <a:lnTo>
                    <a:pt x="265045" y="1800380"/>
                  </a:lnTo>
                  <a:lnTo>
                    <a:pt x="294820" y="1833461"/>
                  </a:lnTo>
                  <a:lnTo>
                    <a:pt x="325898" y="1865253"/>
                  </a:lnTo>
                  <a:lnTo>
                    <a:pt x="358236" y="1895712"/>
                  </a:lnTo>
                  <a:lnTo>
                    <a:pt x="391791" y="1924793"/>
                  </a:lnTo>
                  <a:lnTo>
                    <a:pt x="426520" y="1952453"/>
                  </a:lnTo>
                  <a:lnTo>
                    <a:pt x="462381" y="1978648"/>
                  </a:lnTo>
                  <a:lnTo>
                    <a:pt x="499330" y="2003333"/>
                  </a:lnTo>
                  <a:lnTo>
                    <a:pt x="537323" y="2026465"/>
                  </a:lnTo>
                  <a:lnTo>
                    <a:pt x="576319" y="2047999"/>
                  </a:lnTo>
                  <a:lnTo>
                    <a:pt x="616273" y="2067892"/>
                  </a:lnTo>
                  <a:lnTo>
                    <a:pt x="657144" y="2086099"/>
                  </a:lnTo>
                  <a:lnTo>
                    <a:pt x="698887" y="2102577"/>
                  </a:lnTo>
                  <a:lnTo>
                    <a:pt x="741460" y="2117281"/>
                  </a:lnTo>
                  <a:lnTo>
                    <a:pt x="784820" y="2130167"/>
                  </a:lnTo>
                  <a:lnTo>
                    <a:pt x="828924" y="2141192"/>
                  </a:lnTo>
                  <a:lnTo>
                    <a:pt x="873728" y="2150310"/>
                  </a:lnTo>
                  <a:lnTo>
                    <a:pt x="919190" y="2157480"/>
                  </a:lnTo>
                  <a:lnTo>
                    <a:pt x="965266" y="2162655"/>
                  </a:lnTo>
                  <a:lnTo>
                    <a:pt x="1011914" y="2165792"/>
                  </a:lnTo>
                  <a:lnTo>
                    <a:pt x="1059091" y="2166848"/>
                  </a:lnTo>
                  <a:lnTo>
                    <a:pt x="1106266" y="2165792"/>
                  </a:lnTo>
                  <a:lnTo>
                    <a:pt x="1152913" y="2162655"/>
                  </a:lnTo>
                  <a:lnTo>
                    <a:pt x="1198988" y="2157480"/>
                  </a:lnTo>
                  <a:lnTo>
                    <a:pt x="1244449" y="2150310"/>
                  </a:lnTo>
                  <a:lnTo>
                    <a:pt x="1289253" y="2141192"/>
                  </a:lnTo>
                  <a:lnTo>
                    <a:pt x="1333356" y="2130167"/>
                  </a:lnTo>
                  <a:lnTo>
                    <a:pt x="1376715" y="2117281"/>
                  </a:lnTo>
                  <a:lnTo>
                    <a:pt x="1419287" y="2102577"/>
                  </a:lnTo>
                  <a:lnTo>
                    <a:pt x="1461030" y="2086099"/>
                  </a:lnTo>
                  <a:lnTo>
                    <a:pt x="1501900" y="2067892"/>
                  </a:lnTo>
                  <a:lnTo>
                    <a:pt x="1541854" y="2047999"/>
                  </a:lnTo>
                  <a:lnTo>
                    <a:pt x="1580849" y="2026465"/>
                  </a:lnTo>
                  <a:lnTo>
                    <a:pt x="1618842" y="2003333"/>
                  </a:lnTo>
                  <a:lnTo>
                    <a:pt x="1655791" y="1978648"/>
                  </a:lnTo>
                  <a:lnTo>
                    <a:pt x="1691651" y="1952453"/>
                  </a:lnTo>
                  <a:lnTo>
                    <a:pt x="1726380" y="1924793"/>
                  </a:lnTo>
                  <a:lnTo>
                    <a:pt x="1759935" y="1895712"/>
                  </a:lnTo>
                  <a:lnTo>
                    <a:pt x="1792273" y="1865253"/>
                  </a:lnTo>
                  <a:lnTo>
                    <a:pt x="1823350" y="1833461"/>
                  </a:lnTo>
                  <a:lnTo>
                    <a:pt x="1853124" y="1800380"/>
                  </a:lnTo>
                  <a:lnTo>
                    <a:pt x="1881552" y="1766054"/>
                  </a:lnTo>
                  <a:lnTo>
                    <a:pt x="1908591" y="1730527"/>
                  </a:lnTo>
                  <a:lnTo>
                    <a:pt x="1934197" y="1693842"/>
                  </a:lnTo>
                  <a:lnTo>
                    <a:pt x="1958327" y="1656045"/>
                  </a:lnTo>
                  <a:lnTo>
                    <a:pt x="1980939" y="1617178"/>
                  </a:lnTo>
                  <a:lnTo>
                    <a:pt x="2001990" y="1577286"/>
                  </a:lnTo>
                  <a:lnTo>
                    <a:pt x="2021436" y="1536414"/>
                  </a:lnTo>
                  <a:lnTo>
                    <a:pt x="2039234" y="1494604"/>
                  </a:lnTo>
                  <a:lnTo>
                    <a:pt x="2055341" y="1451902"/>
                  </a:lnTo>
                  <a:lnTo>
                    <a:pt x="2069715" y="1408351"/>
                  </a:lnTo>
                  <a:lnTo>
                    <a:pt x="2082312" y="1363995"/>
                  </a:lnTo>
                  <a:lnTo>
                    <a:pt x="2093089" y="1318878"/>
                  </a:lnTo>
                  <a:lnTo>
                    <a:pt x="2102003" y="1273045"/>
                  </a:lnTo>
                  <a:lnTo>
                    <a:pt x="2109011" y="1226538"/>
                  </a:lnTo>
                  <a:lnTo>
                    <a:pt x="2114070" y="1179403"/>
                  </a:lnTo>
                  <a:lnTo>
                    <a:pt x="2117137" y="1131684"/>
                  </a:lnTo>
                  <a:lnTo>
                    <a:pt x="2118169" y="1083424"/>
                  </a:lnTo>
                  <a:lnTo>
                    <a:pt x="2117137" y="1035164"/>
                  </a:lnTo>
                  <a:lnTo>
                    <a:pt x="2114070" y="987444"/>
                  </a:lnTo>
                  <a:lnTo>
                    <a:pt x="2109011" y="940309"/>
                  </a:lnTo>
                  <a:lnTo>
                    <a:pt x="2102003" y="893803"/>
                  </a:lnTo>
                  <a:lnTo>
                    <a:pt x="2093089" y="847970"/>
                  </a:lnTo>
                  <a:lnTo>
                    <a:pt x="2082312" y="802853"/>
                  </a:lnTo>
                  <a:lnTo>
                    <a:pt x="2069715" y="758497"/>
                  </a:lnTo>
                  <a:lnTo>
                    <a:pt x="2055341" y="714946"/>
                  </a:lnTo>
                  <a:lnTo>
                    <a:pt x="2039234" y="672243"/>
                  </a:lnTo>
                  <a:lnTo>
                    <a:pt x="2021436" y="630434"/>
                  </a:lnTo>
                  <a:lnTo>
                    <a:pt x="2001990" y="589561"/>
                  </a:lnTo>
                  <a:lnTo>
                    <a:pt x="1980939" y="549670"/>
                  </a:lnTo>
                  <a:lnTo>
                    <a:pt x="1958327" y="510803"/>
                  </a:lnTo>
                  <a:lnTo>
                    <a:pt x="1934197" y="473005"/>
                  </a:lnTo>
                  <a:lnTo>
                    <a:pt x="1908591" y="436321"/>
                  </a:lnTo>
                  <a:lnTo>
                    <a:pt x="1881552" y="400794"/>
                  </a:lnTo>
                  <a:lnTo>
                    <a:pt x="1853124" y="366467"/>
                  </a:lnTo>
                  <a:lnTo>
                    <a:pt x="1823350" y="333386"/>
                  </a:lnTo>
                  <a:lnTo>
                    <a:pt x="1792273" y="301594"/>
                  </a:lnTo>
                  <a:lnTo>
                    <a:pt x="1759935" y="271136"/>
                  </a:lnTo>
                  <a:lnTo>
                    <a:pt x="1726380" y="242055"/>
                  </a:lnTo>
                  <a:lnTo>
                    <a:pt x="1691651" y="214395"/>
                  </a:lnTo>
                  <a:lnTo>
                    <a:pt x="1655791" y="188200"/>
                  </a:lnTo>
                  <a:lnTo>
                    <a:pt x="1618842" y="163515"/>
                  </a:lnTo>
                  <a:lnTo>
                    <a:pt x="1580849" y="140383"/>
                  </a:lnTo>
                  <a:lnTo>
                    <a:pt x="1541854" y="118849"/>
                  </a:lnTo>
                  <a:lnTo>
                    <a:pt x="1501900" y="98956"/>
                  </a:lnTo>
                  <a:lnTo>
                    <a:pt x="1461030" y="80749"/>
                  </a:lnTo>
                  <a:lnTo>
                    <a:pt x="1419287" y="64271"/>
                  </a:lnTo>
                  <a:lnTo>
                    <a:pt x="1376715" y="49567"/>
                  </a:lnTo>
                  <a:lnTo>
                    <a:pt x="1333356" y="36681"/>
                  </a:lnTo>
                  <a:lnTo>
                    <a:pt x="1289253" y="25656"/>
                  </a:lnTo>
                  <a:lnTo>
                    <a:pt x="1244449" y="16537"/>
                  </a:lnTo>
                  <a:lnTo>
                    <a:pt x="1198988" y="9368"/>
                  </a:lnTo>
                  <a:lnTo>
                    <a:pt x="1152913" y="4193"/>
                  </a:lnTo>
                  <a:lnTo>
                    <a:pt x="1106266" y="1055"/>
                  </a:lnTo>
                  <a:lnTo>
                    <a:pt x="1059091" y="0"/>
                  </a:lnTo>
                  <a:close/>
                </a:path>
              </a:pathLst>
            </a:custGeom>
            <a:solidFill>
              <a:srgbClr val="EC5970"/>
            </a:solidFill>
          </p:spPr>
          <p:txBody>
            <a:bodyPr wrap="square" lIns="0" tIns="0" rIns="0" bIns="0" rtlCol="0"/>
            <a:lstStyle/>
            <a:p>
              <a:endParaRPr/>
            </a:p>
          </p:txBody>
        </p:sp>
        <p:sp>
          <p:nvSpPr>
            <p:cNvPr id="65" name="object 10"/>
            <p:cNvSpPr/>
            <p:nvPr/>
          </p:nvSpPr>
          <p:spPr>
            <a:xfrm>
              <a:off x="3092331" y="2125018"/>
              <a:ext cx="2256904" cy="2306777"/>
            </a:xfrm>
            <a:prstGeom prst="rect">
              <a:avLst/>
            </a:prstGeom>
            <a:blipFill>
              <a:blip r:embed="rId6" cstate="print"/>
              <a:stretch>
                <a:fillRect/>
              </a:stretch>
            </a:blipFill>
          </p:spPr>
          <p:txBody>
            <a:bodyPr wrap="square" lIns="0" tIns="0" rIns="0" bIns="0" rtlCol="0"/>
            <a:lstStyle/>
            <a:p>
              <a:endParaRPr/>
            </a:p>
          </p:txBody>
        </p:sp>
        <p:sp>
          <p:nvSpPr>
            <p:cNvPr id="66" name="object 11"/>
            <p:cNvSpPr/>
            <p:nvPr/>
          </p:nvSpPr>
          <p:spPr>
            <a:xfrm>
              <a:off x="3088547" y="2121310"/>
              <a:ext cx="2117090" cy="2165350"/>
            </a:xfrm>
            <a:custGeom>
              <a:avLst/>
              <a:gdLst/>
              <a:ahLst/>
              <a:cxnLst/>
              <a:rect l="l" t="t" r="r" b="b"/>
              <a:pathLst>
                <a:path w="2117090" h="2165350">
                  <a:moveTo>
                    <a:pt x="1058303" y="0"/>
                  </a:moveTo>
                  <a:lnTo>
                    <a:pt x="1011162" y="1054"/>
                  </a:lnTo>
                  <a:lnTo>
                    <a:pt x="964548" y="4190"/>
                  </a:lnTo>
                  <a:lnTo>
                    <a:pt x="918506" y="9361"/>
                  </a:lnTo>
                  <a:lnTo>
                    <a:pt x="873078" y="16525"/>
                  </a:lnTo>
                  <a:lnTo>
                    <a:pt x="828307" y="25638"/>
                  </a:lnTo>
                  <a:lnTo>
                    <a:pt x="784236" y="36655"/>
                  </a:lnTo>
                  <a:lnTo>
                    <a:pt x="740908" y="49532"/>
                  </a:lnTo>
                  <a:lnTo>
                    <a:pt x="698366" y="64226"/>
                  </a:lnTo>
                  <a:lnTo>
                    <a:pt x="656654" y="80692"/>
                  </a:lnTo>
                  <a:lnTo>
                    <a:pt x="615814" y="98886"/>
                  </a:lnTo>
                  <a:lnTo>
                    <a:pt x="575889" y="118764"/>
                  </a:lnTo>
                  <a:lnTo>
                    <a:pt x="536922" y="140283"/>
                  </a:lnTo>
                  <a:lnTo>
                    <a:pt x="498957" y="163399"/>
                  </a:lnTo>
                  <a:lnTo>
                    <a:pt x="462036" y="188066"/>
                  </a:lnTo>
                  <a:lnTo>
                    <a:pt x="426202" y="214242"/>
                  </a:lnTo>
                  <a:lnTo>
                    <a:pt x="391498" y="241883"/>
                  </a:lnTo>
                  <a:lnTo>
                    <a:pt x="357968" y="270943"/>
                  </a:lnTo>
                  <a:lnTo>
                    <a:pt x="325654" y="301380"/>
                  </a:lnTo>
                  <a:lnTo>
                    <a:pt x="294600" y="333149"/>
                  </a:lnTo>
                  <a:lnTo>
                    <a:pt x="264847" y="366207"/>
                  </a:lnTo>
                  <a:lnTo>
                    <a:pt x="236440" y="400509"/>
                  </a:lnTo>
                  <a:lnTo>
                    <a:pt x="209422" y="436011"/>
                  </a:lnTo>
                  <a:lnTo>
                    <a:pt x="183835" y="472669"/>
                  </a:lnTo>
                  <a:lnTo>
                    <a:pt x="159722" y="510440"/>
                  </a:lnTo>
                  <a:lnTo>
                    <a:pt x="137127" y="549278"/>
                  </a:lnTo>
                  <a:lnTo>
                    <a:pt x="116092" y="589141"/>
                  </a:lnTo>
                  <a:lnTo>
                    <a:pt x="96661" y="629985"/>
                  </a:lnTo>
                  <a:lnTo>
                    <a:pt x="78876" y="671764"/>
                  </a:lnTo>
                  <a:lnTo>
                    <a:pt x="62780" y="714436"/>
                  </a:lnTo>
                  <a:lnTo>
                    <a:pt x="48417" y="757956"/>
                  </a:lnTo>
                  <a:lnTo>
                    <a:pt x="35830" y="802280"/>
                  </a:lnTo>
                  <a:lnTo>
                    <a:pt x="25061" y="847364"/>
                  </a:lnTo>
                  <a:lnTo>
                    <a:pt x="16154" y="893165"/>
                  </a:lnTo>
                  <a:lnTo>
                    <a:pt x="9151" y="939638"/>
                  </a:lnTo>
                  <a:lnTo>
                    <a:pt x="4095" y="986739"/>
                  </a:lnTo>
                  <a:lnTo>
                    <a:pt x="1031" y="1034424"/>
                  </a:lnTo>
                  <a:lnTo>
                    <a:pt x="0" y="1082649"/>
                  </a:lnTo>
                  <a:lnTo>
                    <a:pt x="1031" y="1130873"/>
                  </a:lnTo>
                  <a:lnTo>
                    <a:pt x="4095" y="1178558"/>
                  </a:lnTo>
                  <a:lnTo>
                    <a:pt x="9151" y="1225658"/>
                  </a:lnTo>
                  <a:lnTo>
                    <a:pt x="16154" y="1272130"/>
                  </a:lnTo>
                  <a:lnTo>
                    <a:pt x="25061" y="1317929"/>
                  </a:lnTo>
                  <a:lnTo>
                    <a:pt x="35830" y="1363013"/>
                  </a:lnTo>
                  <a:lnTo>
                    <a:pt x="48417" y="1407336"/>
                  </a:lnTo>
                  <a:lnTo>
                    <a:pt x="62780" y="1450856"/>
                  </a:lnTo>
                  <a:lnTo>
                    <a:pt x="78876" y="1493527"/>
                  </a:lnTo>
                  <a:lnTo>
                    <a:pt x="96661" y="1535306"/>
                  </a:lnTo>
                  <a:lnTo>
                    <a:pt x="116092" y="1576149"/>
                  </a:lnTo>
                  <a:lnTo>
                    <a:pt x="137127" y="1616011"/>
                  </a:lnTo>
                  <a:lnTo>
                    <a:pt x="159722" y="1654849"/>
                  </a:lnTo>
                  <a:lnTo>
                    <a:pt x="183835" y="1692620"/>
                  </a:lnTo>
                  <a:lnTo>
                    <a:pt x="209422" y="1729277"/>
                  </a:lnTo>
                  <a:lnTo>
                    <a:pt x="236440" y="1764779"/>
                  </a:lnTo>
                  <a:lnTo>
                    <a:pt x="264847" y="1799081"/>
                  </a:lnTo>
                  <a:lnTo>
                    <a:pt x="294600" y="1832138"/>
                  </a:lnTo>
                  <a:lnTo>
                    <a:pt x="325654" y="1863907"/>
                  </a:lnTo>
                  <a:lnTo>
                    <a:pt x="357968" y="1894343"/>
                  </a:lnTo>
                  <a:lnTo>
                    <a:pt x="391498" y="1923404"/>
                  </a:lnTo>
                  <a:lnTo>
                    <a:pt x="426202" y="1951044"/>
                  </a:lnTo>
                  <a:lnTo>
                    <a:pt x="462036" y="1977220"/>
                  </a:lnTo>
                  <a:lnTo>
                    <a:pt x="498957" y="2001887"/>
                  </a:lnTo>
                  <a:lnTo>
                    <a:pt x="536922" y="2025002"/>
                  </a:lnTo>
                  <a:lnTo>
                    <a:pt x="575889" y="2046521"/>
                  </a:lnTo>
                  <a:lnTo>
                    <a:pt x="615814" y="2066400"/>
                  </a:lnTo>
                  <a:lnTo>
                    <a:pt x="656654" y="2084594"/>
                  </a:lnTo>
                  <a:lnTo>
                    <a:pt x="698366" y="2101060"/>
                  </a:lnTo>
                  <a:lnTo>
                    <a:pt x="740908" y="2115754"/>
                  </a:lnTo>
                  <a:lnTo>
                    <a:pt x="784236" y="2128631"/>
                  </a:lnTo>
                  <a:lnTo>
                    <a:pt x="828307" y="2139648"/>
                  </a:lnTo>
                  <a:lnTo>
                    <a:pt x="873078" y="2148760"/>
                  </a:lnTo>
                  <a:lnTo>
                    <a:pt x="918506" y="2155924"/>
                  </a:lnTo>
                  <a:lnTo>
                    <a:pt x="964548" y="2161096"/>
                  </a:lnTo>
                  <a:lnTo>
                    <a:pt x="1011162" y="2164231"/>
                  </a:lnTo>
                  <a:lnTo>
                    <a:pt x="1058303" y="2165286"/>
                  </a:lnTo>
                  <a:lnTo>
                    <a:pt x="1105444" y="2164231"/>
                  </a:lnTo>
                  <a:lnTo>
                    <a:pt x="1152056" y="2161096"/>
                  </a:lnTo>
                  <a:lnTo>
                    <a:pt x="1198098" y="2155924"/>
                  </a:lnTo>
                  <a:lnTo>
                    <a:pt x="1243525" y="2148760"/>
                  </a:lnTo>
                  <a:lnTo>
                    <a:pt x="1288296" y="2139648"/>
                  </a:lnTo>
                  <a:lnTo>
                    <a:pt x="1332366" y="2128631"/>
                  </a:lnTo>
                  <a:lnTo>
                    <a:pt x="1375694" y="2115754"/>
                  </a:lnTo>
                  <a:lnTo>
                    <a:pt x="1418235" y="2101060"/>
                  </a:lnTo>
                  <a:lnTo>
                    <a:pt x="1459947" y="2084594"/>
                  </a:lnTo>
                  <a:lnTo>
                    <a:pt x="1500787" y="2066400"/>
                  </a:lnTo>
                  <a:lnTo>
                    <a:pt x="1540712" y="2046521"/>
                  </a:lnTo>
                  <a:lnTo>
                    <a:pt x="1579678" y="2025002"/>
                  </a:lnTo>
                  <a:lnTo>
                    <a:pt x="1617644" y="2001887"/>
                  </a:lnTo>
                  <a:lnTo>
                    <a:pt x="1654565" y="1977220"/>
                  </a:lnTo>
                  <a:lnTo>
                    <a:pt x="1690399" y="1951044"/>
                  </a:lnTo>
                  <a:lnTo>
                    <a:pt x="1725103" y="1923404"/>
                  </a:lnTo>
                  <a:lnTo>
                    <a:pt x="1758633" y="1894343"/>
                  </a:lnTo>
                  <a:lnTo>
                    <a:pt x="1790947" y="1863907"/>
                  </a:lnTo>
                  <a:lnTo>
                    <a:pt x="1822002" y="1832138"/>
                  </a:lnTo>
                  <a:lnTo>
                    <a:pt x="1851755" y="1799081"/>
                  </a:lnTo>
                  <a:lnTo>
                    <a:pt x="1880162" y="1764779"/>
                  </a:lnTo>
                  <a:lnTo>
                    <a:pt x="1907181" y="1729277"/>
                  </a:lnTo>
                  <a:lnTo>
                    <a:pt x="1932768" y="1692620"/>
                  </a:lnTo>
                  <a:lnTo>
                    <a:pt x="1956881" y="1654849"/>
                  </a:lnTo>
                  <a:lnTo>
                    <a:pt x="1979477" y="1616011"/>
                  </a:lnTo>
                  <a:lnTo>
                    <a:pt x="2000512" y="1576149"/>
                  </a:lnTo>
                  <a:lnTo>
                    <a:pt x="2019944" y="1535306"/>
                  </a:lnTo>
                  <a:lnTo>
                    <a:pt x="2037729" y="1493527"/>
                  </a:lnTo>
                  <a:lnTo>
                    <a:pt x="2053825" y="1450856"/>
                  </a:lnTo>
                  <a:lnTo>
                    <a:pt x="2068188" y="1407336"/>
                  </a:lnTo>
                  <a:lnTo>
                    <a:pt x="2080776" y="1363013"/>
                  </a:lnTo>
                  <a:lnTo>
                    <a:pt x="2091545" y="1317929"/>
                  </a:lnTo>
                  <a:lnTo>
                    <a:pt x="2100452" y="1272130"/>
                  </a:lnTo>
                  <a:lnTo>
                    <a:pt x="2107456" y="1225658"/>
                  </a:lnTo>
                  <a:lnTo>
                    <a:pt x="2112511" y="1178558"/>
                  </a:lnTo>
                  <a:lnTo>
                    <a:pt x="2115576" y="1130873"/>
                  </a:lnTo>
                  <a:lnTo>
                    <a:pt x="2116607" y="1082649"/>
                  </a:lnTo>
                  <a:lnTo>
                    <a:pt x="2115576" y="1034424"/>
                  </a:lnTo>
                  <a:lnTo>
                    <a:pt x="2112511" y="986739"/>
                  </a:lnTo>
                  <a:lnTo>
                    <a:pt x="2107456" y="939638"/>
                  </a:lnTo>
                  <a:lnTo>
                    <a:pt x="2100452" y="893165"/>
                  </a:lnTo>
                  <a:lnTo>
                    <a:pt x="2091545" y="847364"/>
                  </a:lnTo>
                  <a:lnTo>
                    <a:pt x="2080776" y="802280"/>
                  </a:lnTo>
                  <a:lnTo>
                    <a:pt x="2068188" y="757956"/>
                  </a:lnTo>
                  <a:lnTo>
                    <a:pt x="2053825" y="714436"/>
                  </a:lnTo>
                  <a:lnTo>
                    <a:pt x="2037729" y="671764"/>
                  </a:lnTo>
                  <a:lnTo>
                    <a:pt x="2019944" y="629985"/>
                  </a:lnTo>
                  <a:lnTo>
                    <a:pt x="2000512" y="589141"/>
                  </a:lnTo>
                  <a:lnTo>
                    <a:pt x="1979477" y="549278"/>
                  </a:lnTo>
                  <a:lnTo>
                    <a:pt x="1956881" y="510440"/>
                  </a:lnTo>
                  <a:lnTo>
                    <a:pt x="1932768" y="472669"/>
                  </a:lnTo>
                  <a:lnTo>
                    <a:pt x="1907181" y="436011"/>
                  </a:lnTo>
                  <a:lnTo>
                    <a:pt x="1880162" y="400509"/>
                  </a:lnTo>
                  <a:lnTo>
                    <a:pt x="1851755" y="366207"/>
                  </a:lnTo>
                  <a:lnTo>
                    <a:pt x="1822002" y="333149"/>
                  </a:lnTo>
                  <a:lnTo>
                    <a:pt x="1790947" y="301380"/>
                  </a:lnTo>
                  <a:lnTo>
                    <a:pt x="1758633" y="270943"/>
                  </a:lnTo>
                  <a:lnTo>
                    <a:pt x="1725103" y="241883"/>
                  </a:lnTo>
                  <a:lnTo>
                    <a:pt x="1690399" y="214242"/>
                  </a:lnTo>
                  <a:lnTo>
                    <a:pt x="1654565" y="188066"/>
                  </a:lnTo>
                  <a:lnTo>
                    <a:pt x="1617644" y="163399"/>
                  </a:lnTo>
                  <a:lnTo>
                    <a:pt x="1579678" y="140283"/>
                  </a:lnTo>
                  <a:lnTo>
                    <a:pt x="1540712" y="118764"/>
                  </a:lnTo>
                  <a:lnTo>
                    <a:pt x="1500787" y="98886"/>
                  </a:lnTo>
                  <a:lnTo>
                    <a:pt x="1459947" y="80692"/>
                  </a:lnTo>
                  <a:lnTo>
                    <a:pt x="1418235" y="64226"/>
                  </a:lnTo>
                  <a:lnTo>
                    <a:pt x="1375694" y="49532"/>
                  </a:lnTo>
                  <a:lnTo>
                    <a:pt x="1332366" y="36655"/>
                  </a:lnTo>
                  <a:lnTo>
                    <a:pt x="1288296" y="25638"/>
                  </a:lnTo>
                  <a:lnTo>
                    <a:pt x="1243525" y="16525"/>
                  </a:lnTo>
                  <a:lnTo>
                    <a:pt x="1198098" y="9361"/>
                  </a:lnTo>
                  <a:lnTo>
                    <a:pt x="1152056" y="4190"/>
                  </a:lnTo>
                  <a:lnTo>
                    <a:pt x="1105444" y="1054"/>
                  </a:lnTo>
                  <a:lnTo>
                    <a:pt x="1058303" y="0"/>
                  </a:lnTo>
                  <a:close/>
                </a:path>
              </a:pathLst>
            </a:custGeom>
            <a:solidFill>
              <a:srgbClr val="DA283E"/>
            </a:solidFill>
          </p:spPr>
          <p:txBody>
            <a:bodyPr wrap="square" lIns="0" tIns="0" rIns="0" bIns="0" rtlCol="0"/>
            <a:lstStyle/>
            <a:p>
              <a:endParaRPr/>
            </a:p>
          </p:txBody>
        </p:sp>
        <p:sp>
          <p:nvSpPr>
            <p:cNvPr id="67" name="object 12"/>
            <p:cNvSpPr/>
            <p:nvPr/>
          </p:nvSpPr>
          <p:spPr>
            <a:xfrm>
              <a:off x="3416524" y="2964600"/>
              <a:ext cx="1450568" cy="444731"/>
            </a:xfrm>
            <a:prstGeom prst="rect">
              <a:avLst/>
            </a:prstGeom>
            <a:blipFill>
              <a:blip r:embed="rId7" cstate="print"/>
              <a:stretch>
                <a:fillRect/>
              </a:stretch>
            </a:blipFill>
          </p:spPr>
          <p:txBody>
            <a:bodyPr wrap="square" lIns="0" tIns="0" rIns="0" bIns="0" rtlCol="0"/>
            <a:lstStyle/>
            <a:p>
              <a:endParaRPr/>
            </a:p>
          </p:txBody>
        </p:sp>
        <p:sp>
          <p:nvSpPr>
            <p:cNvPr id="68" name="object 13"/>
            <p:cNvSpPr/>
            <p:nvPr/>
          </p:nvSpPr>
          <p:spPr>
            <a:xfrm>
              <a:off x="3450802" y="3117739"/>
              <a:ext cx="1360601" cy="230936"/>
            </a:xfrm>
            <a:prstGeom prst="rect">
              <a:avLst/>
            </a:prstGeom>
            <a:blipFill>
              <a:blip r:embed="rId8" cstate="print"/>
              <a:stretch>
                <a:fillRect/>
              </a:stretch>
            </a:blipFill>
          </p:spPr>
          <p:txBody>
            <a:bodyPr wrap="square" lIns="0" tIns="0" rIns="0" bIns="0" rtlCol="0"/>
            <a:lstStyle/>
            <a:p>
              <a:endParaRPr/>
            </a:p>
          </p:txBody>
        </p:sp>
        <p:sp>
          <p:nvSpPr>
            <p:cNvPr id="69" name="object 14"/>
            <p:cNvSpPr/>
            <p:nvPr/>
          </p:nvSpPr>
          <p:spPr>
            <a:xfrm>
              <a:off x="5349236" y="2977059"/>
              <a:ext cx="1675015" cy="444731"/>
            </a:xfrm>
            <a:prstGeom prst="rect">
              <a:avLst/>
            </a:prstGeom>
            <a:blipFill>
              <a:blip r:embed="rId9" cstate="print"/>
              <a:stretch>
                <a:fillRect/>
              </a:stretch>
            </a:blipFill>
          </p:spPr>
          <p:txBody>
            <a:bodyPr wrap="square" lIns="0" tIns="0" rIns="0" bIns="0" rtlCol="0"/>
            <a:lstStyle/>
            <a:p>
              <a:endParaRPr/>
            </a:p>
          </p:txBody>
        </p:sp>
        <p:sp>
          <p:nvSpPr>
            <p:cNvPr id="70" name="object 15"/>
            <p:cNvSpPr/>
            <p:nvPr/>
          </p:nvSpPr>
          <p:spPr>
            <a:xfrm>
              <a:off x="5374648" y="3077480"/>
              <a:ext cx="1587220" cy="222186"/>
            </a:xfrm>
            <a:prstGeom prst="rect">
              <a:avLst/>
            </a:prstGeom>
            <a:blipFill>
              <a:blip r:embed="rId10" cstate="print"/>
              <a:stretch>
                <a:fillRect/>
              </a:stretch>
            </a:blipFill>
          </p:spPr>
          <p:txBody>
            <a:bodyPr wrap="square" lIns="0" tIns="0" rIns="0" bIns="0" rtlCol="0"/>
            <a:lstStyle/>
            <a:p>
              <a:endParaRPr/>
            </a:p>
          </p:txBody>
        </p:sp>
        <p:sp>
          <p:nvSpPr>
            <p:cNvPr id="71" name="object 16"/>
            <p:cNvSpPr/>
            <p:nvPr/>
          </p:nvSpPr>
          <p:spPr>
            <a:xfrm>
              <a:off x="4729946" y="4726894"/>
              <a:ext cx="681643" cy="440574"/>
            </a:xfrm>
            <a:prstGeom prst="rect">
              <a:avLst/>
            </a:prstGeom>
            <a:blipFill>
              <a:blip r:embed="rId11" cstate="print"/>
              <a:stretch>
                <a:fillRect/>
              </a:stretch>
            </a:blipFill>
          </p:spPr>
          <p:txBody>
            <a:bodyPr wrap="square" lIns="0" tIns="0" rIns="0" bIns="0" rtlCol="0"/>
            <a:lstStyle/>
            <a:p>
              <a:endParaRPr/>
            </a:p>
          </p:txBody>
        </p:sp>
        <p:sp>
          <p:nvSpPr>
            <p:cNvPr id="72" name="object 17"/>
            <p:cNvSpPr/>
            <p:nvPr/>
          </p:nvSpPr>
          <p:spPr>
            <a:xfrm>
              <a:off x="4754431" y="4825089"/>
              <a:ext cx="602615" cy="222250"/>
            </a:xfrm>
            <a:custGeom>
              <a:avLst/>
              <a:gdLst/>
              <a:ahLst/>
              <a:cxnLst/>
              <a:rect l="l" t="t" r="r" b="b"/>
              <a:pathLst>
                <a:path w="602614" h="222250">
                  <a:moveTo>
                    <a:pt x="69405" y="52463"/>
                  </a:moveTo>
                  <a:lnTo>
                    <a:pt x="29139" y="65718"/>
                  </a:lnTo>
                  <a:lnTo>
                    <a:pt x="4724" y="103989"/>
                  </a:lnTo>
                  <a:lnTo>
                    <a:pt x="0" y="140715"/>
                  </a:lnTo>
                  <a:lnTo>
                    <a:pt x="1199" y="157721"/>
                  </a:lnTo>
                  <a:lnTo>
                    <a:pt x="19202" y="199123"/>
                  </a:lnTo>
                  <a:lnTo>
                    <a:pt x="52997" y="220459"/>
                  </a:lnTo>
                  <a:lnTo>
                    <a:pt x="66484" y="221881"/>
                  </a:lnTo>
                  <a:lnTo>
                    <a:pt x="74668" y="221478"/>
                  </a:lnTo>
                  <a:lnTo>
                    <a:pt x="110825" y="201313"/>
                  </a:lnTo>
                  <a:lnTo>
                    <a:pt x="115468" y="194665"/>
                  </a:lnTo>
                  <a:lnTo>
                    <a:pt x="156171" y="194665"/>
                  </a:lnTo>
                  <a:lnTo>
                    <a:pt x="156171" y="186613"/>
                  </a:lnTo>
                  <a:lnTo>
                    <a:pt x="78473" y="186613"/>
                  </a:lnTo>
                  <a:lnTo>
                    <a:pt x="70124" y="185780"/>
                  </a:lnTo>
                  <a:lnTo>
                    <a:pt x="43664" y="148272"/>
                  </a:lnTo>
                  <a:lnTo>
                    <a:pt x="43116" y="137706"/>
                  </a:lnTo>
                  <a:lnTo>
                    <a:pt x="43654" y="127816"/>
                  </a:lnTo>
                  <a:lnTo>
                    <a:pt x="62796" y="92721"/>
                  </a:lnTo>
                  <a:lnTo>
                    <a:pt x="78752" y="89242"/>
                  </a:lnTo>
                  <a:lnTo>
                    <a:pt x="156171" y="89242"/>
                  </a:lnTo>
                  <a:lnTo>
                    <a:pt x="156171" y="76682"/>
                  </a:lnTo>
                  <a:lnTo>
                    <a:pt x="113652" y="76682"/>
                  </a:lnTo>
                  <a:lnTo>
                    <a:pt x="109861" y="71305"/>
                  </a:lnTo>
                  <a:lnTo>
                    <a:pt x="105535" y="66547"/>
                  </a:lnTo>
                  <a:lnTo>
                    <a:pt x="76480" y="52864"/>
                  </a:lnTo>
                  <a:lnTo>
                    <a:pt x="69405" y="52463"/>
                  </a:lnTo>
                  <a:close/>
                </a:path>
                <a:path w="602614" h="222250">
                  <a:moveTo>
                    <a:pt x="156171" y="194665"/>
                  </a:moveTo>
                  <a:lnTo>
                    <a:pt x="115468" y="194665"/>
                  </a:lnTo>
                  <a:lnTo>
                    <a:pt x="115468" y="216763"/>
                  </a:lnTo>
                  <a:lnTo>
                    <a:pt x="156171" y="216763"/>
                  </a:lnTo>
                  <a:lnTo>
                    <a:pt x="156171" y="194665"/>
                  </a:lnTo>
                  <a:close/>
                </a:path>
                <a:path w="602614" h="222250">
                  <a:moveTo>
                    <a:pt x="156171" y="89242"/>
                  </a:moveTo>
                  <a:lnTo>
                    <a:pt x="86804" y="89242"/>
                  </a:lnTo>
                  <a:lnTo>
                    <a:pt x="93878" y="91795"/>
                  </a:lnTo>
                  <a:lnTo>
                    <a:pt x="99961" y="96900"/>
                  </a:lnTo>
                  <a:lnTo>
                    <a:pt x="106479" y="104285"/>
                  </a:lnTo>
                  <a:lnTo>
                    <a:pt x="111134" y="113769"/>
                  </a:lnTo>
                  <a:lnTo>
                    <a:pt x="113927" y="125354"/>
                  </a:lnTo>
                  <a:lnTo>
                    <a:pt x="114768" y="137706"/>
                  </a:lnTo>
                  <a:lnTo>
                    <a:pt x="114762" y="140715"/>
                  </a:lnTo>
                  <a:lnTo>
                    <a:pt x="100408" y="179155"/>
                  </a:lnTo>
                  <a:lnTo>
                    <a:pt x="78473" y="186613"/>
                  </a:lnTo>
                  <a:lnTo>
                    <a:pt x="156171" y="186613"/>
                  </a:lnTo>
                  <a:lnTo>
                    <a:pt x="156171" y="89242"/>
                  </a:lnTo>
                  <a:close/>
                </a:path>
                <a:path w="602614" h="222250">
                  <a:moveTo>
                    <a:pt x="156171" y="0"/>
                  </a:moveTo>
                  <a:lnTo>
                    <a:pt x="113652" y="0"/>
                  </a:lnTo>
                  <a:lnTo>
                    <a:pt x="113652" y="76682"/>
                  </a:lnTo>
                  <a:lnTo>
                    <a:pt x="156171" y="76682"/>
                  </a:lnTo>
                  <a:lnTo>
                    <a:pt x="156171" y="0"/>
                  </a:lnTo>
                  <a:close/>
                </a:path>
                <a:path w="602614" h="222250">
                  <a:moveTo>
                    <a:pt x="322960" y="86220"/>
                  </a:moveTo>
                  <a:lnTo>
                    <a:pt x="265303" y="86220"/>
                  </a:lnTo>
                  <a:lnTo>
                    <a:pt x="272084" y="87477"/>
                  </a:lnTo>
                  <a:lnTo>
                    <a:pt x="281330" y="92481"/>
                  </a:lnTo>
                  <a:lnTo>
                    <a:pt x="283641" y="97027"/>
                  </a:lnTo>
                  <a:lnTo>
                    <a:pt x="283641" y="109004"/>
                  </a:lnTo>
                  <a:lnTo>
                    <a:pt x="280631" y="112991"/>
                  </a:lnTo>
                  <a:lnTo>
                    <a:pt x="274612" y="115544"/>
                  </a:lnTo>
                  <a:lnTo>
                    <a:pt x="271259" y="117017"/>
                  </a:lnTo>
                  <a:lnTo>
                    <a:pt x="265671" y="118237"/>
                  </a:lnTo>
                  <a:lnTo>
                    <a:pt x="243522" y="120992"/>
                  </a:lnTo>
                  <a:lnTo>
                    <a:pt x="232044" y="122793"/>
                  </a:lnTo>
                  <a:lnTo>
                    <a:pt x="196460" y="138949"/>
                  </a:lnTo>
                  <a:lnTo>
                    <a:pt x="183553" y="174167"/>
                  </a:lnTo>
                  <a:lnTo>
                    <a:pt x="184444" y="184930"/>
                  </a:lnTo>
                  <a:lnTo>
                    <a:pt x="213999" y="218773"/>
                  </a:lnTo>
                  <a:lnTo>
                    <a:pt x="233972" y="221881"/>
                  </a:lnTo>
                  <a:lnTo>
                    <a:pt x="242330" y="221395"/>
                  </a:lnTo>
                  <a:lnTo>
                    <a:pt x="280319" y="202564"/>
                  </a:lnTo>
                  <a:lnTo>
                    <a:pt x="284848" y="198031"/>
                  </a:lnTo>
                  <a:lnTo>
                    <a:pt x="325742" y="198031"/>
                  </a:lnTo>
                  <a:lnTo>
                    <a:pt x="325551" y="194449"/>
                  </a:lnTo>
                  <a:lnTo>
                    <a:pt x="325467" y="191439"/>
                  </a:lnTo>
                  <a:lnTo>
                    <a:pt x="240423" y="191439"/>
                  </a:lnTo>
                  <a:lnTo>
                    <a:pt x="235521" y="189839"/>
                  </a:lnTo>
                  <a:lnTo>
                    <a:pt x="227469" y="183451"/>
                  </a:lnTo>
                  <a:lnTo>
                    <a:pt x="225463" y="178257"/>
                  </a:lnTo>
                  <a:lnTo>
                    <a:pt x="225463" y="163017"/>
                  </a:lnTo>
                  <a:lnTo>
                    <a:pt x="228739" y="157060"/>
                  </a:lnTo>
                  <a:lnTo>
                    <a:pt x="239204" y="150964"/>
                  </a:lnTo>
                  <a:lnTo>
                    <a:pt x="245618" y="149047"/>
                  </a:lnTo>
                  <a:lnTo>
                    <a:pt x="268884" y="144830"/>
                  </a:lnTo>
                  <a:lnTo>
                    <a:pt x="272630" y="143865"/>
                  </a:lnTo>
                  <a:lnTo>
                    <a:pt x="278104" y="141795"/>
                  </a:lnTo>
                  <a:lnTo>
                    <a:pt x="280809" y="140449"/>
                  </a:lnTo>
                  <a:lnTo>
                    <a:pt x="283489" y="138772"/>
                  </a:lnTo>
                  <a:lnTo>
                    <a:pt x="325247" y="138772"/>
                  </a:lnTo>
                  <a:lnTo>
                    <a:pt x="325212" y="102069"/>
                  </a:lnTo>
                  <a:lnTo>
                    <a:pt x="323953" y="89066"/>
                  </a:lnTo>
                  <a:lnTo>
                    <a:pt x="322960" y="86220"/>
                  </a:lnTo>
                  <a:close/>
                </a:path>
                <a:path w="602614" h="222250">
                  <a:moveTo>
                    <a:pt x="325742" y="198031"/>
                  </a:moveTo>
                  <a:lnTo>
                    <a:pt x="284848" y="198031"/>
                  </a:lnTo>
                  <a:lnTo>
                    <a:pt x="285140" y="201637"/>
                  </a:lnTo>
                  <a:lnTo>
                    <a:pt x="285534" y="204863"/>
                  </a:lnTo>
                  <a:lnTo>
                    <a:pt x="286534" y="210593"/>
                  </a:lnTo>
                  <a:lnTo>
                    <a:pt x="287388" y="213537"/>
                  </a:lnTo>
                  <a:lnTo>
                    <a:pt x="288658" y="216763"/>
                  </a:lnTo>
                  <a:lnTo>
                    <a:pt x="334289" y="216763"/>
                  </a:lnTo>
                  <a:lnTo>
                    <a:pt x="334289" y="210438"/>
                  </a:lnTo>
                  <a:lnTo>
                    <a:pt x="331520" y="209156"/>
                  </a:lnTo>
                  <a:lnTo>
                    <a:pt x="329450" y="207543"/>
                  </a:lnTo>
                  <a:lnTo>
                    <a:pt x="326682" y="203644"/>
                  </a:lnTo>
                  <a:lnTo>
                    <a:pt x="325843" y="199923"/>
                  </a:lnTo>
                  <a:lnTo>
                    <a:pt x="325742" y="198031"/>
                  </a:lnTo>
                  <a:close/>
                </a:path>
                <a:path w="602614" h="222250">
                  <a:moveTo>
                    <a:pt x="325247" y="138772"/>
                  </a:moveTo>
                  <a:lnTo>
                    <a:pt x="283489" y="138772"/>
                  </a:lnTo>
                  <a:lnTo>
                    <a:pt x="283489" y="154419"/>
                  </a:lnTo>
                  <a:lnTo>
                    <a:pt x="282573" y="164144"/>
                  </a:lnTo>
                  <a:lnTo>
                    <a:pt x="252921" y="190942"/>
                  </a:lnTo>
                  <a:lnTo>
                    <a:pt x="246189" y="191439"/>
                  </a:lnTo>
                  <a:lnTo>
                    <a:pt x="325467" y="191439"/>
                  </a:lnTo>
                  <a:lnTo>
                    <a:pt x="325344" y="186960"/>
                  </a:lnTo>
                  <a:lnTo>
                    <a:pt x="325247" y="138772"/>
                  </a:lnTo>
                  <a:close/>
                </a:path>
                <a:path w="602614" h="222250">
                  <a:moveTo>
                    <a:pt x="257771" y="52463"/>
                  </a:moveTo>
                  <a:lnTo>
                    <a:pt x="210326" y="64379"/>
                  </a:lnTo>
                  <a:lnTo>
                    <a:pt x="189909" y="98180"/>
                  </a:lnTo>
                  <a:lnTo>
                    <a:pt x="188671" y="108229"/>
                  </a:lnTo>
                  <a:lnTo>
                    <a:pt x="229069" y="108229"/>
                  </a:lnTo>
                  <a:lnTo>
                    <a:pt x="230073" y="102069"/>
                  </a:lnTo>
                  <a:lnTo>
                    <a:pt x="232054" y="97180"/>
                  </a:lnTo>
                  <a:lnTo>
                    <a:pt x="235038" y="93560"/>
                  </a:lnTo>
                  <a:lnTo>
                    <a:pt x="239217" y="88671"/>
                  </a:lnTo>
                  <a:lnTo>
                    <a:pt x="246316" y="86220"/>
                  </a:lnTo>
                  <a:lnTo>
                    <a:pt x="322960" y="86220"/>
                  </a:lnTo>
                  <a:lnTo>
                    <a:pt x="320119" y="78079"/>
                  </a:lnTo>
                  <a:lnTo>
                    <a:pt x="282728" y="55084"/>
                  </a:lnTo>
                  <a:lnTo>
                    <a:pt x="270621" y="53118"/>
                  </a:lnTo>
                  <a:lnTo>
                    <a:pt x="257771" y="52463"/>
                  </a:lnTo>
                  <a:close/>
                </a:path>
                <a:path w="602614" h="222250">
                  <a:moveTo>
                    <a:pt x="409397" y="87426"/>
                  </a:moveTo>
                  <a:lnTo>
                    <a:pt x="367804" y="87426"/>
                  </a:lnTo>
                  <a:lnTo>
                    <a:pt x="367804" y="196329"/>
                  </a:lnTo>
                  <a:lnTo>
                    <a:pt x="401785" y="218612"/>
                  </a:lnTo>
                  <a:lnTo>
                    <a:pt x="415467" y="218871"/>
                  </a:lnTo>
                  <a:lnTo>
                    <a:pt x="435330" y="217970"/>
                  </a:lnTo>
                  <a:lnTo>
                    <a:pt x="435330" y="187223"/>
                  </a:lnTo>
                  <a:lnTo>
                    <a:pt x="418630" y="187223"/>
                  </a:lnTo>
                  <a:lnTo>
                    <a:pt x="413550" y="186410"/>
                  </a:lnTo>
                  <a:lnTo>
                    <a:pt x="410235" y="183159"/>
                  </a:lnTo>
                  <a:lnTo>
                    <a:pt x="409397" y="179057"/>
                  </a:lnTo>
                  <a:lnTo>
                    <a:pt x="409397" y="87426"/>
                  </a:lnTo>
                  <a:close/>
                </a:path>
                <a:path w="602614" h="222250">
                  <a:moveTo>
                    <a:pt x="435330" y="186613"/>
                  </a:moveTo>
                  <a:lnTo>
                    <a:pt x="433959" y="186817"/>
                  </a:lnTo>
                  <a:lnTo>
                    <a:pt x="432574" y="186969"/>
                  </a:lnTo>
                  <a:lnTo>
                    <a:pt x="429742" y="187172"/>
                  </a:lnTo>
                  <a:lnTo>
                    <a:pt x="428396" y="187223"/>
                  </a:lnTo>
                  <a:lnTo>
                    <a:pt x="435330" y="187223"/>
                  </a:lnTo>
                  <a:lnTo>
                    <a:pt x="435330" y="186613"/>
                  </a:lnTo>
                  <a:close/>
                </a:path>
                <a:path w="602614" h="222250">
                  <a:moveTo>
                    <a:pt x="435330" y="57886"/>
                  </a:moveTo>
                  <a:lnTo>
                    <a:pt x="345490" y="57886"/>
                  </a:lnTo>
                  <a:lnTo>
                    <a:pt x="345490" y="87426"/>
                  </a:lnTo>
                  <a:lnTo>
                    <a:pt x="435330" y="87426"/>
                  </a:lnTo>
                  <a:lnTo>
                    <a:pt x="435330" y="57886"/>
                  </a:lnTo>
                  <a:close/>
                </a:path>
                <a:path w="602614" h="222250">
                  <a:moveTo>
                    <a:pt x="409397" y="12661"/>
                  </a:moveTo>
                  <a:lnTo>
                    <a:pt x="367804" y="12661"/>
                  </a:lnTo>
                  <a:lnTo>
                    <a:pt x="367804" y="57886"/>
                  </a:lnTo>
                  <a:lnTo>
                    <a:pt x="409397" y="57886"/>
                  </a:lnTo>
                  <a:lnTo>
                    <a:pt x="409397" y="12661"/>
                  </a:lnTo>
                  <a:close/>
                </a:path>
                <a:path w="602614" h="222250">
                  <a:moveTo>
                    <a:pt x="591019" y="86220"/>
                  </a:moveTo>
                  <a:lnTo>
                    <a:pt x="533361" y="86220"/>
                  </a:lnTo>
                  <a:lnTo>
                    <a:pt x="540143" y="87477"/>
                  </a:lnTo>
                  <a:lnTo>
                    <a:pt x="549389" y="92481"/>
                  </a:lnTo>
                  <a:lnTo>
                    <a:pt x="551700" y="97027"/>
                  </a:lnTo>
                  <a:lnTo>
                    <a:pt x="551700" y="109004"/>
                  </a:lnTo>
                  <a:lnTo>
                    <a:pt x="548690" y="112991"/>
                  </a:lnTo>
                  <a:lnTo>
                    <a:pt x="542671" y="115544"/>
                  </a:lnTo>
                  <a:lnTo>
                    <a:pt x="539318" y="117017"/>
                  </a:lnTo>
                  <a:lnTo>
                    <a:pt x="533742" y="118237"/>
                  </a:lnTo>
                  <a:lnTo>
                    <a:pt x="511581" y="120992"/>
                  </a:lnTo>
                  <a:lnTo>
                    <a:pt x="500103" y="122793"/>
                  </a:lnTo>
                  <a:lnTo>
                    <a:pt x="464518" y="138949"/>
                  </a:lnTo>
                  <a:lnTo>
                    <a:pt x="451612" y="174167"/>
                  </a:lnTo>
                  <a:lnTo>
                    <a:pt x="452504" y="184930"/>
                  </a:lnTo>
                  <a:lnTo>
                    <a:pt x="482060" y="218773"/>
                  </a:lnTo>
                  <a:lnTo>
                    <a:pt x="502043" y="221881"/>
                  </a:lnTo>
                  <a:lnTo>
                    <a:pt x="510394" y="221395"/>
                  </a:lnTo>
                  <a:lnTo>
                    <a:pt x="548378" y="202564"/>
                  </a:lnTo>
                  <a:lnTo>
                    <a:pt x="552907" y="198031"/>
                  </a:lnTo>
                  <a:lnTo>
                    <a:pt x="593801" y="198031"/>
                  </a:lnTo>
                  <a:lnTo>
                    <a:pt x="593610" y="194449"/>
                  </a:lnTo>
                  <a:lnTo>
                    <a:pt x="593526" y="191439"/>
                  </a:lnTo>
                  <a:lnTo>
                    <a:pt x="508482" y="191439"/>
                  </a:lnTo>
                  <a:lnTo>
                    <a:pt x="503580" y="189839"/>
                  </a:lnTo>
                  <a:lnTo>
                    <a:pt x="495528" y="183451"/>
                  </a:lnTo>
                  <a:lnTo>
                    <a:pt x="493522" y="178257"/>
                  </a:lnTo>
                  <a:lnTo>
                    <a:pt x="493522" y="163017"/>
                  </a:lnTo>
                  <a:lnTo>
                    <a:pt x="496798" y="157060"/>
                  </a:lnTo>
                  <a:lnTo>
                    <a:pt x="507263" y="150964"/>
                  </a:lnTo>
                  <a:lnTo>
                    <a:pt x="513676" y="149047"/>
                  </a:lnTo>
                  <a:lnTo>
                    <a:pt x="536943" y="144830"/>
                  </a:lnTo>
                  <a:lnTo>
                    <a:pt x="540689" y="143865"/>
                  </a:lnTo>
                  <a:lnTo>
                    <a:pt x="546163" y="141795"/>
                  </a:lnTo>
                  <a:lnTo>
                    <a:pt x="548868" y="140449"/>
                  </a:lnTo>
                  <a:lnTo>
                    <a:pt x="551548" y="138772"/>
                  </a:lnTo>
                  <a:lnTo>
                    <a:pt x="593305" y="138772"/>
                  </a:lnTo>
                  <a:lnTo>
                    <a:pt x="593271" y="102069"/>
                  </a:lnTo>
                  <a:lnTo>
                    <a:pt x="592012" y="89066"/>
                  </a:lnTo>
                  <a:lnTo>
                    <a:pt x="591019" y="86220"/>
                  </a:lnTo>
                  <a:close/>
                </a:path>
                <a:path w="602614" h="222250">
                  <a:moveTo>
                    <a:pt x="593801" y="198031"/>
                  </a:moveTo>
                  <a:lnTo>
                    <a:pt x="552907" y="198031"/>
                  </a:lnTo>
                  <a:lnTo>
                    <a:pt x="553199" y="201637"/>
                  </a:lnTo>
                  <a:lnTo>
                    <a:pt x="553593" y="204863"/>
                  </a:lnTo>
                  <a:lnTo>
                    <a:pt x="554593" y="210593"/>
                  </a:lnTo>
                  <a:lnTo>
                    <a:pt x="555447" y="213537"/>
                  </a:lnTo>
                  <a:lnTo>
                    <a:pt x="556717" y="216763"/>
                  </a:lnTo>
                  <a:lnTo>
                    <a:pt x="602348" y="216763"/>
                  </a:lnTo>
                  <a:lnTo>
                    <a:pt x="602348" y="210438"/>
                  </a:lnTo>
                  <a:lnTo>
                    <a:pt x="599579" y="209156"/>
                  </a:lnTo>
                  <a:lnTo>
                    <a:pt x="597509" y="207543"/>
                  </a:lnTo>
                  <a:lnTo>
                    <a:pt x="594741" y="203644"/>
                  </a:lnTo>
                  <a:lnTo>
                    <a:pt x="593902" y="199923"/>
                  </a:lnTo>
                  <a:lnTo>
                    <a:pt x="593801" y="198031"/>
                  </a:lnTo>
                  <a:close/>
                </a:path>
                <a:path w="602614" h="222250">
                  <a:moveTo>
                    <a:pt x="593305" y="138772"/>
                  </a:moveTo>
                  <a:lnTo>
                    <a:pt x="551548" y="138772"/>
                  </a:lnTo>
                  <a:lnTo>
                    <a:pt x="551548" y="154419"/>
                  </a:lnTo>
                  <a:lnTo>
                    <a:pt x="550633" y="164144"/>
                  </a:lnTo>
                  <a:lnTo>
                    <a:pt x="520980" y="190942"/>
                  </a:lnTo>
                  <a:lnTo>
                    <a:pt x="514248" y="191439"/>
                  </a:lnTo>
                  <a:lnTo>
                    <a:pt x="593526" y="191439"/>
                  </a:lnTo>
                  <a:lnTo>
                    <a:pt x="593403" y="186960"/>
                  </a:lnTo>
                  <a:lnTo>
                    <a:pt x="593305" y="138772"/>
                  </a:lnTo>
                  <a:close/>
                </a:path>
                <a:path w="602614" h="222250">
                  <a:moveTo>
                    <a:pt x="525830" y="52463"/>
                  </a:moveTo>
                  <a:lnTo>
                    <a:pt x="478385" y="64379"/>
                  </a:lnTo>
                  <a:lnTo>
                    <a:pt x="457973" y="98180"/>
                  </a:lnTo>
                  <a:lnTo>
                    <a:pt x="456742" y="108229"/>
                  </a:lnTo>
                  <a:lnTo>
                    <a:pt x="497128" y="108229"/>
                  </a:lnTo>
                  <a:lnTo>
                    <a:pt x="498132" y="102069"/>
                  </a:lnTo>
                  <a:lnTo>
                    <a:pt x="500113" y="97180"/>
                  </a:lnTo>
                  <a:lnTo>
                    <a:pt x="503097" y="93560"/>
                  </a:lnTo>
                  <a:lnTo>
                    <a:pt x="507276" y="88671"/>
                  </a:lnTo>
                  <a:lnTo>
                    <a:pt x="514375" y="86220"/>
                  </a:lnTo>
                  <a:lnTo>
                    <a:pt x="591019" y="86220"/>
                  </a:lnTo>
                  <a:lnTo>
                    <a:pt x="588178" y="78079"/>
                  </a:lnTo>
                  <a:lnTo>
                    <a:pt x="550787" y="55084"/>
                  </a:lnTo>
                  <a:lnTo>
                    <a:pt x="538680" y="53118"/>
                  </a:lnTo>
                  <a:lnTo>
                    <a:pt x="525830" y="52463"/>
                  </a:lnTo>
                  <a:close/>
                </a:path>
              </a:pathLst>
            </a:custGeom>
            <a:solidFill>
              <a:srgbClr val="EEEEEE"/>
            </a:solidFill>
          </p:spPr>
          <p:txBody>
            <a:bodyPr wrap="square" lIns="0" tIns="0" rIns="0" bIns="0" rtlCol="0"/>
            <a:lstStyle/>
            <a:p>
              <a:endParaRPr/>
            </a:p>
          </p:txBody>
        </p:sp>
        <p:sp>
          <p:nvSpPr>
            <p:cNvPr id="73" name="object 18"/>
            <p:cNvSpPr/>
            <p:nvPr/>
          </p:nvSpPr>
          <p:spPr>
            <a:xfrm>
              <a:off x="1620986" y="4585578"/>
              <a:ext cx="1670862" cy="444731"/>
            </a:xfrm>
            <a:prstGeom prst="rect">
              <a:avLst/>
            </a:prstGeom>
            <a:blipFill>
              <a:blip r:embed="rId12" cstate="print"/>
              <a:stretch>
                <a:fillRect/>
              </a:stretch>
            </a:blipFill>
          </p:spPr>
          <p:txBody>
            <a:bodyPr wrap="square" lIns="0" tIns="0" rIns="0" bIns="0" rtlCol="0"/>
            <a:lstStyle/>
            <a:p>
              <a:endParaRPr/>
            </a:p>
          </p:txBody>
        </p:sp>
        <p:sp>
          <p:nvSpPr>
            <p:cNvPr id="74" name="object 19"/>
            <p:cNvSpPr/>
            <p:nvPr/>
          </p:nvSpPr>
          <p:spPr>
            <a:xfrm>
              <a:off x="1689807" y="4685415"/>
              <a:ext cx="1524000" cy="281305"/>
            </a:xfrm>
            <a:custGeom>
              <a:avLst/>
              <a:gdLst/>
              <a:ahLst/>
              <a:cxnLst/>
              <a:rect l="l" t="t" r="r" b="b"/>
              <a:pathLst>
                <a:path w="1524000" h="281304">
                  <a:moveTo>
                    <a:pt x="110845" y="39484"/>
                  </a:moveTo>
                  <a:lnTo>
                    <a:pt x="65214" y="39484"/>
                  </a:lnTo>
                  <a:lnTo>
                    <a:pt x="27381" y="218262"/>
                  </a:lnTo>
                  <a:lnTo>
                    <a:pt x="73012" y="218262"/>
                  </a:lnTo>
                  <a:lnTo>
                    <a:pt x="110845" y="39484"/>
                  </a:lnTo>
                  <a:close/>
                </a:path>
                <a:path w="1524000" h="281304">
                  <a:moveTo>
                    <a:pt x="249072" y="2108"/>
                  </a:moveTo>
                  <a:lnTo>
                    <a:pt x="207263" y="2108"/>
                  </a:lnTo>
                  <a:lnTo>
                    <a:pt x="161340" y="218262"/>
                  </a:lnTo>
                  <a:lnTo>
                    <a:pt x="203149" y="218262"/>
                  </a:lnTo>
                  <a:lnTo>
                    <a:pt x="221551" y="131444"/>
                  </a:lnTo>
                  <a:lnTo>
                    <a:pt x="224163" y="121741"/>
                  </a:lnTo>
                  <a:lnTo>
                    <a:pt x="249310" y="91406"/>
                  </a:lnTo>
                  <a:lnTo>
                    <a:pt x="264528" y="88633"/>
                  </a:lnTo>
                  <a:lnTo>
                    <a:pt x="331378" y="88633"/>
                  </a:lnTo>
                  <a:lnTo>
                    <a:pt x="331482" y="86715"/>
                  </a:lnTo>
                  <a:lnTo>
                    <a:pt x="330085" y="80556"/>
                  </a:lnTo>
                  <a:lnTo>
                    <a:pt x="329131" y="78739"/>
                  </a:lnTo>
                  <a:lnTo>
                    <a:pt x="232727" y="78739"/>
                  </a:lnTo>
                  <a:lnTo>
                    <a:pt x="249072" y="2108"/>
                  </a:lnTo>
                  <a:close/>
                </a:path>
                <a:path w="1524000" h="281304">
                  <a:moveTo>
                    <a:pt x="331378" y="88633"/>
                  </a:moveTo>
                  <a:lnTo>
                    <a:pt x="275221" y="88633"/>
                  </a:lnTo>
                  <a:lnTo>
                    <a:pt x="281698" y="92354"/>
                  </a:lnTo>
                  <a:lnTo>
                    <a:pt x="283959" y="99809"/>
                  </a:lnTo>
                  <a:lnTo>
                    <a:pt x="285724" y="105105"/>
                  </a:lnTo>
                  <a:lnTo>
                    <a:pt x="285673" y="112077"/>
                  </a:lnTo>
                  <a:lnTo>
                    <a:pt x="283819" y="120700"/>
                  </a:lnTo>
                  <a:lnTo>
                    <a:pt x="263207" y="218262"/>
                  </a:lnTo>
                  <a:lnTo>
                    <a:pt x="306044" y="218262"/>
                  </a:lnTo>
                  <a:lnTo>
                    <a:pt x="326059" y="124028"/>
                  </a:lnTo>
                  <a:lnTo>
                    <a:pt x="328091" y="114033"/>
                  </a:lnTo>
                  <a:lnTo>
                    <a:pt x="329551" y="105886"/>
                  </a:lnTo>
                  <a:lnTo>
                    <a:pt x="330630" y="98541"/>
                  </a:lnTo>
                  <a:lnTo>
                    <a:pt x="331139" y="93040"/>
                  </a:lnTo>
                  <a:lnTo>
                    <a:pt x="331378" y="88633"/>
                  </a:lnTo>
                  <a:close/>
                </a:path>
                <a:path w="1524000" h="281304">
                  <a:moveTo>
                    <a:pt x="284403" y="53657"/>
                  </a:moveTo>
                  <a:lnTo>
                    <a:pt x="245079" y="66843"/>
                  </a:lnTo>
                  <a:lnTo>
                    <a:pt x="232727" y="78739"/>
                  </a:lnTo>
                  <a:lnTo>
                    <a:pt x="329131" y="78739"/>
                  </a:lnTo>
                  <a:lnTo>
                    <a:pt x="298310" y="54944"/>
                  </a:lnTo>
                  <a:lnTo>
                    <a:pt x="284403" y="53657"/>
                  </a:lnTo>
                  <a:close/>
                </a:path>
                <a:path w="1524000" h="281304">
                  <a:moveTo>
                    <a:pt x="184010" y="1206"/>
                  </a:moveTo>
                  <a:lnTo>
                    <a:pt x="8242" y="1206"/>
                  </a:lnTo>
                  <a:lnTo>
                    <a:pt x="0" y="39484"/>
                  </a:lnTo>
                  <a:lnTo>
                    <a:pt x="175768" y="39484"/>
                  </a:lnTo>
                  <a:lnTo>
                    <a:pt x="184010" y="1206"/>
                  </a:lnTo>
                  <a:close/>
                </a:path>
                <a:path w="1524000" h="281304">
                  <a:moveTo>
                    <a:pt x="443382" y="53352"/>
                  </a:moveTo>
                  <a:lnTo>
                    <a:pt x="397246" y="65884"/>
                  </a:lnTo>
                  <a:lnTo>
                    <a:pt x="362250" y="102763"/>
                  </a:lnTo>
                  <a:lnTo>
                    <a:pt x="349173" y="139623"/>
                  </a:lnTo>
                  <a:lnTo>
                    <a:pt x="346249" y="160345"/>
                  </a:lnTo>
                  <a:lnTo>
                    <a:pt x="346905" y="177969"/>
                  </a:lnTo>
                  <a:lnTo>
                    <a:pt x="369275" y="212572"/>
                  </a:lnTo>
                  <a:lnTo>
                    <a:pt x="408787" y="223685"/>
                  </a:lnTo>
                  <a:lnTo>
                    <a:pt x="426616" y="222220"/>
                  </a:lnTo>
                  <a:lnTo>
                    <a:pt x="471500" y="200253"/>
                  </a:lnTo>
                  <a:lnTo>
                    <a:pt x="481652" y="189623"/>
                  </a:lnTo>
                  <a:lnTo>
                    <a:pt x="408736" y="189623"/>
                  </a:lnTo>
                  <a:lnTo>
                    <a:pt x="402208" y="187617"/>
                  </a:lnTo>
                  <a:lnTo>
                    <a:pt x="397306" y="183603"/>
                  </a:lnTo>
                  <a:lnTo>
                    <a:pt x="392230" y="177855"/>
                  </a:lnTo>
                  <a:lnTo>
                    <a:pt x="389212" y="170308"/>
                  </a:lnTo>
                  <a:lnTo>
                    <a:pt x="388253" y="160963"/>
                  </a:lnTo>
                  <a:lnTo>
                    <a:pt x="389356" y="149821"/>
                  </a:lnTo>
                  <a:lnTo>
                    <a:pt x="499173" y="149821"/>
                  </a:lnTo>
                  <a:lnTo>
                    <a:pt x="501341" y="139623"/>
                  </a:lnTo>
                  <a:lnTo>
                    <a:pt x="502850" y="131432"/>
                  </a:lnTo>
                  <a:lnTo>
                    <a:pt x="503916" y="124065"/>
                  </a:lnTo>
                  <a:lnTo>
                    <a:pt x="504094" y="122085"/>
                  </a:lnTo>
                  <a:lnTo>
                    <a:pt x="396278" y="122085"/>
                  </a:lnTo>
                  <a:lnTo>
                    <a:pt x="399216" y="114643"/>
                  </a:lnTo>
                  <a:lnTo>
                    <a:pt x="429025" y="88597"/>
                  </a:lnTo>
                  <a:lnTo>
                    <a:pt x="436029" y="88023"/>
                  </a:lnTo>
                  <a:lnTo>
                    <a:pt x="500550" y="88023"/>
                  </a:lnTo>
                  <a:lnTo>
                    <a:pt x="499313" y="84670"/>
                  </a:lnTo>
                  <a:lnTo>
                    <a:pt x="470307" y="57596"/>
                  </a:lnTo>
                  <a:lnTo>
                    <a:pt x="453047" y="53824"/>
                  </a:lnTo>
                  <a:lnTo>
                    <a:pt x="443382" y="53352"/>
                  </a:lnTo>
                  <a:close/>
                </a:path>
                <a:path w="1524000" h="281304">
                  <a:moveTo>
                    <a:pt x="492544" y="171234"/>
                  </a:moveTo>
                  <a:lnTo>
                    <a:pt x="449706" y="171234"/>
                  </a:lnTo>
                  <a:lnTo>
                    <a:pt x="446379" y="175945"/>
                  </a:lnTo>
                  <a:lnTo>
                    <a:pt x="442988" y="179616"/>
                  </a:lnTo>
                  <a:lnTo>
                    <a:pt x="439559" y="182270"/>
                  </a:lnTo>
                  <a:lnTo>
                    <a:pt x="433082" y="187172"/>
                  </a:lnTo>
                  <a:lnTo>
                    <a:pt x="425526" y="189623"/>
                  </a:lnTo>
                  <a:lnTo>
                    <a:pt x="481652" y="189623"/>
                  </a:lnTo>
                  <a:lnTo>
                    <a:pt x="484932" y="185634"/>
                  </a:lnTo>
                  <a:lnTo>
                    <a:pt x="489464" y="178406"/>
                  </a:lnTo>
                  <a:lnTo>
                    <a:pt x="492544" y="171234"/>
                  </a:lnTo>
                  <a:close/>
                </a:path>
                <a:path w="1524000" h="281304">
                  <a:moveTo>
                    <a:pt x="500550" y="88023"/>
                  </a:moveTo>
                  <a:lnTo>
                    <a:pt x="444957" y="88023"/>
                  </a:lnTo>
                  <a:lnTo>
                    <a:pt x="451840" y="90919"/>
                  </a:lnTo>
                  <a:lnTo>
                    <a:pt x="456704" y="96685"/>
                  </a:lnTo>
                  <a:lnTo>
                    <a:pt x="459733" y="101523"/>
                  </a:lnTo>
                  <a:lnTo>
                    <a:pt x="461541" y="107370"/>
                  </a:lnTo>
                  <a:lnTo>
                    <a:pt x="462128" y="114224"/>
                  </a:lnTo>
                  <a:lnTo>
                    <a:pt x="461492" y="122085"/>
                  </a:lnTo>
                  <a:lnTo>
                    <a:pt x="504094" y="122085"/>
                  </a:lnTo>
                  <a:lnTo>
                    <a:pt x="504469" y="117919"/>
                  </a:lnTo>
                  <a:lnTo>
                    <a:pt x="504540" y="114224"/>
                  </a:lnTo>
                  <a:lnTo>
                    <a:pt x="504517" y="107370"/>
                  </a:lnTo>
                  <a:lnTo>
                    <a:pt x="503843" y="100152"/>
                  </a:lnTo>
                  <a:lnTo>
                    <a:pt x="502065" y="92126"/>
                  </a:lnTo>
                  <a:lnTo>
                    <a:pt x="500550" y="88023"/>
                  </a:lnTo>
                  <a:close/>
                </a:path>
                <a:path w="1524000" h="281304">
                  <a:moveTo>
                    <a:pt x="669632" y="57873"/>
                  </a:moveTo>
                  <a:lnTo>
                    <a:pt x="629450" y="57873"/>
                  </a:lnTo>
                  <a:lnTo>
                    <a:pt x="581901" y="281266"/>
                  </a:lnTo>
                  <a:lnTo>
                    <a:pt x="623417" y="281266"/>
                  </a:lnTo>
                  <a:lnTo>
                    <a:pt x="641223" y="197688"/>
                  </a:lnTo>
                  <a:lnTo>
                    <a:pt x="737607" y="197688"/>
                  </a:lnTo>
                  <a:lnTo>
                    <a:pt x="746026" y="188190"/>
                  </a:lnTo>
                  <a:lnTo>
                    <a:pt x="746439" y="187515"/>
                  </a:lnTo>
                  <a:lnTo>
                    <a:pt x="669683" y="187515"/>
                  </a:lnTo>
                  <a:lnTo>
                    <a:pt x="663155" y="185305"/>
                  </a:lnTo>
                  <a:lnTo>
                    <a:pt x="658152" y="180898"/>
                  </a:lnTo>
                  <a:lnTo>
                    <a:pt x="653110" y="174212"/>
                  </a:lnTo>
                  <a:lnTo>
                    <a:pt x="650351" y="165449"/>
                  </a:lnTo>
                  <a:lnTo>
                    <a:pt x="649872" y="154609"/>
                  </a:lnTo>
                  <a:lnTo>
                    <a:pt x="651675" y="141693"/>
                  </a:lnTo>
                  <a:lnTo>
                    <a:pt x="669432" y="103179"/>
                  </a:lnTo>
                  <a:lnTo>
                    <a:pt x="698195" y="91033"/>
                  </a:lnTo>
                  <a:lnTo>
                    <a:pt x="768327" y="91033"/>
                  </a:lnTo>
                  <a:lnTo>
                    <a:pt x="767343" y="86600"/>
                  </a:lnTo>
                  <a:lnTo>
                    <a:pt x="764718" y="81584"/>
                  </a:lnTo>
                  <a:lnTo>
                    <a:pt x="664629" y="81584"/>
                  </a:lnTo>
                  <a:lnTo>
                    <a:pt x="669632" y="57873"/>
                  </a:lnTo>
                  <a:close/>
                </a:path>
                <a:path w="1524000" h="281304">
                  <a:moveTo>
                    <a:pt x="737607" y="197688"/>
                  </a:moveTo>
                  <a:lnTo>
                    <a:pt x="641223" y="197688"/>
                  </a:lnTo>
                  <a:lnTo>
                    <a:pt x="644169" y="204482"/>
                  </a:lnTo>
                  <a:lnTo>
                    <a:pt x="681266" y="222783"/>
                  </a:lnTo>
                  <a:lnTo>
                    <a:pt x="695886" y="221394"/>
                  </a:lnTo>
                  <a:lnTo>
                    <a:pt x="709726" y="217228"/>
                  </a:lnTo>
                  <a:lnTo>
                    <a:pt x="722785" y="210283"/>
                  </a:lnTo>
                  <a:lnTo>
                    <a:pt x="735063" y="200558"/>
                  </a:lnTo>
                  <a:lnTo>
                    <a:pt x="737607" y="197688"/>
                  </a:lnTo>
                  <a:close/>
                </a:path>
                <a:path w="1524000" h="281304">
                  <a:moveTo>
                    <a:pt x="768327" y="91033"/>
                  </a:moveTo>
                  <a:lnTo>
                    <a:pt x="698195" y="91033"/>
                  </a:lnTo>
                  <a:lnTo>
                    <a:pt x="706844" y="91924"/>
                  </a:lnTo>
                  <a:lnTo>
                    <a:pt x="713798" y="94595"/>
                  </a:lnTo>
                  <a:lnTo>
                    <a:pt x="719060" y="99048"/>
                  </a:lnTo>
                  <a:lnTo>
                    <a:pt x="722630" y="105282"/>
                  </a:lnTo>
                  <a:lnTo>
                    <a:pt x="724765" y="112672"/>
                  </a:lnTo>
                  <a:lnTo>
                    <a:pt x="725724" y="120591"/>
                  </a:lnTo>
                  <a:lnTo>
                    <a:pt x="725503" y="129041"/>
                  </a:lnTo>
                  <a:lnTo>
                    <a:pt x="712898" y="166687"/>
                  </a:lnTo>
                  <a:lnTo>
                    <a:pt x="677735" y="187515"/>
                  </a:lnTo>
                  <a:lnTo>
                    <a:pt x="746439" y="187515"/>
                  </a:lnTo>
                  <a:lnTo>
                    <a:pt x="755140" y="173297"/>
                  </a:lnTo>
                  <a:lnTo>
                    <a:pt x="762404" y="155881"/>
                  </a:lnTo>
                  <a:lnTo>
                    <a:pt x="767816" y="135940"/>
                  </a:lnTo>
                  <a:lnTo>
                    <a:pt x="770614" y="117066"/>
                  </a:lnTo>
                  <a:lnTo>
                    <a:pt x="770456" y="100620"/>
                  </a:lnTo>
                  <a:lnTo>
                    <a:pt x="768327" y="91033"/>
                  </a:lnTo>
                  <a:close/>
                </a:path>
                <a:path w="1524000" h="281304">
                  <a:moveTo>
                    <a:pt x="718070" y="54254"/>
                  </a:moveTo>
                  <a:lnTo>
                    <a:pt x="676605" y="69075"/>
                  </a:lnTo>
                  <a:lnTo>
                    <a:pt x="664629" y="81584"/>
                  </a:lnTo>
                  <a:lnTo>
                    <a:pt x="764718" y="81584"/>
                  </a:lnTo>
                  <a:lnTo>
                    <a:pt x="731308" y="55551"/>
                  </a:lnTo>
                  <a:lnTo>
                    <a:pt x="718070" y="54254"/>
                  </a:lnTo>
                  <a:close/>
                </a:path>
                <a:path w="1524000" h="281304">
                  <a:moveTo>
                    <a:pt x="870267" y="0"/>
                  </a:moveTo>
                  <a:lnTo>
                    <a:pt x="827735" y="0"/>
                  </a:lnTo>
                  <a:lnTo>
                    <a:pt x="819492" y="38582"/>
                  </a:lnTo>
                  <a:lnTo>
                    <a:pt x="862025" y="38582"/>
                  </a:lnTo>
                  <a:lnTo>
                    <a:pt x="870267" y="0"/>
                  </a:lnTo>
                  <a:close/>
                </a:path>
                <a:path w="1524000" h="281304">
                  <a:moveTo>
                    <a:pt x="857910" y="57810"/>
                  </a:moveTo>
                  <a:lnTo>
                    <a:pt x="815365" y="57810"/>
                  </a:lnTo>
                  <a:lnTo>
                    <a:pt x="781367" y="218262"/>
                  </a:lnTo>
                  <a:lnTo>
                    <a:pt x="823912" y="218262"/>
                  </a:lnTo>
                  <a:lnTo>
                    <a:pt x="857910" y="57810"/>
                  </a:lnTo>
                  <a:close/>
                </a:path>
                <a:path w="1524000" h="281304">
                  <a:moveTo>
                    <a:pt x="962723" y="53352"/>
                  </a:moveTo>
                  <a:lnTo>
                    <a:pt x="916582" y="65884"/>
                  </a:lnTo>
                  <a:lnTo>
                    <a:pt x="881589" y="102763"/>
                  </a:lnTo>
                  <a:lnTo>
                    <a:pt x="868502" y="139623"/>
                  </a:lnTo>
                  <a:lnTo>
                    <a:pt x="865585" y="160345"/>
                  </a:lnTo>
                  <a:lnTo>
                    <a:pt x="866244" y="177969"/>
                  </a:lnTo>
                  <a:lnTo>
                    <a:pt x="888614" y="212572"/>
                  </a:lnTo>
                  <a:lnTo>
                    <a:pt x="928128" y="223685"/>
                  </a:lnTo>
                  <a:lnTo>
                    <a:pt x="945957" y="222220"/>
                  </a:lnTo>
                  <a:lnTo>
                    <a:pt x="990841" y="200253"/>
                  </a:lnTo>
                  <a:lnTo>
                    <a:pt x="1000988" y="189623"/>
                  </a:lnTo>
                  <a:lnTo>
                    <a:pt x="928077" y="189623"/>
                  </a:lnTo>
                  <a:lnTo>
                    <a:pt x="921550" y="187617"/>
                  </a:lnTo>
                  <a:lnTo>
                    <a:pt x="916647" y="183603"/>
                  </a:lnTo>
                  <a:lnTo>
                    <a:pt x="911565" y="177855"/>
                  </a:lnTo>
                  <a:lnTo>
                    <a:pt x="908548" y="170308"/>
                  </a:lnTo>
                  <a:lnTo>
                    <a:pt x="907593" y="160963"/>
                  </a:lnTo>
                  <a:lnTo>
                    <a:pt x="908697" y="149821"/>
                  </a:lnTo>
                  <a:lnTo>
                    <a:pt x="1018514" y="149821"/>
                  </a:lnTo>
                  <a:lnTo>
                    <a:pt x="1020682" y="139623"/>
                  </a:lnTo>
                  <a:lnTo>
                    <a:pt x="1022191" y="131432"/>
                  </a:lnTo>
                  <a:lnTo>
                    <a:pt x="1023258" y="124065"/>
                  </a:lnTo>
                  <a:lnTo>
                    <a:pt x="1023436" y="122085"/>
                  </a:lnTo>
                  <a:lnTo>
                    <a:pt x="915619" y="122085"/>
                  </a:lnTo>
                  <a:lnTo>
                    <a:pt x="918557" y="114643"/>
                  </a:lnTo>
                  <a:lnTo>
                    <a:pt x="948361" y="88597"/>
                  </a:lnTo>
                  <a:lnTo>
                    <a:pt x="955357" y="88023"/>
                  </a:lnTo>
                  <a:lnTo>
                    <a:pt x="1019891" y="88023"/>
                  </a:lnTo>
                  <a:lnTo>
                    <a:pt x="1018654" y="84670"/>
                  </a:lnTo>
                  <a:lnTo>
                    <a:pt x="989648" y="57596"/>
                  </a:lnTo>
                  <a:lnTo>
                    <a:pt x="972388" y="53824"/>
                  </a:lnTo>
                  <a:lnTo>
                    <a:pt x="962723" y="53352"/>
                  </a:lnTo>
                  <a:close/>
                </a:path>
                <a:path w="1524000" h="281304">
                  <a:moveTo>
                    <a:pt x="1011885" y="171234"/>
                  </a:moveTo>
                  <a:lnTo>
                    <a:pt x="969048" y="171234"/>
                  </a:lnTo>
                  <a:lnTo>
                    <a:pt x="965707" y="175945"/>
                  </a:lnTo>
                  <a:lnTo>
                    <a:pt x="962329" y="179616"/>
                  </a:lnTo>
                  <a:lnTo>
                    <a:pt x="958888" y="182270"/>
                  </a:lnTo>
                  <a:lnTo>
                    <a:pt x="952411" y="187172"/>
                  </a:lnTo>
                  <a:lnTo>
                    <a:pt x="944854" y="189623"/>
                  </a:lnTo>
                  <a:lnTo>
                    <a:pt x="1000988" y="189623"/>
                  </a:lnTo>
                  <a:lnTo>
                    <a:pt x="1004268" y="185634"/>
                  </a:lnTo>
                  <a:lnTo>
                    <a:pt x="1008804" y="178406"/>
                  </a:lnTo>
                  <a:lnTo>
                    <a:pt x="1011885" y="171234"/>
                  </a:lnTo>
                  <a:close/>
                </a:path>
                <a:path w="1524000" h="281304">
                  <a:moveTo>
                    <a:pt x="1019891" y="88023"/>
                  </a:moveTo>
                  <a:lnTo>
                    <a:pt x="964285" y="88023"/>
                  </a:lnTo>
                  <a:lnTo>
                    <a:pt x="971181" y="90919"/>
                  </a:lnTo>
                  <a:lnTo>
                    <a:pt x="976045" y="96685"/>
                  </a:lnTo>
                  <a:lnTo>
                    <a:pt x="979074" y="101523"/>
                  </a:lnTo>
                  <a:lnTo>
                    <a:pt x="980881" y="107370"/>
                  </a:lnTo>
                  <a:lnTo>
                    <a:pt x="981464" y="114224"/>
                  </a:lnTo>
                  <a:lnTo>
                    <a:pt x="980820" y="122085"/>
                  </a:lnTo>
                  <a:lnTo>
                    <a:pt x="1023436" y="122085"/>
                  </a:lnTo>
                  <a:lnTo>
                    <a:pt x="1023810" y="117919"/>
                  </a:lnTo>
                  <a:lnTo>
                    <a:pt x="1023879" y="114224"/>
                  </a:lnTo>
                  <a:lnTo>
                    <a:pt x="1023853" y="107370"/>
                  </a:lnTo>
                  <a:lnTo>
                    <a:pt x="1023180" y="100152"/>
                  </a:lnTo>
                  <a:lnTo>
                    <a:pt x="1021404" y="92126"/>
                  </a:lnTo>
                  <a:lnTo>
                    <a:pt x="1019891" y="88023"/>
                  </a:lnTo>
                  <a:close/>
                </a:path>
                <a:path w="1524000" h="281304">
                  <a:moveTo>
                    <a:pt x="1133767" y="53962"/>
                  </a:moveTo>
                  <a:lnTo>
                    <a:pt x="1086395" y="66885"/>
                  </a:lnTo>
                  <a:lnTo>
                    <a:pt x="1052199" y="104530"/>
                  </a:lnTo>
                  <a:lnTo>
                    <a:pt x="1039418" y="141325"/>
                  </a:lnTo>
                  <a:lnTo>
                    <a:pt x="1036834" y="158815"/>
                  </a:lnTo>
                  <a:lnTo>
                    <a:pt x="1036893" y="174593"/>
                  </a:lnTo>
                  <a:lnTo>
                    <a:pt x="1053182" y="211061"/>
                  </a:lnTo>
                  <a:lnTo>
                    <a:pt x="1096962" y="223989"/>
                  </a:lnTo>
                  <a:lnTo>
                    <a:pt x="1115505" y="222273"/>
                  </a:lnTo>
                  <a:lnTo>
                    <a:pt x="1132408" y="217122"/>
                  </a:lnTo>
                  <a:lnTo>
                    <a:pt x="1147672" y="208537"/>
                  </a:lnTo>
                  <a:lnTo>
                    <a:pt x="1161300" y="196519"/>
                  </a:lnTo>
                  <a:lnTo>
                    <a:pt x="1167932" y="188721"/>
                  </a:lnTo>
                  <a:lnTo>
                    <a:pt x="1105509" y="188721"/>
                  </a:lnTo>
                  <a:lnTo>
                    <a:pt x="1096224" y="187469"/>
                  </a:lnTo>
                  <a:lnTo>
                    <a:pt x="1089132" y="183715"/>
                  </a:lnTo>
                  <a:lnTo>
                    <a:pt x="1084231" y="177459"/>
                  </a:lnTo>
                  <a:lnTo>
                    <a:pt x="1081519" y="168706"/>
                  </a:lnTo>
                  <a:lnTo>
                    <a:pt x="1080973" y="162901"/>
                  </a:lnTo>
                  <a:lnTo>
                    <a:pt x="1081109" y="156230"/>
                  </a:lnTo>
                  <a:lnTo>
                    <a:pt x="1090794" y="116629"/>
                  </a:lnTo>
                  <a:lnTo>
                    <a:pt x="1127290" y="89534"/>
                  </a:lnTo>
                  <a:lnTo>
                    <a:pt x="1192041" y="89534"/>
                  </a:lnTo>
                  <a:lnTo>
                    <a:pt x="1191585" y="86290"/>
                  </a:lnTo>
                  <a:lnTo>
                    <a:pt x="1160484" y="57353"/>
                  </a:lnTo>
                  <a:lnTo>
                    <a:pt x="1147990" y="54810"/>
                  </a:lnTo>
                  <a:lnTo>
                    <a:pt x="1133767" y="53962"/>
                  </a:lnTo>
                  <a:close/>
                </a:path>
                <a:path w="1524000" h="281304">
                  <a:moveTo>
                    <a:pt x="1182789" y="160375"/>
                  </a:moveTo>
                  <a:lnTo>
                    <a:pt x="1139952" y="160375"/>
                  </a:lnTo>
                  <a:lnTo>
                    <a:pt x="1137310" y="168757"/>
                  </a:lnTo>
                  <a:lnTo>
                    <a:pt x="1133360" y="175577"/>
                  </a:lnTo>
                  <a:lnTo>
                    <a:pt x="1122857" y="186093"/>
                  </a:lnTo>
                  <a:lnTo>
                    <a:pt x="1115326" y="188721"/>
                  </a:lnTo>
                  <a:lnTo>
                    <a:pt x="1167932" y="188721"/>
                  </a:lnTo>
                  <a:lnTo>
                    <a:pt x="1168658" y="187868"/>
                  </a:lnTo>
                  <a:lnTo>
                    <a:pt x="1174692" y="178962"/>
                  </a:lnTo>
                  <a:lnTo>
                    <a:pt x="1179402" y="169798"/>
                  </a:lnTo>
                  <a:lnTo>
                    <a:pt x="1182789" y="160375"/>
                  </a:lnTo>
                  <a:close/>
                </a:path>
                <a:path w="1524000" h="281304">
                  <a:moveTo>
                    <a:pt x="1192041" y="89534"/>
                  </a:moveTo>
                  <a:lnTo>
                    <a:pt x="1137208" y="89534"/>
                  </a:lnTo>
                  <a:lnTo>
                    <a:pt x="1143825" y="92773"/>
                  </a:lnTo>
                  <a:lnTo>
                    <a:pt x="1147165" y="99250"/>
                  </a:lnTo>
                  <a:lnTo>
                    <a:pt x="1149426" y="104063"/>
                  </a:lnTo>
                  <a:lnTo>
                    <a:pt x="1150302" y="109473"/>
                  </a:lnTo>
                  <a:lnTo>
                    <a:pt x="1149819" y="115455"/>
                  </a:lnTo>
                  <a:lnTo>
                    <a:pt x="1192796" y="115455"/>
                  </a:lnTo>
                  <a:lnTo>
                    <a:pt x="1193377" y="101370"/>
                  </a:lnTo>
                  <a:lnTo>
                    <a:pt x="1193406" y="99250"/>
                  </a:lnTo>
                  <a:lnTo>
                    <a:pt x="1192041" y="89534"/>
                  </a:lnTo>
                  <a:close/>
                </a:path>
                <a:path w="1524000" h="281304">
                  <a:moveTo>
                    <a:pt x="1298054" y="53352"/>
                  </a:moveTo>
                  <a:lnTo>
                    <a:pt x="1251912" y="65884"/>
                  </a:lnTo>
                  <a:lnTo>
                    <a:pt x="1216921" y="102763"/>
                  </a:lnTo>
                  <a:lnTo>
                    <a:pt x="1203845" y="139623"/>
                  </a:lnTo>
                  <a:lnTo>
                    <a:pt x="1200921" y="160345"/>
                  </a:lnTo>
                  <a:lnTo>
                    <a:pt x="1201577" y="177969"/>
                  </a:lnTo>
                  <a:lnTo>
                    <a:pt x="1223947" y="212572"/>
                  </a:lnTo>
                  <a:lnTo>
                    <a:pt x="1263459" y="223685"/>
                  </a:lnTo>
                  <a:lnTo>
                    <a:pt x="1281287" y="222220"/>
                  </a:lnTo>
                  <a:lnTo>
                    <a:pt x="1326172" y="200253"/>
                  </a:lnTo>
                  <a:lnTo>
                    <a:pt x="1336318" y="189623"/>
                  </a:lnTo>
                  <a:lnTo>
                    <a:pt x="1263408" y="189623"/>
                  </a:lnTo>
                  <a:lnTo>
                    <a:pt x="1256880" y="187617"/>
                  </a:lnTo>
                  <a:lnTo>
                    <a:pt x="1251978" y="183603"/>
                  </a:lnTo>
                  <a:lnTo>
                    <a:pt x="1246896" y="177855"/>
                  </a:lnTo>
                  <a:lnTo>
                    <a:pt x="1243879" y="170308"/>
                  </a:lnTo>
                  <a:lnTo>
                    <a:pt x="1242923" y="160963"/>
                  </a:lnTo>
                  <a:lnTo>
                    <a:pt x="1244028" y="149821"/>
                  </a:lnTo>
                  <a:lnTo>
                    <a:pt x="1353845" y="149821"/>
                  </a:lnTo>
                  <a:lnTo>
                    <a:pt x="1356013" y="139623"/>
                  </a:lnTo>
                  <a:lnTo>
                    <a:pt x="1357522" y="131432"/>
                  </a:lnTo>
                  <a:lnTo>
                    <a:pt x="1358588" y="124065"/>
                  </a:lnTo>
                  <a:lnTo>
                    <a:pt x="1358766" y="122085"/>
                  </a:lnTo>
                  <a:lnTo>
                    <a:pt x="1250950" y="122085"/>
                  </a:lnTo>
                  <a:lnTo>
                    <a:pt x="1253888" y="114643"/>
                  </a:lnTo>
                  <a:lnTo>
                    <a:pt x="1283691" y="88597"/>
                  </a:lnTo>
                  <a:lnTo>
                    <a:pt x="1290688" y="88023"/>
                  </a:lnTo>
                  <a:lnTo>
                    <a:pt x="1355222" y="88023"/>
                  </a:lnTo>
                  <a:lnTo>
                    <a:pt x="1353985" y="84670"/>
                  </a:lnTo>
                  <a:lnTo>
                    <a:pt x="1324979" y="57596"/>
                  </a:lnTo>
                  <a:lnTo>
                    <a:pt x="1307719" y="53824"/>
                  </a:lnTo>
                  <a:lnTo>
                    <a:pt x="1298054" y="53352"/>
                  </a:lnTo>
                  <a:close/>
                </a:path>
                <a:path w="1524000" h="281304">
                  <a:moveTo>
                    <a:pt x="1347215" y="171234"/>
                  </a:moveTo>
                  <a:lnTo>
                    <a:pt x="1304378" y="171234"/>
                  </a:lnTo>
                  <a:lnTo>
                    <a:pt x="1301038" y="175945"/>
                  </a:lnTo>
                  <a:lnTo>
                    <a:pt x="1297660" y="179616"/>
                  </a:lnTo>
                  <a:lnTo>
                    <a:pt x="1294231" y="182270"/>
                  </a:lnTo>
                  <a:lnTo>
                    <a:pt x="1287741" y="187172"/>
                  </a:lnTo>
                  <a:lnTo>
                    <a:pt x="1280185" y="189623"/>
                  </a:lnTo>
                  <a:lnTo>
                    <a:pt x="1336318" y="189623"/>
                  </a:lnTo>
                  <a:lnTo>
                    <a:pt x="1339599" y="185634"/>
                  </a:lnTo>
                  <a:lnTo>
                    <a:pt x="1344135" y="178406"/>
                  </a:lnTo>
                  <a:lnTo>
                    <a:pt x="1347215" y="171234"/>
                  </a:lnTo>
                  <a:close/>
                </a:path>
                <a:path w="1524000" h="281304">
                  <a:moveTo>
                    <a:pt x="1355222" y="88023"/>
                  </a:moveTo>
                  <a:lnTo>
                    <a:pt x="1299616" y="88023"/>
                  </a:lnTo>
                  <a:lnTo>
                    <a:pt x="1306512" y="90919"/>
                  </a:lnTo>
                  <a:lnTo>
                    <a:pt x="1311376" y="96685"/>
                  </a:lnTo>
                  <a:lnTo>
                    <a:pt x="1314405" y="101523"/>
                  </a:lnTo>
                  <a:lnTo>
                    <a:pt x="1316213" y="107370"/>
                  </a:lnTo>
                  <a:lnTo>
                    <a:pt x="1316800" y="114224"/>
                  </a:lnTo>
                  <a:lnTo>
                    <a:pt x="1316164" y="122085"/>
                  </a:lnTo>
                  <a:lnTo>
                    <a:pt x="1358766" y="122085"/>
                  </a:lnTo>
                  <a:lnTo>
                    <a:pt x="1359141" y="117919"/>
                  </a:lnTo>
                  <a:lnTo>
                    <a:pt x="1359212" y="114224"/>
                  </a:lnTo>
                  <a:lnTo>
                    <a:pt x="1359189" y="107370"/>
                  </a:lnTo>
                  <a:lnTo>
                    <a:pt x="1358515" y="100152"/>
                  </a:lnTo>
                  <a:lnTo>
                    <a:pt x="1356737" y="92126"/>
                  </a:lnTo>
                  <a:lnTo>
                    <a:pt x="1355222" y="88023"/>
                  </a:lnTo>
                  <a:close/>
                </a:path>
                <a:path w="1524000" h="281304">
                  <a:moveTo>
                    <a:pt x="1410957" y="167017"/>
                  </a:moveTo>
                  <a:lnTo>
                    <a:pt x="1368412" y="167017"/>
                  </a:lnTo>
                  <a:lnTo>
                    <a:pt x="1367076" y="178833"/>
                  </a:lnTo>
                  <a:lnTo>
                    <a:pt x="1386684" y="214705"/>
                  </a:lnTo>
                  <a:lnTo>
                    <a:pt x="1430388" y="223685"/>
                  </a:lnTo>
                  <a:lnTo>
                    <a:pt x="1447921" y="222742"/>
                  </a:lnTo>
                  <a:lnTo>
                    <a:pt x="1488389" y="208597"/>
                  </a:lnTo>
                  <a:lnTo>
                    <a:pt x="1505263" y="191427"/>
                  </a:lnTo>
                  <a:lnTo>
                    <a:pt x="1440395" y="191427"/>
                  </a:lnTo>
                  <a:lnTo>
                    <a:pt x="1430818" y="190900"/>
                  </a:lnTo>
                  <a:lnTo>
                    <a:pt x="1410271" y="174510"/>
                  </a:lnTo>
                  <a:lnTo>
                    <a:pt x="1410957" y="167017"/>
                  </a:lnTo>
                  <a:close/>
                </a:path>
                <a:path w="1524000" h="281304">
                  <a:moveTo>
                    <a:pt x="1464094" y="53352"/>
                  </a:moveTo>
                  <a:lnTo>
                    <a:pt x="1422712" y="62337"/>
                  </a:lnTo>
                  <a:lnTo>
                    <a:pt x="1389439" y="96805"/>
                  </a:lnTo>
                  <a:lnTo>
                    <a:pt x="1384847" y="116398"/>
                  </a:lnTo>
                  <a:lnTo>
                    <a:pt x="1385269" y="124161"/>
                  </a:lnTo>
                  <a:lnTo>
                    <a:pt x="1413993" y="149708"/>
                  </a:lnTo>
                  <a:lnTo>
                    <a:pt x="1441861" y="157464"/>
                  </a:lnTo>
                  <a:lnTo>
                    <a:pt x="1454124" y="160986"/>
                  </a:lnTo>
                  <a:lnTo>
                    <a:pt x="1462392" y="163794"/>
                  </a:lnTo>
                  <a:lnTo>
                    <a:pt x="1466888" y="165963"/>
                  </a:lnTo>
                  <a:lnTo>
                    <a:pt x="1470329" y="168414"/>
                  </a:lnTo>
                  <a:lnTo>
                    <a:pt x="1471561" y="171996"/>
                  </a:lnTo>
                  <a:lnTo>
                    <a:pt x="1470571" y="176707"/>
                  </a:lnTo>
                  <a:lnTo>
                    <a:pt x="1469491" y="181622"/>
                  </a:lnTo>
                  <a:lnTo>
                    <a:pt x="1466253" y="185305"/>
                  </a:lnTo>
                  <a:lnTo>
                    <a:pt x="1455458" y="190207"/>
                  </a:lnTo>
                  <a:lnTo>
                    <a:pt x="1448638" y="191427"/>
                  </a:lnTo>
                  <a:lnTo>
                    <a:pt x="1505263" y="191427"/>
                  </a:lnTo>
                  <a:lnTo>
                    <a:pt x="1510879" y="181036"/>
                  </a:lnTo>
                  <a:lnTo>
                    <a:pt x="1514436" y="169659"/>
                  </a:lnTo>
                  <a:lnTo>
                    <a:pt x="1515494" y="160961"/>
                  </a:lnTo>
                  <a:lnTo>
                    <a:pt x="1514844" y="153066"/>
                  </a:lnTo>
                  <a:lnTo>
                    <a:pt x="1485692" y="124998"/>
                  </a:lnTo>
                  <a:lnTo>
                    <a:pt x="1458706" y="117858"/>
                  </a:lnTo>
                  <a:lnTo>
                    <a:pt x="1446504" y="114647"/>
                  </a:lnTo>
                  <a:lnTo>
                    <a:pt x="1438094" y="112043"/>
                  </a:lnTo>
                  <a:lnTo>
                    <a:pt x="1433474" y="110045"/>
                  </a:lnTo>
                  <a:lnTo>
                    <a:pt x="1429753" y="107886"/>
                  </a:lnTo>
                  <a:lnTo>
                    <a:pt x="1428432" y="104406"/>
                  </a:lnTo>
                  <a:lnTo>
                    <a:pt x="1429512" y="99593"/>
                  </a:lnTo>
                  <a:lnTo>
                    <a:pt x="1430299" y="95770"/>
                  </a:lnTo>
                  <a:lnTo>
                    <a:pt x="1432915" y="92430"/>
                  </a:lnTo>
                  <a:lnTo>
                    <a:pt x="1441843" y="86740"/>
                  </a:lnTo>
                  <a:lnTo>
                    <a:pt x="1448638" y="85318"/>
                  </a:lnTo>
                  <a:lnTo>
                    <a:pt x="1522512" y="85318"/>
                  </a:lnTo>
                  <a:lnTo>
                    <a:pt x="1521872" y="81672"/>
                  </a:lnTo>
                  <a:lnTo>
                    <a:pt x="1490706" y="56351"/>
                  </a:lnTo>
                  <a:lnTo>
                    <a:pt x="1478257" y="54102"/>
                  </a:lnTo>
                  <a:lnTo>
                    <a:pt x="1464094" y="53352"/>
                  </a:lnTo>
                  <a:close/>
                </a:path>
                <a:path w="1524000" h="281304">
                  <a:moveTo>
                    <a:pt x="1522512" y="85318"/>
                  </a:moveTo>
                  <a:lnTo>
                    <a:pt x="1468856" y="85318"/>
                  </a:lnTo>
                  <a:lnTo>
                    <a:pt x="1476121" y="88163"/>
                  </a:lnTo>
                  <a:lnTo>
                    <a:pt x="1479562" y="93878"/>
                  </a:lnTo>
                  <a:lnTo>
                    <a:pt x="1481315" y="97027"/>
                  </a:lnTo>
                  <a:lnTo>
                    <a:pt x="1481963" y="101307"/>
                  </a:lnTo>
                  <a:lnTo>
                    <a:pt x="1481467" y="106718"/>
                  </a:lnTo>
                  <a:lnTo>
                    <a:pt x="1523415" y="106718"/>
                  </a:lnTo>
                  <a:lnTo>
                    <a:pt x="1523752" y="96805"/>
                  </a:lnTo>
                  <a:lnTo>
                    <a:pt x="1523759" y="92430"/>
                  </a:lnTo>
                  <a:lnTo>
                    <a:pt x="1522512" y="85318"/>
                  </a:lnTo>
                  <a:close/>
                </a:path>
              </a:pathLst>
            </a:custGeom>
            <a:solidFill>
              <a:srgbClr val="000000"/>
            </a:solidFill>
          </p:spPr>
          <p:txBody>
            <a:bodyPr wrap="square" lIns="0" tIns="0" rIns="0" bIns="0" rtlCol="0"/>
            <a:lstStyle/>
            <a:p>
              <a:endParaRPr/>
            </a:p>
          </p:txBody>
        </p:sp>
        <p:sp>
          <p:nvSpPr>
            <p:cNvPr id="75" name="object 20"/>
            <p:cNvSpPr/>
            <p:nvPr/>
          </p:nvSpPr>
          <p:spPr>
            <a:xfrm>
              <a:off x="3398042" y="5004484"/>
              <a:ext cx="1200150" cy="83820"/>
            </a:xfrm>
            <a:custGeom>
              <a:avLst/>
              <a:gdLst/>
              <a:ahLst/>
              <a:cxnLst/>
              <a:rect l="l" t="t" r="r" b="b"/>
              <a:pathLst>
                <a:path w="1200150" h="83820">
                  <a:moveTo>
                    <a:pt x="1199540" y="83785"/>
                  </a:moveTo>
                  <a:lnTo>
                    <a:pt x="1002513" y="82549"/>
                  </a:lnTo>
                  <a:lnTo>
                    <a:pt x="881863" y="80165"/>
                  </a:lnTo>
                  <a:lnTo>
                    <a:pt x="766763" y="77792"/>
                  </a:lnTo>
                  <a:lnTo>
                    <a:pt x="657231" y="73815"/>
                  </a:lnTo>
                  <a:lnTo>
                    <a:pt x="553248" y="69849"/>
                  </a:lnTo>
                  <a:lnTo>
                    <a:pt x="457207" y="65092"/>
                  </a:lnTo>
                  <a:lnTo>
                    <a:pt x="367506" y="59533"/>
                  </a:lnTo>
                  <a:lnTo>
                    <a:pt x="286549" y="53974"/>
                  </a:lnTo>
                  <a:lnTo>
                    <a:pt x="214316" y="46833"/>
                  </a:lnTo>
                  <a:lnTo>
                    <a:pt x="151607" y="40483"/>
                  </a:lnTo>
                  <a:lnTo>
                    <a:pt x="98424" y="32550"/>
                  </a:lnTo>
                  <a:lnTo>
                    <a:pt x="56358" y="25399"/>
                  </a:lnTo>
                  <a:lnTo>
                    <a:pt x="6349" y="8733"/>
                  </a:lnTo>
                  <a:lnTo>
                    <a:pt x="0" y="0"/>
                  </a:lnTo>
                </a:path>
              </a:pathLst>
            </a:custGeom>
            <a:ln w="50245">
              <a:solidFill>
                <a:srgbClr val="000000"/>
              </a:solidFill>
            </a:ln>
          </p:spPr>
          <p:txBody>
            <a:bodyPr wrap="square" lIns="0" tIns="0" rIns="0" bIns="0" rtlCol="0"/>
            <a:lstStyle/>
            <a:p>
              <a:endParaRPr/>
            </a:p>
          </p:txBody>
        </p:sp>
        <p:sp>
          <p:nvSpPr>
            <p:cNvPr id="76" name="object 21"/>
            <p:cNvSpPr/>
            <p:nvPr/>
          </p:nvSpPr>
          <p:spPr>
            <a:xfrm>
              <a:off x="4502552" y="5012313"/>
              <a:ext cx="151765" cy="151130"/>
            </a:xfrm>
            <a:custGeom>
              <a:avLst/>
              <a:gdLst/>
              <a:ahLst/>
              <a:cxnLst/>
              <a:rect l="l" t="t" r="r" b="b"/>
              <a:pathLst>
                <a:path w="151764" h="151129">
                  <a:moveTo>
                    <a:pt x="939" y="0"/>
                  </a:moveTo>
                  <a:lnTo>
                    <a:pt x="0" y="150736"/>
                  </a:lnTo>
                  <a:lnTo>
                    <a:pt x="151206" y="76314"/>
                  </a:lnTo>
                  <a:lnTo>
                    <a:pt x="939" y="0"/>
                  </a:lnTo>
                  <a:close/>
                </a:path>
              </a:pathLst>
            </a:custGeom>
            <a:solidFill>
              <a:srgbClr val="000000"/>
            </a:solidFill>
          </p:spPr>
          <p:txBody>
            <a:bodyPr wrap="square" lIns="0" tIns="0" rIns="0" bIns="0" rtlCol="0"/>
            <a:lstStyle/>
            <a:p>
              <a:endParaRPr/>
            </a:p>
          </p:txBody>
        </p:sp>
        <p:sp>
          <p:nvSpPr>
            <p:cNvPr id="77" name="object 22"/>
            <p:cNvSpPr/>
            <p:nvPr/>
          </p:nvSpPr>
          <p:spPr>
            <a:xfrm>
              <a:off x="3345660" y="3640527"/>
              <a:ext cx="3150235" cy="1098550"/>
            </a:xfrm>
            <a:custGeom>
              <a:avLst/>
              <a:gdLst/>
              <a:ahLst/>
              <a:cxnLst/>
              <a:rect l="l" t="t" r="r" b="b"/>
              <a:pathLst>
                <a:path w="3150235" h="1098550">
                  <a:moveTo>
                    <a:pt x="3149978" y="0"/>
                  </a:moveTo>
                  <a:lnTo>
                    <a:pt x="3136902" y="63796"/>
                  </a:lnTo>
                  <a:lnTo>
                    <a:pt x="3117051" y="121737"/>
                  </a:lnTo>
                  <a:lnTo>
                    <a:pt x="3089278" y="178095"/>
                  </a:lnTo>
                  <a:lnTo>
                    <a:pt x="3054353" y="234454"/>
                  </a:lnTo>
                  <a:lnTo>
                    <a:pt x="3011486" y="288428"/>
                  </a:lnTo>
                  <a:lnTo>
                    <a:pt x="2962278" y="342403"/>
                  </a:lnTo>
                  <a:lnTo>
                    <a:pt x="2905920" y="394785"/>
                  </a:lnTo>
                  <a:lnTo>
                    <a:pt x="2842420" y="445585"/>
                  </a:lnTo>
                  <a:lnTo>
                    <a:pt x="2772571" y="494802"/>
                  </a:lnTo>
                  <a:lnTo>
                    <a:pt x="2697162" y="543218"/>
                  </a:lnTo>
                  <a:lnTo>
                    <a:pt x="2614613" y="590052"/>
                  </a:lnTo>
                  <a:lnTo>
                    <a:pt x="2527296" y="635293"/>
                  </a:lnTo>
                  <a:lnTo>
                    <a:pt x="2433639" y="678951"/>
                  </a:lnTo>
                  <a:lnTo>
                    <a:pt x="2334413" y="720226"/>
                  </a:lnTo>
                  <a:lnTo>
                    <a:pt x="2229639" y="760710"/>
                  </a:lnTo>
                  <a:lnTo>
                    <a:pt x="2120107" y="798809"/>
                  </a:lnTo>
                  <a:lnTo>
                    <a:pt x="2005807" y="834525"/>
                  </a:lnTo>
                  <a:lnTo>
                    <a:pt x="1762916" y="901200"/>
                  </a:lnTo>
                  <a:lnTo>
                    <a:pt x="1503359" y="959141"/>
                  </a:lnTo>
                  <a:lnTo>
                    <a:pt x="1227135" y="1007567"/>
                  </a:lnTo>
                  <a:lnTo>
                    <a:pt x="937421" y="1046458"/>
                  </a:lnTo>
                  <a:lnTo>
                    <a:pt x="635787" y="1074242"/>
                  </a:lnTo>
                  <a:lnTo>
                    <a:pt x="322255" y="1091699"/>
                  </a:lnTo>
                  <a:lnTo>
                    <a:pt x="0" y="1098049"/>
                  </a:lnTo>
                </a:path>
              </a:pathLst>
            </a:custGeom>
            <a:ln w="50245">
              <a:solidFill>
                <a:srgbClr val="000000"/>
              </a:solidFill>
            </a:ln>
          </p:spPr>
          <p:txBody>
            <a:bodyPr wrap="square" lIns="0" tIns="0" rIns="0" bIns="0" rtlCol="0"/>
            <a:lstStyle/>
            <a:p>
              <a:endParaRPr/>
            </a:p>
          </p:txBody>
        </p:sp>
        <p:sp>
          <p:nvSpPr>
            <p:cNvPr id="78" name="object 23"/>
            <p:cNvSpPr/>
            <p:nvPr/>
          </p:nvSpPr>
          <p:spPr>
            <a:xfrm>
              <a:off x="6414372" y="3584464"/>
              <a:ext cx="150495" cy="155575"/>
            </a:xfrm>
            <a:custGeom>
              <a:avLst/>
              <a:gdLst/>
              <a:ahLst/>
              <a:cxnLst/>
              <a:rect l="l" t="t" r="r" b="b"/>
              <a:pathLst>
                <a:path w="150495" h="155575">
                  <a:moveTo>
                    <a:pt x="84848" y="0"/>
                  </a:moveTo>
                  <a:lnTo>
                    <a:pt x="0" y="145618"/>
                  </a:lnTo>
                  <a:lnTo>
                    <a:pt x="150431" y="155257"/>
                  </a:lnTo>
                  <a:lnTo>
                    <a:pt x="84848" y="0"/>
                  </a:lnTo>
                  <a:close/>
                </a:path>
              </a:pathLst>
            </a:custGeom>
            <a:solidFill>
              <a:srgbClr val="000000"/>
            </a:solidFill>
          </p:spPr>
          <p:txBody>
            <a:bodyPr wrap="square" lIns="0" tIns="0" rIns="0" bIns="0" rtlCol="0"/>
            <a:lstStyle/>
            <a:p>
              <a:endParaRPr/>
            </a:p>
          </p:txBody>
        </p:sp>
        <p:sp>
          <p:nvSpPr>
            <p:cNvPr id="79" name="object 24"/>
            <p:cNvSpPr/>
            <p:nvPr/>
          </p:nvSpPr>
          <p:spPr>
            <a:xfrm>
              <a:off x="3321051" y="3540559"/>
              <a:ext cx="1102360" cy="1045844"/>
            </a:xfrm>
            <a:custGeom>
              <a:avLst/>
              <a:gdLst/>
              <a:ahLst/>
              <a:cxnLst/>
              <a:rect l="l" t="t" r="r" b="b"/>
              <a:pathLst>
                <a:path w="1102360" h="1045845">
                  <a:moveTo>
                    <a:pt x="1102134" y="0"/>
                  </a:moveTo>
                  <a:lnTo>
                    <a:pt x="1099345" y="56605"/>
                  </a:lnTo>
                  <a:lnTo>
                    <a:pt x="1082679" y="166147"/>
                  </a:lnTo>
                  <a:lnTo>
                    <a:pt x="1054895" y="271713"/>
                  </a:lnTo>
                  <a:lnTo>
                    <a:pt x="1018378" y="372521"/>
                  </a:lnTo>
                  <a:lnTo>
                    <a:pt x="971554" y="469353"/>
                  </a:lnTo>
                  <a:lnTo>
                    <a:pt x="915987" y="559845"/>
                  </a:lnTo>
                  <a:lnTo>
                    <a:pt x="852487" y="644778"/>
                  </a:lnTo>
                  <a:lnTo>
                    <a:pt x="781045" y="723352"/>
                  </a:lnTo>
                  <a:lnTo>
                    <a:pt x="703263" y="794002"/>
                  </a:lnTo>
                  <a:lnTo>
                    <a:pt x="617539" y="857502"/>
                  </a:lnTo>
                  <a:lnTo>
                    <a:pt x="527047" y="913059"/>
                  </a:lnTo>
                  <a:lnTo>
                    <a:pt x="430215" y="959102"/>
                  </a:lnTo>
                  <a:lnTo>
                    <a:pt x="328615" y="996410"/>
                  </a:lnTo>
                  <a:lnTo>
                    <a:pt x="223040" y="1023392"/>
                  </a:lnTo>
                  <a:lnTo>
                    <a:pt x="112716" y="1040059"/>
                  </a:lnTo>
                  <a:lnTo>
                    <a:pt x="0" y="1045617"/>
                  </a:lnTo>
                </a:path>
              </a:pathLst>
            </a:custGeom>
            <a:ln w="50245">
              <a:solidFill>
                <a:srgbClr val="000000"/>
              </a:solidFill>
            </a:ln>
          </p:spPr>
          <p:txBody>
            <a:bodyPr wrap="square" lIns="0" tIns="0" rIns="0" bIns="0" rtlCol="0"/>
            <a:lstStyle/>
            <a:p>
              <a:endParaRPr/>
            </a:p>
          </p:txBody>
        </p:sp>
        <p:sp>
          <p:nvSpPr>
            <p:cNvPr id="80" name="object 25"/>
            <p:cNvSpPr/>
            <p:nvPr/>
          </p:nvSpPr>
          <p:spPr>
            <a:xfrm>
              <a:off x="4343243" y="3484452"/>
              <a:ext cx="151130" cy="154305"/>
            </a:xfrm>
            <a:custGeom>
              <a:avLst/>
              <a:gdLst/>
              <a:ahLst/>
              <a:cxnLst/>
              <a:rect l="l" t="t" r="r" b="b"/>
              <a:pathLst>
                <a:path w="151129" h="154304">
                  <a:moveTo>
                    <a:pt x="82702" y="0"/>
                  </a:moveTo>
                  <a:lnTo>
                    <a:pt x="0" y="146850"/>
                  </a:lnTo>
                  <a:lnTo>
                    <a:pt x="150558" y="154266"/>
                  </a:lnTo>
                  <a:lnTo>
                    <a:pt x="82702"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a:t>Baselines</a:t>
            </a:r>
          </a:p>
          <a:p>
            <a:r>
              <a:rPr lang="en-US" sz="2000" dirty="0"/>
              <a:t>The IEEE(IEEE Std. No. 610.12-1990)  defines a baseline as:</a:t>
            </a:r>
          </a:p>
          <a:p>
            <a:pPr lvl="1"/>
            <a:r>
              <a:rPr lang="en-US" sz="1800" dirty="0"/>
              <a:t>A specification or product that has been formally  reviewed and agreed upon, that thereafter serves as  the basis for further development, and that can be  changed only through formal change control  procedures.</a:t>
            </a:r>
          </a:p>
          <a:p>
            <a:r>
              <a:rPr lang="en-US" sz="2000" dirty="0"/>
              <a:t>A baseline is a milestone in the development of software that is marked by the delivery of one or more software configuration items and the approval of these SCIs that is obtained through a formal technical review.</a:t>
            </a:r>
          </a:p>
          <a:p>
            <a:endParaRPr lang="en-US" sz="1600" dirty="0"/>
          </a:p>
          <a:p>
            <a:pPr lvl="1"/>
            <a:endParaRPr lang="en-US" sz="1600" dirty="0"/>
          </a:p>
          <a:p>
            <a:pPr eaLnBrk="1" hangingPunct="1">
              <a:spcBef>
                <a:spcPts val="300"/>
              </a:spcBef>
            </a:pP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60316</TotalTime>
  <Words>10294</Words>
  <Application>Microsoft Office PowerPoint</Application>
  <PresentationFormat>On-screen Show (4:3)</PresentationFormat>
  <Paragraphs>1701</Paragraphs>
  <Slides>141</Slides>
  <Notes>124</Notes>
  <HiddenSlides>0</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Office Theme</vt:lpstr>
      <vt:lpstr>UNIT - I </vt:lpstr>
      <vt:lpstr>Topics</vt:lpstr>
      <vt:lpstr>Introduction To Software Engineering</vt:lpstr>
      <vt:lpstr>Layered Technology</vt:lpstr>
      <vt:lpstr>Essence of Practice</vt:lpstr>
      <vt:lpstr>Essence of Practice</vt:lpstr>
      <vt:lpstr>Essence of Practice</vt:lpstr>
      <vt:lpstr>Software Project Management</vt:lpstr>
      <vt:lpstr>Software Project Management</vt:lpstr>
      <vt:lpstr>Software Project Management</vt:lpstr>
      <vt:lpstr>Software Project Management</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Introduction to Requirement Engineering</vt:lpstr>
      <vt:lpstr>Introduction to Requirement Engineering</vt:lpstr>
      <vt:lpstr>Requirements Elicitation</vt:lpstr>
      <vt:lpstr>Requirements Elicitation</vt:lpstr>
      <vt:lpstr>Quality Function Deployment</vt:lpstr>
      <vt:lpstr>Elicitation Work Products</vt:lpstr>
      <vt:lpstr>Building Analysis Model</vt:lpstr>
      <vt:lpstr>Scenario-based Elements - Use Cases</vt:lpstr>
      <vt:lpstr>Use Case Diagram</vt:lpstr>
      <vt:lpstr>Class-based Elements - Class Diagram</vt:lpstr>
      <vt:lpstr>Behavioral Elements - State Diagram</vt:lpstr>
      <vt:lpstr>Flow-Oriented Elements</vt:lpstr>
      <vt:lpstr>Analysis Patterns</vt:lpstr>
      <vt:lpstr>Negotiating Requirements</vt:lpstr>
      <vt:lpstr>Validating Requirements</vt:lpstr>
      <vt:lpstr>Validating Requirements</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Pricing</vt:lpstr>
      <vt:lpstr>Software Pricing</vt:lpstr>
      <vt:lpstr>Pricing to Win</vt:lpstr>
      <vt:lpstr>PowerPoint Presentation</vt:lpstr>
      <vt:lpstr>PowerPoint Presentation</vt:lpstr>
      <vt:lpstr>Functional Decomposition</vt:lpstr>
      <vt:lpstr>Conventional Methods – LOC/FP Approach</vt:lpstr>
      <vt:lpstr>Example: FP Approach</vt:lpstr>
      <vt:lpstr>PowerPoint Presentation</vt:lpstr>
      <vt:lpstr>PowerPoint Presentation</vt:lpstr>
      <vt:lpstr>PowerPoint Presentation</vt:lpstr>
      <vt:lpstr>PowerPoint Presentation</vt:lpstr>
      <vt:lpstr>Software Project Effort and Cost Estimation - Problems</vt:lpstr>
      <vt:lpstr>COCOMO I</vt:lpstr>
      <vt:lpstr>COCOMO - I</vt:lpstr>
      <vt:lpstr>COCOMO I</vt:lpstr>
      <vt:lpstr>COCOMO II</vt:lpstr>
      <vt:lpstr>COCOMO II</vt:lpstr>
      <vt:lpstr>COCOMO II</vt:lpstr>
      <vt:lpstr>COCOMO II</vt:lpstr>
      <vt:lpstr>COCOMO II - Problems</vt:lpstr>
      <vt:lpstr>Risk Management</vt:lpstr>
      <vt:lpstr>Risk Management</vt:lpstr>
      <vt:lpstr>Risk Management</vt:lpstr>
      <vt:lpstr>Risk Strategies</vt:lpstr>
      <vt:lpstr>Steps for Risk Management</vt:lpstr>
      <vt:lpstr>Risk Identification</vt:lpstr>
      <vt:lpstr>Risk Item Checklist</vt:lpstr>
      <vt:lpstr>Known &amp; Predictable Risk Categories</vt:lpstr>
      <vt:lpstr>Questionnaire on Project Risk</vt:lpstr>
      <vt:lpstr>Risk Components and Drivers</vt:lpstr>
      <vt:lpstr>Risk Projection (Estimation)</vt:lpstr>
      <vt:lpstr>Risk Table</vt:lpstr>
      <vt:lpstr>Developing a Risk Table</vt:lpstr>
      <vt:lpstr>Assessing Risk Impact</vt:lpstr>
      <vt:lpstr>Risk Mitigation, Monitoring and Management</vt:lpstr>
      <vt:lpstr>Risk Mitigation, Monitoring and Management</vt:lpstr>
      <vt:lpstr>Risk Mitigation, Monitoring and Management</vt:lpstr>
      <vt:lpstr>RMMM Plan</vt:lpstr>
      <vt:lpstr>Seven Principles of Risk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Estimation</vt:lpstr>
      <vt:lpstr>Scope</vt:lpstr>
      <vt:lpstr>Scope</vt:lpstr>
      <vt:lpstr>REFERENCES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V Aadhithya</cp:lastModifiedBy>
  <cp:revision>1387</cp:revision>
  <dcterms:created xsi:type="dcterms:W3CDTF">2017-03-21T16:05:31Z</dcterms:created>
  <dcterms:modified xsi:type="dcterms:W3CDTF">2023-02-09T03:42:13Z</dcterms:modified>
</cp:coreProperties>
</file>