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6" roundtripDataSignature="AMtx7mgtrxUIGGr3tThIitksYlqhlJ5r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1727"/>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1727"/>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1726"/>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10: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53" name="Google Shape;153;p10: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11: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60" name="Google Shape;160;p11: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2: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67" name="Google Shape;167;p12: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3: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74" name="Google Shape;174;p13: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4: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81" name="Google Shape;181;p14: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5: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88" name="Google Shape;188;p15: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6: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95" name="Google Shape;195;p16: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7: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202" name="Google Shape;202;p17: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8: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209" name="Google Shape;209;p18: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9: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216" name="Google Shape;216;p19: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20: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224" name="Google Shape;224;p20: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21: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232" name="Google Shape;232;p21: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22: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239" name="Google Shape;239;p22: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23: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246" name="Google Shape;246;p23: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24: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253" name="Google Shape;253;p24: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25: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260" name="Google Shape;260;p25: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26: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267" name="Google Shape;267;p26: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27: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275" name="Google Shape;275;p27: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28: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282" name="Google Shape;282;p28: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9: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8" name="Google Shape;288;p2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rPr lang="en-US"/>
              <a:t>rebuke – strong disapproval</a:t>
            </a:r>
            <a:endParaRPr/>
          </a:p>
        </p:txBody>
      </p:sp>
      <p:sp>
        <p:nvSpPr>
          <p:cNvPr id="101" name="Google Shape;101;p3: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4" name="Google Shape;294;p3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4: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08" name="Google Shape;108;p4: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5: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16" name="Google Shape;116;p5: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6: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24" name="Google Shape;124;p6: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7: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31" name="Google Shape;131;p7: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8: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38" name="Google Shape;138;p8: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9: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46" name="Google Shape;146;p9: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0"/>
          <p:cNvSpPr/>
          <p:nvPr>
            <p:ph idx="2" type="pic"/>
          </p:nvPr>
        </p:nvSpPr>
        <p:spPr>
          <a:xfrm>
            <a:off x="1792288" y="612775"/>
            <a:ext cx="5486400" cy="4114800"/>
          </a:xfrm>
          <a:prstGeom prst="rect">
            <a:avLst/>
          </a:prstGeom>
          <a:noFill/>
          <a:ln>
            <a:noFill/>
          </a:ln>
        </p:spPr>
      </p:sp>
      <p:sp>
        <p:nvSpPr>
          <p:cNvPr id="68" name="Google Shape;68;p4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UNIT - IV</a:t>
            </a:r>
            <a:br>
              <a:rPr lang="en-US"/>
            </a:br>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800"/>
              <a:buNone/>
            </a:pPr>
            <a:r>
              <a:rPr b="1" lang="en-US" sz="4800">
                <a:solidFill>
                  <a:schemeClr val="dk1"/>
                </a:solidFill>
              </a:rPr>
              <a:t>Software Testing</a:t>
            </a:r>
            <a:endParaRPr/>
          </a:p>
          <a:p>
            <a:pPr indent="0" lvl="0" marL="0" rtl="0" algn="ctr">
              <a:spcBef>
                <a:spcPts val="640"/>
              </a:spcBef>
              <a:spcAft>
                <a:spcPts val="0"/>
              </a:spcAft>
              <a:buClr>
                <a:srgbClr val="888888"/>
              </a:buClr>
              <a:buSzPts val="3200"/>
              <a:buNone/>
            </a:pPr>
            <a:r>
              <a:t/>
            </a:r>
            <a:endParaRPr/>
          </a:p>
        </p:txBody>
      </p:sp>
      <p:sp>
        <p:nvSpPr>
          <p:cNvPr id="90" name="Google Shape;90;p1"/>
          <p:cNvSpPr txBox="1"/>
          <p:nvPr/>
        </p:nvSpPr>
        <p:spPr>
          <a:xfrm>
            <a:off x="152400" y="6096000"/>
            <a:ext cx="8763000" cy="762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rPr b="1" i="0" lang="en-US" sz="1200" u="none" cap="none" strike="noStrike">
                <a:solidFill>
                  <a:schemeClr val="dk1"/>
                </a:solidFill>
                <a:latin typeface="Calibri"/>
                <a:ea typeface="Calibri"/>
                <a:cs typeface="Calibri"/>
                <a:sym typeface="Calibri"/>
              </a:rPr>
              <a:t>Disclaimer:</a:t>
            </a:r>
            <a:endParaRPr/>
          </a:p>
          <a:p>
            <a:pPr indent="0" lvl="0" marL="0" marR="0" rtl="0" algn="ctr">
              <a:spcBef>
                <a:spcPts val="240"/>
              </a:spcBef>
              <a:spcAft>
                <a:spcPts val="0"/>
              </a:spcAft>
              <a:buNone/>
            </a:pPr>
            <a:r>
              <a:rPr b="1" i="0" lang="en-US" sz="1200" u="none" cap="none" strike="noStrike">
                <a:solidFill>
                  <a:schemeClr val="dk1"/>
                </a:solidFill>
                <a:latin typeface="Calibri"/>
                <a:ea typeface="Calibri"/>
                <a:cs typeface="Calibri"/>
                <a:sym typeface="Calibri"/>
              </a:rPr>
              <a:t>The lecture notes have been prepared by referring to a book. This document does not claim any originality and cannot be used as a substitute for prescribed textbooks.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Test Strategy and Planning	</a:t>
            </a:r>
            <a:endParaRPr sz="3200"/>
          </a:p>
        </p:txBody>
      </p:sp>
      <p:sp>
        <p:nvSpPr>
          <p:cNvPr id="156" name="Google Shape;156;p10"/>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Introduction</a:t>
            </a:r>
            <a:endParaRPr b="1" sz="2000"/>
          </a:p>
          <a:p>
            <a:pPr indent="-342900" lvl="0" marL="342900" rtl="0" algn="l">
              <a:spcBef>
                <a:spcPts val="400"/>
              </a:spcBef>
              <a:spcAft>
                <a:spcPts val="0"/>
              </a:spcAft>
              <a:buClr>
                <a:schemeClr val="dk1"/>
              </a:buClr>
              <a:buSzPts val="2000"/>
              <a:buChar char="•"/>
            </a:pPr>
            <a:r>
              <a:rPr lang="en-US" sz="2000"/>
              <a:t>Software testing is a vast field in itself, and so the common practice is to consider it as a separate project. </a:t>
            </a:r>
            <a:endParaRPr/>
          </a:p>
          <a:p>
            <a:pPr indent="-342900" lvl="0" marL="342900" rtl="0" algn="l">
              <a:spcBef>
                <a:spcPts val="400"/>
              </a:spcBef>
              <a:spcAft>
                <a:spcPts val="0"/>
              </a:spcAft>
              <a:buClr>
                <a:schemeClr val="dk1"/>
              </a:buClr>
              <a:buSzPts val="2000"/>
              <a:buChar char="•"/>
            </a:pPr>
            <a:r>
              <a:rPr lang="en-US" sz="2000"/>
              <a:t>In those cases, it is known as an independent verification and validation project.</a:t>
            </a:r>
            <a:endParaRPr/>
          </a:p>
          <a:p>
            <a:pPr indent="-342900" lvl="0" marL="342900" rtl="0" algn="l">
              <a:spcBef>
                <a:spcPts val="400"/>
              </a:spcBef>
              <a:spcAft>
                <a:spcPts val="0"/>
              </a:spcAft>
              <a:buClr>
                <a:schemeClr val="dk1"/>
              </a:buClr>
              <a:buSzPts val="2000"/>
              <a:buChar char="•"/>
            </a:pPr>
            <a:r>
              <a:rPr lang="en-US" sz="2000"/>
              <a:t>As such, a separate project plan is made for that project and is linked to the parent software development project.</a:t>
            </a:r>
            <a:endParaRPr/>
          </a:p>
          <a:p>
            <a:pPr indent="-342900" lvl="0" marL="342900" rtl="0" algn="l">
              <a:spcBef>
                <a:spcPts val="400"/>
              </a:spcBef>
              <a:spcAft>
                <a:spcPts val="0"/>
              </a:spcAft>
              <a:buClr>
                <a:schemeClr val="dk1"/>
              </a:buClr>
              <a:buSzPts val="2000"/>
              <a:buChar char="•"/>
            </a:pPr>
            <a:r>
              <a:rPr lang="en-US" sz="2000"/>
              <a:t>There are many techniques available to execute software test projects. </a:t>
            </a:r>
            <a:endParaRPr/>
          </a:p>
          <a:p>
            <a:pPr indent="-342900" lvl="0" marL="342900" rtl="0" algn="l">
              <a:spcBef>
                <a:spcPts val="400"/>
              </a:spcBef>
              <a:spcAft>
                <a:spcPts val="0"/>
              </a:spcAft>
              <a:buClr>
                <a:schemeClr val="dk1"/>
              </a:buClr>
              <a:buSzPts val="2000"/>
              <a:buChar char="•"/>
            </a:pPr>
            <a:r>
              <a:rPr lang="en-US" sz="2000"/>
              <a:t>It depends on the kind of test project. However, most test projects must have a test plan and a test strategy before the project can be ready for execution.</a:t>
            </a:r>
            <a:endParaRPr/>
          </a:p>
          <a:p>
            <a:pPr indent="-342900" lvl="0" marL="342900" rtl="0" algn="l">
              <a:spcBef>
                <a:spcPts val="400"/>
              </a:spcBef>
              <a:spcAft>
                <a:spcPts val="0"/>
              </a:spcAft>
              <a:buClr>
                <a:schemeClr val="dk1"/>
              </a:buClr>
              <a:buSzPts val="2000"/>
              <a:buChar char="•"/>
            </a:pPr>
            <a:r>
              <a:rPr lang="en-US" sz="2000"/>
              <a:t>Often due to time constraints, testing cycles are cut short by project managers.</a:t>
            </a:r>
            <a:endParaRPr/>
          </a:p>
          <a:p>
            <a:pPr indent="-342900" lvl="0" marL="342900" rtl="0" algn="l">
              <a:spcBef>
                <a:spcPts val="400"/>
              </a:spcBef>
              <a:spcAft>
                <a:spcPts val="0"/>
              </a:spcAft>
              <a:buClr>
                <a:schemeClr val="dk1"/>
              </a:buClr>
              <a:buSzPts val="2000"/>
              <a:buChar char="•"/>
            </a:pPr>
            <a:r>
              <a:rPr lang="en-US" sz="2000"/>
              <a:t>This leads to a half-tested product that is pushed out of the door. </a:t>
            </a:r>
            <a:endParaRPr/>
          </a:p>
          <a:p>
            <a:pPr indent="-342900" lvl="0" marL="342900" rtl="0" algn="l">
              <a:spcBef>
                <a:spcPts val="400"/>
              </a:spcBef>
              <a:spcAft>
                <a:spcPts val="0"/>
              </a:spcAft>
              <a:buClr>
                <a:schemeClr val="dk1"/>
              </a:buClr>
              <a:buSzPts val="2000"/>
              <a:buChar char="•"/>
            </a:pPr>
            <a:r>
              <a:rPr lang="en-US" sz="2000"/>
              <a:t>In such cases, a large number of product defects are left undetected. </a:t>
            </a:r>
            <a:endParaRPr/>
          </a:p>
          <a:p>
            <a:pPr indent="-342900" lvl="0" marL="342900" rtl="0" algn="l">
              <a:spcBef>
                <a:spcPts val="400"/>
              </a:spcBef>
              <a:spcAft>
                <a:spcPts val="0"/>
              </a:spcAft>
              <a:buClr>
                <a:schemeClr val="dk1"/>
              </a:buClr>
              <a:buSzPts val="2000"/>
              <a:buChar char="•"/>
            </a:pPr>
            <a:r>
              <a:rPr lang="en-US" sz="2000"/>
              <a:t>Ultimately, end users discover these defects. Fixing these defects at this stage is costly. </a:t>
            </a:r>
            <a:endParaRPr/>
          </a:p>
          <a:p>
            <a:pPr indent="-342900" lvl="0" marL="342900" rtl="0" algn="l">
              <a:spcBef>
                <a:spcPts val="400"/>
              </a:spcBef>
              <a:spcAft>
                <a:spcPts val="0"/>
              </a:spcAft>
              <a:buClr>
                <a:schemeClr val="dk1"/>
              </a:buClr>
              <a:buSzPts val="2000"/>
              <a:buChar char="•"/>
            </a:pPr>
            <a:r>
              <a:rPr lang="en-US" sz="2000"/>
              <a:t>Moreover, they cannot be fixed one at a time. </a:t>
            </a:r>
            <a:endParaRPr/>
          </a:p>
          <a:p>
            <a:pPr indent="-342900" lvl="0" marL="342900" rtl="0" algn="l">
              <a:spcBef>
                <a:spcPts val="400"/>
              </a:spcBef>
              <a:spcAft>
                <a:spcPts val="0"/>
              </a:spcAft>
              <a:buClr>
                <a:schemeClr val="dk1"/>
              </a:buClr>
              <a:buSzPts val="2000"/>
              <a:buChar char="•"/>
            </a:pPr>
            <a:r>
              <a:rPr lang="en-US" sz="2000"/>
              <a:t>They are to be taken in batches and are incorporated in maintenance project plans. </a:t>
            </a:r>
            <a:endParaRPr/>
          </a:p>
          <a:p>
            <a:pPr indent="-342900" lvl="0" marL="342900" rtl="0" algn="l">
              <a:spcBef>
                <a:spcPts val="400"/>
              </a:spcBef>
              <a:spcAft>
                <a:spcPts val="0"/>
              </a:spcAft>
              <a:buClr>
                <a:schemeClr val="dk1"/>
              </a:buClr>
              <a:buSzPts val="2000"/>
              <a:buChar char="•"/>
            </a:pPr>
            <a:r>
              <a:rPr lang="en-US" sz="2000"/>
              <a:t>This leads to excessive costs in maintaining the software.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Test Strategy and Planning</a:t>
            </a:r>
            <a:endParaRPr sz="3200"/>
          </a:p>
        </p:txBody>
      </p:sp>
      <p:sp>
        <p:nvSpPr>
          <p:cNvPr id="163" name="Google Shape;163;p11"/>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215900" lvl="0" marL="342900" rtl="0" algn="l">
              <a:spcBef>
                <a:spcPts val="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It is a lot cheaper to trap those bugs during the testing cycle and fix them. </a:t>
            </a:r>
            <a:endParaRPr/>
          </a:p>
          <a:p>
            <a:pPr indent="-342900" lvl="0" marL="342900" rtl="0" algn="l">
              <a:spcBef>
                <a:spcPts val="400"/>
              </a:spcBef>
              <a:spcAft>
                <a:spcPts val="0"/>
              </a:spcAft>
              <a:buClr>
                <a:schemeClr val="dk1"/>
              </a:buClr>
              <a:buSzPts val="2000"/>
              <a:buChar char="•"/>
            </a:pPr>
            <a:r>
              <a:rPr lang="en-US" sz="2000"/>
              <a:t>It is appropriately said that “testing costs money but not testing, costs more!”</a:t>
            </a:r>
            <a:endParaRPr/>
          </a:p>
          <a:p>
            <a:pPr indent="-342900" lvl="0" marL="342900" rtl="0" algn="l">
              <a:spcBef>
                <a:spcPts val="400"/>
              </a:spcBef>
              <a:spcAft>
                <a:spcPts val="0"/>
              </a:spcAft>
              <a:buClr>
                <a:schemeClr val="dk1"/>
              </a:buClr>
              <a:buSzPts val="2000"/>
              <a:buChar char="•"/>
            </a:pPr>
            <a:r>
              <a:rPr lang="en-US" sz="2000"/>
              <a:t>Test strategies should include things like test prioritization, automation strategy, risk analysis, etc. </a:t>
            </a:r>
            <a:endParaRPr/>
          </a:p>
          <a:p>
            <a:pPr indent="-342900" lvl="0" marL="342900" rtl="0" algn="l">
              <a:spcBef>
                <a:spcPts val="400"/>
              </a:spcBef>
              <a:spcAft>
                <a:spcPts val="0"/>
              </a:spcAft>
              <a:buClr>
                <a:schemeClr val="dk1"/>
              </a:buClr>
              <a:buSzPts val="2000"/>
              <a:buChar char="•"/>
            </a:pPr>
            <a:r>
              <a:rPr lang="en-US" sz="2000"/>
              <a:t>Test planning should include a work breakdown structure, requirement review, resource allocation, effort estimation, tools selection, setting up communication channels, etc.</a:t>
            </a:r>
            <a:endParaRPr/>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None/>
            </a:pPr>
            <a:r>
              <a:rPr b="1" lang="en-US" sz="2000"/>
              <a:t>	</a:t>
            </a:r>
            <a:r>
              <a:rPr lang="en-US" sz="2000" u="sng"/>
              <a:t>Test Prioritization</a:t>
            </a:r>
            <a:endParaRPr/>
          </a:p>
          <a:p>
            <a:pPr indent="-342900" lvl="0" marL="342900" rtl="0" algn="l">
              <a:spcBef>
                <a:spcPts val="400"/>
              </a:spcBef>
              <a:spcAft>
                <a:spcPts val="0"/>
              </a:spcAft>
              <a:buClr>
                <a:schemeClr val="dk1"/>
              </a:buClr>
              <a:buSzPts val="2000"/>
              <a:buChar char="•"/>
            </a:pPr>
            <a:r>
              <a:rPr lang="en-US" sz="2000"/>
              <a:t>Even before the test effort actually starts, it is of utmost importance that the test prioritization should be made. </a:t>
            </a:r>
            <a:endParaRPr/>
          </a:p>
          <a:p>
            <a:pPr indent="-342900" lvl="0" marL="342900" rtl="0" algn="l">
              <a:spcBef>
                <a:spcPts val="400"/>
              </a:spcBef>
              <a:spcAft>
                <a:spcPts val="0"/>
              </a:spcAft>
              <a:buClr>
                <a:schemeClr val="dk1"/>
              </a:buClr>
              <a:buSzPts val="2000"/>
              <a:buChar char="•"/>
            </a:pPr>
            <a:r>
              <a:rPr lang="en-US" sz="2000"/>
              <a:t>First of all, all parts of the software product will not be used by end users with the same intensity. </a:t>
            </a:r>
            <a:endParaRPr/>
          </a:p>
          <a:p>
            <a:pPr indent="-342900" lvl="0" marL="342900" rtl="0" algn="l">
              <a:spcBef>
                <a:spcPts val="400"/>
              </a:spcBef>
              <a:spcAft>
                <a:spcPts val="0"/>
              </a:spcAft>
              <a:buClr>
                <a:schemeClr val="dk1"/>
              </a:buClr>
              <a:buSzPts val="2000"/>
              <a:buChar char="•"/>
            </a:pPr>
            <a:r>
              <a:rPr lang="en-US" sz="2000"/>
              <a:t>Some parts of the product are used by end users extensively, while other parts are seldom used. </a:t>
            </a:r>
            <a:endParaRPr/>
          </a:p>
          <a:p>
            <a:pPr indent="-342900" lvl="0" marL="342900" rtl="0" algn="l">
              <a:spcBef>
                <a:spcPts val="400"/>
              </a:spcBef>
              <a:spcAft>
                <a:spcPts val="0"/>
              </a:spcAft>
              <a:buClr>
                <a:schemeClr val="dk1"/>
              </a:buClr>
              <a:buSzPts val="2000"/>
              <a:buChar char="•"/>
            </a:pPr>
            <a:r>
              <a:rPr lang="en-US" sz="2000"/>
              <a:t>So the extensively used parts of the product should not have any defects at all and thus they need to be tested thoroughly.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Test Strategy and Planning</a:t>
            </a:r>
            <a:endParaRPr sz="3200"/>
          </a:p>
        </p:txBody>
      </p:sp>
      <p:sp>
        <p:nvSpPr>
          <p:cNvPr id="170" name="Google Shape;170;p12"/>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Test Prioritization</a:t>
            </a:r>
            <a:endParaRPr/>
          </a:p>
          <a:p>
            <a:pPr indent="-342900" lvl="0" marL="342900" rtl="0" algn="l">
              <a:spcBef>
                <a:spcPts val="400"/>
              </a:spcBef>
              <a:spcAft>
                <a:spcPts val="0"/>
              </a:spcAft>
              <a:buClr>
                <a:schemeClr val="dk1"/>
              </a:buClr>
              <a:buSzPts val="2000"/>
              <a:buChar char="•"/>
            </a:pPr>
            <a:r>
              <a:rPr lang="en-US" sz="2000"/>
              <a:t>For making such a strategy, you must prioritize your testing. </a:t>
            </a:r>
            <a:endParaRPr/>
          </a:p>
          <a:p>
            <a:pPr indent="-342900" lvl="0" marL="342900" rtl="0" algn="l">
              <a:spcBef>
                <a:spcPts val="400"/>
              </a:spcBef>
              <a:spcAft>
                <a:spcPts val="0"/>
              </a:spcAft>
              <a:buClr>
                <a:schemeClr val="dk1"/>
              </a:buClr>
              <a:buSzPts val="2000"/>
              <a:buChar char="•"/>
            </a:pPr>
            <a:r>
              <a:rPr lang="en-US" sz="2000"/>
              <a:t>Put a high priority on tests which are to be done for these critical parts of the software product and put a low priority on uncritical parts. </a:t>
            </a:r>
            <a:endParaRPr/>
          </a:p>
          <a:p>
            <a:pPr indent="-342900" lvl="0" marL="342900" rtl="0" algn="l">
              <a:spcBef>
                <a:spcPts val="400"/>
              </a:spcBef>
              <a:spcAft>
                <a:spcPts val="0"/>
              </a:spcAft>
              <a:buClr>
                <a:schemeClr val="dk1"/>
              </a:buClr>
              <a:buSzPts val="2000"/>
              <a:buChar char="•"/>
            </a:pPr>
            <a:r>
              <a:rPr lang="en-US" sz="2000"/>
              <a:t>Then test the high priority areas first. </a:t>
            </a:r>
            <a:endParaRPr/>
          </a:p>
          <a:p>
            <a:pPr indent="-342900" lvl="0" marL="342900" rtl="0" algn="l">
              <a:spcBef>
                <a:spcPts val="400"/>
              </a:spcBef>
              <a:spcAft>
                <a:spcPts val="0"/>
              </a:spcAft>
              <a:buClr>
                <a:schemeClr val="dk1"/>
              </a:buClr>
              <a:buSzPts val="2000"/>
              <a:buChar char="•"/>
            </a:pPr>
            <a:r>
              <a:rPr lang="en-US" sz="2000"/>
              <a:t>Once testing is thoroughly done for these parts, then you should start testing the low priority areas.</a:t>
            </a:r>
            <a:endParaRPr/>
          </a:p>
          <a:p>
            <a:pPr indent="-342900" lvl="0" marL="342900" rtl="0" algn="l">
              <a:spcBef>
                <a:spcPts val="400"/>
              </a:spcBef>
              <a:spcAft>
                <a:spcPts val="0"/>
              </a:spcAft>
              <a:buClr>
                <a:schemeClr val="dk1"/>
              </a:buClr>
              <a:buSzPts val="2000"/>
              <a:buNone/>
            </a:pPr>
            <a:r>
              <a:t/>
            </a:r>
            <a:endParaRPr b="1" sz="2000"/>
          </a:p>
          <a:p>
            <a:pPr indent="-342900" lvl="0" marL="342900" rtl="0" algn="l">
              <a:spcBef>
                <a:spcPts val="400"/>
              </a:spcBef>
              <a:spcAft>
                <a:spcPts val="0"/>
              </a:spcAft>
              <a:buClr>
                <a:schemeClr val="dk1"/>
              </a:buClr>
              <a:buSzPts val="2000"/>
              <a:buNone/>
            </a:pPr>
            <a:r>
              <a:rPr b="1" lang="en-US" sz="2000"/>
              <a:t>Risk Management</a:t>
            </a:r>
            <a:endParaRPr/>
          </a:p>
          <a:p>
            <a:pPr indent="-342900" lvl="0" marL="342900" rtl="0" algn="l">
              <a:spcBef>
                <a:spcPts val="400"/>
              </a:spcBef>
              <a:spcAft>
                <a:spcPts val="0"/>
              </a:spcAft>
              <a:buClr>
                <a:schemeClr val="dk1"/>
              </a:buClr>
              <a:buSzPts val="2000"/>
              <a:buChar char="•"/>
            </a:pPr>
            <a:r>
              <a:rPr lang="en-US" sz="2000"/>
              <a:t>The test manager should also do plan for all known risks that could impact the test project. </a:t>
            </a:r>
            <a:endParaRPr/>
          </a:p>
          <a:p>
            <a:pPr indent="-342900" lvl="0" marL="342900" rtl="0" algn="l">
              <a:spcBef>
                <a:spcPts val="400"/>
              </a:spcBef>
              <a:spcAft>
                <a:spcPts val="0"/>
              </a:spcAft>
              <a:buClr>
                <a:schemeClr val="dk1"/>
              </a:buClr>
              <a:buSzPts val="2000"/>
              <a:buChar char="•"/>
            </a:pPr>
            <a:r>
              <a:rPr lang="en-US" sz="2000"/>
              <a:t>If proper risk mitigation planning is not done and a mishap occurs, then the test project schedule could be jeopardized, costs could escalate and/or quality could go down.</a:t>
            </a:r>
            <a:endParaRPr/>
          </a:p>
          <a:p>
            <a:pPr indent="-342900" lvl="0" marL="342900" rtl="0" algn="l">
              <a:spcBef>
                <a:spcPts val="400"/>
              </a:spcBef>
              <a:spcAft>
                <a:spcPts val="0"/>
              </a:spcAft>
              <a:buClr>
                <a:schemeClr val="dk1"/>
              </a:buClr>
              <a:buSzPts val="2000"/>
              <a:buChar char="•"/>
            </a:pPr>
            <a:r>
              <a:rPr lang="en-US" sz="2000"/>
              <a:t>Some of the risks that can have severe, adverse impact on a test project include an unrealistic schedule, resource unavailability, skill unavailability, frequent requirement changes, etc.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Test Strategy and Planning</a:t>
            </a:r>
            <a:endParaRPr sz="3200"/>
          </a:p>
        </p:txBody>
      </p:sp>
      <p:sp>
        <p:nvSpPr>
          <p:cNvPr id="177" name="Google Shape;177;p13"/>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Risk Management</a:t>
            </a:r>
            <a:endParaRPr/>
          </a:p>
          <a:p>
            <a:pPr indent="-342900" lvl="0" marL="342900" rtl="0" algn="l">
              <a:spcBef>
                <a:spcPts val="400"/>
              </a:spcBef>
              <a:spcAft>
                <a:spcPts val="0"/>
              </a:spcAft>
              <a:buClr>
                <a:schemeClr val="dk1"/>
              </a:buClr>
              <a:buSzPts val="2000"/>
              <a:buChar char="•"/>
            </a:pPr>
            <a:r>
              <a:rPr lang="en-US" sz="2000"/>
              <a:t>Requirement changes pose a serious threat to testing effort because for each requirement change, the whole test plan gets changed. </a:t>
            </a:r>
            <a:endParaRPr/>
          </a:p>
          <a:p>
            <a:pPr indent="-342900" lvl="0" marL="342900" rtl="0" algn="l">
              <a:spcBef>
                <a:spcPts val="400"/>
              </a:spcBef>
              <a:spcAft>
                <a:spcPts val="0"/>
              </a:spcAft>
              <a:buClr>
                <a:schemeClr val="dk1"/>
              </a:buClr>
              <a:buSzPts val="2000"/>
              <a:buChar char="•"/>
            </a:pPr>
            <a:r>
              <a:rPr lang="en-US" sz="2000"/>
              <a:t>The test team has to revise its schedule for additional work as well as to assess impact of the change on the test cases they have to recreate. </a:t>
            </a:r>
            <a:endParaRPr/>
          </a:p>
          <a:p>
            <a:pPr indent="-342900" lvl="0" marL="342900" rtl="0" algn="l">
              <a:spcBef>
                <a:spcPts val="400"/>
              </a:spcBef>
              <a:spcAft>
                <a:spcPts val="0"/>
              </a:spcAft>
              <a:buClr>
                <a:schemeClr val="dk1"/>
              </a:buClr>
              <a:buSzPts val="2000"/>
              <a:buChar char="•"/>
            </a:pPr>
            <a:r>
              <a:rPr lang="en-US" sz="2000"/>
              <a:t>Some enthusiastic test engineers estimate much less effort than it actually should be. </a:t>
            </a:r>
            <a:endParaRPr/>
          </a:p>
          <a:p>
            <a:pPr indent="-342900" lvl="0" marL="342900" rtl="0" algn="l">
              <a:spcBef>
                <a:spcPts val="400"/>
              </a:spcBef>
              <a:spcAft>
                <a:spcPts val="0"/>
              </a:spcAft>
              <a:buClr>
                <a:schemeClr val="dk1"/>
              </a:buClr>
              <a:buSzPts val="2000"/>
              <a:buChar char="•"/>
            </a:pPr>
            <a:r>
              <a:rPr lang="en-US" sz="2000"/>
              <a:t>In that case, the test manager would be in trouble trying to explain why testing is taking more than the scheduled time schedule. </a:t>
            </a:r>
            <a:endParaRPr/>
          </a:p>
          <a:p>
            <a:pPr indent="-342900" lvl="0" marL="342900" rtl="0" algn="l">
              <a:spcBef>
                <a:spcPts val="400"/>
              </a:spcBef>
              <a:spcAft>
                <a:spcPts val="0"/>
              </a:spcAft>
              <a:buClr>
                <a:schemeClr val="dk1"/>
              </a:buClr>
              <a:buSzPts val="2000"/>
              <a:buChar char="•"/>
            </a:pPr>
            <a:r>
              <a:rPr lang="en-US" sz="2000"/>
              <a:t>In such cases, even after loading testing engineers more than 150%, the testing cycle get delayed. </a:t>
            </a:r>
            <a:endParaRPr/>
          </a:p>
          <a:p>
            <a:pPr indent="-342900" lvl="0" marL="342900" rtl="0" algn="l">
              <a:spcBef>
                <a:spcPts val="400"/>
              </a:spcBef>
              <a:spcAft>
                <a:spcPts val="0"/>
              </a:spcAft>
              <a:buClr>
                <a:schemeClr val="dk1"/>
              </a:buClr>
              <a:buSzPts val="2000"/>
              <a:buChar char="•"/>
            </a:pPr>
            <a:r>
              <a:rPr lang="en-US" sz="2000"/>
              <a:t>This is a very common situation on most of the test projects. </a:t>
            </a:r>
            <a:endParaRPr/>
          </a:p>
          <a:p>
            <a:pPr indent="-342900" lvl="0" marL="342900" rtl="0" algn="l">
              <a:spcBef>
                <a:spcPts val="400"/>
              </a:spcBef>
              <a:spcAft>
                <a:spcPts val="0"/>
              </a:spcAft>
              <a:buClr>
                <a:schemeClr val="dk1"/>
              </a:buClr>
              <a:buSzPts val="2000"/>
              <a:buChar char="•"/>
            </a:pPr>
            <a:r>
              <a:rPr lang="en-US" sz="2000"/>
              <a:t>This also happens because the marketing team agrees on unrealistic schedules with the customer in order to bag the project. </a:t>
            </a:r>
            <a:endParaRPr/>
          </a:p>
          <a:p>
            <a:pPr indent="-342900" lvl="0" marL="342900" rtl="0" algn="l">
              <a:spcBef>
                <a:spcPts val="400"/>
              </a:spcBef>
              <a:spcAft>
                <a:spcPts val="0"/>
              </a:spcAft>
              <a:buClr>
                <a:schemeClr val="dk1"/>
              </a:buClr>
              <a:buSzPts val="2000"/>
              <a:buChar char="•"/>
            </a:pPr>
            <a:r>
              <a:rPr lang="en-US" sz="2000"/>
              <a:t>Even the test manager at that time feels that somehow he will manage it, but later on it proves impossible to achieve. </a:t>
            </a:r>
            <a:endParaRPr/>
          </a:p>
          <a:p>
            <a:pPr indent="-342900" lvl="0" marL="342900" rtl="0" algn="l">
              <a:spcBef>
                <a:spcPts val="400"/>
              </a:spcBef>
              <a:spcAft>
                <a:spcPts val="0"/>
              </a:spcAft>
              <a:buClr>
                <a:schemeClr val="dk1"/>
              </a:buClr>
              <a:buSzPts val="2000"/>
              <a:buChar char="•"/>
            </a:pPr>
            <a:r>
              <a:rPr lang="en-US" sz="2000"/>
              <a:t>Other test engineers unnecessarily pad their estimate and later on, when the customer detects it, the test manager finds himself in a spot.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Test Strategy and Planning</a:t>
            </a:r>
            <a:endParaRPr sz="3200"/>
          </a:p>
        </p:txBody>
      </p:sp>
      <p:sp>
        <p:nvSpPr>
          <p:cNvPr id="184" name="Google Shape;184;p14"/>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Risk Management</a:t>
            </a:r>
            <a:endParaRPr/>
          </a:p>
          <a:p>
            <a:pPr indent="-342900" lvl="0" marL="342900" rtl="0" algn="l">
              <a:spcBef>
                <a:spcPts val="400"/>
              </a:spcBef>
              <a:spcAft>
                <a:spcPts val="0"/>
              </a:spcAft>
              <a:buClr>
                <a:schemeClr val="dk1"/>
              </a:buClr>
              <a:buSzPts val="2000"/>
              <a:buChar char="•"/>
            </a:pPr>
            <a:r>
              <a:rPr lang="en-US" sz="2000"/>
              <a:t>When the software development market, along with the software testing market, is hot (this is the case most of the time, as businesses need to implement software systems more and more and so software professionals are in great demand), software professionals have many job offers in hand. </a:t>
            </a:r>
            <a:endParaRPr/>
          </a:p>
          <a:p>
            <a:pPr indent="-342900" lvl="0" marL="342900" rtl="0" algn="l">
              <a:spcBef>
                <a:spcPts val="400"/>
              </a:spcBef>
              <a:spcAft>
                <a:spcPts val="0"/>
              </a:spcAft>
              <a:buClr>
                <a:schemeClr val="dk1"/>
              </a:buClr>
              <a:buSzPts val="2000"/>
              <a:buChar char="•"/>
            </a:pPr>
            <a:r>
              <a:rPr lang="en-US" sz="2000"/>
              <a:t>They leave the project at short notice and the test manager has to find a replacement fast. </a:t>
            </a:r>
            <a:endParaRPr/>
          </a:p>
          <a:p>
            <a:pPr indent="-342900" lvl="0" marL="342900" rtl="0" algn="l">
              <a:spcBef>
                <a:spcPts val="400"/>
              </a:spcBef>
              <a:spcAft>
                <a:spcPts val="0"/>
              </a:spcAft>
              <a:buClr>
                <a:schemeClr val="dk1"/>
              </a:buClr>
              <a:buSzPts val="2000"/>
              <a:buChar char="•"/>
            </a:pPr>
            <a:r>
              <a:rPr lang="en-US" sz="2000"/>
              <a:t>Sometimes, a project may have some kind of testing for which skilled test professionals are hard to find. </a:t>
            </a:r>
            <a:endParaRPr/>
          </a:p>
          <a:p>
            <a:pPr indent="-342900" lvl="0" marL="342900" rtl="0" algn="l">
              <a:spcBef>
                <a:spcPts val="400"/>
              </a:spcBef>
              <a:spcAft>
                <a:spcPts val="0"/>
              </a:spcAft>
              <a:buClr>
                <a:schemeClr val="dk1"/>
              </a:buClr>
              <a:buSzPts val="2000"/>
              <a:buChar char="•"/>
            </a:pPr>
            <a:r>
              <a:rPr lang="en-US" sz="2000"/>
              <a:t>In both situations, the test manager may not be able to start those tasks in need of adequate resources.</a:t>
            </a:r>
            <a:endParaRPr/>
          </a:p>
          <a:p>
            <a:pPr indent="-342900" lvl="0" marL="342900" rtl="0" algn="l">
              <a:spcBef>
                <a:spcPts val="400"/>
              </a:spcBef>
              <a:spcAft>
                <a:spcPts val="0"/>
              </a:spcAft>
              <a:buClr>
                <a:schemeClr val="dk1"/>
              </a:buClr>
              <a:buSzPts val="2000"/>
              <a:buChar char="•"/>
            </a:pPr>
            <a:r>
              <a:rPr lang="en-US" sz="2000"/>
              <a:t>For test professional resources, a good alternative resource planning is required.</a:t>
            </a:r>
            <a:endParaRPr/>
          </a:p>
          <a:p>
            <a:pPr indent="-342900" lvl="0" marL="342900" rtl="0" algn="l">
              <a:spcBef>
                <a:spcPts val="400"/>
              </a:spcBef>
              <a:spcAft>
                <a:spcPts val="0"/>
              </a:spcAft>
              <a:buClr>
                <a:schemeClr val="dk1"/>
              </a:buClr>
              <a:buSzPts val="2000"/>
              <a:buChar char="•"/>
            </a:pPr>
            <a:r>
              <a:rPr lang="en-US" sz="2000"/>
              <a:t>The test manager should be in consultation with human resource manager, keep a line of test professionals who may join in case one is needed on his project.</a:t>
            </a:r>
            <a:endParaRPr/>
          </a:p>
          <a:p>
            <a:pPr indent="-342900" lvl="0" marL="342900" rtl="0" algn="l">
              <a:spcBef>
                <a:spcPts val="400"/>
              </a:spcBef>
              <a:spcAft>
                <a:spcPts val="0"/>
              </a:spcAft>
              <a:buClr>
                <a:schemeClr val="dk1"/>
              </a:buClr>
              <a:buSzPts val="2000"/>
              <a:buChar char="•"/>
            </a:pPr>
            <a:r>
              <a:rPr lang="en-US" sz="2000"/>
              <a:t>For scheduling problems, the test manager has to ensure in advance that schedules do not get affected. </a:t>
            </a:r>
            <a:endParaRPr/>
          </a:p>
          <a:p>
            <a:pPr indent="-342900" lvl="0" marL="342900" rtl="0" algn="l">
              <a:spcBef>
                <a:spcPts val="400"/>
              </a:spcBef>
              <a:spcAft>
                <a:spcPts val="0"/>
              </a:spcAft>
              <a:buClr>
                <a:schemeClr val="dk1"/>
              </a:buClr>
              <a:buSzPts val="2000"/>
              <a:buChar char="•"/>
            </a:pPr>
            <a:r>
              <a:rPr lang="en-US" sz="2000"/>
              <a:t>He has to keep a buffer in the schedule for any eventuality.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Test Strategy and Planning</a:t>
            </a:r>
            <a:endParaRPr sz="3200"/>
          </a:p>
        </p:txBody>
      </p:sp>
      <p:sp>
        <p:nvSpPr>
          <p:cNvPr id="191" name="Google Shape;191;p15"/>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Risk Management</a:t>
            </a:r>
            <a:endParaRPr/>
          </a:p>
          <a:p>
            <a:pPr indent="-342900" lvl="0" marL="342900" rtl="0" algn="l">
              <a:spcBef>
                <a:spcPts val="400"/>
              </a:spcBef>
              <a:spcAft>
                <a:spcPts val="0"/>
              </a:spcAft>
              <a:buClr>
                <a:schemeClr val="dk1"/>
              </a:buClr>
              <a:buSzPts val="2000"/>
              <a:buChar char="•"/>
            </a:pPr>
            <a:r>
              <a:rPr lang="en-US" sz="2000"/>
              <a:t>To keep a tab on the project budget, the test manager has to ensure that the schedule is not unrealistic and also has to load his test engineers appropriately. </a:t>
            </a:r>
            <a:endParaRPr/>
          </a:p>
          <a:p>
            <a:pPr indent="-342900" lvl="0" marL="342900" rtl="0" algn="l">
              <a:spcBef>
                <a:spcPts val="400"/>
              </a:spcBef>
              <a:spcAft>
                <a:spcPts val="0"/>
              </a:spcAft>
              <a:buClr>
                <a:schemeClr val="dk1"/>
              </a:buClr>
              <a:buSzPts val="2000"/>
              <a:buChar char="•"/>
            </a:pPr>
            <a:r>
              <a:rPr lang="en-US" sz="2000"/>
              <a:t>If some test engineers are not loaded adequately, then project costs may go higher. </a:t>
            </a:r>
            <a:endParaRPr/>
          </a:p>
          <a:p>
            <a:pPr indent="-342900" lvl="0" marL="342900" rtl="0" algn="l">
              <a:spcBef>
                <a:spcPts val="400"/>
              </a:spcBef>
              <a:spcAft>
                <a:spcPts val="0"/>
              </a:spcAft>
              <a:buClr>
                <a:schemeClr val="dk1"/>
              </a:buClr>
              <a:buSzPts val="2000"/>
              <a:buChar char="•"/>
            </a:pPr>
            <a:r>
              <a:rPr lang="en-US" sz="2000"/>
              <a:t>For this reason, if any test professionals do not have enough assignments on one project, they should be assigned work from other projects.</a:t>
            </a:r>
            <a:endParaRPr/>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None/>
            </a:pPr>
            <a:r>
              <a:rPr b="1" lang="en-US" sz="2000"/>
              <a:t>Effort Estimation</a:t>
            </a:r>
            <a:endParaRPr/>
          </a:p>
          <a:p>
            <a:pPr indent="-342900" lvl="0" marL="342900" rtl="0" algn="l">
              <a:spcBef>
                <a:spcPts val="400"/>
              </a:spcBef>
              <a:spcAft>
                <a:spcPts val="0"/>
              </a:spcAft>
              <a:buClr>
                <a:schemeClr val="dk1"/>
              </a:buClr>
              <a:buSzPts val="2000"/>
              <a:buChar char="•"/>
            </a:pPr>
            <a:r>
              <a:rPr lang="en-US" sz="2000"/>
              <a:t>For making scheduling, resource planning and budget for a test project, the test manager should make a good effort estimate. </a:t>
            </a:r>
            <a:endParaRPr/>
          </a:p>
          <a:p>
            <a:pPr indent="-342900" lvl="0" marL="342900" rtl="0" algn="l">
              <a:spcBef>
                <a:spcPts val="400"/>
              </a:spcBef>
              <a:spcAft>
                <a:spcPts val="0"/>
              </a:spcAft>
              <a:buClr>
                <a:schemeClr val="dk1"/>
              </a:buClr>
              <a:buSzPts val="2000"/>
              <a:buChar char="•"/>
            </a:pPr>
            <a:r>
              <a:rPr lang="en-US" sz="2000"/>
              <a:t>Effort estimate should include information such as project size, productivity, and test strategy. </a:t>
            </a:r>
            <a:endParaRPr/>
          </a:p>
          <a:p>
            <a:pPr indent="-342900" lvl="0" marL="342900" rtl="0" algn="l">
              <a:spcBef>
                <a:spcPts val="400"/>
              </a:spcBef>
              <a:spcAft>
                <a:spcPts val="0"/>
              </a:spcAft>
              <a:buClr>
                <a:schemeClr val="dk1"/>
              </a:buClr>
              <a:buSzPts val="2000"/>
              <a:buChar char="•"/>
            </a:pPr>
            <a:r>
              <a:rPr lang="en-US" sz="2000"/>
              <a:t>While project size and test strategy information comes after consultation with the customer, the productivity figure comes from experience and knowledge of the team members of the project team.</a:t>
            </a:r>
            <a:endParaRPr/>
          </a:p>
          <a:p>
            <a:pPr indent="-342900" lvl="0" marL="342900" rtl="0" algn="l">
              <a:spcBef>
                <a:spcPts val="400"/>
              </a:spcBef>
              <a:spcAft>
                <a:spcPts val="0"/>
              </a:spcAft>
              <a:buClr>
                <a:schemeClr val="dk1"/>
              </a:buClr>
              <a:buSzPts val="2000"/>
              <a:buChar char="•"/>
            </a:pPr>
            <a:r>
              <a:rPr lang="en-US" sz="2000"/>
              <a:t> The wideband Delphi technique uses brainstorming sessions to arrive at effort estimate figures after discussing the project details with the project team.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Test Strategy and Planning</a:t>
            </a:r>
            <a:endParaRPr sz="3200"/>
          </a:p>
        </p:txBody>
      </p:sp>
      <p:sp>
        <p:nvSpPr>
          <p:cNvPr id="198" name="Google Shape;198;p16"/>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Effort Estimation</a:t>
            </a:r>
            <a:endParaRPr/>
          </a:p>
          <a:p>
            <a:pPr indent="-342900" lvl="0" marL="342900" rtl="0" algn="l">
              <a:spcBef>
                <a:spcPts val="400"/>
              </a:spcBef>
              <a:spcAft>
                <a:spcPts val="0"/>
              </a:spcAft>
              <a:buClr>
                <a:schemeClr val="dk1"/>
              </a:buClr>
              <a:buSzPts val="2000"/>
              <a:buChar char="•"/>
            </a:pPr>
            <a:r>
              <a:rPr lang="en-US" sz="2000"/>
              <a:t>This is a good technique because the people who will be assigned the project work will know their own productivity levels and can figure out the size of their assigned project tasks from their own experience. </a:t>
            </a:r>
            <a:endParaRPr/>
          </a:p>
          <a:p>
            <a:pPr indent="-342900" lvl="0" marL="342900" rtl="0" algn="l">
              <a:spcBef>
                <a:spcPts val="400"/>
              </a:spcBef>
              <a:spcAft>
                <a:spcPts val="0"/>
              </a:spcAft>
              <a:buClr>
                <a:schemeClr val="dk1"/>
              </a:buClr>
              <a:buSzPts val="2000"/>
              <a:buChar char="•"/>
            </a:pPr>
            <a:r>
              <a:rPr lang="en-US" sz="2000"/>
              <a:t>Initial estimates from each team member are then discussed with other team members in an open environment. </a:t>
            </a:r>
            <a:endParaRPr/>
          </a:p>
          <a:p>
            <a:pPr indent="-342900" lvl="0" marL="342900" rtl="0" algn="l">
              <a:spcBef>
                <a:spcPts val="400"/>
              </a:spcBef>
              <a:spcAft>
                <a:spcPts val="0"/>
              </a:spcAft>
              <a:buClr>
                <a:schemeClr val="dk1"/>
              </a:buClr>
              <a:buSzPts val="2000"/>
              <a:buChar char="•"/>
            </a:pPr>
            <a:r>
              <a:rPr lang="en-US" sz="2000"/>
              <a:t>Each person has his own estimate. </a:t>
            </a:r>
            <a:endParaRPr/>
          </a:p>
          <a:p>
            <a:pPr indent="-342900" lvl="0" marL="342900" rtl="0" algn="l">
              <a:spcBef>
                <a:spcPts val="400"/>
              </a:spcBef>
              <a:spcAft>
                <a:spcPts val="0"/>
              </a:spcAft>
              <a:buClr>
                <a:schemeClr val="dk1"/>
              </a:buClr>
              <a:buSzPts val="2000"/>
              <a:buChar char="•"/>
            </a:pPr>
            <a:r>
              <a:rPr lang="en-US" sz="2000"/>
              <a:t>These estimates are then unanimously condensed into final estimate figures for each project task.</a:t>
            </a:r>
            <a:endParaRPr/>
          </a:p>
          <a:p>
            <a:pPr indent="-342900" lvl="0" marL="342900" rtl="0" algn="l">
              <a:spcBef>
                <a:spcPts val="400"/>
              </a:spcBef>
              <a:spcAft>
                <a:spcPts val="0"/>
              </a:spcAft>
              <a:buClr>
                <a:schemeClr val="dk1"/>
              </a:buClr>
              <a:buSzPts val="2000"/>
              <a:buChar char="•"/>
            </a:pPr>
            <a:r>
              <a:rPr lang="en-US" sz="2000"/>
              <a:t>In an experience-based technique, instead of group sessions, the test manager meets each team member and asks him his estimate for the project work he has been assigned. </a:t>
            </a:r>
            <a:endParaRPr/>
          </a:p>
          <a:p>
            <a:pPr indent="-342900" lvl="0" marL="342900" rtl="0" algn="l">
              <a:spcBef>
                <a:spcPts val="400"/>
              </a:spcBef>
              <a:spcAft>
                <a:spcPts val="0"/>
              </a:spcAft>
              <a:buClr>
                <a:schemeClr val="dk1"/>
              </a:buClr>
              <a:buSzPts val="2000"/>
              <a:buChar char="•"/>
            </a:pPr>
            <a:r>
              <a:rPr lang="en-US" sz="2000"/>
              <a:t>This technique works best when team members are well aware, particularly, of their prior experience of similar project tasks.</a:t>
            </a:r>
            <a:endParaRPr/>
          </a:p>
          <a:p>
            <a:pPr indent="-342900" lvl="0" marL="342900" rtl="0" algn="l">
              <a:spcBef>
                <a:spcPts val="400"/>
              </a:spcBef>
              <a:spcAft>
                <a:spcPts val="0"/>
              </a:spcAft>
              <a:buClr>
                <a:schemeClr val="dk1"/>
              </a:buClr>
              <a:buSzPts val="2000"/>
              <a:buChar char="•"/>
            </a:pPr>
            <a:r>
              <a:rPr lang="en-US" sz="2000"/>
              <a:t>Effort estimation is one area where no test manager can have a good grasp at the initial stages of the project. </a:t>
            </a:r>
            <a:endParaRPr/>
          </a:p>
          <a:p>
            <a:pPr indent="-342900" lvl="0" marL="342900" rtl="0" algn="l">
              <a:spcBef>
                <a:spcPts val="400"/>
              </a:spcBef>
              <a:spcAft>
                <a:spcPts val="0"/>
              </a:spcAft>
              <a:buClr>
                <a:schemeClr val="dk1"/>
              </a:buClr>
              <a:buSzPts val="2000"/>
              <a:buChar char="•"/>
            </a:pPr>
            <a:r>
              <a:rPr lang="en-US" sz="2000"/>
              <a:t>This is because not many details are clear about the project. </a:t>
            </a:r>
            <a:endParaRPr/>
          </a:p>
          <a:p>
            <a:pPr indent="-342900" lvl="0" marL="342900" rtl="0" algn="l">
              <a:spcBef>
                <a:spcPts val="400"/>
              </a:spcBef>
              <a:spcAft>
                <a:spcPts val="0"/>
              </a:spcAft>
              <a:buClr>
                <a:schemeClr val="dk1"/>
              </a:buClr>
              <a:buSzPts val="2000"/>
              <a:buChar char="•"/>
            </a:pPr>
            <a:r>
              <a:rPr lang="en-US" sz="2000"/>
              <a:t>As the project unfolds, after executing some of its related tasks, things become clearer.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Test Strategy and Planning</a:t>
            </a:r>
            <a:endParaRPr sz="3200"/>
          </a:p>
        </p:txBody>
      </p:sp>
      <p:sp>
        <p:nvSpPr>
          <p:cNvPr id="205" name="Google Shape;205;p17"/>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Effort Estimation</a:t>
            </a:r>
            <a:endParaRPr/>
          </a:p>
          <a:p>
            <a:pPr indent="-342900" lvl="0" marL="342900" rtl="0" algn="l">
              <a:spcBef>
                <a:spcPts val="400"/>
              </a:spcBef>
              <a:spcAft>
                <a:spcPts val="0"/>
              </a:spcAft>
              <a:buClr>
                <a:schemeClr val="dk1"/>
              </a:buClr>
              <a:buSzPts val="2000"/>
              <a:buChar char="•"/>
            </a:pPr>
            <a:r>
              <a:rPr lang="en-US" sz="2000"/>
              <a:t>At that stage, any test manager can comfortably give an effort estimate for the remaining project tasks. But that is too late.</a:t>
            </a:r>
            <a:endParaRPr/>
          </a:p>
          <a:p>
            <a:pPr indent="-342900" lvl="0" marL="342900" rtl="0" algn="l">
              <a:spcBef>
                <a:spcPts val="400"/>
              </a:spcBef>
              <a:spcAft>
                <a:spcPts val="0"/>
              </a:spcAft>
              <a:buClr>
                <a:schemeClr val="dk1"/>
              </a:buClr>
              <a:buSzPts val="2000"/>
              <a:buChar char="•"/>
            </a:pPr>
            <a:r>
              <a:rPr lang="en-US" sz="2000"/>
              <a:t>Project stakeholders want to know at the very beginning of the project, what would be the cost estimates and when the project would be delivered. </a:t>
            </a:r>
            <a:endParaRPr/>
          </a:p>
          <a:p>
            <a:pPr indent="-342900" lvl="0" marL="342900" rtl="0" algn="l">
              <a:spcBef>
                <a:spcPts val="400"/>
              </a:spcBef>
              <a:spcAft>
                <a:spcPts val="0"/>
              </a:spcAft>
              <a:buClr>
                <a:schemeClr val="dk1"/>
              </a:buClr>
              <a:buSzPts val="2000"/>
              <a:buChar char="•"/>
            </a:pPr>
            <a:r>
              <a:rPr lang="en-US" sz="2000"/>
              <a:t>These two questions are very important for project stakeholders and it is on the top of their mind. </a:t>
            </a:r>
            <a:endParaRPr/>
          </a:p>
          <a:p>
            <a:pPr indent="-342900" lvl="0" marL="342900" rtl="0" algn="l">
              <a:spcBef>
                <a:spcPts val="400"/>
              </a:spcBef>
              <a:spcAft>
                <a:spcPts val="0"/>
              </a:spcAft>
              <a:buClr>
                <a:schemeClr val="dk1"/>
              </a:buClr>
              <a:buSzPts val="2000"/>
              <a:buChar char="•"/>
            </a:pPr>
            <a:r>
              <a:rPr lang="en-US" sz="2000"/>
              <a:t>Unfortunately, test managers are not equipped to provide an accurate schedule and costs for the project at those initial stages because of unclear project scope, size, etc. </a:t>
            </a:r>
            <a:endParaRPr/>
          </a:p>
          <a:p>
            <a:pPr indent="-342900" lvl="0" marL="342900" rtl="0" algn="l">
              <a:spcBef>
                <a:spcPts val="400"/>
              </a:spcBef>
              <a:spcAft>
                <a:spcPts val="0"/>
              </a:spcAft>
              <a:buClr>
                <a:schemeClr val="dk1"/>
              </a:buClr>
              <a:buSzPts val="2000"/>
              <a:buChar char="•"/>
            </a:pPr>
            <a:r>
              <a:rPr lang="en-US" sz="2000"/>
              <a:t>Nevertheless, it is one of their critical tasks that they have to finish and provide the requested information. </a:t>
            </a:r>
            <a:endParaRPr/>
          </a:p>
          <a:p>
            <a:pPr indent="-342900" lvl="0" marL="342900" rtl="0" algn="l">
              <a:spcBef>
                <a:spcPts val="400"/>
              </a:spcBef>
              <a:spcAft>
                <a:spcPts val="0"/>
              </a:spcAft>
              <a:buClr>
                <a:schemeClr val="dk1"/>
              </a:buClr>
              <a:buSzPts val="2000"/>
              <a:buChar char="•"/>
            </a:pPr>
            <a:r>
              <a:rPr lang="en-US" sz="2000"/>
              <a:t>The best solution is to find a relatively objective method of effort estimation and provide the requested information.</a:t>
            </a:r>
            <a:endParaRPr/>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Test Strategy and Planning</a:t>
            </a:r>
            <a:endParaRPr sz="3200"/>
          </a:p>
        </p:txBody>
      </p:sp>
      <p:sp>
        <p:nvSpPr>
          <p:cNvPr id="212" name="Google Shape;212;p18"/>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Effort Estimation: Test Point Analysis</a:t>
            </a:r>
            <a:endParaRPr/>
          </a:p>
          <a:p>
            <a:pPr indent="-342900" lvl="0" marL="342900" rtl="0" algn="l">
              <a:spcBef>
                <a:spcPts val="400"/>
              </a:spcBef>
              <a:spcAft>
                <a:spcPts val="0"/>
              </a:spcAft>
              <a:buClr>
                <a:schemeClr val="dk1"/>
              </a:buClr>
              <a:buSzPts val="2000"/>
              <a:buChar char="•"/>
            </a:pPr>
            <a:r>
              <a:rPr lang="en-US" sz="2000"/>
              <a:t>There are many methods available for effort estimation for test projects. </a:t>
            </a:r>
            <a:endParaRPr/>
          </a:p>
          <a:p>
            <a:pPr indent="-342900" lvl="0" marL="342900" rtl="0" algn="l">
              <a:spcBef>
                <a:spcPts val="400"/>
              </a:spcBef>
              <a:spcAft>
                <a:spcPts val="0"/>
              </a:spcAft>
              <a:buClr>
                <a:schemeClr val="dk1"/>
              </a:buClr>
              <a:buSzPts val="2000"/>
              <a:buChar char="•"/>
            </a:pPr>
            <a:r>
              <a:rPr lang="en-US" sz="2000"/>
              <a:t>Some of them include test point analysis, the wideband Delphi technique, experience-based estimation, etc. </a:t>
            </a:r>
            <a:endParaRPr/>
          </a:p>
          <a:p>
            <a:pPr indent="-342900" lvl="0" marL="342900" rtl="0" algn="l">
              <a:spcBef>
                <a:spcPts val="400"/>
              </a:spcBef>
              <a:spcAft>
                <a:spcPts val="0"/>
              </a:spcAft>
              <a:buClr>
                <a:schemeClr val="dk1"/>
              </a:buClr>
              <a:buSzPts val="2000"/>
              <a:buChar char="•"/>
            </a:pPr>
            <a:r>
              <a:rPr lang="en-US" sz="2000"/>
              <a:t>In the test point analysis technique, three inputs required are project size, test strategy, and productivity. </a:t>
            </a:r>
            <a:endParaRPr/>
          </a:p>
          <a:p>
            <a:pPr indent="-342900" lvl="0" marL="342900" rtl="0" algn="l">
              <a:spcBef>
                <a:spcPts val="400"/>
              </a:spcBef>
              <a:spcAft>
                <a:spcPts val="0"/>
              </a:spcAft>
              <a:buClr>
                <a:schemeClr val="dk1"/>
              </a:buClr>
              <a:buSzPts val="2000"/>
              <a:buChar char="•"/>
            </a:pPr>
            <a:r>
              <a:rPr lang="en-US" sz="2000"/>
              <a:t>Project size is determined by calculating the number of test points in the software application which is being developed. </a:t>
            </a:r>
            <a:endParaRPr/>
          </a:p>
          <a:p>
            <a:pPr indent="-342900" lvl="0" marL="342900" rtl="0" algn="l">
              <a:spcBef>
                <a:spcPts val="400"/>
              </a:spcBef>
              <a:spcAft>
                <a:spcPts val="0"/>
              </a:spcAft>
              <a:buClr>
                <a:schemeClr val="dk1"/>
              </a:buClr>
              <a:buSzPts val="2000"/>
              <a:buChar char="•"/>
            </a:pPr>
            <a:r>
              <a:rPr lang="en-US" sz="2000"/>
              <a:t>Test points, in turn, are calculated from function points. </a:t>
            </a:r>
            <a:endParaRPr/>
          </a:p>
          <a:p>
            <a:pPr indent="-342900" lvl="0" marL="342900" rtl="0" algn="l">
              <a:spcBef>
                <a:spcPts val="400"/>
              </a:spcBef>
              <a:spcAft>
                <a:spcPts val="0"/>
              </a:spcAft>
              <a:buClr>
                <a:schemeClr val="dk1"/>
              </a:buClr>
              <a:buSzPts val="2000"/>
              <a:buChar char="•"/>
            </a:pPr>
            <a:r>
              <a:rPr lang="en-US" sz="2000"/>
              <a:t>The number of function points is calculated from the number of functions and function complexity. </a:t>
            </a:r>
            <a:endParaRPr/>
          </a:p>
          <a:p>
            <a:pPr indent="-342900" lvl="0" marL="342900" rtl="0" algn="l">
              <a:spcBef>
                <a:spcPts val="400"/>
              </a:spcBef>
              <a:spcAft>
                <a:spcPts val="0"/>
              </a:spcAft>
              <a:buClr>
                <a:schemeClr val="dk1"/>
              </a:buClr>
              <a:buSzPts val="2000"/>
              <a:buChar char="•"/>
            </a:pPr>
            <a:r>
              <a:rPr lang="en-US" sz="2000"/>
              <a:t>If the number of function points in the application has been calculated by the development team, then test points are calculated from the available function point information. </a:t>
            </a:r>
            <a:endParaRPr/>
          </a:p>
          <a:p>
            <a:pPr indent="-342900" lvl="0" marL="342900" rtl="0" algn="l">
              <a:spcBef>
                <a:spcPts val="400"/>
              </a:spcBef>
              <a:spcAft>
                <a:spcPts val="0"/>
              </a:spcAft>
              <a:buClr>
                <a:schemeClr val="dk1"/>
              </a:buClr>
              <a:buSzPts val="2000"/>
              <a:buChar char="•"/>
            </a:pPr>
            <a:r>
              <a:rPr lang="en-US" sz="2000"/>
              <a:t>Otherwise rough function point data can be used (Figure below - Test point analysis components).</a:t>
            </a:r>
            <a:endParaRPr/>
          </a:p>
          <a:p>
            <a:pPr indent="-342900" lvl="0" marL="342900" rtl="0" algn="l">
              <a:spcBef>
                <a:spcPts val="400"/>
              </a:spcBef>
              <a:spcAft>
                <a:spcPts val="0"/>
              </a:spcAft>
              <a:buClr>
                <a:schemeClr val="dk1"/>
              </a:buClr>
              <a:buSzPts val="2000"/>
              <a:buChar char="•"/>
            </a:pPr>
            <a:r>
              <a:rPr lang="en-US" sz="2000"/>
              <a:t> A test strategy is derived from two pieces of information from the customer, what will be the quality level for the application and which features of the application will be used most frequently.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9"/>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Test Strategy and Planning</a:t>
            </a:r>
            <a:endParaRPr sz="3200"/>
          </a:p>
        </p:txBody>
      </p:sp>
      <p:sp>
        <p:nvSpPr>
          <p:cNvPr id="219" name="Google Shape;219;p19"/>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Effort Estimation: Test Point Analysis</a:t>
            </a:r>
            <a:endParaRPr/>
          </a:p>
          <a:p>
            <a:pPr indent="-342900" lvl="0" marL="342900" rtl="0" algn="l">
              <a:spcBef>
                <a:spcPts val="400"/>
              </a:spcBef>
              <a:spcAft>
                <a:spcPts val="0"/>
              </a:spcAft>
              <a:buClr>
                <a:schemeClr val="dk1"/>
              </a:buClr>
              <a:buSzPts val="2000"/>
              <a:buChar char="•"/>
            </a:pPr>
            <a:r>
              <a:rPr lang="en-US" sz="2000"/>
              <a:t>Productivity is derived from knowledge and experience of the test team members. </a:t>
            </a:r>
            <a:endParaRPr/>
          </a:p>
          <a:p>
            <a:pPr indent="-342900" lvl="0" marL="342900" rtl="0" algn="l">
              <a:spcBef>
                <a:spcPts val="400"/>
              </a:spcBef>
              <a:spcAft>
                <a:spcPts val="0"/>
              </a:spcAft>
              <a:buClr>
                <a:schemeClr val="dk1"/>
              </a:buClr>
              <a:buSzPts val="2000"/>
              <a:buChar char="•"/>
            </a:pPr>
            <a:r>
              <a:rPr lang="en-US" sz="2000"/>
              <a:t>While productivity can be calculated objectively without taking reference from any statistical data, it makes sense to use past productivity data from previously executed projects to make productivity figures more realistic.</a:t>
            </a:r>
            <a:endParaRPr/>
          </a:p>
          <a:p>
            <a:pPr indent="-342900" lvl="0" marL="342900" rtl="0" algn="l">
              <a:spcBef>
                <a:spcPts val="400"/>
              </a:spcBef>
              <a:spcAft>
                <a:spcPts val="0"/>
              </a:spcAft>
              <a:buClr>
                <a:schemeClr val="dk1"/>
              </a:buClr>
              <a:buSzPts val="2000"/>
              <a:buChar char="•"/>
            </a:pPr>
            <a:r>
              <a:rPr lang="en-US" sz="2000"/>
              <a:t>In case of iterative development, testing cycles will be short and iterative in nature. </a:t>
            </a:r>
            <a:endParaRPr/>
          </a:p>
          <a:p>
            <a:pPr indent="-342900" lvl="0" marL="342900" rtl="0" algn="l">
              <a:spcBef>
                <a:spcPts val="400"/>
              </a:spcBef>
              <a:spcAft>
                <a:spcPts val="0"/>
              </a:spcAft>
              <a:buClr>
                <a:schemeClr val="dk1"/>
              </a:buClr>
              <a:buSzPts val="2000"/>
              <a:buChar char="•"/>
            </a:pPr>
            <a:r>
              <a:rPr lang="en-US" sz="2000"/>
              <a:t>The test manager should make the test effort calculations accordingly.</a:t>
            </a:r>
            <a:endParaRPr/>
          </a:p>
        </p:txBody>
      </p:sp>
      <p:pic>
        <p:nvPicPr>
          <p:cNvPr id="220" name="Google Shape;220;p19"/>
          <p:cNvPicPr preferRelativeResize="0"/>
          <p:nvPr/>
        </p:nvPicPr>
        <p:blipFill rotWithShape="1">
          <a:blip r:embed="rId3">
            <a:alphaModFix/>
          </a:blip>
          <a:srcRect b="0" l="0" r="0" t="0"/>
          <a:stretch/>
        </p:blipFill>
        <p:spPr>
          <a:xfrm>
            <a:off x="838200" y="3886200"/>
            <a:ext cx="7743233" cy="281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24"/>
            <a:ext cx="8229600" cy="76202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Topics</a:t>
            </a:r>
            <a:endParaRPr sz="4000"/>
          </a:p>
        </p:txBody>
      </p:sp>
      <p:sp>
        <p:nvSpPr>
          <p:cNvPr id="96" name="Google Shape;96;p2"/>
          <p:cNvSpPr txBox="1"/>
          <p:nvPr>
            <p:ph idx="1" type="body"/>
          </p:nvPr>
        </p:nvSpPr>
        <p:spPr>
          <a:xfrm>
            <a:off x="214282" y="685800"/>
            <a:ext cx="8786874" cy="595791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Introduction to Testing</a:t>
            </a:r>
            <a:endParaRPr/>
          </a:p>
          <a:p>
            <a:pPr indent="-342900" lvl="0" marL="342900" rtl="0" algn="l">
              <a:spcBef>
                <a:spcPts val="560"/>
              </a:spcBef>
              <a:spcAft>
                <a:spcPts val="0"/>
              </a:spcAft>
              <a:buClr>
                <a:schemeClr val="dk1"/>
              </a:buClr>
              <a:buSzPts val="2800"/>
              <a:buChar char="•"/>
            </a:pPr>
            <a:r>
              <a:rPr lang="en-US" sz="2800"/>
              <a:t>Verification</a:t>
            </a:r>
            <a:endParaRPr/>
          </a:p>
          <a:p>
            <a:pPr indent="-342900" lvl="0" marL="342900" rtl="0" algn="l">
              <a:spcBef>
                <a:spcPts val="560"/>
              </a:spcBef>
              <a:spcAft>
                <a:spcPts val="0"/>
              </a:spcAft>
              <a:buClr>
                <a:schemeClr val="dk1"/>
              </a:buClr>
              <a:buSzPts val="2800"/>
              <a:buChar char="•"/>
            </a:pPr>
            <a:r>
              <a:rPr lang="en-US" sz="2800"/>
              <a:t>Validation</a:t>
            </a:r>
            <a:endParaRPr/>
          </a:p>
          <a:p>
            <a:pPr indent="-342900" lvl="0" marL="342900" rtl="0" algn="l">
              <a:spcBef>
                <a:spcPts val="560"/>
              </a:spcBef>
              <a:spcAft>
                <a:spcPts val="0"/>
              </a:spcAft>
              <a:buClr>
                <a:schemeClr val="dk1"/>
              </a:buClr>
              <a:buSzPts val="2800"/>
              <a:buChar char="•"/>
            </a:pPr>
            <a:r>
              <a:rPr lang="en-US" sz="2800"/>
              <a:t>Test Strategy</a:t>
            </a:r>
            <a:endParaRPr/>
          </a:p>
          <a:p>
            <a:pPr indent="-342900" lvl="0" marL="342900" rtl="0" algn="l">
              <a:spcBef>
                <a:spcPts val="560"/>
              </a:spcBef>
              <a:spcAft>
                <a:spcPts val="0"/>
              </a:spcAft>
              <a:buClr>
                <a:schemeClr val="dk1"/>
              </a:buClr>
              <a:buSzPts val="2800"/>
              <a:buChar char="•"/>
            </a:pPr>
            <a:r>
              <a:rPr lang="en-US" sz="2800"/>
              <a:t>Planning</a:t>
            </a:r>
            <a:endParaRPr/>
          </a:p>
          <a:p>
            <a:pPr indent="-342900" lvl="0" marL="342900" rtl="0" algn="l">
              <a:spcBef>
                <a:spcPts val="560"/>
              </a:spcBef>
              <a:spcAft>
                <a:spcPts val="0"/>
              </a:spcAft>
              <a:buClr>
                <a:schemeClr val="dk1"/>
              </a:buClr>
              <a:buSzPts val="2800"/>
              <a:buChar char="•"/>
            </a:pPr>
            <a:r>
              <a:rPr lang="en-US" sz="2800"/>
              <a:t>Example – Test Strategy and Planning</a:t>
            </a:r>
            <a:endParaRPr/>
          </a:p>
          <a:p>
            <a:pPr indent="-342900" lvl="0" marL="342900" rtl="0" algn="l">
              <a:spcBef>
                <a:spcPts val="560"/>
              </a:spcBef>
              <a:spcAft>
                <a:spcPts val="0"/>
              </a:spcAft>
              <a:buClr>
                <a:schemeClr val="dk1"/>
              </a:buClr>
              <a:buSzPts val="2800"/>
              <a:buChar char="•"/>
            </a:pPr>
            <a:r>
              <a:rPr lang="en-US" sz="2800"/>
              <a:t>Test Project Monitoring and Control</a:t>
            </a:r>
            <a:endParaRPr/>
          </a:p>
          <a:p>
            <a:pPr indent="-342900" lvl="0" marL="342900" rtl="0" algn="l">
              <a:spcBef>
                <a:spcPts val="560"/>
              </a:spcBef>
              <a:spcAft>
                <a:spcPts val="0"/>
              </a:spcAft>
              <a:buClr>
                <a:schemeClr val="dk1"/>
              </a:buClr>
              <a:buSzPts val="2800"/>
              <a:buChar char="•"/>
            </a:pPr>
            <a:r>
              <a:rPr lang="en-US" sz="2800"/>
              <a:t>Design – Master Test Plan, Types</a:t>
            </a:r>
            <a:endParaRPr/>
          </a:p>
          <a:p>
            <a:pPr indent="-342900" lvl="0" marL="342900" rtl="0" algn="l">
              <a:spcBef>
                <a:spcPts val="560"/>
              </a:spcBef>
              <a:spcAft>
                <a:spcPts val="0"/>
              </a:spcAft>
              <a:buClr>
                <a:schemeClr val="dk1"/>
              </a:buClr>
              <a:buSzPts val="2800"/>
              <a:buChar char="•"/>
            </a:pPr>
            <a:r>
              <a:rPr lang="en-US" sz="2800"/>
              <a:t>Test Case Management</a:t>
            </a:r>
            <a:endParaRPr/>
          </a:p>
          <a:p>
            <a:pPr indent="-342900" lvl="0" marL="342900" rtl="0" algn="l">
              <a:spcBef>
                <a:spcPts val="560"/>
              </a:spcBef>
              <a:spcAft>
                <a:spcPts val="0"/>
              </a:spcAft>
              <a:buClr>
                <a:schemeClr val="dk1"/>
              </a:buClr>
              <a:buSzPts val="2800"/>
              <a:buChar char="•"/>
            </a:pPr>
            <a:r>
              <a:rPr lang="en-US" sz="2800"/>
              <a:t>Test Case Reporting</a:t>
            </a:r>
            <a:endParaRPr/>
          </a:p>
        </p:txBody>
      </p:sp>
      <p:sp>
        <p:nvSpPr>
          <p:cNvPr id="97" name="Google Shape;97;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Test Project Monitoring and Control</a:t>
            </a:r>
            <a:endParaRPr sz="3200"/>
          </a:p>
        </p:txBody>
      </p:sp>
      <p:sp>
        <p:nvSpPr>
          <p:cNvPr id="227" name="Google Shape;227;p20"/>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Introduction</a:t>
            </a:r>
            <a:endParaRPr b="1" sz="2000"/>
          </a:p>
          <a:p>
            <a:pPr indent="-342900" lvl="0" marL="342900" rtl="0" algn="l">
              <a:spcBef>
                <a:spcPts val="400"/>
              </a:spcBef>
              <a:spcAft>
                <a:spcPts val="0"/>
              </a:spcAft>
              <a:buClr>
                <a:schemeClr val="dk1"/>
              </a:buClr>
              <a:buSzPts val="2000"/>
              <a:buChar char="•"/>
            </a:pPr>
            <a:r>
              <a:rPr lang="en-US" sz="2000"/>
              <a:t>Test projects involve a large variety of activities including test case design, test case management, test case automation, test execution, defect tracking, verifying and validating the application under test, etc (Figure below – Test life cycle).</a:t>
            </a:r>
            <a:endParaRPr/>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None/>
            </a:pPr>
            <a:r>
              <a:rPr b="1" lang="en-US" sz="2000"/>
              <a:t>Test Case Design</a:t>
            </a:r>
            <a:endParaRPr/>
          </a:p>
          <a:p>
            <a:pPr indent="-342900" lvl="0" marL="342900" rtl="0" algn="l">
              <a:spcBef>
                <a:spcPts val="400"/>
              </a:spcBef>
              <a:spcAft>
                <a:spcPts val="0"/>
              </a:spcAft>
              <a:buClr>
                <a:schemeClr val="dk1"/>
              </a:buClr>
              <a:buSzPts val="2000"/>
              <a:buChar char="•"/>
            </a:pPr>
            <a:r>
              <a:rPr lang="en-US" sz="2000"/>
              <a:t>A proper test case design plan goes a long way in ensuring that test cases are designed properly. </a:t>
            </a:r>
            <a:endParaRPr/>
          </a:p>
          <a:p>
            <a:pPr indent="-342900" lvl="0" marL="342900" rtl="0" algn="l">
              <a:spcBef>
                <a:spcPts val="400"/>
              </a:spcBef>
              <a:spcAft>
                <a:spcPts val="0"/>
              </a:spcAft>
              <a:buClr>
                <a:schemeClr val="dk1"/>
              </a:buClr>
              <a:buSzPts val="2000"/>
              <a:buChar char="•"/>
            </a:pPr>
            <a:r>
              <a:rPr lang="en-US" sz="2000"/>
              <a:t>The test manager has to ensure which kind of tests are to be designed, how many test cases have to be written for particular modules and which test areas are priority areas.</a:t>
            </a:r>
            <a:endParaRPr/>
          </a:p>
        </p:txBody>
      </p:sp>
      <p:pic>
        <p:nvPicPr>
          <p:cNvPr id="228" name="Google Shape;228;p20"/>
          <p:cNvPicPr preferRelativeResize="0"/>
          <p:nvPr/>
        </p:nvPicPr>
        <p:blipFill rotWithShape="1">
          <a:blip r:embed="rId3">
            <a:alphaModFix/>
          </a:blip>
          <a:srcRect b="0" l="0" r="0" t="0"/>
          <a:stretch/>
        </p:blipFill>
        <p:spPr>
          <a:xfrm>
            <a:off x="381000" y="2114264"/>
            <a:ext cx="8463827" cy="26908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Test Project Monitoring and Control</a:t>
            </a:r>
            <a:endParaRPr sz="3200"/>
          </a:p>
        </p:txBody>
      </p:sp>
      <p:sp>
        <p:nvSpPr>
          <p:cNvPr id="235" name="Google Shape;235;p21"/>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Test Case Design: Test Types</a:t>
            </a:r>
            <a:endParaRPr/>
          </a:p>
          <a:p>
            <a:pPr indent="-342900" lvl="0" marL="342900" rtl="0" algn="l">
              <a:spcBef>
                <a:spcPts val="400"/>
              </a:spcBef>
              <a:spcAft>
                <a:spcPts val="0"/>
              </a:spcAft>
              <a:buClr>
                <a:schemeClr val="dk1"/>
              </a:buClr>
              <a:buSzPts val="2000"/>
              <a:buChar char="•"/>
            </a:pPr>
            <a:r>
              <a:rPr lang="en-US" sz="2000"/>
              <a:t>An application may have to be tested for functionality, performance, usability, compatibility and many other kinds of things to make sure it is really useful for end users. </a:t>
            </a:r>
            <a:endParaRPr/>
          </a:p>
          <a:p>
            <a:pPr indent="-342900" lvl="0" marL="342900" rtl="0" algn="l">
              <a:spcBef>
                <a:spcPts val="400"/>
              </a:spcBef>
              <a:spcAft>
                <a:spcPts val="0"/>
              </a:spcAft>
              <a:buClr>
                <a:schemeClr val="dk1"/>
              </a:buClr>
              <a:buSzPts val="2000"/>
              <a:buChar char="•"/>
            </a:pPr>
            <a:r>
              <a:rPr lang="en-US" sz="2000"/>
              <a:t>For each kind of testing, a set of test cases has to be written and executed then finally, the system should be verified and validated. </a:t>
            </a:r>
            <a:endParaRPr/>
          </a:p>
          <a:p>
            <a:pPr indent="-342900" lvl="0" marL="342900" rtl="0" algn="l">
              <a:spcBef>
                <a:spcPts val="400"/>
              </a:spcBef>
              <a:spcAft>
                <a:spcPts val="0"/>
              </a:spcAft>
              <a:buClr>
                <a:schemeClr val="dk1"/>
              </a:buClr>
              <a:buSzPts val="2000"/>
              <a:buChar char="•"/>
            </a:pPr>
            <a:r>
              <a:rPr lang="en-US" sz="2000"/>
              <a:t>For applications that have many versions, regression tests also have to be performed. </a:t>
            </a:r>
            <a:endParaRPr/>
          </a:p>
          <a:p>
            <a:pPr indent="-342900" lvl="0" marL="342900" rtl="0" algn="l">
              <a:spcBef>
                <a:spcPts val="400"/>
              </a:spcBef>
              <a:spcAft>
                <a:spcPts val="0"/>
              </a:spcAft>
              <a:buClr>
                <a:schemeClr val="dk1"/>
              </a:buClr>
              <a:buSzPts val="2000"/>
              <a:buChar char="•"/>
            </a:pPr>
            <a:r>
              <a:rPr lang="en-US" sz="2000"/>
              <a:t>Managing all these kinds of testing is a big task for the test manager. </a:t>
            </a:r>
            <a:endParaRPr/>
          </a:p>
          <a:p>
            <a:pPr indent="-342900" lvl="0" marL="342900" rtl="0" algn="l">
              <a:spcBef>
                <a:spcPts val="400"/>
              </a:spcBef>
              <a:spcAft>
                <a:spcPts val="0"/>
              </a:spcAft>
              <a:buClr>
                <a:schemeClr val="dk1"/>
              </a:buClr>
              <a:buSzPts val="2000"/>
              <a:buChar char="•"/>
            </a:pPr>
            <a:r>
              <a:rPr lang="en-US" sz="2000"/>
              <a:t>A good test manager will first divide the testing tasks on the basis of test types.</a:t>
            </a:r>
            <a:endParaRPr/>
          </a:p>
          <a:p>
            <a:pPr indent="-342900" lvl="0" marL="342900" rtl="0" algn="l">
              <a:spcBef>
                <a:spcPts val="400"/>
              </a:spcBef>
              <a:spcAft>
                <a:spcPts val="0"/>
              </a:spcAft>
              <a:buClr>
                <a:schemeClr val="dk1"/>
              </a:buClr>
              <a:buSzPts val="2000"/>
              <a:buChar char="•"/>
            </a:pPr>
            <a:r>
              <a:rPr lang="en-US" sz="2000"/>
              <a:t>Then tasks can be further divided by modules. </a:t>
            </a:r>
            <a:endParaRPr/>
          </a:p>
          <a:p>
            <a:pPr indent="-342900" lvl="0" marL="342900" rtl="0" algn="l">
              <a:spcBef>
                <a:spcPts val="400"/>
              </a:spcBef>
              <a:spcAft>
                <a:spcPts val="0"/>
              </a:spcAft>
              <a:buClr>
                <a:schemeClr val="dk1"/>
              </a:buClr>
              <a:buSzPts val="2000"/>
              <a:buChar char="•"/>
            </a:pPr>
            <a:r>
              <a:rPr lang="en-US" sz="2000"/>
              <a:t>After that, he can allocate testing tasks to test engineers appropriately.</a:t>
            </a:r>
            <a:endParaRPr/>
          </a:p>
          <a:p>
            <a:pPr indent="-342900" lvl="0" marL="342900" rtl="0" algn="l">
              <a:spcBef>
                <a:spcPts val="400"/>
              </a:spcBef>
              <a:spcAft>
                <a:spcPts val="0"/>
              </a:spcAft>
              <a:buClr>
                <a:schemeClr val="dk1"/>
              </a:buClr>
              <a:buSzPts val="2000"/>
              <a:buChar char="•"/>
            </a:pPr>
            <a:r>
              <a:rPr lang="en-US" sz="2000"/>
              <a:t>There is one more way of segregating tests. </a:t>
            </a:r>
            <a:endParaRPr/>
          </a:p>
          <a:p>
            <a:pPr indent="-342900" lvl="0" marL="342900" rtl="0" algn="l">
              <a:spcBef>
                <a:spcPts val="400"/>
              </a:spcBef>
              <a:spcAft>
                <a:spcPts val="0"/>
              </a:spcAft>
              <a:buClr>
                <a:schemeClr val="dk1"/>
              </a:buClr>
              <a:buSzPts val="2000"/>
              <a:buChar char="•"/>
            </a:pPr>
            <a:r>
              <a:rPr lang="en-US" sz="2000"/>
              <a:t>Depending on the project phase, we need to perform system testing, integration testing or user acceptance testing. </a:t>
            </a:r>
            <a:endParaRPr/>
          </a:p>
          <a:p>
            <a:pPr indent="-342900" lvl="0" marL="342900" rtl="0" algn="l">
              <a:spcBef>
                <a:spcPts val="400"/>
              </a:spcBef>
              <a:spcAft>
                <a:spcPts val="0"/>
              </a:spcAft>
              <a:buClr>
                <a:schemeClr val="dk1"/>
              </a:buClr>
              <a:buSzPts val="2000"/>
              <a:buChar char="•"/>
            </a:pPr>
            <a:r>
              <a:rPr lang="en-US" sz="2000"/>
              <a:t>Usually when the application is built after the construction phase, it has to be tested and verified whether it is functioning as per requirements.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2"/>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Test Project Monitoring and Control</a:t>
            </a:r>
            <a:endParaRPr sz="3200"/>
          </a:p>
        </p:txBody>
      </p:sp>
      <p:sp>
        <p:nvSpPr>
          <p:cNvPr id="242" name="Google Shape;242;p22"/>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Test Case Design: Test Types</a:t>
            </a:r>
            <a:endParaRPr/>
          </a:p>
          <a:p>
            <a:pPr indent="-342900" lvl="0" marL="342900" rtl="0" algn="l">
              <a:spcBef>
                <a:spcPts val="400"/>
              </a:spcBef>
              <a:spcAft>
                <a:spcPts val="0"/>
              </a:spcAft>
              <a:buClr>
                <a:schemeClr val="dk1"/>
              </a:buClr>
              <a:buSzPts val="2000"/>
              <a:buChar char="•"/>
            </a:pPr>
            <a:r>
              <a:rPr lang="en-US" sz="2000"/>
              <a:t>Integration testing is performed when the application needs to be integrated with any other external application to ensure that integration is proper. </a:t>
            </a:r>
            <a:endParaRPr/>
          </a:p>
          <a:p>
            <a:pPr indent="-342900" lvl="0" marL="342900" rtl="0" algn="l">
              <a:spcBef>
                <a:spcPts val="400"/>
              </a:spcBef>
              <a:spcAft>
                <a:spcPts val="0"/>
              </a:spcAft>
              <a:buClr>
                <a:schemeClr val="dk1"/>
              </a:buClr>
              <a:buSzPts val="2000"/>
              <a:buChar char="•"/>
            </a:pPr>
            <a:r>
              <a:rPr lang="en-US" sz="2000"/>
              <a:t>User acceptance testing is done by end users. </a:t>
            </a:r>
            <a:endParaRPr/>
          </a:p>
          <a:p>
            <a:pPr indent="-342900" lvl="0" marL="342900" rtl="0" algn="l">
              <a:spcBef>
                <a:spcPts val="400"/>
              </a:spcBef>
              <a:spcAft>
                <a:spcPts val="0"/>
              </a:spcAft>
              <a:buClr>
                <a:schemeClr val="dk1"/>
              </a:buClr>
              <a:buSzPts val="2000"/>
              <a:buChar char="•"/>
            </a:pPr>
            <a:r>
              <a:rPr lang="en-US" sz="2000"/>
              <a:t>If any defect is found during these tests, they are fixed so that the application goes into production with as few defects as possible.</a:t>
            </a:r>
            <a:endParaRPr/>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None/>
            </a:pPr>
            <a:r>
              <a:rPr b="1" lang="en-US" sz="2000"/>
              <a:t>Test Case Management</a:t>
            </a:r>
            <a:endParaRPr/>
          </a:p>
          <a:p>
            <a:pPr indent="-342900" lvl="0" marL="342900" rtl="0" algn="l">
              <a:spcBef>
                <a:spcPts val="400"/>
              </a:spcBef>
              <a:spcAft>
                <a:spcPts val="0"/>
              </a:spcAft>
              <a:buClr>
                <a:schemeClr val="dk1"/>
              </a:buClr>
              <a:buSzPts val="2000"/>
              <a:buChar char="•"/>
            </a:pPr>
            <a:r>
              <a:rPr lang="en-US" sz="2000"/>
              <a:t>There could be existing test cases as well as new test cases that also need to be created. </a:t>
            </a:r>
            <a:endParaRPr/>
          </a:p>
          <a:p>
            <a:pPr indent="-342900" lvl="0" marL="342900" rtl="0" algn="l">
              <a:spcBef>
                <a:spcPts val="400"/>
              </a:spcBef>
              <a:spcAft>
                <a:spcPts val="0"/>
              </a:spcAft>
              <a:buClr>
                <a:schemeClr val="dk1"/>
              </a:buClr>
              <a:buSzPts val="2000"/>
              <a:buChar char="•"/>
            </a:pPr>
            <a:r>
              <a:rPr lang="en-US" sz="2000"/>
              <a:t>Test case management involves managing different versions of test cases, keeping track of changes in them, keeping a separate repository of test cases based on type of tests, as well as creating and managing automation scripts.</a:t>
            </a:r>
            <a:endParaRPr/>
          </a:p>
          <a:p>
            <a:pPr indent="-342900" lvl="0" marL="342900" rtl="0" algn="l">
              <a:spcBef>
                <a:spcPts val="400"/>
              </a:spcBef>
              <a:spcAft>
                <a:spcPts val="0"/>
              </a:spcAft>
              <a:buClr>
                <a:schemeClr val="dk1"/>
              </a:buClr>
              <a:buSzPts val="2000"/>
              <a:buNone/>
            </a:pPr>
            <a:r>
              <a:t/>
            </a:r>
            <a:endParaRPr b="1" sz="2000"/>
          </a:p>
          <a:p>
            <a:pPr indent="-215900" lvl="0" marL="342900" rtl="0" algn="l">
              <a:spcBef>
                <a:spcPts val="400"/>
              </a:spcBef>
              <a:spcAft>
                <a:spcPts val="0"/>
              </a:spcAft>
              <a:buClr>
                <a:schemeClr val="dk1"/>
              </a:buClr>
              <a:buSzPts val="2000"/>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3"/>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Test Project Monitoring and Control</a:t>
            </a:r>
            <a:endParaRPr sz="3200"/>
          </a:p>
        </p:txBody>
      </p:sp>
      <p:sp>
        <p:nvSpPr>
          <p:cNvPr id="249" name="Google Shape;249;p23"/>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Test Bed Preparation</a:t>
            </a:r>
            <a:endParaRPr/>
          </a:p>
          <a:p>
            <a:pPr indent="-342900" lvl="0" marL="342900" rtl="0" algn="l">
              <a:spcBef>
                <a:spcPts val="400"/>
              </a:spcBef>
              <a:spcAft>
                <a:spcPts val="0"/>
              </a:spcAft>
              <a:buClr>
                <a:schemeClr val="dk1"/>
              </a:buClr>
              <a:buSzPts val="2000"/>
              <a:buChar char="•"/>
            </a:pPr>
            <a:r>
              <a:rPr lang="en-US" sz="2000"/>
              <a:t>Test bed preparation involves installing the application on a machine that is accessible to all test teams.</a:t>
            </a:r>
            <a:endParaRPr/>
          </a:p>
          <a:p>
            <a:pPr indent="-342900" lvl="0" marL="342900" rtl="0" algn="l">
              <a:spcBef>
                <a:spcPts val="400"/>
              </a:spcBef>
              <a:spcAft>
                <a:spcPts val="0"/>
              </a:spcAft>
              <a:buClr>
                <a:schemeClr val="dk1"/>
              </a:buClr>
              <a:buSzPts val="2000"/>
              <a:buChar char="•"/>
            </a:pPr>
            <a:r>
              <a:rPr lang="en-US" sz="2000"/>
              <a:t>Care is taken to ensure that this machine is free of any interference from unauthorized access. </a:t>
            </a:r>
            <a:endParaRPr/>
          </a:p>
          <a:p>
            <a:pPr indent="-342900" lvl="0" marL="342900" rtl="0" algn="l">
              <a:spcBef>
                <a:spcPts val="400"/>
              </a:spcBef>
              <a:spcAft>
                <a:spcPts val="0"/>
              </a:spcAft>
              <a:buClr>
                <a:schemeClr val="dk1"/>
              </a:buClr>
              <a:buSzPts val="2000"/>
              <a:buChar char="•"/>
            </a:pPr>
            <a:r>
              <a:rPr lang="en-US" sz="2000"/>
              <a:t>Test data is populated in the application. </a:t>
            </a:r>
            <a:endParaRPr/>
          </a:p>
          <a:p>
            <a:pPr indent="-342900" lvl="0" marL="342900" rtl="0" algn="l">
              <a:spcBef>
                <a:spcPts val="400"/>
              </a:spcBef>
              <a:spcAft>
                <a:spcPts val="0"/>
              </a:spcAft>
              <a:buClr>
                <a:schemeClr val="dk1"/>
              </a:buClr>
              <a:buSzPts val="2000"/>
              <a:buChar char="•"/>
            </a:pPr>
            <a:r>
              <a:rPr lang="en-US" sz="2000"/>
              <a:t>Care should also be taken to ensure that the test bed resembles the production environment as closely as possible, including all software and hardware configurations.</a:t>
            </a:r>
            <a:endParaRPr/>
          </a:p>
          <a:p>
            <a:pPr indent="-342900" lvl="0" marL="342900" rtl="0" algn="l">
              <a:spcBef>
                <a:spcPts val="400"/>
              </a:spcBef>
              <a:spcAft>
                <a:spcPts val="0"/>
              </a:spcAft>
              <a:buClr>
                <a:schemeClr val="dk1"/>
              </a:buClr>
              <a:buSzPts val="2000"/>
              <a:buChar char="•"/>
            </a:pPr>
            <a:r>
              <a:rPr lang="en-US" sz="2000"/>
              <a:t>For all types of testing, it is very important that the “application under test” (UAT) should be tested under an environment that is as close to the environment under which the proposed application will be deployed for production. </a:t>
            </a:r>
            <a:endParaRPr/>
          </a:p>
          <a:p>
            <a:pPr indent="-342900" lvl="0" marL="342900" rtl="0" algn="l">
              <a:spcBef>
                <a:spcPts val="400"/>
              </a:spcBef>
              <a:spcAft>
                <a:spcPts val="0"/>
              </a:spcAft>
              <a:buClr>
                <a:schemeClr val="dk1"/>
              </a:buClr>
              <a:buSzPts val="2000"/>
              <a:buChar char="•"/>
            </a:pPr>
            <a:r>
              <a:rPr lang="en-US" sz="2000"/>
              <a:t>That is why test bed preparation is very important. </a:t>
            </a:r>
            <a:endParaRPr/>
          </a:p>
          <a:p>
            <a:pPr indent="-342900" lvl="0" marL="342900" rtl="0" algn="l">
              <a:spcBef>
                <a:spcPts val="400"/>
              </a:spcBef>
              <a:spcAft>
                <a:spcPts val="0"/>
              </a:spcAft>
              <a:buClr>
                <a:schemeClr val="dk1"/>
              </a:buClr>
              <a:buSzPts val="2000"/>
              <a:buChar char="•"/>
            </a:pPr>
            <a:r>
              <a:rPr lang="en-US" sz="2000"/>
              <a:t>The application should be installed on a dedicated server that has the same configuration as the proposed production environment. </a:t>
            </a:r>
            <a:endParaRPr/>
          </a:p>
          <a:p>
            <a:pPr indent="-342900" lvl="0" marL="342900" rtl="0" algn="l">
              <a:spcBef>
                <a:spcPts val="400"/>
              </a:spcBef>
              <a:spcAft>
                <a:spcPts val="0"/>
              </a:spcAft>
              <a:buClr>
                <a:schemeClr val="dk1"/>
              </a:buClr>
              <a:buSzPts val="2000"/>
              <a:buChar char="•"/>
            </a:pPr>
            <a:r>
              <a:rPr lang="en-US" sz="2000"/>
              <a:t>This server should not be used for any other purpose except for testing.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4"/>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Test Project Monitoring and Control</a:t>
            </a:r>
            <a:endParaRPr sz="3200"/>
          </a:p>
        </p:txBody>
      </p:sp>
      <p:sp>
        <p:nvSpPr>
          <p:cNvPr id="256" name="Google Shape;256;p24"/>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Test Bed Preparation</a:t>
            </a:r>
            <a:endParaRPr/>
          </a:p>
          <a:p>
            <a:pPr indent="-342900" lvl="0" marL="342900" rtl="0" algn="l">
              <a:spcBef>
                <a:spcPts val="400"/>
              </a:spcBef>
              <a:spcAft>
                <a:spcPts val="0"/>
              </a:spcAft>
              <a:buClr>
                <a:schemeClr val="dk1"/>
              </a:buClr>
              <a:buSzPts val="2000"/>
              <a:buChar char="•"/>
            </a:pPr>
            <a:r>
              <a:rPr lang="en-US" sz="2000"/>
              <a:t>It should be installed centrally, so that even distributed teams, contractors or service providers can easily access it using remote desktop sharing or any peer to peer networking protocol over the Internet. </a:t>
            </a:r>
            <a:endParaRPr/>
          </a:p>
          <a:p>
            <a:pPr indent="-342900" lvl="0" marL="342900" rtl="0" algn="l">
              <a:spcBef>
                <a:spcPts val="400"/>
              </a:spcBef>
              <a:spcAft>
                <a:spcPts val="0"/>
              </a:spcAft>
              <a:buClr>
                <a:schemeClr val="dk1"/>
              </a:buClr>
              <a:buSzPts val="2000"/>
              <a:buChar char="•"/>
            </a:pPr>
            <a:r>
              <a:rPr lang="en-US" sz="2000"/>
              <a:t>If the application can be directly accessed over the Internet then it is even better.</a:t>
            </a:r>
            <a:endParaRPr/>
          </a:p>
          <a:p>
            <a:pPr indent="-342900" lvl="0" marL="342900" rtl="0" algn="l">
              <a:spcBef>
                <a:spcPts val="400"/>
              </a:spcBef>
              <a:spcAft>
                <a:spcPts val="0"/>
              </a:spcAft>
              <a:buClr>
                <a:schemeClr val="dk1"/>
              </a:buClr>
              <a:buSzPts val="2000"/>
              <a:buChar char="•"/>
            </a:pPr>
            <a:r>
              <a:rPr lang="en-US" sz="2000"/>
              <a:t>There should not be any testing done on applications that are deployed on the local test engineer’s machine. </a:t>
            </a:r>
            <a:endParaRPr/>
          </a:p>
          <a:p>
            <a:pPr indent="-342900" lvl="0" marL="342900" rtl="0" algn="l">
              <a:spcBef>
                <a:spcPts val="400"/>
              </a:spcBef>
              <a:spcAft>
                <a:spcPts val="0"/>
              </a:spcAft>
              <a:buClr>
                <a:schemeClr val="dk1"/>
              </a:buClr>
              <a:buSzPts val="2000"/>
              <a:buChar char="•"/>
            </a:pPr>
            <a:r>
              <a:rPr lang="en-US" sz="2000"/>
              <a:t>To gain familiarity with the application and preliminary testing, it is acceptable to have a local copy of the application, but never for testing when defects are to be logged and verified by many people. </a:t>
            </a:r>
            <a:endParaRPr/>
          </a:p>
          <a:p>
            <a:pPr indent="-342900" lvl="0" marL="342900" rtl="0" algn="l">
              <a:spcBef>
                <a:spcPts val="400"/>
              </a:spcBef>
              <a:spcAft>
                <a:spcPts val="0"/>
              </a:spcAft>
              <a:buClr>
                <a:schemeClr val="dk1"/>
              </a:buClr>
              <a:buSzPts val="2000"/>
              <a:buChar char="•"/>
            </a:pPr>
            <a:r>
              <a:rPr lang="en-US" sz="2000"/>
              <a:t>It is because it is very important to reproduce the defect when the developer or any concerned person asks for it. </a:t>
            </a:r>
            <a:endParaRPr/>
          </a:p>
          <a:p>
            <a:pPr indent="-342900" lvl="0" marL="342900" rtl="0" algn="l">
              <a:spcBef>
                <a:spcPts val="400"/>
              </a:spcBef>
              <a:spcAft>
                <a:spcPts val="0"/>
              </a:spcAft>
              <a:buClr>
                <a:schemeClr val="dk1"/>
              </a:buClr>
              <a:buSzPts val="2000"/>
              <a:buChar char="•"/>
            </a:pPr>
            <a:r>
              <a:rPr lang="en-US" sz="2000"/>
              <a:t>In case of disputes, if a defect cannot be reproduced, then it becomes difficult for the test team to justify why a defect has been logged when others cannot reproduce it. </a:t>
            </a:r>
            <a:endParaRPr/>
          </a:p>
          <a:p>
            <a:pPr indent="-342900" lvl="0" marL="342900" rtl="0" algn="l">
              <a:spcBef>
                <a:spcPts val="400"/>
              </a:spcBef>
              <a:spcAft>
                <a:spcPts val="0"/>
              </a:spcAft>
              <a:buClr>
                <a:schemeClr val="dk1"/>
              </a:buClr>
              <a:buSzPts val="2000"/>
              <a:buChar char="•"/>
            </a:pPr>
            <a:r>
              <a:rPr lang="en-US" sz="2000"/>
              <a:t>That is the reason for which the test bed should be prepared very carefully and kept as isolated from any other environment as much as possible to preserve its integrity.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5"/>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Test Project Monitoring and Control</a:t>
            </a:r>
            <a:endParaRPr sz="3200"/>
          </a:p>
        </p:txBody>
      </p:sp>
      <p:sp>
        <p:nvSpPr>
          <p:cNvPr id="263" name="Google Shape;263;p25"/>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Test Bed Preparation</a:t>
            </a:r>
            <a:endParaRPr/>
          </a:p>
          <a:p>
            <a:pPr indent="-342900" lvl="0" marL="342900" rtl="0" algn="l">
              <a:spcBef>
                <a:spcPts val="400"/>
              </a:spcBef>
              <a:spcAft>
                <a:spcPts val="0"/>
              </a:spcAft>
              <a:buClr>
                <a:schemeClr val="dk1"/>
              </a:buClr>
              <a:buSzPts val="2000"/>
              <a:buChar char="•"/>
            </a:pPr>
            <a:r>
              <a:rPr lang="en-US" sz="2000"/>
              <a:t>The test data preparation is also a very tricky affair. </a:t>
            </a:r>
            <a:endParaRPr/>
          </a:p>
          <a:p>
            <a:pPr indent="-342900" lvl="0" marL="342900" rtl="0" algn="l">
              <a:spcBef>
                <a:spcPts val="400"/>
              </a:spcBef>
              <a:spcAft>
                <a:spcPts val="0"/>
              </a:spcAft>
              <a:buClr>
                <a:schemeClr val="dk1"/>
              </a:buClr>
              <a:buSzPts val="2000"/>
              <a:buChar char="•"/>
            </a:pPr>
            <a:r>
              <a:rPr lang="en-US" sz="2000"/>
              <a:t>The test data should closely resemble what the end users use in their daily transactions. </a:t>
            </a:r>
            <a:endParaRPr/>
          </a:p>
          <a:p>
            <a:pPr indent="-342900" lvl="0" marL="342900" rtl="0" algn="l">
              <a:spcBef>
                <a:spcPts val="400"/>
              </a:spcBef>
              <a:spcAft>
                <a:spcPts val="0"/>
              </a:spcAft>
              <a:buClr>
                <a:schemeClr val="dk1"/>
              </a:buClr>
              <a:buSzPts val="2000"/>
              <a:buChar char="•"/>
            </a:pPr>
            <a:r>
              <a:rPr lang="en-US" sz="2000"/>
              <a:t>For this, the test team can get some business data already used by the end users. </a:t>
            </a:r>
            <a:endParaRPr/>
          </a:p>
          <a:p>
            <a:pPr indent="-342900" lvl="0" marL="342900" rtl="0" algn="l">
              <a:spcBef>
                <a:spcPts val="400"/>
              </a:spcBef>
              <a:spcAft>
                <a:spcPts val="0"/>
              </a:spcAft>
              <a:buClr>
                <a:schemeClr val="dk1"/>
              </a:buClr>
              <a:buSzPts val="2000"/>
              <a:buChar char="•"/>
            </a:pPr>
            <a:r>
              <a:rPr lang="en-US" sz="2000"/>
              <a:t>The test bed should be populated with a similar kind of data.</a:t>
            </a:r>
            <a:endParaRPr/>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None/>
            </a:pPr>
            <a:r>
              <a:rPr b="1" lang="en-US" sz="2000"/>
              <a:t>Test Case Execution</a:t>
            </a:r>
            <a:endParaRPr/>
          </a:p>
          <a:p>
            <a:pPr indent="-342900" lvl="0" marL="342900" rtl="0" algn="l">
              <a:spcBef>
                <a:spcPts val="400"/>
              </a:spcBef>
              <a:spcAft>
                <a:spcPts val="0"/>
              </a:spcAft>
              <a:buClr>
                <a:schemeClr val="dk1"/>
              </a:buClr>
              <a:buSzPts val="2000"/>
              <a:buChar char="•"/>
            </a:pPr>
            <a:r>
              <a:rPr lang="en-US" sz="2000"/>
              <a:t>Test case execution involves executing prepared test cases manually or using automation tools to execute them. </a:t>
            </a:r>
            <a:endParaRPr/>
          </a:p>
          <a:p>
            <a:pPr indent="-342900" lvl="0" marL="342900" rtl="0" algn="l">
              <a:spcBef>
                <a:spcPts val="400"/>
              </a:spcBef>
              <a:spcAft>
                <a:spcPts val="0"/>
              </a:spcAft>
              <a:buClr>
                <a:schemeClr val="dk1"/>
              </a:buClr>
              <a:buSzPts val="2000"/>
              <a:buChar char="•"/>
            </a:pPr>
            <a:r>
              <a:rPr lang="en-US" sz="2000"/>
              <a:t>For regression tests, automated test execution is a preferred method. </a:t>
            </a:r>
            <a:endParaRPr/>
          </a:p>
          <a:p>
            <a:pPr indent="-342900" lvl="0" marL="342900" rtl="0" algn="l">
              <a:spcBef>
                <a:spcPts val="400"/>
              </a:spcBef>
              <a:spcAft>
                <a:spcPts val="0"/>
              </a:spcAft>
              <a:buClr>
                <a:schemeClr val="dk1"/>
              </a:buClr>
              <a:buSzPts val="2000"/>
              <a:buChar char="•"/>
            </a:pPr>
            <a:r>
              <a:rPr lang="en-US" sz="2000"/>
              <a:t>After each test case is executed, it may pass or fail. </a:t>
            </a:r>
            <a:endParaRPr/>
          </a:p>
          <a:p>
            <a:pPr indent="-342900" lvl="0" marL="342900" rtl="0" algn="l">
              <a:spcBef>
                <a:spcPts val="400"/>
              </a:spcBef>
              <a:spcAft>
                <a:spcPts val="0"/>
              </a:spcAft>
              <a:buClr>
                <a:schemeClr val="dk1"/>
              </a:buClr>
              <a:buSzPts val="2000"/>
              <a:buChar char="•"/>
            </a:pPr>
            <a:r>
              <a:rPr lang="en-US" sz="2000"/>
              <a:t>If it fails then defects have to be logged.</a:t>
            </a:r>
            <a:endParaRPr/>
          </a:p>
          <a:p>
            <a:pPr indent="-342900" lvl="0" marL="342900" rtl="0" algn="l">
              <a:spcBef>
                <a:spcPts val="400"/>
              </a:spcBef>
              <a:spcAft>
                <a:spcPts val="0"/>
              </a:spcAft>
              <a:buClr>
                <a:schemeClr val="dk1"/>
              </a:buClr>
              <a:buSzPts val="2000"/>
              <a:buChar char="•"/>
            </a:pPr>
            <a:r>
              <a:rPr lang="en-US" sz="2000"/>
              <a:t>Exit criteria for test case execution cycle are generally defined in advance.</a:t>
            </a:r>
            <a:endParaRPr/>
          </a:p>
          <a:p>
            <a:pPr indent="-342900" lvl="0" marL="342900" rtl="0" algn="l">
              <a:spcBef>
                <a:spcPts val="400"/>
              </a:spcBef>
              <a:spcAft>
                <a:spcPts val="0"/>
              </a:spcAft>
              <a:buClr>
                <a:schemeClr val="dk1"/>
              </a:buClr>
              <a:buSzPts val="2000"/>
              <a:buChar char="•"/>
            </a:pPr>
            <a:r>
              <a:rPr lang="en-US" sz="2000"/>
              <a:t>Generally, when a certain level of quality of the application is reached then test execution stops.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26"/>
          <p:cNvPicPr preferRelativeResize="0"/>
          <p:nvPr/>
        </p:nvPicPr>
        <p:blipFill rotWithShape="1">
          <a:blip r:embed="rId3">
            <a:alphaModFix/>
          </a:blip>
          <a:srcRect b="0" l="0" r="0" t="0"/>
          <a:stretch/>
        </p:blipFill>
        <p:spPr>
          <a:xfrm>
            <a:off x="838200" y="2438400"/>
            <a:ext cx="7875578" cy="2438400"/>
          </a:xfrm>
          <a:prstGeom prst="rect">
            <a:avLst/>
          </a:prstGeom>
          <a:noFill/>
          <a:ln>
            <a:noFill/>
          </a:ln>
        </p:spPr>
      </p:pic>
      <p:sp>
        <p:nvSpPr>
          <p:cNvPr id="270" name="Google Shape;270;p26"/>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Test Project Monitoring and Control</a:t>
            </a:r>
            <a:endParaRPr sz="3200"/>
          </a:p>
        </p:txBody>
      </p:sp>
      <p:sp>
        <p:nvSpPr>
          <p:cNvPr id="271" name="Google Shape;271;p26"/>
          <p:cNvSpPr txBox="1"/>
          <p:nvPr>
            <p:ph idx="1" type="body"/>
          </p:nvPr>
        </p:nvSpPr>
        <p:spPr>
          <a:xfrm>
            <a:off x="152400" y="533400"/>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Defect Tracking</a:t>
            </a:r>
            <a:endParaRPr/>
          </a:p>
          <a:p>
            <a:pPr indent="-342900" lvl="0" marL="342900" rtl="0" algn="l">
              <a:spcBef>
                <a:spcPts val="400"/>
              </a:spcBef>
              <a:spcAft>
                <a:spcPts val="0"/>
              </a:spcAft>
              <a:buClr>
                <a:schemeClr val="dk1"/>
              </a:buClr>
              <a:buSzPts val="2000"/>
              <a:buChar char="•"/>
            </a:pPr>
            <a:r>
              <a:rPr lang="en-US" sz="2000"/>
              <a:t>Defect tracking is one of the most important activities in a test project. </a:t>
            </a:r>
            <a:endParaRPr/>
          </a:p>
          <a:p>
            <a:pPr indent="-342900" lvl="0" marL="342900" rtl="0" algn="l">
              <a:spcBef>
                <a:spcPts val="400"/>
              </a:spcBef>
              <a:spcAft>
                <a:spcPts val="0"/>
              </a:spcAft>
              <a:buClr>
                <a:schemeClr val="dk1"/>
              </a:buClr>
              <a:buSzPts val="2000"/>
              <a:buChar char="•"/>
            </a:pPr>
            <a:r>
              <a:rPr lang="en-US" sz="2000"/>
              <a:t>During defect tracking it is ensured that defects are logged and get fixed. </a:t>
            </a:r>
            <a:endParaRPr/>
          </a:p>
          <a:p>
            <a:pPr indent="-342900" lvl="0" marL="342900" rtl="0" algn="l">
              <a:spcBef>
                <a:spcPts val="400"/>
              </a:spcBef>
              <a:spcAft>
                <a:spcPts val="0"/>
              </a:spcAft>
              <a:buClr>
                <a:schemeClr val="dk1"/>
              </a:buClr>
              <a:buSzPts val="2000"/>
              <a:buChar char="•"/>
            </a:pPr>
            <a:r>
              <a:rPr lang="en-US" sz="2000"/>
              <a:t>All defects and their fixing are tracked carefully (Figure below – Defect life cycle).</a:t>
            </a:r>
            <a:endParaRPr/>
          </a:p>
          <a:p>
            <a:pPr indent="-342900" lvl="0" marL="342900" rtl="0" algn="l">
              <a:spcBef>
                <a:spcPts val="400"/>
              </a:spcBef>
              <a:spcAft>
                <a:spcPts val="0"/>
              </a:spcAft>
              <a:buClr>
                <a:schemeClr val="dk1"/>
              </a:buClr>
              <a:buSzPts val="2000"/>
              <a:buChar char="•"/>
            </a:pPr>
            <a:r>
              <a:rPr lang="en-US" sz="2000"/>
              <a:t>Defect count per hour per day is a common way of measuring performance of a test team.</a:t>
            </a:r>
            <a:endParaRPr/>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If the testing is done for an in-house software product, traditionally, it is used to, not be a performance evaluation measurement. </a:t>
            </a:r>
            <a:endParaRPr/>
          </a:p>
          <a:p>
            <a:pPr indent="-342900" lvl="0" marL="342900" rtl="0" algn="l">
              <a:spcBef>
                <a:spcPts val="400"/>
              </a:spcBef>
              <a:spcAft>
                <a:spcPts val="0"/>
              </a:spcAft>
              <a:buClr>
                <a:schemeClr val="dk1"/>
              </a:buClr>
              <a:buSzPts val="2000"/>
              <a:buChar char="•"/>
            </a:pPr>
            <a:r>
              <a:rPr lang="en-US" sz="2000"/>
              <a:t>What really counted was the number of defects found in production when the software product was deployed and used by end users. </a:t>
            </a:r>
            <a:endParaRPr/>
          </a:p>
          <a:p>
            <a:pPr indent="-342900" lvl="0" marL="342900" rtl="0" algn="l">
              <a:spcBef>
                <a:spcPts val="400"/>
              </a:spcBef>
              <a:spcAft>
                <a:spcPts val="0"/>
              </a:spcAft>
              <a:buClr>
                <a:schemeClr val="dk1"/>
              </a:buClr>
              <a:buSzPts val="2000"/>
              <a:buChar char="•"/>
            </a:pPr>
            <a:r>
              <a:rPr lang="en-US" sz="2000"/>
              <a:t>But it is too late for a performance measurement.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7"/>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Test Project Monitoring and Control</a:t>
            </a:r>
            <a:endParaRPr sz="3200"/>
          </a:p>
        </p:txBody>
      </p:sp>
      <p:sp>
        <p:nvSpPr>
          <p:cNvPr id="278" name="Google Shape;278;p27"/>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Defect Tracking</a:t>
            </a:r>
            <a:endParaRPr/>
          </a:p>
          <a:p>
            <a:pPr indent="-342900" lvl="0" marL="342900" rtl="0" algn="l">
              <a:spcBef>
                <a:spcPts val="400"/>
              </a:spcBef>
              <a:spcAft>
                <a:spcPts val="0"/>
              </a:spcAft>
              <a:buClr>
                <a:schemeClr val="dk1"/>
              </a:buClr>
              <a:buSzPts val="2000"/>
              <a:buChar char="•"/>
            </a:pPr>
            <a:r>
              <a:rPr lang="en-US" sz="2000"/>
              <a:t>What if many of the test team members left before the product was deployed?</a:t>
            </a:r>
            <a:endParaRPr/>
          </a:p>
          <a:p>
            <a:pPr indent="-342900" lvl="0" marL="342900" rtl="0" algn="l">
              <a:spcBef>
                <a:spcPts val="400"/>
              </a:spcBef>
              <a:spcAft>
                <a:spcPts val="0"/>
              </a:spcAft>
              <a:buClr>
                <a:schemeClr val="dk1"/>
              </a:buClr>
              <a:buSzPts val="2000"/>
              <a:buChar char="•"/>
            </a:pPr>
            <a:r>
              <a:rPr lang="en-US" sz="2000"/>
              <a:t>In fact this is a reality, given the high attrition rate (as much as 20% at many corporations) of software professionals. </a:t>
            </a:r>
            <a:endParaRPr/>
          </a:p>
          <a:p>
            <a:pPr indent="-342900" lvl="0" marL="342900" rtl="0" algn="l">
              <a:spcBef>
                <a:spcPts val="400"/>
              </a:spcBef>
              <a:spcAft>
                <a:spcPts val="0"/>
              </a:spcAft>
              <a:buClr>
                <a:schemeClr val="dk1"/>
              </a:buClr>
              <a:buSzPts val="2000"/>
              <a:buChar char="•"/>
            </a:pPr>
            <a:r>
              <a:rPr lang="en-US" sz="2000"/>
              <a:t>Once they are gone, there is no point in measuring the performance. </a:t>
            </a:r>
            <a:endParaRPr/>
          </a:p>
          <a:p>
            <a:pPr indent="-342900" lvl="0" marL="342900" rtl="0" algn="l">
              <a:spcBef>
                <a:spcPts val="400"/>
              </a:spcBef>
              <a:spcAft>
                <a:spcPts val="0"/>
              </a:spcAft>
              <a:buClr>
                <a:schemeClr val="dk1"/>
              </a:buClr>
              <a:buSzPts val="2000"/>
              <a:buChar char="•"/>
            </a:pPr>
            <a:r>
              <a:rPr lang="en-US" sz="2000"/>
              <a:t>Thus, a better measurement would allow for more immediate results. </a:t>
            </a:r>
            <a:endParaRPr/>
          </a:p>
          <a:p>
            <a:pPr indent="-342900" lvl="0" marL="342900" rtl="0" algn="l">
              <a:spcBef>
                <a:spcPts val="400"/>
              </a:spcBef>
              <a:spcAft>
                <a:spcPts val="0"/>
              </a:spcAft>
              <a:buClr>
                <a:schemeClr val="dk1"/>
              </a:buClr>
              <a:buSzPts val="2000"/>
              <a:buChar char="•"/>
            </a:pPr>
            <a:r>
              <a:rPr lang="en-US" sz="2000"/>
              <a:t>This is achieved by measuring the defect count per hour per day. </a:t>
            </a:r>
            <a:endParaRPr/>
          </a:p>
          <a:p>
            <a:pPr indent="-342900" lvl="0" marL="342900" rtl="0" algn="l">
              <a:spcBef>
                <a:spcPts val="400"/>
              </a:spcBef>
              <a:spcAft>
                <a:spcPts val="0"/>
              </a:spcAft>
              <a:buClr>
                <a:schemeClr val="dk1"/>
              </a:buClr>
              <a:buSzPts val="2000"/>
              <a:buChar char="•"/>
            </a:pPr>
            <a:r>
              <a:rPr lang="en-US" sz="2000"/>
              <a:t>Then there is the case of outsourced test projects. </a:t>
            </a:r>
            <a:endParaRPr/>
          </a:p>
          <a:p>
            <a:pPr indent="-342900" lvl="0" marL="342900" rtl="0" algn="l">
              <a:spcBef>
                <a:spcPts val="400"/>
              </a:spcBef>
              <a:spcAft>
                <a:spcPts val="0"/>
              </a:spcAft>
              <a:buClr>
                <a:schemeClr val="dk1"/>
              </a:buClr>
              <a:buSzPts val="2000"/>
              <a:buChar char="•"/>
            </a:pPr>
            <a:r>
              <a:rPr lang="en-US" sz="2000"/>
              <a:t>If the contract is only for testing up to deployment and not afterward, then measurement does not make sense after the contract has ended.</a:t>
            </a:r>
            <a:endParaRPr/>
          </a:p>
          <a:p>
            <a:pPr indent="-342900" lvl="0" marL="342900" rtl="0" algn="l">
              <a:spcBef>
                <a:spcPts val="400"/>
              </a:spcBef>
              <a:spcAft>
                <a:spcPts val="0"/>
              </a:spcAft>
              <a:buClr>
                <a:schemeClr val="dk1"/>
              </a:buClr>
              <a:buSzPts val="2000"/>
              <a:buChar char="•"/>
            </a:pPr>
            <a:r>
              <a:rPr lang="en-US" sz="2000"/>
              <a:t>A good defect tracking application should be deployed on a central server that is accessible to all test and development teams. </a:t>
            </a:r>
            <a:endParaRPr/>
          </a:p>
          <a:p>
            <a:pPr indent="-342900" lvl="0" marL="342900" rtl="0" algn="l">
              <a:spcBef>
                <a:spcPts val="400"/>
              </a:spcBef>
              <a:spcAft>
                <a:spcPts val="0"/>
              </a:spcAft>
              <a:buClr>
                <a:schemeClr val="dk1"/>
              </a:buClr>
              <a:buSzPts val="2000"/>
              <a:buChar char="•"/>
            </a:pPr>
            <a:r>
              <a:rPr lang="en-US" sz="2000"/>
              <a:t>Each defect should be logged in such a way that it could be understood by both development and testing teams. </a:t>
            </a:r>
            <a:endParaRPr/>
          </a:p>
          <a:p>
            <a:pPr indent="-342900" lvl="0" marL="342900" rtl="0" algn="l">
              <a:spcBef>
                <a:spcPts val="400"/>
              </a:spcBef>
              <a:spcAft>
                <a:spcPts val="0"/>
              </a:spcAft>
              <a:buClr>
                <a:schemeClr val="dk1"/>
              </a:buClr>
              <a:buSzPts val="2000"/>
              <a:buChar char="•"/>
            </a:pPr>
            <a:r>
              <a:rPr lang="en-US" sz="2000"/>
              <a:t>Generally, the defects should be reproducible, but in many instances, this is difficult. </a:t>
            </a:r>
            <a:endParaRPr/>
          </a:p>
          <a:p>
            <a:pPr indent="-342900" lvl="0" marL="342900" rtl="0" algn="l">
              <a:spcBef>
                <a:spcPts val="400"/>
              </a:spcBef>
              <a:spcAft>
                <a:spcPts val="0"/>
              </a:spcAft>
              <a:buClr>
                <a:schemeClr val="dk1"/>
              </a:buClr>
              <a:buSzPts val="2000"/>
              <a:buChar char="•"/>
            </a:pPr>
            <a:r>
              <a:rPr lang="en-US" sz="2000"/>
              <a:t>In such instances, a good resolution should be made by the test and development managers.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8"/>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Test Case Reporting</a:t>
            </a:r>
            <a:endParaRPr sz="3200"/>
          </a:p>
        </p:txBody>
      </p:sp>
      <p:sp>
        <p:nvSpPr>
          <p:cNvPr id="285" name="Google Shape;285;p28"/>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Test Case Reporting</a:t>
            </a:r>
            <a:endParaRPr/>
          </a:p>
          <a:p>
            <a:pPr indent="-342900" lvl="0" marL="342900" rtl="0" algn="l">
              <a:spcBef>
                <a:spcPts val="400"/>
              </a:spcBef>
              <a:spcAft>
                <a:spcPts val="0"/>
              </a:spcAft>
              <a:buClr>
                <a:schemeClr val="dk1"/>
              </a:buClr>
              <a:buSzPts val="2000"/>
              <a:buChar char="•"/>
            </a:pPr>
            <a:r>
              <a:rPr lang="en-US" sz="2000"/>
              <a:t>During the execution of a test project, many initial and final reports are made.</a:t>
            </a:r>
            <a:endParaRPr/>
          </a:p>
          <a:p>
            <a:pPr indent="-342900" lvl="0" marL="342900" rtl="0" algn="l">
              <a:spcBef>
                <a:spcPts val="400"/>
              </a:spcBef>
              <a:spcAft>
                <a:spcPts val="0"/>
              </a:spcAft>
              <a:buClr>
                <a:schemeClr val="dk1"/>
              </a:buClr>
              <a:buSzPts val="2000"/>
              <a:buChar char="•"/>
            </a:pPr>
            <a:r>
              <a:rPr lang="en-US" sz="2000"/>
              <a:t>But status reports also need to be made. </a:t>
            </a:r>
            <a:endParaRPr/>
          </a:p>
          <a:p>
            <a:pPr indent="-342900" lvl="0" marL="342900" rtl="0" algn="l">
              <a:spcBef>
                <a:spcPts val="400"/>
              </a:spcBef>
              <a:spcAft>
                <a:spcPts val="0"/>
              </a:spcAft>
              <a:buClr>
                <a:schemeClr val="dk1"/>
              </a:buClr>
              <a:buSzPts val="2000"/>
              <a:buChar char="•"/>
            </a:pPr>
            <a:r>
              <a:rPr lang="en-US" sz="2000"/>
              <a:t>Test reports include test planning reports, test strategy reports, requirement document review comments, number of test cases created, automation scripts created, test execution cycle reports, defect tracking reports, etc. </a:t>
            </a:r>
            <a:endParaRPr/>
          </a:p>
          <a:p>
            <a:pPr indent="-342900" lvl="0" marL="342900" rtl="0" algn="l">
              <a:spcBef>
                <a:spcPts val="400"/>
              </a:spcBef>
              <a:spcAft>
                <a:spcPts val="0"/>
              </a:spcAft>
              <a:buClr>
                <a:schemeClr val="dk1"/>
              </a:buClr>
              <a:buSzPts val="2000"/>
              <a:buChar char="•"/>
            </a:pPr>
            <a:r>
              <a:rPr lang="en-US" sz="2000"/>
              <a:t>Some other reports include trace-ability matrix reports, defect density, test execution rate, test creation rate, test automation script writing rate, etc.</a:t>
            </a:r>
            <a:endParaRPr/>
          </a:p>
          <a:p>
            <a:pPr indent="-215900" lvl="0" marL="342900" rtl="0" algn="l">
              <a:spcBef>
                <a:spcPts val="400"/>
              </a:spcBef>
              <a:spcAft>
                <a:spcPts val="0"/>
              </a:spcAft>
              <a:buClr>
                <a:schemeClr val="dk1"/>
              </a:buClr>
              <a:buSzPts val="2000"/>
              <a:buNone/>
            </a:pPr>
            <a:r>
              <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9"/>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REFERENCES</a:t>
            </a:r>
            <a:endParaRPr/>
          </a:p>
        </p:txBody>
      </p:sp>
      <p:sp>
        <p:nvSpPr>
          <p:cNvPr id="291" name="Google Shape;291;p29"/>
          <p:cNvSpPr txBox="1"/>
          <p:nvPr>
            <p:ph idx="1" type="body"/>
          </p:nvPr>
        </p:nvSpPr>
        <p:spPr>
          <a:xfrm>
            <a:off x="152400" y="914400"/>
            <a:ext cx="8839200" cy="5791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Ashfaque Ahmed, Software Project Management: A Process-driven approach, Boca Raton, Fla: CRC Press, 2012.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Software Testing	</a:t>
            </a:r>
            <a:endParaRPr sz="3200"/>
          </a:p>
        </p:txBody>
      </p:sp>
      <p:sp>
        <p:nvSpPr>
          <p:cNvPr id="104" name="Google Shape;104;p3"/>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Introduction</a:t>
            </a:r>
            <a:endParaRPr/>
          </a:p>
          <a:p>
            <a:pPr indent="-342900" lvl="0" marL="342900" rtl="0" algn="l">
              <a:spcBef>
                <a:spcPts val="400"/>
              </a:spcBef>
              <a:spcAft>
                <a:spcPts val="0"/>
              </a:spcAft>
              <a:buClr>
                <a:schemeClr val="dk1"/>
              </a:buClr>
              <a:buSzPts val="2000"/>
              <a:buChar char="•"/>
            </a:pPr>
            <a:r>
              <a:rPr lang="en-US" sz="2000"/>
              <a:t>It is a fact that the exact number of defects in a </a:t>
            </a:r>
            <a:r>
              <a:rPr b="1" lang="en-US" sz="2000"/>
              <a:t>software product is difficult to find. </a:t>
            </a:r>
            <a:endParaRPr b="1"/>
          </a:p>
          <a:p>
            <a:pPr indent="-342900" lvl="0" marL="342900" rtl="0" algn="l">
              <a:spcBef>
                <a:spcPts val="400"/>
              </a:spcBef>
              <a:spcAft>
                <a:spcPts val="0"/>
              </a:spcAft>
              <a:buClr>
                <a:schemeClr val="dk1"/>
              </a:buClr>
              <a:buSzPts val="2000"/>
              <a:buChar char="•"/>
            </a:pPr>
            <a:r>
              <a:rPr lang="en-US" sz="2000"/>
              <a:t>At best it can be predicted using s</a:t>
            </a:r>
            <a:r>
              <a:rPr b="1" lang="en-US" sz="2000"/>
              <a:t>ome defect estimation tools</a:t>
            </a:r>
            <a:r>
              <a:rPr lang="en-US" sz="2000"/>
              <a:t>. </a:t>
            </a:r>
            <a:endParaRPr/>
          </a:p>
          <a:p>
            <a:pPr indent="-342900" lvl="0" marL="342900" rtl="0" algn="l">
              <a:spcBef>
                <a:spcPts val="400"/>
              </a:spcBef>
              <a:spcAft>
                <a:spcPts val="0"/>
              </a:spcAft>
              <a:buClr>
                <a:schemeClr val="dk1"/>
              </a:buClr>
              <a:buSzPts val="2000"/>
              <a:buChar char="•"/>
            </a:pPr>
            <a:r>
              <a:rPr lang="en-US" sz="2000"/>
              <a:t>It is also </a:t>
            </a:r>
            <a:r>
              <a:rPr b="1" lang="en-US" sz="2000"/>
              <a:t>impossible to detect all defects</a:t>
            </a:r>
            <a:r>
              <a:rPr lang="en-US" sz="2000"/>
              <a:t> in a software product. </a:t>
            </a:r>
            <a:endParaRPr/>
          </a:p>
          <a:p>
            <a:pPr indent="-342900" lvl="0" marL="342900" rtl="0" algn="l">
              <a:spcBef>
                <a:spcPts val="400"/>
              </a:spcBef>
              <a:spcAft>
                <a:spcPts val="0"/>
              </a:spcAft>
              <a:buClr>
                <a:schemeClr val="dk1"/>
              </a:buClr>
              <a:buSzPts val="2000"/>
              <a:buChar char="•"/>
            </a:pPr>
            <a:r>
              <a:rPr lang="en-US" sz="2000"/>
              <a:t>Nevertheless, </a:t>
            </a:r>
            <a:r>
              <a:rPr b="1" lang="en-US" sz="2000"/>
              <a:t>finding and fixing critical bugs up to an acceptable limit</a:t>
            </a:r>
            <a:r>
              <a:rPr lang="en-US" sz="2000"/>
              <a:t> as per expectations is important. </a:t>
            </a:r>
            <a:endParaRPr/>
          </a:p>
          <a:p>
            <a:pPr indent="-342900" lvl="0" marL="342900" rtl="0" algn="l">
              <a:spcBef>
                <a:spcPts val="400"/>
              </a:spcBef>
              <a:spcAft>
                <a:spcPts val="0"/>
              </a:spcAft>
              <a:buClr>
                <a:schemeClr val="dk1"/>
              </a:buClr>
              <a:buSzPts val="2000"/>
              <a:buChar char="•"/>
            </a:pPr>
            <a:r>
              <a:rPr lang="en-US" sz="2000"/>
              <a:t>If there are more defects in the product after the product enters production, then the </a:t>
            </a:r>
            <a:r>
              <a:rPr b="1" lang="en-US" sz="2000"/>
              <a:t>project team will be in big trouble</a:t>
            </a:r>
            <a:r>
              <a:rPr lang="en-US" sz="2000"/>
              <a:t>. </a:t>
            </a:r>
            <a:endParaRPr/>
          </a:p>
          <a:p>
            <a:pPr indent="-342900" lvl="0" marL="342900" rtl="0" algn="l">
              <a:spcBef>
                <a:spcPts val="400"/>
              </a:spcBef>
              <a:spcAft>
                <a:spcPts val="0"/>
              </a:spcAft>
              <a:buClr>
                <a:schemeClr val="dk1"/>
              </a:buClr>
              <a:buSzPts val="2000"/>
              <a:buChar char="•"/>
            </a:pPr>
            <a:r>
              <a:rPr lang="en-US" sz="2000"/>
              <a:t>The support costs for a </a:t>
            </a:r>
            <a:r>
              <a:rPr b="1" lang="en-US" sz="2000"/>
              <a:t>bug ridden product will be too high</a:t>
            </a:r>
            <a:r>
              <a:rPr lang="en-US" sz="2000"/>
              <a:t>. </a:t>
            </a:r>
            <a:endParaRPr/>
          </a:p>
          <a:p>
            <a:pPr indent="-342900" lvl="0" marL="342900" rtl="0" algn="l">
              <a:spcBef>
                <a:spcPts val="400"/>
              </a:spcBef>
              <a:spcAft>
                <a:spcPts val="0"/>
              </a:spcAft>
              <a:buClr>
                <a:schemeClr val="dk1"/>
              </a:buClr>
              <a:buSzPts val="2000"/>
              <a:buChar char="•"/>
            </a:pPr>
            <a:r>
              <a:rPr lang="en-US" sz="2000"/>
              <a:t>So, less than required testing is a certain </a:t>
            </a:r>
            <a:r>
              <a:rPr b="1" lang="en-US" sz="2000"/>
              <a:t>call for rebuke from stakeholders</a:t>
            </a:r>
            <a:r>
              <a:rPr lang="en-US" sz="2000"/>
              <a:t>.</a:t>
            </a:r>
            <a:endParaRPr/>
          </a:p>
          <a:p>
            <a:pPr indent="-342900" lvl="0" marL="342900" rtl="0" algn="l">
              <a:spcBef>
                <a:spcPts val="400"/>
              </a:spcBef>
              <a:spcAft>
                <a:spcPts val="0"/>
              </a:spcAft>
              <a:buClr>
                <a:schemeClr val="dk1"/>
              </a:buClr>
              <a:buSzPts val="2000"/>
              <a:buChar char="•"/>
            </a:pPr>
            <a:r>
              <a:rPr lang="en-US" sz="2000"/>
              <a:t>Testing more than required will </a:t>
            </a:r>
            <a:r>
              <a:rPr b="1" lang="en-US" sz="2000"/>
              <a:t>increase project</a:t>
            </a:r>
            <a:r>
              <a:rPr lang="en-US" sz="2000"/>
              <a:t> costs unnecessarily. </a:t>
            </a:r>
            <a:endParaRPr/>
          </a:p>
          <a:p>
            <a:pPr indent="-342900" lvl="0" marL="342900" rtl="0" algn="l">
              <a:spcBef>
                <a:spcPts val="400"/>
              </a:spcBef>
              <a:spcAft>
                <a:spcPts val="0"/>
              </a:spcAft>
              <a:buClr>
                <a:schemeClr val="dk1"/>
              </a:buClr>
              <a:buSzPts val="2000"/>
              <a:buChar char="•"/>
            </a:pPr>
            <a:r>
              <a:rPr lang="en-US" sz="2000"/>
              <a:t>When the project starts, the customer specifies what </a:t>
            </a:r>
            <a:r>
              <a:rPr b="1" lang="en-US" sz="2000"/>
              <a:t>level of quality</a:t>
            </a:r>
            <a:r>
              <a:rPr lang="en-US" sz="2000"/>
              <a:t> for the product is expected. </a:t>
            </a:r>
            <a:endParaRPr/>
          </a:p>
          <a:p>
            <a:pPr indent="-342900" lvl="0" marL="342900" rtl="0" algn="l">
              <a:spcBef>
                <a:spcPts val="400"/>
              </a:spcBef>
              <a:spcAft>
                <a:spcPts val="0"/>
              </a:spcAft>
              <a:buClr>
                <a:schemeClr val="dk1"/>
              </a:buClr>
              <a:buSzPts val="2000"/>
              <a:buChar char="•"/>
            </a:pPr>
            <a:r>
              <a:rPr lang="en-US" sz="2000"/>
              <a:t>The project manager needs to first make sure that the processes to be followed for building the product are at least so good that the produced product will have a certain level of quality with a certain level of defects.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0"/>
          <p:cNvSpPr txBox="1"/>
          <p:nvPr>
            <p:ph type="title"/>
          </p:nvPr>
        </p:nvSpPr>
        <p:spPr>
          <a:xfrm>
            <a:off x="838200" y="2819400"/>
            <a:ext cx="749808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Software Testing	</a:t>
            </a:r>
            <a:endParaRPr sz="3200"/>
          </a:p>
        </p:txBody>
      </p:sp>
      <p:sp>
        <p:nvSpPr>
          <p:cNvPr id="111" name="Google Shape;111;p4"/>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Introduction</a:t>
            </a:r>
            <a:endParaRPr/>
          </a:p>
          <a:p>
            <a:pPr indent="-342900" lvl="0" marL="342900" rtl="0" algn="l">
              <a:spcBef>
                <a:spcPts val="400"/>
              </a:spcBef>
              <a:spcAft>
                <a:spcPts val="0"/>
              </a:spcAft>
              <a:buClr>
                <a:schemeClr val="dk1"/>
              </a:buClr>
              <a:buSzPts val="2000"/>
              <a:buChar char="•"/>
            </a:pPr>
            <a:r>
              <a:rPr lang="en-US" sz="2000"/>
              <a:t>Then, he should have a test plan such that the product defects are further reduced by finding defects and fixing them. </a:t>
            </a:r>
            <a:endParaRPr/>
          </a:p>
          <a:p>
            <a:pPr indent="-342900" lvl="0" marL="342900" rtl="0" algn="l">
              <a:spcBef>
                <a:spcPts val="400"/>
              </a:spcBef>
              <a:spcAft>
                <a:spcPts val="0"/>
              </a:spcAft>
              <a:buClr>
                <a:schemeClr val="dk1"/>
              </a:buClr>
              <a:buSzPts val="2000"/>
              <a:buChar char="•"/>
            </a:pPr>
            <a:r>
              <a:rPr lang="en-US" sz="2000"/>
              <a:t>So the testing phase must be well planned with required budget, schedule and testing processes that will ensure that a certain number of critical defects are caught and fixed (Figure below-Software Testing Scenarios).</a:t>
            </a:r>
            <a:endParaRPr/>
          </a:p>
        </p:txBody>
      </p:sp>
      <p:pic>
        <p:nvPicPr>
          <p:cNvPr id="112" name="Google Shape;112;p4"/>
          <p:cNvPicPr preferRelativeResize="0"/>
          <p:nvPr/>
        </p:nvPicPr>
        <p:blipFill rotWithShape="1">
          <a:blip r:embed="rId3">
            <a:alphaModFix/>
          </a:blip>
          <a:srcRect b="0" l="0" r="0" t="0"/>
          <a:stretch/>
        </p:blipFill>
        <p:spPr>
          <a:xfrm>
            <a:off x="1219200" y="2819400"/>
            <a:ext cx="6619415" cy="358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Software Testing	</a:t>
            </a:r>
            <a:endParaRPr sz="3200"/>
          </a:p>
        </p:txBody>
      </p:sp>
      <p:sp>
        <p:nvSpPr>
          <p:cNvPr id="119" name="Google Shape;119;p5"/>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Introduction – Problems with Traditional Development Model</a:t>
            </a:r>
            <a:endParaRPr/>
          </a:p>
          <a:p>
            <a:pPr indent="-342900" lvl="0" marL="342900" rtl="0" algn="l">
              <a:spcBef>
                <a:spcPts val="400"/>
              </a:spcBef>
              <a:spcAft>
                <a:spcPts val="0"/>
              </a:spcAft>
              <a:buClr>
                <a:schemeClr val="dk1"/>
              </a:buClr>
              <a:buSzPts val="2000"/>
              <a:buChar char="•"/>
            </a:pPr>
            <a:r>
              <a:rPr lang="en-US" sz="2000"/>
              <a:t>Traditionally, software testing was done only after software was constructed. </a:t>
            </a:r>
            <a:endParaRPr/>
          </a:p>
          <a:p>
            <a:pPr indent="-342900" lvl="0" marL="342900" rtl="0" algn="l">
              <a:spcBef>
                <a:spcPts val="400"/>
              </a:spcBef>
              <a:spcAft>
                <a:spcPts val="0"/>
              </a:spcAft>
              <a:buClr>
                <a:schemeClr val="dk1"/>
              </a:buClr>
              <a:buSzPts val="2000"/>
              <a:buChar char="•"/>
            </a:pPr>
            <a:r>
              <a:rPr lang="en-US" sz="2000"/>
              <a:t>This is used to limit the scope of software testing in the development life cycle (see Figure below-Traditional Software Development Model-Too little, Too late testing).</a:t>
            </a:r>
            <a:endParaRPr/>
          </a:p>
          <a:p>
            <a:pPr indent="-342900" lvl="0" marL="342900" rtl="0" algn="l">
              <a:spcBef>
                <a:spcPts val="400"/>
              </a:spcBef>
              <a:spcAft>
                <a:spcPts val="0"/>
              </a:spcAft>
              <a:buClr>
                <a:schemeClr val="dk1"/>
              </a:buClr>
              <a:buSzPts val="2000"/>
              <a:buChar char="•"/>
            </a:pPr>
            <a:r>
              <a:rPr lang="en-US" sz="2000"/>
              <a:t> This practice led to a situation that was too little and too late. </a:t>
            </a:r>
            <a:endParaRPr/>
          </a:p>
          <a:p>
            <a:pPr indent="-342900" lvl="0" marL="342900" rtl="0" algn="l">
              <a:spcBef>
                <a:spcPts val="400"/>
              </a:spcBef>
              <a:spcAft>
                <a:spcPts val="0"/>
              </a:spcAft>
              <a:buClr>
                <a:schemeClr val="dk1"/>
              </a:buClr>
              <a:buSzPts val="2000"/>
              <a:buChar char="•"/>
            </a:pPr>
            <a:r>
              <a:rPr lang="en-US" sz="2000"/>
              <a:t>By the time software was constructed, already faulty requirement specifications and faulty software design had resulted in defect ridden software. </a:t>
            </a:r>
            <a:endParaRPr/>
          </a:p>
        </p:txBody>
      </p:sp>
      <p:pic>
        <p:nvPicPr>
          <p:cNvPr id="120" name="Google Shape;120;p5"/>
          <p:cNvPicPr preferRelativeResize="0"/>
          <p:nvPr/>
        </p:nvPicPr>
        <p:blipFill rotWithShape="1">
          <a:blip r:embed="rId3">
            <a:alphaModFix/>
          </a:blip>
          <a:srcRect b="0" l="0" r="0" t="0"/>
          <a:stretch/>
        </p:blipFill>
        <p:spPr>
          <a:xfrm>
            <a:off x="1452247" y="3429001"/>
            <a:ext cx="6320153" cy="33937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Software Testing	</a:t>
            </a:r>
            <a:endParaRPr sz="3200"/>
          </a:p>
        </p:txBody>
      </p:sp>
      <p:sp>
        <p:nvSpPr>
          <p:cNvPr id="127" name="Google Shape;127;p6"/>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Introduction – Problems with Traditional Development Model</a:t>
            </a:r>
            <a:endParaRPr/>
          </a:p>
          <a:p>
            <a:pPr indent="-342900" lvl="0" marL="342900" rtl="0" algn="l">
              <a:spcBef>
                <a:spcPts val="400"/>
              </a:spcBef>
              <a:spcAft>
                <a:spcPts val="0"/>
              </a:spcAft>
              <a:buClr>
                <a:schemeClr val="dk1"/>
              </a:buClr>
              <a:buSzPts val="2000"/>
              <a:buChar char="•"/>
            </a:pPr>
            <a:r>
              <a:rPr lang="en-US" sz="2000"/>
              <a:t>Removing all the defects originating from different phases of the project in one go is a huge challenge. </a:t>
            </a:r>
            <a:endParaRPr/>
          </a:p>
          <a:p>
            <a:pPr indent="-342900" lvl="0" marL="342900" rtl="0" algn="l">
              <a:spcBef>
                <a:spcPts val="400"/>
              </a:spcBef>
              <a:spcAft>
                <a:spcPts val="0"/>
              </a:spcAft>
              <a:buClr>
                <a:schemeClr val="dk1"/>
              </a:buClr>
              <a:buSzPts val="2000"/>
              <a:buChar char="•"/>
            </a:pPr>
            <a:r>
              <a:rPr lang="en-US" sz="2000"/>
              <a:t>That is why this approach always used to result in defect ridden software products. </a:t>
            </a:r>
            <a:endParaRPr/>
          </a:p>
          <a:p>
            <a:pPr indent="-342900" lvl="0" marL="342900" rtl="0" algn="l">
              <a:spcBef>
                <a:spcPts val="400"/>
              </a:spcBef>
              <a:spcAft>
                <a:spcPts val="0"/>
              </a:spcAft>
              <a:buClr>
                <a:schemeClr val="dk1"/>
              </a:buClr>
              <a:buSzPts val="2000"/>
              <a:buChar char="•"/>
            </a:pPr>
            <a:r>
              <a:rPr lang="en-US" sz="2000"/>
              <a:t>Even if there was an attempt to remove defects so late in the life cycle, it would be exorbitantly costly to do so in one go and it would also mean devoting a considerable amount of time in detecting and fixing all those defects. </a:t>
            </a:r>
            <a:endParaRPr/>
          </a:p>
          <a:p>
            <a:pPr indent="-342900" lvl="0" marL="342900" rtl="0" algn="l">
              <a:spcBef>
                <a:spcPts val="400"/>
              </a:spcBef>
              <a:spcAft>
                <a:spcPts val="0"/>
              </a:spcAft>
              <a:buClr>
                <a:schemeClr val="dk1"/>
              </a:buClr>
              <a:buSzPts val="2000"/>
              <a:buChar char="•"/>
            </a:pPr>
            <a:r>
              <a:rPr lang="en-US" sz="2000"/>
              <a:t>This would likely be infeasible.</a:t>
            </a:r>
            <a:endParaRPr/>
          </a:p>
          <a:p>
            <a:pPr indent="-342900" lvl="0" marL="342900" rtl="0" algn="l">
              <a:spcBef>
                <a:spcPts val="400"/>
              </a:spcBef>
              <a:spcAft>
                <a:spcPts val="0"/>
              </a:spcAft>
              <a:buClr>
                <a:schemeClr val="dk1"/>
              </a:buClr>
              <a:buSzPts val="2000"/>
              <a:buChar char="•"/>
            </a:pPr>
            <a:r>
              <a:rPr lang="en-US" sz="2000"/>
              <a:t>Definitely a better approach was needed to make better quality software products.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Verification &amp; Validation	</a:t>
            </a:r>
            <a:endParaRPr sz="3200"/>
          </a:p>
        </p:txBody>
      </p:sp>
      <p:sp>
        <p:nvSpPr>
          <p:cNvPr id="134" name="Google Shape;134;p7"/>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Verification</a:t>
            </a:r>
            <a:endParaRPr/>
          </a:p>
          <a:p>
            <a:pPr indent="-342900" lvl="0" marL="342900" rtl="0" algn="l">
              <a:spcBef>
                <a:spcPts val="400"/>
              </a:spcBef>
              <a:spcAft>
                <a:spcPts val="0"/>
              </a:spcAft>
              <a:buClr>
                <a:schemeClr val="dk1"/>
              </a:buClr>
              <a:buSzPts val="2000"/>
              <a:buChar char="•"/>
            </a:pPr>
            <a:r>
              <a:rPr lang="en-US" sz="2000"/>
              <a:t>The problems encountered in the traditional approach to software testing led to the practice of verification and validation.</a:t>
            </a:r>
            <a:endParaRPr/>
          </a:p>
          <a:p>
            <a:pPr indent="-342900" lvl="0" marL="342900" rtl="0" algn="l">
              <a:spcBef>
                <a:spcPts val="400"/>
              </a:spcBef>
              <a:spcAft>
                <a:spcPts val="0"/>
              </a:spcAft>
              <a:buClr>
                <a:schemeClr val="dk1"/>
              </a:buClr>
              <a:buSzPts val="2000"/>
              <a:buChar char="•"/>
            </a:pPr>
            <a:r>
              <a:rPr lang="en-US" sz="2000"/>
              <a:t>In most quality standards documents, software testing is divided into two parts: “validation” and “verification.” </a:t>
            </a:r>
            <a:endParaRPr/>
          </a:p>
          <a:p>
            <a:pPr indent="-342900" lvl="0" marL="342900" rtl="0" algn="l">
              <a:spcBef>
                <a:spcPts val="400"/>
              </a:spcBef>
              <a:spcAft>
                <a:spcPts val="0"/>
              </a:spcAft>
              <a:buClr>
                <a:schemeClr val="dk1"/>
              </a:buClr>
              <a:buSzPts val="2000"/>
              <a:buChar char="•"/>
            </a:pPr>
            <a:r>
              <a:rPr lang="en-US" sz="2000"/>
              <a:t>While verification implies that the developed software is working as intended by checking the requirement specifications, design, source code, etc., in static mode, validation implies that the software has been validated to be working after running it and checking whether all functionality meets the requirements.</a:t>
            </a:r>
            <a:endParaRPr/>
          </a:p>
          <a:p>
            <a:pPr indent="-342900" lvl="0" marL="342900" rtl="0" algn="l">
              <a:spcBef>
                <a:spcPts val="400"/>
              </a:spcBef>
              <a:spcAft>
                <a:spcPts val="0"/>
              </a:spcAft>
              <a:buClr>
                <a:schemeClr val="dk1"/>
              </a:buClr>
              <a:buSzPts val="2000"/>
              <a:buChar char="•"/>
            </a:pPr>
            <a:r>
              <a:rPr lang="en-US" sz="2000"/>
              <a:t>Verification techniques are also known as static testing, since the source code is not run to do testing. </a:t>
            </a:r>
            <a:endParaRPr/>
          </a:p>
          <a:p>
            <a:pPr indent="-342900" lvl="0" marL="342900" rtl="0" algn="l">
              <a:spcBef>
                <a:spcPts val="400"/>
              </a:spcBef>
              <a:spcAft>
                <a:spcPts val="0"/>
              </a:spcAft>
              <a:buClr>
                <a:schemeClr val="dk1"/>
              </a:buClr>
              <a:buSzPts val="2000"/>
              <a:buChar char="•"/>
            </a:pPr>
            <a:r>
              <a:rPr lang="en-US" sz="2000"/>
              <a:t>The figure below (Software verification and validation) shows that each work product including requirement specifications, design, and source code during software development is tested using static methods. </a:t>
            </a:r>
            <a:endParaRPr/>
          </a:p>
          <a:p>
            <a:pPr indent="-342900" lvl="0" marL="342900" rtl="0" algn="l">
              <a:spcBef>
                <a:spcPts val="400"/>
              </a:spcBef>
              <a:spcAft>
                <a:spcPts val="0"/>
              </a:spcAft>
              <a:buClr>
                <a:schemeClr val="dk1"/>
              </a:buClr>
              <a:buSzPts val="2000"/>
              <a:buChar char="•"/>
            </a:pPr>
            <a:r>
              <a:rPr lang="en-US" sz="2000"/>
              <a:t>The requirement specifications are reviewed for completeness, clarity, design ability, testability, etc. </a:t>
            </a:r>
            <a:endParaRPr/>
          </a:p>
          <a:p>
            <a:pPr indent="-342900" lvl="0" marL="342900" rtl="0" algn="l">
              <a:spcBef>
                <a:spcPts val="400"/>
              </a:spcBef>
              <a:spcAft>
                <a:spcPts val="0"/>
              </a:spcAft>
              <a:buClr>
                <a:schemeClr val="dk1"/>
              </a:buClr>
              <a:buSzPts val="2000"/>
              <a:buChar char="•"/>
            </a:pPr>
            <a:r>
              <a:rPr lang="en-US" sz="2000"/>
              <a:t>The software design is reviewed for robustness, security, implementability, scalability, complexity, etc.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Verification &amp; Validation</a:t>
            </a:r>
            <a:endParaRPr sz="3200"/>
          </a:p>
        </p:txBody>
      </p:sp>
      <p:sp>
        <p:nvSpPr>
          <p:cNvPr id="141" name="Google Shape;141;p8"/>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Verification and Validation</a:t>
            </a:r>
            <a:endParaRPr/>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The source code is reviewed for dead code, unused variables, faulty logic, constructs, etc.</a:t>
            </a:r>
            <a:endParaRPr/>
          </a:p>
          <a:p>
            <a:pPr indent="-342900" lvl="0" marL="342900" rtl="0" algn="l">
              <a:spcBef>
                <a:spcPts val="400"/>
              </a:spcBef>
              <a:spcAft>
                <a:spcPts val="0"/>
              </a:spcAft>
              <a:buClr>
                <a:schemeClr val="dk1"/>
              </a:buClr>
              <a:buSzPts val="2000"/>
              <a:buChar char="•"/>
            </a:pPr>
            <a:r>
              <a:rPr lang="en-US" sz="2000"/>
              <a:t>Once the source code is ready to be run as a system, validation testing can be started. </a:t>
            </a:r>
            <a:endParaRPr/>
          </a:p>
        </p:txBody>
      </p:sp>
      <p:pic>
        <p:nvPicPr>
          <p:cNvPr id="142" name="Google Shape;142;p8"/>
          <p:cNvPicPr preferRelativeResize="0"/>
          <p:nvPr/>
        </p:nvPicPr>
        <p:blipFill rotWithShape="1">
          <a:blip r:embed="rId3">
            <a:alphaModFix/>
          </a:blip>
          <a:srcRect b="0" l="0" r="0" t="0"/>
          <a:stretch/>
        </p:blipFill>
        <p:spPr>
          <a:xfrm>
            <a:off x="119063" y="990600"/>
            <a:ext cx="8905875" cy="4124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Verification &amp; Validation</a:t>
            </a:r>
            <a:endParaRPr sz="3200"/>
          </a:p>
        </p:txBody>
      </p:sp>
      <p:sp>
        <p:nvSpPr>
          <p:cNvPr id="149" name="Google Shape;149;p9"/>
          <p:cNvSpPr txBox="1"/>
          <p:nvPr>
            <p:ph idx="1" type="body"/>
          </p:nvPr>
        </p:nvSpPr>
        <p:spPr>
          <a:xfrm>
            <a:off x="152400" y="522024"/>
            <a:ext cx="88392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b="1" lang="en-US" sz="2000"/>
              <a:t>Validation</a:t>
            </a:r>
            <a:endParaRPr/>
          </a:p>
          <a:p>
            <a:pPr indent="-342900" lvl="0" marL="342900" rtl="0" algn="l">
              <a:spcBef>
                <a:spcPts val="400"/>
              </a:spcBef>
              <a:spcAft>
                <a:spcPts val="0"/>
              </a:spcAft>
              <a:buClr>
                <a:schemeClr val="dk1"/>
              </a:buClr>
              <a:buSzPts val="2000"/>
              <a:buChar char="•"/>
            </a:pPr>
            <a:r>
              <a:rPr lang="en-US" sz="2000"/>
              <a:t>Validation testing is also known as dynamic testing as, in this case, the source code is actually run to determine that it is running per specifications. </a:t>
            </a:r>
            <a:endParaRPr/>
          </a:p>
          <a:p>
            <a:pPr indent="-342900" lvl="0" marL="342900" rtl="0" algn="l">
              <a:spcBef>
                <a:spcPts val="400"/>
              </a:spcBef>
              <a:spcAft>
                <a:spcPts val="0"/>
              </a:spcAft>
              <a:buClr>
                <a:schemeClr val="dk1"/>
              </a:buClr>
              <a:buSzPts val="2000"/>
              <a:buChar char="•"/>
            </a:pPr>
            <a:r>
              <a:rPr lang="en-US" sz="2000"/>
              <a:t>During validation, unit, integration, system, and finally user acceptance testing are performed. </a:t>
            </a:r>
            <a:endParaRPr/>
          </a:p>
          <a:p>
            <a:pPr indent="-342900" lvl="0" marL="342900" rtl="0" algn="l">
              <a:spcBef>
                <a:spcPts val="400"/>
              </a:spcBef>
              <a:spcAft>
                <a:spcPts val="0"/>
              </a:spcAft>
              <a:buClr>
                <a:schemeClr val="dk1"/>
              </a:buClr>
              <a:buSzPts val="2000"/>
              <a:buChar char="•"/>
            </a:pPr>
            <a:r>
              <a:rPr lang="en-US" sz="2000"/>
              <a:t>Unit testing is done to ensure each unit piece of source code is free from defects. </a:t>
            </a:r>
            <a:endParaRPr/>
          </a:p>
          <a:p>
            <a:pPr indent="-342900" lvl="0" marL="342900" rtl="0" algn="l">
              <a:spcBef>
                <a:spcPts val="400"/>
              </a:spcBef>
              <a:spcAft>
                <a:spcPts val="0"/>
              </a:spcAft>
              <a:buClr>
                <a:schemeClr val="dk1"/>
              </a:buClr>
              <a:buSzPts val="2000"/>
              <a:buChar char="•"/>
            </a:pPr>
            <a:r>
              <a:rPr lang="en-US" sz="2000"/>
              <a:t>Once unit testing is done, then this piece of code is integrated with the main source code build. </a:t>
            </a:r>
            <a:endParaRPr/>
          </a:p>
          <a:p>
            <a:pPr indent="-342900" lvl="0" marL="342900" rtl="0" algn="l">
              <a:spcBef>
                <a:spcPts val="400"/>
              </a:spcBef>
              <a:spcAft>
                <a:spcPts val="0"/>
              </a:spcAft>
              <a:buClr>
                <a:schemeClr val="dk1"/>
              </a:buClr>
              <a:buSzPts val="2000"/>
              <a:buChar char="•"/>
            </a:pPr>
            <a:r>
              <a:rPr lang="en-US" sz="2000"/>
              <a:t>But before integrating to the main build, it is strongly advisable to do local integration testing on the developer’s own computer. </a:t>
            </a:r>
            <a:endParaRPr/>
          </a:p>
          <a:p>
            <a:pPr indent="-342900" lvl="0" marL="342900" rtl="0" algn="l">
              <a:spcBef>
                <a:spcPts val="400"/>
              </a:spcBef>
              <a:spcAft>
                <a:spcPts val="0"/>
              </a:spcAft>
              <a:buClr>
                <a:schemeClr val="dk1"/>
              </a:buClr>
              <a:buSzPts val="2000"/>
              <a:buChar char="•"/>
            </a:pPr>
            <a:r>
              <a:rPr lang="en-US" sz="2000"/>
              <a:t>Only when the source code runs smoothly and all integration tests pass, the source code should be integrated with the main build. </a:t>
            </a:r>
            <a:endParaRPr/>
          </a:p>
          <a:p>
            <a:pPr indent="-342900" lvl="0" marL="342900" rtl="0" algn="l">
              <a:spcBef>
                <a:spcPts val="400"/>
              </a:spcBef>
              <a:spcAft>
                <a:spcPts val="0"/>
              </a:spcAft>
              <a:buClr>
                <a:schemeClr val="dk1"/>
              </a:buClr>
              <a:buSzPts val="2000"/>
              <a:buChar char="•"/>
            </a:pPr>
            <a:r>
              <a:rPr lang="en-US" sz="2000"/>
              <a:t>When all source code is thus integrated, the main build is ready for system testing. </a:t>
            </a:r>
            <a:endParaRPr/>
          </a:p>
          <a:p>
            <a:pPr indent="-342900" lvl="0" marL="342900" rtl="0" algn="l">
              <a:spcBef>
                <a:spcPts val="400"/>
              </a:spcBef>
              <a:spcAft>
                <a:spcPts val="0"/>
              </a:spcAft>
              <a:buClr>
                <a:schemeClr val="dk1"/>
              </a:buClr>
              <a:buSzPts val="2000"/>
              <a:buChar char="•"/>
            </a:pPr>
            <a:r>
              <a:rPr lang="en-US" sz="2000"/>
              <a:t>All system tests are then performed and defects are fixed. </a:t>
            </a:r>
            <a:endParaRPr/>
          </a:p>
          <a:p>
            <a:pPr indent="-342900" lvl="0" marL="342900" rtl="0" algn="l">
              <a:spcBef>
                <a:spcPts val="400"/>
              </a:spcBef>
              <a:spcAft>
                <a:spcPts val="0"/>
              </a:spcAft>
              <a:buClr>
                <a:schemeClr val="dk1"/>
              </a:buClr>
              <a:buSzPts val="2000"/>
              <a:buChar char="•"/>
            </a:pPr>
            <a:r>
              <a:rPr lang="en-US" sz="2000"/>
              <a:t>When the system testing is over and in fact the software product is shipped to customers, they do user acceptance testing.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2017-03-21T16:05:31Z</dcterms:created>
  <dc:creator>Gouthaman P</dc:creator>
</cp:coreProperties>
</file>