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-3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059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049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043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390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545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71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609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533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04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5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B81A-77D4-4130-BEFB-EE42D758938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F7E6-2C5F-4A09-8E79-D96489A6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4" y="2049642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Georgia" panose="02040502050405020303" pitchFamily="18" charset="0"/>
              </a:rPr>
              <a:t>CSR EVOLUTION AND GOVERNMENT POICIES</a:t>
            </a:r>
            <a:br>
              <a:rPr lang="en-US" sz="4000" u="sng" dirty="0" smtClean="0">
                <a:latin typeface="Georgia" panose="02040502050405020303" pitchFamily="18" charset="0"/>
              </a:rPr>
            </a:br>
            <a:endParaRPr lang="en-US" sz="4000" u="sng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88" y="118382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61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769557"/>
            <a:ext cx="10515600" cy="3055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u="sng" dirty="0">
                <a:latin typeface="Georgia" panose="02040502050405020303" pitchFamily="18" charset="0"/>
              </a:rPr>
              <a:t>The Corporate Social Responsibility Voluntary Guidelines 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561">
            <a:off x="7160653" y="2818260"/>
            <a:ext cx="3399352" cy="36020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296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>
            <a:fillRect/>
          </a:stretch>
        </p:blipFill>
        <p:spPr>
          <a:xfrm>
            <a:off x="6954591" y="814139"/>
            <a:ext cx="4233371" cy="5220193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14031" y="987424"/>
            <a:ext cx="5226161" cy="487362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Georgia" panose="02040502050405020303" pitchFamily="18" charset="0"/>
              </a:rPr>
              <a:t>Ministry </a:t>
            </a:r>
            <a:r>
              <a:rPr lang="en-GB" sz="2000" dirty="0">
                <a:latin typeface="Georgia" panose="02040502050405020303" pitchFamily="18" charset="0"/>
              </a:rPr>
              <a:t>urged the business sector to adopt the principles contained in the Guidelines for </a:t>
            </a:r>
            <a:r>
              <a:rPr lang="en-GB" sz="2000" dirty="0" smtClean="0">
                <a:latin typeface="Georgia" panose="02040502050405020303" pitchFamily="18" charset="0"/>
              </a:rPr>
              <a:t>responsible business practices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The document also said that “after considering the experience of the adoption of these Guidelines by the Indian corporate sector and consideration of relevant feedback and other related issues</a:t>
            </a:r>
            <a:r>
              <a:rPr lang="en-GB" sz="2000" dirty="0" smtClean="0">
                <a:latin typeface="Georgia" panose="02040502050405020303" pitchFamily="18" charset="0"/>
              </a:rPr>
              <a:t>,</a:t>
            </a:r>
          </a:p>
          <a:p>
            <a:pPr marL="0" indent="0">
              <a:buNone/>
            </a:pPr>
            <a:r>
              <a:rPr lang="en-GB" sz="2000" dirty="0" smtClean="0">
                <a:latin typeface="Georgia" panose="02040502050405020303" pitchFamily="18" charset="0"/>
              </a:rPr>
              <a:t> </a:t>
            </a:r>
            <a:r>
              <a:rPr lang="en-GB" sz="2000" dirty="0">
                <a:latin typeface="Georgia" panose="02040502050405020303" pitchFamily="18" charset="0"/>
              </a:rPr>
              <a:t>T</a:t>
            </a:r>
            <a:r>
              <a:rPr lang="en-GB" sz="2000" dirty="0" smtClean="0">
                <a:latin typeface="Georgia" panose="02040502050405020303" pitchFamily="18" charset="0"/>
              </a:rPr>
              <a:t>he </a:t>
            </a:r>
            <a:r>
              <a:rPr lang="en-GB" sz="2000" dirty="0">
                <a:latin typeface="Georgia" panose="02040502050405020303" pitchFamily="18" charset="0"/>
              </a:rPr>
              <a:t>Government may initiate the exercise for review of these Guidelines and further improvement after one year.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797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450761"/>
            <a:ext cx="10825766" cy="57262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u="sng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b="1" u="sng" dirty="0" smtClean="0">
                <a:latin typeface="Georgia" panose="02040502050405020303" pitchFamily="18" charset="0"/>
              </a:rPr>
              <a:t>The </a:t>
            </a:r>
            <a:r>
              <a:rPr lang="en-GB" sz="2400" b="1" u="sng" dirty="0">
                <a:latin typeface="Georgia" panose="02040502050405020303" pitchFamily="18" charset="0"/>
              </a:rPr>
              <a:t>Companies Act, 2013 has introduced the concept of Corporate Social Responsibility in </a:t>
            </a:r>
            <a:r>
              <a:rPr lang="en-GB" sz="2400" b="1" u="sng" dirty="0" smtClean="0">
                <a:latin typeface="Georgia" panose="02040502050405020303" pitchFamily="18" charset="0"/>
              </a:rPr>
              <a:t>India</a:t>
            </a:r>
            <a:r>
              <a:rPr lang="en-GB" sz="2400" dirty="0" smtClean="0">
                <a:latin typeface="Georgia" panose="02040502050405020303" pitchFamily="18" charset="0"/>
              </a:rPr>
              <a:t>. </a:t>
            </a: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sz="2400" dirty="0" smtClean="0">
              <a:latin typeface="Georgia" panose="02040502050405020303" pitchFamily="18" charset="0"/>
            </a:endParaRPr>
          </a:p>
          <a:p>
            <a:r>
              <a:rPr lang="en-GB" sz="2400" dirty="0" smtClean="0">
                <a:latin typeface="Georgia" panose="02040502050405020303" pitchFamily="18" charset="0"/>
              </a:rPr>
              <a:t>It </a:t>
            </a:r>
            <a:r>
              <a:rPr lang="en-GB" sz="2400" dirty="0">
                <a:latin typeface="Georgia" panose="02040502050405020303" pitchFamily="18" charset="0"/>
              </a:rPr>
              <a:t>aims to promote greater transparency and disclosure. </a:t>
            </a:r>
            <a:endParaRPr lang="en-GB" sz="2400" dirty="0" smtClean="0">
              <a:latin typeface="Georgia" panose="02040502050405020303" pitchFamily="18" charset="0"/>
            </a:endParaRPr>
          </a:p>
          <a:p>
            <a:r>
              <a:rPr lang="en-GB" sz="2400" dirty="0" smtClean="0">
                <a:latin typeface="Georgia" panose="02040502050405020303" pitchFamily="18" charset="0"/>
              </a:rPr>
              <a:t>The </a:t>
            </a:r>
            <a:r>
              <a:rPr lang="en-GB" sz="2400" dirty="0">
                <a:latin typeface="Georgia" panose="02040502050405020303" pitchFamily="18" charset="0"/>
              </a:rPr>
              <a:t>Ministry of Corporate Affairs notified Section 135 and Schedule VII of the Companies Act 2013 </a:t>
            </a:r>
            <a:endParaRPr lang="en-GB" sz="2400" dirty="0" smtClean="0">
              <a:latin typeface="Georgia" panose="02040502050405020303" pitchFamily="18" charset="0"/>
            </a:endParaRPr>
          </a:p>
          <a:p>
            <a:r>
              <a:rPr lang="en-GB" sz="2400" dirty="0">
                <a:latin typeface="Georgia" panose="02040502050405020303" pitchFamily="18" charset="0"/>
              </a:rPr>
              <a:t>A</a:t>
            </a:r>
            <a:r>
              <a:rPr lang="en-GB" sz="2400" dirty="0" smtClean="0">
                <a:latin typeface="Georgia" panose="02040502050405020303" pitchFamily="18" charset="0"/>
              </a:rPr>
              <a:t>s </a:t>
            </a:r>
            <a:r>
              <a:rPr lang="en-GB" sz="2400" dirty="0">
                <a:latin typeface="Georgia" panose="02040502050405020303" pitchFamily="18" charset="0"/>
              </a:rPr>
              <a:t>well as the Companies (Corporate Social Responsibility Policy) Rules, 2014 which came into effect from April 1, 2014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900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Notification making further amendments in Schedule VII was issued on August 2014 and Companies (Corporate Social Responsibility Policy).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</a:rPr>
              <a:t>Amendment Rules, 2015 were released on January 2015.  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Board of Directors shall make sure that the company spends in every financial year, minimum 2% of the average net profits made during the 3 immediately preceding financial years as per CSR policy.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48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Corporate Social Responsibility Under Section 135 of Companies Act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Georgia" panose="02040502050405020303" pitchFamily="18" charset="0"/>
              </a:rPr>
              <a:t>APPLICABILITY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Georgia" panose="02040502050405020303" pitchFamily="18" charset="0"/>
              </a:rPr>
              <a:t>The </a:t>
            </a:r>
            <a:r>
              <a:rPr lang="en-US" u="sng" dirty="0">
                <a:latin typeface="Georgia" panose="02040502050405020303" pitchFamily="18" charset="0"/>
              </a:rPr>
              <a:t>provisions of CSR applies to</a:t>
            </a:r>
          </a:p>
          <a:p>
            <a:r>
              <a:rPr lang="en-US" dirty="0">
                <a:latin typeface="Georgia" panose="02040502050405020303" pitchFamily="18" charset="0"/>
              </a:rPr>
              <a:t>E</a:t>
            </a:r>
            <a:r>
              <a:rPr lang="en-US" dirty="0" smtClean="0">
                <a:latin typeface="Georgia" panose="02040502050405020303" pitchFamily="18" charset="0"/>
              </a:rPr>
              <a:t>very </a:t>
            </a:r>
            <a:r>
              <a:rPr lang="en-US" dirty="0">
                <a:latin typeface="Georgia" panose="02040502050405020303" pitchFamily="18" charset="0"/>
              </a:rPr>
              <a:t>company</a:t>
            </a:r>
          </a:p>
          <a:p>
            <a:r>
              <a:rPr lang="en-US" dirty="0">
                <a:latin typeface="Georgia" panose="02040502050405020303" pitchFamily="18" charset="0"/>
              </a:rPr>
              <a:t>I</a:t>
            </a:r>
            <a:r>
              <a:rPr lang="en-US" dirty="0" smtClean="0">
                <a:latin typeface="Georgia" panose="02040502050405020303" pitchFamily="18" charset="0"/>
              </a:rPr>
              <a:t>ts </a:t>
            </a:r>
            <a:r>
              <a:rPr lang="en-US" dirty="0">
                <a:latin typeface="Georgia" panose="02040502050405020303" pitchFamily="18" charset="0"/>
              </a:rPr>
              <a:t>holding company</a:t>
            </a:r>
          </a:p>
          <a:p>
            <a:r>
              <a:rPr lang="en-US" dirty="0">
                <a:latin typeface="Georgia" panose="02040502050405020303" pitchFamily="18" charset="0"/>
              </a:rPr>
              <a:t>I</a:t>
            </a:r>
            <a:r>
              <a:rPr lang="en-US" dirty="0" smtClean="0">
                <a:latin typeface="Georgia" panose="02040502050405020303" pitchFamily="18" charset="0"/>
              </a:rPr>
              <a:t>ts </a:t>
            </a:r>
            <a:r>
              <a:rPr lang="en-US" dirty="0">
                <a:latin typeface="Georgia" panose="02040502050405020303" pitchFamily="18" charset="0"/>
              </a:rPr>
              <a:t>subsidiary company</a:t>
            </a:r>
          </a:p>
          <a:p>
            <a:r>
              <a:rPr lang="en-US" dirty="0">
                <a:latin typeface="Georgia" panose="02040502050405020303" pitchFamily="18" charset="0"/>
              </a:rPr>
              <a:t>F</a:t>
            </a:r>
            <a:r>
              <a:rPr lang="en-US" dirty="0" smtClean="0">
                <a:latin typeface="Georgia" panose="02040502050405020303" pitchFamily="18" charset="0"/>
              </a:rPr>
              <a:t>oreign </a:t>
            </a:r>
            <a:r>
              <a:rPr lang="en-US" dirty="0">
                <a:latin typeface="Georgia" panose="02040502050405020303" pitchFamily="18" charset="0"/>
              </a:rPr>
              <a:t>company</a:t>
            </a:r>
          </a:p>
          <a:p>
            <a:pPr marL="0" indent="0">
              <a:buNone/>
            </a:pPr>
            <a:r>
              <a:rPr lang="en-US" u="sng" dirty="0">
                <a:latin typeface="Georgia" panose="02040502050405020303" pitchFamily="18" charset="0"/>
              </a:rPr>
              <a:t>Having in the preceding financial year</a:t>
            </a:r>
          </a:p>
          <a:p>
            <a:r>
              <a:rPr lang="en-US" dirty="0">
                <a:latin typeface="Georgia" panose="02040502050405020303" pitchFamily="18" charset="0"/>
              </a:rPr>
              <a:t>Net Worth &gt; 500 Crore</a:t>
            </a:r>
          </a:p>
          <a:p>
            <a:r>
              <a:rPr lang="en-US" dirty="0">
                <a:latin typeface="Georgia" panose="02040502050405020303" pitchFamily="18" charset="0"/>
              </a:rPr>
              <a:t>Turnover &gt; 1000 Crore</a:t>
            </a:r>
          </a:p>
          <a:p>
            <a:r>
              <a:rPr lang="en-US" dirty="0">
                <a:latin typeface="Georgia" panose="02040502050405020303" pitchFamily="18" charset="0"/>
              </a:rPr>
              <a:t>Net Profit &gt; 5 Crore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464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" panose="02040502050405020303" pitchFamily="18" charset="0"/>
              </a:rPr>
              <a:t>The Corporate Services Division delivers these responsibilities through several institutionalised bodies: </a:t>
            </a:r>
            <a:r>
              <a:rPr lang="en-US" sz="2400" dirty="0">
                <a:latin typeface="Georgia" panose="02040502050405020303" pitchFamily="18" charset="0"/>
              </a:rPr>
              <a:t/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• </a:t>
            </a:r>
            <a:r>
              <a:rPr lang="en-GB" sz="2000" dirty="0">
                <a:latin typeface="Georgia" panose="02040502050405020303" pitchFamily="18" charset="0"/>
              </a:rPr>
              <a:t>Tata Steel Corporate Social Responsibility and Accountability Policy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Corporate Social Responsibility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Tata Steel Rural Development Society (TSRDS)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Tribal Cultural Society (TCS)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Tata Steel Family Initiatives Foundation (TSFIF)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Tata Steel Skill Development Society (TSSDS)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Education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Medical Services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Urban Services 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• Sports Department</a:t>
            </a:r>
            <a:r>
              <a:rPr lang="en-GB" sz="2000" dirty="0"/>
              <a:t> 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043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854"/>
            <a:ext cx="10515600" cy="93083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Here are the Top </a:t>
            </a:r>
            <a:r>
              <a:rPr lang="en-US" sz="2800" b="1" dirty="0" smtClean="0">
                <a:latin typeface="Georgia" panose="02040502050405020303" pitchFamily="18" charset="0"/>
              </a:rPr>
              <a:t>10 </a:t>
            </a:r>
            <a:r>
              <a:rPr lang="en-US" sz="2800" b="1" dirty="0">
                <a:latin typeface="Georgia" panose="02040502050405020303" pitchFamily="18" charset="0"/>
              </a:rPr>
              <a:t>Indian companies for CSR in 2019.</a:t>
            </a:r>
            <a:r>
              <a:rPr lang="en-US" sz="2800" dirty="0">
                <a:latin typeface="Georgia" panose="02040502050405020303" pitchFamily="18" charset="0"/>
              </a:rPr>
              <a:t/>
            </a:r>
            <a:br>
              <a:rPr lang="en-US" sz="2800" dirty="0">
                <a:latin typeface="Georgia" panose="02040502050405020303" pitchFamily="18" charset="0"/>
              </a:rPr>
            </a:b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Georgia" panose="02040502050405020303" pitchFamily="18" charset="0"/>
              </a:rPr>
              <a:t>Tata </a:t>
            </a:r>
            <a:r>
              <a:rPr lang="en-US" sz="2600" dirty="0">
                <a:latin typeface="Georgia" panose="02040502050405020303" pitchFamily="18" charset="0"/>
              </a:rPr>
              <a:t>Chemicals tops list of Indian companies for </a:t>
            </a:r>
            <a:r>
              <a:rPr lang="en-US" sz="2600" dirty="0" smtClean="0">
                <a:latin typeface="Georgia" panose="02040502050405020303" pitchFamily="18" charset="0"/>
              </a:rPr>
              <a:t>CSR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Infosys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Bharat Petroleum Corporation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Mahindra &amp; Mahindra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ITC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latin typeface="Georgia" panose="02040502050405020303" pitchFamily="18" charset="0"/>
              </a:rPr>
              <a:t>Ambuja</a:t>
            </a:r>
            <a:r>
              <a:rPr lang="en-US" sz="2600" dirty="0">
                <a:latin typeface="Georgia" panose="02040502050405020303" pitchFamily="18" charset="0"/>
              </a:rPr>
              <a:t> Cement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Tata Motors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Vedanta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latin typeface="Georgia" panose="02040502050405020303" pitchFamily="18" charset="0"/>
              </a:rPr>
              <a:t>Hindalco</a:t>
            </a:r>
            <a:r>
              <a:rPr lang="en-US" sz="2600" dirty="0">
                <a:latin typeface="Georgia" panose="02040502050405020303" pitchFamily="18" charset="0"/>
              </a:rPr>
              <a:t> Industries </a:t>
            </a:r>
            <a:r>
              <a:rPr lang="en-US" sz="2600" dirty="0" smtClean="0">
                <a:latin typeface="Georgia" panose="02040502050405020303" pitchFamily="18" charset="0"/>
              </a:rPr>
              <a:t>Ltd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Toyota </a:t>
            </a:r>
            <a:r>
              <a:rPr lang="en-US" sz="2600" dirty="0" err="1">
                <a:latin typeface="Georgia" panose="02040502050405020303" pitchFamily="18" charset="0"/>
              </a:rPr>
              <a:t>Kirloskar</a:t>
            </a:r>
            <a:r>
              <a:rPr lang="en-US" sz="2600" dirty="0">
                <a:latin typeface="Georgia" panose="02040502050405020303" pitchFamily="18" charset="0"/>
              </a:rPr>
              <a:t> Motor India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07" y="3079661"/>
            <a:ext cx="4360841" cy="24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6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5789" y="21991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latin typeface="Franklin Gothic Medium Cond" panose="020B0606030402020204" pitchFamily="34" charset="0"/>
              </a:rPr>
              <a:t>Thank you!</a:t>
            </a:r>
            <a:endParaRPr lang="en-US" sz="96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289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861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CSR-</a:t>
            </a:r>
            <a:r>
              <a:rPr lang="en-GB" dirty="0"/>
              <a:t> </a:t>
            </a:r>
            <a:r>
              <a:rPr lang="en-GB" dirty="0">
                <a:latin typeface="Georgia" panose="02040502050405020303" pitchFamily="18" charset="0"/>
              </a:rPr>
              <a:t>Corporate Social Responsibility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39801" y="2730004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Georgia" panose="02040502050405020303" pitchFamily="18" charset="0"/>
              </a:rPr>
              <a:t>CSR </a:t>
            </a:r>
            <a:r>
              <a:rPr lang="en-GB" dirty="0">
                <a:latin typeface="Georgia" panose="02040502050405020303" pitchFamily="18" charset="0"/>
              </a:rPr>
              <a:t>is a concept whereby companies not only consider their profitability and growth, but also the interests of society and the environment 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92" y="2680554"/>
            <a:ext cx="3252929" cy="3235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8" y="1114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1615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 panose="02040502050405020303" pitchFamily="18" charset="0"/>
              </a:rPr>
              <a:t>CSR takes responsibility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Georgia" panose="02040502050405020303" pitchFamily="18" charset="0"/>
              </a:rPr>
              <a:t>F</a:t>
            </a:r>
            <a:r>
              <a:rPr lang="en-GB" dirty="0" smtClean="0">
                <a:latin typeface="Georgia" panose="02040502050405020303" pitchFamily="18" charset="0"/>
              </a:rPr>
              <a:t>or </a:t>
            </a:r>
            <a:r>
              <a:rPr lang="en-GB" dirty="0">
                <a:latin typeface="Georgia" panose="02040502050405020303" pitchFamily="18" charset="0"/>
              </a:rPr>
              <a:t>the impact of their activities on </a:t>
            </a:r>
            <a:endParaRPr lang="en-GB" dirty="0" smtClean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</a:rPr>
              <a:t>S</a:t>
            </a:r>
            <a:r>
              <a:rPr lang="en-GB" dirty="0" smtClean="0">
                <a:latin typeface="Georgia" panose="02040502050405020303" pitchFamily="18" charset="0"/>
              </a:rPr>
              <a:t>takeholders</a:t>
            </a:r>
          </a:p>
          <a:p>
            <a:r>
              <a:rPr lang="en-GB" dirty="0">
                <a:latin typeface="Georgia" panose="02040502050405020303" pitchFamily="18" charset="0"/>
              </a:rPr>
              <a:t>E</a:t>
            </a:r>
            <a:r>
              <a:rPr lang="en-GB" dirty="0" smtClean="0">
                <a:latin typeface="Georgia" panose="02040502050405020303" pitchFamily="18" charset="0"/>
              </a:rPr>
              <a:t>nvironment</a:t>
            </a:r>
          </a:p>
          <a:p>
            <a:r>
              <a:rPr lang="en-GB" dirty="0">
                <a:latin typeface="Georgia" panose="02040502050405020303" pitchFamily="18" charset="0"/>
              </a:rPr>
              <a:t>C</a:t>
            </a:r>
            <a:r>
              <a:rPr lang="en-GB" dirty="0" smtClean="0">
                <a:latin typeface="Georgia" panose="02040502050405020303" pitchFamily="18" charset="0"/>
              </a:rPr>
              <a:t>onsumers</a:t>
            </a:r>
          </a:p>
          <a:p>
            <a:r>
              <a:rPr lang="en-GB" dirty="0">
                <a:latin typeface="Georgia" panose="02040502050405020303" pitchFamily="18" charset="0"/>
              </a:rPr>
              <a:t>E</a:t>
            </a:r>
            <a:r>
              <a:rPr lang="en-GB" dirty="0" smtClean="0">
                <a:latin typeface="Georgia" panose="02040502050405020303" pitchFamily="18" charset="0"/>
              </a:rPr>
              <a:t>mployees </a:t>
            </a:r>
          </a:p>
          <a:p>
            <a:r>
              <a:rPr lang="en-GB" dirty="0">
                <a:latin typeface="Georgia" panose="02040502050405020303" pitchFamily="18" charset="0"/>
              </a:rPr>
              <a:t>C</a:t>
            </a:r>
            <a:r>
              <a:rPr lang="en-GB" dirty="0" smtClean="0">
                <a:latin typeface="Georgia" panose="02040502050405020303" pitchFamily="18" charset="0"/>
              </a:rPr>
              <a:t>ommunities</a:t>
            </a:r>
            <a:r>
              <a:rPr lang="en-GB" dirty="0">
                <a:latin typeface="Georgia" panose="02040502050405020303" pitchFamily="18" charset="0"/>
              </a:rPr>
              <a:t>, and </a:t>
            </a:r>
            <a:endParaRPr lang="en-GB" dirty="0" smtClean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</a:rPr>
              <a:t>A</a:t>
            </a:r>
            <a:r>
              <a:rPr lang="en-GB" dirty="0" smtClean="0">
                <a:latin typeface="Georgia" panose="02040502050405020303" pitchFamily="18" charset="0"/>
              </a:rPr>
              <a:t>ll </a:t>
            </a:r>
            <a:r>
              <a:rPr lang="en-GB" dirty="0">
                <a:latin typeface="Georgia" panose="02040502050405020303" pitchFamily="18" charset="0"/>
              </a:rPr>
              <a:t>other members of  the public sphere.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78" y="1825625"/>
            <a:ext cx="4163032" cy="3106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973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5" y="28275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sz="2400" dirty="0">
                <a:latin typeface="Georgia" panose="02040502050405020303" pitchFamily="18" charset="0"/>
              </a:rPr>
              <a:t>Corporate Social Responsibility is </a:t>
            </a:r>
            <a:r>
              <a:rPr lang="en-GB" sz="2400" dirty="0" smtClean="0">
                <a:latin typeface="Georgia" panose="02040502050405020303" pitchFamily="18" charset="0"/>
              </a:rPr>
              <a:t>what </a:t>
            </a:r>
            <a:r>
              <a:rPr lang="en-GB" sz="2400" dirty="0">
                <a:latin typeface="Georgia" panose="02040502050405020303" pitchFamily="18" charset="0"/>
              </a:rPr>
              <a:t>an organisation does, to positively influence the society in which it exists. </a:t>
            </a:r>
            <a:endParaRPr lang="en-GB" sz="2400" dirty="0" smtClean="0">
              <a:latin typeface="Georgia" panose="02040502050405020303" pitchFamily="18" charset="0"/>
            </a:endParaRPr>
          </a:p>
          <a:p>
            <a:r>
              <a:rPr lang="en-GB" sz="2400" dirty="0" smtClean="0">
                <a:latin typeface="Georgia" panose="02040502050405020303" pitchFamily="18" charset="0"/>
              </a:rPr>
              <a:t>It </a:t>
            </a:r>
            <a:r>
              <a:rPr lang="en-GB" sz="2400" dirty="0">
                <a:latin typeface="Georgia" panose="02040502050405020303" pitchFamily="18" charset="0"/>
              </a:rPr>
              <a:t>could take the form of community </a:t>
            </a:r>
            <a:r>
              <a:rPr lang="en-GB" sz="2400" dirty="0" smtClean="0">
                <a:latin typeface="Georgia" panose="02040502050405020303" pitchFamily="18" charset="0"/>
              </a:rPr>
              <a:t>relationship</a:t>
            </a:r>
          </a:p>
          <a:p>
            <a:r>
              <a:rPr lang="en-GB" sz="2400" dirty="0">
                <a:latin typeface="Georgia" panose="02040502050405020303" pitchFamily="18" charset="0"/>
              </a:rPr>
              <a:t>V</a:t>
            </a:r>
            <a:r>
              <a:rPr lang="en-GB" sz="2400" dirty="0" smtClean="0">
                <a:latin typeface="Georgia" panose="02040502050405020303" pitchFamily="18" charset="0"/>
              </a:rPr>
              <a:t>olunteer </a:t>
            </a:r>
            <a:r>
              <a:rPr lang="en-GB" sz="2400" dirty="0">
                <a:latin typeface="Georgia" panose="02040502050405020303" pitchFamily="18" charset="0"/>
              </a:rPr>
              <a:t>assistance </a:t>
            </a:r>
            <a:r>
              <a:rPr lang="en-GB" sz="2400" dirty="0" smtClean="0">
                <a:latin typeface="Georgia" panose="02040502050405020303" pitchFamily="18" charset="0"/>
              </a:rPr>
              <a:t>programmes</a:t>
            </a:r>
          </a:p>
          <a:p>
            <a:r>
              <a:rPr lang="en-GB" sz="2400" dirty="0">
                <a:latin typeface="Georgia" panose="02040502050405020303" pitchFamily="18" charset="0"/>
              </a:rPr>
              <a:t>S</a:t>
            </a:r>
            <a:r>
              <a:rPr lang="en-GB" sz="2400" dirty="0" smtClean="0">
                <a:latin typeface="Georgia" panose="02040502050405020303" pitchFamily="18" charset="0"/>
              </a:rPr>
              <a:t>pecial scholarships</a:t>
            </a:r>
          </a:p>
          <a:p>
            <a:r>
              <a:rPr lang="en-GB" sz="2400" dirty="0" smtClean="0">
                <a:latin typeface="Georgia" panose="02040502050405020303" pitchFamily="18" charset="0"/>
              </a:rPr>
              <a:t>Preservation </a:t>
            </a:r>
            <a:r>
              <a:rPr lang="en-GB" sz="2400" dirty="0">
                <a:latin typeface="Georgia" panose="02040502050405020303" pitchFamily="18" charset="0"/>
              </a:rPr>
              <a:t>of cultural heritage and beautification of cities. 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04" y="1224201"/>
            <a:ext cx="6342434" cy="1784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04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CSR-EVOLUTION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402"/>
            <a:ext cx="9156816" cy="3533453"/>
          </a:xfrm>
        </p:spPr>
      </p:pic>
      <p:sp>
        <p:nvSpPr>
          <p:cNvPr id="5" name="Rectangle 4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9793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87" y="1027906"/>
            <a:ext cx="7495590" cy="5621693"/>
          </a:xfrm>
        </p:spPr>
      </p:pic>
      <p:sp>
        <p:nvSpPr>
          <p:cNvPr id="3" name="Rectangle 2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433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1" y="287104"/>
            <a:ext cx="9486249" cy="6313318"/>
          </a:xfrm>
        </p:spPr>
      </p:pic>
      <p:sp>
        <p:nvSpPr>
          <p:cNvPr id="3" name="Rectangle 2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5446"/>
            <a:ext cx="1481607" cy="4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6850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Georgia" panose="02040502050405020303" pitchFamily="18" charset="0"/>
              </a:rPr>
              <a:t>CSR </a:t>
            </a:r>
            <a:r>
              <a:rPr lang="en-GB" sz="2800" dirty="0">
                <a:latin typeface="Georgia" panose="02040502050405020303" pitchFamily="18" charset="0"/>
              </a:rPr>
              <a:t>creates a favourable public image, which attracts customers. </a:t>
            </a:r>
            <a:endParaRPr lang="en-GB" sz="2800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Georgia" panose="02040502050405020303" pitchFamily="18" charset="0"/>
              </a:rPr>
              <a:t>Organizations </a:t>
            </a:r>
            <a:r>
              <a:rPr lang="en-GB" sz="2800" dirty="0">
                <a:latin typeface="Georgia" panose="02040502050405020303" pitchFamily="18" charset="0"/>
              </a:rPr>
              <a:t>that perform well with regard to CSR can build </a:t>
            </a:r>
            <a:r>
              <a:rPr lang="en-GB" sz="2800" dirty="0" smtClean="0">
                <a:latin typeface="Georgia" panose="02040502050405020303" pitchFamily="18" charset="0"/>
              </a:rPr>
              <a:t>reputation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Georgia" panose="02040502050405020303" pitchFamily="18" charset="0"/>
              </a:rPr>
              <a:t>Brand </a:t>
            </a:r>
            <a:r>
              <a:rPr lang="en-GB" sz="2800" dirty="0">
                <a:latin typeface="Georgia" panose="02040502050405020303" pitchFamily="18" charset="0"/>
              </a:rPr>
              <a:t>equity, is founded on values such as trust, credibility, reliability, quality </a:t>
            </a:r>
            <a:endParaRPr lang="en-GB" sz="2800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 smtClean="0">
                <a:latin typeface="Georgia" panose="02040502050405020303" pitchFamily="18" charset="0"/>
              </a:rPr>
              <a:t>Employees </a:t>
            </a:r>
            <a:r>
              <a:rPr lang="en-GB" sz="2600" dirty="0">
                <a:latin typeface="Georgia" panose="02040502050405020303" pitchFamily="18" charset="0"/>
              </a:rPr>
              <a:t>like to contribute to the cause of creating a better society. </a:t>
            </a:r>
            <a:endParaRPr lang="en-GB" sz="2600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 smtClean="0">
                <a:latin typeface="Georgia" panose="02040502050405020303" pitchFamily="18" charset="0"/>
              </a:rPr>
              <a:t>Employees </a:t>
            </a:r>
            <a:r>
              <a:rPr lang="en-GB" sz="2600" dirty="0">
                <a:latin typeface="Georgia" panose="02040502050405020303" pitchFamily="18" charset="0"/>
              </a:rPr>
              <a:t>become champions of a company for which they are proud to </a:t>
            </a:r>
            <a:r>
              <a:rPr lang="en-GB" sz="2600" dirty="0" smtClean="0">
                <a:latin typeface="Georgia" panose="02040502050405020303" pitchFamily="18" charset="0"/>
              </a:rPr>
              <a:t>work and </a:t>
            </a:r>
            <a:r>
              <a:rPr lang="en-GB" sz="2600" dirty="0">
                <a:latin typeface="Georgia" panose="02040502050405020303" pitchFamily="18" charset="0"/>
              </a:rPr>
              <a:t>consistency</a:t>
            </a:r>
            <a:r>
              <a:rPr lang="en-GB" sz="2800" dirty="0">
                <a:latin typeface="Georgia" panose="02040502050405020303" pitchFamily="18" charset="0"/>
              </a:rPr>
              <a:t>. </a:t>
            </a:r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987425"/>
            <a:ext cx="4876800" cy="46215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079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 b="2980"/>
          <a:stretch>
            <a:fillRect/>
          </a:stretch>
        </p:blipFill>
        <p:spPr>
          <a:xfrm>
            <a:off x="6235311" y="747109"/>
            <a:ext cx="4733980" cy="4842322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43944" y="747109"/>
            <a:ext cx="4739425" cy="538323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latin typeface="Georgia" panose="02040502050405020303" pitchFamily="18" charset="0"/>
              </a:rPr>
              <a:t>The internal activities of the organisation have an impact on the external environment, since the society is an interdependent system. </a:t>
            </a: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Georgia" panose="02040502050405020303" pitchFamily="18" charset="0"/>
              </a:rPr>
              <a:t> </a:t>
            </a:r>
            <a:r>
              <a:rPr lang="en-GB" sz="1800" dirty="0">
                <a:latin typeface="Georgia" panose="02040502050405020303" pitchFamily="18" charset="0"/>
              </a:rPr>
              <a:t>A business organisation has a great deal of power and money, entrusted upon it by the society and should be accompanied by an equal amount of responsibility. In other words, there should be a balance between the authority and responsibility. </a:t>
            </a:r>
            <a:endParaRPr lang="en-GB" sz="1800" dirty="0" smtClean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latin typeface="Georgia" panose="02040502050405020303" pitchFamily="18" charset="0"/>
              </a:rPr>
              <a:t>Companies can better address the grievances of its employees and create employment opportunities for the unemployed. </a:t>
            </a: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Georgia" panose="02040502050405020303" pitchFamily="18" charset="0"/>
              </a:rPr>
              <a:t> </a:t>
            </a:r>
            <a:r>
              <a:rPr lang="en-GB" sz="1800" dirty="0">
                <a:latin typeface="Georgia" panose="02040502050405020303" pitchFamily="18" charset="0"/>
              </a:rPr>
              <a:t>A company with its “ear to the ground” through regular stakeholder dialogue is in a better position to anticipate and respond to regulatory, economic, social and environmental changes that may occur. </a:t>
            </a: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 smtClean="0">
              <a:latin typeface="Georgia" panose="02040502050405020303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57138" y="6235402"/>
            <a:ext cx="2760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sz="1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1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1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4DFBDE-015E-42C8-9D7C-C40FC3CC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69057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2902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488</Words>
  <Application>Microsoft Office PowerPoint</Application>
  <PresentationFormat>Custom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CSR EVOLUTION AND GOVERNMENT POICIES </vt:lpstr>
      <vt:lpstr>CSR- Corporate Social Responsibility </vt:lpstr>
      <vt:lpstr>CSR takes responsibility </vt:lpstr>
      <vt:lpstr>PowerPoint Presentation</vt:lpstr>
      <vt:lpstr>CSR-EVOLUTION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Corporate Social Responsibility Under Section 135 of Companies Act 2013</vt:lpstr>
      <vt:lpstr>The Corporate Services Division delivers these responsibilities through several institutionalised bodies:  </vt:lpstr>
      <vt:lpstr>Here are the Top 10 Indian companies for CSR in 2019.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 EVOLUTION AND GOVERNMENT POICIES</dc:title>
  <dc:creator>Janani</dc:creator>
  <cp:lastModifiedBy>ismail - [2010]</cp:lastModifiedBy>
  <cp:revision>54</cp:revision>
  <dcterms:created xsi:type="dcterms:W3CDTF">2020-09-21T06:27:26Z</dcterms:created>
  <dcterms:modified xsi:type="dcterms:W3CDTF">2020-10-08T03:30:48Z</dcterms:modified>
</cp:coreProperties>
</file>