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4" r:id="rId3"/>
    <p:sldId id="265" r:id="rId4"/>
    <p:sldId id="268" r:id="rId5"/>
    <p:sldId id="266" r:id="rId6"/>
    <p:sldId id="269" r:id="rId7"/>
    <p:sldId id="272" r:id="rId8"/>
    <p:sldId id="275" r:id="rId9"/>
    <p:sldId id="276" r:id="rId10"/>
    <p:sldId id="277" r:id="rId11"/>
    <p:sldId id="287" r:id="rId12"/>
    <p:sldId id="290" r:id="rId13"/>
    <p:sldId id="278" r:id="rId14"/>
    <p:sldId id="279" r:id="rId15"/>
    <p:sldId id="280" r:id="rId16"/>
    <p:sldId id="281" r:id="rId17"/>
    <p:sldId id="289" r:id="rId18"/>
    <p:sldId id="283" r:id="rId19"/>
    <p:sldId id="284" r:id="rId20"/>
    <p:sldId id="285" r:id="rId21"/>
    <p:sldId id="286" r:id="rId22"/>
    <p:sldId id="263" r:id="rId23"/>
    <p:sldId id="288" r:id="rId24"/>
  </p:sldIdLst>
  <p:sldSz cx="9144000" cy="5143500" type="screen16x9"/>
  <p:notesSz cx="6858000" cy="9144000"/>
  <p:embeddedFontLst>
    <p:embeddedFont>
      <p:font typeface="MS Gothic" pitchFamily="49" charset="-128"/>
      <p:regular r:id="rId26"/>
    </p:embeddedFont>
    <p:embeddedFont>
      <p:font typeface="Lato" charset="0"/>
      <p:regular r:id="rId27"/>
    </p:embeddedFont>
    <p:embeddedFont>
      <p:font typeface="Raleway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79A7-CF6A-4F4A-83DA-9E65AD825485}">
  <a:tblStyle styleId="{879979A7-CF6A-4F4A-83DA-9E65AD825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3F8B7-56CC-4C09-996F-737E5234B16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08529-D338-4DD7-B521-7CAD6BCCC146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Level of orientation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E955C0D-3C6A-4D6D-841C-C411AF32BE03}" type="parTrans" cxnId="{FEB9E13C-8F12-4091-A966-A580AE970403}">
      <dgm:prSet/>
      <dgm:spPr/>
      <dgm:t>
        <a:bodyPr/>
        <a:lstStyle/>
        <a:p>
          <a:endParaRPr lang="en-US"/>
        </a:p>
      </dgm:t>
    </dgm:pt>
    <dgm:pt modelId="{099F315A-8877-4441-B769-293A3F51FE16}" type="sibTrans" cxnId="{FEB9E13C-8F12-4091-A966-A580AE970403}">
      <dgm:prSet/>
      <dgm:spPr/>
      <dgm:t>
        <a:bodyPr/>
        <a:lstStyle/>
        <a:p>
          <a:endParaRPr lang="en-US"/>
        </a:p>
      </dgm:t>
    </dgm:pt>
    <dgm:pt modelId="{E391A6A1-4642-4572-AD96-EDA58FBC9204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Charitable Orientation</a:t>
          </a:r>
          <a:endParaRPr lang="en-US" sz="1600" dirty="0"/>
        </a:p>
      </dgm:t>
    </dgm:pt>
    <dgm:pt modelId="{4C1F1F47-4DAF-4E26-8F99-BA1D64D28290}" type="parTrans" cxnId="{FF26EF8F-B999-48B9-9D59-0E47616A234A}">
      <dgm:prSet/>
      <dgm:spPr/>
      <dgm:t>
        <a:bodyPr/>
        <a:lstStyle/>
        <a:p>
          <a:endParaRPr lang="en-US"/>
        </a:p>
      </dgm:t>
    </dgm:pt>
    <dgm:pt modelId="{3C68696A-2C05-42C1-A16A-CA3A255CA96E}" type="sibTrans" cxnId="{FF26EF8F-B999-48B9-9D59-0E47616A234A}">
      <dgm:prSet/>
      <dgm:spPr/>
      <dgm:t>
        <a:bodyPr/>
        <a:lstStyle/>
        <a:p>
          <a:endParaRPr lang="en-US"/>
        </a:p>
      </dgm:t>
    </dgm:pt>
    <dgm:pt modelId="{3D2B0BC4-BF01-4996-8598-970850A0D14F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Level of operation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CC5718A-D209-480E-8210-68979116F549}" type="parTrans" cxnId="{25D4D2C3-071D-4ED5-9397-1B6F423095ED}">
      <dgm:prSet/>
      <dgm:spPr/>
      <dgm:t>
        <a:bodyPr/>
        <a:lstStyle/>
        <a:p>
          <a:endParaRPr lang="en-US"/>
        </a:p>
      </dgm:t>
    </dgm:pt>
    <dgm:pt modelId="{235E473E-A8CF-4B92-A37A-1814EAC5BF51}" type="sibTrans" cxnId="{25D4D2C3-071D-4ED5-9397-1B6F423095ED}">
      <dgm:prSet/>
      <dgm:spPr/>
      <dgm:t>
        <a:bodyPr/>
        <a:lstStyle/>
        <a:p>
          <a:endParaRPr lang="en-US"/>
        </a:p>
      </dgm:t>
    </dgm:pt>
    <dgm:pt modelId="{236128E1-FAB6-4F96-9DA8-7E01F438A3FD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Community-based Organizations </a:t>
          </a:r>
          <a:endParaRPr lang="en-US" sz="1600" dirty="0"/>
        </a:p>
      </dgm:t>
    </dgm:pt>
    <dgm:pt modelId="{C5F3C6E5-5CE1-4E51-9D5E-0CB4772D94C8}" type="parTrans" cxnId="{3FAEA9C9-9941-42EA-A797-08FF30F8CD1F}">
      <dgm:prSet/>
      <dgm:spPr/>
      <dgm:t>
        <a:bodyPr/>
        <a:lstStyle/>
        <a:p>
          <a:endParaRPr lang="en-US"/>
        </a:p>
      </dgm:t>
    </dgm:pt>
    <dgm:pt modelId="{3B42A956-48E6-41E2-8016-355836430E97}" type="sibTrans" cxnId="{3FAEA9C9-9941-42EA-A797-08FF30F8CD1F}">
      <dgm:prSet/>
      <dgm:spPr/>
      <dgm:t>
        <a:bodyPr/>
        <a:lstStyle/>
        <a:p>
          <a:endParaRPr lang="en-US"/>
        </a:p>
      </dgm:t>
    </dgm:pt>
    <dgm:pt modelId="{D8684CF0-AD2C-407D-B643-C164BB82D899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Citywide Organizations</a:t>
          </a:r>
          <a:endParaRPr lang="en-US" sz="1600" dirty="0"/>
        </a:p>
      </dgm:t>
    </dgm:pt>
    <dgm:pt modelId="{F80BB98C-B599-492B-823A-4CC131569D44}" type="parTrans" cxnId="{AFCA5FF1-CFDC-49C7-A706-3C6C23258B91}">
      <dgm:prSet/>
      <dgm:spPr/>
      <dgm:t>
        <a:bodyPr/>
        <a:lstStyle/>
        <a:p>
          <a:endParaRPr lang="en-US"/>
        </a:p>
      </dgm:t>
    </dgm:pt>
    <dgm:pt modelId="{B3B28FA2-4944-41DF-B4DC-3BBAC4530E6A}" type="sibTrans" cxnId="{AFCA5FF1-CFDC-49C7-A706-3C6C23258B91}">
      <dgm:prSet/>
      <dgm:spPr/>
      <dgm:t>
        <a:bodyPr/>
        <a:lstStyle/>
        <a:p>
          <a:endParaRPr lang="en-US"/>
        </a:p>
      </dgm:t>
    </dgm:pt>
    <dgm:pt modelId="{275FBB01-5D48-4897-AA74-4C86736972D3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Empowering Orientation</a:t>
          </a:r>
          <a:endParaRPr lang="en-US" sz="1600" dirty="0"/>
        </a:p>
      </dgm:t>
    </dgm:pt>
    <dgm:pt modelId="{92AF28F6-1970-4172-9097-2CC6488A93E2}" type="parTrans" cxnId="{F7CA1241-4BF3-463F-A910-FCFC9D26E7B4}">
      <dgm:prSet/>
      <dgm:spPr/>
      <dgm:t>
        <a:bodyPr/>
        <a:lstStyle/>
        <a:p>
          <a:endParaRPr lang="en-US"/>
        </a:p>
      </dgm:t>
    </dgm:pt>
    <dgm:pt modelId="{42F671FA-93F3-439C-9C7B-A16347507FE2}" type="sibTrans" cxnId="{F7CA1241-4BF3-463F-A910-FCFC9D26E7B4}">
      <dgm:prSet/>
      <dgm:spPr/>
      <dgm:t>
        <a:bodyPr/>
        <a:lstStyle/>
        <a:p>
          <a:endParaRPr lang="en-US"/>
        </a:p>
      </dgm:t>
    </dgm:pt>
    <dgm:pt modelId="{04C58843-020F-4467-9A29-54C2B63C2E05}">
      <dgm:prSet phldrT="[Text]" custT="1"/>
      <dgm:spPr/>
      <dgm:t>
        <a:bodyPr/>
        <a:lstStyle/>
        <a:p>
          <a:r>
            <a:rPr lang="en" sz="1600" dirty="0" smtClean="0">
              <a:latin typeface="Times New Roman" pitchFamily="18" charset="0"/>
              <a:cs typeface="Times New Roman" pitchFamily="18" charset="0"/>
            </a:rPr>
            <a:t>Service orientation</a:t>
          </a:r>
          <a:endParaRPr lang="en-US" sz="1600" dirty="0"/>
        </a:p>
      </dgm:t>
    </dgm:pt>
    <dgm:pt modelId="{A06575B2-74B9-477F-8167-C2D5156FD43E}" type="parTrans" cxnId="{24AAA975-EFB7-467C-B23F-B1F386165AB1}">
      <dgm:prSet/>
      <dgm:spPr/>
      <dgm:t>
        <a:bodyPr/>
        <a:lstStyle/>
        <a:p>
          <a:endParaRPr lang="en-US"/>
        </a:p>
      </dgm:t>
    </dgm:pt>
    <dgm:pt modelId="{99BA80F9-4735-4721-BFF0-FA3A863361E8}" type="sibTrans" cxnId="{24AAA975-EFB7-467C-B23F-B1F386165AB1}">
      <dgm:prSet/>
      <dgm:spPr/>
      <dgm:t>
        <a:bodyPr/>
        <a:lstStyle/>
        <a:p>
          <a:endParaRPr lang="en-US"/>
        </a:p>
      </dgm:t>
    </dgm:pt>
    <dgm:pt modelId="{AE8A8EF4-E45B-4CB7-B9CC-C7455E68B6AD}">
      <dgm:prSet phldrT="[Text]" custT="1"/>
      <dgm:spPr/>
      <dgm:t>
        <a:bodyPr/>
        <a:lstStyle/>
        <a:p>
          <a:pPr rtl="0"/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Participatory Orientation</a:t>
          </a:r>
          <a:endParaRPr lang="en-US" sz="1600" dirty="0"/>
        </a:p>
      </dgm:t>
    </dgm:pt>
    <dgm:pt modelId="{5B29DA61-0802-40FE-B58C-3C473BC49FAF}" type="parTrans" cxnId="{375B316F-E6A7-425E-AAD8-B9903BFB525A}">
      <dgm:prSet/>
      <dgm:spPr/>
      <dgm:t>
        <a:bodyPr/>
        <a:lstStyle/>
        <a:p>
          <a:endParaRPr lang="en-US"/>
        </a:p>
      </dgm:t>
    </dgm:pt>
    <dgm:pt modelId="{F500890C-CA7D-48FD-88A5-2BBE68C739DA}" type="sibTrans" cxnId="{375B316F-E6A7-425E-AAD8-B9903BFB525A}">
      <dgm:prSet/>
      <dgm:spPr/>
      <dgm:t>
        <a:bodyPr/>
        <a:lstStyle/>
        <a:p>
          <a:endParaRPr lang="en-US"/>
        </a:p>
      </dgm:t>
    </dgm:pt>
    <dgm:pt modelId="{D5DA5190-6162-47C3-932A-83FB2BC5EBBE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National NGOs</a:t>
          </a:r>
          <a:endParaRPr lang="en-US" sz="1600" dirty="0"/>
        </a:p>
      </dgm:t>
    </dgm:pt>
    <dgm:pt modelId="{03C7D31E-09F9-4CAE-A660-C983284591E2}" type="parTrans" cxnId="{3D83E3BC-38A8-4095-A814-27FDBEFBD096}">
      <dgm:prSet/>
      <dgm:spPr/>
      <dgm:t>
        <a:bodyPr/>
        <a:lstStyle/>
        <a:p>
          <a:endParaRPr lang="en-US"/>
        </a:p>
      </dgm:t>
    </dgm:pt>
    <dgm:pt modelId="{F06F39BF-1A0D-4780-872D-AC23DA217F6A}" type="sibTrans" cxnId="{3D83E3BC-38A8-4095-A814-27FDBEFBD096}">
      <dgm:prSet/>
      <dgm:spPr/>
      <dgm:t>
        <a:bodyPr/>
        <a:lstStyle/>
        <a:p>
          <a:endParaRPr lang="en-US"/>
        </a:p>
      </dgm:t>
    </dgm:pt>
    <dgm:pt modelId="{EFD3DC6D-1949-4B30-9C4E-BD01B3F98B9B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International NGOs</a:t>
          </a:r>
          <a:endParaRPr lang="en-US" sz="1600" dirty="0"/>
        </a:p>
      </dgm:t>
    </dgm:pt>
    <dgm:pt modelId="{0B526DF1-6229-435E-B114-EEA9A67AD67F}" type="parTrans" cxnId="{6DA00531-D96F-4BC1-8198-C2D867AC4B04}">
      <dgm:prSet/>
      <dgm:spPr/>
      <dgm:t>
        <a:bodyPr/>
        <a:lstStyle/>
        <a:p>
          <a:endParaRPr lang="en-US"/>
        </a:p>
      </dgm:t>
    </dgm:pt>
    <dgm:pt modelId="{E9441D35-A735-4A65-8713-8EA4EC53846C}" type="sibTrans" cxnId="{6DA00531-D96F-4BC1-8198-C2D867AC4B04}">
      <dgm:prSet/>
      <dgm:spPr/>
      <dgm:t>
        <a:bodyPr/>
        <a:lstStyle/>
        <a:p>
          <a:endParaRPr lang="en-US"/>
        </a:p>
      </dgm:t>
    </dgm:pt>
    <dgm:pt modelId="{89A36286-774A-4703-B3A1-47E118B3B146}" type="pres">
      <dgm:prSet presAssocID="{1273F8B7-56CC-4C09-996F-737E5234B16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2AAC44-65A0-478D-B9C1-C29FADEF1C26}" type="pres">
      <dgm:prSet presAssocID="{B9208529-D338-4DD7-B521-7CAD6BCCC146}" presName="linNode" presStyleCnt="0"/>
      <dgm:spPr/>
    </dgm:pt>
    <dgm:pt modelId="{8F897F43-D14E-4460-B5B1-D070F8098A7C}" type="pres">
      <dgm:prSet presAssocID="{B9208529-D338-4DD7-B521-7CAD6BCCC146}" presName="parentShp" presStyleLbl="node1" presStyleIdx="0" presStyleCnt="2" custScaleX="63716" custLinFactNeighborX="-7849" custLinFactNeighborY="-1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7D6D4-08DE-4247-AD1A-89497049F361}" type="pres">
      <dgm:prSet presAssocID="{B9208529-D338-4DD7-B521-7CAD6BCCC146}" presName="childShp" presStyleLbl="bgAccFollowNode1" presStyleIdx="0" presStyleCnt="2" custScaleX="98207" custScaleY="115865" custLinFactNeighborX="122" custLinFactNeighborY="-1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A26A3-0BE7-4F61-B482-55F57B80AE93}" type="pres">
      <dgm:prSet presAssocID="{099F315A-8877-4441-B769-293A3F51FE16}" presName="spacing" presStyleCnt="0"/>
      <dgm:spPr/>
    </dgm:pt>
    <dgm:pt modelId="{D6DB0E8F-3A90-4BB2-99A0-637CFECBD2B3}" type="pres">
      <dgm:prSet presAssocID="{3D2B0BC4-BF01-4996-8598-970850A0D14F}" presName="linNode" presStyleCnt="0"/>
      <dgm:spPr/>
    </dgm:pt>
    <dgm:pt modelId="{1BD1FCE2-2A1C-489A-A170-49E3609B0F49}" type="pres">
      <dgm:prSet presAssocID="{3D2B0BC4-BF01-4996-8598-970850A0D14F}" presName="parentShp" presStyleLbl="node1" presStyleIdx="1" presStyleCnt="2" custScaleX="66548" custScaleY="102224" custLinFactNeighborX="-7346" custLinFactNeighborY="-6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D2DD5-A8A9-41EB-AF02-461157A9CE7B}" type="pres">
      <dgm:prSet presAssocID="{3D2B0BC4-BF01-4996-8598-970850A0D14F}" presName="childShp" presStyleLbl="bgAccFollowNode1" presStyleIdx="1" presStyleCnt="2" custScaleX="98560" custScaleY="119180" custLinFactNeighborX="1468" custLinFactNeighborY="-4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A5FF1-CFDC-49C7-A706-3C6C23258B91}" srcId="{3D2B0BC4-BF01-4996-8598-970850A0D14F}" destId="{D8684CF0-AD2C-407D-B643-C164BB82D899}" srcOrd="1" destOrd="0" parTransId="{F80BB98C-B599-492B-823A-4CC131569D44}" sibTransId="{B3B28FA2-4944-41DF-B4DC-3BBAC4530E6A}"/>
    <dgm:cxn modelId="{25D4D2C3-071D-4ED5-9397-1B6F423095ED}" srcId="{1273F8B7-56CC-4C09-996F-737E5234B166}" destId="{3D2B0BC4-BF01-4996-8598-970850A0D14F}" srcOrd="1" destOrd="0" parTransId="{DCC5718A-D209-480E-8210-68979116F549}" sibTransId="{235E473E-A8CF-4B92-A37A-1814EAC5BF51}"/>
    <dgm:cxn modelId="{24AAA975-EFB7-467C-B23F-B1F386165AB1}" srcId="{B9208529-D338-4DD7-B521-7CAD6BCCC146}" destId="{04C58843-020F-4467-9A29-54C2B63C2E05}" srcOrd="1" destOrd="0" parTransId="{A06575B2-74B9-477F-8167-C2D5156FD43E}" sibTransId="{99BA80F9-4735-4721-BFF0-FA3A863361E8}"/>
    <dgm:cxn modelId="{3D83E3BC-38A8-4095-A814-27FDBEFBD096}" srcId="{3D2B0BC4-BF01-4996-8598-970850A0D14F}" destId="{D5DA5190-6162-47C3-932A-83FB2BC5EBBE}" srcOrd="2" destOrd="0" parTransId="{03C7D31E-09F9-4CAE-A660-C983284591E2}" sibTransId="{F06F39BF-1A0D-4780-872D-AC23DA217F6A}"/>
    <dgm:cxn modelId="{FE4729E7-08A4-4B9E-BC18-3A47D85EDFB8}" type="presOf" srcId="{EFD3DC6D-1949-4B30-9C4E-BD01B3F98B9B}" destId="{061D2DD5-A8A9-41EB-AF02-461157A9CE7B}" srcOrd="0" destOrd="3" presId="urn:microsoft.com/office/officeart/2005/8/layout/vList6"/>
    <dgm:cxn modelId="{F3CF52DE-6C9C-47CF-88EB-472BBF4A3B67}" type="presOf" srcId="{275FBB01-5D48-4897-AA74-4C86736972D3}" destId="{9267D6D4-08DE-4247-AD1A-89497049F361}" srcOrd="0" destOrd="3" presId="urn:microsoft.com/office/officeart/2005/8/layout/vList6"/>
    <dgm:cxn modelId="{FB044158-94E5-4708-8A27-B9444E904076}" type="presOf" srcId="{E391A6A1-4642-4572-AD96-EDA58FBC9204}" destId="{9267D6D4-08DE-4247-AD1A-89497049F361}" srcOrd="0" destOrd="0" presId="urn:microsoft.com/office/officeart/2005/8/layout/vList6"/>
    <dgm:cxn modelId="{0E12E228-72BB-43FD-A7AA-9C9BEA008168}" type="presOf" srcId="{04C58843-020F-4467-9A29-54C2B63C2E05}" destId="{9267D6D4-08DE-4247-AD1A-89497049F361}" srcOrd="0" destOrd="1" presId="urn:microsoft.com/office/officeart/2005/8/layout/vList6"/>
    <dgm:cxn modelId="{375B316F-E6A7-425E-AAD8-B9903BFB525A}" srcId="{B9208529-D338-4DD7-B521-7CAD6BCCC146}" destId="{AE8A8EF4-E45B-4CB7-B9CC-C7455E68B6AD}" srcOrd="2" destOrd="0" parTransId="{5B29DA61-0802-40FE-B58C-3C473BC49FAF}" sibTransId="{F500890C-CA7D-48FD-88A5-2BBE68C739DA}"/>
    <dgm:cxn modelId="{6DA00531-D96F-4BC1-8198-C2D867AC4B04}" srcId="{3D2B0BC4-BF01-4996-8598-970850A0D14F}" destId="{EFD3DC6D-1949-4B30-9C4E-BD01B3F98B9B}" srcOrd="3" destOrd="0" parTransId="{0B526DF1-6229-435E-B114-EEA9A67AD67F}" sibTransId="{E9441D35-A735-4A65-8713-8EA4EC53846C}"/>
    <dgm:cxn modelId="{53117427-FACD-4023-AFCE-6AFCE6EF112F}" type="presOf" srcId="{D8684CF0-AD2C-407D-B643-C164BB82D899}" destId="{061D2DD5-A8A9-41EB-AF02-461157A9CE7B}" srcOrd="0" destOrd="1" presId="urn:microsoft.com/office/officeart/2005/8/layout/vList6"/>
    <dgm:cxn modelId="{3FAEA9C9-9941-42EA-A797-08FF30F8CD1F}" srcId="{3D2B0BC4-BF01-4996-8598-970850A0D14F}" destId="{236128E1-FAB6-4F96-9DA8-7E01F438A3FD}" srcOrd="0" destOrd="0" parTransId="{C5F3C6E5-5CE1-4E51-9D5E-0CB4772D94C8}" sibTransId="{3B42A956-48E6-41E2-8016-355836430E97}"/>
    <dgm:cxn modelId="{F7CA1241-4BF3-463F-A910-FCFC9D26E7B4}" srcId="{B9208529-D338-4DD7-B521-7CAD6BCCC146}" destId="{275FBB01-5D48-4897-AA74-4C86736972D3}" srcOrd="3" destOrd="0" parTransId="{92AF28F6-1970-4172-9097-2CC6488A93E2}" sibTransId="{42F671FA-93F3-439C-9C7B-A16347507FE2}"/>
    <dgm:cxn modelId="{A432E6D1-088C-4F0B-BDD6-83F960B07F52}" type="presOf" srcId="{B9208529-D338-4DD7-B521-7CAD6BCCC146}" destId="{8F897F43-D14E-4460-B5B1-D070F8098A7C}" srcOrd="0" destOrd="0" presId="urn:microsoft.com/office/officeart/2005/8/layout/vList6"/>
    <dgm:cxn modelId="{6E3FDED5-077C-4822-A506-18DEFE14D502}" type="presOf" srcId="{3D2B0BC4-BF01-4996-8598-970850A0D14F}" destId="{1BD1FCE2-2A1C-489A-A170-49E3609B0F49}" srcOrd="0" destOrd="0" presId="urn:microsoft.com/office/officeart/2005/8/layout/vList6"/>
    <dgm:cxn modelId="{FF26EF8F-B999-48B9-9D59-0E47616A234A}" srcId="{B9208529-D338-4DD7-B521-7CAD6BCCC146}" destId="{E391A6A1-4642-4572-AD96-EDA58FBC9204}" srcOrd="0" destOrd="0" parTransId="{4C1F1F47-4DAF-4E26-8F99-BA1D64D28290}" sibTransId="{3C68696A-2C05-42C1-A16A-CA3A255CA96E}"/>
    <dgm:cxn modelId="{F2AF4BC4-DB94-4BC5-981B-66EC394AA39E}" type="presOf" srcId="{236128E1-FAB6-4F96-9DA8-7E01F438A3FD}" destId="{061D2DD5-A8A9-41EB-AF02-461157A9CE7B}" srcOrd="0" destOrd="0" presId="urn:microsoft.com/office/officeart/2005/8/layout/vList6"/>
    <dgm:cxn modelId="{F9A4763C-C6DC-416C-B8AD-54F9B02C8720}" type="presOf" srcId="{D5DA5190-6162-47C3-932A-83FB2BC5EBBE}" destId="{061D2DD5-A8A9-41EB-AF02-461157A9CE7B}" srcOrd="0" destOrd="2" presId="urn:microsoft.com/office/officeart/2005/8/layout/vList6"/>
    <dgm:cxn modelId="{EEB0407F-2892-4D8E-870C-29249F2265A8}" type="presOf" srcId="{1273F8B7-56CC-4C09-996F-737E5234B166}" destId="{89A36286-774A-4703-B3A1-47E118B3B146}" srcOrd="0" destOrd="0" presId="urn:microsoft.com/office/officeart/2005/8/layout/vList6"/>
    <dgm:cxn modelId="{62752938-4E3D-42D3-A98A-4BA44172C9B5}" type="presOf" srcId="{AE8A8EF4-E45B-4CB7-B9CC-C7455E68B6AD}" destId="{9267D6D4-08DE-4247-AD1A-89497049F361}" srcOrd="0" destOrd="2" presId="urn:microsoft.com/office/officeart/2005/8/layout/vList6"/>
    <dgm:cxn modelId="{FEB9E13C-8F12-4091-A966-A580AE970403}" srcId="{1273F8B7-56CC-4C09-996F-737E5234B166}" destId="{B9208529-D338-4DD7-B521-7CAD6BCCC146}" srcOrd="0" destOrd="0" parTransId="{2E955C0D-3C6A-4D6D-841C-C411AF32BE03}" sibTransId="{099F315A-8877-4441-B769-293A3F51FE16}"/>
    <dgm:cxn modelId="{97BD0A84-0172-4372-96E0-A05D79506F1D}" type="presParOf" srcId="{89A36286-774A-4703-B3A1-47E118B3B146}" destId="{E52AAC44-65A0-478D-B9C1-C29FADEF1C26}" srcOrd="0" destOrd="0" presId="urn:microsoft.com/office/officeart/2005/8/layout/vList6"/>
    <dgm:cxn modelId="{3DAE54BA-D821-4CB8-ADBD-05ECDCF08F0E}" type="presParOf" srcId="{E52AAC44-65A0-478D-B9C1-C29FADEF1C26}" destId="{8F897F43-D14E-4460-B5B1-D070F8098A7C}" srcOrd="0" destOrd="0" presId="urn:microsoft.com/office/officeart/2005/8/layout/vList6"/>
    <dgm:cxn modelId="{F5C45472-C398-4CC8-A2BE-B35A86C7D3A6}" type="presParOf" srcId="{E52AAC44-65A0-478D-B9C1-C29FADEF1C26}" destId="{9267D6D4-08DE-4247-AD1A-89497049F361}" srcOrd="1" destOrd="0" presId="urn:microsoft.com/office/officeart/2005/8/layout/vList6"/>
    <dgm:cxn modelId="{358539BC-4B71-4276-823A-391A98B38B6C}" type="presParOf" srcId="{89A36286-774A-4703-B3A1-47E118B3B146}" destId="{AF4A26A3-0BE7-4F61-B482-55F57B80AE93}" srcOrd="1" destOrd="0" presId="urn:microsoft.com/office/officeart/2005/8/layout/vList6"/>
    <dgm:cxn modelId="{C7EF9748-890E-4010-BED1-265A2936E72B}" type="presParOf" srcId="{89A36286-774A-4703-B3A1-47E118B3B146}" destId="{D6DB0E8F-3A90-4BB2-99A0-637CFECBD2B3}" srcOrd="2" destOrd="0" presId="urn:microsoft.com/office/officeart/2005/8/layout/vList6"/>
    <dgm:cxn modelId="{564493E0-5521-483D-93E0-E594D8A204D8}" type="presParOf" srcId="{D6DB0E8F-3A90-4BB2-99A0-637CFECBD2B3}" destId="{1BD1FCE2-2A1C-489A-A170-49E3609B0F49}" srcOrd="0" destOrd="0" presId="urn:microsoft.com/office/officeart/2005/8/layout/vList6"/>
    <dgm:cxn modelId="{334C652C-77F0-4177-BC4E-4E389B0009D4}" type="presParOf" srcId="{D6DB0E8F-3A90-4BB2-99A0-637CFECBD2B3}" destId="{061D2DD5-A8A9-41EB-AF02-461157A9CE7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31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a42ea99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a42ea99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NGO &amp; NPO</a:t>
            </a:r>
            <a:endParaRPr dirty="0">
              <a:latin typeface="Times New Roman" pitchFamily="18" charset="0"/>
              <a:ea typeface="MS Gothic" pitchFamily="49" charset="-128"/>
              <a:cs typeface="Times New Roman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41220"/>
            <a:ext cx="7688100" cy="2202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" y="2087880"/>
            <a:ext cx="7741920" cy="2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of NGO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" y="1866522"/>
            <a:ext cx="7769224" cy="250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NGO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31520" y="1905000"/>
          <a:ext cx="7787640" cy="252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Level of orientation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Charitable Orientation</a:t>
            </a:r>
          </a:p>
          <a:p>
            <a:pPr lvl="0"/>
            <a:r>
              <a:rPr lang="en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Service orientation</a:t>
            </a:r>
            <a:endParaRPr lang="en-US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Participatory Orientation</a:t>
            </a:r>
          </a:p>
          <a:p>
            <a:pPr lvl="0"/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Empowering Orientation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Charitable Orientation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NGOs with activities directed toward meeting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needs of the poor -distribution of food,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clothing or medicine; provision of housing,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transport, schools etc.</a:t>
            </a: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also undertake relief activities during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 natural or man-made disaster.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2960" y="1257300"/>
            <a:ext cx="3933589" cy="96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2960" y="2378393"/>
            <a:ext cx="3954780" cy="89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2960" y="3390900"/>
            <a:ext cx="39623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Service orientation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activities such as the provision of health,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family planning or education services in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which the programme is designed by the NGO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 people are expected to participate in it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implementation and in receiving the service.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2022158"/>
            <a:ext cx="3276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2796540"/>
            <a:ext cx="3169920" cy="108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Participatory Orientation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Participatory Orientation is characterized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by self-help projects where local people are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involved particularly in the implementation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a project by contributing cash, tools,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land, materials, labour etc.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8640" y="2072640"/>
            <a:ext cx="382524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8640" y="3017519"/>
            <a:ext cx="389382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Empowering Orientation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 help poor people develop a clearer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understanding of the social, political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and economic factors affecting their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lives, and to strengthen their awareness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their own potential power to control their lives.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0840" y="2370773"/>
            <a:ext cx="1423035" cy="102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8660" y="2392680"/>
            <a:ext cx="138684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Level of orientation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Community-based Organizations </a:t>
            </a:r>
          </a:p>
          <a:p>
            <a:pPr lvl="0"/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Citywide Organizations</a:t>
            </a:r>
          </a:p>
          <a:p>
            <a:pPr lvl="0"/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National NGOs</a:t>
            </a:r>
          </a:p>
          <a:p>
            <a:pPr lvl="0"/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International NGOs</a:t>
            </a:r>
          </a:p>
          <a:p>
            <a:endParaRPr lang="en-US" sz="20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Community-based Organizations 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include sports clubs, women‘s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organizations, neighborhood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Organizations, religious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 educational organizations.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66013"/>
            <a:ext cx="4030980" cy="231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Citywide Organizations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include organizations such as the Rotary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or lion's Club, chambers of commerce and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industry, coalitions of business, ethnic or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educational groups and associations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community organizations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072640"/>
            <a:ext cx="2499360" cy="180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399" y="1773555"/>
            <a:ext cx="2232661" cy="24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070" y="1828800"/>
            <a:ext cx="7688700" cy="2453641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Non Government Organisation </a:t>
            </a:r>
            <a:r>
              <a:rPr lang="en-IN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 association formed by citizens that functions completely autonomous from government, to perform broad spectrum of services and humanitarian function.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NGO was first coined in 1945 when the United nation was created and there were 1083 NGO's, based on society registration act NGO was approved in 1860. 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India has almost 31Lakh NGO at present.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National NGOs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National NGOs include organizations such as the Red cross, YMCAs/YWCAs, </a:t>
            </a:r>
            <a:r>
              <a:rPr lang="en-US" dirty="0" err="1" smtClean="0"/>
              <a:t>professionalorganizations</a:t>
            </a:r>
            <a:r>
              <a:rPr lang="en-US" dirty="0" smtClean="0"/>
              <a:t> etc. Some of these have state and city branches and assist local NGOs.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7680" y="2834640"/>
            <a:ext cx="2354580" cy="140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123" y="2766060"/>
            <a:ext cx="1666875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International NGOs</a:t>
            </a:r>
            <a:b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International NGOs range from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secular agencies such as Redda BArna and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Save the Children organizations,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OXFAM, CARE, Ford and Rockefeller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Foundations to religiously motivated groups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882139"/>
            <a:ext cx="4457700" cy="23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Approaches under NGO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09600" y="2016200"/>
            <a:ext cx="8394150" cy="271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Grassroots </a:t>
            </a:r>
            <a:r>
              <a:rPr lang="en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development : </a:t>
            </a:r>
            <a:r>
              <a:rPr lang="en" sz="1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It targets disadvantaged groups through small, locally based projects</a:t>
            </a:r>
            <a:endParaRPr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Humanitarian/Emergency Relief:</a:t>
            </a:r>
            <a:r>
              <a:rPr lang="en" sz="1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It focuses on relief in times of disaster </a:t>
            </a:r>
            <a:endParaRPr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Advocacy:</a:t>
            </a:r>
            <a:r>
              <a:rPr lang="en" sz="1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It aims to draw public attention to an issue and influence government policy either on behalf of, or alongside, a particular community interest group.</a:t>
            </a:r>
            <a:endParaRPr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Volunteer: </a:t>
            </a:r>
            <a:r>
              <a:rPr lang="en" sz="1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Programs run by NGOs facilitate sending volunteers overseas to offer technical assistance</a:t>
            </a:r>
            <a:endParaRPr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8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Thank </a:t>
            </a:r>
            <a:r>
              <a:rPr lang="en-IN" sz="8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US" sz="80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NGO Duties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community health promotion &amp; education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managing emerging health crises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environmental issues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economic empowerment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development projects 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women &amp; children’s’ rights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2186940"/>
            <a:ext cx="4069080" cy="203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NGO -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73" y="2125979"/>
            <a:ext cx="3641667" cy="219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399" y="2087880"/>
            <a:ext cx="4087091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NPO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Non profit organisation is a legal entity formed by a group of persons to promote cultural, religious professional or social objective. </a:t>
            </a:r>
          </a:p>
          <a:p>
            <a:r>
              <a:rPr lang="en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It is registered under section 8 of companies act.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Such organization and enjoys several privileges like tax exemption not required to use limited or private limited at the end of its name. </a:t>
            </a:r>
          </a:p>
          <a:p>
            <a:endParaRPr lang="en-US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NPO Duties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Religious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Charitable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 safety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Literary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Educational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Fostering national or international amateur sporting,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Preventing cruelty to children or animals but all on a much smaller scale than NGO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20" y="1615440"/>
            <a:ext cx="5448299" cy="22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NPO -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" y="1905000"/>
            <a:ext cx="781050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30" y="1371990"/>
            <a:ext cx="7688700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between NGO &amp; NPO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" y="2069869"/>
          <a:ext cx="7787640" cy="2590800"/>
        </p:xfrm>
        <a:graphic>
          <a:graphicData uri="http://schemas.openxmlformats.org/drawingml/2006/table">
            <a:tbl>
              <a:tblPr firstRow="1" bandRow="1">
                <a:tableStyleId>{879979A7-CF6A-4F4A-83DA-9E65AD825485}</a:tableStyleId>
              </a:tblPr>
              <a:tblGrid>
                <a:gridCol w="3848648"/>
                <a:gridCol w="3938992"/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NGO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NPO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26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Registered as a Trust under Public Trust Act, or as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Society as a Societies Registration Act, 1860 or as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non-profit company under the Companies Act, 1956.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Large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 To bring awareness of human</a:t>
                      </a:r>
                      <a:r>
                        <a:rPr lang="en-US" sz="1200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rights, women empowerment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etc.</a:t>
                      </a: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Under section 8 of the Companies Act, 1956.</a:t>
                      </a:r>
                    </a:p>
                    <a:p>
                      <a:endParaRPr lang="en-US" b="1" dirty="0" smtClean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Limited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To promote art, science, research, commerce or any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Lato"/>
                          <a:cs typeface="Times New Roman" pitchFamily="18" charset="0"/>
                          <a:sym typeface="Lato"/>
                        </a:rPr>
                        <a:t>other useful purpose.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Lato"/>
                        <a:cs typeface="Times New Roman" pitchFamily="18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b="1" dirty="0" smtClean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b="1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Organisational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Staffing</a:t>
            </a:r>
          </a:p>
          <a:p>
            <a:pPr>
              <a:buNone/>
            </a:pPr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Funding</a:t>
            </a:r>
          </a:p>
          <a:p>
            <a:pPr>
              <a:buNone/>
            </a:pPr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Overhead cost</a:t>
            </a:r>
          </a:p>
          <a:p>
            <a:pPr>
              <a:buNone/>
            </a:pPr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Monitoring and Control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42060" y="2461260"/>
            <a:ext cx="45720" cy="175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249680" y="2865120"/>
            <a:ext cx="45719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272540" y="3314700"/>
            <a:ext cx="45720" cy="198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788</Words>
  <Application>Microsoft Office PowerPoint</Application>
  <PresentationFormat>On-screen Show (16:9)</PresentationFormat>
  <Paragraphs>174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MS Gothic</vt:lpstr>
      <vt:lpstr>Lato</vt:lpstr>
      <vt:lpstr>Times New Roman</vt:lpstr>
      <vt:lpstr>Raleway</vt:lpstr>
      <vt:lpstr>Streamline</vt:lpstr>
      <vt:lpstr>NGO &amp; NPO</vt:lpstr>
      <vt:lpstr>NGO</vt:lpstr>
      <vt:lpstr>NGO Duties</vt:lpstr>
      <vt:lpstr>NGO - Example</vt:lpstr>
      <vt:lpstr>NPO</vt:lpstr>
      <vt:lpstr>NPO Duties</vt:lpstr>
      <vt:lpstr>NPO - Example</vt:lpstr>
      <vt:lpstr>Difference between NGO &amp; NPO</vt:lpstr>
      <vt:lpstr>Organisational Structure</vt:lpstr>
      <vt:lpstr>Working of NGO</vt:lpstr>
      <vt:lpstr>Types of NGO</vt:lpstr>
      <vt:lpstr>Level of orientation </vt:lpstr>
      <vt:lpstr>Charitable Orientation </vt:lpstr>
      <vt:lpstr>Service orientation </vt:lpstr>
      <vt:lpstr>Participatory Orientation </vt:lpstr>
      <vt:lpstr>Empowering Orientation </vt:lpstr>
      <vt:lpstr>Level of orientation </vt:lpstr>
      <vt:lpstr>Community-based Organizations  </vt:lpstr>
      <vt:lpstr>Citywide Organizations </vt:lpstr>
      <vt:lpstr>National NGOs </vt:lpstr>
      <vt:lpstr>International NGOs </vt:lpstr>
      <vt:lpstr>Approaches under NGO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&amp; NPO</dc:title>
  <dc:creator>Jerlina John</dc:creator>
  <cp:lastModifiedBy>ismail - [2010]</cp:lastModifiedBy>
  <cp:revision>78</cp:revision>
  <dcterms:modified xsi:type="dcterms:W3CDTF">2020-10-08T03:28:07Z</dcterms:modified>
</cp:coreProperties>
</file>