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9" r:id="rId4"/>
    <p:sldId id="257"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p:scale>
          <a:sx n="75" d="100"/>
          <a:sy n="75" d="100"/>
        </p:scale>
        <p:origin x="-1236"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E1CCE9-483F-4791-B3EF-F45576917388}" type="datetimeFigureOut">
              <a:rPr lang="en-US" smtClean="0"/>
              <a:pPr/>
              <a:t>10/29/2020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534F33-B185-4B26-B50C-A1EECAE93379}" type="slidenum">
              <a:rPr lang="en-US" smtClean="0"/>
              <a:pPr/>
              <a:t>‹#›</a:t>
            </a:fld>
            <a:endParaRPr lang="en-US"/>
          </a:p>
        </p:txBody>
      </p:sp>
    </p:spTree>
    <p:extLst>
      <p:ext uri="{BB962C8B-B14F-4D97-AF65-F5344CB8AC3E}">
        <p14:creationId xmlns:p14="http://schemas.microsoft.com/office/powerpoint/2010/main" val="2134482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534F33-B185-4B26-B50C-A1EECAE93379}"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824344-B382-4361-B0E6-4E2202EAB768}"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A0BA9-7B87-41B6-B84D-6461D6EA96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824344-B382-4361-B0E6-4E2202EAB768}"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A0BA9-7B87-41B6-B84D-6461D6EA96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824344-B382-4361-B0E6-4E2202EAB768}"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A0BA9-7B87-41B6-B84D-6461D6EA96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824344-B382-4361-B0E6-4E2202EAB768}"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A0BA9-7B87-41B6-B84D-6461D6EA96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824344-B382-4361-B0E6-4E2202EAB768}"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A0BA9-7B87-41B6-B84D-6461D6EA96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824344-B382-4361-B0E6-4E2202EAB768}"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A0BA9-7B87-41B6-B84D-6461D6EA96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824344-B382-4361-B0E6-4E2202EAB768}" type="datetimeFigureOut">
              <a:rPr lang="en-US" smtClean="0"/>
              <a:pPr/>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A0BA9-7B87-41B6-B84D-6461D6EA96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824344-B382-4361-B0E6-4E2202EAB768}" type="datetimeFigureOut">
              <a:rPr lang="en-US" smtClean="0"/>
              <a:pPr/>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A0BA9-7B87-41B6-B84D-6461D6EA96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24344-B382-4361-B0E6-4E2202EAB768}" type="datetimeFigureOut">
              <a:rPr lang="en-US" smtClean="0"/>
              <a:pPr/>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A0BA9-7B87-41B6-B84D-6461D6EA96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824344-B382-4361-B0E6-4E2202EAB768}"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A0BA9-7B87-41B6-B84D-6461D6EA96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824344-B382-4361-B0E6-4E2202EAB768}"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A0BA9-7B87-41B6-B84D-6461D6EA96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24344-B382-4361-B0E6-4E2202EAB768}" type="datetimeFigureOut">
              <a:rPr lang="en-US" smtClean="0"/>
              <a:pPr/>
              <a:t>10/29/2020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A0BA9-7B87-41B6-B84D-6461D6EA96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BENEFITS OF CSR </a:t>
            </a:r>
            <a:endParaRPr lang="en-US" dirty="0"/>
          </a:p>
        </p:txBody>
      </p:sp>
      <p:pic>
        <p:nvPicPr>
          <p:cNvPr id="13314" name="Picture 2" descr="7 Steps to CSR Success – Annemarie du LeBohn; IronButterfly"/>
          <p:cNvPicPr>
            <a:picLocks noChangeAspect="1" noChangeArrowheads="1"/>
          </p:cNvPicPr>
          <p:nvPr/>
        </p:nvPicPr>
        <p:blipFill>
          <a:blip r:embed="rId2"/>
          <a:srcRect/>
          <a:stretch>
            <a:fillRect/>
          </a:stretch>
        </p:blipFill>
        <p:spPr bwMode="auto">
          <a:xfrm>
            <a:off x="228600" y="1524000"/>
            <a:ext cx="8610600" cy="4343400"/>
          </a:xfrm>
          <a:prstGeom prst="rect">
            <a:avLst/>
          </a:prstGeom>
          <a:noFill/>
        </p:spPr>
      </p:pic>
      <p:pic>
        <p:nvPicPr>
          <p:cNvPr id="6" name="Picture 5"/>
          <p:cNvPicPr>
            <a:picLocks noChangeAspect="1" noChangeArrowheads="1"/>
          </p:cNvPicPr>
          <p:nvPr/>
        </p:nvPicPr>
        <p:blipFill>
          <a:blip r:embed="rId3" cstate="print"/>
          <a:srcRect/>
          <a:stretch>
            <a:fillRect/>
          </a:stretch>
        </p:blipFill>
        <p:spPr bwMode="auto">
          <a:xfrm>
            <a:off x="25400" y="228600"/>
            <a:ext cx="1600200" cy="457200"/>
          </a:xfrm>
          <a:prstGeom prst="rect">
            <a:avLst/>
          </a:prstGeom>
          <a:noFill/>
          <a:ln w="9525">
            <a:noFill/>
            <a:miter lim="800000"/>
            <a:headEnd/>
            <a:tailEnd/>
          </a:ln>
        </p:spPr>
      </p:pic>
      <p:sp>
        <p:nvSpPr>
          <p:cNvPr id="9" name="TextBox 8">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a:solidFill>
                  <a:schemeClr val="bg1">
                    <a:lumMod val="50000"/>
                  </a:schemeClr>
                </a:solidFill>
                <a:latin typeface="Times New Roman" pitchFamily="18" charset="0"/>
                <a:cs typeface="Times New Roman" pitchFamily="18" charset="0"/>
              </a:rPr>
              <a:t>Career Development </a:t>
            </a:r>
            <a:r>
              <a:rPr lang="en-IN" sz="1200" b="1" i="1" dirty="0" smtClean="0">
                <a:solidFill>
                  <a:schemeClr val="bg1">
                    <a:lumMod val="50000"/>
                  </a:schemeClr>
                </a:solidFill>
                <a:latin typeface="Times New Roman" pitchFamily="18" charset="0"/>
                <a:cs typeface="Times New Roman" pitchFamily="18" charset="0"/>
              </a:rPr>
              <a:t>Centre</a:t>
            </a:r>
            <a:endParaRPr lang="en-IN" sz="1200" b="1" i="1" dirty="0">
              <a:solidFill>
                <a:schemeClr val="bg1">
                  <a:lumMod val="50000"/>
                </a:schemeClr>
              </a:solidFill>
              <a:latin typeface="Times New Roman" pitchFamily="18" charset="0"/>
              <a:cs typeface="Times New Roman" pitchFamily="18" charset="0"/>
            </a:endParaRPr>
          </a:p>
          <a:p>
            <a:r>
              <a:rPr lang="en-IN" sz="1200" b="1" i="1" dirty="0">
                <a:solidFill>
                  <a:schemeClr val="bg1">
                    <a:lumMod val="50000"/>
                  </a:schemeClr>
                </a:solidFill>
                <a:latin typeface="Times New Roman" pitchFamily="18" charset="0"/>
                <a:cs typeface="Times New Roman" pitchFamily="18" charset="0"/>
              </a:rPr>
              <a:t>SRMIST –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Culture</a:t>
            </a:r>
            <a:endParaRPr lang="en-US" dirty="0"/>
          </a:p>
        </p:txBody>
      </p:sp>
      <p:sp>
        <p:nvSpPr>
          <p:cNvPr id="3" name="Content Placeholder 2"/>
          <p:cNvSpPr>
            <a:spLocks noGrp="1"/>
          </p:cNvSpPr>
          <p:nvPr>
            <p:ph idx="1"/>
          </p:nvPr>
        </p:nvSpPr>
        <p:spPr/>
        <p:txBody>
          <a:bodyPr>
            <a:normAutofit lnSpcReduction="10000"/>
          </a:bodyPr>
          <a:lstStyle/>
          <a:p>
            <a:r>
              <a:rPr lang="en-US" dirty="0" smtClean="0"/>
              <a:t>Each cultural group has </a:t>
            </a:r>
          </a:p>
          <a:p>
            <a:pPr>
              <a:buNone/>
            </a:pPr>
            <a:r>
              <a:rPr lang="en-US" dirty="0" smtClean="0"/>
              <a:t>    unique strengths and </a:t>
            </a:r>
          </a:p>
          <a:p>
            <a:pPr>
              <a:buNone/>
            </a:pPr>
            <a:r>
              <a:rPr lang="en-US" dirty="0" smtClean="0"/>
              <a:t>    perspectives that the larger </a:t>
            </a:r>
          </a:p>
          <a:p>
            <a:pPr>
              <a:buNone/>
            </a:pPr>
            <a:r>
              <a:rPr lang="en-US" dirty="0" smtClean="0"/>
              <a:t>    community can benefit from.</a:t>
            </a:r>
          </a:p>
          <a:p>
            <a:r>
              <a:rPr lang="en-US" dirty="0" smtClean="0"/>
              <a:t>Understanding cultures</a:t>
            </a:r>
          </a:p>
          <a:p>
            <a:pPr>
              <a:buNone/>
            </a:pPr>
            <a:r>
              <a:rPr lang="en-US" dirty="0" smtClean="0"/>
              <a:t>    will help us overcome</a:t>
            </a:r>
          </a:p>
          <a:p>
            <a:pPr>
              <a:buNone/>
            </a:pPr>
            <a:r>
              <a:rPr lang="en-US" dirty="0" smtClean="0"/>
              <a:t>    and prevent racial and</a:t>
            </a:r>
          </a:p>
          <a:p>
            <a:pPr>
              <a:buNone/>
            </a:pPr>
            <a:r>
              <a:rPr lang="en-US" dirty="0" smtClean="0"/>
              <a:t>     ethnic divisions .</a:t>
            </a:r>
            <a:endParaRPr lang="en-US" dirty="0"/>
          </a:p>
        </p:txBody>
      </p:sp>
      <p:pic>
        <p:nvPicPr>
          <p:cNvPr id="4" name="Picture 3" descr="Is Your Culture Anchored in Strengths or Weaknesses? - The Clemmer Group"/>
          <p:cNvPicPr/>
          <p:nvPr/>
        </p:nvPicPr>
        <p:blipFill>
          <a:blip r:embed="rId2"/>
          <a:srcRect/>
          <a:stretch>
            <a:fillRect/>
          </a:stretch>
        </p:blipFill>
        <p:spPr bwMode="auto">
          <a:xfrm>
            <a:off x="5638800" y="1219200"/>
            <a:ext cx="3276600" cy="2285999"/>
          </a:xfrm>
          <a:prstGeom prst="rect">
            <a:avLst/>
          </a:prstGeom>
          <a:noFill/>
          <a:ln w="9525">
            <a:noFill/>
            <a:miter lim="800000"/>
            <a:headEnd/>
            <a:tailEnd/>
          </a:ln>
        </p:spPr>
      </p:pic>
      <p:pic>
        <p:nvPicPr>
          <p:cNvPr id="5" name="Picture 4" descr="Talking to kids about discrimination"/>
          <p:cNvPicPr/>
          <p:nvPr/>
        </p:nvPicPr>
        <p:blipFill>
          <a:blip r:embed="rId3"/>
          <a:srcRect/>
          <a:stretch>
            <a:fillRect/>
          </a:stretch>
        </p:blipFill>
        <p:spPr bwMode="auto">
          <a:xfrm>
            <a:off x="5791200" y="3810000"/>
            <a:ext cx="3048000" cy="2362200"/>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0" y="152400"/>
            <a:ext cx="1447800" cy="838200"/>
          </a:xfrm>
          <a:prstGeom prst="rect">
            <a:avLst/>
          </a:prstGeom>
          <a:noFill/>
          <a:ln w="9525">
            <a:noFill/>
            <a:miter lim="800000"/>
            <a:headEnd/>
            <a:tailEnd/>
          </a:ln>
        </p:spPr>
      </p:pic>
      <p:sp>
        <p:nvSpPr>
          <p:cNvPr id="7" name="TextBox 6">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Culture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People from different cultures </a:t>
            </a:r>
          </a:p>
          <a:p>
            <a:pPr>
              <a:buNone/>
            </a:pPr>
            <a:r>
              <a:rPr lang="en-US" dirty="0" smtClean="0"/>
              <a:t>    have to be included in </a:t>
            </a:r>
          </a:p>
          <a:p>
            <a:pPr>
              <a:buNone/>
            </a:pPr>
            <a:r>
              <a:rPr lang="en-US" dirty="0" smtClean="0"/>
              <a:t>    decision-making processes </a:t>
            </a:r>
          </a:p>
          <a:p>
            <a:pPr>
              <a:buNone/>
            </a:pPr>
            <a:r>
              <a:rPr lang="en-US" dirty="0" smtClean="0"/>
              <a:t>     in order for programs or</a:t>
            </a:r>
          </a:p>
          <a:p>
            <a:pPr>
              <a:buNone/>
            </a:pPr>
            <a:r>
              <a:rPr lang="en-US" dirty="0" smtClean="0"/>
              <a:t>      policies to be effective .</a:t>
            </a:r>
          </a:p>
          <a:p>
            <a:endParaRPr lang="en-US" dirty="0" smtClean="0"/>
          </a:p>
          <a:p>
            <a:r>
              <a:rPr lang="en-US" dirty="0" smtClean="0"/>
              <a:t>An appreciation of cultural </a:t>
            </a:r>
          </a:p>
          <a:p>
            <a:pPr>
              <a:buNone/>
            </a:pPr>
            <a:r>
              <a:rPr lang="en-US" dirty="0" smtClean="0"/>
              <a:t>    diversity goes hand-in-hand </a:t>
            </a:r>
          </a:p>
          <a:p>
            <a:pPr>
              <a:buNone/>
            </a:pPr>
            <a:r>
              <a:rPr lang="en-US" dirty="0" smtClean="0"/>
              <a:t>    with a just and equitable </a:t>
            </a:r>
          </a:p>
          <a:p>
            <a:pPr>
              <a:buNone/>
            </a:pPr>
            <a:r>
              <a:rPr lang="en-US" dirty="0" smtClean="0"/>
              <a:t>     society .   </a:t>
            </a:r>
            <a:endParaRPr lang="en-US" dirty="0"/>
          </a:p>
        </p:txBody>
      </p:sp>
      <p:pic>
        <p:nvPicPr>
          <p:cNvPr id="4" name="Picture 3" descr="Company Culture: What It Entails I BrighterMonday"/>
          <p:cNvPicPr/>
          <p:nvPr/>
        </p:nvPicPr>
        <p:blipFill>
          <a:blip r:embed="rId2"/>
          <a:srcRect/>
          <a:stretch>
            <a:fillRect/>
          </a:stretch>
        </p:blipFill>
        <p:spPr bwMode="auto">
          <a:xfrm>
            <a:off x="5562600" y="1600201"/>
            <a:ext cx="3200400" cy="2209800"/>
          </a:xfrm>
          <a:prstGeom prst="rect">
            <a:avLst/>
          </a:prstGeom>
          <a:noFill/>
          <a:ln w="9525">
            <a:noFill/>
            <a:miter lim="800000"/>
            <a:headEnd/>
            <a:tailEnd/>
          </a:ln>
        </p:spPr>
      </p:pic>
      <p:pic>
        <p:nvPicPr>
          <p:cNvPr id="5" name="Picture 4" descr="Taking a Stand for a More Equitable Society | NASW Assurance Services"/>
          <p:cNvPicPr/>
          <p:nvPr/>
        </p:nvPicPr>
        <p:blipFill>
          <a:blip r:embed="rId3"/>
          <a:srcRect/>
          <a:stretch>
            <a:fillRect/>
          </a:stretch>
        </p:blipFill>
        <p:spPr bwMode="auto">
          <a:xfrm>
            <a:off x="5638800" y="4191000"/>
            <a:ext cx="3124200" cy="2057400"/>
          </a:xfrm>
          <a:prstGeom prst="rect">
            <a:avLst/>
          </a:prstGeom>
          <a:noFill/>
          <a:ln w="9525">
            <a:noFill/>
            <a:miter lim="800000"/>
            <a:headEnd/>
            <a:tailEnd/>
          </a:ln>
        </p:spPr>
      </p:pic>
      <p:sp>
        <p:nvSpPr>
          <p:cNvPr id="6" name="TextBox 5">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pic>
        <p:nvPicPr>
          <p:cNvPr id="7" name="Picture 6"/>
          <p:cNvPicPr>
            <a:picLocks noChangeAspect="1" noChangeArrowheads="1"/>
          </p:cNvPicPr>
          <p:nvPr/>
        </p:nvPicPr>
        <p:blipFill>
          <a:blip r:embed="rId4" cstate="print"/>
          <a:srcRect/>
          <a:stretch>
            <a:fillRect/>
          </a:stretch>
        </p:blipFill>
        <p:spPr bwMode="auto">
          <a:xfrm>
            <a:off x="0" y="152400"/>
            <a:ext cx="1447800" cy="8382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Diversity Issues When Developing Work Relations with Colleagues</a:t>
            </a:r>
            <a:endParaRPr lang="en-US" b="1"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smtClean="0"/>
              <a:t>Issues that could divide us in workplace</a:t>
            </a:r>
          </a:p>
          <a:p>
            <a:pPr>
              <a:buFont typeface="Wingdings" pitchFamily="2" charset="2"/>
              <a:buChar char="Ø"/>
            </a:pPr>
            <a:r>
              <a:rPr lang="en-US" dirty="0" smtClean="0"/>
              <a:t> Language</a:t>
            </a:r>
          </a:p>
          <a:p>
            <a:pPr>
              <a:buFont typeface="Wingdings" pitchFamily="2" charset="2"/>
              <a:buChar char="Ø"/>
            </a:pPr>
            <a:r>
              <a:rPr lang="en-US" dirty="0" smtClean="0"/>
              <a:t>Differences in Values and Etiquette</a:t>
            </a:r>
          </a:p>
          <a:p>
            <a:pPr>
              <a:buFont typeface="Wingdings" pitchFamily="2" charset="2"/>
              <a:buChar char="Ø"/>
            </a:pPr>
            <a:r>
              <a:rPr lang="en-US" dirty="0" smtClean="0"/>
              <a:t>Tone of voice</a:t>
            </a:r>
          </a:p>
          <a:p>
            <a:pPr>
              <a:buFont typeface="Wingdings" pitchFamily="2" charset="2"/>
              <a:buChar char="Ø"/>
            </a:pPr>
            <a:r>
              <a:rPr lang="en-US" dirty="0" smtClean="0"/>
              <a:t>Clustering </a:t>
            </a:r>
          </a:p>
          <a:p>
            <a:pPr>
              <a:buFont typeface="Wingdings" pitchFamily="2" charset="2"/>
              <a:buChar char="Ø"/>
            </a:pPr>
            <a:r>
              <a:rPr lang="en-US" dirty="0" smtClean="0"/>
              <a:t>Communication</a:t>
            </a:r>
          </a:p>
          <a:p>
            <a:pPr>
              <a:buFont typeface="Wingdings" pitchFamily="2" charset="2"/>
              <a:buChar char="Ø"/>
            </a:pPr>
            <a:r>
              <a:rPr lang="en-US" dirty="0" smtClean="0"/>
              <a:t>Tolerance </a:t>
            </a:r>
          </a:p>
          <a:p>
            <a:pPr>
              <a:buFont typeface="Wingdings" pitchFamily="2" charset="2"/>
              <a:buChar char="Ø"/>
            </a:pPr>
            <a:r>
              <a:rPr lang="en-US" dirty="0" smtClean="0"/>
              <a:t>Religious issues</a:t>
            </a:r>
          </a:p>
          <a:p>
            <a:pPr>
              <a:buFont typeface="Wingdings" pitchFamily="2" charset="2"/>
              <a:buChar char="Ø"/>
            </a:pPr>
            <a:r>
              <a:rPr lang="en-US" dirty="0" smtClean="0"/>
              <a:t>Workplace issues</a:t>
            </a:r>
          </a:p>
          <a:p>
            <a:pPr>
              <a:buFont typeface="Wingdings" pitchFamily="2" charset="2"/>
              <a:buChar char="Ø"/>
            </a:pPr>
            <a:endParaRPr lang="en-US" dirty="0"/>
          </a:p>
        </p:txBody>
      </p:sp>
      <p:pic>
        <p:nvPicPr>
          <p:cNvPr id="4" name="Picture 3" descr="Cultural Diversity In The Workforce"/>
          <p:cNvPicPr/>
          <p:nvPr/>
        </p:nvPicPr>
        <p:blipFill>
          <a:blip r:embed="rId2"/>
          <a:srcRect/>
          <a:stretch>
            <a:fillRect/>
          </a:stretch>
        </p:blipFill>
        <p:spPr bwMode="auto">
          <a:xfrm>
            <a:off x="5105400" y="3124200"/>
            <a:ext cx="3581400" cy="3352800"/>
          </a:xfrm>
          <a:prstGeom prst="rect">
            <a:avLst/>
          </a:prstGeom>
          <a:noFill/>
          <a:ln w="9525">
            <a:noFill/>
            <a:miter lim="800000"/>
            <a:headEnd/>
            <a:tailEnd/>
          </a:ln>
        </p:spPr>
      </p:pic>
      <p:sp>
        <p:nvSpPr>
          <p:cNvPr id="5" name="TextBox 4">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pic>
        <p:nvPicPr>
          <p:cNvPr id="6" name="Picture 5"/>
          <p:cNvPicPr>
            <a:picLocks noChangeAspect="1" noChangeArrowheads="1"/>
          </p:cNvPicPr>
          <p:nvPr/>
        </p:nvPicPr>
        <p:blipFill>
          <a:blip r:embed="rId3" cstate="print"/>
          <a:srcRect/>
          <a:stretch>
            <a:fillRect/>
          </a:stretch>
        </p:blipFill>
        <p:spPr bwMode="auto">
          <a:xfrm>
            <a:off x="0" y="152400"/>
            <a:ext cx="1371600" cy="8382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Overcoming Issues</a:t>
            </a:r>
            <a:endParaRPr lang="en-US" dirty="0"/>
          </a:p>
        </p:txBody>
      </p:sp>
      <p:sp>
        <p:nvSpPr>
          <p:cNvPr id="3" name="Content Placeholder 2"/>
          <p:cNvSpPr>
            <a:spLocks noGrp="1"/>
          </p:cNvSpPr>
          <p:nvPr>
            <p:ph idx="1"/>
          </p:nvPr>
        </p:nvSpPr>
        <p:spPr>
          <a:xfrm>
            <a:off x="457200" y="1219200"/>
            <a:ext cx="8229600" cy="4906963"/>
          </a:xfrm>
        </p:spPr>
        <p:txBody>
          <a:bodyPr>
            <a:normAutofit fontScale="92500"/>
          </a:bodyPr>
          <a:lstStyle/>
          <a:p>
            <a:r>
              <a:rPr lang="en-US" dirty="0" smtClean="0"/>
              <a:t>Showing respect in </a:t>
            </a:r>
          </a:p>
          <a:p>
            <a:pPr>
              <a:buNone/>
            </a:pPr>
            <a:r>
              <a:rPr lang="en-US" dirty="0" smtClean="0"/>
              <a:t>     small ways can build </a:t>
            </a:r>
          </a:p>
          <a:p>
            <a:pPr>
              <a:buNone/>
            </a:pPr>
            <a:r>
              <a:rPr lang="en-US" dirty="0" smtClean="0"/>
              <a:t>     trust despite diversity</a:t>
            </a:r>
          </a:p>
          <a:p>
            <a:r>
              <a:rPr lang="en-US" dirty="0" smtClean="0"/>
              <a:t>Learning how to say a </a:t>
            </a:r>
          </a:p>
          <a:p>
            <a:pPr>
              <a:buNone/>
            </a:pPr>
            <a:r>
              <a:rPr lang="en-US" dirty="0" smtClean="0"/>
              <a:t>    colleague’s name </a:t>
            </a:r>
          </a:p>
          <a:p>
            <a:pPr>
              <a:buNone/>
            </a:pPr>
            <a:r>
              <a:rPr lang="en-US" dirty="0" smtClean="0"/>
              <a:t>    correctly.</a:t>
            </a:r>
          </a:p>
          <a:p>
            <a:r>
              <a:rPr lang="en-US" dirty="0" smtClean="0"/>
              <a:t>Setting aside your beliefs, assumptions and judgments to see through other’s cultural lenses</a:t>
            </a:r>
          </a:p>
          <a:p>
            <a:pPr>
              <a:buNone/>
            </a:pPr>
            <a:r>
              <a:rPr lang="en-US" dirty="0" smtClean="0"/>
              <a:t> </a:t>
            </a:r>
            <a:endParaRPr lang="en-US" dirty="0"/>
          </a:p>
        </p:txBody>
      </p:sp>
      <p:sp>
        <p:nvSpPr>
          <p:cNvPr id="4" name="TextBox 3">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cstate="print"/>
          <a:srcRect/>
          <a:stretch>
            <a:fillRect/>
          </a:stretch>
        </p:blipFill>
        <p:spPr bwMode="auto">
          <a:xfrm>
            <a:off x="0" y="152400"/>
            <a:ext cx="1447800" cy="838200"/>
          </a:xfrm>
          <a:prstGeom prst="rect">
            <a:avLst/>
          </a:prstGeom>
          <a:noFill/>
          <a:ln w="9525">
            <a:noFill/>
            <a:miter lim="800000"/>
            <a:headEnd/>
            <a:tailEnd/>
          </a:ln>
        </p:spPr>
      </p:pic>
      <p:pic>
        <p:nvPicPr>
          <p:cNvPr id="6" name="Picture 5" descr="Cross-cultural communication International communication Intercultural  competence Cultural diversity, language transparent background PNG clipart  | HiClipart"/>
          <p:cNvPicPr/>
          <p:nvPr/>
        </p:nvPicPr>
        <p:blipFill>
          <a:blip r:embed="rId3"/>
          <a:srcRect/>
          <a:stretch>
            <a:fillRect/>
          </a:stretch>
        </p:blipFill>
        <p:spPr bwMode="auto">
          <a:xfrm>
            <a:off x="4876800" y="1447800"/>
            <a:ext cx="3733800" cy="2895599"/>
          </a:xfrm>
          <a:prstGeom prst="rect">
            <a:avLst/>
          </a:prstGeom>
          <a:noFill/>
          <a:ln w="9525">
            <a:noFill/>
            <a:miter lim="800000"/>
            <a:headEnd/>
            <a:tailEnd/>
          </a:ln>
        </p:spPr>
      </p:pic>
    </p:spTree>
  </p:cSld>
  <p:clrMapOvr>
    <a:masterClrMapping/>
  </p:clrMapOvr>
  <p:transition spd="slow">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good relationships?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0" y="152400"/>
            <a:ext cx="1143000" cy="1066800"/>
          </a:xfrm>
          <a:prstGeom prst="rect">
            <a:avLst/>
          </a:prstGeom>
          <a:noFill/>
          <a:ln w="9525">
            <a:noFill/>
            <a:miter lim="800000"/>
            <a:headEnd/>
            <a:tailEnd/>
          </a:ln>
        </p:spPr>
      </p:pic>
      <p:sp>
        <p:nvSpPr>
          <p:cNvPr id="9" name="Content Placeholder 8"/>
          <p:cNvSpPr>
            <a:spLocks noGrp="1"/>
          </p:cNvSpPr>
          <p:nvPr>
            <p:ph idx="1"/>
          </p:nvPr>
        </p:nvSpPr>
        <p:spPr/>
        <p:txBody>
          <a:bodyPr>
            <a:normAutofit fontScale="92500"/>
          </a:bodyPr>
          <a:lstStyle/>
          <a:p>
            <a:r>
              <a:rPr lang="en-US" dirty="0" smtClean="0"/>
              <a:t>Better the relationship at work leads to happiness and more productivity</a:t>
            </a:r>
          </a:p>
          <a:p>
            <a:r>
              <a:rPr lang="en-US" dirty="0" smtClean="0"/>
              <a:t>Work becomes more enjoyable</a:t>
            </a:r>
          </a:p>
          <a:p>
            <a:r>
              <a:rPr lang="en-US" dirty="0" smtClean="0"/>
              <a:t>Getting along with changes</a:t>
            </a:r>
          </a:p>
          <a:p>
            <a:r>
              <a:rPr lang="en-US" dirty="0" smtClean="0"/>
              <a:t>Becoming innovative and creative</a:t>
            </a:r>
          </a:p>
          <a:p>
            <a:r>
              <a:rPr lang="en-US" dirty="0" smtClean="0"/>
              <a:t>Gives more freedom and focus on opportunities</a:t>
            </a:r>
          </a:p>
          <a:p>
            <a:r>
              <a:rPr lang="en-US" dirty="0" smtClean="0"/>
              <a:t>To develop our career and develop working relationship in the professional circle.</a:t>
            </a:r>
            <a:endParaRPr lang="en-US" dirty="0"/>
          </a:p>
        </p:txBody>
      </p:sp>
      <p:sp>
        <p:nvSpPr>
          <p:cNvPr id="10" name="TextBox 9">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pic>
        <p:nvPicPr>
          <p:cNvPr id="11" name="Picture 10" descr="Establish and Maintain A Successful Working Relationship | Blog EBE"/>
          <p:cNvPicPr/>
          <p:nvPr/>
        </p:nvPicPr>
        <p:blipFill>
          <a:blip r:embed="rId3"/>
          <a:srcRect/>
          <a:stretch>
            <a:fillRect/>
          </a:stretch>
        </p:blipFill>
        <p:spPr bwMode="auto">
          <a:xfrm>
            <a:off x="6172200" y="2057400"/>
            <a:ext cx="2819400" cy="22098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good relationship</a:t>
            </a:r>
            <a:endParaRPr lang="en-US" dirty="0"/>
          </a:p>
        </p:txBody>
      </p:sp>
      <p:sp>
        <p:nvSpPr>
          <p:cNvPr id="3" name="Content Placeholder 2"/>
          <p:cNvSpPr>
            <a:spLocks noGrp="1"/>
          </p:cNvSpPr>
          <p:nvPr>
            <p:ph idx="1"/>
          </p:nvPr>
        </p:nvSpPr>
        <p:spPr/>
        <p:txBody>
          <a:bodyPr/>
          <a:lstStyle/>
          <a:p>
            <a:pPr>
              <a:buNone/>
            </a:pPr>
            <a:r>
              <a:rPr lang="en-US" dirty="0" smtClean="0"/>
              <a:t>   Characteristics that make up good relationship:</a:t>
            </a:r>
          </a:p>
          <a:p>
            <a:r>
              <a:rPr lang="en-US" dirty="0" smtClean="0"/>
              <a:t>Trust</a:t>
            </a:r>
          </a:p>
          <a:p>
            <a:r>
              <a:rPr lang="en-US" dirty="0" smtClean="0"/>
              <a:t>Mutual Respect</a:t>
            </a:r>
          </a:p>
          <a:p>
            <a:r>
              <a:rPr lang="en-US" dirty="0" smtClean="0"/>
              <a:t>Mindfulness</a:t>
            </a:r>
          </a:p>
          <a:p>
            <a:r>
              <a:rPr lang="en-US" dirty="0" smtClean="0"/>
              <a:t>Welcoming Diversity</a:t>
            </a:r>
          </a:p>
          <a:p>
            <a:r>
              <a:rPr lang="en-US" dirty="0" smtClean="0"/>
              <a:t>Open Communication</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152400" y="152400"/>
            <a:ext cx="990600" cy="1066800"/>
          </a:xfrm>
          <a:prstGeom prst="rect">
            <a:avLst/>
          </a:prstGeom>
          <a:noFill/>
          <a:ln w="9525">
            <a:noFill/>
            <a:miter lim="800000"/>
            <a:headEnd/>
            <a:tailEnd/>
          </a:ln>
        </p:spPr>
      </p:pic>
      <p:sp>
        <p:nvSpPr>
          <p:cNvPr id="5" name="TextBox 4">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Defining Good relationship- Trust</a:t>
            </a:r>
            <a:endParaRPr lang="en-US" dirty="0"/>
          </a:p>
        </p:txBody>
      </p:sp>
      <p:sp>
        <p:nvSpPr>
          <p:cNvPr id="5" name="Content Placeholder 4"/>
          <p:cNvSpPr>
            <a:spLocks noGrp="1"/>
          </p:cNvSpPr>
          <p:nvPr>
            <p:ph idx="1"/>
          </p:nvPr>
        </p:nvSpPr>
        <p:spPr/>
        <p:txBody>
          <a:bodyPr/>
          <a:lstStyle/>
          <a:p>
            <a:r>
              <a:rPr lang="en-US" dirty="0" smtClean="0"/>
              <a:t>Foundation of a good relationship</a:t>
            </a:r>
          </a:p>
          <a:p>
            <a:r>
              <a:rPr lang="en-US" dirty="0" smtClean="0"/>
              <a:t>Helps communicate effectively.</a:t>
            </a:r>
          </a:p>
          <a:p>
            <a:r>
              <a:rPr lang="en-US" dirty="0" smtClean="0"/>
              <a:t>You can be open and honest with</a:t>
            </a:r>
          </a:p>
          <a:p>
            <a:pPr>
              <a:buNone/>
            </a:pPr>
            <a:r>
              <a:rPr lang="en-US" dirty="0" smtClean="0"/>
              <a:t>     your thoughts and actions.</a:t>
            </a:r>
          </a:p>
          <a:p>
            <a:pPr>
              <a:buNone/>
            </a:pPr>
            <a:endParaRPr lang="en-US" dirty="0" smtClean="0"/>
          </a:p>
          <a:p>
            <a:pPr>
              <a:buNone/>
            </a:pPr>
            <a:endParaRPr lang="en-US" dirty="0" smtClean="0"/>
          </a:p>
          <a:p>
            <a:pPr>
              <a:buNone/>
            </a:pPr>
            <a:endParaRPr lang="en-US" dirty="0"/>
          </a:p>
        </p:txBody>
      </p:sp>
      <p:pic>
        <p:nvPicPr>
          <p:cNvPr id="6" name="Picture 5" descr="The Importance of Building Strong Relationships"/>
          <p:cNvPicPr/>
          <p:nvPr/>
        </p:nvPicPr>
        <p:blipFill>
          <a:blip r:embed="rId2"/>
          <a:srcRect/>
          <a:stretch>
            <a:fillRect/>
          </a:stretch>
        </p:blipFill>
        <p:spPr bwMode="auto">
          <a:xfrm>
            <a:off x="6477000" y="1447800"/>
            <a:ext cx="2438400" cy="3962400"/>
          </a:xfrm>
          <a:prstGeom prst="rect">
            <a:avLst/>
          </a:prstGeom>
          <a:noFill/>
          <a:ln w="9525">
            <a:noFill/>
            <a:miter lim="800000"/>
            <a:headEnd/>
            <a:tailEnd/>
          </a:ln>
        </p:spPr>
      </p:pic>
      <p:pic>
        <p:nvPicPr>
          <p:cNvPr id="7" name="Picture 6" descr="How to Rebuild Trust by Going Back to Basics | Intelivate"/>
          <p:cNvPicPr/>
          <p:nvPr/>
        </p:nvPicPr>
        <p:blipFill>
          <a:blip r:embed="rId3"/>
          <a:srcRect/>
          <a:stretch>
            <a:fillRect/>
          </a:stretch>
        </p:blipFill>
        <p:spPr bwMode="auto">
          <a:xfrm>
            <a:off x="1066800" y="3886200"/>
            <a:ext cx="5257800" cy="2667000"/>
          </a:xfrm>
          <a:prstGeom prst="rect">
            <a:avLst/>
          </a:prstGeom>
          <a:noFill/>
          <a:ln w="9525">
            <a:noFill/>
            <a:miter lim="800000"/>
            <a:headEnd/>
            <a:tailEnd/>
          </a:ln>
        </p:spPr>
      </p:pic>
      <p:pic>
        <p:nvPicPr>
          <p:cNvPr id="8" name="Picture 7"/>
          <p:cNvPicPr>
            <a:picLocks noChangeAspect="1" noChangeArrowheads="1"/>
          </p:cNvPicPr>
          <p:nvPr/>
        </p:nvPicPr>
        <p:blipFill>
          <a:blip r:embed="rId4" cstate="print"/>
          <a:srcRect/>
          <a:stretch>
            <a:fillRect/>
          </a:stretch>
        </p:blipFill>
        <p:spPr bwMode="auto">
          <a:xfrm>
            <a:off x="0" y="152400"/>
            <a:ext cx="1066800" cy="1066800"/>
          </a:xfrm>
          <a:prstGeom prst="rect">
            <a:avLst/>
          </a:prstGeom>
          <a:noFill/>
          <a:ln w="9525">
            <a:noFill/>
            <a:miter lim="800000"/>
            <a:headEnd/>
            <a:tailEnd/>
          </a:ln>
        </p:spPr>
      </p:pic>
      <p:sp>
        <p:nvSpPr>
          <p:cNvPr id="9" name="TextBox 8">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Respect</a:t>
            </a:r>
            <a:endParaRPr lang="en-US" dirty="0"/>
          </a:p>
        </p:txBody>
      </p:sp>
      <p:sp>
        <p:nvSpPr>
          <p:cNvPr id="3" name="Content Placeholder 2"/>
          <p:cNvSpPr>
            <a:spLocks noGrp="1"/>
          </p:cNvSpPr>
          <p:nvPr>
            <p:ph idx="1"/>
          </p:nvPr>
        </p:nvSpPr>
        <p:spPr/>
        <p:txBody>
          <a:bodyPr/>
          <a:lstStyle/>
          <a:p>
            <a:r>
              <a:rPr lang="en-US" dirty="0" smtClean="0"/>
              <a:t>When you respect people and value their ideas they value yours.</a:t>
            </a:r>
          </a:p>
          <a:p>
            <a:r>
              <a:rPr lang="en-US" dirty="0" smtClean="0"/>
              <a:t>Can build solutions based </a:t>
            </a:r>
          </a:p>
          <a:p>
            <a:pPr>
              <a:buNone/>
            </a:pPr>
            <a:r>
              <a:rPr lang="en-US" dirty="0" smtClean="0"/>
              <a:t>     on your collective insight</a:t>
            </a:r>
          </a:p>
          <a:p>
            <a:pPr>
              <a:buNone/>
            </a:pPr>
            <a:r>
              <a:rPr lang="en-US" dirty="0" smtClean="0"/>
              <a:t>     wisdom and creativity.</a:t>
            </a:r>
          </a:p>
          <a:p>
            <a:pPr>
              <a:buNone/>
            </a:pPr>
            <a:endParaRPr lang="en-US" dirty="0" smtClean="0"/>
          </a:p>
          <a:p>
            <a:endParaRPr lang="en-US" dirty="0"/>
          </a:p>
        </p:txBody>
      </p:sp>
      <p:pic>
        <p:nvPicPr>
          <p:cNvPr id="4" name="Picture 3" descr="Mutual Respect. The foundation of genuine harmony. | by Charu Pasternak |  Medium"/>
          <p:cNvPicPr/>
          <p:nvPr/>
        </p:nvPicPr>
        <p:blipFill>
          <a:blip r:embed="rId2"/>
          <a:srcRect/>
          <a:stretch>
            <a:fillRect/>
          </a:stretch>
        </p:blipFill>
        <p:spPr bwMode="auto">
          <a:xfrm>
            <a:off x="5562600" y="2133600"/>
            <a:ext cx="2971800" cy="30480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152400" y="152400"/>
            <a:ext cx="914400" cy="1066800"/>
          </a:xfrm>
          <a:prstGeom prst="rect">
            <a:avLst/>
          </a:prstGeom>
          <a:noFill/>
          <a:ln w="9525">
            <a:noFill/>
            <a:miter lim="800000"/>
            <a:headEnd/>
            <a:tailEnd/>
          </a:ln>
        </p:spPr>
      </p:pic>
      <p:sp>
        <p:nvSpPr>
          <p:cNvPr id="6" name="TextBox 5">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Mindfulness</a:t>
            </a:r>
            <a:endParaRPr lang="en-US" dirty="0"/>
          </a:p>
        </p:txBody>
      </p:sp>
      <p:sp>
        <p:nvSpPr>
          <p:cNvPr id="3" name="Content Placeholder 2"/>
          <p:cNvSpPr>
            <a:spLocks noGrp="1"/>
          </p:cNvSpPr>
          <p:nvPr>
            <p:ph idx="1"/>
          </p:nvPr>
        </p:nvSpPr>
        <p:spPr/>
        <p:txBody>
          <a:bodyPr/>
          <a:lstStyle/>
          <a:p>
            <a:r>
              <a:rPr lang="en-US" dirty="0" smtClean="0"/>
              <a:t>Taking responsibility for your words and actions.</a:t>
            </a:r>
          </a:p>
          <a:p>
            <a:r>
              <a:rPr lang="en-US" dirty="0" smtClean="0"/>
              <a:t>Mindful people are careful about </a:t>
            </a:r>
          </a:p>
          <a:p>
            <a:pPr>
              <a:buNone/>
            </a:pPr>
            <a:r>
              <a:rPr lang="en-US" dirty="0" smtClean="0"/>
              <a:t>    what they  say.</a:t>
            </a:r>
          </a:p>
          <a:p>
            <a:r>
              <a:rPr lang="en-US" dirty="0" smtClean="0"/>
              <a:t>Mindful people don’t let negative </a:t>
            </a:r>
          </a:p>
          <a:p>
            <a:pPr>
              <a:buNone/>
            </a:pPr>
            <a:r>
              <a:rPr lang="en-US" dirty="0" smtClean="0"/>
              <a:t>     emotions impact people around </a:t>
            </a:r>
          </a:p>
          <a:p>
            <a:pPr>
              <a:buNone/>
            </a:pPr>
            <a:r>
              <a:rPr lang="en-US" dirty="0" smtClean="0"/>
              <a:t>    them</a:t>
            </a:r>
            <a:endParaRPr lang="en-US" dirty="0"/>
          </a:p>
        </p:txBody>
      </p:sp>
      <p:pic>
        <p:nvPicPr>
          <p:cNvPr id="4" name="Picture 3" descr="Karin Glannstam's Blog: Learn To Accept and Take Responsibility for Your  Actions"/>
          <p:cNvPicPr/>
          <p:nvPr/>
        </p:nvPicPr>
        <p:blipFill>
          <a:blip r:embed="rId2"/>
          <a:srcRect/>
          <a:stretch>
            <a:fillRect/>
          </a:stretch>
        </p:blipFill>
        <p:spPr bwMode="auto">
          <a:xfrm>
            <a:off x="6477000" y="2209800"/>
            <a:ext cx="2667000" cy="33528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152400" y="152400"/>
            <a:ext cx="914400" cy="1066800"/>
          </a:xfrm>
          <a:prstGeom prst="rect">
            <a:avLst/>
          </a:prstGeom>
          <a:noFill/>
          <a:ln w="9525">
            <a:noFill/>
            <a:miter lim="800000"/>
            <a:headEnd/>
            <a:tailEnd/>
          </a:ln>
        </p:spPr>
      </p:pic>
      <p:sp>
        <p:nvSpPr>
          <p:cNvPr id="6" name="TextBox 5">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Welcoming Diversity</a:t>
            </a:r>
            <a:endParaRPr lang="en-US" dirty="0"/>
          </a:p>
        </p:txBody>
      </p:sp>
      <p:sp>
        <p:nvSpPr>
          <p:cNvPr id="3" name="Content Placeholder 2"/>
          <p:cNvSpPr>
            <a:spLocks noGrp="1"/>
          </p:cNvSpPr>
          <p:nvPr>
            <p:ph idx="1"/>
          </p:nvPr>
        </p:nvSpPr>
        <p:spPr/>
        <p:txBody>
          <a:bodyPr>
            <a:normAutofit lnSpcReduction="10000"/>
          </a:bodyPr>
          <a:lstStyle/>
          <a:p>
            <a:r>
              <a:rPr lang="en-US" dirty="0" smtClean="0"/>
              <a:t>People with good relationship welcome diversity</a:t>
            </a:r>
          </a:p>
          <a:p>
            <a:r>
              <a:rPr lang="en-US" dirty="0" smtClean="0"/>
              <a:t>Not only accommodating </a:t>
            </a:r>
          </a:p>
          <a:p>
            <a:pPr>
              <a:buNone/>
            </a:pPr>
            <a:r>
              <a:rPr lang="en-US" dirty="0" smtClean="0"/>
              <a:t>   others’ opinions but</a:t>
            </a:r>
          </a:p>
          <a:p>
            <a:pPr>
              <a:buNone/>
            </a:pPr>
            <a:r>
              <a:rPr lang="en-US" dirty="0" smtClean="0"/>
              <a:t>    welcoming them and </a:t>
            </a:r>
          </a:p>
          <a:p>
            <a:pPr>
              <a:buNone/>
            </a:pPr>
            <a:r>
              <a:rPr lang="en-US" dirty="0" smtClean="0"/>
              <a:t>    factoring their insights </a:t>
            </a:r>
          </a:p>
          <a:p>
            <a:pPr>
              <a:buNone/>
            </a:pPr>
            <a:r>
              <a:rPr lang="en-US" dirty="0" smtClean="0"/>
              <a:t>    into your decision </a:t>
            </a:r>
          </a:p>
          <a:p>
            <a:pPr>
              <a:buNone/>
            </a:pPr>
            <a:r>
              <a:rPr lang="en-US" dirty="0" smtClean="0"/>
              <a:t>     making.</a:t>
            </a:r>
          </a:p>
          <a:p>
            <a:pPr>
              <a:buNone/>
            </a:pPr>
            <a:endParaRPr lang="en-US" dirty="0"/>
          </a:p>
        </p:txBody>
      </p:sp>
      <p:pic>
        <p:nvPicPr>
          <p:cNvPr id="4" name="Picture 3" descr="Respect Other People's Opinions – Gill Marketing Group"/>
          <p:cNvPicPr/>
          <p:nvPr/>
        </p:nvPicPr>
        <p:blipFill>
          <a:blip r:embed="rId2" cstate="print"/>
          <a:srcRect/>
          <a:stretch>
            <a:fillRect/>
          </a:stretch>
        </p:blipFill>
        <p:spPr bwMode="auto">
          <a:xfrm>
            <a:off x="5181600" y="2514600"/>
            <a:ext cx="3276600" cy="32766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152400" y="152400"/>
            <a:ext cx="914400" cy="1066800"/>
          </a:xfrm>
          <a:prstGeom prst="rect">
            <a:avLst/>
          </a:prstGeom>
          <a:noFill/>
          <a:ln w="9525">
            <a:noFill/>
            <a:miter lim="800000"/>
            <a:headEnd/>
            <a:tailEnd/>
          </a:ln>
        </p:spPr>
      </p:pic>
      <p:sp>
        <p:nvSpPr>
          <p:cNvPr id="6" name="TextBox 5">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CSR</a:t>
            </a:r>
            <a:endParaRPr lang="en-US" dirty="0"/>
          </a:p>
        </p:txBody>
      </p:sp>
      <p:sp>
        <p:nvSpPr>
          <p:cNvPr id="3" name="Content Placeholder 2"/>
          <p:cNvSpPr>
            <a:spLocks noGrp="1"/>
          </p:cNvSpPr>
          <p:nvPr>
            <p:ph idx="1"/>
          </p:nvPr>
        </p:nvSpPr>
        <p:spPr>
          <a:xfrm>
            <a:off x="685800" y="1828800"/>
            <a:ext cx="8229600" cy="4876800"/>
          </a:xfrm>
        </p:spPr>
        <p:txBody>
          <a:bodyPr>
            <a:normAutofit fontScale="32500" lnSpcReduction="20000"/>
          </a:bodyPr>
          <a:lstStyle/>
          <a:p>
            <a:r>
              <a:rPr lang="en-US" sz="9800" dirty="0"/>
              <a:t>CSR is the way to show the human face of your </a:t>
            </a:r>
            <a:r>
              <a:rPr lang="en-US" sz="9800" dirty="0" smtClean="0"/>
              <a:t>business. </a:t>
            </a:r>
          </a:p>
          <a:p>
            <a:r>
              <a:rPr lang="en-US" sz="9800" dirty="0" smtClean="0"/>
              <a:t>It is connecting through </a:t>
            </a:r>
          </a:p>
          <a:p>
            <a:pPr>
              <a:buNone/>
            </a:pPr>
            <a:r>
              <a:rPr lang="en-US" sz="9800" dirty="0" smtClean="0"/>
              <a:t>   human language showing</a:t>
            </a:r>
          </a:p>
          <a:p>
            <a:pPr>
              <a:buNone/>
            </a:pPr>
            <a:r>
              <a:rPr lang="en-US" sz="9800" dirty="0" smtClean="0"/>
              <a:t>    humanity.</a:t>
            </a:r>
          </a:p>
          <a:p>
            <a:r>
              <a:rPr lang="en-US" sz="9800" dirty="0" smtClean="0"/>
              <a:t>Contributing to the </a:t>
            </a:r>
          </a:p>
          <a:p>
            <a:pPr>
              <a:buNone/>
            </a:pPr>
            <a:r>
              <a:rPr lang="en-US" sz="9800" dirty="0"/>
              <a:t> </a:t>
            </a:r>
            <a:r>
              <a:rPr lang="en-US" sz="9800" dirty="0" smtClean="0"/>
              <a:t>   Society and its people.</a:t>
            </a:r>
          </a:p>
          <a:p>
            <a:pPr>
              <a:buNone/>
            </a:pPr>
            <a:r>
              <a:rPr lang="en-IN" sz="9800" b="1" i="1" dirty="0" smtClean="0">
                <a:solidFill>
                  <a:schemeClr val="bg1">
                    <a:lumMod val="50000"/>
                  </a:schemeClr>
                </a:solidFill>
                <a:latin typeface="Times New Roman" pitchFamily="18" charset="0"/>
                <a:cs typeface="Times New Roman" pitchFamily="18" charset="0"/>
              </a:rPr>
              <a:t>     </a:t>
            </a:r>
            <a:r>
              <a:rPr lang="en-IN" b="1" i="1" dirty="0" smtClean="0">
                <a:solidFill>
                  <a:schemeClr val="bg1">
                    <a:lumMod val="50000"/>
                  </a:schemeClr>
                </a:solidFill>
                <a:latin typeface="Times New Roman" pitchFamily="18" charset="0"/>
                <a:cs typeface="Times New Roman" pitchFamily="18" charset="0"/>
              </a:rPr>
              <a:t>                    </a:t>
            </a:r>
          </a:p>
          <a:p>
            <a:pPr>
              <a:buNone/>
            </a:pPr>
            <a:r>
              <a:rPr lang="en-IN" b="1" i="1" dirty="0" smtClean="0">
                <a:solidFill>
                  <a:schemeClr val="bg1">
                    <a:lumMod val="50000"/>
                  </a:schemeClr>
                </a:solidFill>
                <a:latin typeface="Times New Roman" pitchFamily="18" charset="0"/>
                <a:cs typeface="Times New Roman" pitchFamily="18" charset="0"/>
              </a:rPr>
              <a:t>                           </a:t>
            </a:r>
            <a:r>
              <a:rPr lang="en-IN" sz="1000" b="1" i="1" dirty="0" smtClean="0">
                <a:solidFill>
                  <a:schemeClr val="bg1">
                    <a:lumMod val="50000"/>
                  </a:schemeClr>
                </a:solidFill>
                <a:latin typeface="Times New Roman" pitchFamily="18" charset="0"/>
                <a:cs typeface="Times New Roman" pitchFamily="18" charset="0"/>
              </a:rPr>
              <a:t>  </a:t>
            </a:r>
          </a:p>
          <a:p>
            <a:endParaRPr lang="en-IN" sz="1000" b="1" i="1" dirty="0" smtClean="0">
              <a:solidFill>
                <a:schemeClr val="bg1">
                  <a:lumMod val="50000"/>
                </a:schemeClr>
              </a:solidFill>
              <a:latin typeface="Times New Roman" pitchFamily="18" charset="0"/>
              <a:cs typeface="Times New Roman" pitchFamily="18" charset="0"/>
            </a:endParaRPr>
          </a:p>
          <a:p>
            <a:r>
              <a:rPr lang="en-IN" sz="1000" b="1" i="1" dirty="0" smtClean="0">
                <a:solidFill>
                  <a:schemeClr val="bg1">
                    <a:lumMod val="50000"/>
                  </a:schemeClr>
                </a:solidFill>
                <a:latin typeface="Times New Roman" pitchFamily="18" charset="0"/>
                <a:cs typeface="Times New Roman" pitchFamily="18" charset="0"/>
              </a:rPr>
              <a:t>                                                                                                                                                                                                    </a:t>
            </a:r>
          </a:p>
          <a:p>
            <a:endParaRPr lang="en-IN" sz="1000" b="1" i="1" dirty="0" smtClean="0">
              <a:solidFill>
                <a:schemeClr val="bg1">
                  <a:lumMod val="50000"/>
                </a:schemeClr>
              </a:solidFill>
              <a:latin typeface="Times New Roman" pitchFamily="18" charset="0"/>
              <a:cs typeface="Times New Roman" pitchFamily="18" charset="0"/>
            </a:endParaRPr>
          </a:p>
          <a:p>
            <a:endParaRPr lang="en-IN" sz="1000" b="1" i="1" dirty="0" smtClean="0">
              <a:solidFill>
                <a:schemeClr val="bg1">
                  <a:lumMod val="50000"/>
                </a:schemeClr>
              </a:solidFill>
              <a:latin typeface="Times New Roman" pitchFamily="18" charset="0"/>
              <a:cs typeface="Times New Roman" pitchFamily="18" charset="0"/>
            </a:endParaRPr>
          </a:p>
          <a:p>
            <a:endParaRPr lang="en-IN" sz="1000" b="1" i="1" dirty="0" smtClean="0">
              <a:solidFill>
                <a:schemeClr val="bg1">
                  <a:lumMod val="50000"/>
                </a:schemeClr>
              </a:solidFill>
              <a:latin typeface="Times New Roman" pitchFamily="18" charset="0"/>
              <a:cs typeface="Times New Roman" pitchFamily="18" charset="0"/>
            </a:endParaRPr>
          </a:p>
          <a:p>
            <a:endParaRPr lang="en-IN" sz="1000" b="1" i="1" dirty="0" smtClean="0">
              <a:solidFill>
                <a:schemeClr val="bg1">
                  <a:lumMod val="50000"/>
                </a:schemeClr>
              </a:solidFill>
              <a:latin typeface="Times New Roman" pitchFamily="18" charset="0"/>
              <a:cs typeface="Times New Roman" pitchFamily="18" charset="0"/>
            </a:endParaRPr>
          </a:p>
          <a:p>
            <a:endParaRPr lang="en-IN" sz="1000" b="1" i="1" dirty="0" smtClean="0">
              <a:solidFill>
                <a:schemeClr val="bg1">
                  <a:lumMod val="50000"/>
                </a:schemeClr>
              </a:solidFill>
              <a:latin typeface="Times New Roman" pitchFamily="18" charset="0"/>
              <a:cs typeface="Times New Roman" pitchFamily="18" charset="0"/>
            </a:endParaRPr>
          </a:p>
          <a:p>
            <a:endParaRPr lang="en-IN" sz="1000" b="1" i="1" dirty="0" smtClean="0">
              <a:solidFill>
                <a:schemeClr val="bg1">
                  <a:lumMod val="50000"/>
                </a:schemeClr>
              </a:solidFill>
              <a:latin typeface="Times New Roman" pitchFamily="18" charset="0"/>
              <a:cs typeface="Times New Roman" pitchFamily="18" charset="0"/>
            </a:endParaRPr>
          </a:p>
          <a:p>
            <a:pPr>
              <a:buNone/>
            </a:pPr>
            <a:r>
              <a:rPr lang="en-IN" sz="1000" b="1" i="1" dirty="0" smtClean="0">
                <a:solidFill>
                  <a:schemeClr val="bg1">
                    <a:lumMod val="50000"/>
                  </a:schemeClr>
                </a:solidFill>
                <a:latin typeface="Times New Roman" pitchFamily="18" charset="0"/>
                <a:cs typeface="Times New Roman" pitchFamily="18" charset="0"/>
              </a:rPr>
              <a:t>                                                                                                                                                                                                                             </a:t>
            </a:r>
            <a:r>
              <a:rPr lang="en-IN" sz="1400" b="1" i="1" dirty="0" smtClean="0">
                <a:solidFill>
                  <a:schemeClr val="bg1">
                    <a:lumMod val="50000"/>
                  </a:schemeClr>
                </a:solidFill>
                <a:latin typeface="Times New Roman" pitchFamily="18" charset="0"/>
                <a:cs typeface="Times New Roman" pitchFamily="18" charset="0"/>
              </a:rPr>
              <a:t>                                                                                                                                                                                                   </a:t>
            </a:r>
          </a:p>
          <a:p>
            <a:endParaRPr lang="en-US" dirty="0" smtClean="0"/>
          </a:p>
          <a:p>
            <a:endParaRPr lang="en-US" dirty="0" smtClean="0"/>
          </a:p>
          <a:p>
            <a:endParaRPr lang="en-US" dirty="0"/>
          </a:p>
        </p:txBody>
      </p:sp>
      <p:pic>
        <p:nvPicPr>
          <p:cNvPr id="4" name="Picture 3" descr="The corporate social responsibility mirage | 2017-05-01 | ISHN"/>
          <p:cNvPicPr/>
          <p:nvPr/>
        </p:nvPicPr>
        <p:blipFill>
          <a:blip r:embed="rId2"/>
          <a:srcRect/>
          <a:stretch>
            <a:fillRect/>
          </a:stretch>
        </p:blipFill>
        <p:spPr bwMode="auto">
          <a:xfrm>
            <a:off x="5334000" y="2514601"/>
            <a:ext cx="3505200" cy="28956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0" y="0"/>
            <a:ext cx="1600200" cy="685800"/>
          </a:xfrm>
          <a:prstGeom prst="rect">
            <a:avLst/>
          </a:prstGeom>
          <a:noFill/>
          <a:ln w="9525">
            <a:noFill/>
            <a:miter lim="800000"/>
            <a:headEnd/>
            <a:tailEnd/>
          </a:ln>
        </p:spPr>
      </p:pic>
      <p:sp>
        <p:nvSpPr>
          <p:cNvPr id="11" name="TextBox 10">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Communication</a:t>
            </a:r>
            <a:endParaRPr lang="en-US" dirty="0"/>
          </a:p>
        </p:txBody>
      </p:sp>
      <p:sp>
        <p:nvSpPr>
          <p:cNvPr id="3" name="Content Placeholder 2"/>
          <p:cNvSpPr>
            <a:spLocks noGrp="1"/>
          </p:cNvSpPr>
          <p:nvPr>
            <p:ph idx="1"/>
          </p:nvPr>
        </p:nvSpPr>
        <p:spPr/>
        <p:txBody>
          <a:bodyPr/>
          <a:lstStyle/>
          <a:p>
            <a:r>
              <a:rPr lang="en-US" dirty="0" smtClean="0"/>
              <a:t>Communicating effectively </a:t>
            </a:r>
          </a:p>
          <a:p>
            <a:pPr>
              <a:buNone/>
            </a:pPr>
            <a:r>
              <a:rPr lang="en-US" dirty="0" smtClean="0"/>
              <a:t>   with those around you to </a:t>
            </a:r>
          </a:p>
          <a:p>
            <a:pPr>
              <a:buNone/>
            </a:pPr>
            <a:r>
              <a:rPr lang="en-US" dirty="0" smtClean="0"/>
              <a:t>   make your relationship richer.</a:t>
            </a:r>
          </a:p>
          <a:p>
            <a:endParaRPr lang="en-US" dirty="0" smtClean="0"/>
          </a:p>
          <a:p>
            <a:r>
              <a:rPr lang="en-US" dirty="0" smtClean="0"/>
              <a:t>All good relationship depends</a:t>
            </a:r>
          </a:p>
          <a:p>
            <a:pPr>
              <a:buNone/>
            </a:pPr>
            <a:r>
              <a:rPr lang="en-US" dirty="0" smtClean="0"/>
              <a:t>     on honest communication.</a:t>
            </a:r>
            <a:endParaRPr lang="en-US" dirty="0"/>
          </a:p>
        </p:txBody>
      </p:sp>
      <p:pic>
        <p:nvPicPr>
          <p:cNvPr id="4" name="Picture 3" descr="Our Common Core: Build Open and Honest | Zappos.com Culture Blog"/>
          <p:cNvPicPr/>
          <p:nvPr/>
        </p:nvPicPr>
        <p:blipFill>
          <a:blip r:embed="rId2"/>
          <a:srcRect/>
          <a:stretch>
            <a:fillRect/>
          </a:stretch>
        </p:blipFill>
        <p:spPr bwMode="auto">
          <a:xfrm>
            <a:off x="5791200" y="1524000"/>
            <a:ext cx="3124200" cy="42672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152400" y="152400"/>
            <a:ext cx="914400" cy="1066800"/>
          </a:xfrm>
          <a:prstGeom prst="rect">
            <a:avLst/>
          </a:prstGeom>
          <a:noFill/>
          <a:ln w="9525">
            <a:noFill/>
            <a:miter lim="800000"/>
            <a:headEnd/>
            <a:tailEnd/>
          </a:ln>
        </p:spPr>
      </p:pic>
      <p:sp>
        <p:nvSpPr>
          <p:cNvPr id="6" name="TextBox 5">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Warmed Heart - Free Thank You Card Template | Greetings Island | Thank you  card template, Thank you images, Thank you gifs"/>
          <p:cNvPicPr/>
          <p:nvPr/>
        </p:nvPicPr>
        <p:blipFill>
          <a:blip r:embed="rId2"/>
          <a:srcRect/>
          <a:stretch>
            <a:fillRect/>
          </a:stretch>
        </p:blipFill>
        <p:spPr bwMode="auto">
          <a:xfrm>
            <a:off x="228600" y="76200"/>
            <a:ext cx="8610600" cy="6629400"/>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0" y="152400"/>
            <a:ext cx="1219200" cy="1066800"/>
          </a:xfrm>
          <a:prstGeom prst="rect">
            <a:avLst/>
          </a:prstGeom>
          <a:noFill/>
          <a:ln w="9525">
            <a:noFill/>
            <a:miter lim="800000"/>
            <a:headEnd/>
            <a:tailEnd/>
          </a:ln>
        </p:spPr>
      </p:pic>
      <p:sp>
        <p:nvSpPr>
          <p:cNvPr id="5" name="TextBox 4">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CSR</a:t>
            </a:r>
            <a:endParaRPr lang="en-US" dirty="0"/>
          </a:p>
        </p:txBody>
      </p:sp>
      <p:sp>
        <p:nvSpPr>
          <p:cNvPr id="3" name="Content Placeholder 2"/>
          <p:cNvSpPr>
            <a:spLocks noGrp="1"/>
          </p:cNvSpPr>
          <p:nvPr>
            <p:ph idx="1"/>
          </p:nvPr>
        </p:nvSpPr>
        <p:spPr>
          <a:xfrm>
            <a:off x="457200" y="1600200"/>
            <a:ext cx="8305800" cy="4876800"/>
          </a:xfrm>
        </p:spPr>
        <p:txBody>
          <a:bodyPr>
            <a:normAutofit fontScale="77500" lnSpcReduction="20000"/>
          </a:bodyPr>
          <a:lstStyle/>
          <a:p>
            <a:r>
              <a:rPr lang="en-US" dirty="0"/>
              <a:t>CSR initiatives can be the best </a:t>
            </a:r>
            <a:endParaRPr lang="en-US" dirty="0" smtClean="0"/>
          </a:p>
          <a:p>
            <a:pPr>
              <a:buNone/>
            </a:pPr>
            <a:r>
              <a:rPr lang="en-US" dirty="0" smtClean="0"/>
              <a:t>      way </a:t>
            </a:r>
            <a:r>
              <a:rPr lang="en-US" dirty="0"/>
              <a:t>to </a:t>
            </a:r>
            <a:r>
              <a:rPr lang="en-US" dirty="0" smtClean="0"/>
              <a:t>contribute to </a:t>
            </a:r>
            <a:r>
              <a:rPr lang="en-US" dirty="0"/>
              <a:t>the </a:t>
            </a:r>
            <a:endParaRPr lang="en-US" dirty="0" smtClean="0"/>
          </a:p>
          <a:p>
            <a:pPr>
              <a:buNone/>
            </a:pPr>
            <a:r>
              <a:rPr lang="en-US" dirty="0" smtClean="0"/>
              <a:t>       society and </a:t>
            </a:r>
            <a:r>
              <a:rPr lang="en-US" dirty="0"/>
              <a:t>its people</a:t>
            </a:r>
            <a:r>
              <a:rPr lang="en-US" dirty="0" smtClean="0"/>
              <a:t>. </a:t>
            </a:r>
          </a:p>
          <a:p>
            <a:endParaRPr lang="en-US" dirty="0" smtClean="0"/>
          </a:p>
          <a:p>
            <a:pPr>
              <a:buNone/>
            </a:pPr>
            <a:endParaRPr lang="en-US" dirty="0" smtClean="0"/>
          </a:p>
          <a:p>
            <a:endParaRPr lang="en-US" dirty="0" smtClean="0"/>
          </a:p>
          <a:p>
            <a:r>
              <a:rPr lang="en-US" dirty="0" smtClean="0"/>
              <a:t> Through </a:t>
            </a:r>
            <a:r>
              <a:rPr lang="en-US" dirty="0"/>
              <a:t>local or </a:t>
            </a:r>
            <a:r>
              <a:rPr lang="en-US" dirty="0" smtClean="0"/>
              <a:t>national </a:t>
            </a:r>
          </a:p>
          <a:p>
            <a:pPr>
              <a:buNone/>
            </a:pPr>
            <a:r>
              <a:rPr lang="en-US" dirty="0" smtClean="0"/>
              <a:t>       charitable contributions </a:t>
            </a:r>
          </a:p>
          <a:p>
            <a:pPr>
              <a:buNone/>
            </a:pPr>
            <a:r>
              <a:rPr lang="en-US" dirty="0" smtClean="0"/>
              <a:t>       businesses </a:t>
            </a:r>
            <a:r>
              <a:rPr lang="en-US" dirty="0"/>
              <a:t>can help </a:t>
            </a:r>
            <a:r>
              <a:rPr lang="en-US" dirty="0" smtClean="0"/>
              <a:t>the </a:t>
            </a:r>
          </a:p>
          <a:p>
            <a:pPr>
              <a:buNone/>
            </a:pPr>
            <a:r>
              <a:rPr lang="en-US" dirty="0" smtClean="0"/>
              <a:t>        society</a:t>
            </a:r>
          </a:p>
          <a:p>
            <a:pPr>
              <a:buNone/>
            </a:pPr>
            <a:endParaRPr lang="en-US" dirty="0" smtClean="0"/>
          </a:p>
          <a:p>
            <a:pPr>
              <a:buNone/>
            </a:pPr>
            <a:r>
              <a:rPr lang="en-US" dirty="0" smtClean="0"/>
              <a:t> </a:t>
            </a:r>
            <a:endParaRPr lang="en-US" dirty="0"/>
          </a:p>
        </p:txBody>
      </p:sp>
      <p:pic>
        <p:nvPicPr>
          <p:cNvPr id="4" name="Picture 3" descr="Wipro CSR Activities | CSR Activities of Wipro Company | CSR by wipro"/>
          <p:cNvPicPr/>
          <p:nvPr/>
        </p:nvPicPr>
        <p:blipFill>
          <a:blip r:embed="rId2"/>
          <a:srcRect/>
          <a:stretch>
            <a:fillRect/>
          </a:stretch>
        </p:blipFill>
        <p:spPr bwMode="auto">
          <a:xfrm>
            <a:off x="4495800" y="1905000"/>
            <a:ext cx="4114800" cy="30480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0" y="152400"/>
            <a:ext cx="1600200" cy="838200"/>
          </a:xfrm>
          <a:prstGeom prst="rect">
            <a:avLst/>
          </a:prstGeom>
          <a:noFill/>
          <a:ln w="9525">
            <a:noFill/>
            <a:miter lim="800000"/>
            <a:headEnd/>
            <a:tailEnd/>
          </a:ln>
        </p:spPr>
      </p:pic>
      <p:sp>
        <p:nvSpPr>
          <p:cNvPr id="7" name="TextBox 6">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CSR</a:t>
            </a:r>
            <a:endParaRPr lang="en-US" dirty="0"/>
          </a:p>
        </p:txBody>
      </p:sp>
      <p:pic>
        <p:nvPicPr>
          <p:cNvPr id="1026" name="Picture 2" descr="C:\Users\Dell\Desktop\Social Engineering Material\benefits of CSR.jpg"/>
          <p:cNvPicPr>
            <a:picLocks noGrp="1" noChangeAspect="1" noChangeArrowheads="1"/>
          </p:cNvPicPr>
          <p:nvPr>
            <p:ph idx="1"/>
          </p:nvPr>
        </p:nvPicPr>
        <p:blipFill>
          <a:blip r:embed="rId2"/>
          <a:srcRect/>
          <a:stretch>
            <a:fillRect/>
          </a:stretch>
        </p:blipFill>
        <p:spPr bwMode="auto">
          <a:xfrm>
            <a:off x="1295400" y="1295400"/>
            <a:ext cx="7315199" cy="5029199"/>
          </a:xfrm>
          <a:prstGeom prst="rect">
            <a:avLst/>
          </a:prstGeom>
          <a:noFill/>
        </p:spPr>
      </p:pic>
      <p:sp>
        <p:nvSpPr>
          <p:cNvPr id="4" name="TextBox 3">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pic>
        <p:nvPicPr>
          <p:cNvPr id="5" name="Picture 4"/>
          <p:cNvPicPr>
            <a:picLocks noChangeAspect="1" noChangeArrowheads="1"/>
          </p:cNvPicPr>
          <p:nvPr/>
        </p:nvPicPr>
        <p:blipFill>
          <a:blip r:embed="rId3" cstate="print"/>
          <a:srcRect/>
          <a:stretch>
            <a:fillRect/>
          </a:stretch>
        </p:blipFill>
        <p:spPr bwMode="auto">
          <a:xfrm>
            <a:off x="228600" y="152400"/>
            <a:ext cx="1371600" cy="8382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3728" y="1143000"/>
            <a:ext cx="6927272" cy="1752600"/>
          </a:xfrm>
        </p:spPr>
        <p:txBody>
          <a:bodyPr>
            <a:normAutofit fontScale="90000"/>
          </a:bodyPr>
          <a:lstStyle/>
          <a:p>
            <a:r>
              <a:rPr lang="en-US" sz="3800" dirty="0" smtClean="0"/>
              <a:t>Value Diversity</a:t>
            </a:r>
            <a:br>
              <a:rPr lang="en-US" sz="3800" dirty="0" smtClean="0"/>
            </a:br>
            <a:r>
              <a:rPr lang="en-US" sz="3800" dirty="0" smtClean="0"/>
              <a:t>&amp;</a:t>
            </a:r>
            <a:br>
              <a:rPr lang="en-US" sz="3800" dirty="0" smtClean="0"/>
            </a:br>
            <a:r>
              <a:rPr lang="en-US" sz="3800" dirty="0" smtClean="0"/>
              <a:t>Building Relationships</a:t>
            </a:r>
            <a:endParaRPr lang="en-US" sz="3800" dirty="0"/>
          </a:p>
        </p:txBody>
      </p:sp>
      <p:sp>
        <p:nvSpPr>
          <p:cNvPr id="3" name="Subtitle 2"/>
          <p:cNvSpPr>
            <a:spLocks noGrp="1"/>
          </p:cNvSpPr>
          <p:nvPr>
            <p:ph type="subTitle" idx="1"/>
          </p:nvPr>
        </p:nvSpPr>
        <p:spPr/>
        <p:txBody>
          <a:bodyPr/>
          <a:lstStyle/>
          <a:p>
            <a:endParaRPr lang="en-US" dirty="0" smtClean="0"/>
          </a:p>
          <a:p>
            <a:endParaRPr lang="en-US" dirty="0"/>
          </a:p>
        </p:txBody>
      </p:sp>
      <p:pic>
        <p:nvPicPr>
          <p:cNvPr id="4" name="Picture 3" descr="Valuing Diversity: Developing a Deeper Understanding of All Young  Children's Behavior | NAEYC"/>
          <p:cNvPicPr/>
          <p:nvPr/>
        </p:nvPicPr>
        <p:blipFill>
          <a:blip r:embed="rId3"/>
          <a:srcRect/>
          <a:stretch>
            <a:fillRect/>
          </a:stretch>
        </p:blipFill>
        <p:spPr bwMode="auto">
          <a:xfrm>
            <a:off x="1447800" y="3200400"/>
            <a:ext cx="6096000" cy="3200400"/>
          </a:xfrm>
          <a:prstGeom prst="rect">
            <a:avLst/>
          </a:prstGeom>
          <a:noFill/>
          <a:ln w="9525">
            <a:noFill/>
            <a:miter lim="800000"/>
            <a:headEnd/>
            <a:tailEnd/>
          </a:ln>
        </p:spPr>
      </p:pic>
      <p:sp>
        <p:nvSpPr>
          <p:cNvPr id="5" name="TextBox 4">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pic>
        <p:nvPicPr>
          <p:cNvPr id="6" name="Picture 5"/>
          <p:cNvPicPr>
            <a:picLocks noChangeAspect="1" noChangeArrowheads="1"/>
          </p:cNvPicPr>
          <p:nvPr/>
        </p:nvPicPr>
        <p:blipFill>
          <a:blip r:embed="rId4" cstate="print"/>
          <a:srcRect/>
          <a:stretch>
            <a:fillRect/>
          </a:stretch>
        </p:blipFill>
        <p:spPr bwMode="auto">
          <a:xfrm>
            <a:off x="228600" y="304799"/>
            <a:ext cx="1690256" cy="5810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a:t>
            </a:r>
            <a:endParaRPr lang="en-US" dirty="0"/>
          </a:p>
        </p:txBody>
      </p:sp>
      <p:pic>
        <p:nvPicPr>
          <p:cNvPr id="7" name="Content Placeholder 6" descr="What is Diversity? – Part 6: &lt;em&gt;It's All About Culture&lt;/em&gt; | Teaching  cultural diversity, Social studies, Inclusive education"/>
          <p:cNvPicPr>
            <a:picLocks noGrp="1"/>
          </p:cNvPicPr>
          <p:nvPr>
            <p:ph idx="1"/>
          </p:nvPr>
        </p:nvPicPr>
        <p:blipFill>
          <a:blip r:embed="rId2"/>
          <a:srcRect/>
          <a:stretch>
            <a:fillRect/>
          </a:stretch>
        </p:blipFill>
        <p:spPr bwMode="auto">
          <a:xfrm>
            <a:off x="4191000" y="1676400"/>
            <a:ext cx="4572000" cy="4495799"/>
          </a:xfrm>
          <a:prstGeom prst="rect">
            <a:avLst/>
          </a:prstGeom>
          <a:noFill/>
          <a:ln w="9525">
            <a:noFill/>
            <a:miter lim="800000"/>
            <a:headEnd/>
            <a:tailEnd/>
          </a:ln>
        </p:spPr>
      </p:pic>
      <p:sp>
        <p:nvSpPr>
          <p:cNvPr id="8" name="Rectangle 7"/>
          <p:cNvSpPr/>
          <p:nvPr/>
        </p:nvSpPr>
        <p:spPr>
          <a:xfrm>
            <a:off x="533400" y="1143000"/>
            <a:ext cx="3810000" cy="4339650"/>
          </a:xfrm>
          <a:prstGeom prst="rect">
            <a:avLst/>
          </a:prstGeom>
        </p:spPr>
        <p:txBody>
          <a:bodyPr wrap="square">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800" dirty="0" smtClean="0"/>
              <a:t>Culture refers to a group or community which shares common experiences that shape the way its members understand the world.</a:t>
            </a:r>
            <a:endParaRPr lang="en-US" sz="2800" dirty="0"/>
          </a:p>
        </p:txBody>
      </p:sp>
      <p:sp>
        <p:nvSpPr>
          <p:cNvPr id="9" name="TextBox 8">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pic>
        <p:nvPicPr>
          <p:cNvPr id="10" name="Picture 9"/>
          <p:cNvPicPr>
            <a:picLocks noChangeAspect="1" noChangeArrowheads="1"/>
          </p:cNvPicPr>
          <p:nvPr/>
        </p:nvPicPr>
        <p:blipFill>
          <a:blip r:embed="rId3" cstate="print"/>
          <a:srcRect/>
          <a:stretch>
            <a:fillRect/>
          </a:stretch>
        </p:blipFill>
        <p:spPr bwMode="auto">
          <a:xfrm>
            <a:off x="228600" y="152400"/>
            <a:ext cx="1371600" cy="838200"/>
          </a:xfrm>
          <a:prstGeom prst="rect">
            <a:avLst/>
          </a:prstGeom>
          <a:noFill/>
          <a:ln w="9525">
            <a:noFill/>
            <a:miter lim="800000"/>
            <a:headEnd/>
            <a:tailEnd/>
          </a:ln>
        </p:spPr>
      </p:pic>
    </p:spTree>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culture important?</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0" y="152400"/>
            <a:ext cx="1600200" cy="838200"/>
          </a:xfrm>
          <a:prstGeom prst="rect">
            <a:avLst/>
          </a:prstGeom>
          <a:noFill/>
          <a:ln w="9525">
            <a:noFill/>
            <a:miter lim="800000"/>
            <a:headEnd/>
            <a:tailEnd/>
          </a:ln>
        </p:spPr>
      </p:pic>
      <p:sp>
        <p:nvSpPr>
          <p:cNvPr id="6" name="Content Placeholder 5"/>
          <p:cNvSpPr>
            <a:spLocks noGrp="1"/>
          </p:cNvSpPr>
          <p:nvPr>
            <p:ph idx="1"/>
          </p:nvPr>
        </p:nvSpPr>
        <p:spPr>
          <a:xfrm>
            <a:off x="457200" y="1371600"/>
            <a:ext cx="8382000" cy="5181600"/>
          </a:xfrm>
        </p:spPr>
        <p:txBody>
          <a:bodyPr/>
          <a:lstStyle/>
          <a:p>
            <a:r>
              <a:rPr lang="en-US" dirty="0" smtClean="0"/>
              <a:t>Culture is strong part of </a:t>
            </a:r>
          </a:p>
          <a:p>
            <a:pPr>
              <a:buNone/>
            </a:pPr>
            <a:r>
              <a:rPr lang="en-US" dirty="0" smtClean="0"/>
              <a:t>     people’s </a:t>
            </a:r>
            <a:r>
              <a:rPr lang="en-US" dirty="0" err="1" smtClean="0"/>
              <a:t>behaviour</a:t>
            </a:r>
            <a:r>
              <a:rPr lang="en-US" dirty="0" smtClean="0"/>
              <a:t>.</a:t>
            </a:r>
          </a:p>
          <a:p>
            <a:endParaRPr lang="en-US" dirty="0" smtClean="0"/>
          </a:p>
          <a:p>
            <a:r>
              <a:rPr lang="en-US" dirty="0" smtClean="0"/>
              <a:t>It influences their views, </a:t>
            </a:r>
          </a:p>
          <a:p>
            <a:pPr>
              <a:buNone/>
            </a:pPr>
            <a:r>
              <a:rPr lang="en-US" dirty="0" smtClean="0"/>
              <a:t>    their values, their </a:t>
            </a:r>
            <a:r>
              <a:rPr lang="en-US" dirty="0" err="1" smtClean="0"/>
              <a:t>humour</a:t>
            </a:r>
            <a:r>
              <a:rPr lang="en-US" dirty="0" smtClean="0"/>
              <a:t>,</a:t>
            </a:r>
          </a:p>
          <a:p>
            <a:pPr>
              <a:buNone/>
            </a:pPr>
            <a:r>
              <a:rPr lang="en-US" dirty="0" smtClean="0"/>
              <a:t>    their hopes, their loyalties, </a:t>
            </a:r>
          </a:p>
          <a:p>
            <a:pPr>
              <a:buNone/>
            </a:pPr>
            <a:r>
              <a:rPr lang="en-US" dirty="0" smtClean="0"/>
              <a:t>    and their worries and fears.                                                            </a:t>
            </a:r>
            <a:endParaRPr lang="en-US" dirty="0"/>
          </a:p>
        </p:txBody>
      </p:sp>
      <p:pic>
        <p:nvPicPr>
          <p:cNvPr id="7" name="Picture 6" descr="Why is Culture Important and How Does it Influence People? - Opinion Front"/>
          <p:cNvPicPr/>
          <p:nvPr/>
        </p:nvPicPr>
        <p:blipFill>
          <a:blip r:embed="rId3"/>
          <a:srcRect/>
          <a:stretch>
            <a:fillRect/>
          </a:stretch>
        </p:blipFill>
        <p:spPr bwMode="auto">
          <a:xfrm>
            <a:off x="5486400" y="1447800"/>
            <a:ext cx="3200400" cy="4419600"/>
          </a:xfrm>
          <a:prstGeom prst="rect">
            <a:avLst/>
          </a:prstGeom>
          <a:noFill/>
          <a:ln w="9525">
            <a:noFill/>
            <a:miter lim="800000"/>
            <a:headEnd/>
            <a:tailEnd/>
          </a:ln>
        </p:spPr>
      </p:pic>
      <p:sp>
        <p:nvSpPr>
          <p:cNvPr id="9" name="TextBox 8">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is understanding culture important?</a:t>
            </a:r>
            <a:endParaRPr lang="en-US" dirty="0"/>
          </a:p>
        </p:txBody>
      </p:sp>
      <p:sp>
        <p:nvSpPr>
          <p:cNvPr id="3" name="Content Placeholder 2"/>
          <p:cNvSpPr>
            <a:spLocks noGrp="1"/>
          </p:cNvSpPr>
          <p:nvPr>
            <p:ph idx="1"/>
          </p:nvPr>
        </p:nvSpPr>
        <p:spPr/>
        <p:txBody>
          <a:bodyPr/>
          <a:lstStyle/>
          <a:p>
            <a:r>
              <a:rPr lang="en-US" dirty="0" smtClean="0"/>
              <a:t>It is becoming clear that in order to build communities that are successful at improving conditions and resolving problems, we need to understand and appreciate many cultures, establish relationships with people from cultures other than our own, and build strong alliances with different cultural groups.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0" y="152400"/>
            <a:ext cx="1447800" cy="838200"/>
          </a:xfrm>
          <a:prstGeom prst="rect">
            <a:avLst/>
          </a:prstGeom>
          <a:noFill/>
          <a:ln w="9525">
            <a:noFill/>
            <a:miter lim="800000"/>
            <a:headEnd/>
            <a:tailEnd/>
          </a:ln>
        </p:spPr>
      </p:pic>
      <p:sp>
        <p:nvSpPr>
          <p:cNvPr id="5" name="TextBox 4">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Culture</a:t>
            </a:r>
            <a:endParaRPr lang="en-US" dirty="0"/>
          </a:p>
        </p:txBody>
      </p:sp>
      <p:sp>
        <p:nvSpPr>
          <p:cNvPr id="3" name="Content Placeholder 2"/>
          <p:cNvSpPr>
            <a:spLocks noGrp="1"/>
          </p:cNvSpPr>
          <p:nvPr>
            <p:ph idx="1"/>
          </p:nvPr>
        </p:nvSpPr>
        <p:spPr/>
        <p:txBody>
          <a:bodyPr/>
          <a:lstStyle/>
          <a:p>
            <a:r>
              <a:rPr lang="en-US" dirty="0" smtClean="0"/>
              <a:t>In order to build communities that are powerful enough to attain </a:t>
            </a:r>
          </a:p>
          <a:p>
            <a:pPr>
              <a:buNone/>
            </a:pPr>
            <a:r>
              <a:rPr lang="en-US" dirty="0" smtClean="0"/>
              <a:t>    significant change, we </a:t>
            </a:r>
          </a:p>
          <a:p>
            <a:pPr>
              <a:buNone/>
            </a:pPr>
            <a:r>
              <a:rPr lang="en-US" dirty="0" smtClean="0"/>
              <a:t>     need large numbers of </a:t>
            </a:r>
          </a:p>
          <a:p>
            <a:pPr>
              <a:buNone/>
            </a:pPr>
            <a:r>
              <a:rPr lang="en-US" dirty="0" smtClean="0"/>
              <a:t>     people working together . </a:t>
            </a:r>
          </a:p>
          <a:p>
            <a:pPr>
              <a:buNone/>
            </a:pPr>
            <a:endParaRPr lang="en-US" dirty="0"/>
          </a:p>
        </p:txBody>
      </p:sp>
      <p:pic>
        <p:nvPicPr>
          <p:cNvPr id="4" name="Picture 3" descr="building community - Humanists, Atheists, &amp; Agnostics of Manitoba"/>
          <p:cNvPicPr/>
          <p:nvPr/>
        </p:nvPicPr>
        <p:blipFill>
          <a:blip r:embed="rId2"/>
          <a:srcRect/>
          <a:stretch>
            <a:fillRect/>
          </a:stretch>
        </p:blipFill>
        <p:spPr bwMode="auto">
          <a:xfrm>
            <a:off x="5257800" y="2209800"/>
            <a:ext cx="3505200" cy="28956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0" y="152400"/>
            <a:ext cx="1447800" cy="838200"/>
          </a:xfrm>
          <a:prstGeom prst="rect">
            <a:avLst/>
          </a:prstGeom>
          <a:noFill/>
          <a:ln w="9525">
            <a:noFill/>
            <a:miter lim="800000"/>
            <a:headEnd/>
            <a:tailEnd/>
          </a:ln>
        </p:spPr>
      </p:pic>
      <p:sp>
        <p:nvSpPr>
          <p:cNvPr id="6" name="TextBox 5">
            <a:extLst>
              <a:ext uri="{FF2B5EF4-FFF2-40B4-BE49-F238E27FC236}">
                <a16:creationId xmlns="" xmlns:a16="http://schemas.microsoft.com/office/drawing/2014/main" id="{6159A576-5FB0-482E-BDD1-D6E554155FF4}"/>
              </a:ext>
            </a:extLst>
          </p:cNvPr>
          <p:cNvSpPr txBox="1"/>
          <p:nvPr/>
        </p:nvSpPr>
        <p:spPr>
          <a:xfrm>
            <a:off x="7010400" y="6248400"/>
            <a:ext cx="1981200" cy="461665"/>
          </a:xfrm>
          <a:prstGeom prst="rect">
            <a:avLst/>
          </a:prstGeom>
          <a:noFill/>
        </p:spPr>
        <p:txBody>
          <a:bodyPr wrap="square" rtlCol="0">
            <a:spAutoFit/>
          </a:bodyPr>
          <a:lstStyle/>
          <a:p>
            <a:r>
              <a:rPr lang="en-IN" sz="1200" b="1" i="1" dirty="0" smtClean="0">
                <a:solidFill>
                  <a:schemeClr val="bg1">
                    <a:lumMod val="50000"/>
                  </a:schemeClr>
                </a:solidFill>
                <a:latin typeface="Times New Roman" pitchFamily="18" charset="0"/>
                <a:cs typeface="Times New Roman" pitchFamily="18" charset="0"/>
              </a:rPr>
              <a:t>Career Development Centre</a:t>
            </a:r>
          </a:p>
          <a:p>
            <a:r>
              <a:rPr lang="en-IN" sz="1200" b="1" i="1" dirty="0" smtClean="0">
                <a:solidFill>
                  <a:schemeClr val="bg1">
                    <a:lumMod val="50000"/>
                  </a:schemeClr>
                </a:solidFill>
                <a:latin typeface="Times New Roman" pitchFamily="18" charset="0"/>
                <a:cs typeface="Times New Roman" pitchFamily="18" charset="0"/>
              </a:rPr>
              <a:t>SRMIST </a:t>
            </a:r>
            <a:r>
              <a:rPr lang="en-IN" sz="1200" b="1" i="1" dirty="0">
                <a:solidFill>
                  <a:schemeClr val="bg1">
                    <a:lumMod val="50000"/>
                  </a:schemeClr>
                </a:solidFill>
                <a:latin typeface="Times New Roman" pitchFamily="18" charset="0"/>
                <a:cs typeface="Times New Roman" pitchFamily="18" charset="0"/>
              </a:rPr>
              <a:t>– </a:t>
            </a:r>
            <a:r>
              <a:rPr lang="en-IN" sz="1200" b="1" i="1" dirty="0" err="1"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p:transition spd="slow">
    <p:wheel spokes="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1178</TotalTime>
  <Words>720</Words>
  <Application>Microsoft Office PowerPoint</Application>
  <PresentationFormat>On-screen Show (4:3)</PresentationFormat>
  <Paragraphs>187</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BENEFITS OF CSR </vt:lpstr>
      <vt:lpstr>BENEFITS OF CSR</vt:lpstr>
      <vt:lpstr>Benefits of CSR</vt:lpstr>
      <vt:lpstr>Benefits of CSR</vt:lpstr>
      <vt:lpstr>Value Diversity &amp; Building Relationships</vt:lpstr>
      <vt:lpstr>Culture</vt:lpstr>
      <vt:lpstr>Why is culture important?</vt:lpstr>
      <vt:lpstr>Why is understanding culture important?</vt:lpstr>
      <vt:lpstr>Understanding Culture</vt:lpstr>
      <vt:lpstr>Understanding Culture</vt:lpstr>
      <vt:lpstr>Understanding Culture</vt:lpstr>
      <vt:lpstr>      Diversity Issues When Developing Work Relations with Colleagues</vt:lpstr>
      <vt:lpstr>Overcoming Issues</vt:lpstr>
      <vt:lpstr>Why have good relationships?</vt:lpstr>
      <vt:lpstr>Defining good relationship</vt:lpstr>
      <vt:lpstr>    Defining Good relationship- Trust</vt:lpstr>
      <vt:lpstr>Mutual Respect</vt:lpstr>
      <vt:lpstr>Mindfulness</vt:lpstr>
      <vt:lpstr>Welcoming Diversity</vt:lpstr>
      <vt:lpstr>Open Communication</vt:lpstr>
      <vt:lpstr>PowerPoint Presentation</vt:lpstr>
    </vt:vector>
  </TitlesOfParts>
  <Company>by 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ismail - [2010]</cp:lastModifiedBy>
  <cp:revision>112</cp:revision>
  <dcterms:created xsi:type="dcterms:W3CDTF">2020-09-10T07:40:43Z</dcterms:created>
  <dcterms:modified xsi:type="dcterms:W3CDTF">2020-10-29T08:29:32Z</dcterms:modified>
</cp:coreProperties>
</file>