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5670550"/>
  <p:notesSz cx="10080625" cy="567055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7A947E17-B636-B86C-5F45-95F5923D803D}">
  <a:tblStyle styleId="{7A947E17-B636-B86C-5F45-95F5923D803D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8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1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2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5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6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9" name="PlaceHolder 5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0" name="PlaceHolder 6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1" name="PlaceHolder 7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9A7384C6-04AC-496E-A048-561259C5D25A}" type="slidenum">
              <a:rPr/>
              <a:t/>
            </a:fld>
            <a:endParaRPr/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C7A4B0C3-571E-488E-BD39-5877A8225322}" type="slidenum">
              <a:rPr/>
              <a:t/>
            </a:fld>
            <a:endParaRPr/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52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8C5AF78F-C197-4A6F-9314-606586DADF36}" type="slidenum">
              <a:rPr/>
              <a:t/>
            </a:fld>
            <a:endParaRPr/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355F80C6-B355-45E2-82D1-7EB92A59181B}" type="slidenum">
              <a:rPr/>
              <a:t/>
            </a:fld>
            <a:endParaRPr/>
          </a:p>
        </p:txBody>
      </p:sp>
      <p:sp>
        <p:nvSpPr>
          <p:cNvPr id="7" name="PlaceHolder 6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2C6DDC3F-94EE-4F5D-B9AD-155C37884E8D}" type="slidenum">
              <a:rPr/>
              <a:t/>
            </a:fld>
            <a:endParaRPr/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7DCC1093-FB41-4CB0-B079-30097089C261}" type="slidenum">
              <a:rPr/>
              <a:t/>
            </a:fld>
            <a:endParaRPr/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59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1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316676D1-881D-45DC-9BB9-06C3607B919F}" type="slidenum">
              <a:rPr/>
              <a:t/>
            </a:fld>
            <a:endParaRPr/>
          </a:p>
        </p:txBody>
      </p:sp>
      <p:sp>
        <p:nvSpPr>
          <p:cNvPr id="8" name="PlaceHolder 7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3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4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5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92E8400F-2C4F-41CC-A92B-21B615BDD234}" type="slidenum">
              <a:rPr/>
              <a:t/>
            </a:fld>
            <a:endParaRPr/>
          </a:p>
        </p:txBody>
      </p:sp>
      <p:sp>
        <p:nvSpPr>
          <p:cNvPr id="8" name="PlaceHolder 7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7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9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6B4A1D14-A8D9-4FF6-BDBD-F0D3A2EB713B}" type="slidenum">
              <a:rPr/>
              <a:t/>
            </a:fld>
            <a:endParaRPr/>
          </a:p>
        </p:txBody>
      </p:sp>
      <p:sp>
        <p:nvSpPr>
          <p:cNvPr id="8" name="PlaceHolder 7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71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3E7055C3-F9D0-43B5-976A-4B60F49D6590}" type="slidenum">
              <a:rPr/>
              <a:t/>
            </a:fld>
            <a:endParaRPr/>
          </a:p>
        </p:txBody>
      </p:sp>
      <p:sp>
        <p:nvSpPr>
          <p:cNvPr id="7" name="PlaceHolder 6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74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76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77" name="PlaceHolder 5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7" name="PlaceHolder 6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A9242542-DB2E-4285-962A-2C8CA12F9853}" type="slidenum">
              <a:rPr/>
              <a:t/>
            </a:fld>
            <a:endParaRPr/>
          </a:p>
        </p:txBody>
      </p:sp>
      <p:sp>
        <p:nvSpPr>
          <p:cNvPr id="9" name="PlaceHolder 8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79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80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81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82" name="PlaceHolder 5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83" name="PlaceHolder 6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84" name="PlaceHolder 7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9" name="PlaceHolder 8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3DC5A0E5-A018-4023-B29E-A49506F8016D}" type="slidenum">
              <a:rPr/>
              <a:t/>
            </a:fld>
            <a:endParaRPr/>
          </a:p>
        </p:txBody>
      </p:sp>
      <p:sp>
        <p:nvSpPr>
          <p:cNvPr id="11" name="PlaceHolder 10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9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1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2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26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Блок-схема: документ 5" hidden="0"/>
          <p:cNvSpPr/>
          <p:nvPr isPhoto="0" userDrawn="0"/>
        </p:nvSpPr>
        <p:spPr bwMode="auto">
          <a:xfrm flipH="1" flipV="1">
            <a:off x="-720" y="4499280"/>
            <a:ext cx="10079640" cy="116964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 scaled="1"/>
          </a:gradFill>
          <a:ln w="18000">
            <a:noFill/>
          </a:ln>
          <a:effectLst>
            <a:outerShdw dist="10800" dir="5400000" rotWithShape="0">
              <a:srgbClr val="009BDD"/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Прямоугольник 6" hidden="0"/>
          <p:cNvSpPr/>
          <p:nvPr isPhoto="0" userDrawn="0"/>
        </p:nvSpPr>
        <p:spPr bwMode="auto"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2" name="Прямоугольник 1" hidden="0"/>
          <p:cNvSpPr/>
          <p:nvPr isPhoto="0" userDrawn="0"/>
        </p:nvSpPr>
        <p:spPr bwMode="auto"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3" name="Прямоугольник 2" hidden="0"/>
          <p:cNvSpPr/>
          <p:nvPr isPhoto="0" userDrawn="0"/>
        </p:nvSpPr>
        <p:spPr bwMode="auto"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  <a:defRPr/>
            </a:pPr>
            <a:fld id="{B8C425A7-44F9-4667-AAAA-94CD4DE73D59}" type="slidenum">
              <a:rPr lang="ru-RU" sz="1400" b="0" strike="noStrike" spc="-1">
                <a:solidFill>
                  <a:srgbClr val="FFFFFF"/>
                </a:solidFill>
                <a:latin typeface="Arial"/>
              </a:rPr>
              <a:t/>
            </a:fld>
            <a:endParaRPr lang="ru-RU" sz="1400" b="0" strike="noStrike" spc="-1">
              <a:latin typeface="Arial"/>
            </a:endParaRPr>
          </a:p>
        </p:txBody>
      </p:sp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lang="ru-RU" sz="18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Прямоугольник 41" hidden="0"/>
          <p:cNvSpPr/>
          <p:nvPr isPhoto="0" userDrawn="0"/>
        </p:nvSpPr>
        <p:spPr bwMode="auto">
          <a:xfrm>
            <a:off x="0" y="0"/>
            <a:ext cx="10076400" cy="71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 scaled="1"/>
          </a:gradFill>
          <a:ln w="18000">
            <a:noFill/>
          </a:ln>
          <a:effectLst>
            <a:outerShdw dist="10800" dir="5400000" rotWithShape="0">
              <a:srgbClr val="009BDD"/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43" name="Прямоугольник 42" hidden="0"/>
          <p:cNvSpPr/>
          <p:nvPr isPhoto="0" userDrawn="0"/>
        </p:nvSpPr>
        <p:spPr bwMode="auto">
          <a:xfrm>
            <a:off x="3240" y="5040000"/>
            <a:ext cx="10076400" cy="6310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 scaled="1"/>
          </a:gradFill>
          <a:ln w="18000">
            <a:noFill/>
          </a:ln>
          <a:effectLst>
            <a:outerShdw dist="10800" dir="5400000" rotWithShape="0">
              <a:srgbClr val="009BDD"/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4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lang="ru-RU" sz="18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18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1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18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18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18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18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1800" b="0" strike="noStrike" spc="-1">
                <a:latin typeface="Arial"/>
              </a:rPr>
              <a:t>Seventh Outline Level</a:t>
            </a:r>
            <a:endParaRPr/>
          </a:p>
        </p:txBody>
      </p:sp>
      <p:sp>
        <p:nvSpPr>
          <p:cNvPr id="46" name="PlaceHolder 3" hidden="0"/>
          <p:cNvSpPr>
            <a:spLocks noGrp="1"/>
          </p:cNvSpPr>
          <p:nvPr isPhoto="0" userDrawn="0">
            <p:ph type="ftr" idx="1" hasCustomPrompt="0"/>
          </p:nvPr>
        </p:nvSpPr>
        <p:spPr bwMode="auto"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47" name="PlaceHolder 4" hidden="0"/>
          <p:cNvSpPr>
            <a:spLocks noGrp="1"/>
          </p:cNvSpPr>
          <p:nvPr isPhoto="0" userDrawn="0">
            <p:ph type="sldNum" idx="2" hasCustomPrompt="0"/>
          </p:nvPr>
        </p:nvSpPr>
        <p:spPr bwMode="auto"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ru-RU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  <a:defRPr/>
            </a:pPr>
            <a:fld id="{F8DC11EA-9268-4BFD-B550-B294B784EEDA}" type="slidenum">
              <a:rPr lang="ru-RU" sz="1400" b="0" strike="noStrike" spc="-1">
                <a:solidFill>
                  <a:srgbClr val="FFFFFF"/>
                </a:solidFill>
                <a:latin typeface="Arial"/>
              </a:rPr>
              <a:t/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48" name="PlaceHolder 5" hidden="0"/>
          <p:cNvSpPr>
            <a:spLocks noGrp="1"/>
          </p:cNvSpPr>
          <p:nvPr isPhoto="0" userDrawn="0">
            <p:ph type="dt" idx="3" hasCustomPrompt="0"/>
          </p:nvPr>
        </p:nvSpPr>
        <p:spPr bwMode="auto"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pPr>
              <a:defRPr/>
            </a:pPr>
            <a:r>
              <a:rPr lang="ru-RU" sz="1400" b="0" strike="noStrike" spc="-1">
                <a:latin typeface="Times New Roman"/>
              </a:rPr>
              <a:t>&lt;date/time&gt;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gitlab.praktikum-services.ru/antinitrino/momo-store-antinitrino" TargetMode="External"/><Relationship Id="rId3" Type="http://schemas.openxmlformats.org/officeDocument/2006/relationships/hyperlink" Target="https://gitlab.praktikum-services.ru/antinitrino/infra-momo-store-antinitrino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prometheus.avolokhov.pro/" TargetMode="External"/><Relationship Id="rId3" Type="http://schemas.openxmlformats.org/officeDocument/2006/relationships/hyperlink" Target="http://grafana.avolokhov.pro/" TargetMode="External"/><Relationship Id="rId4" Type="http://schemas.openxmlformats.org/officeDocument/2006/relationships/hyperlink" Target="http://argocd.avolokhov.pro/" TargetMode="External"/><Relationship Id="rId5" Type="http://schemas.openxmlformats.org/officeDocument/2006/relationships/hyperlink" Target="http://traefik.avolokhov.pro/" TargetMode="External"/><Relationship Id="rId6" Type="http://schemas.openxmlformats.org/officeDocument/2006/relationships/hyperlink" Target="http://nexus.avolokhov.pro/" TargetMode="External"/><Relationship Id="rId7" Type="http://schemas.openxmlformats.org/officeDocument/2006/relationships/hyperlink" Target="http://sonarqube.avolokhov.pro/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07624" y="1906425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defRPr/>
            </a:pPr>
            <a:r>
              <a:rPr lang="ru-RU" sz="3300" b="0" strike="noStrike" spc="-1">
                <a:solidFill>
                  <a:srgbClr val="DD4100"/>
                </a:solidFill>
                <a:latin typeface="Arial"/>
              </a:rPr>
              <a:t>Инфраструктура momo-store</a:t>
            </a:r>
            <a:endParaRPr lang="ru-RU" sz="33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defRPr/>
            </a:pPr>
            <a:r>
              <a:rPr lang="ru-RU" sz="3300" b="0" strike="noStrike" spc="-1">
                <a:solidFill>
                  <a:srgbClr val="FFFFFF"/>
                </a:solidFill>
                <a:latin typeface="Arial"/>
              </a:rPr>
              <a:t>Репозитории</a:t>
            </a:r>
            <a:endParaRPr lang="ru-RU" sz="3300" b="0" strike="noStrike" spc="-1">
              <a:latin typeface="Arial"/>
            </a:endParaRPr>
          </a:p>
        </p:txBody>
      </p:sp>
      <p:sp>
        <p:nvSpPr>
          <p:cNvPr id="87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9359640" cy="372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210"/>
              </a:spcBef>
              <a:buNone/>
              <a:defRPr/>
            </a:pP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Репозиторий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 приложения </a:t>
            </a:r>
            <a:r>
              <a:rPr lang="ru-RU" sz="1500" b="0" u="sng" strike="noStrike" spc="-1">
                <a:solidFill>
                  <a:srgbClr val="009BDD"/>
                </a:solidFill>
                <a:latin typeface="Arial"/>
                <a:hlinkClick r:id="rId2" tooltip="https://gitlab.praktikum-services.ru/antinitrino/momo-store-antinitrino"/>
              </a:rPr>
              <a:t>https://gitlab.praktikum-services.ru/antinitrino/momo-store-antinitrino</a:t>
            </a:r>
            <a:endParaRPr lang="ru-RU" sz="1500" b="0" strike="noStrike" spc="-1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60000"/>
              <a:buFont typeface="Wingdings"/>
              <a:buChar char=""/>
              <a:defRPr/>
            </a:pPr>
            <a:r>
              <a:rPr lang="ru-RU" sz="1500" b="0" strike="noStrike" spc="-1">
                <a:solidFill>
                  <a:srgbClr val="BE480A"/>
                </a:solidFill>
                <a:latin typeface="Arial"/>
              </a:rPr>
              <a:t>.</a:t>
            </a:r>
            <a:r>
              <a:rPr lang="ru-RU" sz="1500" b="0" strike="noStrike" spc="-1">
                <a:solidFill>
                  <a:srgbClr val="BE480A"/>
                </a:solidFill>
                <a:latin typeface="Arial"/>
              </a:rPr>
              <a:t>gitlab-ci.yml</a:t>
            </a:r>
            <a:endParaRPr lang="ru-RU" sz="1500" b="0" strike="noStrike" spc="-1"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Сборка 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frontend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 и 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backend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 компонентов 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momo-store</a:t>
            </a:r>
            <a:endParaRPr lang="ru-RU" sz="1500" b="0" strike="noStrike" spc="-1"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Тестирование приложений </a:t>
            </a:r>
            <a:endParaRPr lang="ru-RU" sz="1500" b="0" strike="noStrike" spc="-1"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Публикация 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артифактов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 в хранилище 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Nexus</a:t>
            </a:r>
            <a:endParaRPr lang="ru-RU" sz="1500" b="0" strike="noStrike" spc="-1"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«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Билд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» 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Docker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-образа</a:t>
            </a:r>
            <a:endParaRPr lang="ru-RU" sz="1500" b="0" strike="noStrike" spc="-1"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Публикация 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Docker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-образа в 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Container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 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Registry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 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GitLab</a:t>
            </a:r>
            <a:endParaRPr lang="ru-RU" sz="1500" b="0" strike="noStrike" spc="-1"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Деплой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 приложения в k8s кластер (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ArgoCD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)</a:t>
            </a:r>
            <a:endParaRPr lang="ru-RU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None/>
              <a:defRPr/>
            </a:pP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Репозиторий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 инфраструктуры	</a:t>
            </a:r>
            <a:r>
              <a:rPr lang="ru-RU" sz="1500" b="0" u="sng" strike="noStrike" spc="-1">
                <a:solidFill>
                  <a:srgbClr val="009BDD"/>
                </a:solidFill>
                <a:latin typeface="Arial"/>
                <a:hlinkClick r:id="rId3" tooltip="https://gitlab.praktikum-services.ru/antinitrino/infra-momo-store-antinitrino"/>
              </a:rPr>
              <a:t>https://gitlab.praktikum-services.ru/antinitrino/infra-momo-store-antinitrino</a:t>
            </a:r>
            <a:endParaRPr lang="ru-RU" sz="1500" b="0" strike="noStrike" spc="-1">
              <a:latin typeface="Arial"/>
            </a:endParaRPr>
          </a:p>
          <a:p>
            <a:pPr marL="864000" lvl="1" indent="-324000">
              <a:spcBef>
                <a:spcPts val="210"/>
              </a:spcBef>
              <a:buClr>
                <a:srgbClr val="77CAEE"/>
              </a:buClr>
              <a:buSzPct val="60000"/>
              <a:buFont typeface="Wingdings"/>
              <a:buChar char=""/>
              <a:defRPr/>
            </a:pPr>
            <a:r>
              <a:rPr lang="ru-RU" sz="1500" spc="-1">
                <a:solidFill>
                  <a:srgbClr val="BE480A"/>
                </a:solidFill>
                <a:latin typeface="Arial"/>
              </a:rPr>
              <a:t>.</a:t>
            </a:r>
            <a:r>
              <a:rPr lang="ru-RU" sz="1500" spc="-1">
                <a:solidFill>
                  <a:srgbClr val="BE480A"/>
                </a:solidFill>
                <a:latin typeface="Arial"/>
              </a:rPr>
              <a:t>gitlab-ci.yml</a:t>
            </a:r>
            <a:endParaRPr lang="ru-RU" sz="1500" spc="-1">
              <a:solidFill>
                <a:srgbClr val="BE480A"/>
              </a:solidFill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Публикация 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helm-charta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 в NEXUS</a:t>
            </a:r>
            <a:endParaRPr lang="ru-RU" sz="1500" b="0" strike="noStrike" spc="-1"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«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Деплой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» (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sync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 в 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ArgoCD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) (В 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ArgoCD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 используется 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git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 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репозиторий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 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инфрастуктуры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)</a:t>
            </a:r>
            <a:endParaRPr lang="ru-RU" sz="1500" b="0" strike="noStrike" spc="-1">
              <a:latin typeface="Arial"/>
            </a:endParaRPr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D0F206DA-4592-443D-A3D5-AE10360A4F64}" type="slidenum">
              <a:rPr/>
              <a:t/>
            </a:fld>
            <a:endParaRPr/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fld id="{8D1193E6-3142-42B1-824F-DA791F3E7FA1}" type="datetime1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defRPr/>
            </a:pPr>
            <a:r>
              <a:rPr lang="ru-RU" sz="3300" b="0" strike="noStrike" spc="-1">
                <a:solidFill>
                  <a:srgbClr val="FFFFFF"/>
                </a:solidFill>
                <a:latin typeface="Arial"/>
              </a:rPr>
              <a:t>Инфраструктура</a:t>
            </a:r>
            <a:endParaRPr lang="ru-RU" sz="3300" b="0" strike="noStrike" spc="-1">
              <a:latin typeface="Arial"/>
            </a:endParaRPr>
          </a:p>
        </p:txBody>
      </p:sp>
      <p:sp>
        <p:nvSpPr>
          <p:cNvPr id="89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60000"/>
              <a:buFont typeface="Wingdings"/>
              <a:buChar char=""/>
              <a:defRPr/>
            </a:pP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Каталог: b1g3m6he3dc9r6rs339r</a:t>
            </a:r>
            <a:endParaRPr lang="ru-RU" sz="1200" b="0" strike="noStrike" spc="-1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50000"/>
              <a:buFont typeface="Wingdings"/>
              <a:buChar char=""/>
              <a:defRPr/>
            </a:pP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K8S кластер </a:t>
            </a:r>
            <a:endParaRPr lang="ru-RU" sz="1200" b="0" strike="noStrike" spc="-1"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635"/>
              </a:spcBef>
              <a:buClr>
                <a:srgbClr val="77CAEE"/>
              </a:buClr>
              <a:buSzPct val="40000"/>
              <a:buFont typeface="Wingdings"/>
              <a:buChar char=""/>
              <a:defRPr/>
            </a:pPr>
            <a:r>
              <a:rPr lang="ru-RU" sz="1200" b="0" u="sng" strike="noStrike" spc="-1">
                <a:solidFill>
                  <a:srgbClr val="009BDD"/>
                </a:solidFill>
                <a:latin typeface="Arial"/>
                <a:hlinkClick r:id="rId2" tooltip="http://prometheus.avolokhov.pro/"/>
              </a:rPr>
              <a:t>http://prometheus.avolokhov.pro/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	</a:t>
            </a:r>
            <a:endParaRPr lang="ru-RU" sz="1200" b="0" strike="noStrike" spc="-1"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635"/>
              </a:spcBef>
              <a:buClr>
                <a:srgbClr val="77CAEE"/>
              </a:buClr>
              <a:buSzPct val="40000"/>
              <a:buFont typeface="Wingdings"/>
              <a:buChar char=""/>
              <a:defRPr/>
            </a:pPr>
            <a:r>
              <a:rPr lang="ru-RU" sz="1200" b="0" u="sng" strike="noStrike" spc="-1">
                <a:solidFill>
                  <a:srgbClr val="009BDD"/>
                </a:solidFill>
                <a:latin typeface="Arial"/>
                <a:hlinkClick r:id="rId3" tooltip="http://grafana.avolokhov.pro/"/>
              </a:rPr>
              <a:t>http://grafana.avolokhov.pro/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	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	admin : Zxc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/.,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as</a:t>
            </a:r>
            <a:endParaRPr lang="ru-RU" sz="1200" b="0" strike="noStrike" spc="-1"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635"/>
              </a:spcBef>
              <a:buClr>
                <a:srgbClr val="77CAEE"/>
              </a:buClr>
              <a:buSzPct val="40000"/>
              <a:buFont typeface="Wingdings"/>
              <a:buChar char=""/>
              <a:defRPr/>
            </a:pPr>
            <a:r>
              <a:rPr lang="ru-RU" sz="1200" b="0" u="sng" strike="noStrike" spc="-1">
                <a:solidFill>
                  <a:srgbClr val="009BDD"/>
                </a:solidFill>
                <a:latin typeface="Arial"/>
                <a:hlinkClick r:id="rId4" tooltip="http://argocd.avolokhov.pro/"/>
              </a:rPr>
              <a:t>http://argocd.avolokhov.pro/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		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vav : Zxc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/.,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as</a:t>
            </a:r>
            <a:endParaRPr lang="ru-RU" sz="1200" b="0" strike="noStrike" spc="-1"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635"/>
              </a:spcBef>
              <a:buClr>
                <a:srgbClr val="77CAEE"/>
              </a:buClr>
              <a:buSzPct val="40000"/>
              <a:buFont typeface="Wingdings"/>
              <a:buChar char=""/>
              <a:defRPr/>
            </a:pP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Cert-manager</a:t>
            </a:r>
            <a:endParaRPr lang="ru-RU" sz="1200" b="0" strike="noStrike" spc="-1"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635"/>
              </a:spcBef>
              <a:buClr>
                <a:srgbClr val="77CAEE"/>
              </a:buClr>
              <a:buSzPct val="40000"/>
              <a:buFont typeface="Wingdings"/>
              <a:buChar char=""/>
              <a:defRPr/>
            </a:pP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loki+promtail</a:t>
            </a:r>
            <a:endParaRPr lang="ru-RU" sz="1200" b="0" strike="noStrike" spc="-1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50000"/>
              <a:buFont typeface="Wingdings"/>
              <a:buChar char=""/>
              <a:defRPr/>
            </a:pP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Сервисная VM «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Devops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» : 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Traefik,NEXUS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, 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SonarQube</a:t>
            </a:r>
            <a:endParaRPr lang="ru-RU" sz="1200" b="0" strike="noStrike" spc="-1"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635"/>
              </a:spcBef>
              <a:buClr>
                <a:srgbClr val="77CAEE"/>
              </a:buClr>
              <a:buSzPct val="40000"/>
              <a:buFont typeface="Wingdings"/>
              <a:buChar char=""/>
              <a:defRPr/>
            </a:pPr>
            <a:r>
              <a:rPr lang="ru-RU" sz="1200" b="0" u="sng" strike="noStrike" spc="-1">
                <a:solidFill>
                  <a:srgbClr val="009BDD"/>
                </a:solidFill>
                <a:latin typeface="Arial"/>
                <a:hlinkClick r:id="rId5" tooltip="http://traefik.avolokhov.pro/"/>
              </a:rPr>
              <a:t>http://traefik.avolokhov.pro/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		admin : 12345</a:t>
            </a:r>
            <a:endParaRPr lang="ru-RU" sz="1200" b="0" strike="noStrike" spc="-1"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635"/>
              </a:spcBef>
              <a:buClr>
                <a:srgbClr val="77CAEE"/>
              </a:buClr>
              <a:buSzPct val="40000"/>
              <a:buFont typeface="Wingdings"/>
              <a:buChar char=""/>
              <a:defRPr/>
            </a:pPr>
            <a:r>
              <a:rPr lang="ru-RU" sz="1200" b="0" u="sng" strike="noStrike" spc="-1">
                <a:solidFill>
                  <a:srgbClr val="009BDD"/>
                </a:solidFill>
                <a:latin typeface="Arial"/>
                <a:hlinkClick r:id="rId6" tooltip="http://nexus.avolokhov.pro/"/>
              </a:rPr>
              <a:t>http://nexus.avolokhov.pro/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		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vav : Zxc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/.,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as</a:t>
            </a:r>
            <a:endParaRPr lang="ru-RU" sz="1200" b="0" strike="noStrike" spc="-1"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635"/>
              </a:spcBef>
              <a:buClr>
                <a:srgbClr val="77CAEE"/>
              </a:buClr>
              <a:buSzPct val="40000"/>
              <a:buFont typeface="Wingdings"/>
              <a:buChar char=""/>
              <a:defRPr/>
            </a:pPr>
            <a:r>
              <a:rPr lang="ru-RU" sz="1200" b="0" u="sng" strike="noStrike" spc="-1">
                <a:solidFill>
                  <a:srgbClr val="009BDD"/>
                </a:solidFill>
                <a:latin typeface="Arial"/>
                <a:hlinkClick r:id="rId7" tooltip="http://sonarqube.avolokhov.pro/"/>
              </a:rPr>
              <a:t>http://sonarqube.avolokhov.pro/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	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	vav : Zxc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/.,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as</a:t>
            </a:r>
            <a:endParaRPr lang="ru-RU" sz="1200" b="0" strike="noStrike" spc="-1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50000"/>
              <a:buFont typeface="Wingdings"/>
              <a:buChar char=""/>
              <a:defRPr/>
            </a:pP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S3 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Storage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: картинки, 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terraform.tfstate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 для k8s и «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Devops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»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F53F1110-B2C8-4266-870A-C54621F0A612}" type="slidenum">
              <a:rPr/>
              <a:t/>
            </a:fld>
            <a:endParaRPr/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fld id="{1C6379EC-BEDF-4961-927C-767B98D46460}" type="datetime1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r>
              <a:rPr lang="ru-RU" sz="4000" b="0" strike="noStrike" spc="-1">
                <a:latin typeface="Arial"/>
              </a:rPr>
              <a:t>Пайплайн</a:t>
            </a:r>
            <a:r>
              <a:rPr lang="ru-RU" sz="4000" b="0" strike="noStrike" spc="-1">
                <a:latin typeface="Arial"/>
              </a:rPr>
              <a:t> </a:t>
            </a:r>
            <a:r>
              <a:rPr lang="ru-RU" sz="4000" b="0" strike="noStrike" spc="-1">
                <a:latin typeface="Arial"/>
              </a:rPr>
              <a:t>репозитория</a:t>
            </a:r>
            <a:r>
              <a:rPr lang="ru-RU" sz="4000" b="0" strike="noStrike" spc="-1">
                <a:latin typeface="Arial"/>
              </a:rPr>
              <a:t> приложения</a:t>
            </a:r>
            <a:endParaRPr/>
          </a:p>
        </p:txBody>
      </p:sp>
      <p:pic>
        <p:nvPicPr>
          <p:cNvPr id="91" name="Рисунок 90" hidden="0"/>
          <p:cNvPicPr/>
          <p:nvPr isPhoto="0" userDrawn="0"/>
        </p:nvPicPr>
        <p:blipFill>
          <a:blip r:embed="rId2"/>
          <a:stretch/>
        </p:blipFill>
        <p:spPr bwMode="auto">
          <a:xfrm>
            <a:off x="470340" y="1373759"/>
            <a:ext cx="781560" cy="781560"/>
          </a:xfrm>
          <a:prstGeom prst="rect">
            <a:avLst/>
          </a:prstGeom>
          <a:ln w="0">
            <a:noFill/>
          </a:ln>
        </p:spPr>
      </p:pic>
      <p:pic>
        <p:nvPicPr>
          <p:cNvPr id="92" name="Рисунок 91" hidden="0"/>
          <p:cNvPicPr/>
          <p:nvPr isPhoto="0" userDrawn="0"/>
        </p:nvPicPr>
        <p:blipFill>
          <a:blip r:embed="rId3"/>
          <a:stretch/>
        </p:blipFill>
        <p:spPr bwMode="auto">
          <a:xfrm>
            <a:off x="4307040" y="1373759"/>
            <a:ext cx="1547640" cy="806040"/>
          </a:xfrm>
          <a:prstGeom prst="rect">
            <a:avLst/>
          </a:prstGeom>
          <a:ln w="0">
            <a:noFill/>
          </a:ln>
        </p:spPr>
      </p:pic>
      <p:pic>
        <p:nvPicPr>
          <p:cNvPr id="93" name="Рисунок 92" hidden="0"/>
          <p:cNvPicPr/>
          <p:nvPr isPhoto="0" userDrawn="0"/>
        </p:nvPicPr>
        <p:blipFill>
          <a:blip r:embed="rId4"/>
          <a:stretch/>
        </p:blipFill>
        <p:spPr bwMode="auto">
          <a:xfrm>
            <a:off x="6967440" y="1334786"/>
            <a:ext cx="869400" cy="869400"/>
          </a:xfrm>
          <a:prstGeom prst="rect">
            <a:avLst/>
          </a:prstGeom>
          <a:ln w="0">
            <a:noFill/>
          </a:ln>
        </p:spPr>
      </p:pic>
      <p:pic>
        <p:nvPicPr>
          <p:cNvPr id="94" name="Рисунок 93" hidden="0"/>
          <p:cNvPicPr/>
          <p:nvPr isPhoto="0" userDrawn="0"/>
        </p:nvPicPr>
        <p:blipFill>
          <a:blip r:embed="rId5"/>
          <a:stretch/>
        </p:blipFill>
        <p:spPr bwMode="auto">
          <a:xfrm>
            <a:off x="6604432" y="3117264"/>
            <a:ext cx="956160" cy="956160"/>
          </a:xfrm>
          <a:prstGeom prst="rect">
            <a:avLst/>
          </a:prstGeom>
          <a:ln w="0">
            <a:noFill/>
          </a:ln>
        </p:spPr>
      </p:pic>
      <p:pic>
        <p:nvPicPr>
          <p:cNvPr id="95" name="Рисунок 94" hidden="0"/>
          <p:cNvPicPr/>
          <p:nvPr isPhoto="0" userDrawn="0"/>
        </p:nvPicPr>
        <p:blipFill>
          <a:blip r:embed="rId6"/>
          <a:stretch/>
        </p:blipFill>
        <p:spPr bwMode="auto">
          <a:xfrm>
            <a:off x="8352680" y="3274584"/>
            <a:ext cx="1058400" cy="798840"/>
          </a:xfrm>
          <a:prstGeom prst="rect">
            <a:avLst/>
          </a:prstGeom>
          <a:ln w="0">
            <a:noFill/>
          </a:ln>
        </p:spPr>
      </p:pic>
      <p:pic>
        <p:nvPicPr>
          <p:cNvPr id="96" name="Рисунок 95" hidden="0"/>
          <p:cNvPicPr/>
          <p:nvPr isPhoto="0" userDrawn="0"/>
        </p:nvPicPr>
        <p:blipFill>
          <a:blip r:embed="rId7"/>
          <a:stretch/>
        </p:blipFill>
        <p:spPr bwMode="auto">
          <a:xfrm>
            <a:off x="2715840" y="3088644"/>
            <a:ext cx="1209600" cy="1078200"/>
          </a:xfrm>
          <a:prstGeom prst="rect">
            <a:avLst/>
          </a:prstGeom>
          <a:ln w="0">
            <a:noFill/>
          </a:ln>
        </p:spPr>
      </p:pic>
      <p:pic>
        <p:nvPicPr>
          <p:cNvPr id="97" name="Рисунок 96" hidden="0"/>
          <p:cNvPicPr/>
          <p:nvPr isPhoto="0" userDrawn="0"/>
        </p:nvPicPr>
        <p:blipFill>
          <a:blip r:embed="rId8"/>
          <a:stretch/>
        </p:blipFill>
        <p:spPr bwMode="auto">
          <a:xfrm>
            <a:off x="2391120" y="1333800"/>
            <a:ext cx="780840" cy="780840"/>
          </a:xfrm>
          <a:prstGeom prst="rect">
            <a:avLst/>
          </a:prstGeom>
          <a:ln w="0">
            <a:noFill/>
          </a:ln>
        </p:spPr>
      </p:pic>
      <p:sp>
        <p:nvSpPr>
          <p:cNvPr id="98" name="Прямая соединительная линия 97" hidden="0"/>
          <p:cNvSpPr/>
          <p:nvPr isPhoto="0" userDrawn="0"/>
        </p:nvSpPr>
        <p:spPr bwMode="auto">
          <a:xfrm>
            <a:off x="1367903" y="1697388"/>
            <a:ext cx="890368" cy="414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99" name="Прямая соединительная линия 98" hidden="0"/>
          <p:cNvSpPr/>
          <p:nvPr isPhoto="0" userDrawn="0"/>
        </p:nvSpPr>
        <p:spPr bwMode="auto">
          <a:xfrm>
            <a:off x="3320640" y="1730012"/>
            <a:ext cx="86832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00" name="Прямая соединительная линия 99" hidden="0"/>
          <p:cNvSpPr/>
          <p:nvPr isPhoto="0" userDrawn="0"/>
        </p:nvSpPr>
        <p:spPr bwMode="auto">
          <a:xfrm>
            <a:off x="6003010" y="1712880"/>
            <a:ext cx="89136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01" name="Прямая соединительная линия 100" hidden="0"/>
          <p:cNvSpPr/>
          <p:nvPr isPhoto="0" userDrawn="0"/>
        </p:nvSpPr>
        <p:spPr bwMode="auto">
          <a:xfrm flipH="1">
            <a:off x="3600152" y="2043188"/>
            <a:ext cx="1224136" cy="1138876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02" name="Прямая соединительная линия 101" hidden="0"/>
          <p:cNvSpPr/>
          <p:nvPr isPhoto="0" userDrawn="0"/>
        </p:nvSpPr>
        <p:spPr bwMode="auto">
          <a:xfrm>
            <a:off x="7662560" y="3595344"/>
            <a:ext cx="69012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03" name="Прямая соединительная линия 102" hidden="0"/>
          <p:cNvSpPr/>
          <p:nvPr isPhoto="0" userDrawn="0"/>
        </p:nvSpPr>
        <p:spPr bwMode="auto">
          <a:xfrm flipV="1">
            <a:off x="5898504" y="3592110"/>
            <a:ext cx="705928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04" name="Прямоугольник 103" hidden="0"/>
          <p:cNvSpPr/>
          <p:nvPr isPhoto="0" userDrawn="0"/>
        </p:nvSpPr>
        <p:spPr bwMode="auto">
          <a:xfrm>
            <a:off x="4657500" y="3182064"/>
            <a:ext cx="1013400" cy="891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buNone/>
              <a:defRPr/>
            </a:pPr>
            <a:r>
              <a:rPr lang="ru-RU" sz="1200" b="0" strike="noStrike" spc="-1">
                <a:latin typeface="Arial"/>
              </a:rPr>
              <a:t>Gitlab</a:t>
            </a:r>
            <a:endParaRPr lang="ru-RU" sz="1200" b="0" strike="noStrike" spc="-1">
              <a:latin typeface="Arial"/>
            </a:endParaRPr>
          </a:p>
          <a:p>
            <a:pPr algn="ctr">
              <a:buNone/>
              <a:defRPr/>
            </a:pPr>
            <a:r>
              <a:rPr lang="ru-RU" sz="1200" b="0" strike="noStrike" spc="-1">
                <a:latin typeface="Arial"/>
              </a:rPr>
              <a:t>Container</a:t>
            </a:r>
            <a:endParaRPr lang="ru-RU" sz="1200" b="0" strike="noStrike" spc="-1">
              <a:latin typeface="Arial"/>
            </a:endParaRPr>
          </a:p>
          <a:p>
            <a:pPr algn="ctr">
              <a:buNone/>
              <a:defRPr/>
            </a:pPr>
            <a:r>
              <a:rPr lang="ru-RU" sz="1200" b="0" strike="noStrike" spc="-1">
                <a:latin typeface="Arial"/>
              </a:rPr>
              <a:t>Registry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5" name="Прямая соединительная линия 104" hidden="0"/>
          <p:cNvSpPr/>
          <p:nvPr isPhoto="0" userDrawn="0"/>
        </p:nvSpPr>
        <p:spPr bwMode="auto">
          <a:xfrm flipV="1">
            <a:off x="3809197" y="3603396"/>
            <a:ext cx="759526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" name="PlaceHolder 2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3F848250-D9C1-42FB-A475-2C6FFE59B701}" type="slidenum">
              <a:rPr/>
              <a:t/>
            </a:fld>
            <a:endParaRPr/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fld id="{8A7CE10D-B35C-4EAD-8DB0-953B9E2A2F46}" type="datetime1">
              <a:rPr lang="ru-RU"/>
              <a:t/>
            </a:fld>
            <a:endParaRPr lang="ru-RU"/>
          </a:p>
        </p:txBody>
      </p:sp>
      <p:graphicFrame>
        <p:nvGraphicFramePr>
          <p:cNvPr id="2" name="Таблица 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218469" y="2485873"/>
          <a:ext cx="2186512" cy="2376262"/>
        </p:xfrm>
        <a:graphic>
          <a:graphicData uri="http://schemas.openxmlformats.org/drawingml/2006/table">
            <a:tbl>
              <a:tblPr firstRow="0" firstCol="0" lastRow="0" lastCol="0" bandRow="1" bandCol="0">
                <a:tableStyleId>{7A947E17-B636-B86C-5F45-95F5923D803D}</a:tableStyleId>
              </a:tblPr>
              <a:tblGrid>
                <a:gridCol w="285339"/>
                <a:gridCol w="1901173"/>
              </a:tblGrid>
              <a:tr h="339466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000"/>
                        <a:t>1</a:t>
                      </a:r>
                      <a:endParaRPr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000"/>
                        <a:t>Сборка приложения</a:t>
                      </a:r>
                      <a:endParaRPr sz="1000"/>
                    </a:p>
                  </a:txBody>
                  <a:tcPr/>
                </a:tc>
              </a:tr>
              <a:tr h="339466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000"/>
                        <a:t>2</a:t>
                      </a:r>
                      <a:endParaRPr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000"/>
                        <a:t>Тестирование</a:t>
                      </a:r>
                      <a:endParaRPr sz="1000"/>
                    </a:p>
                  </a:txBody>
                  <a:tcPr/>
                </a:tc>
              </a:tr>
              <a:tr h="339466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000"/>
                        <a:t>3</a:t>
                      </a:r>
                      <a:endParaRPr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000"/>
                        <a:t>Публикация в Nexus</a:t>
                      </a:r>
                      <a:endParaRPr sz="1000"/>
                    </a:p>
                  </a:txBody>
                  <a:tcPr/>
                </a:tc>
              </a:tr>
              <a:tr h="339466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000"/>
                        <a:t>4</a:t>
                      </a:r>
                      <a:endParaRPr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000"/>
                        <a:t>Docker образ</a:t>
                      </a:r>
                      <a:endParaRPr sz="1000"/>
                    </a:p>
                  </a:txBody>
                  <a:tcPr/>
                </a:tc>
              </a:tr>
              <a:tr h="339466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000"/>
                        <a:t>5</a:t>
                      </a:r>
                      <a:endParaRPr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000"/>
                        <a:t>Публикация </a:t>
                      </a:r>
                      <a:r>
                        <a:rPr lang="ru-RU" sz="10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 образ</a:t>
                      </a:r>
                      <a:endParaRPr sz="1000"/>
                    </a:p>
                  </a:txBody>
                  <a:tcPr/>
                </a:tc>
              </a:tr>
              <a:tr h="339466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000"/>
                        <a:t>6</a:t>
                      </a:r>
                      <a:endParaRPr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000"/>
                        <a:t>Синхронизация с ArgoCD</a:t>
                      </a:r>
                      <a:endParaRPr sz="1000"/>
                    </a:p>
                  </a:txBody>
                  <a:tcPr/>
                </a:tc>
              </a:tr>
              <a:tr h="339466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000"/>
                        <a:t>7</a:t>
                      </a:r>
                      <a:endParaRPr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000"/>
                        <a:t>Deploy в K8S</a:t>
                      </a:r>
                      <a:endParaRPr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 hidden="0"/>
          <p:cNvSpPr txBox="1"/>
          <p:nvPr isPhoto="0" userDrawn="0"/>
        </p:nvSpPr>
        <p:spPr bwMode="auto">
          <a:xfrm>
            <a:off x="1656635" y="13224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1</a:t>
            </a:r>
            <a:endParaRPr lang="ru-RU"/>
          </a:p>
        </p:txBody>
      </p:sp>
      <p:sp>
        <p:nvSpPr>
          <p:cNvPr id="22" name="TextBox 21" hidden="0"/>
          <p:cNvSpPr txBox="1"/>
          <p:nvPr isPhoto="0" userDrawn="0"/>
        </p:nvSpPr>
        <p:spPr bwMode="auto">
          <a:xfrm>
            <a:off x="3598347" y="1343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2</a:t>
            </a:r>
            <a:endParaRPr lang="ru-RU"/>
          </a:p>
        </p:txBody>
      </p:sp>
      <p:sp>
        <p:nvSpPr>
          <p:cNvPr id="23" name="TextBox 22" hidden="0"/>
          <p:cNvSpPr txBox="1"/>
          <p:nvPr isPhoto="0" userDrawn="0"/>
        </p:nvSpPr>
        <p:spPr bwMode="auto">
          <a:xfrm>
            <a:off x="6284591" y="1328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3</a:t>
            </a:r>
            <a:endParaRPr lang="ru-RU"/>
          </a:p>
        </p:txBody>
      </p:sp>
      <p:sp>
        <p:nvSpPr>
          <p:cNvPr id="24" name="TextBox 23" hidden="0"/>
          <p:cNvSpPr txBox="1"/>
          <p:nvPr isPhoto="0" userDrawn="0"/>
        </p:nvSpPr>
        <p:spPr bwMode="auto">
          <a:xfrm>
            <a:off x="3925440" y="22432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4</a:t>
            </a:r>
            <a:endParaRPr lang="ru-RU"/>
          </a:p>
        </p:txBody>
      </p:sp>
      <p:sp>
        <p:nvSpPr>
          <p:cNvPr id="25" name="TextBox 24" hidden="0"/>
          <p:cNvSpPr txBox="1"/>
          <p:nvPr isPhoto="0" userDrawn="0"/>
        </p:nvSpPr>
        <p:spPr bwMode="auto">
          <a:xfrm>
            <a:off x="4055767" y="3226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5</a:t>
            </a:r>
            <a:endParaRPr lang="ru-RU"/>
          </a:p>
        </p:txBody>
      </p:sp>
      <p:sp>
        <p:nvSpPr>
          <p:cNvPr id="26" name="TextBox 25" hidden="0"/>
          <p:cNvSpPr txBox="1"/>
          <p:nvPr isPhoto="0" userDrawn="0"/>
        </p:nvSpPr>
        <p:spPr bwMode="auto">
          <a:xfrm>
            <a:off x="6095014" y="32227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6</a:t>
            </a:r>
            <a:endParaRPr lang="ru-RU"/>
          </a:p>
        </p:txBody>
      </p:sp>
      <p:sp>
        <p:nvSpPr>
          <p:cNvPr id="27" name="TextBox 26" hidden="0"/>
          <p:cNvSpPr txBox="1"/>
          <p:nvPr isPhoto="0" userDrawn="0"/>
        </p:nvSpPr>
        <p:spPr bwMode="auto">
          <a:xfrm>
            <a:off x="7836840" y="32223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7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r>
              <a:rPr lang="ru-RU" sz="3200" b="0" strike="noStrike" spc="-1">
                <a:latin typeface="Arial"/>
              </a:rPr>
              <a:t>Пайплайн репозитория инфраструктуры</a:t>
            </a:r>
            <a:endParaRPr/>
          </a:p>
        </p:txBody>
      </p:sp>
      <p:pic>
        <p:nvPicPr>
          <p:cNvPr id="107" name="Рисунок 106" hidden="0"/>
          <p:cNvPicPr/>
          <p:nvPr isPhoto="0" userDrawn="0"/>
        </p:nvPicPr>
        <p:blipFill>
          <a:blip r:embed="rId2"/>
          <a:stretch/>
        </p:blipFill>
        <p:spPr bwMode="auto">
          <a:xfrm>
            <a:off x="4010370" y="1263118"/>
            <a:ext cx="781560" cy="781560"/>
          </a:xfrm>
          <a:prstGeom prst="rect">
            <a:avLst/>
          </a:prstGeom>
          <a:ln w="0">
            <a:noFill/>
          </a:ln>
        </p:spPr>
      </p:pic>
      <p:pic>
        <p:nvPicPr>
          <p:cNvPr id="108" name="Рисунок 107" hidden="0"/>
          <p:cNvPicPr/>
          <p:nvPr isPhoto="0" userDrawn="0"/>
        </p:nvPicPr>
        <p:blipFill>
          <a:blip r:embed="rId3"/>
          <a:stretch/>
        </p:blipFill>
        <p:spPr bwMode="auto">
          <a:xfrm>
            <a:off x="6552480" y="1219198"/>
            <a:ext cx="869400" cy="869400"/>
          </a:xfrm>
          <a:prstGeom prst="rect">
            <a:avLst/>
          </a:prstGeom>
          <a:ln w="0">
            <a:noFill/>
          </a:ln>
        </p:spPr>
      </p:pic>
      <p:pic>
        <p:nvPicPr>
          <p:cNvPr id="109" name="Рисунок 108" hidden="0"/>
          <p:cNvPicPr/>
          <p:nvPr isPhoto="0" userDrawn="0"/>
        </p:nvPicPr>
        <p:blipFill>
          <a:blip r:embed="rId4"/>
          <a:stretch/>
        </p:blipFill>
        <p:spPr bwMode="auto">
          <a:xfrm>
            <a:off x="3923070" y="2801262"/>
            <a:ext cx="956160" cy="95616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09" hidden="0"/>
          <p:cNvPicPr/>
          <p:nvPr isPhoto="0" userDrawn="0"/>
        </p:nvPicPr>
        <p:blipFill>
          <a:blip r:embed="rId5"/>
          <a:stretch/>
        </p:blipFill>
        <p:spPr bwMode="auto">
          <a:xfrm>
            <a:off x="6457980" y="2753059"/>
            <a:ext cx="1058400" cy="798840"/>
          </a:xfrm>
          <a:prstGeom prst="rect">
            <a:avLst/>
          </a:prstGeom>
          <a:ln w="0">
            <a:noFill/>
          </a:ln>
        </p:spPr>
      </p:pic>
      <p:sp>
        <p:nvSpPr>
          <p:cNvPr id="111" name="Прямая соединительная линия 110" hidden="0"/>
          <p:cNvSpPr/>
          <p:nvPr isPhoto="0" userDrawn="0"/>
        </p:nvSpPr>
        <p:spPr bwMode="auto">
          <a:xfrm>
            <a:off x="4401150" y="2199222"/>
            <a:ext cx="0" cy="51552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12" name="Прямая соединительная линия 111" hidden="0"/>
          <p:cNvSpPr/>
          <p:nvPr isPhoto="0" userDrawn="0"/>
        </p:nvSpPr>
        <p:spPr bwMode="auto">
          <a:xfrm>
            <a:off x="5014861" y="1653897"/>
            <a:ext cx="131040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13" name="Прямая соединительная линия 112" hidden="0"/>
          <p:cNvSpPr/>
          <p:nvPr isPhoto="0" userDrawn="0"/>
        </p:nvSpPr>
        <p:spPr bwMode="auto">
          <a:xfrm>
            <a:off x="5023141" y="3279342"/>
            <a:ext cx="130212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" name="PlaceHolder 2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2E3274D7-3FEE-4229-90A5-62A19F886C59}" type="slidenum">
              <a:rPr/>
              <a:t/>
            </a:fld>
            <a:endParaRPr/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fld id="{D6906A72-6533-4A9F-AB3D-97F734515F49}" type="datetime1">
              <a:rPr lang="ru-RU"/>
              <a:t/>
            </a:fld>
            <a:endParaRPr lang="ru-RU"/>
          </a:p>
        </p:txBody>
      </p:sp>
      <p:graphicFrame>
        <p:nvGraphicFramePr>
          <p:cNvPr id="2" name="Таблица 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863848" y="1971179"/>
          <a:ext cx="2280088" cy="1112520"/>
        </p:xfrm>
        <a:graphic>
          <a:graphicData uri="http://schemas.openxmlformats.org/drawingml/2006/table">
            <a:tbl>
              <a:tblPr firstRow="0" firstCol="0" lastRow="0" lastCol="0" bandRow="1" bandCol="0">
                <a:tableStyleId>{7A947E17-B636-B86C-5F45-95F5923D803D}</a:tableStyleId>
              </a:tblPr>
              <a:tblGrid>
                <a:gridCol w="407880"/>
                <a:gridCol w="1872208"/>
              </a:tblGrid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1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Публикация Helm-Chart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2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Синхронизация с ArgoCD (git)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3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Deploy в K8S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 hidden="0"/>
          <p:cNvSpPr txBox="1"/>
          <p:nvPr isPhoto="0" userDrawn="0"/>
        </p:nvSpPr>
        <p:spPr bwMode="auto">
          <a:xfrm>
            <a:off x="5513608" y="12631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1</a:t>
            </a:r>
            <a:endParaRPr lang="ru-RU"/>
          </a:p>
        </p:txBody>
      </p:sp>
      <p:sp>
        <p:nvSpPr>
          <p:cNvPr id="14" name="TextBox 13" hidden="0"/>
          <p:cNvSpPr txBox="1"/>
          <p:nvPr isPhoto="0" userDrawn="0"/>
        </p:nvSpPr>
        <p:spPr bwMode="auto">
          <a:xfrm>
            <a:off x="4020783" y="22723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2</a:t>
            </a:r>
            <a:endParaRPr lang="ru-RU"/>
          </a:p>
        </p:txBody>
      </p:sp>
      <p:sp>
        <p:nvSpPr>
          <p:cNvPr id="15" name="TextBox 14" hidden="0"/>
          <p:cNvSpPr txBox="1"/>
          <p:nvPr isPhoto="0" userDrawn="0"/>
        </p:nvSpPr>
        <p:spPr bwMode="auto">
          <a:xfrm>
            <a:off x="5517748" y="2910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3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defRPr/>
            </a:pPr>
            <a:r>
              <a:rPr lang="ru-RU" sz="3300" b="0" strike="noStrike" spc="-1">
                <a:solidFill>
                  <a:srgbClr val="FFFFFF"/>
                </a:solidFill>
                <a:latin typeface="Arial"/>
              </a:rPr>
              <a:t>Deploy</a:t>
            </a:r>
            <a:endParaRPr lang="ru-RU" sz="3300" b="0" strike="noStrike" spc="-1">
              <a:latin typeface="Arial"/>
            </a:endParaRPr>
          </a:p>
        </p:txBody>
      </p:sp>
      <p:sp>
        <p:nvSpPr>
          <p:cNvPr id="115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 flipH="0" flipV="0">
            <a:off x="360000" y="1080000"/>
            <a:ext cx="9359640" cy="239662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9965" indent="-349965">
              <a:lnSpc>
                <a:spcPct val="100000"/>
              </a:lnSpc>
              <a:spcBef>
                <a:spcPts val="210"/>
              </a:spcBef>
              <a:buFont typeface="Arial"/>
              <a:buChar char="•"/>
              <a:defRPr/>
            </a:pPr>
            <a:r>
              <a:rPr lang="ru-RU" sz="2400" b="0" strike="noStrike" spc="-1">
                <a:solidFill>
                  <a:srgbClr val="009BDD"/>
                </a:solidFill>
                <a:latin typeface="Arial"/>
              </a:rPr>
              <a:t>Деплой frontend и backend происходит из репозитория приложения</a:t>
            </a:r>
            <a:endParaRPr lang="ru-RU" sz="2400" b="0" strike="noStrike" spc="-1">
              <a:solidFill>
                <a:srgbClr val="009BDD"/>
              </a:solidFill>
              <a:latin typeface="Arial"/>
              <a:ea typeface="Noto Sans CJK SC"/>
            </a:endParaRPr>
          </a:p>
          <a:p>
            <a:pPr marL="349965" indent="-349965">
              <a:lnSpc>
                <a:spcPct val="100000"/>
              </a:lnSpc>
              <a:spcBef>
                <a:spcPts val="210"/>
              </a:spcBef>
              <a:buFont typeface="Arial"/>
              <a:buChar char="•"/>
              <a:defRPr/>
            </a:pPr>
            <a:r>
              <a:rPr lang="ru-RU" sz="2400" b="0" strike="noStrike" spc="-1">
                <a:solidFill>
                  <a:srgbClr val="009BDD"/>
                </a:solidFill>
                <a:latin typeface="Arial"/>
              </a:rPr>
              <a:t>Деплой изменения Helm-charta производится из инфраструктурного репозитория через ArgoCD. В ArgoCD используется git репозиторий инфрастуктуры</a:t>
            </a:r>
            <a:endParaRPr lang="ru-RU" sz="2400" b="0" strike="noStrike" spc="-1">
              <a:solidFill>
                <a:srgbClr val="009BDD"/>
              </a:solidFill>
              <a:latin typeface="Arial"/>
              <a:ea typeface="Noto Sans CJK SC"/>
            </a:endParaRPr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D04FA631-AD76-4FD0-99ED-B967406EA6D4}" type="slidenum">
              <a:rPr/>
              <a:t/>
            </a:fld>
            <a:endParaRPr/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fld id="{D76A6309-E166-4AF8-AFA6-FBAE7B991134}" type="datetime1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R7-Office/7.0.1.62</Application>
  <DocSecurity>0</DocSecurity>
  <PresentationFormat>Произвольный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subject/>
  <dc:creator>киборг</dc:creator>
  <cp:keywords/>
  <dc:description/>
  <dc:identifier/>
  <dc:language>ru-RU</dc:language>
  <cp:lastModifiedBy>Александр Во</cp:lastModifiedBy>
  <cp:revision>24</cp:revision>
  <dcterms:created xsi:type="dcterms:W3CDTF">2022-08-18T11:24:35Z</dcterms:created>
  <dcterms:modified xsi:type="dcterms:W3CDTF">2022-08-22T13:12:08Z</dcterms:modified>
  <cp:category/>
  <cp:contentStatus/>
  <cp:version/>
</cp:coreProperties>
</file>