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5" r:id="rId6"/>
    <p:sldId id="258" r:id="rId7"/>
    <p:sldId id="259" r:id="rId8"/>
    <p:sldId id="262" r:id="rId9"/>
    <p:sldId id="263" r:id="rId10"/>
    <p:sldId id="267" r:id="rId11"/>
    <p:sldId id="268" r:id="rId12"/>
    <p:sldId id="266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0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4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3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6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1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DF363F-B4C9-4EA8-9013-6729CE6F059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1EF75C-B4E3-4F28-964D-74C52616CA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5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0BC4A-9396-0CDE-77F7-81AB24664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 Introduction to Perspective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32B27-223E-2A4C-3C86-36329430F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Presented  by </a:t>
            </a:r>
            <a:r>
              <a:rPr lang="zh-CN" altLang="en-US" dirty="0"/>
              <a:t>张潇锋</a:t>
            </a:r>
          </a:p>
        </p:txBody>
      </p:sp>
    </p:spTree>
    <p:extLst>
      <p:ext uri="{BB962C8B-B14F-4D97-AF65-F5344CB8AC3E}">
        <p14:creationId xmlns:p14="http://schemas.microsoft.com/office/powerpoint/2010/main" val="149536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083FA-4294-7D84-2862-85A1E75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(Linear) Perspective Arts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B1F6B3-AAFF-B5B0-6C92-F9A334B7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15" y="1826597"/>
            <a:ext cx="8296869" cy="39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2FF735-B6C4-B938-FF7B-3CB3B3DBFF67}"/>
              </a:ext>
            </a:extLst>
          </p:cNvPr>
          <p:cNvSpPr txBox="1"/>
          <p:nvPr/>
        </p:nvSpPr>
        <p:spPr>
          <a:xfrm>
            <a:off x="2136240" y="5867218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Fresco from the Villa of Publius Fannius Synistor in Boscoreale near Pompeii, 1st ct. 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4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5E655-4395-A4AE-9EF5-A723A475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(Linear) Perspective Arts</a:t>
            </a:r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2427B5C-15B6-6BF7-BFFD-7EF404C1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36245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7781F1-3ADF-2881-A176-680FFC852E19}"/>
              </a:ext>
            </a:extLst>
          </p:cNvPr>
          <p:cNvSpPr txBox="1"/>
          <p:nvPr/>
        </p:nvSpPr>
        <p:spPr>
          <a:xfrm>
            <a:off x="1979721" y="5746721"/>
            <a:ext cx="859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Detail of </a:t>
            </a:r>
            <a:r>
              <a:rPr lang="en-US" altLang="zh-CN" dirty="0" err="1"/>
              <a:t>Masolino</a:t>
            </a:r>
            <a:r>
              <a:rPr lang="en-US" altLang="zh-CN" dirty="0"/>
              <a:t> da </a:t>
            </a:r>
            <a:r>
              <a:rPr lang="en-US" altLang="zh-CN" dirty="0" err="1"/>
              <a:t>Panicale's</a:t>
            </a:r>
            <a:r>
              <a:rPr lang="en-US" altLang="zh-CN" dirty="0"/>
              <a:t> St. Peter Healing a Cripple and the Raising of Tabitha (c. 1423), the earliest extant artwork known to use a consistent vanishing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7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FF6C-8C50-FF72-7C07-5C6D00FA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Oblique Projection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33B56-B3CD-77A3-2804-06A403ADF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696662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𝑎𝑧</m:t>
                    </m:r>
                  </m:oMath>
                </a14:m>
                <a:endParaRPr lang="en-US" altLang="zh-CN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𝑏𝑧</m:t>
                    </m:r>
                  </m:oMath>
                </a14:m>
                <a:endParaRPr lang="en-US" altLang="zh-CN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dirty="0"/>
                  <a:t>Specially,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this is called orthographic projection.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33B56-B3CD-77A3-2804-06A403ADF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696662" cy="4023360"/>
              </a:xfrm>
              <a:blipFill>
                <a:blip r:embed="rId2"/>
                <a:stretch>
                  <a:fillRect l="-4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0F4BF59F-0125-4540-19CF-A705381E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09" y="1909144"/>
            <a:ext cx="6199695" cy="43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26079B-D245-6618-13B0-4688B169F103}"/>
              </a:ext>
            </a:extLst>
          </p:cNvPr>
          <p:cNvSpPr txBox="1"/>
          <p:nvPr/>
        </p:nvSpPr>
        <p:spPr>
          <a:xfrm>
            <a:off x="899396" y="5302352"/>
            <a:ext cx="413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Northern Song Dynasty (960-1127) era Chinese painting of a water-powered mill for grain, with surrounding river transport.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F57A9-E5BA-5176-07B8-D43A5DB7C560}"/>
              </a:ext>
            </a:extLst>
          </p:cNvPr>
          <p:cNvSpPr txBox="1"/>
          <p:nvPr/>
        </p:nvSpPr>
        <p:spPr>
          <a:xfrm>
            <a:off x="6829148" y="64264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Oblique: </a:t>
            </a:r>
            <a:r>
              <a:rPr lang="zh-CN" altLang="en-US" dirty="0"/>
              <a:t>斜</a:t>
            </a:r>
            <a:r>
              <a:rPr lang="en-US" altLang="zh-CN" dirty="0"/>
              <a:t>(</a:t>
            </a:r>
            <a:r>
              <a:rPr lang="zh-CN" altLang="en-US" dirty="0"/>
              <a:t>形容词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Ortho-: (</a:t>
            </a:r>
            <a:r>
              <a:rPr lang="zh-CN" altLang="en-US" dirty="0"/>
              <a:t>前缀</a:t>
            </a:r>
            <a:r>
              <a:rPr lang="en-US" altLang="zh-CN" dirty="0"/>
              <a:t>)</a:t>
            </a:r>
            <a:r>
              <a:rPr lang="zh-CN" altLang="en-US" dirty="0"/>
              <a:t>正交相关的</a:t>
            </a:r>
          </a:p>
        </p:txBody>
      </p:sp>
    </p:spTree>
    <p:extLst>
      <p:ext uri="{BB962C8B-B14F-4D97-AF65-F5344CB8AC3E}">
        <p14:creationId xmlns:p14="http://schemas.microsoft.com/office/powerpoint/2010/main" val="184538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769B5-E5AE-F132-FAB3-3EA7D3D6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Curvilinear Perspective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E313FD-32BB-BB86-B3A0-147D2606A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E313FD-32BB-BB86-B3A0-147D2606A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62011220-27BE-32E2-6EC6-8A8807E1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68" y="1845734"/>
            <a:ext cx="4015009" cy="438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0BF655-87D0-6DAC-7B1D-88BF4C5F59CA}"/>
              </a:ext>
            </a:extLst>
          </p:cNvPr>
          <p:cNvSpPr txBox="1"/>
          <p:nvPr/>
        </p:nvSpPr>
        <p:spPr>
          <a:xfrm>
            <a:off x="5185218" y="5417435"/>
            <a:ext cx="1781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トイレダッシュ</a:t>
            </a:r>
            <a:endParaRPr lang="en-US" altLang="ja-JP" dirty="0"/>
          </a:p>
          <a:p>
            <a:r>
              <a:rPr lang="en-US" altLang="zh-CN" dirty="0"/>
              <a:t>By </a:t>
            </a:r>
            <a:r>
              <a:rPr lang="zh-CN" altLang="en-US" dirty="0"/>
              <a:t>果坂青</a:t>
            </a:r>
            <a:r>
              <a:rPr lang="en-US" altLang="zh-CN" dirty="0"/>
              <a:t>/</a:t>
            </a:r>
            <a:r>
              <a:rPr lang="en-US" altLang="zh-CN" dirty="0" err="1"/>
              <a:t>omao</a:t>
            </a:r>
            <a:endParaRPr lang="en-US" altLang="zh-CN" dirty="0"/>
          </a:p>
          <a:p>
            <a:r>
              <a:rPr lang="en-US" altLang="zh-CN" dirty="0" err="1"/>
              <a:t>pid</a:t>
            </a:r>
            <a:r>
              <a:rPr lang="en-US" altLang="zh-CN" dirty="0"/>
              <a:t>: 81052176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2D9C8-4599-78F4-EFC2-EA35DDA16EC7}"/>
              </a:ext>
            </a:extLst>
          </p:cNvPr>
          <p:cNvSpPr txBox="1"/>
          <p:nvPr/>
        </p:nvSpPr>
        <p:spPr>
          <a:xfrm>
            <a:off x="1036320" y="4486085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A line that does not pass through the origin is projected to a great circle on the sphere, which is further projected to an ellipse on the plane. The ellipse has the property that its long axis is a diameter of the "bounding circle".</a:t>
            </a:r>
          </a:p>
          <a:p>
            <a:r>
              <a:rPr lang="en-US" altLang="zh-CN" dirty="0"/>
              <a:t>(From Wikipedia)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E6C0A5-DBE0-ED2A-8394-8A5DE877265A}"/>
              </a:ext>
            </a:extLst>
          </p:cNvPr>
          <p:cNvSpPr txBox="1"/>
          <p:nvPr/>
        </p:nvSpPr>
        <p:spPr>
          <a:xfrm>
            <a:off x="8362765" y="836106"/>
            <a:ext cx="334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Great Circle: </a:t>
            </a:r>
            <a:r>
              <a:rPr lang="zh-CN" altLang="en-US" dirty="0"/>
              <a:t>大圆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球上的与球心共平面的圆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Ellipse: </a:t>
            </a:r>
            <a:r>
              <a:rPr lang="zh-CN" altLang="en-US" dirty="0"/>
              <a:t>椭圆</a:t>
            </a:r>
          </a:p>
        </p:txBody>
      </p:sp>
    </p:spTree>
    <p:extLst>
      <p:ext uri="{BB962C8B-B14F-4D97-AF65-F5344CB8AC3E}">
        <p14:creationId xmlns:p14="http://schemas.microsoft.com/office/powerpoint/2010/main" val="326633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EBD1-15B5-BA9A-43DA-73B699C7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25AA5-08D7-B5B0-99E7-882971D8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Thanks for listening!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454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CB7A6-A12A-ADFE-81A0-F7834FBC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7F847-8F64-A256-5652-2694D51E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【透视教程】一点透视一点斜透视、两点透视画法讲解#马克笔##赵航马克笔# 2重庆·重庆大学城">
            <a:extLst>
              <a:ext uri="{FF2B5EF4-FFF2-40B4-BE49-F238E27FC236}">
                <a16:creationId xmlns:a16="http://schemas.microsoft.com/office/drawing/2014/main" id="{8D68E2B5-5B48-2505-480B-6584DCD2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9" y="1929894"/>
            <a:ext cx="5444971" cy="38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初学者如何自学板绘透视技法？零基础也能学会透视的本质！_灵猫课堂_新浪博客">
            <a:extLst>
              <a:ext uri="{FF2B5EF4-FFF2-40B4-BE49-F238E27FC236}">
                <a16:creationId xmlns:a16="http://schemas.microsoft.com/office/drawing/2014/main" id="{F06F6740-BF0D-75E4-E321-1EDBD4634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46" y="2382187"/>
            <a:ext cx="5289005" cy="323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6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6C247-4125-7E44-CABA-2076232A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12D5D-86C9-B931-40EB-9C4F0F71B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74215" cy="4023360"/>
          </a:xfrm>
        </p:spPr>
        <p:txBody>
          <a:bodyPr/>
          <a:lstStyle/>
          <a:p>
            <a:r>
              <a:rPr lang="en-US" altLang="zh-CN" dirty="0"/>
              <a:t>A feature of perspective:</a:t>
            </a:r>
          </a:p>
          <a:p>
            <a:r>
              <a:rPr lang="en-US" altLang="zh-CN" dirty="0"/>
              <a:t>Farther object looks smaller.</a:t>
            </a:r>
          </a:p>
          <a:p>
            <a:endParaRPr lang="en-US" altLang="zh-CN" dirty="0"/>
          </a:p>
        </p:txBody>
      </p:sp>
      <p:pic>
        <p:nvPicPr>
          <p:cNvPr id="3076" name="Picture 4" descr="透视的原理都弄不懂，怎么能画好透视插画？">
            <a:extLst>
              <a:ext uri="{FF2B5EF4-FFF2-40B4-BE49-F238E27FC236}">
                <a16:creationId xmlns:a16="http://schemas.microsoft.com/office/drawing/2014/main" id="{003246FE-CFB4-0CB9-8DEE-44F181D3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75" y="1845734"/>
            <a:ext cx="6170721" cy="44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4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895C-8795-153F-48EC-CF233604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Geometric 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E168-EB6A-2FD4-02AF-0F6FC42C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人眼的结构">
            <a:extLst>
              <a:ext uri="{FF2B5EF4-FFF2-40B4-BE49-F238E27FC236}">
                <a16:creationId xmlns:a16="http://schemas.microsoft.com/office/drawing/2014/main" id="{0067B626-0E64-4A14-87D5-E15797B8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7970457" cy="39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5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5F48E-2840-D8EA-5EAB-FFA785F4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Geometric 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62420-21A7-C4BA-1A35-82D15CE3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Perspective works by representing the light that passes from a scene through an imaginary rectangle (the picture plane), to the viewer's eye, as if a viewer were looking through a window and painting what is seen directly onto the windowpane.</a:t>
            </a:r>
          </a:p>
          <a:p>
            <a:r>
              <a:rPr lang="en-US" altLang="zh-CN" dirty="0"/>
              <a:t>(From Wikipedia)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124" name="Picture 4" descr="undefined">
            <a:extLst>
              <a:ext uri="{FF2B5EF4-FFF2-40B4-BE49-F238E27FC236}">
                <a16:creationId xmlns:a16="http://schemas.microsoft.com/office/drawing/2014/main" id="{145CC2FD-BF8B-26F1-A201-235CA860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32" y="2285869"/>
            <a:ext cx="5743852" cy="443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3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4CCA4-4F37-90C7-93C1-5C69C51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Geometric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6F9CC1-AF03-9672-BB47-C913AD797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4000" dirty="0"/>
                  <a:t>Perspective Transformation: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zh-CN" sz="4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𝑦𝑙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zh-CN" sz="4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4000" dirty="0"/>
                  <a:t>   </a:t>
                </a:r>
                <a:r>
                  <a:rPr lang="en-US" altLang="zh-CN" dirty="0"/>
                  <a:t>(This variable is not useful though)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6F9CC1-AF03-9672-BB47-C913AD797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1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0C09-E9AE-90B8-0A88-EE2E938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Point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F92F4D-9128-34AB-79FD-67C0FDE85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717594" cy="4023360"/>
              </a:xfrm>
            </p:spPr>
            <p:txBody>
              <a:bodyPr/>
              <a:lstStyle/>
              <a:p>
                <a:r>
                  <a:rPr lang="en-US" altLang="zh-CN" dirty="0"/>
                  <a:t>Parametric equation of 3-dimensional line: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Do a perspective transformation: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F92F4D-9128-34AB-79FD-67C0FDE85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717594" cy="4023360"/>
              </a:xfrm>
              <a:blipFill>
                <a:blip r:embed="rId2"/>
                <a:stretch>
                  <a:fillRect l="-3230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B80AF7C-C7B3-CC8D-EE33-BAB20A1B9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6354" y="1845734"/>
                <a:ext cx="4717594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Work out the differentials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𝑙𝑑𝑡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𝑙𝑑𝑡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which is a constant.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B80AF7C-C7B3-CC8D-EE33-BAB20A1B9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54" y="1845734"/>
                <a:ext cx="4717594" cy="4023360"/>
              </a:xfrm>
              <a:prstGeom prst="rect">
                <a:avLst/>
              </a:prstGeom>
              <a:blipFill>
                <a:blip r:embed="rId3"/>
                <a:stretch>
                  <a:fillRect l="-3230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A91C7DA-C74E-5D90-D9F4-BA21496DC173}"/>
              </a:ext>
            </a:extLst>
          </p:cNvPr>
          <p:cNvSpPr txBox="1"/>
          <p:nvPr/>
        </p:nvSpPr>
        <p:spPr>
          <a:xfrm>
            <a:off x="7750206" y="286603"/>
            <a:ext cx="313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Parametric equation: </a:t>
            </a:r>
            <a:r>
              <a:rPr lang="zh-CN" altLang="en-US" dirty="0"/>
              <a:t>参数方程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BB938-7FFF-2BFE-9FE2-2A91A8476946}"/>
              </a:ext>
            </a:extLst>
          </p:cNvPr>
          <p:cNvSpPr txBox="1"/>
          <p:nvPr/>
        </p:nvSpPr>
        <p:spPr>
          <a:xfrm>
            <a:off x="7754735" y="655935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Differential: </a:t>
            </a:r>
            <a:r>
              <a:rPr lang="zh-CN" altLang="en-US" dirty="0"/>
              <a:t>微分</a:t>
            </a:r>
          </a:p>
        </p:txBody>
      </p:sp>
    </p:spTree>
    <p:extLst>
      <p:ext uri="{BB962C8B-B14F-4D97-AF65-F5344CB8AC3E}">
        <p14:creationId xmlns:p14="http://schemas.microsoft.com/office/powerpoint/2010/main" val="37610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12CC4-CF14-CEAB-A2BA-A364496A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Point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BC52B-CF00-D568-CD1F-FAFF01381F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 Coordinates of vanishing point:</a:t>
                </a:r>
              </a:p>
              <a:p>
                <a:pPr marL="0" indent="0">
                  <a:buNone/>
                </a:pPr>
                <a:r>
                  <a:rPr lang="en-US" altLang="zh-CN" sz="32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𝑙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𝑙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 Thus parallel lines share same vanishing point, vice versa.</a:t>
                </a:r>
                <a:endParaRPr lang="zh-CN" altLang="en-US" sz="32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BC52B-CF00-D568-CD1F-FAFF01381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0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6B077-D199-19AD-585A-B44E843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Point</a:t>
            </a:r>
            <a:endParaRPr lang="zh-CN" altLang="en-US" dirty="0"/>
          </a:p>
        </p:txBody>
      </p:sp>
      <p:pic>
        <p:nvPicPr>
          <p:cNvPr id="4098" name="Picture 2" descr="两点透视图册_360百科">
            <a:extLst>
              <a:ext uri="{FF2B5EF4-FFF2-40B4-BE49-F238E27FC236}">
                <a16:creationId xmlns:a16="http://schemas.microsoft.com/office/drawing/2014/main" id="{87DCF81F-2412-7886-2BF8-6D76917F0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0" y="1876910"/>
            <a:ext cx="590807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三点透视_百度图片搜索">
            <a:extLst>
              <a:ext uri="{FF2B5EF4-FFF2-40B4-BE49-F238E27FC236}">
                <a16:creationId xmlns:a16="http://schemas.microsoft.com/office/drawing/2014/main" id="{84D532D6-F347-FB0B-BFB1-25884F21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76" y="2070571"/>
            <a:ext cx="5069997" cy="350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0978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430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回顾</vt:lpstr>
      <vt:lpstr>An Introduction to Perspective</vt:lpstr>
      <vt:lpstr>Introduction</vt:lpstr>
      <vt:lpstr>Introduction</vt:lpstr>
      <vt:lpstr>Geometric Explanation</vt:lpstr>
      <vt:lpstr>Geometric Explanation</vt:lpstr>
      <vt:lpstr>Geometric Explanation</vt:lpstr>
      <vt:lpstr>Vanishing Point</vt:lpstr>
      <vt:lpstr>Vanishing Point</vt:lpstr>
      <vt:lpstr>Vanishing Point</vt:lpstr>
      <vt:lpstr>Some (Linear) Perspective Arts</vt:lpstr>
      <vt:lpstr>Some (Linear) Perspective Arts</vt:lpstr>
      <vt:lpstr>Oblique Projection</vt:lpstr>
      <vt:lpstr>Curvilinear Perspective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 f</dc:creator>
  <cp:lastModifiedBy>cc f</cp:lastModifiedBy>
  <cp:revision>16</cp:revision>
  <dcterms:created xsi:type="dcterms:W3CDTF">2024-06-25T21:02:48Z</dcterms:created>
  <dcterms:modified xsi:type="dcterms:W3CDTF">2024-06-26T00:26:51Z</dcterms:modified>
</cp:coreProperties>
</file>