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72" y="14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62000" y="4826000"/>
            <a:ext cx="6096000" cy="45720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5965115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Shape 2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 name="Shape 22"/>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a:spcBef>
                <a:spcPts val="0"/>
              </a:spcBef>
              <a:buNone/>
            </a:pPr>
            <a:endParaRPr sz="1466"/>
          </a:p>
        </p:txBody>
      </p:sp>
    </p:spTree>
    <p:extLst>
      <p:ext uri="{BB962C8B-B14F-4D97-AF65-F5344CB8AC3E}">
        <p14:creationId xmlns:p14="http://schemas.microsoft.com/office/powerpoint/2010/main" val="1053081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 name="Shape 49"/>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lvl="0" rtl="0">
              <a:spcBef>
                <a:spcPts val="0"/>
              </a:spcBef>
              <a:buNone/>
            </a:pPr>
            <a:endParaRPr sz="1466"/>
          </a:p>
        </p:txBody>
      </p:sp>
    </p:spTree>
    <p:extLst>
      <p:ext uri="{BB962C8B-B14F-4D97-AF65-F5344CB8AC3E}">
        <p14:creationId xmlns:p14="http://schemas.microsoft.com/office/powerpoint/2010/main" val="157615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 name="Shape 28"/>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351194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lvl="0" rtl="0">
              <a:spcBef>
                <a:spcPts val="0"/>
              </a:spcBef>
              <a:buNone/>
            </a:pPr>
            <a:endParaRPr sz="1466"/>
          </a:p>
        </p:txBody>
      </p:sp>
    </p:spTree>
    <p:extLst>
      <p:ext uri="{BB962C8B-B14F-4D97-AF65-F5344CB8AC3E}">
        <p14:creationId xmlns:p14="http://schemas.microsoft.com/office/powerpoint/2010/main" val="979548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 name="Shape 42"/>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lvl="0" rtl="0">
              <a:spcBef>
                <a:spcPts val="0"/>
              </a:spcBef>
              <a:buNone/>
            </a:pPr>
            <a:endParaRPr sz="1466"/>
          </a:p>
        </p:txBody>
      </p:sp>
    </p:spTree>
    <p:extLst>
      <p:ext uri="{BB962C8B-B14F-4D97-AF65-F5344CB8AC3E}">
        <p14:creationId xmlns:p14="http://schemas.microsoft.com/office/powerpoint/2010/main" val="2480523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 name="Shape 49"/>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lvl="0" rtl="0">
              <a:spcBef>
                <a:spcPts val="0"/>
              </a:spcBef>
              <a:buNone/>
            </a:pPr>
            <a:endParaRPr sz="1466"/>
          </a:p>
        </p:txBody>
      </p:sp>
    </p:spTree>
    <p:extLst>
      <p:ext uri="{BB962C8B-B14F-4D97-AF65-F5344CB8AC3E}">
        <p14:creationId xmlns:p14="http://schemas.microsoft.com/office/powerpoint/2010/main" val="164945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lvl="0" rtl="0">
              <a:spcBef>
                <a:spcPts val="0"/>
              </a:spcBef>
              <a:buNone/>
            </a:pPr>
            <a:endParaRPr sz="1466"/>
          </a:p>
        </p:txBody>
      </p:sp>
    </p:spTree>
    <p:extLst>
      <p:ext uri="{BB962C8B-B14F-4D97-AF65-F5344CB8AC3E}">
        <p14:creationId xmlns:p14="http://schemas.microsoft.com/office/powerpoint/2010/main" val="1933509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lvl="0" rtl="0">
              <a:spcBef>
                <a:spcPts val="0"/>
              </a:spcBef>
              <a:buNone/>
            </a:pPr>
            <a:endParaRPr sz="1466"/>
          </a:p>
        </p:txBody>
      </p:sp>
    </p:spTree>
    <p:extLst>
      <p:ext uri="{BB962C8B-B14F-4D97-AF65-F5344CB8AC3E}">
        <p14:creationId xmlns:p14="http://schemas.microsoft.com/office/powerpoint/2010/main" val="360614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lvl="0" rtl="0">
              <a:spcBef>
                <a:spcPts val="0"/>
              </a:spcBef>
              <a:buNone/>
            </a:pPr>
            <a:endParaRPr sz="1466"/>
          </a:p>
        </p:txBody>
      </p:sp>
    </p:spTree>
    <p:extLst>
      <p:ext uri="{BB962C8B-B14F-4D97-AF65-F5344CB8AC3E}">
        <p14:creationId xmlns:p14="http://schemas.microsoft.com/office/powerpoint/2010/main" val="142051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lvl="0" rtl="0">
              <a:spcBef>
                <a:spcPts val="0"/>
              </a:spcBef>
              <a:buNone/>
            </a:pPr>
            <a:endParaRPr sz="1466"/>
          </a:p>
        </p:txBody>
      </p:sp>
    </p:spTree>
    <p:extLst>
      <p:ext uri="{BB962C8B-B14F-4D97-AF65-F5344CB8AC3E}">
        <p14:creationId xmlns:p14="http://schemas.microsoft.com/office/powerpoint/2010/main" val="2892213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
        <p:cNvGrpSpPr/>
        <p:nvPr/>
      </p:nvGrpSpPr>
      <p:grpSpPr>
        <a:xfrm>
          <a:off x="0" y="0"/>
          <a:ext cx="0" cy="0"/>
          <a:chOff x="0" y="0"/>
          <a:chExt cx="0" cy="0"/>
        </a:xfrm>
      </p:grpSpPr>
      <p:sp>
        <p:nvSpPr>
          <p:cNvPr id="7" name="Shape 7"/>
          <p:cNvSpPr txBox="1">
            <a:spLocks noGrp="1"/>
          </p:cNvSpPr>
          <p:nvPr>
            <p:ph type="ctrTitle"/>
          </p:nvPr>
        </p:nvSpPr>
        <p:spPr>
          <a:xfrm>
            <a:off x="914400" y="3048000"/>
            <a:ext cx="8331200" cy="1219199"/>
          </a:xfrm>
          <a:prstGeom prst="rect">
            <a:avLst/>
          </a:prstGeom>
          <a:noFill/>
          <a:ln>
            <a:noFill/>
          </a:ln>
        </p:spPr>
        <p:txBody>
          <a:bodyPr lIns="91425" tIns="91425" rIns="91425" b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8" name="Shape 8"/>
          <p:cNvSpPr txBox="1">
            <a:spLocks noGrp="1"/>
          </p:cNvSpPr>
          <p:nvPr>
            <p:ph type="subTitle" idx="1"/>
          </p:nvPr>
        </p:nvSpPr>
        <p:spPr>
          <a:xfrm>
            <a:off x="1828800" y="4572000"/>
            <a:ext cx="6502399" cy="914400"/>
          </a:xfrm>
          <a:prstGeom prst="rect">
            <a:avLst/>
          </a:prstGeom>
          <a:noFill/>
          <a:ln>
            <a:noFill/>
          </a:ln>
        </p:spPr>
        <p:txBody>
          <a:bodyPr lIns="91425" tIns="91425" rIns="91425" b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04800" y="1828800"/>
            <a:ext cx="9550400"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4" name="Shape 14"/>
          <p:cNvSpPr txBox="1">
            <a:spLocks noGrp="1"/>
          </p:cNvSpPr>
          <p:nvPr>
            <p:ph type="body" idx="1"/>
          </p:nvPr>
        </p:nvSpPr>
        <p:spPr>
          <a:xfrm>
            <a:off x="304800" y="1828800"/>
            <a:ext cx="4470399"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
        <p:nvSpPr>
          <p:cNvPr id="15" name="Shape 15"/>
          <p:cNvSpPr txBox="1">
            <a:spLocks noGrp="1"/>
          </p:cNvSpPr>
          <p:nvPr>
            <p:ph type="body" idx="2"/>
          </p:nvPr>
        </p:nvSpPr>
        <p:spPr>
          <a:xfrm>
            <a:off x="5384800" y="1828800"/>
            <a:ext cx="4470399"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304800" y="6705600"/>
            <a:ext cx="9550400" cy="609599"/>
          </a:xfrm>
          <a:prstGeom prst="rect">
            <a:avLst/>
          </a:prstGeom>
          <a:noFill/>
          <a:ln>
            <a:noFill/>
          </a:ln>
        </p:spPr>
        <p:txBody>
          <a:bodyPr lIns="91425" tIns="91425" rIns="91425" b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icantfindmy.tk/1string2boolthem/FranticRunningMan.py" TargetMode="External"/><Relationship Id="rId5" Type="http://schemas.openxmlformats.org/officeDocument/2006/relationships/hyperlink" Target="https://github.com/1string2boolthem/CST-205" TargetMode="External"/><Relationship Id="rId4" Type="http://schemas.openxmlformats.org/officeDocument/2006/relationships/hyperlink" Target="https://docs.google.com/a/csumb.edu/document/d/1CVo5UKoyV5URSeAW8xaAdLzrQJuXk4yIYseijh77VEI/edit?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icantfindmy.tk/1string2boolthem/FranticRunningMan.p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7722050" y="169125"/>
            <a:ext cx="2285399" cy="990599"/>
          </a:xfrm>
          <a:prstGeom prst="rect">
            <a:avLst/>
          </a:prstGeom>
          <a:noFill/>
          <a:ln>
            <a:noFill/>
          </a:ln>
        </p:spPr>
        <p:txBody>
          <a:bodyPr lIns="91425" tIns="91425" rIns="91425" bIns="91425" anchor="t" anchorCtr="0">
            <a:normAutofit/>
          </a:bodyPr>
          <a:lstStyle/>
          <a:p>
            <a:pPr algn="r" rtl="0">
              <a:spcBef>
                <a:spcPts val="0"/>
              </a:spcBef>
              <a:buNone/>
            </a:pPr>
            <a:r>
              <a:rPr lang="en-US" dirty="0" smtClean="0">
                <a:solidFill>
                  <a:srgbClr val="00CFFF"/>
                </a:solidFill>
                <a:latin typeface="Quattrocento"/>
                <a:ea typeface="Quattrocento"/>
                <a:cs typeface="Quattrocento"/>
                <a:sym typeface="Quattrocento"/>
              </a:rPr>
              <a:t>Sevren Gail</a:t>
            </a:r>
            <a:endParaRPr lang="en-US" dirty="0">
              <a:solidFill>
                <a:srgbClr val="00CFFF"/>
              </a:solidFill>
              <a:latin typeface="Quattrocento"/>
              <a:ea typeface="Quattrocento"/>
              <a:cs typeface="Quattrocento"/>
              <a:sym typeface="Quattrocento"/>
            </a:endParaRPr>
          </a:p>
          <a:p>
            <a:pPr algn="r">
              <a:spcBef>
                <a:spcPts val="0"/>
              </a:spcBef>
              <a:buNone/>
            </a:pPr>
            <a:r>
              <a:rPr lang="en-US" dirty="0">
                <a:solidFill>
                  <a:srgbClr val="00CFFF"/>
                </a:solidFill>
                <a:latin typeface="Quattrocento"/>
                <a:ea typeface="Quattrocento"/>
                <a:cs typeface="Quattrocento"/>
                <a:sym typeface="Quattrocento"/>
              </a:rPr>
              <a:t>Christopher Rendall</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04800" y="304800"/>
            <a:ext cx="9626699" cy="990599"/>
          </a:xfrm>
          <a:prstGeom prst="rect">
            <a:avLst/>
          </a:prstGeom>
        </p:spPr>
        <p:txBody>
          <a:bodyPr lIns="38100" tIns="38100" rIns="38100" bIns="38100" anchor="t" anchorCtr="0">
            <a:normAutofit/>
          </a:bodyPr>
          <a:lstStyle/>
          <a:p>
            <a:pPr lvl="0" algn="ctr" rtl="0">
              <a:lnSpc>
                <a:spcPct val="100000"/>
              </a:lnSpc>
              <a:spcBef>
                <a:spcPts val="0"/>
              </a:spcBef>
              <a:buClr>
                <a:srgbClr val="FFFFFF"/>
              </a:buClr>
              <a:buNone/>
            </a:pPr>
            <a:r>
              <a:rPr lang="en-US" sz="3600" dirty="0" smtClean="0">
                <a:solidFill>
                  <a:srgbClr val="00CFFF"/>
                </a:solidFill>
                <a:latin typeface="Quattrocento"/>
                <a:ea typeface="Quattrocento"/>
                <a:cs typeface="Quattrocento"/>
                <a:sym typeface="Quattrocento"/>
              </a:rPr>
              <a:t>Links</a:t>
            </a:r>
            <a:endParaRPr lang="en-US" sz="2800" dirty="0">
              <a:solidFill>
                <a:srgbClr val="00CFFF"/>
              </a:solidFill>
              <a:latin typeface="Quattrocento"/>
              <a:ea typeface="Quattrocento"/>
              <a:cs typeface="Quattrocento"/>
              <a:sym typeface="Quattrocento"/>
            </a:endParaRPr>
          </a:p>
        </p:txBody>
      </p:sp>
      <p:sp>
        <p:nvSpPr>
          <p:cNvPr id="45" name="Shape 45"/>
          <p:cNvSpPr txBox="1">
            <a:spLocks noGrp="1"/>
          </p:cNvSpPr>
          <p:nvPr>
            <p:ph type="body" idx="1"/>
          </p:nvPr>
        </p:nvSpPr>
        <p:spPr>
          <a:xfrm>
            <a:off x="304800" y="1828800"/>
            <a:ext cx="9626699" cy="5562600"/>
          </a:xfrm>
          <a:prstGeom prst="rect">
            <a:avLst/>
          </a:prstGeom>
        </p:spPr>
        <p:txBody>
          <a:bodyPr lIns="38100" tIns="38100" rIns="38100" bIns="38100" anchor="t" anchorCtr="0">
            <a:normAutofit/>
          </a:bodyPr>
          <a:lstStyle/>
          <a:p>
            <a:pPr lvl="0" rtl="0">
              <a:lnSpc>
                <a:spcPct val="100000"/>
              </a:lnSpc>
              <a:spcBef>
                <a:spcPts val="0"/>
              </a:spcBef>
              <a:buClr>
                <a:srgbClr val="FFFFFF"/>
              </a:buClr>
              <a:buNone/>
            </a:pPr>
            <a:r>
              <a:rPr lang="en-US" sz="2666" dirty="0">
                <a:solidFill>
                  <a:srgbClr val="FFFFFF"/>
                </a:solidFill>
                <a:latin typeface="Arial"/>
                <a:ea typeface="Arial"/>
                <a:cs typeface="Arial"/>
                <a:sym typeface="Arial"/>
              </a:rPr>
              <a:t> </a:t>
            </a:r>
          </a:p>
        </p:txBody>
      </p:sp>
      <p:sp>
        <p:nvSpPr>
          <p:cNvPr id="46" name="Shape 46"/>
          <p:cNvSpPr txBox="1"/>
          <p:nvPr/>
        </p:nvSpPr>
        <p:spPr>
          <a:xfrm>
            <a:off x="490425" y="1489775"/>
            <a:ext cx="9234600" cy="4543200"/>
          </a:xfrm>
          <a:prstGeom prst="rect">
            <a:avLst/>
          </a:prstGeom>
          <a:noFill/>
          <a:ln>
            <a:noFill/>
          </a:ln>
        </p:spPr>
        <p:txBody>
          <a:bodyPr lIns="91425" tIns="91425" rIns="91425" bIns="91425" anchor="t" anchorCtr="0">
            <a:normAutofit/>
          </a:bodyPr>
          <a:lstStyle/>
          <a:p>
            <a:pPr lvl="0">
              <a:lnSpc>
                <a:spcPct val="115000"/>
              </a:lnSpc>
              <a:spcBef>
                <a:spcPts val="800"/>
              </a:spcBef>
            </a:pPr>
            <a:r>
              <a:rPr lang="en-US" sz="2400" dirty="0" smtClean="0">
                <a:solidFill>
                  <a:srgbClr val="00CFFF"/>
                </a:solidFill>
                <a:latin typeface="Quattrocento"/>
                <a:ea typeface="Quattrocento"/>
                <a:cs typeface="Quattrocento"/>
                <a:sym typeface="Quattrocento"/>
              </a:rPr>
              <a:t>Team </a:t>
            </a:r>
            <a:r>
              <a:rPr lang="en-US" sz="2400" dirty="0">
                <a:solidFill>
                  <a:srgbClr val="00CFFF"/>
                </a:solidFill>
                <a:latin typeface="Quattrocento"/>
                <a:ea typeface="Quattrocento"/>
                <a:cs typeface="Quattrocento"/>
                <a:sym typeface="Quattrocento"/>
              </a:rPr>
              <a:t>Google Document: </a:t>
            </a:r>
            <a:r>
              <a:rPr lang="en-US" sz="2400" dirty="0">
                <a:solidFill>
                  <a:srgbClr val="00CFFF"/>
                </a:solidFill>
                <a:latin typeface="Quattrocento"/>
                <a:ea typeface="Quattrocento"/>
                <a:cs typeface="Quattrocento"/>
                <a:sym typeface="Quattrocento"/>
                <a:hlinkClick r:id="rId4"/>
              </a:rPr>
              <a:t>https://</a:t>
            </a:r>
            <a:r>
              <a:rPr lang="en-US" sz="2400" dirty="0" smtClean="0">
                <a:solidFill>
                  <a:srgbClr val="00CFFF"/>
                </a:solidFill>
                <a:latin typeface="Quattrocento"/>
                <a:ea typeface="Quattrocento"/>
                <a:cs typeface="Quattrocento"/>
                <a:sym typeface="Quattrocento"/>
                <a:hlinkClick r:id="rId4"/>
              </a:rPr>
              <a:t>docs.google.com/a/csumb.edu/document/d/1CVo5UKoyV5URSeAW8xaAdLzrQJuXk4yIYseijh77VEI/edit?usp=sharing</a:t>
            </a:r>
            <a:endParaRPr lang="en-US" sz="2400" dirty="0" smtClean="0">
              <a:solidFill>
                <a:srgbClr val="00CFFF"/>
              </a:solidFill>
              <a:latin typeface="Quattrocento"/>
              <a:ea typeface="Quattrocento"/>
              <a:cs typeface="Quattrocento"/>
              <a:sym typeface="Quattrocento"/>
            </a:endParaRPr>
          </a:p>
          <a:p>
            <a:pPr lvl="0">
              <a:lnSpc>
                <a:spcPct val="115000"/>
              </a:lnSpc>
              <a:spcBef>
                <a:spcPts val="800"/>
              </a:spcBef>
            </a:pPr>
            <a:r>
              <a:rPr lang="en-US" sz="2400" dirty="0" smtClean="0">
                <a:solidFill>
                  <a:srgbClr val="00CFFF"/>
                </a:solidFill>
                <a:latin typeface="Quattrocento"/>
                <a:ea typeface="Quattrocento"/>
                <a:cs typeface="Quattrocento"/>
                <a:sym typeface="Quattrocento"/>
              </a:rPr>
              <a:t>Team GitHub:</a:t>
            </a:r>
          </a:p>
          <a:p>
            <a:pPr lvl="0">
              <a:lnSpc>
                <a:spcPct val="115000"/>
              </a:lnSpc>
              <a:spcBef>
                <a:spcPts val="800"/>
              </a:spcBef>
            </a:pPr>
            <a:r>
              <a:rPr lang="en-US" sz="2400" dirty="0">
                <a:solidFill>
                  <a:srgbClr val="00CFFF"/>
                </a:solidFill>
                <a:latin typeface="Quattrocento"/>
                <a:ea typeface="Quattrocento"/>
                <a:cs typeface="Quattrocento"/>
                <a:sym typeface="Quattrocento"/>
                <a:hlinkClick r:id="rId5"/>
              </a:rPr>
              <a:t>https://</a:t>
            </a:r>
            <a:r>
              <a:rPr lang="en-US" sz="2400" dirty="0" smtClean="0">
                <a:solidFill>
                  <a:srgbClr val="00CFFF"/>
                </a:solidFill>
                <a:latin typeface="Quattrocento"/>
                <a:ea typeface="Quattrocento"/>
                <a:cs typeface="Quattrocento"/>
                <a:sym typeface="Quattrocento"/>
                <a:hlinkClick r:id="rId5"/>
              </a:rPr>
              <a:t>github.com/1string2boolthem/CST-205</a:t>
            </a:r>
            <a:endParaRPr lang="en-US" sz="2400" dirty="0" smtClean="0">
              <a:solidFill>
                <a:srgbClr val="00CFFF"/>
              </a:solidFill>
              <a:latin typeface="Quattrocento"/>
              <a:ea typeface="Quattrocento"/>
              <a:cs typeface="Quattrocento"/>
              <a:sym typeface="Quattrocento"/>
            </a:endParaRPr>
          </a:p>
          <a:p>
            <a:pPr lvl="0">
              <a:lnSpc>
                <a:spcPct val="115000"/>
              </a:lnSpc>
              <a:spcBef>
                <a:spcPts val="800"/>
              </a:spcBef>
            </a:pPr>
            <a:r>
              <a:rPr lang="en-US" sz="2400" dirty="0" smtClean="0">
                <a:solidFill>
                  <a:srgbClr val="00CFFF"/>
                </a:solidFill>
                <a:latin typeface="Quattrocento"/>
                <a:ea typeface="Quattrocento"/>
                <a:cs typeface="Quattrocento"/>
                <a:sym typeface="Quattrocento"/>
              </a:rPr>
              <a:t>And, in case you missed it the first time, Frantic Running Man!:</a:t>
            </a:r>
          </a:p>
          <a:p>
            <a:pPr lvl="0">
              <a:lnSpc>
                <a:spcPct val="115000"/>
              </a:lnSpc>
              <a:spcBef>
                <a:spcPts val="800"/>
              </a:spcBef>
            </a:pPr>
            <a:r>
              <a:rPr lang="en-US" sz="2400" dirty="0" smtClean="0">
                <a:solidFill>
                  <a:srgbClr val="00CFFF"/>
                </a:solidFill>
                <a:latin typeface="Quattrocento"/>
                <a:ea typeface="Quattrocento"/>
                <a:cs typeface="Quattrocento"/>
                <a:sym typeface="Quattrocento"/>
                <a:hlinkClick r:id="rId6"/>
              </a:rPr>
              <a:t>Frantic Running Man</a:t>
            </a:r>
            <a:endParaRPr lang="en-US" sz="2400" dirty="0">
              <a:solidFill>
                <a:srgbClr val="00CFFF"/>
              </a:solidFill>
              <a:latin typeface="Quattrocento"/>
              <a:ea typeface="Quattrocento"/>
              <a:cs typeface="Quattrocento"/>
              <a:sym typeface="Quattrocento"/>
            </a:endParaRPr>
          </a:p>
        </p:txBody>
      </p:sp>
    </p:spTree>
    <p:extLst>
      <p:ext uri="{BB962C8B-B14F-4D97-AF65-F5344CB8AC3E}">
        <p14:creationId xmlns:p14="http://schemas.microsoft.com/office/powerpoint/2010/main" val="280877272"/>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
        <p:cNvGrpSpPr/>
        <p:nvPr/>
      </p:nvGrpSpPr>
      <p:grpSpPr>
        <a:xfrm>
          <a:off x="0" y="0"/>
          <a:ext cx="0" cy="0"/>
          <a:chOff x="0" y="0"/>
          <a:chExt cx="0" cy="0"/>
        </a:xfrm>
      </p:grpSpPr>
      <p:sp>
        <p:nvSpPr>
          <p:cNvPr id="24" name="Shape 24"/>
          <p:cNvSpPr txBox="1"/>
          <p:nvPr/>
        </p:nvSpPr>
        <p:spPr>
          <a:xfrm>
            <a:off x="500850" y="1489775"/>
            <a:ext cx="9234600" cy="2960999"/>
          </a:xfrm>
          <a:prstGeom prst="rect">
            <a:avLst/>
          </a:prstGeom>
          <a:noFill/>
          <a:ln>
            <a:noFill/>
          </a:ln>
        </p:spPr>
        <p:txBody>
          <a:bodyPr lIns="91425" tIns="91425" rIns="91425" bIns="91425" anchor="t" anchorCtr="0">
            <a:normAutofit/>
          </a:bodyPr>
          <a:lstStyle/>
          <a:p>
            <a:pPr lvl="0" rtl="0">
              <a:lnSpc>
                <a:spcPct val="115000"/>
              </a:lnSpc>
              <a:spcBef>
                <a:spcPts val="800"/>
              </a:spcBef>
              <a:buClr>
                <a:schemeClr val="dk1"/>
              </a:buClr>
              <a:buSzPct val="45833"/>
              <a:buFont typeface="Arial"/>
              <a:buNone/>
            </a:pPr>
            <a:r>
              <a:rPr lang="en-US" sz="2400" dirty="0" smtClean="0">
                <a:solidFill>
                  <a:srgbClr val="00CFFF"/>
                </a:solidFill>
                <a:latin typeface="Quattrocento"/>
                <a:ea typeface="Quattrocento"/>
                <a:cs typeface="Quattrocento"/>
                <a:sym typeface="Quattrocento"/>
              </a:rPr>
              <a:t>To best utilize our Python development skills, we decided to create an original concept for a text-based game. </a:t>
            </a:r>
            <a:r>
              <a:rPr lang="en-US" sz="2400" dirty="0" smtClean="0">
                <a:solidFill>
                  <a:srgbClr val="00CFFF"/>
                </a:solidFill>
                <a:latin typeface="Quattrocento"/>
                <a:ea typeface="Quattrocento"/>
                <a:cs typeface="Quattrocento"/>
                <a:sym typeface="Quattrocento"/>
              </a:rPr>
              <a:t>Our goal was to create a fast-paced game with advanced and creative sound capabilities. We decided to take an original approach to truly test and fortify our Python programming abilities. The resulting product lived up to this, and was named, “Frantic Running Man.”</a:t>
            </a:r>
            <a:endParaRPr lang="en-US" sz="2400" dirty="0">
              <a:solidFill>
                <a:srgbClr val="00CFFF"/>
              </a:solidFill>
              <a:latin typeface="Quattrocento"/>
              <a:ea typeface="Quattrocento"/>
              <a:cs typeface="Quattrocento"/>
              <a:sym typeface="Quattrocento"/>
            </a:endParaRPr>
          </a:p>
        </p:txBody>
      </p:sp>
      <p:sp>
        <p:nvSpPr>
          <p:cNvPr id="25" name="Shape 25"/>
          <p:cNvSpPr txBox="1">
            <a:spLocks noGrp="1"/>
          </p:cNvSpPr>
          <p:nvPr>
            <p:ph type="title"/>
          </p:nvPr>
        </p:nvSpPr>
        <p:spPr>
          <a:xfrm>
            <a:off x="266650" y="304800"/>
            <a:ext cx="9626699" cy="990599"/>
          </a:xfrm>
          <a:prstGeom prst="rect">
            <a:avLst/>
          </a:prstGeom>
        </p:spPr>
        <p:txBody>
          <a:bodyPr lIns="38100" tIns="38100" rIns="38100" bIns="38100" anchor="t" anchorCtr="0">
            <a:normAutofit/>
          </a:bodyPr>
          <a:lstStyle/>
          <a:p>
            <a:pPr lvl="0" algn="ctr" rtl="0">
              <a:lnSpc>
                <a:spcPct val="100000"/>
              </a:lnSpc>
              <a:spcBef>
                <a:spcPts val="0"/>
              </a:spcBef>
              <a:buClr>
                <a:srgbClr val="FFFFFF"/>
              </a:buClr>
              <a:buNone/>
            </a:pPr>
            <a:r>
              <a:rPr lang="en-US" sz="3600" dirty="0" smtClean="0">
                <a:solidFill>
                  <a:srgbClr val="00CFFF"/>
                </a:solidFill>
                <a:latin typeface="Quattrocento"/>
                <a:ea typeface="Quattrocento"/>
                <a:cs typeface="Quattrocento"/>
                <a:sym typeface="Quattrocento"/>
              </a:rPr>
              <a:t>Objective</a:t>
            </a:r>
            <a:endParaRPr lang="en-US" sz="2800" dirty="0">
              <a:solidFill>
                <a:srgbClr val="00CFFF"/>
              </a:solidFill>
              <a:latin typeface="Quattrocento"/>
              <a:ea typeface="Quattrocento"/>
              <a:cs typeface="Quattrocento"/>
              <a:sym typeface="Quattrocento"/>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266650" y="304800"/>
            <a:ext cx="9626699" cy="990599"/>
          </a:xfrm>
          <a:prstGeom prst="rect">
            <a:avLst/>
          </a:prstGeom>
        </p:spPr>
        <p:txBody>
          <a:bodyPr lIns="38100" tIns="38100" rIns="38100" bIns="38100" anchor="t" anchorCtr="0">
            <a:normAutofit/>
          </a:bodyPr>
          <a:lstStyle/>
          <a:p>
            <a:pPr lvl="0" algn="ctr" rtl="0">
              <a:lnSpc>
                <a:spcPct val="100000"/>
              </a:lnSpc>
              <a:spcBef>
                <a:spcPts val="0"/>
              </a:spcBef>
              <a:buClr>
                <a:srgbClr val="FFFFFF"/>
              </a:buClr>
              <a:buNone/>
            </a:pPr>
            <a:r>
              <a:rPr lang="en-US" sz="3600" dirty="0" smtClean="0">
                <a:solidFill>
                  <a:srgbClr val="00CFFF"/>
                </a:solidFill>
                <a:latin typeface="Quattrocento"/>
                <a:ea typeface="Quattrocento"/>
                <a:cs typeface="Quattrocento"/>
                <a:sym typeface="Quattrocento"/>
              </a:rPr>
              <a:t>Approach</a:t>
            </a:r>
            <a:endParaRPr lang="en-US" sz="2800" dirty="0">
              <a:solidFill>
                <a:srgbClr val="00CFFF"/>
              </a:solidFill>
              <a:latin typeface="Quattrocento"/>
              <a:ea typeface="Quattrocento"/>
              <a:cs typeface="Quattrocento"/>
              <a:sym typeface="Quattrocento"/>
            </a:endParaRPr>
          </a:p>
        </p:txBody>
      </p:sp>
      <p:sp>
        <p:nvSpPr>
          <p:cNvPr id="31" name="Shape 31"/>
          <p:cNvSpPr txBox="1">
            <a:spLocks noGrp="1"/>
          </p:cNvSpPr>
          <p:nvPr>
            <p:ph type="body" idx="1"/>
          </p:nvPr>
        </p:nvSpPr>
        <p:spPr>
          <a:xfrm>
            <a:off x="304800" y="1828800"/>
            <a:ext cx="9626699" cy="5562600"/>
          </a:xfrm>
          <a:prstGeom prst="rect">
            <a:avLst/>
          </a:prstGeom>
        </p:spPr>
        <p:txBody>
          <a:bodyPr lIns="38100" tIns="38100" rIns="38100" bIns="38100" anchor="t" anchorCtr="0">
            <a:normAutofit/>
          </a:bodyPr>
          <a:lstStyle/>
          <a:p>
            <a:pPr lvl="0" rtl="0">
              <a:lnSpc>
                <a:spcPct val="100000"/>
              </a:lnSpc>
              <a:spcBef>
                <a:spcPts val="0"/>
              </a:spcBef>
              <a:buClr>
                <a:srgbClr val="FFFFFF"/>
              </a:buClr>
              <a:buNone/>
            </a:pPr>
            <a:r>
              <a:rPr lang="en-US" sz="2666">
                <a:solidFill>
                  <a:srgbClr val="FFFFFF"/>
                </a:solidFill>
                <a:latin typeface="Arial"/>
                <a:ea typeface="Arial"/>
                <a:cs typeface="Arial"/>
                <a:sym typeface="Arial"/>
              </a:rPr>
              <a:t> </a:t>
            </a:r>
          </a:p>
        </p:txBody>
      </p:sp>
      <p:sp>
        <p:nvSpPr>
          <p:cNvPr id="32" name="Shape 32"/>
          <p:cNvSpPr txBox="1"/>
          <p:nvPr/>
        </p:nvSpPr>
        <p:spPr>
          <a:xfrm>
            <a:off x="490425" y="1489775"/>
            <a:ext cx="9234600" cy="4543200"/>
          </a:xfrm>
          <a:prstGeom prst="rect">
            <a:avLst/>
          </a:prstGeom>
          <a:noFill/>
          <a:ln>
            <a:noFill/>
          </a:ln>
        </p:spPr>
        <p:txBody>
          <a:bodyPr lIns="91425" tIns="91425" rIns="91425" bIns="91425" anchor="t" anchorCtr="0">
            <a:normAutofit/>
          </a:bodyPr>
          <a:lstStyle/>
          <a:p>
            <a:pPr lvl="0" rtl="0">
              <a:lnSpc>
                <a:spcPct val="115000"/>
              </a:lnSpc>
              <a:spcBef>
                <a:spcPts val="800"/>
              </a:spcBef>
              <a:buNone/>
            </a:pPr>
            <a:r>
              <a:rPr lang="en-US" sz="2400" dirty="0" smtClean="0">
                <a:solidFill>
                  <a:srgbClr val="00CFFF"/>
                </a:solidFill>
                <a:latin typeface="Quattrocento"/>
                <a:ea typeface="Quattrocento"/>
                <a:cs typeface="Quattrocento"/>
                <a:sym typeface="Quattrocento"/>
              </a:rPr>
              <a:t>We decided the best approach to complete this objective was to split the workload in half. Sevren Gail would take on all of the game programming and logic, and Christopher Rendall would take on sound manipulation and development. </a:t>
            </a:r>
            <a:r>
              <a:rPr lang="en-US" sz="2400" dirty="0" smtClean="0">
                <a:solidFill>
                  <a:srgbClr val="00CFFF"/>
                </a:solidFill>
                <a:latin typeface="Quattrocento"/>
                <a:ea typeface="Quattrocento"/>
                <a:cs typeface="Quattrocento"/>
                <a:sym typeface="Quattrocento"/>
              </a:rPr>
              <a:t>Our responsibilities would end up overlapping, as we would frequently have ideas and suggestions for one another. The actual programming did not overlap, however, and we were both individually responsible for our corresponding areas of development.</a:t>
            </a:r>
            <a:endParaRPr lang="en-US" sz="2400" dirty="0">
              <a:solidFill>
                <a:srgbClr val="00CFFF"/>
              </a:solidFill>
              <a:latin typeface="Quattrocento"/>
              <a:ea typeface="Quattrocento"/>
              <a:cs typeface="Quattrocento"/>
              <a:sym typeface="Quattrocento"/>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4800" y="304800"/>
            <a:ext cx="9626699" cy="990599"/>
          </a:xfrm>
          <a:prstGeom prst="rect">
            <a:avLst/>
          </a:prstGeom>
        </p:spPr>
        <p:txBody>
          <a:bodyPr lIns="38100" tIns="38100" rIns="38100" bIns="38100" anchor="t" anchorCtr="0">
            <a:normAutofit/>
          </a:bodyPr>
          <a:lstStyle/>
          <a:p>
            <a:pPr lvl="0" algn="ctr" rtl="0">
              <a:lnSpc>
                <a:spcPct val="100000"/>
              </a:lnSpc>
              <a:spcBef>
                <a:spcPts val="0"/>
              </a:spcBef>
              <a:buClr>
                <a:srgbClr val="FFFFFF"/>
              </a:buClr>
              <a:buNone/>
            </a:pPr>
            <a:r>
              <a:rPr lang="en-US" sz="3600" dirty="0" smtClean="0">
                <a:solidFill>
                  <a:srgbClr val="00CFFF"/>
                </a:solidFill>
                <a:latin typeface="Quattrocento"/>
                <a:ea typeface="Quattrocento"/>
                <a:cs typeface="Quattrocento"/>
                <a:sym typeface="Quattrocento"/>
              </a:rPr>
              <a:t>Results</a:t>
            </a:r>
            <a:endParaRPr lang="en-US" sz="2800" dirty="0">
              <a:solidFill>
                <a:srgbClr val="00CFFF"/>
              </a:solidFill>
              <a:latin typeface="Quattrocento"/>
              <a:ea typeface="Quattrocento"/>
              <a:cs typeface="Quattrocento"/>
              <a:sym typeface="Quattrocento"/>
            </a:endParaRPr>
          </a:p>
        </p:txBody>
      </p:sp>
      <p:sp>
        <p:nvSpPr>
          <p:cNvPr id="38" name="Shape 38"/>
          <p:cNvSpPr txBox="1">
            <a:spLocks noGrp="1"/>
          </p:cNvSpPr>
          <p:nvPr>
            <p:ph type="body" idx="1"/>
          </p:nvPr>
        </p:nvSpPr>
        <p:spPr>
          <a:xfrm>
            <a:off x="304800" y="1828800"/>
            <a:ext cx="9626699" cy="5562600"/>
          </a:xfrm>
          <a:prstGeom prst="rect">
            <a:avLst/>
          </a:prstGeom>
        </p:spPr>
        <p:txBody>
          <a:bodyPr lIns="38100" tIns="38100" rIns="38100" bIns="38100" anchor="t" anchorCtr="0">
            <a:normAutofit/>
          </a:bodyPr>
          <a:lstStyle/>
          <a:p>
            <a:pPr lvl="0" rtl="0">
              <a:lnSpc>
                <a:spcPct val="100000"/>
              </a:lnSpc>
              <a:spcBef>
                <a:spcPts val="0"/>
              </a:spcBef>
              <a:buClr>
                <a:srgbClr val="FFFFFF"/>
              </a:buClr>
              <a:buNone/>
            </a:pPr>
            <a:r>
              <a:rPr lang="en-US" sz="2666">
                <a:solidFill>
                  <a:srgbClr val="FFFFFF"/>
                </a:solidFill>
                <a:latin typeface="Arial"/>
                <a:ea typeface="Arial"/>
                <a:cs typeface="Arial"/>
                <a:sym typeface="Arial"/>
              </a:rPr>
              <a:t> </a:t>
            </a:r>
          </a:p>
        </p:txBody>
      </p:sp>
      <p:sp>
        <p:nvSpPr>
          <p:cNvPr id="39" name="Shape 39"/>
          <p:cNvSpPr txBox="1"/>
          <p:nvPr/>
        </p:nvSpPr>
        <p:spPr>
          <a:xfrm>
            <a:off x="490425" y="1489775"/>
            <a:ext cx="9234600" cy="4543200"/>
          </a:xfrm>
          <a:prstGeom prst="rect">
            <a:avLst/>
          </a:prstGeom>
          <a:noFill/>
          <a:ln>
            <a:noFill/>
          </a:ln>
        </p:spPr>
        <p:txBody>
          <a:bodyPr lIns="91425" tIns="91425" rIns="91425" bIns="91425" anchor="t" anchorCtr="0">
            <a:normAutofit/>
          </a:bodyPr>
          <a:lstStyle/>
          <a:p>
            <a:pPr lvl="0" rtl="0">
              <a:lnSpc>
                <a:spcPct val="115000"/>
              </a:lnSpc>
              <a:spcBef>
                <a:spcPts val="800"/>
              </a:spcBef>
              <a:buNone/>
            </a:pPr>
            <a:r>
              <a:rPr lang="en-US" sz="2400" dirty="0" smtClean="0">
                <a:solidFill>
                  <a:srgbClr val="00CFFF"/>
                </a:solidFill>
                <a:latin typeface="Quattrocento"/>
                <a:ea typeface="Quattrocento"/>
                <a:cs typeface="Quattrocento"/>
                <a:sym typeface="Quattrocento"/>
              </a:rPr>
              <a:t>The end product turned out better than we had initially hoped. Sevren went above and beyond in developing fun and addictive gameplay enveloped in an attractive text-based user interface. Chris, who was originally planning to manipulate recorded sound to create sound effects, ended up also writing a square-wave synthesizer that produces chip-tune style music. </a:t>
            </a:r>
            <a:endParaRPr lang="en-US" sz="2400" dirty="0">
              <a:solidFill>
                <a:srgbClr val="00CFFF"/>
              </a:solidFill>
              <a:latin typeface="Quattrocento"/>
              <a:ea typeface="Quattrocento"/>
              <a:cs typeface="Quattrocento"/>
              <a:sym typeface="Quattrocento"/>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04800" y="304800"/>
            <a:ext cx="9626699" cy="990599"/>
          </a:xfrm>
          <a:prstGeom prst="rect">
            <a:avLst/>
          </a:prstGeom>
        </p:spPr>
        <p:txBody>
          <a:bodyPr lIns="38100" tIns="38100" rIns="38100" bIns="38100" anchor="t" anchorCtr="0">
            <a:normAutofit/>
          </a:bodyPr>
          <a:lstStyle/>
          <a:p>
            <a:pPr lvl="0" algn="ctr" rtl="0">
              <a:lnSpc>
                <a:spcPct val="100000"/>
              </a:lnSpc>
              <a:spcBef>
                <a:spcPts val="0"/>
              </a:spcBef>
              <a:buClr>
                <a:srgbClr val="FFFFFF"/>
              </a:buClr>
              <a:buNone/>
            </a:pPr>
            <a:r>
              <a:rPr lang="en-US" sz="3600" dirty="0" smtClean="0">
                <a:solidFill>
                  <a:srgbClr val="00CFFF"/>
                </a:solidFill>
                <a:latin typeface="Quattrocento"/>
                <a:ea typeface="Quattrocento"/>
                <a:cs typeface="Quattrocento"/>
                <a:sym typeface="Quattrocento"/>
              </a:rPr>
              <a:t>Enough Talk, Let’s See </a:t>
            </a:r>
            <a:r>
              <a:rPr lang="en-US" sz="3600" dirty="0" smtClean="0">
                <a:solidFill>
                  <a:srgbClr val="00CFFF"/>
                </a:solidFill>
                <a:latin typeface="Quattrocento"/>
                <a:ea typeface="Quattrocento"/>
                <a:cs typeface="Quattrocento"/>
                <a:sym typeface="Quattrocento"/>
              </a:rPr>
              <a:t>It!</a:t>
            </a:r>
            <a:endParaRPr lang="en-US" sz="2800" dirty="0">
              <a:solidFill>
                <a:srgbClr val="00CFFF"/>
              </a:solidFill>
              <a:latin typeface="Quattrocento"/>
              <a:ea typeface="Quattrocento"/>
              <a:cs typeface="Quattrocento"/>
              <a:sym typeface="Quattrocento"/>
            </a:endParaRPr>
          </a:p>
        </p:txBody>
      </p:sp>
      <p:sp>
        <p:nvSpPr>
          <p:cNvPr id="45" name="Shape 45"/>
          <p:cNvSpPr txBox="1">
            <a:spLocks noGrp="1"/>
          </p:cNvSpPr>
          <p:nvPr>
            <p:ph type="body" idx="1"/>
          </p:nvPr>
        </p:nvSpPr>
        <p:spPr>
          <a:xfrm>
            <a:off x="304800" y="1828800"/>
            <a:ext cx="9626699" cy="5562600"/>
          </a:xfrm>
          <a:prstGeom prst="rect">
            <a:avLst/>
          </a:prstGeom>
        </p:spPr>
        <p:txBody>
          <a:bodyPr lIns="38100" tIns="38100" rIns="38100" bIns="38100" anchor="t" anchorCtr="0">
            <a:normAutofit/>
          </a:bodyPr>
          <a:lstStyle/>
          <a:p>
            <a:pPr lvl="0" rtl="0">
              <a:lnSpc>
                <a:spcPct val="100000"/>
              </a:lnSpc>
              <a:spcBef>
                <a:spcPts val="0"/>
              </a:spcBef>
              <a:buClr>
                <a:srgbClr val="FFFFFF"/>
              </a:buClr>
              <a:buNone/>
            </a:pPr>
            <a:r>
              <a:rPr lang="en-US" sz="2666" dirty="0">
                <a:solidFill>
                  <a:srgbClr val="FFFFFF"/>
                </a:solidFill>
                <a:latin typeface="Arial"/>
                <a:ea typeface="Arial"/>
                <a:cs typeface="Arial"/>
                <a:sym typeface="Arial"/>
              </a:rPr>
              <a:t> </a:t>
            </a:r>
          </a:p>
        </p:txBody>
      </p:sp>
      <p:sp>
        <p:nvSpPr>
          <p:cNvPr id="46" name="Shape 46"/>
          <p:cNvSpPr txBox="1"/>
          <p:nvPr/>
        </p:nvSpPr>
        <p:spPr>
          <a:xfrm>
            <a:off x="490425" y="1489775"/>
            <a:ext cx="9234600" cy="4543200"/>
          </a:xfrm>
          <a:prstGeom prst="rect">
            <a:avLst/>
          </a:prstGeom>
          <a:noFill/>
          <a:ln>
            <a:noFill/>
          </a:ln>
        </p:spPr>
        <p:txBody>
          <a:bodyPr lIns="91425" tIns="91425" rIns="91425" bIns="91425" anchor="t" anchorCtr="0">
            <a:normAutofit/>
          </a:bodyPr>
          <a:lstStyle/>
          <a:p>
            <a:pPr lvl="0" rtl="0">
              <a:lnSpc>
                <a:spcPct val="115000"/>
              </a:lnSpc>
              <a:spcBef>
                <a:spcPts val="800"/>
              </a:spcBef>
              <a:buNone/>
            </a:pPr>
            <a:r>
              <a:rPr lang="en-US" sz="2400" dirty="0" smtClean="0">
                <a:solidFill>
                  <a:srgbClr val="00CFFF"/>
                </a:solidFill>
                <a:latin typeface="Quattrocento"/>
                <a:ea typeface="Quattrocento"/>
                <a:cs typeface="Quattrocento"/>
                <a:sym typeface="Quattrocento"/>
              </a:rPr>
              <a:t>The following slides will depict screen shots from our finished game with descriptions of gameplay. To play this game yourself, feel free to download our Python file </a:t>
            </a:r>
            <a:r>
              <a:rPr lang="en-US" sz="2400" b="1" dirty="0" smtClean="0">
                <a:solidFill>
                  <a:srgbClr val="FFFF00"/>
                </a:solidFill>
                <a:latin typeface="Quattrocento"/>
                <a:ea typeface="Quattrocento"/>
                <a:cs typeface="Quattrocento"/>
                <a:sym typeface="Quattrocento"/>
                <a:hlinkClick r:id="rId4"/>
              </a:rPr>
              <a:t>here</a:t>
            </a:r>
            <a:r>
              <a:rPr lang="en-US" sz="2400" dirty="0" smtClean="0">
                <a:solidFill>
                  <a:srgbClr val="00CFFF"/>
                </a:solidFill>
                <a:latin typeface="Quattrocento"/>
                <a:ea typeface="Quattrocento"/>
                <a:cs typeface="Quattrocento"/>
                <a:sym typeface="Quattrocento"/>
              </a:rPr>
              <a:t>.</a:t>
            </a:r>
            <a:endParaRPr lang="en-US" sz="2400" dirty="0">
              <a:solidFill>
                <a:srgbClr val="00CFFF"/>
              </a:solidFill>
              <a:latin typeface="Quattrocento"/>
              <a:ea typeface="Quattrocento"/>
              <a:cs typeface="Quattrocento"/>
              <a:sym typeface="Quattrocento"/>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04800" y="304800"/>
            <a:ext cx="9626699" cy="990599"/>
          </a:xfrm>
          <a:prstGeom prst="rect">
            <a:avLst/>
          </a:prstGeom>
        </p:spPr>
        <p:txBody>
          <a:bodyPr lIns="38100" tIns="38100" rIns="38100" bIns="38100" anchor="t" anchorCtr="0">
            <a:normAutofit/>
          </a:bodyPr>
          <a:lstStyle/>
          <a:p>
            <a:pPr lvl="0" algn="ctr" rtl="0">
              <a:lnSpc>
                <a:spcPct val="100000"/>
              </a:lnSpc>
              <a:spcBef>
                <a:spcPts val="0"/>
              </a:spcBef>
              <a:buClr>
                <a:srgbClr val="FFFFFF"/>
              </a:buClr>
              <a:buNone/>
            </a:pPr>
            <a:r>
              <a:rPr lang="en-US" sz="3400" dirty="0" smtClean="0">
                <a:solidFill>
                  <a:srgbClr val="00CFFF"/>
                </a:solidFill>
                <a:latin typeface="Quattrocento"/>
                <a:ea typeface="Quattrocento"/>
                <a:cs typeface="Quattrocento"/>
                <a:sym typeface="Quattrocento"/>
              </a:rPr>
              <a:t>Request for Sound</a:t>
            </a:r>
            <a:endParaRPr lang="en-US" sz="3400" dirty="0">
              <a:solidFill>
                <a:srgbClr val="00CFFF"/>
              </a:solidFill>
              <a:latin typeface="Quattrocento"/>
              <a:ea typeface="Quattrocento"/>
              <a:cs typeface="Quattrocento"/>
              <a:sym typeface="Quattrocento"/>
            </a:endParaRPr>
          </a:p>
        </p:txBody>
      </p:sp>
      <p:sp>
        <p:nvSpPr>
          <p:cNvPr id="52" name="Shape 52"/>
          <p:cNvSpPr txBox="1">
            <a:spLocks noGrp="1"/>
          </p:cNvSpPr>
          <p:nvPr>
            <p:ph type="body" idx="1"/>
          </p:nvPr>
        </p:nvSpPr>
        <p:spPr>
          <a:xfrm>
            <a:off x="304800" y="1828800"/>
            <a:ext cx="9626699" cy="5562600"/>
          </a:xfrm>
          <a:prstGeom prst="rect">
            <a:avLst/>
          </a:prstGeom>
        </p:spPr>
        <p:txBody>
          <a:bodyPr lIns="38100" tIns="38100" rIns="38100" bIns="38100" anchor="t" anchorCtr="0">
            <a:normAutofit/>
          </a:bodyPr>
          <a:lstStyle/>
          <a:p>
            <a:pPr lvl="0" rtl="0">
              <a:lnSpc>
                <a:spcPct val="100000"/>
              </a:lnSpc>
              <a:spcBef>
                <a:spcPts val="0"/>
              </a:spcBef>
              <a:buClr>
                <a:srgbClr val="FFFFFF"/>
              </a:buClr>
              <a:buNone/>
            </a:pPr>
            <a:r>
              <a:rPr lang="en-US" sz="2666">
                <a:solidFill>
                  <a:srgbClr val="FFFFFF"/>
                </a:solidFill>
                <a:latin typeface="Arial"/>
                <a:ea typeface="Arial"/>
                <a:cs typeface="Arial"/>
                <a:sym typeface="Arial"/>
              </a:rPr>
              <a:t> </a:t>
            </a:r>
          </a:p>
        </p:txBody>
      </p:sp>
      <p:sp>
        <p:nvSpPr>
          <p:cNvPr id="53" name="Shape 53"/>
          <p:cNvSpPr txBox="1"/>
          <p:nvPr/>
        </p:nvSpPr>
        <p:spPr>
          <a:xfrm>
            <a:off x="490425" y="1489775"/>
            <a:ext cx="9234600" cy="4543200"/>
          </a:xfrm>
          <a:prstGeom prst="rect">
            <a:avLst/>
          </a:prstGeom>
          <a:noFill/>
          <a:ln>
            <a:noFill/>
          </a:ln>
        </p:spPr>
        <p:txBody>
          <a:bodyPr lIns="91425" tIns="91425" rIns="91425" bIns="91425" anchor="t" anchorCtr="0">
            <a:normAutofit/>
          </a:bodyPr>
          <a:lstStyle/>
          <a:p>
            <a:pPr lvl="0" rtl="0">
              <a:lnSpc>
                <a:spcPct val="115000"/>
              </a:lnSpc>
              <a:spcBef>
                <a:spcPts val="800"/>
              </a:spcBef>
              <a:buNone/>
            </a:pPr>
            <a:r>
              <a:rPr lang="en-US" sz="2400" dirty="0" smtClean="0">
                <a:solidFill>
                  <a:srgbClr val="00CFFF"/>
                </a:solidFill>
                <a:latin typeface="Quattrocento"/>
                <a:ea typeface="Quattrocento"/>
                <a:cs typeface="Quattrocento"/>
                <a:sym typeface="Quattrocento"/>
              </a:rPr>
              <a:t>The game begins with a request from the user: a sound file of them saying, “hello.”</a:t>
            </a:r>
            <a:endParaRPr lang="en-US" sz="2400" dirty="0">
              <a:solidFill>
                <a:srgbClr val="00CFFF"/>
              </a:solidFill>
              <a:latin typeface="Quattrocento"/>
              <a:ea typeface="Quattrocento"/>
              <a:cs typeface="Quattrocento"/>
              <a:sym typeface="Quattrocento"/>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471" y="2499363"/>
            <a:ext cx="7261480" cy="3275796"/>
          </a:xfrm>
          <a:prstGeom prst="rect">
            <a:avLst/>
          </a:prstGeom>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94375" y="304800"/>
            <a:ext cx="9626699" cy="990599"/>
          </a:xfrm>
          <a:prstGeom prst="rect">
            <a:avLst/>
          </a:prstGeom>
        </p:spPr>
        <p:txBody>
          <a:bodyPr lIns="38100" tIns="38100" rIns="38100" bIns="38100" anchor="t" anchorCtr="0">
            <a:normAutofit/>
          </a:bodyPr>
          <a:lstStyle/>
          <a:p>
            <a:pPr lvl="0" algn="ctr" rtl="0">
              <a:lnSpc>
                <a:spcPct val="100000"/>
              </a:lnSpc>
              <a:spcBef>
                <a:spcPts val="0"/>
              </a:spcBef>
              <a:buClr>
                <a:srgbClr val="FFFFFF"/>
              </a:buClr>
              <a:buNone/>
            </a:pPr>
            <a:r>
              <a:rPr lang="en-US" sz="3600" dirty="0" smtClean="0">
                <a:solidFill>
                  <a:srgbClr val="00CFFF"/>
                </a:solidFill>
                <a:latin typeface="Quattrocento"/>
                <a:ea typeface="Quattrocento"/>
                <a:cs typeface="Quattrocento"/>
                <a:sym typeface="Quattrocento"/>
              </a:rPr>
              <a:t>How About a Story?</a:t>
            </a:r>
            <a:endParaRPr lang="en-US" sz="2800" dirty="0">
              <a:solidFill>
                <a:srgbClr val="00CFFF"/>
              </a:solidFill>
              <a:latin typeface="Quattrocento"/>
              <a:ea typeface="Quattrocento"/>
              <a:cs typeface="Quattrocento"/>
              <a:sym typeface="Quattrocento"/>
            </a:endParaRPr>
          </a:p>
        </p:txBody>
      </p:sp>
      <p:sp>
        <p:nvSpPr>
          <p:cNvPr id="59" name="Shape 59"/>
          <p:cNvSpPr txBox="1">
            <a:spLocks noGrp="1"/>
          </p:cNvSpPr>
          <p:nvPr>
            <p:ph type="body" idx="1"/>
          </p:nvPr>
        </p:nvSpPr>
        <p:spPr>
          <a:xfrm>
            <a:off x="294375" y="1801025"/>
            <a:ext cx="9626699" cy="5562600"/>
          </a:xfrm>
          <a:prstGeom prst="rect">
            <a:avLst/>
          </a:prstGeom>
        </p:spPr>
        <p:txBody>
          <a:bodyPr lIns="38100" tIns="38100" rIns="38100" bIns="38100" anchor="t" anchorCtr="0">
            <a:normAutofit/>
          </a:bodyPr>
          <a:lstStyle/>
          <a:p>
            <a:pPr lvl="0" rtl="0">
              <a:lnSpc>
                <a:spcPct val="100000"/>
              </a:lnSpc>
              <a:spcBef>
                <a:spcPts val="0"/>
              </a:spcBef>
              <a:buClr>
                <a:srgbClr val="FFFFFF"/>
              </a:buClr>
              <a:buNone/>
            </a:pPr>
            <a:r>
              <a:rPr lang="en-US" sz="2666" dirty="0">
                <a:solidFill>
                  <a:srgbClr val="FFFFFF"/>
                </a:solidFill>
                <a:latin typeface="Arial"/>
                <a:ea typeface="Arial"/>
                <a:cs typeface="Arial"/>
                <a:sym typeface="Arial"/>
              </a:rPr>
              <a:t> </a:t>
            </a:r>
          </a:p>
        </p:txBody>
      </p:sp>
      <p:sp>
        <p:nvSpPr>
          <p:cNvPr id="60" name="Shape 60"/>
          <p:cNvSpPr txBox="1"/>
          <p:nvPr/>
        </p:nvSpPr>
        <p:spPr>
          <a:xfrm>
            <a:off x="490425" y="1489775"/>
            <a:ext cx="9234600" cy="3312600"/>
          </a:xfrm>
          <a:prstGeom prst="rect">
            <a:avLst/>
          </a:prstGeom>
          <a:noFill/>
          <a:ln>
            <a:noFill/>
          </a:ln>
        </p:spPr>
        <p:txBody>
          <a:bodyPr lIns="91425" tIns="91425" rIns="91425" bIns="91425" anchor="t" anchorCtr="0">
            <a:normAutofit/>
          </a:bodyPr>
          <a:lstStyle/>
          <a:p>
            <a:pPr lvl="0" rtl="0">
              <a:lnSpc>
                <a:spcPct val="115000"/>
              </a:lnSpc>
              <a:spcBef>
                <a:spcPts val="800"/>
              </a:spcBef>
              <a:buNone/>
            </a:pPr>
            <a:r>
              <a:rPr lang="en-US" sz="2400" dirty="0" smtClean="0">
                <a:solidFill>
                  <a:srgbClr val="00CFFF"/>
                </a:solidFill>
                <a:latin typeface="Quattrocento"/>
                <a:ea typeface="Quattrocento"/>
                <a:cs typeface="Quattrocento"/>
                <a:sym typeface="Quattrocento"/>
              </a:rPr>
              <a:t>Frantic Running Man is an adventure!</a:t>
            </a:r>
          </a:p>
          <a:p>
            <a:pPr lvl="0" rtl="0">
              <a:spcBef>
                <a:spcPts val="0"/>
              </a:spcBef>
              <a:buNone/>
            </a:pPr>
            <a:endParaRPr dirty="0">
              <a:solidFill>
                <a:srgbClr val="00CFFF"/>
              </a:solidFill>
              <a:latin typeface="Quattrocento"/>
              <a:ea typeface="Quattrocento"/>
              <a:cs typeface="Quattrocento"/>
              <a:sym typeface="Quattrocento"/>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471" y="2545127"/>
            <a:ext cx="7261480" cy="3184268"/>
          </a:xfrm>
          <a:prstGeom prst="rect">
            <a:avLst/>
          </a:prstGeom>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04800" y="304800"/>
            <a:ext cx="9626699" cy="990599"/>
          </a:xfrm>
          <a:prstGeom prst="rect">
            <a:avLst/>
          </a:prstGeom>
        </p:spPr>
        <p:txBody>
          <a:bodyPr lIns="38100" tIns="38100" rIns="38100" bIns="38100" anchor="t" anchorCtr="0">
            <a:normAutofit/>
          </a:bodyPr>
          <a:lstStyle/>
          <a:p>
            <a:pPr lvl="0" algn="ctr" rtl="0">
              <a:lnSpc>
                <a:spcPct val="100000"/>
              </a:lnSpc>
              <a:spcBef>
                <a:spcPts val="0"/>
              </a:spcBef>
              <a:buClr>
                <a:srgbClr val="FFFFFF"/>
              </a:buClr>
              <a:buNone/>
            </a:pPr>
            <a:r>
              <a:rPr lang="en-US" sz="3600" dirty="0" smtClean="0">
                <a:solidFill>
                  <a:srgbClr val="00CFFF"/>
                </a:solidFill>
                <a:latin typeface="Quattrocento"/>
                <a:ea typeface="Quattrocento"/>
                <a:cs typeface="Quattrocento"/>
                <a:sym typeface="Quattrocento"/>
              </a:rPr>
              <a:t>Don’t Forget Gameplay!</a:t>
            </a:r>
            <a:endParaRPr lang="en-US" sz="2800" dirty="0">
              <a:solidFill>
                <a:srgbClr val="00CFFF"/>
              </a:solidFill>
              <a:latin typeface="Quattrocento"/>
              <a:ea typeface="Quattrocento"/>
              <a:cs typeface="Quattrocento"/>
              <a:sym typeface="Quattrocento"/>
            </a:endParaRPr>
          </a:p>
        </p:txBody>
      </p:sp>
      <p:sp>
        <p:nvSpPr>
          <p:cNvPr id="66" name="Shape 66"/>
          <p:cNvSpPr txBox="1">
            <a:spLocks noGrp="1"/>
          </p:cNvSpPr>
          <p:nvPr>
            <p:ph type="body" idx="1"/>
          </p:nvPr>
        </p:nvSpPr>
        <p:spPr>
          <a:xfrm>
            <a:off x="304800" y="869775"/>
            <a:ext cx="9626699" cy="5505599"/>
          </a:xfrm>
          <a:prstGeom prst="rect">
            <a:avLst/>
          </a:prstGeom>
        </p:spPr>
        <p:txBody>
          <a:bodyPr lIns="38100" tIns="38100" rIns="38100" bIns="38100" anchor="t" anchorCtr="0">
            <a:normAutofit/>
          </a:bodyPr>
          <a:lstStyle/>
          <a:p>
            <a:pPr lvl="0" rtl="0">
              <a:lnSpc>
                <a:spcPct val="100000"/>
              </a:lnSpc>
              <a:spcBef>
                <a:spcPts val="0"/>
              </a:spcBef>
              <a:buClr>
                <a:srgbClr val="FFFFFF"/>
              </a:buClr>
              <a:buNone/>
            </a:pPr>
            <a:r>
              <a:rPr lang="en-US" sz="2666" dirty="0">
                <a:solidFill>
                  <a:srgbClr val="FFFFFF"/>
                </a:solidFill>
                <a:latin typeface="Arial"/>
                <a:ea typeface="Arial"/>
                <a:cs typeface="Arial"/>
                <a:sym typeface="Arial"/>
              </a:rPr>
              <a:t> </a:t>
            </a:r>
          </a:p>
        </p:txBody>
      </p:sp>
      <p:sp>
        <p:nvSpPr>
          <p:cNvPr id="5" name="Shape 60"/>
          <p:cNvSpPr txBox="1"/>
          <p:nvPr/>
        </p:nvSpPr>
        <p:spPr>
          <a:xfrm>
            <a:off x="490425" y="1080704"/>
            <a:ext cx="9234600" cy="3312600"/>
          </a:xfrm>
          <a:prstGeom prst="rect">
            <a:avLst/>
          </a:prstGeom>
          <a:noFill/>
          <a:ln>
            <a:noFill/>
          </a:ln>
        </p:spPr>
        <p:txBody>
          <a:bodyPr lIns="91425" tIns="91425" rIns="91425" bIns="91425" anchor="t" anchorCtr="0">
            <a:normAutofit/>
          </a:bodyPr>
          <a:lstStyle/>
          <a:p>
            <a:pPr lvl="0" rtl="0">
              <a:lnSpc>
                <a:spcPct val="115000"/>
              </a:lnSpc>
              <a:spcBef>
                <a:spcPts val="800"/>
              </a:spcBef>
              <a:buNone/>
            </a:pPr>
            <a:r>
              <a:rPr lang="en-US" sz="2400" dirty="0" smtClean="0">
                <a:solidFill>
                  <a:srgbClr val="00CFFF"/>
                </a:solidFill>
                <a:latin typeface="Quattrocento"/>
                <a:ea typeface="Quattrocento"/>
                <a:cs typeface="Quattrocento"/>
                <a:sym typeface="Quattrocento"/>
              </a:rPr>
              <a:t>The gameplay is simple, but difficult. The player is given three lives, and must try to reach level 10. Through each level, the player avoids falling rocks by pressing the return key to alternate between running and standing still. Animation and audio are impossible to depict through a still image, so be sure to play the game yourself!</a:t>
            </a:r>
          </a:p>
          <a:p>
            <a:pPr lvl="0" rtl="0">
              <a:spcBef>
                <a:spcPts val="0"/>
              </a:spcBef>
              <a:buNone/>
            </a:pPr>
            <a:endParaRPr dirty="0">
              <a:solidFill>
                <a:srgbClr val="00CFFF"/>
              </a:solidFill>
              <a:latin typeface="Quattrocento"/>
              <a:ea typeface="Quattrocento"/>
              <a:cs typeface="Quattrocento"/>
              <a:sym typeface="Quattrocento"/>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844" y="3315149"/>
            <a:ext cx="6662733" cy="3184268"/>
          </a:xfrm>
          <a:prstGeom prst="rect">
            <a:avLst/>
          </a:prstGeom>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04800" y="304800"/>
            <a:ext cx="9626699" cy="990599"/>
          </a:xfrm>
          <a:prstGeom prst="rect">
            <a:avLst/>
          </a:prstGeom>
        </p:spPr>
        <p:txBody>
          <a:bodyPr lIns="38100" tIns="38100" rIns="38100" bIns="38100" anchor="t" anchorCtr="0">
            <a:normAutofit/>
          </a:bodyPr>
          <a:lstStyle/>
          <a:p>
            <a:pPr lvl="0" algn="ctr" rtl="0">
              <a:lnSpc>
                <a:spcPct val="100000"/>
              </a:lnSpc>
              <a:spcBef>
                <a:spcPts val="0"/>
              </a:spcBef>
              <a:buClr>
                <a:srgbClr val="FFFFFF"/>
              </a:buClr>
              <a:buNone/>
            </a:pPr>
            <a:r>
              <a:rPr lang="en-US" sz="3600" dirty="0" smtClean="0">
                <a:solidFill>
                  <a:srgbClr val="00CFFF"/>
                </a:solidFill>
                <a:latin typeface="Quattrocento"/>
                <a:ea typeface="Quattrocento"/>
                <a:cs typeface="Quattrocento"/>
                <a:sym typeface="Quattrocento"/>
              </a:rPr>
              <a:t>We Have Learned!</a:t>
            </a:r>
            <a:endParaRPr lang="en-US" sz="2800" dirty="0">
              <a:solidFill>
                <a:srgbClr val="00CFFF"/>
              </a:solidFill>
              <a:latin typeface="Quattrocento"/>
              <a:ea typeface="Quattrocento"/>
              <a:cs typeface="Quattrocento"/>
              <a:sym typeface="Quattrocento"/>
            </a:endParaRPr>
          </a:p>
        </p:txBody>
      </p:sp>
      <p:sp>
        <p:nvSpPr>
          <p:cNvPr id="66" name="Shape 66"/>
          <p:cNvSpPr txBox="1">
            <a:spLocks noGrp="1"/>
          </p:cNvSpPr>
          <p:nvPr>
            <p:ph type="body" idx="1"/>
          </p:nvPr>
        </p:nvSpPr>
        <p:spPr>
          <a:xfrm>
            <a:off x="304800" y="869775"/>
            <a:ext cx="9626699" cy="5505599"/>
          </a:xfrm>
          <a:prstGeom prst="rect">
            <a:avLst/>
          </a:prstGeom>
        </p:spPr>
        <p:txBody>
          <a:bodyPr lIns="38100" tIns="38100" rIns="38100" bIns="38100" anchor="t" anchorCtr="0">
            <a:normAutofit/>
          </a:bodyPr>
          <a:lstStyle/>
          <a:p>
            <a:pPr lvl="0" rtl="0">
              <a:lnSpc>
                <a:spcPct val="100000"/>
              </a:lnSpc>
              <a:spcBef>
                <a:spcPts val="0"/>
              </a:spcBef>
              <a:buClr>
                <a:srgbClr val="FFFFFF"/>
              </a:buClr>
              <a:buNone/>
            </a:pPr>
            <a:r>
              <a:rPr lang="en-US" sz="2666" dirty="0">
                <a:solidFill>
                  <a:srgbClr val="FFFFFF"/>
                </a:solidFill>
                <a:latin typeface="Arial"/>
                <a:ea typeface="Arial"/>
                <a:cs typeface="Arial"/>
                <a:sym typeface="Arial"/>
              </a:rPr>
              <a:t> </a:t>
            </a:r>
          </a:p>
        </p:txBody>
      </p:sp>
      <p:sp>
        <p:nvSpPr>
          <p:cNvPr id="7" name="Shape 60"/>
          <p:cNvSpPr txBox="1"/>
          <p:nvPr/>
        </p:nvSpPr>
        <p:spPr>
          <a:xfrm>
            <a:off x="500849" y="869775"/>
            <a:ext cx="9234600" cy="4165067"/>
          </a:xfrm>
          <a:prstGeom prst="rect">
            <a:avLst/>
          </a:prstGeom>
          <a:noFill/>
          <a:ln>
            <a:noFill/>
          </a:ln>
        </p:spPr>
        <p:txBody>
          <a:bodyPr lIns="91425" tIns="91425" rIns="91425" bIns="91425" anchor="t" anchorCtr="0">
            <a:normAutofit fontScale="92500" lnSpcReduction="20000"/>
          </a:bodyPr>
          <a:lstStyle/>
          <a:p>
            <a:pPr lvl="0" rtl="0">
              <a:lnSpc>
                <a:spcPct val="115000"/>
              </a:lnSpc>
              <a:spcBef>
                <a:spcPts val="800"/>
              </a:spcBef>
              <a:buNone/>
            </a:pPr>
            <a:r>
              <a:rPr lang="en-US" sz="2400" dirty="0" smtClean="0">
                <a:solidFill>
                  <a:srgbClr val="00CFFF"/>
                </a:solidFill>
                <a:latin typeface="Quattrocento"/>
                <a:ea typeface="Quattrocento"/>
                <a:cs typeface="Quattrocento"/>
                <a:sym typeface="Quattrocento"/>
              </a:rPr>
              <a:t>Christopher and Sevren have both learned a lot in this course!</a:t>
            </a:r>
          </a:p>
          <a:p>
            <a:pPr lvl="0" rtl="0">
              <a:lnSpc>
                <a:spcPct val="115000"/>
              </a:lnSpc>
              <a:spcBef>
                <a:spcPts val="800"/>
              </a:spcBef>
              <a:buNone/>
            </a:pPr>
            <a:r>
              <a:rPr lang="en-US" sz="2400" dirty="0" smtClean="0">
                <a:solidFill>
                  <a:srgbClr val="00CFFF"/>
                </a:solidFill>
                <a:latin typeface="Quattrocento"/>
                <a:ea typeface="Quattrocento"/>
                <a:cs typeface="Quattrocento"/>
                <a:sym typeface="Quattrocento"/>
              </a:rPr>
              <a:t>Christopher</a:t>
            </a:r>
          </a:p>
          <a:p>
            <a:pPr marL="342900" lvl="0" indent="-342900" rtl="0">
              <a:lnSpc>
                <a:spcPct val="115000"/>
              </a:lnSpc>
              <a:spcBef>
                <a:spcPts val="800"/>
              </a:spcBef>
              <a:buFont typeface="Arial" panose="020B0604020202020204" pitchFamily="34" charset="0"/>
              <a:buChar char="•"/>
            </a:pPr>
            <a:r>
              <a:rPr lang="en-US" sz="2400" dirty="0" smtClean="0">
                <a:solidFill>
                  <a:srgbClr val="00CFFF"/>
                </a:solidFill>
                <a:latin typeface="Quattrocento"/>
                <a:ea typeface="Quattrocento"/>
                <a:cs typeface="Quattrocento"/>
                <a:sym typeface="Quattrocento"/>
              </a:rPr>
              <a:t>Learning </a:t>
            </a:r>
            <a:r>
              <a:rPr lang="en-US" sz="2400" dirty="0" err="1" smtClean="0">
                <a:solidFill>
                  <a:srgbClr val="00CFFF"/>
                </a:solidFill>
                <a:latin typeface="Quattrocento"/>
                <a:ea typeface="Quattrocento"/>
                <a:cs typeface="Quattrocento"/>
                <a:sym typeface="Quattrocento"/>
              </a:rPr>
              <a:t>Git</a:t>
            </a:r>
            <a:r>
              <a:rPr lang="en-US" sz="2400" dirty="0" smtClean="0">
                <a:solidFill>
                  <a:srgbClr val="00CFFF"/>
                </a:solidFill>
                <a:latin typeface="Quattrocento"/>
                <a:ea typeface="Quattrocento"/>
                <a:cs typeface="Quattrocento"/>
                <a:sym typeface="Quattrocento"/>
              </a:rPr>
              <a:t> has made team programming much more manageable and efficient!</a:t>
            </a:r>
          </a:p>
          <a:p>
            <a:pPr marL="342900" lvl="0" indent="-342900" rtl="0">
              <a:lnSpc>
                <a:spcPct val="115000"/>
              </a:lnSpc>
              <a:spcBef>
                <a:spcPts val="800"/>
              </a:spcBef>
              <a:buFont typeface="Arial" panose="020B0604020202020204" pitchFamily="34" charset="0"/>
              <a:buChar char="•"/>
            </a:pPr>
            <a:r>
              <a:rPr lang="en-US" sz="2400" dirty="0" smtClean="0">
                <a:solidFill>
                  <a:srgbClr val="00CFFF"/>
                </a:solidFill>
                <a:latin typeface="Quattrocento"/>
                <a:ea typeface="Quattrocento"/>
                <a:cs typeface="Quattrocento"/>
                <a:sym typeface="Quattrocento"/>
              </a:rPr>
              <a:t>Learning how to manipulate sound is an incredible skill to have. Through programming, I have even learned how to generate sound waves!</a:t>
            </a:r>
          </a:p>
          <a:p>
            <a:pPr marL="342900" lvl="0" indent="-342900" rtl="0">
              <a:lnSpc>
                <a:spcPct val="115000"/>
              </a:lnSpc>
              <a:spcBef>
                <a:spcPts val="800"/>
              </a:spcBef>
              <a:buFont typeface="Arial" panose="020B0604020202020204" pitchFamily="34" charset="0"/>
              <a:buChar char="•"/>
            </a:pPr>
            <a:r>
              <a:rPr lang="en-US" sz="2400" dirty="0" smtClean="0">
                <a:solidFill>
                  <a:srgbClr val="00CFFF"/>
                </a:solidFill>
                <a:latin typeface="Quattrocento"/>
                <a:ea typeface="Quattrocento"/>
                <a:cs typeface="Quattrocento"/>
                <a:sym typeface="Quattrocento"/>
              </a:rPr>
              <a:t>Image manipulation has been </a:t>
            </a:r>
            <a:r>
              <a:rPr lang="en-US" sz="2400" dirty="0" smtClean="0">
                <a:solidFill>
                  <a:srgbClr val="00CFFF"/>
                </a:solidFill>
                <a:latin typeface="Quattrocento"/>
                <a:ea typeface="Quattrocento"/>
                <a:cs typeface="Quattrocento"/>
                <a:sym typeface="Quattrocento"/>
              </a:rPr>
              <a:t>very interesting! Creating filters taught me to think about pictures programmatically.</a:t>
            </a:r>
          </a:p>
          <a:p>
            <a:pPr lvl="0" rtl="0">
              <a:lnSpc>
                <a:spcPct val="115000"/>
              </a:lnSpc>
              <a:spcBef>
                <a:spcPts val="800"/>
              </a:spcBef>
            </a:pPr>
            <a:r>
              <a:rPr lang="en-US" sz="2400" dirty="0" smtClean="0">
                <a:solidFill>
                  <a:srgbClr val="00CFFF"/>
                </a:solidFill>
                <a:latin typeface="Quattrocento"/>
                <a:ea typeface="Quattrocento"/>
                <a:cs typeface="Quattrocento"/>
                <a:sym typeface="Quattrocento"/>
              </a:rPr>
              <a:t>Sevren</a:t>
            </a:r>
          </a:p>
          <a:p>
            <a:pPr marL="342900" lvl="0" indent="-342900" rtl="0">
              <a:lnSpc>
                <a:spcPct val="115000"/>
              </a:lnSpc>
              <a:spcBef>
                <a:spcPts val="800"/>
              </a:spcBef>
              <a:buFont typeface="Arial" panose="020B0604020202020204" pitchFamily="34" charset="0"/>
              <a:buChar char="•"/>
            </a:pPr>
            <a:endParaRPr lang="en-US" sz="2400" dirty="0" smtClean="0">
              <a:solidFill>
                <a:srgbClr val="00CFFF"/>
              </a:solidFill>
              <a:latin typeface="Quattrocento"/>
              <a:ea typeface="Quattrocento"/>
              <a:cs typeface="Quattrocento"/>
              <a:sym typeface="Quattrocento"/>
            </a:endParaRPr>
          </a:p>
          <a:p>
            <a:pPr lvl="0" rtl="0">
              <a:spcBef>
                <a:spcPts val="0"/>
              </a:spcBef>
              <a:buNone/>
            </a:pPr>
            <a:endParaRPr dirty="0">
              <a:solidFill>
                <a:srgbClr val="00CFFF"/>
              </a:solidFill>
              <a:latin typeface="Quattrocento"/>
              <a:ea typeface="Quattrocento"/>
              <a:cs typeface="Quattrocento"/>
              <a:sym typeface="Quattrocento"/>
            </a:endParaRPr>
          </a:p>
        </p:txBody>
      </p:sp>
    </p:spTree>
    <p:extLst>
      <p:ext uri="{BB962C8B-B14F-4D97-AF65-F5344CB8AC3E}">
        <p14:creationId xmlns:p14="http://schemas.microsoft.com/office/powerpoint/2010/main" val="70512604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464</Words>
  <Application>Microsoft Office PowerPoint</Application>
  <PresentationFormat>Custom</PresentationFormat>
  <Paragraphs>37</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Quattrocento</vt:lpstr>
      <vt:lpstr>Custom Theme</vt:lpstr>
      <vt:lpstr>PowerPoint Presentation</vt:lpstr>
      <vt:lpstr>Objective</vt:lpstr>
      <vt:lpstr>Approach</vt:lpstr>
      <vt:lpstr>Results</vt:lpstr>
      <vt:lpstr>Enough Talk, Let’s See It!</vt:lpstr>
      <vt:lpstr>Request for Sound</vt:lpstr>
      <vt:lpstr>How About a Story?</vt:lpstr>
      <vt:lpstr>Don’t Forget Gameplay!</vt:lpstr>
      <vt:lpstr>We Have Learned!</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Christopher Rendall</cp:lastModifiedBy>
  <cp:revision>10</cp:revision>
  <dcterms:modified xsi:type="dcterms:W3CDTF">2014-12-16T02:06:18Z</dcterms:modified>
</cp:coreProperties>
</file>