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088311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2264" y="3355847"/>
            <a:ext cx="2819400" cy="3502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5374" y="1189228"/>
            <a:ext cx="365125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7575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69496" y="6395211"/>
            <a:ext cx="920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7F7F7F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984535" y="3891210"/>
            <a:ext cx="128905" cy="2660015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Copyright</a:t>
            </a:r>
            <a:r>
              <a:rPr dirty="0" sz="700" spc="-1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©</a:t>
            </a:r>
            <a:r>
              <a:rPr dirty="0" sz="700" spc="-1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2020</a:t>
            </a:r>
            <a:r>
              <a:rPr dirty="0" sz="700" spc="-1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by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Boston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Consulting</a:t>
            </a:r>
            <a:r>
              <a:rPr dirty="0" sz="700" spc="-1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Group.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All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7F7F7F"/>
                </a:solidFill>
                <a:latin typeface="Trebuchet MS"/>
                <a:cs typeface="Trebuchet MS"/>
              </a:rPr>
              <a:t>rights</a:t>
            </a:r>
            <a:r>
              <a:rPr dirty="0" sz="700" spc="-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7F7F7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7300" y="2467356"/>
            <a:ext cx="1790700" cy="18332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475"/>
              </a:spcBef>
            </a:pPr>
            <a:r>
              <a:rPr dirty="0" sz="3200" spc="-10">
                <a:solidFill>
                  <a:srgbClr val="D4DF33"/>
                </a:solidFill>
                <a:latin typeface="Trebuchet MS"/>
                <a:cs typeface="Trebuchet MS"/>
              </a:rPr>
              <a:t>Executive summary model solution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Churn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10"/>
              <a:t> </a:t>
            </a:r>
            <a:r>
              <a:rPr dirty="0"/>
              <a:t>indeed high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SME</a:t>
            </a:r>
            <a:r>
              <a:rPr dirty="0" spc="15"/>
              <a:t> </a:t>
            </a:r>
            <a:r>
              <a:rPr dirty="0" spc="-10"/>
              <a:t>division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615374" y="1466596"/>
            <a:ext cx="28543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9.7%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across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14606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customers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15374" y="2713228"/>
            <a:ext cx="4507230" cy="101917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</a:pP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Predictive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model is able to predict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churn but </a:t>
            </a:r>
            <a:r>
              <a:rPr dirty="0" sz="1600" spc="-25">
                <a:solidFill>
                  <a:srgbClr val="575757"/>
                </a:solidFill>
                <a:latin typeface="Trebuchet MS"/>
                <a:cs typeface="Trebuchet MS"/>
              </a:rPr>
              <a:t>the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main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driver</a:t>
            </a:r>
            <a:r>
              <a:rPr dirty="0" sz="1600" spc="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is not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customer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price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sensitivity</a:t>
            </a:r>
            <a:endParaRPr sz="1600">
              <a:latin typeface="Trebuchet MS"/>
              <a:cs typeface="Trebuchet MS"/>
            </a:endParaRPr>
          </a:p>
          <a:p>
            <a:pPr marL="228600" marR="156210" indent="-215900">
              <a:lnSpc>
                <a:spcPct val="100000"/>
              </a:lnSpc>
              <a:spcBef>
                <a:spcPts val="34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Yearly</a:t>
            </a:r>
            <a:r>
              <a:rPr dirty="0" sz="1600" spc="-2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consumption,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forecasted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consumption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and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net margin are the 3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largest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drivers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15374" y="4453635"/>
            <a:ext cx="4489450" cy="101600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148590">
              <a:lnSpc>
                <a:spcPts val="1680"/>
              </a:lnSpc>
              <a:spcBef>
                <a:spcPts val="355"/>
              </a:spcBef>
            </a:pP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Discount strategy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of 20% is effective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but only </a:t>
            </a:r>
            <a:r>
              <a:rPr dirty="0" sz="1600" spc="-25">
                <a:solidFill>
                  <a:srgbClr val="575757"/>
                </a:solidFill>
                <a:latin typeface="Trebuchet MS"/>
                <a:cs typeface="Trebuchet MS"/>
              </a:rPr>
              <a:t>if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targeted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 appropriately</a:t>
            </a:r>
            <a:endParaRPr sz="1600">
              <a:latin typeface="Trebuchet MS"/>
              <a:cs typeface="Trebuchet MS"/>
            </a:endParaRPr>
          </a:p>
          <a:p>
            <a:pPr marL="228600" marR="5080" indent="-215900">
              <a:lnSpc>
                <a:spcPct val="103800"/>
              </a:lnSpc>
              <a:spcBef>
                <a:spcPts val="200"/>
              </a:spcBef>
              <a:buClr>
                <a:srgbClr val="28BA73"/>
              </a:buClr>
              <a:buChar char="•"/>
              <a:tabLst>
                <a:tab pos="228600" algn="l"/>
              </a:tabLst>
            </a:pP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Offer discount to only</a:t>
            </a:r>
            <a:r>
              <a:rPr dirty="0" sz="1600" spc="-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to high-value 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customers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with high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75757"/>
                </a:solidFill>
                <a:latin typeface="Trebuchet MS"/>
                <a:cs typeface="Trebuchet MS"/>
              </a:rPr>
              <a:t>churn</a:t>
            </a:r>
            <a:r>
              <a:rPr dirty="0" sz="1600" spc="5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75757"/>
                </a:solidFill>
                <a:latin typeface="Trebuchet MS"/>
                <a:cs typeface="Trebuchet MS"/>
              </a:rPr>
              <a:t>probability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885944" y="1057655"/>
            <a:ext cx="1195070" cy="4456430"/>
            <a:chOff x="4885944" y="1057655"/>
            <a:chExt cx="1195070" cy="445643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5944" y="1057655"/>
              <a:ext cx="1194815" cy="85648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816" y="2703576"/>
              <a:ext cx="957072" cy="106070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6904" y="4404359"/>
              <a:ext cx="1072896" cy="1109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2023-12-24T12:01:02Z</dcterms:created>
  <dcterms:modified xsi:type="dcterms:W3CDTF">2023-12-24T12:01:02Z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LastSaved">
    <vt:filetime>2023-12-24T00:00:00Z</vt:filetime>
  </property>
  <property fmtid="{D5CDD505-2E9C-101B-9397-08002B2CF9AE}" pid="4" name="Producer">
    <vt:lpwstr>macOS Version 11.5.2 (Build 20G95) Quartz PDFContext</vt:lpwstr>
  </property>
</Properties>
</file>