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9" r:id="rId3"/>
    <p:sldId id="260" r:id="rId4"/>
    <p:sldId id="264" r:id="rId5"/>
    <p:sldId id="281" r:id="rId6"/>
    <p:sldId id="282" r:id="rId7"/>
    <p:sldId id="265" r:id="rId8"/>
    <p:sldId id="262" r:id="rId9"/>
    <p:sldId id="263" r:id="rId10"/>
    <p:sldId id="261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near &amp; polynomial regression" id="{90FB323B-06B0-48C2-B9FE-B706F8284038}">
          <p14:sldIdLst>
            <p14:sldId id="257"/>
            <p14:sldId id="259"/>
            <p14:sldId id="260"/>
            <p14:sldId id="264"/>
            <p14:sldId id="281"/>
            <p14:sldId id="282"/>
            <p14:sldId id="265"/>
            <p14:sldId id="262"/>
            <p14:sldId id="263"/>
            <p14:sldId id="261"/>
          </p14:sldIdLst>
        </p14:section>
        <p14:section name="K mean" id="{8E49F2DB-F99F-4C2F-9D01-B0F69DA1D192}">
          <p14:sldIdLst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Bag of word TFIDF" id="{7620265F-D771-4CC8-B4EB-492F8E688984}">
          <p14:sldIdLst>
            <p14:sldId id="274"/>
            <p14:sldId id="275"/>
            <p14:sldId id="276"/>
            <p14:sldId id="277"/>
          </p14:sldIdLst>
        </p14:section>
        <p14:section name="KNN" id="{8D17621E-3DD9-424B-9C45-0376F914B232}">
          <p14:sldIdLst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2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yed%20mubarak%20pasha\OneDrive\Pictures\salary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yed%20mubarak%20pasha\OneDrive\Pictures\salary_data.csv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yed%20mubarak%20pasha\OneDrive\Pictures\salary_data.csv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yed%20mubarak%20pasha\OneDrive\Pictures\position_salaries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yed%20mubarak%20pasha\OneDrive\Pictures\position_salaries.csv" TargetMode="Externa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salary_data!$B$1</c:f>
              <c:strCache>
                <c:ptCount val="1"/>
                <c:pt idx="0">
                  <c:v>Salary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salary_data!$A$2:$A$31</c:f>
              <c:numCache>
                <c:formatCode>General</c:formatCode>
                <c:ptCount val="30"/>
                <c:pt idx="0">
                  <c:v>1.1000000000000001</c:v>
                </c:pt>
                <c:pt idx="1">
                  <c:v>1.3</c:v>
                </c:pt>
                <c:pt idx="2">
                  <c:v>1.5</c:v>
                </c:pt>
                <c:pt idx="3">
                  <c:v>2</c:v>
                </c:pt>
                <c:pt idx="4">
                  <c:v>2.2000000000000002</c:v>
                </c:pt>
                <c:pt idx="5">
                  <c:v>2.9</c:v>
                </c:pt>
                <c:pt idx="6">
                  <c:v>3</c:v>
                </c:pt>
                <c:pt idx="7">
                  <c:v>3.2</c:v>
                </c:pt>
                <c:pt idx="8">
                  <c:v>3.2</c:v>
                </c:pt>
                <c:pt idx="9">
                  <c:v>3.7</c:v>
                </c:pt>
                <c:pt idx="10">
                  <c:v>3.9</c:v>
                </c:pt>
                <c:pt idx="11">
                  <c:v>4</c:v>
                </c:pt>
                <c:pt idx="12">
                  <c:v>4</c:v>
                </c:pt>
                <c:pt idx="13">
                  <c:v>4.0999999999999996</c:v>
                </c:pt>
                <c:pt idx="14">
                  <c:v>4.5</c:v>
                </c:pt>
                <c:pt idx="15">
                  <c:v>4.9000000000000004</c:v>
                </c:pt>
                <c:pt idx="16">
                  <c:v>5.0999999999999996</c:v>
                </c:pt>
                <c:pt idx="17">
                  <c:v>5.3</c:v>
                </c:pt>
                <c:pt idx="18">
                  <c:v>5.9</c:v>
                </c:pt>
                <c:pt idx="19">
                  <c:v>6</c:v>
                </c:pt>
                <c:pt idx="20">
                  <c:v>6.8</c:v>
                </c:pt>
                <c:pt idx="21">
                  <c:v>7.1</c:v>
                </c:pt>
                <c:pt idx="22">
                  <c:v>7.9</c:v>
                </c:pt>
                <c:pt idx="23">
                  <c:v>8.1999999999999993</c:v>
                </c:pt>
                <c:pt idx="24">
                  <c:v>8.6999999999999993</c:v>
                </c:pt>
                <c:pt idx="25">
                  <c:v>9</c:v>
                </c:pt>
                <c:pt idx="26">
                  <c:v>9.5</c:v>
                </c:pt>
                <c:pt idx="27">
                  <c:v>9.6</c:v>
                </c:pt>
                <c:pt idx="28">
                  <c:v>10.3</c:v>
                </c:pt>
                <c:pt idx="29">
                  <c:v>10.5</c:v>
                </c:pt>
              </c:numCache>
            </c:numRef>
          </c:xVal>
          <c:yVal>
            <c:numRef>
              <c:f>salary_data!$B$2:$B$31</c:f>
              <c:numCache>
                <c:formatCode>General</c:formatCode>
                <c:ptCount val="30"/>
                <c:pt idx="0">
                  <c:v>39343</c:v>
                </c:pt>
                <c:pt idx="1">
                  <c:v>46205</c:v>
                </c:pt>
                <c:pt idx="2">
                  <c:v>37731</c:v>
                </c:pt>
                <c:pt idx="3">
                  <c:v>43525</c:v>
                </c:pt>
                <c:pt idx="4">
                  <c:v>39891</c:v>
                </c:pt>
                <c:pt idx="5">
                  <c:v>56642</c:v>
                </c:pt>
                <c:pt idx="6">
                  <c:v>60150</c:v>
                </c:pt>
                <c:pt idx="7">
                  <c:v>54445</c:v>
                </c:pt>
                <c:pt idx="8">
                  <c:v>64445</c:v>
                </c:pt>
                <c:pt idx="9">
                  <c:v>57189</c:v>
                </c:pt>
                <c:pt idx="10">
                  <c:v>63218</c:v>
                </c:pt>
                <c:pt idx="11">
                  <c:v>55794</c:v>
                </c:pt>
                <c:pt idx="12">
                  <c:v>56957</c:v>
                </c:pt>
                <c:pt idx="13">
                  <c:v>57081</c:v>
                </c:pt>
                <c:pt idx="14">
                  <c:v>61111</c:v>
                </c:pt>
                <c:pt idx="15">
                  <c:v>67938</c:v>
                </c:pt>
                <c:pt idx="16">
                  <c:v>66029</c:v>
                </c:pt>
                <c:pt idx="17">
                  <c:v>83088</c:v>
                </c:pt>
                <c:pt idx="18">
                  <c:v>81363</c:v>
                </c:pt>
                <c:pt idx="19">
                  <c:v>93940</c:v>
                </c:pt>
                <c:pt idx="20">
                  <c:v>91738</c:v>
                </c:pt>
                <c:pt idx="21">
                  <c:v>98273</c:v>
                </c:pt>
                <c:pt idx="22">
                  <c:v>101302</c:v>
                </c:pt>
                <c:pt idx="23">
                  <c:v>113812</c:v>
                </c:pt>
                <c:pt idx="24">
                  <c:v>109431</c:v>
                </c:pt>
                <c:pt idx="25">
                  <c:v>105582</c:v>
                </c:pt>
                <c:pt idx="26">
                  <c:v>116969</c:v>
                </c:pt>
                <c:pt idx="27">
                  <c:v>112635</c:v>
                </c:pt>
                <c:pt idx="28">
                  <c:v>122391</c:v>
                </c:pt>
                <c:pt idx="29">
                  <c:v>121872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85A-4AF4-889B-6B221E5A21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0928056"/>
        <c:axId val="530928376"/>
      </c:scatterChart>
      <c:valAx>
        <c:axId val="530928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928376"/>
        <c:crosses val="autoZero"/>
        <c:crossBetween val="midCat"/>
      </c:valAx>
      <c:valAx>
        <c:axId val="53092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928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salary_data!$B$1</c:f>
              <c:strCache>
                <c:ptCount val="1"/>
                <c:pt idx="0">
                  <c:v>Salary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salary_data!$A$2:$A$31</c:f>
              <c:numCache>
                <c:formatCode>General</c:formatCode>
                <c:ptCount val="30"/>
                <c:pt idx="0">
                  <c:v>1.1000000000000001</c:v>
                </c:pt>
                <c:pt idx="1">
                  <c:v>1.3</c:v>
                </c:pt>
                <c:pt idx="2">
                  <c:v>1.5</c:v>
                </c:pt>
                <c:pt idx="3">
                  <c:v>2</c:v>
                </c:pt>
                <c:pt idx="4">
                  <c:v>2.2000000000000002</c:v>
                </c:pt>
                <c:pt idx="5">
                  <c:v>2.9</c:v>
                </c:pt>
                <c:pt idx="6">
                  <c:v>3</c:v>
                </c:pt>
                <c:pt idx="7">
                  <c:v>3.2</c:v>
                </c:pt>
                <c:pt idx="8">
                  <c:v>3.2</c:v>
                </c:pt>
                <c:pt idx="9">
                  <c:v>3.7</c:v>
                </c:pt>
                <c:pt idx="10">
                  <c:v>3.9</c:v>
                </c:pt>
                <c:pt idx="11">
                  <c:v>4</c:v>
                </c:pt>
                <c:pt idx="12">
                  <c:v>4</c:v>
                </c:pt>
                <c:pt idx="13">
                  <c:v>4.0999999999999996</c:v>
                </c:pt>
                <c:pt idx="14">
                  <c:v>4.5</c:v>
                </c:pt>
                <c:pt idx="15">
                  <c:v>4.9000000000000004</c:v>
                </c:pt>
                <c:pt idx="16">
                  <c:v>5.0999999999999996</c:v>
                </c:pt>
                <c:pt idx="17">
                  <c:v>5.3</c:v>
                </c:pt>
                <c:pt idx="18">
                  <c:v>5.9</c:v>
                </c:pt>
                <c:pt idx="19">
                  <c:v>6</c:v>
                </c:pt>
                <c:pt idx="20">
                  <c:v>6.8</c:v>
                </c:pt>
                <c:pt idx="21">
                  <c:v>7.1</c:v>
                </c:pt>
                <c:pt idx="22">
                  <c:v>7.9</c:v>
                </c:pt>
                <c:pt idx="23">
                  <c:v>8.1999999999999993</c:v>
                </c:pt>
                <c:pt idx="24">
                  <c:v>8.6999999999999993</c:v>
                </c:pt>
                <c:pt idx="25">
                  <c:v>9</c:v>
                </c:pt>
                <c:pt idx="26">
                  <c:v>9.5</c:v>
                </c:pt>
                <c:pt idx="27">
                  <c:v>9.6</c:v>
                </c:pt>
                <c:pt idx="28">
                  <c:v>10.3</c:v>
                </c:pt>
                <c:pt idx="29">
                  <c:v>10.5</c:v>
                </c:pt>
              </c:numCache>
            </c:numRef>
          </c:xVal>
          <c:yVal>
            <c:numRef>
              <c:f>salary_data!$B$2:$B$31</c:f>
              <c:numCache>
                <c:formatCode>General</c:formatCode>
                <c:ptCount val="30"/>
                <c:pt idx="0">
                  <c:v>39343</c:v>
                </c:pt>
                <c:pt idx="1">
                  <c:v>46205</c:v>
                </c:pt>
                <c:pt idx="2">
                  <c:v>37731</c:v>
                </c:pt>
                <c:pt idx="3">
                  <c:v>43525</c:v>
                </c:pt>
                <c:pt idx="4">
                  <c:v>39891</c:v>
                </c:pt>
                <c:pt idx="5">
                  <c:v>56642</c:v>
                </c:pt>
                <c:pt idx="6">
                  <c:v>60150</c:v>
                </c:pt>
                <c:pt idx="7">
                  <c:v>54445</c:v>
                </c:pt>
                <c:pt idx="8">
                  <c:v>64445</c:v>
                </c:pt>
                <c:pt idx="9">
                  <c:v>57189</c:v>
                </c:pt>
                <c:pt idx="10">
                  <c:v>63218</c:v>
                </c:pt>
                <c:pt idx="11">
                  <c:v>55794</c:v>
                </c:pt>
                <c:pt idx="12">
                  <c:v>56957</c:v>
                </c:pt>
                <c:pt idx="13">
                  <c:v>57081</c:v>
                </c:pt>
                <c:pt idx="14">
                  <c:v>61111</c:v>
                </c:pt>
                <c:pt idx="15">
                  <c:v>67938</c:v>
                </c:pt>
                <c:pt idx="16">
                  <c:v>66029</c:v>
                </c:pt>
                <c:pt idx="17">
                  <c:v>83088</c:v>
                </c:pt>
                <c:pt idx="18">
                  <c:v>81363</c:v>
                </c:pt>
                <c:pt idx="19">
                  <c:v>93940</c:v>
                </c:pt>
                <c:pt idx="20">
                  <c:v>91738</c:v>
                </c:pt>
                <c:pt idx="21">
                  <c:v>98273</c:v>
                </c:pt>
                <c:pt idx="22">
                  <c:v>101302</c:v>
                </c:pt>
                <c:pt idx="23">
                  <c:v>113812</c:v>
                </c:pt>
                <c:pt idx="24">
                  <c:v>109431</c:v>
                </c:pt>
                <c:pt idx="25">
                  <c:v>105582</c:v>
                </c:pt>
                <c:pt idx="26">
                  <c:v>116969</c:v>
                </c:pt>
                <c:pt idx="27">
                  <c:v>112635</c:v>
                </c:pt>
                <c:pt idx="28">
                  <c:v>122391</c:v>
                </c:pt>
                <c:pt idx="29">
                  <c:v>121872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070-45CB-8C61-605C5753B6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0928056"/>
        <c:axId val="530928376"/>
      </c:scatterChart>
      <c:valAx>
        <c:axId val="530928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928376"/>
        <c:crosses val="autoZero"/>
        <c:crossBetween val="midCat"/>
      </c:valAx>
      <c:valAx>
        <c:axId val="53092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928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salary_data!$B$1</c:f>
              <c:strCache>
                <c:ptCount val="1"/>
                <c:pt idx="0">
                  <c:v>Salary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salary_data!$A$2:$A$31</c:f>
              <c:numCache>
                <c:formatCode>General</c:formatCode>
                <c:ptCount val="30"/>
                <c:pt idx="0">
                  <c:v>1.1000000000000001</c:v>
                </c:pt>
                <c:pt idx="1">
                  <c:v>1.3</c:v>
                </c:pt>
                <c:pt idx="2">
                  <c:v>1.5</c:v>
                </c:pt>
                <c:pt idx="3">
                  <c:v>2</c:v>
                </c:pt>
                <c:pt idx="4">
                  <c:v>2.2000000000000002</c:v>
                </c:pt>
                <c:pt idx="5">
                  <c:v>2.9</c:v>
                </c:pt>
                <c:pt idx="6">
                  <c:v>3</c:v>
                </c:pt>
                <c:pt idx="7">
                  <c:v>3.2</c:v>
                </c:pt>
                <c:pt idx="8">
                  <c:v>3.2</c:v>
                </c:pt>
                <c:pt idx="9">
                  <c:v>3.7</c:v>
                </c:pt>
                <c:pt idx="10">
                  <c:v>3.9</c:v>
                </c:pt>
                <c:pt idx="11">
                  <c:v>4</c:v>
                </c:pt>
                <c:pt idx="12">
                  <c:v>4</c:v>
                </c:pt>
                <c:pt idx="13">
                  <c:v>4.0999999999999996</c:v>
                </c:pt>
                <c:pt idx="14">
                  <c:v>4.5</c:v>
                </c:pt>
                <c:pt idx="15">
                  <c:v>4.9000000000000004</c:v>
                </c:pt>
                <c:pt idx="16">
                  <c:v>5.0999999999999996</c:v>
                </c:pt>
                <c:pt idx="17">
                  <c:v>5.3</c:v>
                </c:pt>
                <c:pt idx="18">
                  <c:v>5.9</c:v>
                </c:pt>
                <c:pt idx="19">
                  <c:v>6</c:v>
                </c:pt>
                <c:pt idx="20">
                  <c:v>6.8</c:v>
                </c:pt>
                <c:pt idx="21">
                  <c:v>7.1</c:v>
                </c:pt>
                <c:pt idx="22">
                  <c:v>7.9</c:v>
                </c:pt>
                <c:pt idx="23">
                  <c:v>8.1999999999999993</c:v>
                </c:pt>
                <c:pt idx="24">
                  <c:v>8.6999999999999993</c:v>
                </c:pt>
                <c:pt idx="25">
                  <c:v>9</c:v>
                </c:pt>
                <c:pt idx="26">
                  <c:v>9.5</c:v>
                </c:pt>
                <c:pt idx="27">
                  <c:v>9.6</c:v>
                </c:pt>
                <c:pt idx="28">
                  <c:v>10.3</c:v>
                </c:pt>
                <c:pt idx="29">
                  <c:v>10.5</c:v>
                </c:pt>
              </c:numCache>
            </c:numRef>
          </c:xVal>
          <c:yVal>
            <c:numRef>
              <c:f>salary_data!$B$2:$B$31</c:f>
              <c:numCache>
                <c:formatCode>General</c:formatCode>
                <c:ptCount val="30"/>
                <c:pt idx="0">
                  <c:v>39343</c:v>
                </c:pt>
                <c:pt idx="1">
                  <c:v>46205</c:v>
                </c:pt>
                <c:pt idx="2">
                  <c:v>37731</c:v>
                </c:pt>
                <c:pt idx="3">
                  <c:v>43525</c:v>
                </c:pt>
                <c:pt idx="4">
                  <c:v>39891</c:v>
                </c:pt>
                <c:pt idx="5">
                  <c:v>56642</c:v>
                </c:pt>
                <c:pt idx="6">
                  <c:v>60150</c:v>
                </c:pt>
                <c:pt idx="7">
                  <c:v>54445</c:v>
                </c:pt>
                <c:pt idx="8">
                  <c:v>64445</c:v>
                </c:pt>
                <c:pt idx="9">
                  <c:v>57189</c:v>
                </c:pt>
                <c:pt idx="10">
                  <c:v>63218</c:v>
                </c:pt>
                <c:pt idx="11">
                  <c:v>55794</c:v>
                </c:pt>
                <c:pt idx="12">
                  <c:v>56957</c:v>
                </c:pt>
                <c:pt idx="13">
                  <c:v>57081</c:v>
                </c:pt>
                <c:pt idx="14">
                  <c:v>61111</c:v>
                </c:pt>
                <c:pt idx="15">
                  <c:v>67938</c:v>
                </c:pt>
                <c:pt idx="16">
                  <c:v>66029</c:v>
                </c:pt>
                <c:pt idx="17">
                  <c:v>83088</c:v>
                </c:pt>
                <c:pt idx="18">
                  <c:v>81363</c:v>
                </c:pt>
                <c:pt idx="19">
                  <c:v>93940</c:v>
                </c:pt>
                <c:pt idx="20">
                  <c:v>91738</c:v>
                </c:pt>
                <c:pt idx="21">
                  <c:v>98273</c:v>
                </c:pt>
                <c:pt idx="22">
                  <c:v>101302</c:v>
                </c:pt>
                <c:pt idx="23">
                  <c:v>113812</c:v>
                </c:pt>
                <c:pt idx="24">
                  <c:v>109431</c:v>
                </c:pt>
                <c:pt idx="25">
                  <c:v>105582</c:v>
                </c:pt>
                <c:pt idx="26">
                  <c:v>116969</c:v>
                </c:pt>
                <c:pt idx="27">
                  <c:v>112635</c:v>
                </c:pt>
                <c:pt idx="28">
                  <c:v>122391</c:v>
                </c:pt>
                <c:pt idx="29">
                  <c:v>121872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47A-45DA-9653-BCE5E2DB94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0928056"/>
        <c:axId val="530928376"/>
      </c:scatterChart>
      <c:valAx>
        <c:axId val="530928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928376"/>
        <c:crosses val="autoZero"/>
        <c:crossBetween val="midCat"/>
      </c:valAx>
      <c:valAx>
        <c:axId val="53092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09280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position_salaries!$C$1</c:f>
              <c:strCache>
                <c:ptCount val="1"/>
                <c:pt idx="0">
                  <c:v>Salary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position_salaries!$B$2:$B$11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position_salaries!$C$2:$C$11</c:f>
              <c:numCache>
                <c:formatCode>General</c:formatCode>
                <c:ptCount val="10"/>
                <c:pt idx="0">
                  <c:v>45000</c:v>
                </c:pt>
                <c:pt idx="1">
                  <c:v>50000</c:v>
                </c:pt>
                <c:pt idx="2">
                  <c:v>60000</c:v>
                </c:pt>
                <c:pt idx="3">
                  <c:v>80000</c:v>
                </c:pt>
                <c:pt idx="4">
                  <c:v>110000</c:v>
                </c:pt>
                <c:pt idx="5">
                  <c:v>150000</c:v>
                </c:pt>
                <c:pt idx="6">
                  <c:v>200000</c:v>
                </c:pt>
                <c:pt idx="7">
                  <c:v>300000</c:v>
                </c:pt>
                <c:pt idx="8">
                  <c:v>500000</c:v>
                </c:pt>
                <c:pt idx="9">
                  <c:v>1000000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2B6-4DF6-8B57-49B65E6A12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292656"/>
        <c:axId val="503290096"/>
      </c:scatterChart>
      <c:valAx>
        <c:axId val="503292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90096"/>
        <c:crosses val="autoZero"/>
        <c:crossBetween val="midCat"/>
      </c:valAx>
      <c:valAx>
        <c:axId val="50329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9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position_salaries!$C$1</c:f>
              <c:strCache>
                <c:ptCount val="1"/>
                <c:pt idx="0">
                  <c:v>Salary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position_salaries!$B$2:$B$11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position_salaries!$C$2:$C$11</c:f>
              <c:numCache>
                <c:formatCode>General</c:formatCode>
                <c:ptCount val="10"/>
                <c:pt idx="0">
                  <c:v>45000</c:v>
                </c:pt>
                <c:pt idx="1">
                  <c:v>50000</c:v>
                </c:pt>
                <c:pt idx="2">
                  <c:v>60000</c:v>
                </c:pt>
                <c:pt idx="3">
                  <c:v>80000</c:v>
                </c:pt>
                <c:pt idx="4">
                  <c:v>110000</c:v>
                </c:pt>
                <c:pt idx="5">
                  <c:v>150000</c:v>
                </c:pt>
                <c:pt idx="6">
                  <c:v>200000</c:v>
                </c:pt>
                <c:pt idx="7">
                  <c:v>300000</c:v>
                </c:pt>
                <c:pt idx="8">
                  <c:v>500000</c:v>
                </c:pt>
                <c:pt idx="9">
                  <c:v>1000000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346-4D12-A15D-E4722DEE51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3292656"/>
        <c:axId val="503290096"/>
      </c:scatterChart>
      <c:valAx>
        <c:axId val="503292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90096"/>
        <c:crosses val="autoZero"/>
        <c:crossBetween val="midCat"/>
      </c:valAx>
      <c:valAx>
        <c:axId val="503290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926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0.18199</cdr:x>
      <cdr:y>0.19993</cdr:y>
    </cdr:from>
    <cdr:to>
      <cdr:x>0.92279</cdr:x>
      <cdr:y>0.71005</cdr:y>
    </cdr:to>
    <cdr:sp macro="" textlink="">
      <cdr:nvSpPr>
        <cdr:cNvPr id="2" name="Freeform: Shape 1">
          <a:extLst xmlns:a="http://schemas.openxmlformats.org/drawingml/2006/main">
            <a:ext uri="{FF2B5EF4-FFF2-40B4-BE49-F238E27FC236}">
              <a16:creationId xmlns:a16="http://schemas.microsoft.com/office/drawing/2014/main" id="{C6F548E6-C56D-4B0B-814B-A32076591BF0}"/>
            </a:ext>
          </a:extLst>
        </cdr:cNvPr>
        <cdr:cNvSpPr/>
      </cdr:nvSpPr>
      <cdr:spPr>
        <a:xfrm xmlns:a="http://schemas.openxmlformats.org/drawingml/2006/main">
          <a:off x="942975" y="869950"/>
          <a:ext cx="3838575" cy="2219729"/>
        </a:xfrm>
        <a:custGeom xmlns:a="http://schemas.openxmlformats.org/drawingml/2006/main">
          <a:avLst/>
          <a:gdLst>
            <a:gd name="connsiteX0" fmla="*/ 0 w 3838575"/>
            <a:gd name="connsiteY0" fmla="*/ 2190750 h 2219729"/>
            <a:gd name="connsiteX1" fmla="*/ 66675 w 3838575"/>
            <a:gd name="connsiteY1" fmla="*/ 2000250 h 2219729"/>
            <a:gd name="connsiteX2" fmla="*/ 85725 w 3838575"/>
            <a:gd name="connsiteY2" fmla="*/ 2000250 h 2219729"/>
            <a:gd name="connsiteX3" fmla="*/ 152400 w 3838575"/>
            <a:gd name="connsiteY3" fmla="*/ 2219325 h 2219729"/>
            <a:gd name="connsiteX4" fmla="*/ 333375 w 3838575"/>
            <a:gd name="connsiteY4" fmla="*/ 2057400 h 2219729"/>
            <a:gd name="connsiteX5" fmla="*/ 419100 w 3838575"/>
            <a:gd name="connsiteY5" fmla="*/ 2162175 h 2219729"/>
            <a:gd name="connsiteX6" fmla="*/ 676275 w 3838575"/>
            <a:gd name="connsiteY6" fmla="*/ 1724025 h 2219729"/>
            <a:gd name="connsiteX7" fmla="*/ 704850 w 3838575"/>
            <a:gd name="connsiteY7" fmla="*/ 1609725 h 2219729"/>
            <a:gd name="connsiteX8" fmla="*/ 762000 w 3838575"/>
            <a:gd name="connsiteY8" fmla="*/ 1524000 h 2219729"/>
            <a:gd name="connsiteX9" fmla="*/ 790575 w 3838575"/>
            <a:gd name="connsiteY9" fmla="*/ 1838325 h 2219729"/>
            <a:gd name="connsiteX10" fmla="*/ 971550 w 3838575"/>
            <a:gd name="connsiteY10" fmla="*/ 1704975 h 2219729"/>
            <a:gd name="connsiteX11" fmla="*/ 1076325 w 3838575"/>
            <a:gd name="connsiteY11" fmla="*/ 1743075 h 2219729"/>
            <a:gd name="connsiteX12" fmla="*/ 1038225 w 3838575"/>
            <a:gd name="connsiteY12" fmla="*/ 1562100 h 2219729"/>
            <a:gd name="connsiteX13" fmla="*/ 1123950 w 3838575"/>
            <a:gd name="connsiteY13" fmla="*/ 1733550 h 2219729"/>
            <a:gd name="connsiteX14" fmla="*/ 1285875 w 3838575"/>
            <a:gd name="connsiteY14" fmla="*/ 1647825 h 2219729"/>
            <a:gd name="connsiteX15" fmla="*/ 1400175 w 3838575"/>
            <a:gd name="connsiteY15" fmla="*/ 1447800 h 2219729"/>
            <a:gd name="connsiteX16" fmla="*/ 1476375 w 3838575"/>
            <a:gd name="connsiteY16" fmla="*/ 1504950 h 2219729"/>
            <a:gd name="connsiteX17" fmla="*/ 1562100 w 3838575"/>
            <a:gd name="connsiteY17" fmla="*/ 1038225 h 2219729"/>
            <a:gd name="connsiteX18" fmla="*/ 1771650 w 3838575"/>
            <a:gd name="connsiteY18" fmla="*/ 1104900 h 2219729"/>
            <a:gd name="connsiteX19" fmla="*/ 1819275 w 3838575"/>
            <a:gd name="connsiteY19" fmla="*/ 781050 h 2219729"/>
            <a:gd name="connsiteX20" fmla="*/ 2095500 w 3838575"/>
            <a:gd name="connsiteY20" fmla="*/ 819150 h 2219729"/>
            <a:gd name="connsiteX21" fmla="*/ 2238375 w 3838575"/>
            <a:gd name="connsiteY21" fmla="*/ 676275 h 2219729"/>
            <a:gd name="connsiteX22" fmla="*/ 2533650 w 3838575"/>
            <a:gd name="connsiteY22" fmla="*/ 600075 h 2219729"/>
            <a:gd name="connsiteX23" fmla="*/ 2657475 w 3838575"/>
            <a:gd name="connsiteY23" fmla="*/ 257175 h 2219729"/>
            <a:gd name="connsiteX24" fmla="*/ 2819400 w 3838575"/>
            <a:gd name="connsiteY24" fmla="*/ 381000 h 2219729"/>
            <a:gd name="connsiteX25" fmla="*/ 2933700 w 3838575"/>
            <a:gd name="connsiteY25" fmla="*/ 476250 h 2219729"/>
            <a:gd name="connsiteX26" fmla="*/ 3095625 w 3838575"/>
            <a:gd name="connsiteY26" fmla="*/ 200025 h 2219729"/>
            <a:gd name="connsiteX27" fmla="*/ 3152775 w 3838575"/>
            <a:gd name="connsiteY27" fmla="*/ 295275 h 2219729"/>
            <a:gd name="connsiteX28" fmla="*/ 3429000 w 3838575"/>
            <a:gd name="connsiteY28" fmla="*/ 66675 h 2219729"/>
            <a:gd name="connsiteX29" fmla="*/ 3467100 w 3838575"/>
            <a:gd name="connsiteY29" fmla="*/ 76200 h 2219729"/>
            <a:gd name="connsiteX30" fmla="*/ 3743325 w 3838575"/>
            <a:gd name="connsiteY30" fmla="*/ 76200 h 2219729"/>
            <a:gd name="connsiteX31" fmla="*/ 3838575 w 3838575"/>
            <a:gd name="connsiteY31" fmla="*/ 0 h 2219729"/>
          </a:gdLst>
          <a:ahLst/>
          <a:cxnLst>
            <a:cxn ang="0">
              <a:pos x="connsiteX0" y="connsiteY0"/>
            </a:cxn>
            <a:cxn ang="0">
              <a:pos x="connsiteX1" y="connsiteY1"/>
            </a:cxn>
            <a:cxn ang="0">
              <a:pos x="connsiteX2" y="connsiteY2"/>
            </a:cxn>
            <a:cxn ang="0">
              <a:pos x="connsiteX3" y="connsiteY3"/>
            </a:cxn>
            <a:cxn ang="0">
              <a:pos x="connsiteX4" y="connsiteY4"/>
            </a:cxn>
            <a:cxn ang="0">
              <a:pos x="connsiteX5" y="connsiteY5"/>
            </a:cxn>
            <a:cxn ang="0">
              <a:pos x="connsiteX6" y="connsiteY6"/>
            </a:cxn>
            <a:cxn ang="0">
              <a:pos x="connsiteX7" y="connsiteY7"/>
            </a:cxn>
            <a:cxn ang="0">
              <a:pos x="connsiteX8" y="connsiteY8"/>
            </a:cxn>
            <a:cxn ang="0">
              <a:pos x="connsiteX9" y="connsiteY9"/>
            </a:cxn>
            <a:cxn ang="0">
              <a:pos x="connsiteX10" y="connsiteY10"/>
            </a:cxn>
            <a:cxn ang="0">
              <a:pos x="connsiteX11" y="connsiteY11"/>
            </a:cxn>
            <a:cxn ang="0">
              <a:pos x="connsiteX12" y="connsiteY12"/>
            </a:cxn>
            <a:cxn ang="0">
              <a:pos x="connsiteX13" y="connsiteY13"/>
            </a:cxn>
            <a:cxn ang="0">
              <a:pos x="connsiteX14" y="connsiteY14"/>
            </a:cxn>
            <a:cxn ang="0">
              <a:pos x="connsiteX15" y="connsiteY15"/>
            </a:cxn>
            <a:cxn ang="0">
              <a:pos x="connsiteX16" y="connsiteY16"/>
            </a:cxn>
            <a:cxn ang="0">
              <a:pos x="connsiteX17" y="connsiteY17"/>
            </a:cxn>
            <a:cxn ang="0">
              <a:pos x="connsiteX18" y="connsiteY18"/>
            </a:cxn>
            <a:cxn ang="0">
              <a:pos x="connsiteX19" y="connsiteY19"/>
            </a:cxn>
            <a:cxn ang="0">
              <a:pos x="connsiteX20" y="connsiteY20"/>
            </a:cxn>
            <a:cxn ang="0">
              <a:pos x="connsiteX21" y="connsiteY21"/>
            </a:cxn>
            <a:cxn ang="0">
              <a:pos x="connsiteX22" y="connsiteY22"/>
            </a:cxn>
            <a:cxn ang="0">
              <a:pos x="connsiteX23" y="connsiteY23"/>
            </a:cxn>
            <a:cxn ang="0">
              <a:pos x="connsiteX24" y="connsiteY24"/>
            </a:cxn>
            <a:cxn ang="0">
              <a:pos x="connsiteX25" y="connsiteY25"/>
            </a:cxn>
            <a:cxn ang="0">
              <a:pos x="connsiteX26" y="connsiteY26"/>
            </a:cxn>
            <a:cxn ang="0">
              <a:pos x="connsiteX27" y="connsiteY27"/>
            </a:cxn>
            <a:cxn ang="0">
              <a:pos x="connsiteX28" y="connsiteY28"/>
            </a:cxn>
            <a:cxn ang="0">
              <a:pos x="connsiteX29" y="connsiteY29"/>
            </a:cxn>
            <a:cxn ang="0">
              <a:pos x="connsiteX30" y="connsiteY30"/>
            </a:cxn>
            <a:cxn ang="0">
              <a:pos x="connsiteX31" y="connsiteY31"/>
            </a:cxn>
          </a:cxnLst>
          <a:rect l="l" t="t" r="r" b="b"/>
          <a:pathLst>
            <a:path w="3838575" h="2219729">
              <a:moveTo>
                <a:pt x="0" y="2190750"/>
              </a:moveTo>
              <a:cubicBezTo>
                <a:pt x="22225" y="2127250"/>
                <a:pt x="52388" y="2032000"/>
                <a:pt x="66675" y="2000250"/>
              </a:cubicBezTo>
              <a:cubicBezTo>
                <a:pt x="80963" y="1968500"/>
                <a:pt x="71438" y="1963738"/>
                <a:pt x="85725" y="2000250"/>
              </a:cubicBezTo>
              <a:cubicBezTo>
                <a:pt x="100012" y="2036762"/>
                <a:pt x="111125" y="2209800"/>
                <a:pt x="152400" y="2219325"/>
              </a:cubicBezTo>
              <a:cubicBezTo>
                <a:pt x="193675" y="2228850"/>
                <a:pt x="288925" y="2066925"/>
                <a:pt x="333375" y="2057400"/>
              </a:cubicBezTo>
              <a:cubicBezTo>
                <a:pt x="377825" y="2047875"/>
                <a:pt x="361950" y="2217737"/>
                <a:pt x="419100" y="2162175"/>
              </a:cubicBezTo>
              <a:cubicBezTo>
                <a:pt x="476250" y="2106613"/>
                <a:pt x="628650" y="1816100"/>
                <a:pt x="676275" y="1724025"/>
              </a:cubicBezTo>
              <a:cubicBezTo>
                <a:pt x="723900" y="1631950"/>
                <a:pt x="690563" y="1643062"/>
                <a:pt x="704850" y="1609725"/>
              </a:cubicBezTo>
              <a:cubicBezTo>
                <a:pt x="719137" y="1576388"/>
                <a:pt x="747713" y="1485900"/>
                <a:pt x="762000" y="1524000"/>
              </a:cubicBezTo>
              <a:cubicBezTo>
                <a:pt x="776287" y="1562100"/>
                <a:pt x="755650" y="1808162"/>
                <a:pt x="790575" y="1838325"/>
              </a:cubicBezTo>
              <a:cubicBezTo>
                <a:pt x="825500" y="1868487"/>
                <a:pt x="923925" y="1720850"/>
                <a:pt x="971550" y="1704975"/>
              </a:cubicBezTo>
              <a:cubicBezTo>
                <a:pt x="1019175" y="1689100"/>
                <a:pt x="1065213" y="1766887"/>
                <a:pt x="1076325" y="1743075"/>
              </a:cubicBezTo>
              <a:cubicBezTo>
                <a:pt x="1087438" y="1719262"/>
                <a:pt x="1030287" y="1563688"/>
                <a:pt x="1038225" y="1562100"/>
              </a:cubicBezTo>
              <a:cubicBezTo>
                <a:pt x="1046163" y="1560512"/>
                <a:pt x="1082675" y="1719262"/>
                <a:pt x="1123950" y="1733550"/>
              </a:cubicBezTo>
              <a:cubicBezTo>
                <a:pt x="1165225" y="1747837"/>
                <a:pt x="1239838" y="1695450"/>
                <a:pt x="1285875" y="1647825"/>
              </a:cubicBezTo>
              <a:cubicBezTo>
                <a:pt x="1331913" y="1600200"/>
                <a:pt x="1368425" y="1471612"/>
                <a:pt x="1400175" y="1447800"/>
              </a:cubicBezTo>
              <a:cubicBezTo>
                <a:pt x="1431925" y="1423988"/>
                <a:pt x="1449387" y="1573213"/>
                <a:pt x="1476375" y="1504950"/>
              </a:cubicBezTo>
              <a:cubicBezTo>
                <a:pt x="1503363" y="1436687"/>
                <a:pt x="1512888" y="1104900"/>
                <a:pt x="1562100" y="1038225"/>
              </a:cubicBezTo>
              <a:cubicBezTo>
                <a:pt x="1611313" y="971550"/>
                <a:pt x="1728788" y="1147762"/>
                <a:pt x="1771650" y="1104900"/>
              </a:cubicBezTo>
              <a:cubicBezTo>
                <a:pt x="1814512" y="1062038"/>
                <a:pt x="1765300" y="828675"/>
                <a:pt x="1819275" y="781050"/>
              </a:cubicBezTo>
              <a:cubicBezTo>
                <a:pt x="1873250" y="733425"/>
                <a:pt x="2025650" y="836612"/>
                <a:pt x="2095500" y="819150"/>
              </a:cubicBezTo>
              <a:cubicBezTo>
                <a:pt x="2165350" y="801688"/>
                <a:pt x="2165350" y="712787"/>
                <a:pt x="2238375" y="676275"/>
              </a:cubicBezTo>
              <a:cubicBezTo>
                <a:pt x="2311400" y="639763"/>
                <a:pt x="2463800" y="669925"/>
                <a:pt x="2533650" y="600075"/>
              </a:cubicBezTo>
              <a:cubicBezTo>
                <a:pt x="2603500" y="530225"/>
                <a:pt x="2609850" y="293687"/>
                <a:pt x="2657475" y="257175"/>
              </a:cubicBezTo>
              <a:cubicBezTo>
                <a:pt x="2705100" y="220662"/>
                <a:pt x="2773363" y="344488"/>
                <a:pt x="2819400" y="381000"/>
              </a:cubicBezTo>
              <a:cubicBezTo>
                <a:pt x="2865437" y="417512"/>
                <a:pt x="2887663" y="506412"/>
                <a:pt x="2933700" y="476250"/>
              </a:cubicBezTo>
              <a:cubicBezTo>
                <a:pt x="2979737" y="446088"/>
                <a:pt x="3059112" y="230188"/>
                <a:pt x="3095625" y="200025"/>
              </a:cubicBezTo>
              <a:cubicBezTo>
                <a:pt x="3132138" y="169862"/>
                <a:pt x="3097213" y="317500"/>
                <a:pt x="3152775" y="295275"/>
              </a:cubicBezTo>
              <a:cubicBezTo>
                <a:pt x="3208337" y="273050"/>
                <a:pt x="3376613" y="103187"/>
                <a:pt x="3429000" y="66675"/>
              </a:cubicBezTo>
              <a:cubicBezTo>
                <a:pt x="3481387" y="30163"/>
                <a:pt x="3414713" y="74613"/>
                <a:pt x="3467100" y="76200"/>
              </a:cubicBezTo>
              <a:cubicBezTo>
                <a:pt x="3519487" y="77787"/>
                <a:pt x="3681413" y="88900"/>
                <a:pt x="3743325" y="76200"/>
              </a:cubicBezTo>
              <a:cubicBezTo>
                <a:pt x="3805238" y="63500"/>
                <a:pt x="3838575" y="0"/>
                <a:pt x="3838575" y="0"/>
              </a:cubicBezTo>
            </a:path>
          </a:pathLst>
        </a:custGeom>
        <a:noFill xmlns:a="http://schemas.openxmlformats.org/drawingml/2006/main"/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0.11065</cdr:x>
      <cdr:y>0.2578</cdr:y>
    </cdr:from>
    <cdr:to>
      <cdr:x>0.88678</cdr:x>
      <cdr:y>0.68624</cdr:y>
    </cdr:to>
    <cdr:cxnSp macro="">
      <cdr:nvCxnSpPr>
        <cdr:cNvPr id="3" name="Connector: Curved 2">
          <a:extLst xmlns:a="http://schemas.openxmlformats.org/drawingml/2006/main">
            <a:ext uri="{FF2B5EF4-FFF2-40B4-BE49-F238E27FC236}">
              <a16:creationId xmlns:a16="http://schemas.microsoft.com/office/drawing/2014/main" id="{DEA2DD31-EE34-4EFF-854A-7A2440D7D86C}"/>
            </a:ext>
          </a:extLst>
        </cdr:cNvPr>
        <cdr:cNvCxnSpPr/>
      </cdr:nvCxnSpPr>
      <cdr:spPr>
        <a:xfrm xmlns:a="http://schemas.openxmlformats.org/drawingml/2006/main" flipV="1">
          <a:off x="573350" y="1121761"/>
          <a:ext cx="4021584" cy="1864311"/>
        </a:xfrm>
        <a:prstGeom xmlns:a="http://schemas.openxmlformats.org/drawingml/2006/main" prst="curvedConnector3">
          <a:avLst>
            <a:gd name="adj1" fmla="val 50000"/>
          </a:avLst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0.18566</cdr:x>
      <cdr:y>0.3444</cdr:y>
    </cdr:from>
    <cdr:to>
      <cdr:x>0.90441</cdr:x>
      <cdr:y>0.89383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8A421A2E-D657-4C8A-B643-FFAE70A67945}"/>
            </a:ext>
          </a:extLst>
        </cdr:cNvPr>
        <cdr:cNvCxnSpPr/>
      </cdr:nvCxnSpPr>
      <cdr:spPr>
        <a:xfrm xmlns:a="http://schemas.openxmlformats.org/drawingml/2006/main" flipV="1">
          <a:off x="962025" y="1498600"/>
          <a:ext cx="3724275" cy="239077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5910-5345-4795-A2D5-BC988660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529A7F-4D68-4B82-ACC0-599BF0C305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81CB7-7751-49CD-B465-FC637248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C242-2F49-425C-AA48-A4B803F9834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7ABF3-3F4A-436F-A275-2761C3AD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8911E-4063-444B-9484-3D164D264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1716-4C81-4C03-91B4-5CA0C3F5E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594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ED984-A46D-4EA2-82D1-CB1CA2C1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90906-4CD3-4673-B859-6A2EF5E98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8BF59-5021-4650-BA7D-70847BA2B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C242-2F49-425C-AA48-A4B803F9834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45DDE-3815-4A92-A50A-E438EE88D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F3D5C-A162-4370-92E5-61D47F80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1716-4C81-4C03-91B4-5CA0C3F5E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257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C3A1A-41C1-48D7-89C6-996FA220D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BDBEB-3D42-44C3-99CA-DA5EE19BA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3788D-9E00-4819-9294-35DCF09E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C242-2F49-425C-AA48-A4B803F9834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D4A4B-A34F-4BCE-8C4F-B7E91ABCF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8F98-A941-4574-8222-12CC149A8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1716-4C81-4C03-91B4-5CA0C3F5E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93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ADFC-5738-4AEE-90A0-2AEEE1934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8B7EE-B9DD-4D0A-8388-9EBCF840D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407C5-B14F-4101-88A3-DBE62436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C242-2F49-425C-AA48-A4B803F9834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A730A-2276-40B5-8EDB-15528E30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5D5DA-5344-44EE-AEA0-8874E73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1716-4C81-4C03-91B4-5CA0C3F5E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30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78CC-86D8-48D9-9953-F7D54F95F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6058E-63C5-4A02-B111-D027BA93F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13A70-C795-4A3D-A947-C86D66B9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C242-2F49-425C-AA48-A4B803F9834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E71C-B37D-425F-8DA7-D29B04647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3BBB1-1287-4D21-B773-F13BB48CC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1716-4C81-4C03-91B4-5CA0C3F5E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33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C534-05D3-4005-B9D7-F5C91C8AD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FFB3A-935D-4589-8F20-F52DEC97C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8DD3C-B1DA-434F-8CEF-6AC044177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FE983-0A24-4F18-82B1-81D96780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C242-2F49-425C-AA48-A4B803F9834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FF58D-7165-4AFF-BA2A-51B800ECD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00B2D-AA2D-4A79-AB84-329AA87D1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1716-4C81-4C03-91B4-5CA0C3F5E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7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2519-05DB-43DC-B720-C0AD9A71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4B0F2-7737-403B-B7DC-9795A9512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FD2B9-1187-4361-ABD2-530D8BCD6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EDA403-4104-48B3-8929-619C9058E1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BBD20-8879-4ACC-962D-7A41EFF2D5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9E548-2338-4708-B37A-02663B23F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C242-2F49-425C-AA48-A4B803F9834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992412-8518-40A0-90DF-54408A49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297ED3-CE18-4590-8C80-653E162D6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1716-4C81-4C03-91B4-5CA0C3F5E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79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3E9E-2656-4C27-9277-5F52A598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6276F2-E462-4FE6-850E-BDFAFBBB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C242-2F49-425C-AA48-A4B803F9834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90F7D6-70F7-4AD1-8415-AE1E915B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1C849-39D1-456C-A2EA-E7BC12D8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1716-4C81-4C03-91B4-5CA0C3F5E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152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205EC-3014-4F78-9159-76F1598D2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C242-2F49-425C-AA48-A4B803F9834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B4597-B549-4DF7-B0F0-FD335E87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AD661-2A37-4536-B111-65BE699E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1716-4C81-4C03-91B4-5CA0C3F5E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9117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4E67-AE6C-426F-8677-A4A0B5DB6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FEAA5-2714-4213-A4C9-E091440FB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391D8-B914-4471-9297-DA3712116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769D9-655E-458E-AF42-9FBB1C4F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C242-2F49-425C-AA48-A4B803F9834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8B0EC-D485-42AB-922B-89F2C4EE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E836D-7A48-4FC2-BE31-BF92939D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1716-4C81-4C03-91B4-5CA0C3F5E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26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1836-970C-4A3F-8778-2AC529D2A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26E80-4A87-4B53-BED4-062F7B1C19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8E8FB-3D3B-4627-A4B3-2C5362433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2D1D4-32D2-40F7-BD72-7E3A77B3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2C242-2F49-425C-AA48-A4B803F9834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72CA1-7CD4-45EC-A4BB-46628C9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13E13-3CE2-4629-B8A3-6E6711D28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11716-4C81-4C03-91B4-5CA0C3F5E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30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F7D1D-0850-483B-8417-0312846A1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CA453-BE15-4A12-B28E-A6F91DE8E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C618E-EB2D-499C-BE36-191BF1F38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2C242-2F49-425C-AA48-A4B803F98344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C192E-BFF5-42EB-8F7F-A7C01F825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9D2AD-D61A-42B5-AD99-3B0AC351B5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11716-4C81-4C03-91B4-5CA0C3F5E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85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Ar6CtkGvS-A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0C2A5-7C59-41EE-9F96-E57BB7E39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and polynomial Regression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D146A-FD97-4B14-9423-9ED04BEDB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</a:p>
          <a:p>
            <a:pPr marL="0" indent="0">
              <a:buNone/>
            </a:pPr>
            <a:r>
              <a:rPr lang="en-IN" dirty="0"/>
              <a:t>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126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F216-0CD6-44D2-AB22-0CB55329C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polynomial regression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054C2F-D1C3-4B6B-8D41-EC1BE07196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– </a:t>
            </a:r>
            <a:r>
              <a:rPr lang="en-US" sz="18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 = a</a:t>
            </a:r>
            <a:r>
              <a:rPr lang="en-US" sz="1800" baseline="-250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US" sz="18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800" baseline="300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</a:t>
            </a:r>
            <a:r>
              <a:rPr lang="en-US" sz="18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 a</a:t>
            </a:r>
            <a:r>
              <a:rPr lang="en-US" sz="1800" baseline="-250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800" baseline="300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</a:t>
            </a:r>
            <a:r>
              <a:rPr lang="en-US" sz="18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+ a</a:t>
            </a:r>
            <a:r>
              <a:rPr lang="en-US" sz="1800" baseline="-250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en-US" sz="18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800" baseline="300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3</a:t>
            </a:r>
            <a:r>
              <a:rPr lang="en-US" sz="18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………..+ </a:t>
            </a:r>
            <a:r>
              <a:rPr lang="en-US" sz="180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</a:t>
            </a:r>
            <a:r>
              <a:rPr lang="en-US" sz="1800" baseline="-2500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180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</a:t>
            </a:r>
            <a:r>
              <a:rPr lang="en-US" sz="1800" baseline="3000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</a:t>
            </a:r>
            <a:r>
              <a:rPr lang="en-US" sz="1800" baseline="300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-250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</a:t>
            </a:r>
            <a:r>
              <a:rPr lang="en-US" sz="1800" baseline="-250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2,</a:t>
            </a:r>
            <a:r>
              <a:rPr lang="en-US" sz="18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800" baseline="-250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3,………</a:t>
            </a:r>
            <a:r>
              <a:rPr lang="en-US" sz="18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</a:t>
            </a:r>
            <a:r>
              <a:rPr lang="en-US" sz="1800" baseline="-250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parameters can optimize</a:t>
            </a: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aseline="300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US" sz="18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en-US" sz="1800" baseline="300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8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x</a:t>
            </a:r>
            <a:r>
              <a:rPr lang="en-US" sz="1800" baseline="300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18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,….. </a:t>
            </a:r>
            <a:r>
              <a:rPr lang="en-US" sz="180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800" baseline="30000" dirty="0" err="1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= independent variable</a:t>
            </a: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dirty="0">
                <a:solidFill>
                  <a:srgbClr val="595959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= dependent variable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fig high bias and low variance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for its best way to the out put also accuracy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  <a:hlinkClick r:id="rId2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https://www.youtube.com/watch?v=Ar6CtkGvS-A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endParaRPr lang="en-US" sz="1800" dirty="0">
              <a:solidFill>
                <a:srgbClr val="59595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endParaRPr lang="en-US" sz="1800" dirty="0">
              <a:solidFill>
                <a:srgbClr val="595959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spcAft>
                <a:spcPts val="1000"/>
              </a:spcAft>
            </a:pPr>
            <a:endParaRPr lang="en-IN" sz="1800" dirty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53688ABA-FFED-4CB0-9535-8DFE93C631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0" y="1825625"/>
            <a:ext cx="4781550" cy="4351338"/>
          </a:xfrm>
        </p:spPr>
      </p:pic>
    </p:spTree>
    <p:extLst>
      <p:ext uri="{BB962C8B-B14F-4D97-AF65-F5344CB8AC3E}">
        <p14:creationId xmlns:p14="http://schemas.microsoft.com/office/powerpoint/2010/main" val="325279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B083-6767-7EDE-CC28-30114458D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 Algorithm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9BE1-3A96-8410-FE67-C745B3CA8A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divide the data into groups also called as clusters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k value 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centroid randomly 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distance of the pts from centroid by using Euclidean distance 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groups or cluster &amp; find the mean value </a:t>
            </a:r>
          </a:p>
          <a:p>
            <a:pPr marL="514350" indent="-514350">
              <a:buFont typeface="+mj-lt"/>
              <a:buAutoNum type="romanL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3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&amp; 4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steps till no movement of pts observed 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5E778-B3C0-6D63-199B-5129123676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IN" sz="4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IN" sz="4000" dirty="0">
              <a:solidFill>
                <a:srgbClr val="3333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IN" sz="4000" b="0" i="0" dirty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IN" sz="2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               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2EFDCF-7FE4-A645-19E0-541FB1F92B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35"/>
          <a:stretch/>
        </p:blipFill>
        <p:spPr>
          <a:xfrm>
            <a:off x="6968971" y="1825625"/>
            <a:ext cx="4880128" cy="334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2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40B4-C669-428C-BA2A-79095C3D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E0B3-C9E5-DF5C-BC36-0687574269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</a:t>
            </a:r>
            <a:endParaRPr lang="en-IN" sz="1800" dirty="0">
              <a:solidFill>
                <a:srgbClr val="333333"/>
              </a:solidFill>
              <a:latin typeface="Roboto" panose="02000000000000000000" pitchFamily="2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Hypotenuse</a:t>
            </a:r>
            <a:r>
              <a:rPr lang="en-IN" sz="1800" b="0" i="0" baseline="30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= Base</a:t>
            </a:r>
            <a:r>
              <a:rPr lang="en-IN" sz="1800" b="0" i="0" baseline="30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+ Perpendicular</a:t>
            </a:r>
            <a:r>
              <a:rPr lang="en-IN" sz="1800" b="0" i="0" baseline="30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</a:t>
            </a:r>
            <a:endParaRPr lang="en-IN" sz="1800" baseline="300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IN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PQ</a:t>
            </a:r>
            <a:r>
              <a:rPr lang="en-IN" sz="1800" b="0" i="0" baseline="30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= PR</a:t>
            </a:r>
            <a:r>
              <a:rPr lang="en-IN" sz="1800" b="0" i="0" baseline="30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+ QR</a:t>
            </a:r>
            <a:r>
              <a:rPr lang="en-IN" sz="1800" b="0" i="0" baseline="30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</a:t>
            </a:r>
            <a:endParaRPr lang="en-IN" sz="1800" baseline="30000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en-IN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Therefore, d</a:t>
            </a:r>
            <a:r>
              <a:rPr lang="en-IN" sz="1800" b="0" i="0" baseline="30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= (x</a:t>
            </a:r>
            <a:r>
              <a:rPr lang="en-IN" sz="1800" b="0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– x</a:t>
            </a:r>
            <a:r>
              <a:rPr lang="en-IN" sz="1800" b="0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en-IN" sz="1800" b="0" i="0" baseline="30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+ (y</a:t>
            </a:r>
            <a:r>
              <a:rPr lang="en-IN" sz="1800" b="0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– y</a:t>
            </a:r>
            <a:r>
              <a:rPr lang="en-IN" sz="1800" b="0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en-IN" sz="1800" b="0" i="0" baseline="30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</a:t>
            </a:r>
            <a:endParaRPr lang="en-IN" sz="1800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s-ES" sz="18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 =√[(x</a:t>
            </a:r>
            <a:r>
              <a:rPr lang="es-ES" sz="1800" b="1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2 </a:t>
            </a:r>
            <a:r>
              <a:rPr lang="es-ES" sz="18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– x</a:t>
            </a:r>
            <a:r>
              <a:rPr lang="es-ES" sz="1800" b="1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es-ES" sz="18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es-ES" sz="1800" b="1" i="0" baseline="30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es-ES" sz="18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 + (y</a:t>
            </a:r>
            <a:r>
              <a:rPr lang="es-ES" sz="1800" b="1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2 </a:t>
            </a:r>
            <a:r>
              <a:rPr lang="es-ES" sz="18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– y</a:t>
            </a:r>
            <a:r>
              <a:rPr lang="es-ES" sz="1800" b="1" i="0" baseline="-25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1</a:t>
            </a:r>
            <a:r>
              <a:rPr lang="es-ES" sz="18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es-ES" sz="1800" b="1" i="0" baseline="3000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2</a:t>
            </a:r>
            <a:r>
              <a:rPr lang="es-ES" sz="1800" b="1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]</a:t>
            </a:r>
          </a:p>
          <a:p>
            <a:pPr marL="0" indent="0">
              <a:buNone/>
            </a:pPr>
            <a:endParaRPr lang="es-ES" sz="1800" b="1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D04F9C-A2C1-93F7-C1C0-C07A5C0A12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79"/>
          <a:stretch/>
        </p:blipFill>
        <p:spPr>
          <a:xfrm>
            <a:off x="6096000" y="1899821"/>
            <a:ext cx="5181600" cy="3369073"/>
          </a:xfrm>
        </p:spPr>
      </p:pic>
    </p:spTree>
    <p:extLst>
      <p:ext uri="{BB962C8B-B14F-4D97-AF65-F5344CB8AC3E}">
        <p14:creationId xmlns:p14="http://schemas.microsoft.com/office/powerpoint/2010/main" val="3208324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8266-1A8A-6A32-606D-7C7AF73C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Select k using elbow method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1AFB-EB00-37E2-E3CA-B0FEE841E3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data dived into cluster is k=1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CE29A0DD-D94B-F791-C350-052E3FF9BD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07"/>
          <a:stretch/>
        </p:blipFill>
        <p:spPr>
          <a:xfrm>
            <a:off x="1053484" y="2775536"/>
            <a:ext cx="3997911" cy="31398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2E28576F-5718-D183-7B67-8E0632059D9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distance to centroid and square it </a:t>
                </a:r>
              </a:p>
              <a:p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find sum of square to nearest centroid</a:t>
                </a:r>
              </a:p>
              <a:p>
                <a:pPr marL="0" indent="0">
                  <a:buNone/>
                </a:pPr>
                <a:r>
                  <a:rPr lang="en-I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s-ES" sz="2000" b="1" i="0" dirty="0">
                    <a:solidFill>
                      <a:srgbClr val="333333"/>
                    </a:solidFill>
                    <a:effectLst/>
                    <a:latin typeface="Roboto" panose="02000000000000000000" pitchFamily="2" charset="0"/>
                  </a:rPr>
                  <a:t> SSNC=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s-ES" sz="2000" b="1" i="1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s-ES" sz="2000" b="1" i="0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s-ES" sz="2000" b="1" i="0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s-ES" sz="2000" b="1" i="0" dirty="0" smtClean="0">
                            <a:solidFill>
                              <a:srgbClr val="333333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s-ES" sz="2000" b="1" i="1" dirty="0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s-ES" sz="2000" b="1" i="1" dirty="0" smtClean="0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s-ES" sz="2000" b="1" i="1" dirty="0" smtClean="0">
                                        <a:solidFill>
                                          <a:srgbClr val="333333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1" i="0" dirty="0" smtClean="0">
                                        <a:solidFill>
                                          <a:srgbClr val="333333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ES" sz="2000" b="1" i="0" dirty="0" smtClean="0">
                                        <a:solidFill>
                                          <a:srgbClr val="333333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s-ES" sz="2000" b="1" i="0" dirty="0" smtClean="0">
                                    <a:solidFill>
                                      <a:srgbClr val="333333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s-ES" sz="2000" b="1" i="1" dirty="0" smtClean="0">
                                        <a:solidFill>
                                          <a:srgbClr val="333333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ES" sz="2000" b="1" i="0" dirty="0" smtClean="0">
                                        <a:solidFill>
                                          <a:srgbClr val="333333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IN" sz="2000" b="1" i="0" dirty="0" smtClean="0">
                                        <a:solidFill>
                                          <a:srgbClr val="333333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𝐧𝐞𝐚𝐫𝐞𝐬𝐭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s-ES" sz="2000" b="1" i="0" dirty="0" smtClean="0">
                                <a:solidFill>
                                  <a:srgbClr val="333333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6" name="Content Placeholder 15">
                <a:extLst>
                  <a:ext uri="{FF2B5EF4-FFF2-40B4-BE49-F238E27FC236}">
                    <a16:creationId xmlns:a16="http://schemas.microsoft.com/office/drawing/2014/main" id="{2E28576F-5718-D183-7B67-8E0632059D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59" t="-1401" r="-1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Content Placeholder 10">
            <a:extLst>
              <a:ext uri="{FF2B5EF4-FFF2-40B4-BE49-F238E27FC236}">
                <a16:creationId xmlns:a16="http://schemas.microsoft.com/office/drawing/2014/main" id="{3C892354-A7CD-47D4-F30D-ED465678E38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3" b="7565"/>
          <a:stretch/>
        </p:blipFill>
        <p:spPr>
          <a:xfrm>
            <a:off x="6549639" y="3237052"/>
            <a:ext cx="4426721" cy="30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115F-A64A-F017-C8A6-72105546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39F22-5730-6BAC-4606-665333B0012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data dived into cluster is k=2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69DBB20B-6A22-699F-E766-F0F01EC271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33"/>
          <a:stretch/>
        </p:blipFill>
        <p:spPr>
          <a:xfrm>
            <a:off x="1066206" y="2604965"/>
            <a:ext cx="3718858" cy="3252402"/>
          </a:xfr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F499F4B-7645-9290-D028-A4D6A30FE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04965"/>
            <a:ext cx="4267200" cy="325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9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DCD7-35E2-2234-084E-8D02E4CF0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BF3E4-52DE-5563-F44C-1A38975F36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data dived into cluster is k=3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 value increase no of the distance to centroid is decreases 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4B67D9-10A7-6290-062D-7F898C99D2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4"/>
          <a:stretch/>
        </p:blipFill>
        <p:spPr>
          <a:xfrm>
            <a:off x="1131163" y="2947070"/>
            <a:ext cx="3840332" cy="301872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C1BD1D-110D-01A2-8A40-CD9A150B4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864" y="2947069"/>
            <a:ext cx="4274691" cy="301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48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E11B-B9A7-1A06-B7C7-25157817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3061-3ADD-DD45-71CB-2C3FF86335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using data dived into cluster is k=4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B4AC10-7602-2117-9869-056551501AC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68" y="2944211"/>
            <a:ext cx="3704697" cy="2959439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980666-EACB-AB60-63AF-C260A8575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2944211"/>
            <a:ext cx="4081507" cy="295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272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1B637-547D-44D3-81A2-96B031E08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8C89B-A766-DF70-8E6A-12D7BD8BB2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finding k values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 a graph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axes is k values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axes is sum of square to distance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k value is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Where the sudden decrease in the SSD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A839A06-C3D6-5AF6-86EF-0B612E2DED8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44329"/>
            <a:ext cx="5181600" cy="3913930"/>
          </a:xfr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5C43863-6259-F5E6-481E-30D73D953144}"/>
              </a:ext>
            </a:extLst>
          </p:cNvPr>
          <p:cNvSpPr/>
          <p:nvPr/>
        </p:nvSpPr>
        <p:spPr>
          <a:xfrm>
            <a:off x="7847860" y="4811697"/>
            <a:ext cx="124288" cy="15979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596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8C01-FE5D-F43A-13AB-054DFCE8A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448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Bag of words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5B729-588C-8FF2-E08D-4D4E122D6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13895"/>
            <a:ext cx="5181600" cy="486306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1 ~ He is a good boy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2 ~ She is a good girl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3 ~Boy &amp; Girl are good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lowering the sentence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key words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E40388-3F93-6B82-7E26-1603CF325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13895"/>
            <a:ext cx="5181600" cy="486306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 1 ~ good boy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 2 ~ good girl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 3 ~boy girl good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Vectors         BOW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13DDDA-6A8D-4424-6632-C07FA72263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630872"/>
              </p:ext>
            </p:extLst>
          </p:nvPr>
        </p:nvGraphicFramePr>
        <p:xfrm>
          <a:off x="838200" y="4082248"/>
          <a:ext cx="3591758" cy="1584960"/>
        </p:xfrm>
        <a:graphic>
          <a:graphicData uri="http://schemas.openxmlformats.org/drawingml/2006/table">
            <a:tbl>
              <a:tblPr firstRow="1" lastRow="1" bandRow="1">
                <a:tableStyleId>{2D5ABB26-0587-4C30-8999-92F81FD0307C}</a:tableStyleId>
              </a:tblPr>
              <a:tblGrid>
                <a:gridCol w="1795879">
                  <a:extLst>
                    <a:ext uri="{9D8B030D-6E8A-4147-A177-3AD203B41FA5}">
                      <a16:colId xmlns:a16="http://schemas.microsoft.com/office/drawing/2014/main" val="1655854322"/>
                    </a:ext>
                  </a:extLst>
                </a:gridCol>
                <a:gridCol w="1795879">
                  <a:extLst>
                    <a:ext uri="{9D8B030D-6E8A-4147-A177-3AD203B41FA5}">
                      <a16:colId xmlns:a16="http://schemas.microsoft.com/office/drawing/2014/main" val="1379896898"/>
                    </a:ext>
                  </a:extLst>
                </a:gridCol>
              </a:tblGrid>
              <a:tr h="3515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Words </a:t>
                      </a:r>
                      <a:endParaRPr lang="en-IN" sz="200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 </a:t>
                      </a:r>
                      <a:endParaRPr lang="en-IN" sz="200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065876"/>
                  </a:ext>
                </a:extLst>
              </a:tr>
              <a:tr h="3515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853779"/>
                  </a:ext>
                </a:extLst>
              </a:tr>
              <a:tr h="3515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237068"/>
                  </a:ext>
                </a:extLst>
              </a:tr>
              <a:tr h="3515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Girl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938564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20A4D94-B940-D208-94DD-521350793F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552497"/>
              </p:ext>
            </p:extLst>
          </p:nvPr>
        </p:nvGraphicFramePr>
        <p:xfrm>
          <a:off x="6196614" y="4012706"/>
          <a:ext cx="5157181" cy="2050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1905">
                  <a:extLst>
                    <a:ext uri="{9D8B030D-6E8A-4147-A177-3AD203B41FA5}">
                      <a16:colId xmlns:a16="http://schemas.microsoft.com/office/drawing/2014/main" val="3016374659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890805751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33523348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795330711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1460849355"/>
                    </a:ext>
                  </a:extLst>
                </a:gridCol>
              </a:tblGrid>
              <a:tr h="4101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200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560496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en-IN" sz="18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boy</a:t>
                      </a:r>
                      <a:endParaRPr lang="en-IN" sz="18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Girl </a:t>
                      </a:r>
                      <a:endParaRPr lang="en-IN" sz="18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o/p</a:t>
                      </a:r>
                      <a:endParaRPr lang="en-IN" sz="18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46182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 1</a:t>
                      </a:r>
                      <a:endParaRPr lang="en-IN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006051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 2</a:t>
                      </a:r>
                      <a:endParaRPr lang="en-IN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02352"/>
                  </a:ext>
                </a:extLst>
              </a:tr>
              <a:tr h="41014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 3</a:t>
                      </a:r>
                      <a:endParaRPr lang="en-IN" sz="20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556583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0F67DF24-4296-57AE-5161-E4980E4F1609}"/>
              </a:ext>
            </a:extLst>
          </p:cNvPr>
          <p:cNvSpPr/>
          <p:nvPr/>
        </p:nvSpPr>
        <p:spPr>
          <a:xfrm>
            <a:off x="7315200" y="3304713"/>
            <a:ext cx="470516" cy="124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156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5E69D-DB4C-C3C4-6D80-9A011B8C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6727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 &amp; Inverse document frequency(TF &amp; IDF)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5F6BB6-08B6-AE13-F126-DBBF154C8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69507"/>
            <a:ext cx="5181600" cy="49074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 1 ~ good boy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 2 ~ good girl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 3 ~boy girl good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31B70BE5-E382-77CA-F3DF-38F061E4D63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269507"/>
                <a:ext cx="5181600" cy="4907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 Frequency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𝑟𝑒𝑝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𝑤𝑜𝑟𝑑𝑠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𝑠𝑒𝑛𝑡𝑒𝑛𝑐𝑒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𝑤𝑜𝑟𝑑𝑠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𝑠𝑒𝑛𝑡𝑒𝑛𝑐𝑒</m:t>
                        </m:r>
                      </m:den>
                    </m:f>
                  </m:oMath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13" name="Content Placeholder 12">
                <a:extLst>
                  <a:ext uri="{FF2B5EF4-FFF2-40B4-BE49-F238E27FC236}">
                    <a16:creationId xmlns:a16="http://schemas.microsoft.com/office/drawing/2014/main" id="{31B70BE5-E382-77CA-F3DF-38F061E4D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269507"/>
                <a:ext cx="5181600" cy="4907456"/>
              </a:xfrm>
              <a:blipFill>
                <a:blip r:embed="rId2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11">
            <a:extLst>
              <a:ext uri="{FF2B5EF4-FFF2-40B4-BE49-F238E27FC236}">
                <a16:creationId xmlns:a16="http://schemas.microsoft.com/office/drawing/2014/main" id="{BF52FE53-DECE-ACBF-580C-8D9014C722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2306006"/>
              </p:ext>
            </p:extLst>
          </p:nvPr>
        </p:nvGraphicFramePr>
        <p:xfrm>
          <a:off x="905522" y="2760955"/>
          <a:ext cx="3000654" cy="17844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0327">
                  <a:extLst>
                    <a:ext uri="{9D8B030D-6E8A-4147-A177-3AD203B41FA5}">
                      <a16:colId xmlns:a16="http://schemas.microsoft.com/office/drawing/2014/main" val="2706089114"/>
                    </a:ext>
                  </a:extLst>
                </a:gridCol>
                <a:gridCol w="1500327">
                  <a:extLst>
                    <a:ext uri="{9D8B030D-6E8A-4147-A177-3AD203B41FA5}">
                      <a16:colId xmlns:a16="http://schemas.microsoft.com/office/drawing/2014/main" val="391542244"/>
                    </a:ext>
                  </a:extLst>
                </a:gridCol>
              </a:tblGrid>
              <a:tr h="4461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Words </a:t>
                      </a:r>
                      <a:endParaRPr lang="en-IN" sz="200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 </a:t>
                      </a:r>
                      <a:endParaRPr lang="en-IN" sz="200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174815"/>
                  </a:ext>
                </a:extLst>
              </a:tr>
              <a:tr h="4461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389155"/>
                  </a:ext>
                </a:extLst>
              </a:tr>
              <a:tr h="4461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Boy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452624"/>
                  </a:ext>
                </a:extLst>
              </a:tr>
              <a:tr h="44610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Girl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79626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9A749431-6C42-78EE-EBB4-EE549DED9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028422"/>
              </p:ext>
            </p:extLst>
          </p:nvPr>
        </p:nvGraphicFramePr>
        <p:xfrm>
          <a:off x="6285389" y="2574524"/>
          <a:ext cx="4992208" cy="20526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8052">
                  <a:extLst>
                    <a:ext uri="{9D8B030D-6E8A-4147-A177-3AD203B41FA5}">
                      <a16:colId xmlns:a16="http://schemas.microsoft.com/office/drawing/2014/main" val="4096373976"/>
                    </a:ext>
                  </a:extLst>
                </a:gridCol>
                <a:gridCol w="1248052">
                  <a:extLst>
                    <a:ext uri="{9D8B030D-6E8A-4147-A177-3AD203B41FA5}">
                      <a16:colId xmlns:a16="http://schemas.microsoft.com/office/drawing/2014/main" val="2929354294"/>
                    </a:ext>
                  </a:extLst>
                </a:gridCol>
                <a:gridCol w="1248052">
                  <a:extLst>
                    <a:ext uri="{9D8B030D-6E8A-4147-A177-3AD203B41FA5}">
                      <a16:colId xmlns:a16="http://schemas.microsoft.com/office/drawing/2014/main" val="2566365829"/>
                    </a:ext>
                  </a:extLst>
                </a:gridCol>
                <a:gridCol w="1248052">
                  <a:extLst>
                    <a:ext uri="{9D8B030D-6E8A-4147-A177-3AD203B41FA5}">
                      <a16:colId xmlns:a16="http://schemas.microsoft.com/office/drawing/2014/main" val="4259823283"/>
                    </a:ext>
                  </a:extLst>
                </a:gridCol>
              </a:tblGrid>
              <a:tr h="450542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 1</a:t>
                      </a:r>
                      <a:endParaRPr lang="en-IN" sz="2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 2</a:t>
                      </a:r>
                      <a:endParaRPr lang="en-IN" sz="2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 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2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684999"/>
                  </a:ext>
                </a:extLst>
              </a:tr>
              <a:tr h="4505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en-IN" sz="2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663630"/>
                  </a:ext>
                </a:extLst>
              </a:tr>
              <a:tr h="4505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Boy</a:t>
                      </a:r>
                      <a:endParaRPr lang="en-IN" sz="2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49311"/>
                  </a:ext>
                </a:extLst>
              </a:tr>
              <a:tr h="45054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girl</a:t>
                      </a:r>
                      <a:endParaRPr lang="en-IN" sz="2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320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52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06D17B1-CA60-4623-A59D-79013A764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00050"/>
            <a:ext cx="5181600" cy="5776913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</a:p>
          <a:p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Content Placeholder 4" descr="linear ">
            <a:extLst>
              <a:ext uri="{FF2B5EF4-FFF2-40B4-BE49-F238E27FC236}">
                <a16:creationId xmlns:a16="http://schemas.microsoft.com/office/drawing/2014/main" id="{6F95D627-737F-4FA0-AC8F-2CE335575039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761780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005A632-7B93-45B0-A6F2-298024D51E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400050"/>
            <a:ext cx="5181600" cy="577691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data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axis- year </a:t>
            </a:r>
            <a:r>
              <a:rPr lang="en-IN" sz="16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axis – salary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respect to Shown in fig</a:t>
            </a:r>
          </a:p>
        </p:txBody>
      </p:sp>
      <p:graphicFrame>
        <p:nvGraphicFramePr>
          <p:cNvPr id="15" name="Content Placeholder 5">
            <a:extLst>
              <a:ext uri="{FF2B5EF4-FFF2-40B4-BE49-F238E27FC236}">
                <a16:creationId xmlns:a16="http://schemas.microsoft.com/office/drawing/2014/main" id="{E6E4F61D-62EE-46F0-9592-31BABB6470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9235747"/>
              </p:ext>
            </p:extLst>
          </p:nvPr>
        </p:nvGraphicFramePr>
        <p:xfrm>
          <a:off x="8724900" y="400050"/>
          <a:ext cx="2705100" cy="5885350"/>
        </p:xfrm>
        <a:graphic>
          <a:graphicData uri="http://schemas.openxmlformats.org/drawingml/2006/table">
            <a:tbl>
              <a:tblPr/>
              <a:tblGrid>
                <a:gridCol w="1690687">
                  <a:extLst>
                    <a:ext uri="{9D8B030D-6E8A-4147-A177-3AD203B41FA5}">
                      <a16:colId xmlns:a16="http://schemas.microsoft.com/office/drawing/2014/main" val="504294535"/>
                    </a:ext>
                  </a:extLst>
                </a:gridCol>
                <a:gridCol w="1014413">
                  <a:extLst>
                    <a:ext uri="{9D8B030D-6E8A-4147-A177-3AD203B41FA5}">
                      <a16:colId xmlns:a16="http://schemas.microsoft.com/office/drawing/2014/main" val="2079687143"/>
                    </a:ext>
                  </a:extLst>
                </a:gridCol>
              </a:tblGrid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Years Experience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Salary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004822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39343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3949845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46205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246278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1.5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37731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9400690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43525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4579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39891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6921901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56642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1175022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60150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4624027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54445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4204228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3.2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64445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850309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3.7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57189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577740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63218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5291971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55794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440660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56957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952826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4.1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57081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8897087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4.5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61111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048849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67938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7777612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66029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8493086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5.3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83088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9079345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5.9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81363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566667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93940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693213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91738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9850018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98273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11697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7.9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101302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6423720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113812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2717964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8.7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109431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616419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105582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821363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116969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923840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112635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856019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122391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454346"/>
                  </a:ext>
                </a:extLst>
              </a:tr>
              <a:tr h="1898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10.5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121872</a:t>
                      </a:r>
                    </a:p>
                  </a:txBody>
                  <a:tcPr marL="4916" marR="4916" marT="491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0817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362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9F4722-E291-5910-DA06-48D0372F791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199" y="284084"/>
                <a:ext cx="10587361" cy="6169981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Term Frequency                                               TF*IDF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IDF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⁡(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𝑠𝑒𝑛𝑡𝑒𝑛𝑐𝑒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𝑠𝑒𝑛𝑡𝑒𝑛𝑐𝑒𝑠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𝑐𝑜𝑛𝑡𝑎𝑖𝑛𝑖𝑛𝑔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𝑤𝑜𝑟𝑑𝑠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9F4722-E291-5910-DA06-48D0372F7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199" y="284084"/>
                <a:ext cx="10587361" cy="6169981"/>
              </a:xfrm>
              <a:blipFill>
                <a:blip r:embed="rId2"/>
                <a:stretch>
                  <a:fillRect l="-4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F1BC260-F1A2-C1DE-2BDC-74A63C96998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63418026"/>
              </p:ext>
            </p:extLst>
          </p:nvPr>
        </p:nvGraphicFramePr>
        <p:xfrm>
          <a:off x="985422" y="3870664"/>
          <a:ext cx="3719743" cy="16867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656">
                  <a:extLst>
                    <a:ext uri="{9D8B030D-6E8A-4147-A177-3AD203B41FA5}">
                      <a16:colId xmlns:a16="http://schemas.microsoft.com/office/drawing/2014/main" val="479163315"/>
                    </a:ext>
                  </a:extLst>
                </a:gridCol>
                <a:gridCol w="1953087">
                  <a:extLst>
                    <a:ext uri="{9D8B030D-6E8A-4147-A177-3AD203B41FA5}">
                      <a16:colId xmlns:a16="http://schemas.microsoft.com/office/drawing/2014/main" val="1546537930"/>
                    </a:ext>
                  </a:extLst>
                </a:gridCol>
              </a:tblGrid>
              <a:tr h="4216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Words</a:t>
                      </a:r>
                      <a:endParaRPr lang="en-IN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IDF</a:t>
                      </a:r>
                      <a:endParaRPr lang="en-IN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16201"/>
                  </a:ext>
                </a:extLst>
              </a:tr>
              <a:tr h="4216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en-IN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log(3/3)=0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224070"/>
                  </a:ext>
                </a:extLst>
              </a:tr>
              <a:tr h="4216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Boy</a:t>
                      </a:r>
                      <a:endParaRPr lang="en-IN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log(3/2)=0.176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253961"/>
                  </a:ext>
                </a:extLst>
              </a:tr>
              <a:tr h="42168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girl</a:t>
                      </a:r>
                      <a:endParaRPr lang="en-IN" sz="20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log(3/2)=0.176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419824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3CA0D19-CA74-AD9C-EA09-4C322E3A4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822823"/>
              </p:ext>
            </p:extLst>
          </p:nvPr>
        </p:nvGraphicFramePr>
        <p:xfrm>
          <a:off x="5841508" y="1198485"/>
          <a:ext cx="5365070" cy="28435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8260">
                  <a:extLst>
                    <a:ext uri="{9D8B030D-6E8A-4147-A177-3AD203B41FA5}">
                      <a16:colId xmlns:a16="http://schemas.microsoft.com/office/drawing/2014/main" val="2343307284"/>
                    </a:ext>
                  </a:extLst>
                </a:gridCol>
                <a:gridCol w="916049">
                  <a:extLst>
                    <a:ext uri="{9D8B030D-6E8A-4147-A177-3AD203B41FA5}">
                      <a16:colId xmlns:a16="http://schemas.microsoft.com/office/drawing/2014/main" val="136379314"/>
                    </a:ext>
                  </a:extLst>
                </a:gridCol>
                <a:gridCol w="1354733">
                  <a:extLst>
                    <a:ext uri="{9D8B030D-6E8A-4147-A177-3AD203B41FA5}">
                      <a16:colId xmlns:a16="http://schemas.microsoft.com/office/drawing/2014/main" val="930495490"/>
                    </a:ext>
                  </a:extLst>
                </a:gridCol>
                <a:gridCol w="1264180">
                  <a:extLst>
                    <a:ext uri="{9D8B030D-6E8A-4147-A177-3AD203B41FA5}">
                      <a16:colId xmlns:a16="http://schemas.microsoft.com/office/drawing/2014/main" val="4270635638"/>
                    </a:ext>
                  </a:extLst>
                </a:gridCol>
                <a:gridCol w="881848">
                  <a:extLst>
                    <a:ext uri="{9D8B030D-6E8A-4147-A177-3AD203B41FA5}">
                      <a16:colId xmlns:a16="http://schemas.microsoft.com/office/drawing/2014/main" val="708893175"/>
                    </a:ext>
                  </a:extLst>
                </a:gridCol>
              </a:tblGrid>
              <a:tr h="461639"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sz="1800" kern="120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o/p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756228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en-IN" sz="18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boy</a:t>
                      </a:r>
                      <a:endParaRPr lang="en-IN" sz="18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Girl </a:t>
                      </a:r>
                      <a:endParaRPr lang="en-IN" sz="18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4469134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 1</a:t>
                      </a:r>
                      <a:endParaRPr lang="en-IN" sz="1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½*log(3/2)</a:t>
                      </a:r>
                    </a:p>
                    <a:p>
                      <a:pPr algn="ctr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24877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 2</a:t>
                      </a:r>
                      <a:endParaRPr lang="en-IN" sz="1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½*log(3/3)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2511044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 3</a:t>
                      </a:r>
                      <a:endParaRPr lang="en-IN" sz="1800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½*log(3/2)</a:t>
                      </a:r>
                    </a:p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0.03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½*log(3/2)</a:t>
                      </a:r>
                    </a:p>
                    <a:p>
                      <a:pPr algn="ctr"/>
                      <a:r>
                        <a:rPr lang="en-IN" sz="18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0.03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779347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F9A51AA-4EEE-B2B6-51F5-AD87DA5B9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976361"/>
              </p:ext>
            </p:extLst>
          </p:nvPr>
        </p:nvGraphicFramePr>
        <p:xfrm>
          <a:off x="985422" y="1198485"/>
          <a:ext cx="3719744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936">
                  <a:extLst>
                    <a:ext uri="{9D8B030D-6E8A-4147-A177-3AD203B41FA5}">
                      <a16:colId xmlns:a16="http://schemas.microsoft.com/office/drawing/2014/main" val="2689559165"/>
                    </a:ext>
                  </a:extLst>
                </a:gridCol>
                <a:gridCol w="929936">
                  <a:extLst>
                    <a:ext uri="{9D8B030D-6E8A-4147-A177-3AD203B41FA5}">
                      <a16:colId xmlns:a16="http://schemas.microsoft.com/office/drawing/2014/main" val="261865959"/>
                    </a:ext>
                  </a:extLst>
                </a:gridCol>
                <a:gridCol w="929936">
                  <a:extLst>
                    <a:ext uri="{9D8B030D-6E8A-4147-A177-3AD203B41FA5}">
                      <a16:colId xmlns:a16="http://schemas.microsoft.com/office/drawing/2014/main" val="3275346552"/>
                    </a:ext>
                  </a:extLst>
                </a:gridCol>
                <a:gridCol w="929936">
                  <a:extLst>
                    <a:ext uri="{9D8B030D-6E8A-4147-A177-3AD203B41FA5}">
                      <a16:colId xmlns:a16="http://schemas.microsoft.com/office/drawing/2014/main" val="1172255807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 1</a:t>
                      </a:r>
                      <a:endParaRPr lang="en-IN" sz="2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 2</a:t>
                      </a:r>
                      <a:endParaRPr lang="en-IN" sz="2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 3</a:t>
                      </a:r>
                      <a:endParaRPr lang="en-IN" sz="2000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930357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Good</a:t>
                      </a:r>
                      <a:endParaRPr lang="en-IN" sz="2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71937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Boy</a:t>
                      </a:r>
                      <a:endParaRPr lang="en-IN" sz="2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205242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accent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girl</a:t>
                      </a:r>
                      <a:endParaRPr lang="en-IN" sz="2000" dirty="0">
                        <a:solidFill>
                          <a:schemeClr val="accent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1/2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1/3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878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9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4617-DDB3-E5F8-344F-2ABC03EC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28E1-5C02-94AF-0DFE-3BABFB2376F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https://towardsdatascience.com/how-to-build-your-first-spam-classifier-in-10-steps-fdbf5b1b3870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B5811-90DC-8F69-7CFE-B066109A6E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917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63092-87A4-5C89-956D-A7F5A977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KNN (K-Nearest - Neighbours)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E7947-06D1-952A-D36A-0D67A144CE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X-axis = salary, y-axis = age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Scattering th</a:t>
            </a:r>
            <a:r>
              <a:rPr lang="en-US" sz="1800" dirty="0">
                <a:solidFill>
                  <a:srgbClr val="000000"/>
                </a:solidFill>
                <a:latin typeface="Helvetica Neue"/>
              </a:rPr>
              <a:t>e data </a:t>
            </a: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 means creates clusters around many centroids</a:t>
            </a:r>
            <a:endParaRPr lang="en-US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We'll use k-means to rediscover these clusters in unsupervised learning</a:t>
            </a:r>
          </a:p>
          <a:p>
            <a:r>
              <a:rPr lang="en-US" sz="1800" dirty="0">
                <a:solidFill>
                  <a:srgbClr val="000000"/>
                </a:solidFill>
                <a:latin typeface="Helvetica Neue"/>
                <a:cs typeface="Times New Roman" panose="02020603050405020304" pitchFamily="18" charset="0"/>
              </a:rPr>
              <a:t>K = 5 means 5 centroid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new data point which doesn't move means fix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by using distance and, calculating special distance using Euclidean distance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KNN is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Helvetica Neue"/>
              </a:rPr>
              <a:t>supervised (predicting)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24D2EF-2131-D963-8DD0-C157D8D81A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912948"/>
            <a:ext cx="5067300" cy="3672840"/>
          </a:xfrm>
        </p:spPr>
      </p:pic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A9284F5C-1C49-40B2-C873-BB7841B9E419}"/>
              </a:ext>
            </a:extLst>
          </p:cNvPr>
          <p:cNvSpPr/>
          <p:nvPr/>
        </p:nvSpPr>
        <p:spPr>
          <a:xfrm>
            <a:off x="8761445" y="3610947"/>
            <a:ext cx="111967" cy="130629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238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8DEAF-8715-477F-5CD0-67C1B5A7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define distance metric between the items in your dataset, and find the K closest items. These closest items sort of "vote" on which category the new item should belong to.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4C137-3605-E667-1E63-A361949677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Labelled &amp; categorised data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category and label to the new data 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Ex:- Movie rating&gt;Data&gt;IMDB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move &gt;genre</a:t>
            </a:r>
          </a:p>
          <a:p>
            <a:pPr marL="0" indent="0">
              <a:buNone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 (</a:t>
            </a:r>
            <a:r>
              <a:rPr lang="en-IN" sz="2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Action, Adventure, Comedy, Fantasy, Historical, Horror, Romance, Science fiction, thriller.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Users&gt;rating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13A25B-7E62-F532-032A-A7F271633D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04543"/>
            <a:ext cx="5181600" cy="3993502"/>
          </a:xfrm>
        </p:spPr>
      </p:pic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A5862F1-AD71-F57D-63A1-EA153A630688}"/>
              </a:ext>
            </a:extLst>
          </p:cNvPr>
          <p:cNvSpPr/>
          <p:nvPr/>
        </p:nvSpPr>
        <p:spPr>
          <a:xfrm>
            <a:off x="8539065" y="3889326"/>
            <a:ext cx="223935" cy="22393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679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7454D-1EBA-5C07-0C36-53997949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9CD38-8D36-DCED-8BCE-8FA312704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03980" cy="4351338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 =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{movie name,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movie ID,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movie genre}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Genre- |0|0|0|1|1|1|0|0|0|0|0|0|0|0|0|0|0|0|0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 this in vector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also called “1 hot encoding”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D96E20-063D-9A06-CC6D-D34249193E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=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{user name,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user ID,</a:t>
            </a: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movie rating}</a:t>
            </a:r>
          </a:p>
          <a:p>
            <a:endParaRPr lang="en-IN" sz="2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Genre (</a:t>
            </a:r>
            <a:r>
              <a:rPr lang="en-IN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Action, Adventure, Comedy, Fantasy, Historical, Horror, Romance, Science fiction, thriller.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sz="8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sz="9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sz="11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sz="16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5377B-30C5-4F96-919E-1EABCC4FE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linear regression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FBA3D9-8EB1-4486-BCE1-A4BDED16BA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fit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Straight line – y=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mx+c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 slope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 y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intercept</a:t>
            </a: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Underfitting occurs when a model is too simplistic to capture the complexities of the data. It fails to learn the training data effectively.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from using an overly simple model or insufficient features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Bias (Underfitting): When a model is too simplistic, it fails to capture the underlying patterns in the data. It performs poorly on both training and test data.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330F460F-B6E5-47D2-9D2A-9C332E4233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690688"/>
            <a:ext cx="4572000" cy="4351338"/>
          </a:xfr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AAF25B-3A28-4607-A967-D21A33FD30D7}"/>
              </a:ext>
            </a:extLst>
          </p:cNvPr>
          <p:cNvCxnSpPr/>
          <p:nvPr/>
        </p:nvCxnSpPr>
        <p:spPr>
          <a:xfrm flipH="1">
            <a:off x="7134225" y="2743200"/>
            <a:ext cx="3190875" cy="2009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F07B30-4862-443D-B47D-E6331F7E080C}"/>
              </a:ext>
            </a:extLst>
          </p:cNvPr>
          <p:cNvCxnSpPr/>
          <p:nvPr/>
        </p:nvCxnSpPr>
        <p:spPr>
          <a:xfrm>
            <a:off x="3216213" y="2324100"/>
            <a:ext cx="2381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2641B6-B891-4C22-B40D-B3E31235C31C}"/>
              </a:ext>
            </a:extLst>
          </p:cNvPr>
          <p:cNvSpPr/>
          <p:nvPr/>
        </p:nvSpPr>
        <p:spPr>
          <a:xfrm>
            <a:off x="7362825" y="4752975"/>
            <a:ext cx="13811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 intercept </a:t>
            </a:r>
            <a:endParaRPr lang="en-IN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F709CDE-F55F-4323-8506-92EA36447FE0}"/>
              </a:ext>
            </a:extLst>
          </p:cNvPr>
          <p:cNvCxnSpPr/>
          <p:nvPr/>
        </p:nvCxnSpPr>
        <p:spPr>
          <a:xfrm flipV="1">
            <a:off x="7362825" y="4716463"/>
            <a:ext cx="0" cy="3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79B0D7-68CA-4BF3-A17C-F720588CB2E2}"/>
              </a:ext>
            </a:extLst>
          </p:cNvPr>
          <p:cNvCxnSpPr/>
          <p:nvPr/>
        </p:nvCxnSpPr>
        <p:spPr>
          <a:xfrm flipH="1" flipV="1">
            <a:off x="9410700" y="2743200"/>
            <a:ext cx="85725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F4C22FF-9514-45E0-926F-4A391E41ECD0}"/>
              </a:ext>
            </a:extLst>
          </p:cNvPr>
          <p:cNvSpPr/>
          <p:nvPr/>
        </p:nvSpPr>
        <p:spPr>
          <a:xfrm>
            <a:off x="9020175" y="2324100"/>
            <a:ext cx="1133475" cy="419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Y=</a:t>
            </a:r>
            <a:r>
              <a:rPr lang="en-US" dirty="0" err="1"/>
              <a:t>mx+c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F0E8B27-BF3D-4754-8FFC-CA1488F80F18}"/>
              </a:ext>
            </a:extLst>
          </p:cNvPr>
          <p:cNvCxnSpPr/>
          <p:nvPr/>
        </p:nvCxnSpPr>
        <p:spPr>
          <a:xfrm>
            <a:off x="8478175" y="3968318"/>
            <a:ext cx="54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293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96414-4C02-4798-AAF6-BC8C869762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fig high bias and low variance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for getting much complicated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occurs when a model learns the training data too well, capturing not only the underlying pattern but also the noise and random fluctuations present in the data.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happens when the model is too complex or has too many parameters relative to the amount of training 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Variance (Overfitting): A model with high variance fits the training data too closely, capturing noise and random fluctuations. However, it performs poorly on unseen test data.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2EF142-9C7C-40A8-AF8A-34D12517C77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93647543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307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25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Bias-Variance Tradeoff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bias-variance tradeoff is the balance between a model’s ability to minimize bias and variance. It’s crucial for generalization to new, unseen data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Tradeoff: An algorithm can’t be both overly complex (high variance) and too simple (high bias) simultaneously. We aim for the sweet spot in between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model lies at the tradeoff point, where the total error (bias + variance) is minimized.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https://bing.com/th?id=OIP.vn7VIPb_JpwEX7PAftjYswHaD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2152073"/>
            <a:ext cx="4514850" cy="316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3885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496414-4C02-4798-AAF6-BC8C8697623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fig high bias and low variance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for getting much complicated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 occurs when a model learns the training data too well, capturing not only the underlying pattern but also the noise and random fluctuations present in the data.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happens when the model is too complex or has too many parameters relative to the amount of training data.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https://bing.com/th?id=OIP.vn7VIPb_JpwEX7PAftjYswHaD6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84" y="1911927"/>
            <a:ext cx="5044498" cy="349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89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F8396-EAEF-43DD-9E54-3865E0D266E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Medium fit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axis- year </a:t>
            </a:r>
            <a:r>
              <a:rPr lang="en-IN" sz="16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axis – salary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respect to Shown in fig</a:t>
            </a:r>
          </a:p>
          <a:p>
            <a:pPr marL="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86D29D4-1B5C-452E-BDB6-9001291746A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1131929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61368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608D5-D44C-49D1-914A-D714DC927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28637"/>
            <a:ext cx="5181600" cy="5648326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data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axis- year </a:t>
            </a:r>
            <a:r>
              <a:rPr lang="en-IN" sz="16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axis – salary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respect to Shown in fig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B7D0F18-DCF5-4D0A-A84E-3E017221E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28637"/>
            <a:ext cx="5181600" cy="5648326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regression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A9789C41-4EB8-49C1-8E35-6592AB0843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803557"/>
              </p:ext>
            </p:extLst>
          </p:nvPr>
        </p:nvGraphicFramePr>
        <p:xfrm>
          <a:off x="990600" y="1666875"/>
          <a:ext cx="5181600" cy="466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8DE3737-E6FC-40B3-9A40-9F7C0F84D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476153"/>
              </p:ext>
            </p:extLst>
          </p:nvPr>
        </p:nvGraphicFramePr>
        <p:xfrm>
          <a:off x="9134474" y="1666875"/>
          <a:ext cx="2066926" cy="4219572"/>
        </p:xfrm>
        <a:graphic>
          <a:graphicData uri="http://schemas.openxmlformats.org/drawingml/2006/table">
            <a:tbl>
              <a:tblPr/>
              <a:tblGrid>
                <a:gridCol w="1033463">
                  <a:extLst>
                    <a:ext uri="{9D8B030D-6E8A-4147-A177-3AD203B41FA5}">
                      <a16:colId xmlns:a16="http://schemas.microsoft.com/office/drawing/2014/main" val="3560325056"/>
                    </a:ext>
                  </a:extLst>
                </a:gridCol>
                <a:gridCol w="1033463">
                  <a:extLst>
                    <a:ext uri="{9D8B030D-6E8A-4147-A177-3AD203B41FA5}">
                      <a16:colId xmlns:a16="http://schemas.microsoft.com/office/drawing/2014/main" val="3511036374"/>
                    </a:ext>
                  </a:extLst>
                </a:gridCol>
              </a:tblGrid>
              <a:tr h="3850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Level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Salary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5705618"/>
                  </a:ext>
                </a:extLst>
              </a:tr>
              <a:tr h="3850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45000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926863"/>
                  </a:ext>
                </a:extLst>
              </a:tr>
              <a:tr h="3690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193241"/>
                  </a:ext>
                </a:extLst>
              </a:tr>
              <a:tr h="3850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16109"/>
                  </a:ext>
                </a:extLst>
              </a:tr>
              <a:tr h="3850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6932215"/>
                  </a:ext>
                </a:extLst>
              </a:tr>
              <a:tr h="3850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6159901"/>
                  </a:ext>
                </a:extLst>
              </a:tr>
              <a:tr h="3850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4603944"/>
                  </a:ext>
                </a:extLst>
              </a:tr>
              <a:tr h="3850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5081864"/>
                  </a:ext>
                </a:extLst>
              </a:tr>
              <a:tr h="3850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0790486"/>
                  </a:ext>
                </a:extLst>
              </a:tr>
              <a:tr h="3850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663464"/>
                  </a:ext>
                </a:extLst>
              </a:tr>
              <a:tr h="38505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1000000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963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561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C20D6-3815-42C6-B51E-5833EBF4AF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apply liner regression if it possible to get  best out put or not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C722BFF-C679-47EF-B863-674ABC14C55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7851409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826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1157</Words>
  <Application>Microsoft Office PowerPoint</Application>
  <PresentationFormat>Widescreen</PresentationFormat>
  <Paragraphs>346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Helvetica Neue</vt:lpstr>
      <vt:lpstr>Roboto</vt:lpstr>
      <vt:lpstr>Times New Roman</vt:lpstr>
      <vt:lpstr>Wingdings</vt:lpstr>
      <vt:lpstr>Office Theme</vt:lpstr>
      <vt:lpstr>Linear and polynomial Regression </vt:lpstr>
      <vt:lpstr>PowerPoint Presentation</vt:lpstr>
      <vt:lpstr>Applied linear regression</vt:lpstr>
      <vt:lpstr>PowerPoint Presentation</vt:lpstr>
      <vt:lpstr>Bias-Variance Tradeoff:</vt:lpstr>
      <vt:lpstr>PowerPoint Presentation</vt:lpstr>
      <vt:lpstr>PowerPoint Presentation</vt:lpstr>
      <vt:lpstr>PowerPoint Presentation</vt:lpstr>
      <vt:lpstr>PowerPoint Presentation</vt:lpstr>
      <vt:lpstr>Applied polynomial regression</vt:lpstr>
      <vt:lpstr>K-mean Algorithm </vt:lpstr>
      <vt:lpstr>PowerPoint Presentation</vt:lpstr>
      <vt:lpstr>To Select k using elbow method </vt:lpstr>
      <vt:lpstr>PowerPoint Presentation</vt:lpstr>
      <vt:lpstr>PowerPoint Presentation</vt:lpstr>
      <vt:lpstr>PowerPoint Presentation</vt:lpstr>
      <vt:lpstr>PowerPoint Presentation</vt:lpstr>
      <vt:lpstr>Bag of words</vt:lpstr>
      <vt:lpstr>Term Frequency &amp; Inverse document frequency(TF &amp; IDF)</vt:lpstr>
      <vt:lpstr>PowerPoint Presentation</vt:lpstr>
      <vt:lpstr>PowerPoint Presentation</vt:lpstr>
      <vt:lpstr>KNN (K-Nearest - Neighbours)</vt:lpstr>
      <vt:lpstr>KNN we define distance metric between the items in your dataset, and find the K closest items. These closest items sort of "vote" on which category the new item should belong to.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SUMER PASHA</dc:creator>
  <cp:lastModifiedBy>Admin</cp:lastModifiedBy>
  <cp:revision>32</cp:revision>
  <dcterms:created xsi:type="dcterms:W3CDTF">2022-04-21T09:53:21Z</dcterms:created>
  <dcterms:modified xsi:type="dcterms:W3CDTF">2024-04-05T05:01:59Z</dcterms:modified>
</cp:coreProperties>
</file>