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1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3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2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4B8216-0496-4394-B3B2-FBCE7E651A89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AD5CE9-2757-4A72-8F3A-2FF1B885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6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21D1-20E4-4871-8034-51EA17B04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컨셉 기획서</a:t>
            </a:r>
          </a:p>
        </p:txBody>
      </p:sp>
    </p:spTree>
    <p:extLst>
      <p:ext uri="{BB962C8B-B14F-4D97-AF65-F5344CB8AC3E}">
        <p14:creationId xmlns:p14="http://schemas.microsoft.com/office/powerpoint/2010/main" val="35358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414A9-08DA-4A3B-B246-59F723F4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7552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HY헤드라인M" panose="02030600000101010101" pitchFamily="18" charset="-127"/>
                <a:ea typeface="HY헤드라인M" panose="02030600000101010101" pitchFamily="18" charset="-127"/>
              </a:rPr>
              <a:t>INDEX</a:t>
            </a:r>
            <a:endParaRPr lang="ko-KR" altLang="en-US" sz="4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B12D9-2AA5-499B-A631-59C9524B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캐릭터 스텟 종류 및 컨셉</a:t>
            </a: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캐릭터 속성</a:t>
            </a: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모드</a:t>
            </a: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종류 및 컨셉</a:t>
            </a:r>
            <a:endParaRPr lang="en-US" altLang="ko-KR" sz="3200" b="1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캐릭터 스킬 종류 및 컨셉</a:t>
            </a:r>
            <a:endParaRPr lang="en-US" altLang="ko-KR" sz="3200" b="1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3200" b="1">
                <a:latin typeface="HY중고딕" panose="02030600000101010101" pitchFamily="18" charset="-127"/>
                <a:ea typeface="HY중고딕" panose="02030600000101010101" pitchFamily="18" charset="-127"/>
              </a:rPr>
              <a:t>캐릭터 성장 컨셉</a:t>
            </a:r>
          </a:p>
        </p:txBody>
      </p:sp>
    </p:spTree>
    <p:extLst>
      <p:ext uri="{BB962C8B-B14F-4D97-AF65-F5344CB8AC3E}">
        <p14:creationId xmlns:p14="http://schemas.microsoft.com/office/powerpoint/2010/main" val="3628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8F2A-5563-446A-A06B-44309236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1584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스텟 종류 및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97E2-C46C-44CB-80C2-CCA64163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13" y="2199503"/>
            <a:ext cx="10282367" cy="444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소모성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생명력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감소 조건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특정 포션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음식 사용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생명력을 감소시키고 다른 스텟을 상승시키는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몬스터에 피격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환경요소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 ex)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설원지역에                                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서 빙속성이 아닐 시 생명력 감소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증가 조건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지속 회복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잠</a:t>
            </a:r>
            <a:r>
              <a:rPr lang="en-US" altLang="ko-KR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휴식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포션 및 음식 사용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감소 조건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스킬 및 특수 능력 사용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증가 조건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지속 회복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잠</a:t>
            </a:r>
            <a:r>
              <a:rPr lang="en-US" altLang="ko-KR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휴식</a:t>
            </a:r>
            <a:r>
              <a:rPr lang="en-US" altLang="ko-KR" sz="1400" u="sng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포션 및 음식 사용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수분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감소 조건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지속 회복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 수분을 소모하여 점액 지속 회복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-&gt;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지속회복량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*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수분 수치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증가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수분 섭취 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	(1)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강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호숫가에서 꿀꺽 스킬 사용  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포션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음식의 수분 섭취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1255713" lvl="6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5713" lvl="6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5BAD0E-5ED7-45AD-BD4B-F28F82FE8592}"/>
              </a:ext>
            </a:extLst>
          </p:cNvPr>
          <p:cNvCxnSpPr>
            <a:cxnSpLocks/>
          </p:cNvCxnSpPr>
          <p:nvPr/>
        </p:nvCxnSpPr>
        <p:spPr>
          <a:xfrm>
            <a:off x="3340608" y="3669792"/>
            <a:ext cx="4340352" cy="14630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49500A-6351-4015-A6D9-0596B1B08BEB}"/>
              </a:ext>
            </a:extLst>
          </p:cNvPr>
          <p:cNvCxnSpPr>
            <a:cxnSpLocks/>
          </p:cNvCxnSpPr>
          <p:nvPr/>
        </p:nvCxnSpPr>
        <p:spPr>
          <a:xfrm>
            <a:off x="3340608" y="4687824"/>
            <a:ext cx="4340352" cy="14630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E8D7AA-9D77-4083-B55F-29FAD9C23C55}"/>
              </a:ext>
            </a:extLst>
          </p:cNvPr>
          <p:cNvSpPr txBox="1"/>
          <p:nvPr/>
        </p:nvSpPr>
        <p:spPr>
          <a:xfrm>
            <a:off x="8134318" y="3669792"/>
            <a:ext cx="366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수면 시스템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: 22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시 이후로 각종 스텟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생명력 지속회복량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지속회복량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이동속도 등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디버프 발생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시간마다 디버프 효과 증가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시가 되면 강제 수면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8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8F2A-5563-446A-A06B-44309236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768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스텟 종류 및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97E2-C46C-44CB-80C2-CCA64163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13" y="2199503"/>
            <a:ext cx="10282367" cy="444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비소모성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이동속도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생명력 지속회복량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지속회복량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공격력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5713" lvl="6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18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8F2A-5563-446A-A06B-44309236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5968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속성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1DFA7-C5E4-4CCB-9E0E-B676AC3F3643}"/>
              </a:ext>
            </a:extLst>
          </p:cNvPr>
          <p:cNvSpPr/>
          <p:nvPr/>
        </p:nvSpPr>
        <p:spPr>
          <a:xfrm>
            <a:off x="5281611" y="3573523"/>
            <a:ext cx="1547816" cy="563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지역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21D001-FBB2-4D40-B10F-1F4E613F3204}"/>
              </a:ext>
            </a:extLst>
          </p:cNvPr>
          <p:cNvSpPr/>
          <p:nvPr/>
        </p:nvSpPr>
        <p:spPr>
          <a:xfrm>
            <a:off x="5281612" y="4142174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속성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26DB95-238C-4F0E-9649-24289E389F1C}"/>
              </a:ext>
            </a:extLst>
          </p:cNvPr>
          <p:cNvSpPr/>
          <p:nvPr/>
        </p:nvSpPr>
        <p:spPr>
          <a:xfrm>
            <a:off x="8256352" y="3573523"/>
            <a:ext cx="1547816" cy="563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지역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A05A4F-0224-4108-B7FD-C65C668972AD}"/>
              </a:ext>
            </a:extLst>
          </p:cNvPr>
          <p:cNvSpPr/>
          <p:nvPr/>
        </p:nvSpPr>
        <p:spPr>
          <a:xfrm>
            <a:off x="8256351" y="4142174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속성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157B1-F3C2-42D7-81CC-F6EC001D79B4}"/>
              </a:ext>
            </a:extLst>
          </p:cNvPr>
          <p:cNvSpPr/>
          <p:nvPr/>
        </p:nvSpPr>
        <p:spPr>
          <a:xfrm>
            <a:off x="2306875" y="3573523"/>
            <a:ext cx="1547816" cy="563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지역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847627-1A5A-4A77-B82F-8EA89AF5CD29}"/>
              </a:ext>
            </a:extLst>
          </p:cNvPr>
          <p:cNvSpPr/>
          <p:nvPr/>
        </p:nvSpPr>
        <p:spPr>
          <a:xfrm>
            <a:off x="2306875" y="4137062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속성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841C3-6B96-47E2-AA88-A0503D65431E}"/>
              </a:ext>
            </a:extLst>
          </p:cNvPr>
          <p:cNvSpPr/>
          <p:nvPr/>
        </p:nvSpPr>
        <p:spPr>
          <a:xfrm>
            <a:off x="5281610" y="1779535"/>
            <a:ext cx="1547816" cy="563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지역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A5453-5999-4CDB-BDA1-2B37C30FF9A7}"/>
              </a:ext>
            </a:extLst>
          </p:cNvPr>
          <p:cNvSpPr/>
          <p:nvPr/>
        </p:nvSpPr>
        <p:spPr>
          <a:xfrm>
            <a:off x="5281610" y="2353990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속성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B58C58-FA6D-4A96-8A79-553F8711ED17}"/>
              </a:ext>
            </a:extLst>
          </p:cNvPr>
          <p:cNvSpPr/>
          <p:nvPr/>
        </p:nvSpPr>
        <p:spPr>
          <a:xfrm>
            <a:off x="5281613" y="5367511"/>
            <a:ext cx="1547816" cy="5635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지역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55E72-379F-488A-BCFA-AD2EB4C274A2}"/>
              </a:ext>
            </a:extLst>
          </p:cNvPr>
          <p:cNvSpPr/>
          <p:nvPr/>
        </p:nvSpPr>
        <p:spPr>
          <a:xfrm>
            <a:off x="5281612" y="5936162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속성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3E15F-5392-486B-AA1E-77B2BD1D631F}"/>
              </a:ext>
            </a:extLst>
          </p:cNvPr>
          <p:cNvSpPr/>
          <p:nvPr/>
        </p:nvSpPr>
        <p:spPr>
          <a:xfrm>
            <a:off x="5281610" y="2615622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F6924F-60DD-47D9-AA92-BDF6209BEBA3}"/>
              </a:ext>
            </a:extLst>
          </p:cNvPr>
          <p:cNvSpPr/>
          <p:nvPr/>
        </p:nvSpPr>
        <p:spPr>
          <a:xfrm>
            <a:off x="2306873" y="4395889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02435F-5216-4484-A6D5-83DBAE77BAC0}"/>
              </a:ext>
            </a:extLst>
          </p:cNvPr>
          <p:cNvSpPr/>
          <p:nvPr/>
        </p:nvSpPr>
        <p:spPr>
          <a:xfrm>
            <a:off x="5281610" y="4408144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DA23CC-B4E2-426F-9743-538D8FB1B72D}"/>
              </a:ext>
            </a:extLst>
          </p:cNvPr>
          <p:cNvSpPr/>
          <p:nvPr/>
        </p:nvSpPr>
        <p:spPr>
          <a:xfrm>
            <a:off x="8256347" y="4393582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D76689-30A0-4835-91ED-C502C8C81423}"/>
              </a:ext>
            </a:extLst>
          </p:cNvPr>
          <p:cNvSpPr/>
          <p:nvPr/>
        </p:nvSpPr>
        <p:spPr>
          <a:xfrm>
            <a:off x="5281610" y="6194333"/>
            <a:ext cx="1547816" cy="2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E1E7460-EFFC-4D6B-81C1-1F81A330EADD}"/>
              </a:ext>
            </a:extLst>
          </p:cNvPr>
          <p:cNvSpPr/>
          <p:nvPr/>
        </p:nvSpPr>
        <p:spPr>
          <a:xfrm>
            <a:off x="7166872" y="4008948"/>
            <a:ext cx="752029" cy="30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9B49356-9E9C-4C89-BF37-24BD490445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583" y="3154372"/>
            <a:ext cx="1166246" cy="431921"/>
          </a:xfrm>
          <a:prstGeom prst="bent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37075D-CAD8-4EC7-BFA6-DC00450DBD82}"/>
              </a:ext>
            </a:extLst>
          </p:cNvPr>
          <p:cNvSpPr txBox="1"/>
          <p:nvPr/>
        </p:nvSpPr>
        <p:spPr>
          <a:xfrm>
            <a:off x="7871667" y="2582120"/>
            <a:ext cx="121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특정 퀘스트를 통해 속성 해금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F74F-8871-4942-B246-95DBC6F27197}"/>
              </a:ext>
            </a:extLst>
          </p:cNvPr>
          <p:cNvSpPr txBox="1"/>
          <p:nvPr/>
        </p:nvSpPr>
        <p:spPr>
          <a:xfrm>
            <a:off x="9019462" y="2658512"/>
            <a:ext cx="736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지역 진입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8CE60-49C8-4727-8F51-03BA563C63DD}"/>
              </a:ext>
            </a:extLst>
          </p:cNvPr>
          <p:cNvSpPr txBox="1"/>
          <p:nvPr/>
        </p:nvSpPr>
        <p:spPr>
          <a:xfrm>
            <a:off x="9960864" y="2658511"/>
            <a:ext cx="911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장애물 조우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F71AA7-089D-467A-ACA6-5BB21CE71750}"/>
              </a:ext>
            </a:extLst>
          </p:cNvPr>
          <p:cNvSpPr txBox="1"/>
          <p:nvPr/>
        </p:nvSpPr>
        <p:spPr>
          <a:xfrm>
            <a:off x="10904839" y="2658511"/>
            <a:ext cx="1125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 해금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894F6-1960-43A0-86DB-120A67A610A4}"/>
              </a:ext>
            </a:extLst>
          </p:cNvPr>
          <p:cNvSpPr txBox="1"/>
          <p:nvPr/>
        </p:nvSpPr>
        <p:spPr>
          <a:xfrm>
            <a:off x="10959190" y="3218521"/>
            <a:ext cx="1071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특수 기술을 사용하여 장애물 해결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B2ADF0-4DA7-4270-9927-0C4C327B9E2C}"/>
              </a:ext>
            </a:extLst>
          </p:cNvPr>
          <p:cNvCxnSpPr>
            <a:endCxn id="39" idx="1"/>
          </p:cNvCxnSpPr>
          <p:nvPr/>
        </p:nvCxnSpPr>
        <p:spPr>
          <a:xfrm>
            <a:off x="8900556" y="2781621"/>
            <a:ext cx="1189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31C224-E158-4072-9BA9-D1068750706A}"/>
              </a:ext>
            </a:extLst>
          </p:cNvPr>
          <p:cNvCxnSpPr/>
          <p:nvPr/>
        </p:nvCxnSpPr>
        <p:spPr>
          <a:xfrm>
            <a:off x="9812404" y="2781621"/>
            <a:ext cx="1189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5B1B5E-0BD8-4412-A4D7-790063A178E8}"/>
              </a:ext>
            </a:extLst>
          </p:cNvPr>
          <p:cNvCxnSpPr/>
          <p:nvPr/>
        </p:nvCxnSpPr>
        <p:spPr>
          <a:xfrm>
            <a:off x="10778863" y="2781621"/>
            <a:ext cx="1189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CD6034-5CF3-4384-989A-B9A3C1AD3896}"/>
              </a:ext>
            </a:extLst>
          </p:cNvPr>
          <p:cNvCxnSpPr/>
          <p:nvPr/>
        </p:nvCxnSpPr>
        <p:spPr>
          <a:xfrm>
            <a:off x="11467727" y="2982230"/>
            <a:ext cx="0" cy="15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F0CA861-50A9-49AD-817A-37759542BE87}"/>
              </a:ext>
            </a:extLst>
          </p:cNvPr>
          <p:cNvSpPr/>
          <p:nvPr/>
        </p:nvSpPr>
        <p:spPr>
          <a:xfrm rot="10800000">
            <a:off x="4192131" y="3983407"/>
            <a:ext cx="752029" cy="30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5AE335B-B45D-4F60-9750-CD2209A36D46}"/>
              </a:ext>
            </a:extLst>
          </p:cNvPr>
          <p:cNvSpPr/>
          <p:nvPr/>
        </p:nvSpPr>
        <p:spPr>
          <a:xfrm rot="16200000">
            <a:off x="5868124" y="3056451"/>
            <a:ext cx="455752" cy="30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53D5A26-A7D6-48CF-B23F-5CC7DC73C02B}"/>
              </a:ext>
            </a:extLst>
          </p:cNvPr>
          <p:cNvSpPr/>
          <p:nvPr/>
        </p:nvSpPr>
        <p:spPr>
          <a:xfrm rot="5400000">
            <a:off x="5868124" y="4867322"/>
            <a:ext cx="455752" cy="307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65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8F2A-5563-446A-A06B-44309236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42064"/>
            <a:ext cx="7729728" cy="1188720"/>
          </a:xfrm>
        </p:spPr>
        <p:txBody>
          <a:bodyPr/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스킬 종류 및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97E2-C46C-44CB-80C2-CCA64163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15" y="1430784"/>
            <a:ext cx="10282367" cy="5304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1)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꿀꺽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나뭇가지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돌멩이 등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꿀꺽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재료로써 인벤토리에 들어감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경작 가능한 땅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꿀꺽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2)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퉤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가지 모드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       (1)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공격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 소모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일정 사정거리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데미지를 갖는 투사체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       (2)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씨앗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장착한 씨앗 소모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장착한 씨앗을 플레이어와 가장 가까운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사정거리 안의 밭에 심음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       (3)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물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수분 소모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전방에 물을 뿌려 땅을 적심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3)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질주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토글식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(on/off)</a:t>
            </a: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스킬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on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상태에서 이동속도 상승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스킬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on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상태에서 점액 소모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          </a:t>
            </a:r>
          </a:p>
          <a:p>
            <a:pPr marL="0" indent="0">
              <a:buNone/>
            </a:pP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대쉬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일정거리를 순간적으로 이동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점액 소모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짧은 무적판정 존재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5713" lvl="6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0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8F2A-5563-446A-A06B-44309236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618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4.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성장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097E2-C46C-44CB-80C2-CCA64163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16" y="1565519"/>
            <a:ext cx="10282367" cy="444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스킬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스텟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 각 항목과 관련된 행위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숙련도 상승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숙련도 레벨 상승 </a:t>
            </a:r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</a:rPr>
              <a:t>해당 항목과 관련된 강화효과 얻음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5713" lvl="6" indent="0">
              <a:buNone/>
            </a:pP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362871-EC87-4E52-8F15-7D8FA6FB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31012"/>
              </p:ext>
            </p:extLst>
          </p:nvPr>
        </p:nvGraphicFramePr>
        <p:xfrm>
          <a:off x="824483" y="1971322"/>
          <a:ext cx="10282368" cy="305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1">
                  <a:extLst>
                    <a:ext uri="{9D8B030D-6E8A-4147-A177-3AD203B41FA5}">
                      <a16:colId xmlns:a16="http://schemas.microsoft.com/office/drawing/2014/main" val="2351920619"/>
                    </a:ext>
                  </a:extLst>
                </a:gridCol>
                <a:gridCol w="4626061">
                  <a:extLst>
                    <a:ext uri="{9D8B030D-6E8A-4147-A177-3AD203B41FA5}">
                      <a16:colId xmlns:a16="http://schemas.microsoft.com/office/drawing/2014/main" val="2537698214"/>
                    </a:ext>
                  </a:extLst>
                </a:gridCol>
                <a:gridCol w="3427456">
                  <a:extLst>
                    <a:ext uri="{9D8B030D-6E8A-4147-A177-3AD203B41FA5}">
                      <a16:colId xmlns:a16="http://schemas.microsoft.com/office/drawing/2014/main" val="456338418"/>
                    </a:ext>
                  </a:extLst>
                </a:gridCol>
              </a:tblGrid>
              <a:tr h="40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숙련도 레벨 상승 강화효과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숙련도 상승 조건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39504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체력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최대 생명력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생명력 지속회복량 상승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생명력 감소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50503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점액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최대 점액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점액 지속회복량 상승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점액을 소모하는 모든 행위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45645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질주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이동속도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질주 이동속도 상승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점액 소모 감소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질주 스킬 사용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08535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꿀꺽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66080"/>
                  </a:ext>
                </a:extLst>
              </a:tr>
              <a:tr h="405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퉤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25386"/>
                  </a:ext>
                </a:extLst>
              </a:tr>
              <a:tr h="620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대쉬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대쉬 이동거리 증가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점액 소모 감소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무적시간 증가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대쉬 스킬 사용</a:t>
                      </a:r>
                    </a:p>
                  </a:txBody>
                  <a:tcPr>
                    <a:solidFill>
                      <a:srgbClr val="00B0F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9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0081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1461</TotalTime>
  <Words>476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HY헤드라인M</vt:lpstr>
      <vt:lpstr>Arial</vt:lpstr>
      <vt:lpstr>Gill Sans MT</vt:lpstr>
      <vt:lpstr>소포</vt:lpstr>
      <vt:lpstr>캐릭터 컨셉 기획서</vt:lpstr>
      <vt:lpstr>INDEX</vt:lpstr>
      <vt:lpstr>1.캐릭터 스텟 종류 및 컨셉</vt:lpstr>
      <vt:lpstr>1.캐릭터 스텟 종류 및 컨셉</vt:lpstr>
      <vt:lpstr>2.캐릭터 속성(모드) 컨셉</vt:lpstr>
      <vt:lpstr>3.캐릭터 스킬 종류 및 컨셉</vt:lpstr>
      <vt:lpstr>4.캐릭터 성장 컨셉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컨셉 기획서</dc:title>
  <dc:creator>SEUNGWON LEE</dc:creator>
  <cp:lastModifiedBy>SEUNGWON LEE</cp:lastModifiedBy>
  <cp:revision>6</cp:revision>
  <dcterms:created xsi:type="dcterms:W3CDTF">2022-01-13T17:03:11Z</dcterms:created>
  <dcterms:modified xsi:type="dcterms:W3CDTF">2022-01-16T12:20:06Z</dcterms:modified>
</cp:coreProperties>
</file>