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2" r:id="rId10"/>
    <p:sldId id="305" r:id="rId11"/>
    <p:sldId id="268" r:id="rId12"/>
    <p:sldId id="306" r:id="rId13"/>
    <p:sldId id="307" r:id="rId14"/>
    <p:sldId id="309" r:id="rId15"/>
    <p:sldId id="310" r:id="rId16"/>
    <p:sldId id="312" r:id="rId17"/>
    <p:sldId id="314" r:id="rId18"/>
    <p:sldId id="263" r:id="rId19"/>
    <p:sldId id="26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87" r:id="rId39"/>
    <p:sldId id="302" r:id="rId40"/>
    <p:sldId id="303" r:id="rId41"/>
    <p:sldId id="304" r:id="rId42"/>
    <p:sldId id="315" r:id="rId4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7AAC-77F5-4072-911E-483CD1C9E3D4}" type="datetimeFigureOut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5528-3708-44F3-9D32-7764E5A62B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7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8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1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751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04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23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95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4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78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13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5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9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C5528-3708-44F3-9D32-7764E5A62B4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79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16C960-183C-4324-8D40-5CE6167F9EE2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AA5C-1023-477A-8C22-EDF3716990B8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7CC0-CAC4-4EA1-B08E-3181D6054F9E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737D-C586-4634-916F-465B7F6C8A27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19375" y="6356350"/>
            <a:ext cx="3186545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74D4B0-D763-43D8-B1EF-851B931FF16A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D4C8-8C3E-4DE3-8241-CDD9C3477E06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4899-96C9-4556-8BF3-479B22A39FF1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5F2D-957E-4083-AF09-CC1CA1119E82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9645-5555-4759-94C0-9EC9DCCCA3EE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7DA-934F-4FEA-A1B1-43C7A807C897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4E8C-65A9-4A7F-8B47-7AAB4F5DCCFE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47A8C0-5A90-4FD6-81D4-871A965BC67D}" type="datetime1">
              <a:rPr kumimoji="1" lang="ja-JP" altLang="en-US" smtClean="0"/>
              <a:t>2011/11/19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964E04-E61E-4707-B852-362A40BE95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ijinsonyaban.blogspot.com/2010/10/successful-git-branching-model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git.org/book/ja/ch5-1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book/ja/ch5-1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SCMBC</a:t>
            </a:r>
            <a:r>
              <a:rPr lang="ja-JP" altLang="en-US" dirty="0"/>
              <a:t>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第二回 </a:t>
            </a:r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コミットメッセージ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普通に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を使うとコミットメッセージは必須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空</a:t>
            </a:r>
            <a:r>
              <a:rPr lang="ja-JP" altLang="en-US" dirty="0"/>
              <a:t>だ</a:t>
            </a:r>
            <a:r>
              <a:rPr lang="ja-JP" altLang="en-US" dirty="0" smtClean="0"/>
              <a:t>とエラーになる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一行目に概要、二行目を空白にして、三行目以降に詳細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色々なコマンド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主にログ系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がこのフォーマット前提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詳細が不要な時は一行目だけ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89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コミットの様子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539552" y="1340768"/>
            <a:ext cx="2367104" cy="2649897"/>
            <a:chOff x="3059832" y="1804489"/>
            <a:chExt cx="2367104" cy="2649897"/>
          </a:xfrm>
        </p:grpSpPr>
        <p:sp>
          <p:nvSpPr>
            <p:cNvPr id="16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17" name="Document"/>
            <p:cNvSpPr>
              <a:spLocks noEditPoints="1" noChangeArrowheads="1"/>
            </p:cNvSpPr>
            <p:nvPr/>
          </p:nvSpPr>
          <p:spPr bwMode="auto">
            <a:xfrm>
              <a:off x="3059832" y="2927942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18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20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3240870" y="2414496"/>
              <a:ext cx="1312836" cy="461487"/>
              <a:chOff x="720590" y="1904696"/>
              <a:chExt cx="1312836" cy="461487"/>
            </a:xfrm>
          </p:grpSpPr>
          <p:cxnSp>
            <p:nvCxnSpPr>
              <p:cNvPr id="23" name="直線コネクタ 22"/>
              <p:cNvCxnSpPr/>
              <p:nvPr/>
            </p:nvCxnSpPr>
            <p:spPr>
              <a:xfrm>
                <a:off x="720590" y="2132856"/>
                <a:ext cx="13102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/>
            <p:cNvGrpSpPr/>
            <p:nvPr/>
          </p:nvGrpSpPr>
          <p:grpSpPr>
            <a:xfrm>
              <a:off x="3961122" y="3559355"/>
              <a:ext cx="1312836" cy="461487"/>
              <a:chOff x="720590" y="1904696"/>
              <a:chExt cx="1312836" cy="461487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init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539552" y="1340768"/>
            <a:ext cx="2367104" cy="2649897"/>
            <a:chOff x="539552" y="1340768"/>
            <a:chExt cx="2367104" cy="2649897"/>
          </a:xfrm>
        </p:grpSpPr>
        <p:sp>
          <p:nvSpPr>
            <p:cNvPr id="16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17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18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19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20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グループ化 30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32" name="直線コネクタ 31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グループ化 5"/>
          <p:cNvGrpSpPr/>
          <p:nvPr/>
        </p:nvGrpSpPr>
        <p:grpSpPr>
          <a:xfrm>
            <a:off x="2033427" y="2171792"/>
            <a:ext cx="1530461" cy="737010"/>
            <a:chOff x="2033427" y="2178935"/>
            <a:chExt cx="1530461" cy="737010"/>
          </a:xfrm>
        </p:grpSpPr>
        <p:sp>
          <p:nvSpPr>
            <p:cNvPr id="22" name="File"/>
            <p:cNvSpPr>
              <a:spLocks noEditPoints="1" noChangeArrowheads="1"/>
            </p:cNvSpPr>
            <p:nvPr/>
          </p:nvSpPr>
          <p:spPr bwMode="auto">
            <a:xfrm>
              <a:off x="2987824" y="2464221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 rot="16200000">
              <a:off x="3158101" y="229410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2033427" y="2183697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9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add 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4139952" y="3609020"/>
            <a:ext cx="1796210" cy="2628292"/>
            <a:chOff x="4139952" y="3609020"/>
            <a:chExt cx="1796210" cy="2628292"/>
          </a:xfrm>
        </p:grpSpPr>
        <p:sp>
          <p:nvSpPr>
            <p:cNvPr id="64" name="二等辺三角形 63"/>
            <p:cNvSpPr/>
            <p:nvPr/>
          </p:nvSpPr>
          <p:spPr>
            <a:xfrm>
              <a:off x="4578896" y="3609020"/>
              <a:ext cx="584705" cy="504056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/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二等辺三角形 66"/>
            <p:cNvSpPr/>
            <p:nvPr/>
          </p:nvSpPr>
          <p:spPr>
            <a:xfrm>
              <a:off x="5023648" y="4581128"/>
              <a:ext cx="584705" cy="504056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t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1 つの角を切り取った四角形 68"/>
            <p:cNvSpPr/>
            <p:nvPr/>
          </p:nvSpPr>
          <p:spPr>
            <a:xfrm>
              <a:off x="4139952" y="4545124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1 つの角を切り取った四角形 69"/>
            <p:cNvSpPr/>
            <p:nvPr/>
          </p:nvSpPr>
          <p:spPr>
            <a:xfrm>
              <a:off x="4773615" y="5661248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1 つの角を切り取った四角形 70"/>
            <p:cNvSpPr/>
            <p:nvPr/>
          </p:nvSpPr>
          <p:spPr>
            <a:xfrm>
              <a:off x="5436096" y="5661248"/>
              <a:ext cx="500066" cy="576064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矢印コネクタ 73"/>
            <p:cNvCxnSpPr>
              <a:stCxn id="64" idx="3"/>
              <a:endCxn id="69" idx="3"/>
            </p:cNvCxnSpPr>
            <p:nvPr/>
          </p:nvCxnSpPr>
          <p:spPr>
            <a:xfrm flipH="1">
              <a:off x="4389985" y="4113076"/>
              <a:ext cx="481264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64" idx="3"/>
              <a:endCxn id="67" idx="0"/>
            </p:cNvCxnSpPr>
            <p:nvPr/>
          </p:nvCxnSpPr>
          <p:spPr>
            <a:xfrm>
              <a:off x="4871249" y="4113076"/>
              <a:ext cx="444752" cy="4680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67" idx="3"/>
              <a:endCxn id="70" idx="3"/>
            </p:cNvCxnSpPr>
            <p:nvPr/>
          </p:nvCxnSpPr>
          <p:spPr>
            <a:xfrm flipH="1">
              <a:off x="5023648" y="5085184"/>
              <a:ext cx="292353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67" idx="3"/>
              <a:endCxn id="71" idx="3"/>
            </p:cNvCxnSpPr>
            <p:nvPr/>
          </p:nvCxnSpPr>
          <p:spPr>
            <a:xfrm>
              <a:off x="5316001" y="5085184"/>
              <a:ext cx="370128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正方形/長方形 4"/>
          <p:cNvSpPr/>
          <p:nvPr/>
        </p:nvSpPr>
        <p:spPr>
          <a:xfrm>
            <a:off x="6226840" y="5085184"/>
            <a:ext cx="2737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Tree </a:t>
            </a:r>
            <a:r>
              <a:rPr lang="ja-JP" altLang="en-US" dirty="0"/>
              <a:t>オブジェクト</a:t>
            </a:r>
            <a:r>
              <a:rPr lang="ja-JP" altLang="en-US" sz="1400" dirty="0"/>
              <a:t>や</a:t>
            </a:r>
            <a:endParaRPr lang="en-US" altLang="ja-JP" sz="1400" dirty="0"/>
          </a:p>
          <a:p>
            <a:r>
              <a:rPr lang="en-US" altLang="ja-JP" dirty="0"/>
              <a:t>Blob</a:t>
            </a:r>
            <a:r>
              <a:rPr lang="ja-JP" altLang="en-US" dirty="0"/>
              <a:t> オブジェクト</a:t>
            </a:r>
            <a:r>
              <a:rPr lang="ja-JP" altLang="en-US" sz="1400" dirty="0"/>
              <a:t>が作られる</a:t>
            </a:r>
          </a:p>
        </p:txBody>
      </p:sp>
      <p:grpSp>
        <p:nvGrpSpPr>
          <p:cNvPr id="36" name="グループ化 35"/>
          <p:cNvGrpSpPr/>
          <p:nvPr/>
        </p:nvGrpSpPr>
        <p:grpSpPr>
          <a:xfrm>
            <a:off x="539552" y="1340768"/>
            <a:ext cx="2367104" cy="2649897"/>
            <a:chOff x="539552" y="1340768"/>
            <a:chExt cx="2367104" cy="2649897"/>
          </a:xfrm>
        </p:grpSpPr>
        <p:sp>
          <p:nvSpPr>
            <p:cNvPr id="37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38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39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0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1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47" name="直線コネクタ 46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グループ化 50"/>
          <p:cNvGrpSpPr/>
          <p:nvPr/>
        </p:nvGrpSpPr>
        <p:grpSpPr>
          <a:xfrm>
            <a:off x="2033427" y="2171792"/>
            <a:ext cx="1530461" cy="737010"/>
            <a:chOff x="2033427" y="2178935"/>
            <a:chExt cx="1530461" cy="737010"/>
          </a:xfrm>
        </p:grpSpPr>
        <p:sp>
          <p:nvSpPr>
            <p:cNvPr id="52" name="File"/>
            <p:cNvSpPr>
              <a:spLocks noEditPoints="1" noChangeArrowheads="1"/>
            </p:cNvSpPr>
            <p:nvPr/>
          </p:nvSpPr>
          <p:spPr bwMode="auto">
            <a:xfrm>
              <a:off x="2987824" y="2464221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 rot="16200000">
              <a:off x="3158101" y="229410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2033427" y="2183697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35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二等辺三角形 66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1 つの角を切り取った四角形 68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1 つの角を切り取った四角形 69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1 つの角を切り取った四角形 70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585262" y="2708920"/>
            <a:ext cx="576064" cy="900100"/>
            <a:chOff x="4585262" y="2708920"/>
            <a:chExt cx="576064" cy="900100"/>
          </a:xfrm>
        </p:grpSpPr>
        <p:sp>
          <p:nvSpPr>
            <p:cNvPr id="61" name="円/楕円 60"/>
            <p:cNvSpPr/>
            <p:nvPr/>
          </p:nvSpPr>
          <p:spPr>
            <a:xfrm>
              <a:off x="4585262" y="2708920"/>
              <a:ext cx="576064" cy="57606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/>
            <p:cNvCxnSpPr>
              <a:stCxn id="61" idx="4"/>
              <a:endCxn id="64" idx="0"/>
            </p:cNvCxnSpPr>
            <p:nvPr/>
          </p:nvCxnSpPr>
          <p:spPr>
            <a:xfrm flipH="1">
              <a:off x="4871249" y="3284984"/>
              <a:ext cx="2045" cy="324036"/>
            </a:xfrm>
            <a:prstGeom prst="line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/>
          <p:cNvCxnSpPr>
            <a:stCxn id="64" idx="3"/>
            <a:endCxn id="69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4" idx="3"/>
            <a:endCxn id="67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7" idx="3"/>
            <a:endCxn id="70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7" idx="3"/>
            <a:endCxn id="71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316000" y="2812286"/>
            <a:ext cx="294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Commit </a:t>
            </a:r>
            <a:r>
              <a:rPr lang="ja-JP" altLang="en-US" dirty="0" smtClean="0"/>
              <a:t>オブジェクト</a:t>
            </a:r>
            <a:r>
              <a:rPr lang="ja-JP" altLang="en-US" sz="1400" dirty="0" smtClean="0"/>
              <a:t>が作られる</a:t>
            </a:r>
            <a:endParaRPr lang="ja-JP" altLang="en-US" sz="1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sp>
          <p:nvSpPr>
            <p:cNvPr id="37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38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39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0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1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47" name="直線コネクタ 46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ile"/>
            <p:cNvSpPr>
              <a:spLocks noEditPoints="1" noChangeArrowheads="1"/>
            </p:cNvSpPr>
            <p:nvPr/>
          </p:nvSpPr>
          <p:spPr bwMode="auto">
            <a:xfrm>
              <a:off x="2987824" y="2457078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 rot="16200000">
              <a:off x="3158101" y="2286958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2033427" y="2176554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1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タイトル 1"/>
          <p:cNvSpPr txBox="1">
            <a:spLocks/>
          </p:cNvSpPr>
          <p:nvPr/>
        </p:nvSpPr>
        <p:spPr>
          <a:xfrm>
            <a:off x="456381" y="15319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edit a;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 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8" name="タイトル 1"/>
          <p:cNvSpPr txBox="1">
            <a:spLocks/>
          </p:cNvSpPr>
          <p:nvPr/>
        </p:nvSpPr>
        <p:spPr>
          <a:xfrm>
            <a:off x="458019" y="153194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edit 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add a;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 a</a:t>
            </a:r>
            <a:r>
              <a:rPr lang="en-US" altLang="ja-JP" dirty="0" smtClean="0">
                <a:solidFill>
                  <a:srgbClr val="FF0000"/>
                </a:solidFill>
              </a:rPr>
              <a:t>;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sp>
          <p:nvSpPr>
            <p:cNvPr id="45" name="File"/>
            <p:cNvSpPr>
              <a:spLocks noEditPoints="1" noChangeArrowheads="1"/>
            </p:cNvSpPr>
            <p:nvPr/>
          </p:nvSpPr>
          <p:spPr bwMode="auto">
            <a:xfrm>
              <a:off x="995862" y="1340768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46" name="Document"/>
            <p:cNvSpPr>
              <a:spLocks noEditPoints="1" noChangeArrowheads="1"/>
            </p:cNvSpPr>
            <p:nvPr/>
          </p:nvSpPr>
          <p:spPr bwMode="auto">
            <a:xfrm>
              <a:off x="539552" y="246422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47" name="File"/>
            <p:cNvSpPr>
              <a:spLocks noEditPoints="1" noChangeArrowheads="1"/>
            </p:cNvSpPr>
            <p:nvPr/>
          </p:nvSpPr>
          <p:spPr bwMode="auto">
            <a:xfrm>
              <a:off x="1843163" y="2443046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1290455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2600702" y="3581290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720590" y="2178935"/>
              <a:ext cx="13128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rot="16200000">
              <a:off x="1256362" y="2065941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 rot="16200000">
              <a:off x="605424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rot="16200000">
              <a:off x="1915671" y="2294506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グループ化 54"/>
            <p:cNvGrpSpPr/>
            <p:nvPr/>
          </p:nvGrpSpPr>
          <p:grpSpPr>
            <a:xfrm>
              <a:off x="1440842" y="3095634"/>
              <a:ext cx="1312836" cy="461487"/>
              <a:chOff x="720590" y="1904696"/>
              <a:chExt cx="1312836" cy="461487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720590" y="2132856"/>
                <a:ext cx="1312836" cy="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ile"/>
            <p:cNvSpPr>
              <a:spLocks noEditPoints="1" noChangeArrowheads="1"/>
            </p:cNvSpPr>
            <p:nvPr/>
          </p:nvSpPr>
          <p:spPr bwMode="auto">
            <a:xfrm>
              <a:off x="2987824" y="2457078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7" name="直線コネクタ 56"/>
            <p:cNvCxnSpPr/>
            <p:nvPr/>
          </p:nvCxnSpPr>
          <p:spPr>
            <a:xfrm rot="16200000">
              <a:off x="3158101" y="2286958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V="1">
              <a:off x="2033427" y="2176554"/>
              <a:ext cx="1242430" cy="2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二等辺三角形 63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二等辺三角形 65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二等辺三角形 66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1 つの角を切り取った四角形 68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1 つの角を切り取った四角形 69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1 つの角を切り取った四角形 70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1 つの角を切り取った四角形 71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>
            <a:stCxn id="61" idx="4"/>
            <a:endCxn id="64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3"/>
            <a:endCxn id="69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4" idx="3"/>
            <a:endCxn id="67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7" idx="3"/>
            <a:endCxn id="70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7" idx="3"/>
            <a:endCxn id="71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2" idx="2"/>
            <a:endCxn id="61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2" idx="4"/>
            <a:endCxn id="66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66" idx="3"/>
            <a:endCxn id="72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2"/>
            <a:endCxn id="67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/>
          <p:cNvGrpSpPr/>
          <p:nvPr/>
        </p:nvGrpSpPr>
        <p:grpSpPr>
          <a:xfrm>
            <a:off x="539552" y="1340768"/>
            <a:ext cx="3024336" cy="2649897"/>
            <a:chOff x="539552" y="1340768"/>
            <a:chExt cx="3024336" cy="2649897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539552" y="1340768"/>
              <a:ext cx="3024336" cy="2649897"/>
              <a:chOff x="3059832" y="1804489"/>
              <a:chExt cx="3024336" cy="2649897"/>
            </a:xfrm>
          </p:grpSpPr>
          <p:sp>
            <p:nvSpPr>
              <p:cNvPr id="16" name="File"/>
              <p:cNvSpPr>
                <a:spLocks noEditPoints="1" noChangeArrowheads="1"/>
              </p:cNvSpPr>
              <p:nvPr/>
            </p:nvSpPr>
            <p:spPr bwMode="auto">
              <a:xfrm>
                <a:off x="3516142" y="1804489"/>
                <a:ext cx="762292" cy="476433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/</a:t>
                </a:r>
                <a:endParaRPr lang="ja-JP" altLang="en-US" dirty="0"/>
              </a:p>
            </p:txBody>
          </p:sp>
          <p:sp>
            <p:nvSpPr>
              <p:cNvPr id="17" name="Document"/>
              <p:cNvSpPr>
                <a:spLocks noEditPoints="1" noChangeArrowheads="1"/>
              </p:cNvSpPr>
              <p:nvPr/>
            </p:nvSpPr>
            <p:spPr bwMode="auto">
              <a:xfrm>
                <a:off x="3059832" y="2927942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ja-JP" altLang="en-US" sz="1600" dirty="0"/>
              </a:p>
            </p:txBody>
          </p:sp>
          <p:sp>
            <p:nvSpPr>
              <p:cNvPr id="18" name="File"/>
              <p:cNvSpPr>
                <a:spLocks noEditPoints="1" noChangeArrowheads="1"/>
              </p:cNvSpPr>
              <p:nvPr/>
            </p:nvSpPr>
            <p:spPr bwMode="auto">
              <a:xfrm>
                <a:off x="4363443" y="2906767"/>
                <a:ext cx="508194" cy="45172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ja-JP" dirty="0" smtClean="0"/>
                  <a:t>t</a:t>
                </a:r>
                <a:endParaRPr lang="ja-JP" altLang="en-US" dirty="0"/>
              </a:p>
            </p:txBody>
          </p:sp>
          <p:sp>
            <p:nvSpPr>
              <p:cNvPr id="19" name="Document"/>
              <p:cNvSpPr>
                <a:spLocks noEditPoints="1" noChangeArrowheads="1"/>
              </p:cNvSpPr>
              <p:nvPr/>
            </p:nvSpPr>
            <p:spPr bwMode="auto">
              <a:xfrm>
                <a:off x="3810735" y="4045011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b</a:t>
                </a:r>
                <a:endParaRPr lang="ja-JP" altLang="en-US" dirty="0"/>
              </a:p>
            </p:txBody>
          </p:sp>
          <p:sp>
            <p:nvSpPr>
              <p:cNvPr id="20" name="Document"/>
              <p:cNvSpPr>
                <a:spLocks noEditPoints="1" noChangeArrowheads="1"/>
              </p:cNvSpPr>
              <p:nvPr/>
            </p:nvSpPr>
            <p:spPr bwMode="auto">
              <a:xfrm>
                <a:off x="5120982" y="4045011"/>
                <a:ext cx="305954" cy="409375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 smtClean="0"/>
                  <a:t>c</a:t>
                </a:r>
                <a:endParaRPr lang="ja-JP" altLang="en-US" dirty="0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3240870" y="2414496"/>
                <a:ext cx="2555266" cy="461487"/>
                <a:chOff x="720590" y="1904696"/>
                <a:chExt cx="2555266" cy="461487"/>
              </a:xfrm>
            </p:grpSpPr>
            <p:cxnSp>
              <p:nvCxnSpPr>
                <p:cNvPr id="23" name="直線コネクタ 22"/>
                <p:cNvCxnSpPr/>
                <p:nvPr/>
              </p:nvCxnSpPr>
              <p:spPr>
                <a:xfrm>
                  <a:off x="720590" y="2132856"/>
                  <a:ext cx="255526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/>
                <p:cNvCxnSpPr/>
                <p:nvPr/>
              </p:nvCxnSpPr>
              <p:spPr>
                <a:xfrm rot="16200000">
                  <a:off x="1256362" y="2019862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/>
                <p:nvPr/>
              </p:nvCxnSpPr>
              <p:spPr>
                <a:xfrm rot="16200000">
                  <a:off x="605424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 rot="16200000">
                  <a:off x="1915671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グループ化 30"/>
              <p:cNvGrpSpPr/>
              <p:nvPr/>
            </p:nvGrpSpPr>
            <p:grpSpPr>
              <a:xfrm>
                <a:off x="3961122" y="3559355"/>
                <a:ext cx="1312836" cy="461487"/>
                <a:chOff x="720590" y="1904696"/>
                <a:chExt cx="1312836" cy="461487"/>
              </a:xfrm>
            </p:grpSpPr>
            <p:cxnSp>
              <p:nvCxnSpPr>
                <p:cNvPr id="32" name="直線コネクタ 31"/>
                <p:cNvCxnSpPr/>
                <p:nvPr/>
              </p:nvCxnSpPr>
              <p:spPr>
                <a:xfrm>
                  <a:off x="720590" y="2132856"/>
                  <a:ext cx="1312836" cy="4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/>
                <p:cNvCxnSpPr/>
                <p:nvPr/>
              </p:nvCxnSpPr>
              <p:spPr>
                <a:xfrm rot="16200000">
                  <a:off x="1256362" y="2019862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/>
                <p:cNvCxnSpPr/>
                <p:nvPr/>
              </p:nvCxnSpPr>
              <p:spPr>
                <a:xfrm rot="16200000">
                  <a:off x="605424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/>
                <p:cNvCxnSpPr/>
                <p:nvPr/>
              </p:nvCxnSpPr>
              <p:spPr>
                <a:xfrm rot="16200000">
                  <a:off x="1915671" y="2248427"/>
                  <a:ext cx="232922" cy="2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File"/>
              <p:cNvSpPr>
                <a:spLocks noEditPoints="1" noChangeArrowheads="1"/>
              </p:cNvSpPr>
              <p:nvPr/>
            </p:nvSpPr>
            <p:spPr bwMode="auto">
              <a:xfrm>
                <a:off x="5508104" y="2927942"/>
                <a:ext cx="576064" cy="451724"/>
              </a:xfrm>
              <a:custGeom>
                <a:avLst/>
                <a:gdLst>
                  <a:gd name="T0" fmla="*/ 10981 w 21600"/>
                  <a:gd name="T1" fmla="*/ 3240 h 21600"/>
                  <a:gd name="T2" fmla="*/ 0 w 21600"/>
                  <a:gd name="T3" fmla="*/ 10800 h 21600"/>
                  <a:gd name="T4" fmla="*/ 10800 w 21600"/>
                  <a:gd name="T5" fmla="*/ 21600 h 21600"/>
                  <a:gd name="T6" fmla="*/ 21600 w 21600"/>
                  <a:gd name="T7" fmla="*/ 10800 h 21600"/>
                  <a:gd name="T8" fmla="*/ 0 w 21600"/>
                  <a:gd name="T9" fmla="*/ 21600 h 21600"/>
                  <a:gd name="T10" fmla="*/ 21600 w 21600"/>
                  <a:gd name="T11" fmla="*/ 21600 h 21600"/>
                  <a:gd name="T12" fmla="*/ 1086 w 21600"/>
                  <a:gd name="T13" fmla="*/ 4628 h 21600"/>
                  <a:gd name="T14" fmla="*/ 20635 w 21600"/>
                  <a:gd name="T15" fmla="*/ 2028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close/>
                  </a:path>
                </a:pathLst>
              </a:custGeom>
              <a:solidFill>
                <a:srgbClr val="FFFFEF"/>
              </a:solidFill>
              <a:ln w="952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ja-JP" dirty="0" smtClean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dirty="0" err="1" smtClean="0">
                    <a:solidFill>
                      <a:schemeClr val="accent1"/>
                    </a:solidFill>
                  </a:rPr>
                  <a:t>git</a:t>
                </a:r>
                <a:endParaRPr lang="ja-JP" alt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6" name="直線コネクタ 25"/>
              <p:cNvCxnSpPr/>
              <p:nvPr/>
            </p:nvCxnSpPr>
            <p:spPr>
              <a:xfrm rot="16200000">
                <a:off x="5678381" y="275782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正方形/長方形 4"/>
            <p:cNvSpPr/>
            <p:nvPr/>
          </p:nvSpPr>
          <p:spPr>
            <a:xfrm>
              <a:off x="556192" y="2457726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rgbClr val="FF0000"/>
                  </a:solidFill>
                </a:rPr>
                <a:t>a’</a:t>
              </a:r>
              <a:endParaRPr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5207875" y="227306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新しいコミットオブジェクト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17598" y="4612486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dirty="0"/>
              <a:t>を編集して</a:t>
            </a:r>
            <a:r>
              <a:rPr lang="en-US" altLang="ja-JP" dirty="0"/>
              <a:t>a’</a:t>
            </a:r>
            <a:r>
              <a:rPr lang="ja-JP" altLang="en-US" dirty="0"/>
              <a:t>にした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12160" y="5626114"/>
            <a:ext cx="2807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 dirty="0">
                <a:solidFill>
                  <a:srgbClr val="FF0000"/>
                </a:solidFill>
              </a:rPr>
              <a:t>以下はいじってないので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そのままのものが使われる</a:t>
            </a:r>
          </a:p>
        </p:txBody>
      </p:sp>
    </p:spTree>
    <p:extLst>
      <p:ext uri="{BB962C8B-B14F-4D97-AF65-F5344CB8AC3E}">
        <p14:creationId xmlns:p14="http://schemas.microsoft.com/office/powerpoint/2010/main" val="32821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68" grpId="0"/>
      <p:bldP spid="68" grpId="1"/>
      <p:bldP spid="2" grpId="0"/>
      <p:bldP spid="62" grpId="0" animBg="1"/>
      <p:bldP spid="66" grpId="0" animBg="1"/>
      <p:bldP spid="72" grpId="0" animBg="1"/>
      <p:bldP spid="51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t </a:t>
            </a:r>
            <a:r>
              <a:rPr lang="ja-JP" altLang="en-US" dirty="0" smtClean="0"/>
              <a:t>配下に移動 </a:t>
            </a:r>
            <a:r>
              <a:rPr lang="en-US" altLang="ja-JP" dirty="0" smtClean="0">
                <a:latin typeface="+mn-lt"/>
              </a:rPr>
              <a:t>(mv a t/a)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円/楕円 61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二等辺三角形 63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二等辺三角形 65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二等辺三角形 66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1 つの角を切り取った四角形 68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1 つの角を切り取った四角形 69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1 つの角を切り取った四角形 70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1 つの角を切り取った四角形 71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>
            <a:stCxn id="61" idx="4"/>
            <a:endCxn id="64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3"/>
            <a:endCxn id="69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64" idx="3"/>
            <a:endCxn id="67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7" idx="3"/>
            <a:endCxn id="70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67" idx="3"/>
            <a:endCxn id="71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2" idx="2"/>
            <a:endCxn id="61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2" idx="4"/>
            <a:endCxn id="66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66" idx="3"/>
            <a:endCxn id="72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2"/>
            <a:endCxn id="67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539552" y="1340768"/>
            <a:ext cx="3024336" cy="2649897"/>
            <a:chOff x="3059832" y="1804489"/>
            <a:chExt cx="3024336" cy="2649897"/>
          </a:xfrm>
        </p:grpSpPr>
        <p:sp>
          <p:nvSpPr>
            <p:cNvPr id="45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46" name="Document"/>
            <p:cNvSpPr>
              <a:spLocks noEditPoints="1" noChangeArrowheads="1"/>
            </p:cNvSpPr>
            <p:nvPr/>
          </p:nvSpPr>
          <p:spPr bwMode="auto">
            <a:xfrm>
              <a:off x="3059832" y="4036737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47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3240871" y="2414496"/>
              <a:ext cx="2555265" cy="1600678"/>
              <a:chOff x="720591" y="1904696"/>
              <a:chExt cx="2555265" cy="160067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1377008" y="2132856"/>
                <a:ext cx="18988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rot="16200000">
                <a:off x="605425" y="3387618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グループ化 51"/>
            <p:cNvGrpSpPr/>
            <p:nvPr/>
          </p:nvGrpSpPr>
          <p:grpSpPr>
            <a:xfrm>
              <a:off x="3243461" y="3559355"/>
              <a:ext cx="2030497" cy="461487"/>
              <a:chOff x="2929" y="1904696"/>
              <a:chExt cx="2030497" cy="461487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2929" y="2133261"/>
                <a:ext cx="20304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ile"/>
            <p:cNvSpPr>
              <a:spLocks noEditPoints="1" noChangeArrowheads="1"/>
            </p:cNvSpPr>
            <p:nvPr/>
          </p:nvSpPr>
          <p:spPr bwMode="auto">
            <a:xfrm>
              <a:off x="5508104" y="2927942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 rot="16200000">
              <a:off x="5678381" y="275782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7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add -A;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44" name="グループ化 43"/>
          <p:cNvGrpSpPr/>
          <p:nvPr/>
        </p:nvGrpSpPr>
        <p:grpSpPr>
          <a:xfrm>
            <a:off x="539552" y="1340768"/>
            <a:ext cx="3024336" cy="2649897"/>
            <a:chOff x="3059832" y="1804489"/>
            <a:chExt cx="3024336" cy="2649897"/>
          </a:xfrm>
        </p:grpSpPr>
        <p:sp>
          <p:nvSpPr>
            <p:cNvPr id="45" name="File"/>
            <p:cNvSpPr>
              <a:spLocks noEditPoints="1" noChangeArrowheads="1"/>
            </p:cNvSpPr>
            <p:nvPr/>
          </p:nvSpPr>
          <p:spPr bwMode="auto">
            <a:xfrm>
              <a:off x="3516142" y="1804489"/>
              <a:ext cx="762292" cy="476433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/</a:t>
              </a:r>
              <a:endParaRPr lang="ja-JP" altLang="en-US" dirty="0"/>
            </a:p>
          </p:txBody>
        </p:sp>
        <p:sp>
          <p:nvSpPr>
            <p:cNvPr id="46" name="Document"/>
            <p:cNvSpPr>
              <a:spLocks noEditPoints="1" noChangeArrowheads="1"/>
            </p:cNvSpPr>
            <p:nvPr/>
          </p:nvSpPr>
          <p:spPr bwMode="auto">
            <a:xfrm>
              <a:off x="3059832" y="4036737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a</a:t>
              </a:r>
              <a:endParaRPr lang="ja-JP" altLang="en-US" dirty="0"/>
            </a:p>
          </p:txBody>
        </p:sp>
        <p:sp>
          <p:nvSpPr>
            <p:cNvPr id="47" name="File"/>
            <p:cNvSpPr>
              <a:spLocks noEditPoints="1" noChangeArrowheads="1"/>
            </p:cNvSpPr>
            <p:nvPr/>
          </p:nvSpPr>
          <p:spPr bwMode="auto">
            <a:xfrm>
              <a:off x="4363443" y="2906767"/>
              <a:ext cx="50819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/>
                <a:t>t</a:t>
              </a:r>
              <a:endParaRPr lang="ja-JP" altLang="en-US" dirty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3810735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b</a:t>
              </a:r>
              <a:endParaRPr lang="ja-JP" altLang="en-US" dirty="0"/>
            </a:p>
          </p:txBody>
        </p:sp>
        <p:sp>
          <p:nvSpPr>
            <p:cNvPr id="49" name="Document"/>
            <p:cNvSpPr>
              <a:spLocks noEditPoints="1" noChangeArrowheads="1"/>
            </p:cNvSpPr>
            <p:nvPr/>
          </p:nvSpPr>
          <p:spPr bwMode="auto">
            <a:xfrm>
              <a:off x="5120982" y="4045011"/>
              <a:ext cx="305954" cy="40937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ja-JP" dirty="0" smtClean="0"/>
                <a:t>c</a:t>
              </a:r>
              <a:endParaRPr lang="ja-JP" altLang="en-US" dirty="0"/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3240871" y="2414496"/>
              <a:ext cx="2555265" cy="1600678"/>
              <a:chOff x="720591" y="1904696"/>
              <a:chExt cx="2555265" cy="1600678"/>
            </a:xfrm>
          </p:grpSpPr>
          <p:cxnSp>
            <p:nvCxnSpPr>
              <p:cNvPr id="59" name="直線コネクタ 58"/>
              <p:cNvCxnSpPr/>
              <p:nvPr/>
            </p:nvCxnSpPr>
            <p:spPr>
              <a:xfrm>
                <a:off x="1377008" y="2132856"/>
                <a:ext cx="18988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 rot="16200000">
                <a:off x="605425" y="3387618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グループ化 51"/>
            <p:cNvGrpSpPr/>
            <p:nvPr/>
          </p:nvGrpSpPr>
          <p:grpSpPr>
            <a:xfrm>
              <a:off x="3243461" y="3559355"/>
              <a:ext cx="2030497" cy="461487"/>
              <a:chOff x="2929" y="1904696"/>
              <a:chExt cx="2030497" cy="461487"/>
            </a:xfrm>
          </p:grpSpPr>
          <p:cxnSp>
            <p:nvCxnSpPr>
              <p:cNvPr id="55" name="直線コネクタ 54"/>
              <p:cNvCxnSpPr/>
              <p:nvPr/>
            </p:nvCxnSpPr>
            <p:spPr>
              <a:xfrm>
                <a:off x="2929" y="2133261"/>
                <a:ext cx="20304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 rot="16200000">
                <a:off x="1256362" y="2019862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/>
              <p:cNvCxnSpPr/>
              <p:nvPr/>
            </p:nvCxnSpPr>
            <p:spPr>
              <a:xfrm rot="16200000">
                <a:off x="605424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/>
              <p:cNvCxnSpPr/>
              <p:nvPr/>
            </p:nvCxnSpPr>
            <p:spPr>
              <a:xfrm rot="16200000">
                <a:off x="1915671" y="2248427"/>
                <a:ext cx="232922" cy="2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ile"/>
            <p:cNvSpPr>
              <a:spLocks noEditPoints="1" noChangeArrowheads="1"/>
            </p:cNvSpPr>
            <p:nvPr/>
          </p:nvSpPr>
          <p:spPr bwMode="auto">
            <a:xfrm>
              <a:off x="5508104" y="2927942"/>
              <a:ext cx="576064" cy="451724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FFE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dirty="0" smtClean="0">
                  <a:solidFill>
                    <a:schemeClr val="accent1"/>
                  </a:solidFill>
                </a:rPr>
                <a:t>.</a:t>
              </a:r>
              <a:r>
                <a:rPr lang="en-US" altLang="ja-JP" dirty="0" err="1" smtClean="0">
                  <a:solidFill>
                    <a:schemeClr val="accent1"/>
                  </a:solidFill>
                </a:rPr>
                <a:t>git</a:t>
              </a:r>
              <a:endParaRPr lang="ja-JP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直線コネクタ 53"/>
            <p:cNvCxnSpPr/>
            <p:nvPr/>
          </p:nvCxnSpPr>
          <p:spPr>
            <a:xfrm rot="16200000">
              <a:off x="5678381" y="275782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円/楕円 40"/>
          <p:cNvSpPr/>
          <p:nvPr/>
        </p:nvSpPr>
        <p:spPr>
          <a:xfrm>
            <a:off x="458526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6241446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7825622" y="2708920"/>
            <a:ext cx="576064" cy="5760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二等辺三角形 50"/>
          <p:cNvSpPr/>
          <p:nvPr/>
        </p:nvSpPr>
        <p:spPr>
          <a:xfrm>
            <a:off x="4578896" y="3609020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二等辺三角形 67"/>
          <p:cNvSpPr/>
          <p:nvPr/>
        </p:nvSpPr>
        <p:spPr>
          <a:xfrm>
            <a:off x="7825622" y="3569215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二等辺三角形 78"/>
          <p:cNvSpPr/>
          <p:nvPr/>
        </p:nvSpPr>
        <p:spPr>
          <a:xfrm>
            <a:off x="6232893" y="3580491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1" name="二等辺三角形 80"/>
          <p:cNvSpPr/>
          <p:nvPr/>
        </p:nvSpPr>
        <p:spPr>
          <a:xfrm>
            <a:off x="5023648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二等辺三角形 83"/>
          <p:cNvSpPr/>
          <p:nvPr/>
        </p:nvSpPr>
        <p:spPr>
          <a:xfrm>
            <a:off x="7825622" y="4581128"/>
            <a:ext cx="584705" cy="504056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1 つの角を切り取った四角形 84"/>
          <p:cNvSpPr/>
          <p:nvPr/>
        </p:nvSpPr>
        <p:spPr>
          <a:xfrm>
            <a:off x="4139952" y="4545124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1 つの角を切り取った四角形 85"/>
          <p:cNvSpPr/>
          <p:nvPr/>
        </p:nvSpPr>
        <p:spPr>
          <a:xfrm>
            <a:off x="4773615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1 つの角を切り取った四角形 86"/>
          <p:cNvSpPr/>
          <p:nvPr/>
        </p:nvSpPr>
        <p:spPr>
          <a:xfrm>
            <a:off x="5436096" y="5661248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1 つの角を切り取った四角形 87"/>
          <p:cNvSpPr/>
          <p:nvPr/>
        </p:nvSpPr>
        <p:spPr>
          <a:xfrm>
            <a:off x="6279445" y="4509120"/>
            <a:ext cx="500066" cy="576064"/>
          </a:xfrm>
          <a:prstGeom prst="snip1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a’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/>
          <p:cNvCxnSpPr>
            <a:stCxn id="41" idx="4"/>
            <a:endCxn id="51" idx="0"/>
          </p:cNvCxnSpPr>
          <p:nvPr/>
        </p:nvCxnSpPr>
        <p:spPr>
          <a:xfrm flipH="1">
            <a:off x="4871249" y="3284984"/>
            <a:ext cx="2045" cy="32403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51" idx="3"/>
            <a:endCxn id="85" idx="3"/>
          </p:cNvCxnSpPr>
          <p:nvPr/>
        </p:nvCxnSpPr>
        <p:spPr>
          <a:xfrm flipH="1">
            <a:off x="4389985" y="4113076"/>
            <a:ext cx="4812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51" idx="3"/>
            <a:endCxn id="81" idx="0"/>
          </p:cNvCxnSpPr>
          <p:nvPr/>
        </p:nvCxnSpPr>
        <p:spPr>
          <a:xfrm>
            <a:off x="4871249" y="4113076"/>
            <a:ext cx="4447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1" idx="3"/>
            <a:endCxn id="86" idx="3"/>
          </p:cNvCxnSpPr>
          <p:nvPr/>
        </p:nvCxnSpPr>
        <p:spPr>
          <a:xfrm flipH="1">
            <a:off x="5023648" y="5085184"/>
            <a:ext cx="292353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1" idx="3"/>
            <a:endCxn id="87" idx="3"/>
          </p:cNvCxnSpPr>
          <p:nvPr/>
        </p:nvCxnSpPr>
        <p:spPr>
          <a:xfrm>
            <a:off x="5316001" y="5085184"/>
            <a:ext cx="370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42" idx="2"/>
            <a:endCxn id="41" idx="6"/>
          </p:cNvCxnSpPr>
          <p:nvPr/>
        </p:nvCxnSpPr>
        <p:spPr>
          <a:xfrm flipH="1">
            <a:off x="516132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43" idx="2"/>
            <a:endCxn id="42" idx="6"/>
          </p:cNvCxnSpPr>
          <p:nvPr/>
        </p:nvCxnSpPr>
        <p:spPr>
          <a:xfrm flipH="1">
            <a:off x="6817510" y="299695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42" idx="4"/>
            <a:endCxn id="79" idx="0"/>
          </p:cNvCxnSpPr>
          <p:nvPr/>
        </p:nvCxnSpPr>
        <p:spPr>
          <a:xfrm flipH="1">
            <a:off x="6525246" y="3284984"/>
            <a:ext cx="4232" cy="29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43" idx="4"/>
            <a:endCxn id="68" idx="0"/>
          </p:cNvCxnSpPr>
          <p:nvPr/>
        </p:nvCxnSpPr>
        <p:spPr>
          <a:xfrm>
            <a:off x="8113654" y="3284984"/>
            <a:ext cx="4321" cy="2842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stCxn id="79" idx="3"/>
            <a:endCxn id="88" idx="3"/>
          </p:cNvCxnSpPr>
          <p:nvPr/>
        </p:nvCxnSpPr>
        <p:spPr>
          <a:xfrm>
            <a:off x="6525246" y="4084547"/>
            <a:ext cx="4232" cy="424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79" idx="2"/>
            <a:endCxn id="81" idx="5"/>
          </p:cNvCxnSpPr>
          <p:nvPr/>
        </p:nvCxnSpPr>
        <p:spPr>
          <a:xfrm flipH="1">
            <a:off x="5462177" y="4084547"/>
            <a:ext cx="770716" cy="748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68" idx="3"/>
            <a:endCxn id="84" idx="0"/>
          </p:cNvCxnSpPr>
          <p:nvPr/>
        </p:nvCxnSpPr>
        <p:spPr>
          <a:xfrm>
            <a:off x="8117975" y="4073271"/>
            <a:ext cx="0" cy="5078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68" idx="2"/>
            <a:endCxn id="88" idx="0"/>
          </p:cNvCxnSpPr>
          <p:nvPr/>
        </p:nvCxnSpPr>
        <p:spPr>
          <a:xfrm flipH="1">
            <a:off x="6779511" y="4073271"/>
            <a:ext cx="1046111" cy="72388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84" idx="2"/>
            <a:endCxn id="86" idx="0"/>
          </p:cNvCxnSpPr>
          <p:nvPr/>
        </p:nvCxnSpPr>
        <p:spPr>
          <a:xfrm flipH="1">
            <a:off x="5273681" y="5085184"/>
            <a:ext cx="2551941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>
            <a:stCxn id="84" idx="3"/>
            <a:endCxn id="87" idx="0"/>
          </p:cNvCxnSpPr>
          <p:nvPr/>
        </p:nvCxnSpPr>
        <p:spPr>
          <a:xfrm flipH="1">
            <a:off x="5936162" y="5085184"/>
            <a:ext cx="2181813" cy="8640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/>
          <p:cNvSpPr txBox="1"/>
          <p:nvPr/>
        </p:nvSpPr>
        <p:spPr>
          <a:xfrm>
            <a:off x="6588224" y="222759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新しいコミットオブジェクト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750496" y="566124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Tree </a:t>
            </a:r>
            <a:r>
              <a:rPr lang="ja-JP" altLang="en-US" dirty="0"/>
              <a:t>は変更されたが</a:t>
            </a:r>
            <a:endParaRPr lang="en-US" altLang="ja-JP" dirty="0"/>
          </a:p>
          <a:p>
            <a:r>
              <a:rPr lang="en-US" altLang="ja-JP" dirty="0"/>
              <a:t>Blob </a:t>
            </a:r>
            <a:r>
              <a:rPr lang="ja-JP" altLang="en-US" dirty="0"/>
              <a:t>はそのまま</a:t>
            </a:r>
          </a:p>
        </p:txBody>
      </p:sp>
    </p:spTree>
    <p:extLst>
      <p:ext uri="{BB962C8B-B14F-4D97-AF65-F5344CB8AC3E}">
        <p14:creationId xmlns:p14="http://schemas.microsoft.com/office/powerpoint/2010/main" val="6467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オブジェクトのハッシュ値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すべてのオブジェクトの </a:t>
            </a:r>
            <a:r>
              <a:rPr kumimoji="1" lang="en-US" altLang="ja-JP" dirty="0" smtClean="0"/>
              <a:t>SHA-1</a:t>
            </a:r>
            <a:r>
              <a:rPr lang="ja-JP" altLang="en-US" dirty="0"/>
              <a:t> </a:t>
            </a:r>
            <a:r>
              <a:rPr kumimoji="1" lang="ja-JP" altLang="en-US" dirty="0" smtClean="0"/>
              <a:t>ハッシュ</a:t>
            </a:r>
            <a:endParaRPr lang="en-US" altLang="ja-JP" dirty="0"/>
          </a:p>
          <a:p>
            <a:r>
              <a:rPr lang="ja-JP" altLang="en-US" dirty="0" smtClean="0"/>
              <a:t>比較はすべてハッシュ値で行う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世界中で（事実上の）一意性が担保される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SVN</a:t>
            </a:r>
            <a:r>
              <a:rPr lang="ja-JP" altLang="en-US" dirty="0" smtClean="0"/>
              <a:t>など連番リビジョン番号との違い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リポジトリ</a:t>
            </a:r>
            <a:r>
              <a:rPr lang="ja-JP" altLang="en-US" dirty="0"/>
              <a:t>が</a:t>
            </a:r>
            <a:r>
              <a:rPr kumimoji="1" lang="ja-JP" altLang="en-US" dirty="0" smtClean="0"/>
              <a:t>分散</a:t>
            </a:r>
            <a:r>
              <a:rPr kumimoji="1" lang="ja-JP" altLang="en-US" dirty="0"/>
              <a:t>しても</a:t>
            </a:r>
            <a:r>
              <a:rPr kumimoji="1" lang="ja-JP" altLang="en-US" dirty="0" smtClean="0"/>
              <a:t>安心（後述）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リモートとの通信でもハッシュ値</a:t>
            </a:r>
            <a:r>
              <a:rPr kumimoji="1" lang="ja-JP" altLang="en-US" dirty="0"/>
              <a:t>で</a:t>
            </a:r>
            <a:r>
              <a:rPr kumimoji="1" lang="ja-JP" altLang="en-US" dirty="0" smtClean="0"/>
              <a:t>オブジェクトについて判断できるので高速、低負荷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85720" y="1600200"/>
            <a:ext cx="8572560" cy="5114948"/>
          </a:xfrm>
        </p:spPr>
        <p:txBody>
          <a:bodyPr/>
          <a:lstStyle/>
          <a:p>
            <a:r>
              <a:rPr kumimoji="1" lang="en-US" altLang="ja-JP" dirty="0" smtClean="0"/>
              <a:t>Commit </a:t>
            </a:r>
            <a:r>
              <a:rPr kumimoji="1" lang="ja-JP" altLang="en-US" dirty="0" smtClean="0"/>
              <a:t>オブジェクト（ハッシュ値）へのポインタ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作成、削除が高速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Commit </a:t>
            </a:r>
            <a:r>
              <a:rPr lang="ja-JP" altLang="en-US" dirty="0" smtClean="0"/>
              <a:t>オブジェクトの親コミットをたどることでブランチが表現できる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ブランチの切り替え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重複</a:t>
            </a:r>
            <a:r>
              <a:rPr lang="ja-JP" altLang="en-US" dirty="0"/>
              <a:t>している</a:t>
            </a:r>
            <a:r>
              <a:rPr lang="ja-JP" altLang="en-US" dirty="0" smtClean="0"/>
              <a:t>オブジェクトをハッシュ値で区別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のリポジトリ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リポジトリ</a:t>
            </a:r>
            <a:r>
              <a:rPr kumimoji="1" lang="ja-JP" altLang="en-US" dirty="0" smtClean="0"/>
              <a:t>　＝　データを</a:t>
            </a:r>
            <a:r>
              <a:rPr lang="ja-JP" altLang="en-US" dirty="0" smtClean="0"/>
              <a:t>貯めるところ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ではリポジトリが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ローカルにある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SVN</a:t>
            </a:r>
            <a:r>
              <a:rPr lang="ja-JP" altLang="en-US" dirty="0" smtClean="0"/>
              <a:t>ではローカルにないことが多い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ローカルのリポジトリに対する操作は高速 </a:t>
            </a:r>
            <a:r>
              <a:rPr lang="en-US" altLang="ja-JP" dirty="0" smtClean="0"/>
              <a:t>(</a:t>
            </a:r>
            <a:r>
              <a:rPr lang="ja-JP" altLang="en-US" dirty="0" smtClean="0"/>
              <a:t>通信不要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push, pull </a:t>
            </a:r>
            <a:r>
              <a:rPr lang="ja-JP" altLang="en-US" dirty="0" smtClean="0"/>
              <a:t>などを使って同期を取る </a:t>
            </a:r>
            <a:r>
              <a:rPr lang="en-US" altLang="ja-JP" dirty="0" smtClean="0"/>
              <a:t>(</a:t>
            </a:r>
            <a:r>
              <a:rPr lang="ja-JP" altLang="en-US" dirty="0" smtClean="0"/>
              <a:t>通信がここで発生</a:t>
            </a:r>
            <a:r>
              <a:rPr lang="en-US" altLang="ja-JP" dirty="0" smtClean="0"/>
              <a:t>)</a:t>
            </a:r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手元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リポジトリ</a:t>
            </a:r>
            <a:r>
              <a:rPr kumimoji="1" lang="ja-JP" altLang="en-US" dirty="0"/>
              <a:t>で</a:t>
            </a:r>
            <a:r>
              <a:rPr kumimoji="1" lang="ja-JP" altLang="en-US" dirty="0" smtClean="0"/>
              <a:t>はコンフリクトしない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ブランチの使い方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28596" y="1142984"/>
            <a:ext cx="8229600" cy="5715016"/>
          </a:xfrm>
        </p:spPr>
        <p:txBody>
          <a:bodyPr>
            <a:noAutofit/>
          </a:bodyPr>
          <a:lstStyle/>
          <a:p>
            <a:r>
              <a:rPr lang="ja-JP" altLang="en-US" dirty="0"/>
              <a:t>最初</a:t>
            </a:r>
            <a:r>
              <a:rPr kumimoji="1" lang="ja-JP" altLang="en-US" dirty="0" smtClean="0"/>
              <a:t>は </a:t>
            </a:r>
            <a:r>
              <a:rPr kumimoji="1" lang="en-US" altLang="ja-JP" dirty="0"/>
              <a:t>master</a:t>
            </a:r>
          </a:p>
          <a:p>
            <a:pPr lvl="1"/>
            <a:r>
              <a:rPr kumimoji="1" lang="en-US" altLang="ja-JP" dirty="0" err="1"/>
              <a:t>git</a:t>
            </a:r>
            <a:r>
              <a:rPr kumimoji="1" lang="en-US" altLang="ja-JP" dirty="0"/>
              <a:t> branch</a:t>
            </a:r>
            <a:r>
              <a:rPr lang="ja-JP" altLang="en-US" dirty="0"/>
              <a:t> </a:t>
            </a:r>
            <a:r>
              <a:rPr kumimoji="1" lang="ja-JP" altLang="en-US" dirty="0"/>
              <a:t>で作成</a:t>
            </a:r>
            <a:endParaRPr kumimoji="1" lang="en-US" altLang="ja-JP" dirty="0"/>
          </a:p>
          <a:p>
            <a:pPr lvl="1"/>
            <a:r>
              <a:rPr lang="en-US" altLang="ja-JP" dirty="0" err="1"/>
              <a:t>git</a:t>
            </a:r>
            <a:r>
              <a:rPr lang="en-US" altLang="ja-JP" dirty="0"/>
              <a:t> checkout </a:t>
            </a:r>
            <a:r>
              <a:rPr lang="ja-JP" altLang="en-US" dirty="0"/>
              <a:t>で移動</a:t>
            </a:r>
            <a:endParaRPr kumimoji="1" lang="en-US" altLang="ja-JP" dirty="0"/>
          </a:p>
          <a:p>
            <a:endParaRPr kumimoji="1" lang="en-US" altLang="ja-JP" sz="1600" dirty="0"/>
          </a:p>
          <a:p>
            <a:r>
              <a:rPr lang="ja-JP" altLang="en-US" dirty="0"/>
              <a:t>フィーチャブランチ</a:t>
            </a:r>
            <a:r>
              <a:rPr lang="en-US" altLang="ja-JP" dirty="0"/>
              <a:t>(</a:t>
            </a:r>
            <a:r>
              <a:rPr lang="ja-JP" altLang="en-US" dirty="0"/>
              <a:t>トピックブランチ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機能ごとにブランチをきる</a:t>
            </a:r>
            <a:endParaRPr lang="en-US" altLang="ja-JP" dirty="0"/>
          </a:p>
          <a:p>
            <a:pPr lvl="1"/>
            <a:r>
              <a:rPr kumimoji="1" lang="ja-JP" altLang="en-US" dirty="0"/>
              <a:t>短命なブランチ</a:t>
            </a:r>
            <a:endParaRPr kumimoji="1" lang="en-US" altLang="ja-JP" dirty="0"/>
          </a:p>
          <a:p>
            <a:endParaRPr kumimoji="1" lang="en-US" altLang="ja-JP" sz="1600" dirty="0"/>
          </a:p>
          <a:p>
            <a:r>
              <a:rPr lang="ja-JP" altLang="en-US" dirty="0"/>
              <a:t>さまざまなプラクティス</a:t>
            </a:r>
            <a:endParaRPr lang="en-US" altLang="ja-JP" dirty="0"/>
          </a:p>
          <a:p>
            <a:pPr lvl="1"/>
            <a:r>
              <a:rPr lang="en-US" b="1" dirty="0"/>
              <a:t>A successful </a:t>
            </a:r>
            <a:r>
              <a:rPr lang="en-US" b="1" dirty="0" err="1"/>
              <a:t>Git</a:t>
            </a:r>
            <a:r>
              <a:rPr lang="en-US" b="1" dirty="0"/>
              <a:t> branching model</a:t>
            </a:r>
            <a:endParaRPr kumimoji="1" lang="en-US" altLang="ja-JP" dirty="0"/>
          </a:p>
          <a:p>
            <a:pPr lvl="2"/>
            <a:r>
              <a:rPr lang="ja-JP" altLang="en-US" sz="1600" dirty="0"/>
              <a:t>英語：</a:t>
            </a:r>
            <a:r>
              <a:rPr lang="en-US" sz="1600" dirty="0">
                <a:hlinkClick r:id="rId3"/>
              </a:rPr>
              <a:t> http://nvie.com/posts/a-successful-git-branching-model/</a:t>
            </a:r>
            <a:endParaRPr lang="en-US" altLang="ja-JP" sz="1600" dirty="0"/>
          </a:p>
          <a:p>
            <a:pPr lvl="2"/>
            <a:r>
              <a:rPr kumimoji="1" lang="ja-JP" altLang="en-US" sz="1400" dirty="0"/>
              <a:t>日本語：</a:t>
            </a:r>
            <a:r>
              <a:rPr lang="en-US" sz="1400" dirty="0">
                <a:hlinkClick r:id="rId4"/>
              </a:rPr>
              <a:t>http://keijinsonyaban.blogspot.com/2010/10/successful-git-branching-model.html</a:t>
            </a:r>
            <a:endParaRPr kumimoji="1" lang="en-US" altLang="ja-JP" sz="14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ブランチのイメージ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  <a:endCxn id="9" idx="2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26783" y="5286388"/>
            <a:ext cx="6221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HEAD </a:t>
            </a:r>
            <a:r>
              <a:rPr kumimoji="1" lang="ja-JP" altLang="en-US" sz="3600" dirty="0" smtClean="0"/>
              <a:t>は</a:t>
            </a:r>
            <a:r>
              <a:rPr lang="ja-JP" altLang="en-US" sz="3600" dirty="0"/>
              <a:t>現在</a:t>
            </a:r>
            <a:r>
              <a:rPr lang="ja-JP" altLang="en-US" sz="3600" dirty="0" smtClean="0"/>
              <a:t>のブランチを表す</a:t>
            </a:r>
            <a:endParaRPr kumimoji="1" lang="ja-JP" altLang="en-US" sz="3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branch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0"/>
            <a:endCxn id="9" idx="2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3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checkout 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3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845956" y="164305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15" idx="2"/>
            <a:endCxn id="13" idx="0"/>
          </p:cNvCxnSpPr>
          <p:nvPr/>
        </p:nvCxnSpPr>
        <p:spPr>
          <a:xfrm rot="5400000">
            <a:off x="2381741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845956" y="45720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0"/>
          </p:cNvCxnSpPr>
          <p:nvPr/>
        </p:nvCxnSpPr>
        <p:spPr>
          <a:xfrm rot="5400000" flipH="1" flipV="1">
            <a:off x="2346022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96"/>
            <a:ext cx="8229600" cy="1143000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 &amp;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 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762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3035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9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845956" y="228599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6" idx="2"/>
          </p:cNvCxnSpPr>
          <p:nvPr/>
        </p:nvCxnSpPr>
        <p:spPr>
          <a:xfrm rot="5400000">
            <a:off x="2380282" y="282031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845956" y="164305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>
            <a:stCxn id="28" idx="2"/>
            <a:endCxn id="26" idx="0"/>
          </p:cNvCxnSpPr>
          <p:nvPr/>
        </p:nvCxnSpPr>
        <p:spPr>
          <a:xfrm rot="5400000">
            <a:off x="2381741" y="217883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3" grpId="0" animBg="1"/>
      <p:bldP spid="19" grpId="0" animBg="1"/>
      <p:bldP spid="26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9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checkout master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45956" y="3856537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54305" y="3721944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845162" y="4490193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2385987" y="4387282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edit; </a:t>
            </a:r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commit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12783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21132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11989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3852814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45956" y="3856537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19" idx="0"/>
          </p:cNvCxnSpPr>
          <p:nvPr/>
        </p:nvCxnSpPr>
        <p:spPr>
          <a:xfrm rot="16200000" flipV="1">
            <a:off x="2354305" y="3721944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1845162" y="4490193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26" idx="0"/>
            <a:endCxn id="19" idx="2"/>
          </p:cNvCxnSpPr>
          <p:nvPr/>
        </p:nvCxnSpPr>
        <p:spPr>
          <a:xfrm rot="5400000" flipH="1" flipV="1">
            <a:off x="2385987" y="4387282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7" grpId="0" animBg="1"/>
      <p:bldP spid="19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merge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086316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594665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085522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5626347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55576" y="5786454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両方の変更点を問題ない形で持つ</a:t>
            </a:r>
            <a:endParaRPr kumimoji="1" lang="ja-JP" altLang="en-US" sz="32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312783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0"/>
          </p:cNvCxnSpPr>
          <p:nvPr/>
        </p:nvCxnSpPr>
        <p:spPr>
          <a:xfrm rot="16200000" flipV="1">
            <a:off x="3821132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311989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3" idx="0"/>
            <a:endCxn id="26" idx="2"/>
          </p:cNvCxnSpPr>
          <p:nvPr/>
        </p:nvCxnSpPr>
        <p:spPr>
          <a:xfrm rot="5400000" flipH="1" flipV="1">
            <a:off x="3852814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1" grpId="0" animBg="1"/>
      <p:bldP spid="34" grpId="0"/>
      <p:bldP spid="26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reset --hard 23ca1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36490" y="387888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2344839" y="3744291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835696" y="451254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2376521" y="4409629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086316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0"/>
          </p:cNvCxnSpPr>
          <p:nvPr/>
        </p:nvCxnSpPr>
        <p:spPr>
          <a:xfrm rot="16200000" flipV="1">
            <a:off x="5594665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5085522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33" idx="0"/>
            <a:endCxn id="26" idx="2"/>
          </p:cNvCxnSpPr>
          <p:nvPr/>
        </p:nvCxnSpPr>
        <p:spPr>
          <a:xfrm rot="5400000" flipH="1" flipV="1">
            <a:off x="5626347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6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merge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54032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99593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  <a:endCxn id="17" idx="0"/>
          </p:cNvCxnSpPr>
          <p:nvPr/>
        </p:nvCxnSpPr>
        <p:spPr>
          <a:xfrm>
            <a:off x="4638878" y="2071678"/>
            <a:ext cx="781326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537408" y="957704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2"/>
            <a:endCxn id="9" idx="0"/>
          </p:cNvCxnSpPr>
          <p:nvPr/>
        </p:nvCxnSpPr>
        <p:spPr>
          <a:xfrm>
            <a:off x="6180350" y="1386332"/>
            <a:ext cx="2918" cy="25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cxnSp>
        <p:nvCxnSpPr>
          <p:cNvPr id="12" name="直線矢印コネクタ 11"/>
          <p:cNvCxnSpPr>
            <a:stCxn id="9" idx="2"/>
            <a:endCxn id="17" idx="0"/>
          </p:cNvCxnSpPr>
          <p:nvPr/>
        </p:nvCxnSpPr>
        <p:spPr>
          <a:xfrm flipH="1">
            <a:off x="5420204" y="2071678"/>
            <a:ext cx="763064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17198" y="5247845"/>
            <a:ext cx="6617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ブランチ</a:t>
            </a:r>
            <a:r>
              <a:rPr lang="ja-JP" altLang="en-US" sz="3200" dirty="0" smtClean="0"/>
              <a:t>を</a:t>
            </a:r>
            <a:r>
              <a:rPr lang="ja-JP" altLang="en-US" sz="3200" dirty="0"/>
              <a:t>移動するだけ</a:t>
            </a:r>
            <a:r>
              <a:rPr lang="ja-JP" altLang="en-US" sz="3200" dirty="0" smtClean="0"/>
              <a:t>でマージ完了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→</a:t>
            </a:r>
            <a:r>
              <a:rPr kumimoji="1" lang="en-US" altLang="ja-JP" sz="3200" dirty="0" smtClean="0"/>
              <a:t>fast forward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merge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36490" y="3878884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26" idx="0"/>
          </p:cNvCxnSpPr>
          <p:nvPr/>
        </p:nvCxnSpPr>
        <p:spPr>
          <a:xfrm rot="16200000" flipV="1">
            <a:off x="2344839" y="3744291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835696" y="4512540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0"/>
            <a:endCxn id="26" idx="2"/>
          </p:cNvCxnSpPr>
          <p:nvPr/>
        </p:nvCxnSpPr>
        <p:spPr>
          <a:xfrm rot="5400000" flipH="1" flipV="1">
            <a:off x="2376521" y="4409629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6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5" grpId="0" animBg="1"/>
      <p:bldP spid="30" grpId="0"/>
      <p:bldP spid="26" grpId="0" animBg="1"/>
      <p:bldP spid="34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rogit.org/figures/ch5/18333fig0501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285860"/>
            <a:ext cx="4762500" cy="238125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多人数開発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043608" y="1285860"/>
            <a:ext cx="4906888" cy="67667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では１リポジトリ複数ツリー</a:t>
            </a:r>
            <a:endParaRPr kumimoji="1" lang="en-US" altLang="ja-JP" dirty="0" smtClean="0"/>
          </a:p>
        </p:txBody>
      </p:sp>
      <p:pic>
        <p:nvPicPr>
          <p:cNvPr id="15362" name="Picture 2" descr="http://progit.org/figures/ch5/18333fig0502-t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96" y="3714752"/>
            <a:ext cx="5286380" cy="2135699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3347864" y="6453336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Figures from Pro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lang="en-US" dirty="0" smtClean="0">
                <a:hlinkClick r:id="rId4"/>
              </a:rPr>
              <a:t>http://progit.org/book/ja/ch5-1.html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381500" y="5776664"/>
            <a:ext cx="4762500" cy="676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/>
              <a:t>Git</a:t>
            </a:r>
            <a:r>
              <a:rPr lang="ja-JP" altLang="en-US" dirty="0" smtClean="0"/>
              <a:t>では個人がリポジトリを持つ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reset --hard 12bae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99214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111115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47864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12bae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3888689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ccb32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4032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3995936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30" idx="2"/>
          </p:cNvCxnSpPr>
          <p:nvPr/>
        </p:nvCxnSpPr>
        <p:spPr>
          <a:xfrm>
            <a:off x="4638878" y="2071678"/>
            <a:ext cx="781326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5537408" y="957704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4" idx="2"/>
            <a:endCxn id="26" idx="0"/>
          </p:cNvCxnSpPr>
          <p:nvPr/>
        </p:nvCxnSpPr>
        <p:spPr>
          <a:xfrm>
            <a:off x="6180350" y="1386332"/>
            <a:ext cx="2918" cy="256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6" idx="2"/>
          </p:cNvCxnSpPr>
          <p:nvPr/>
        </p:nvCxnSpPr>
        <p:spPr>
          <a:xfrm flipH="1">
            <a:off x="5420204" y="2071678"/>
            <a:ext cx="763064" cy="19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5" grpId="0" animBg="1"/>
      <p:bldP spid="26" grpId="0" animBg="1"/>
      <p:bldP spid="30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ちょっと表記を変更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47864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0"/>
            <a:endCxn id="9" idx="2"/>
          </p:cNvCxnSpPr>
          <p:nvPr/>
        </p:nvCxnSpPr>
        <p:spPr>
          <a:xfrm rot="5400000" flipH="1" flipV="1">
            <a:off x="3888689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1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checkout 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3347864" y="513422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>
            <a:stCxn id="25" idx="0"/>
          </p:cNvCxnSpPr>
          <p:nvPr/>
        </p:nvCxnSpPr>
        <p:spPr>
          <a:xfrm rot="5400000" flipH="1" flipV="1">
            <a:off x="3888689" y="5031315"/>
            <a:ext cx="20502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>
                <a:solidFill>
                  <a:srgbClr val="FF0000"/>
                </a:solidFill>
              </a:rPr>
              <a:t>git</a:t>
            </a:r>
            <a:r>
              <a:rPr lang="en-US" altLang="ja-JP" dirty="0" smtClean="0">
                <a:solidFill>
                  <a:srgbClr val="FF0000"/>
                </a:solidFill>
              </a:rPr>
              <a:t> rebase master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454468" y="386617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88794" y="4400504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7" idx="2"/>
            <a:endCxn id="21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7" idx="3"/>
            <a:endCxn id="21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54468" y="322323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6990253" y="37590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9714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2590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4598667" y="3903089"/>
            <a:ext cx="498479" cy="937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3"/>
            <a:endCxn id="34" idx="1"/>
          </p:cNvCxnSpPr>
          <p:nvPr/>
        </p:nvCxnSpPr>
        <p:spPr>
          <a:xfrm>
            <a:off x="6311592" y="4840333"/>
            <a:ext cx="2143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741543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32" idx="2"/>
          </p:cNvCxnSpPr>
          <p:nvPr/>
        </p:nvCxnSpPr>
        <p:spPr>
          <a:xfrm rot="5400000">
            <a:off x="5275869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741543" y="1000108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38" idx="2"/>
          </p:cNvCxnSpPr>
          <p:nvPr/>
        </p:nvCxnSpPr>
        <p:spPr>
          <a:xfrm rot="5400000">
            <a:off x="5277328" y="153589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3" grpId="0" animBg="1"/>
      <p:bldP spid="34" grpId="0" animBg="1"/>
      <p:bldP spid="32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0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図が見にくいのでマージコミットを消す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348658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3857007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812981" y="2266509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4" idx="3"/>
            <a:endCxn id="17" idx="1"/>
          </p:cNvCxnSpPr>
          <p:nvPr/>
        </p:nvCxnSpPr>
        <p:spPr>
          <a:xfrm>
            <a:off x="4598667" y="2597722"/>
            <a:ext cx="214314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454468" y="3866178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88794" y="4400504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454468" y="3223236"/>
            <a:ext cx="1285884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HEAD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</p:cNvCxnSpPr>
          <p:nvPr/>
        </p:nvCxnSpPr>
        <p:spPr>
          <a:xfrm rot="5400000">
            <a:off x="6990253" y="37590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9714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25906" y="4509120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2’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4598667" y="3903089"/>
            <a:ext cx="498479" cy="937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3"/>
            <a:endCxn id="34" idx="1"/>
          </p:cNvCxnSpPr>
          <p:nvPr/>
        </p:nvCxnSpPr>
        <p:spPr>
          <a:xfrm>
            <a:off x="6311592" y="4840333"/>
            <a:ext cx="21431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55576" y="5786454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fast forward</a:t>
            </a:r>
            <a:r>
              <a:rPr lang="ja-JP" altLang="en-US" sz="3200" dirty="0"/>
              <a:t> </a:t>
            </a:r>
            <a:r>
              <a:rPr lang="en-US" altLang="ja-JP" sz="3200" dirty="0" smtClean="0"/>
              <a:t>merge</a:t>
            </a:r>
            <a:r>
              <a:rPr lang="ja-JP" altLang="en-US" sz="3200" dirty="0" smtClean="0"/>
              <a:t>可能！</a:t>
            </a:r>
            <a:endParaRPr kumimoji="1" lang="ja-JP" altLang="en-US" sz="3200" dirty="0"/>
          </a:p>
        </p:txBody>
      </p:sp>
      <p:sp>
        <p:nvSpPr>
          <p:cNvPr id="25" name="角丸四角形 24"/>
          <p:cNvSpPr/>
          <p:nvPr/>
        </p:nvSpPr>
        <p:spPr>
          <a:xfrm>
            <a:off x="5098733" y="3571876"/>
            <a:ext cx="1214446" cy="662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endCxn id="25" idx="0"/>
          </p:cNvCxnSpPr>
          <p:nvPr/>
        </p:nvCxnSpPr>
        <p:spPr>
          <a:xfrm rot="16200000" flipH="1">
            <a:off x="5241609" y="3107529"/>
            <a:ext cx="642942" cy="28575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endCxn id="25" idx="1"/>
          </p:cNvCxnSpPr>
          <p:nvPr/>
        </p:nvCxnSpPr>
        <p:spPr>
          <a:xfrm>
            <a:off x="4598667" y="3903089"/>
            <a:ext cx="500066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実は</a:t>
            </a:r>
            <a:r>
              <a:rPr kumimoji="1" lang="en-US" altLang="ja-JP" dirty="0" smtClean="0"/>
              <a:t>SVN</a:t>
            </a:r>
            <a:r>
              <a:rPr kumimoji="1" lang="ja-JP" altLang="en-US" dirty="0" smtClean="0"/>
              <a:t>でもやってた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870292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378641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endCxn id="14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358124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3892450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5786454"/>
            <a:ext cx="6179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競合が発生して</a:t>
            </a:r>
            <a:r>
              <a:rPr kumimoji="1" lang="ja-JP" altLang="en-US" sz="3200" dirty="0" smtClean="0"/>
              <a:t>コミットできない・・・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SVN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時の競合の解決≒</a:t>
            </a:r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870292" y="450057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5378641" y="4365977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408557" y="2900331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32" idx="3"/>
            <a:endCxn id="14" idx="1"/>
          </p:cNvCxnSpPr>
          <p:nvPr/>
        </p:nvCxnSpPr>
        <p:spPr>
          <a:xfrm flipV="1">
            <a:off x="6066916" y="3231544"/>
            <a:ext cx="341641" cy="671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382460" y="227687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16786" y="281119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5786454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競合を解決・・・ここが</a:t>
            </a:r>
            <a:r>
              <a:rPr lang="en-US" altLang="ja-JP" sz="3200" dirty="0" smtClean="0"/>
              <a:t>rebase</a:t>
            </a:r>
            <a:r>
              <a:rPr lang="ja-JP" altLang="en-US" sz="3200" dirty="0" smtClean="0"/>
              <a:t>っぽい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84221" y="2266509"/>
            <a:ext cx="1214446" cy="66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未コミット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 flipV="1">
            <a:off x="3059832" y="2597722"/>
            <a:ext cx="324389" cy="6624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358124" y="1643050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21" idx="2"/>
          </p:cNvCxnSpPr>
          <p:nvPr/>
        </p:nvCxnSpPr>
        <p:spPr>
          <a:xfrm rot="5400000">
            <a:off x="3892450" y="2177376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5" grpId="0"/>
      <p:bldP spid="18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SVN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時の競合の解決≒</a:t>
            </a:r>
            <a:r>
              <a:rPr lang="en-US" altLang="ja-JP" dirty="0" smtClean="0"/>
              <a:t>rebase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5720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857356" y="2928934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矢印コネクタ 6"/>
          <p:cNvCxnSpPr>
            <a:stCxn id="4" idx="3"/>
            <a:endCxn id="6" idx="1"/>
          </p:cNvCxnSpPr>
          <p:nvPr/>
        </p:nvCxnSpPr>
        <p:spPr>
          <a:xfrm>
            <a:off x="1500166" y="3260147"/>
            <a:ext cx="357190" cy="15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6382460" y="3839285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リポジトリ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9" idx="0"/>
          </p:cNvCxnSpPr>
          <p:nvPr/>
        </p:nvCxnSpPr>
        <p:spPr>
          <a:xfrm rot="16200000" flipV="1">
            <a:off x="6890809" y="3704692"/>
            <a:ext cx="266269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6408557" y="2900331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直線矢印コネクタ 19"/>
          <p:cNvCxnSpPr>
            <a:stCxn id="32" idx="3"/>
            <a:endCxn id="14" idx="1"/>
          </p:cNvCxnSpPr>
          <p:nvPr/>
        </p:nvCxnSpPr>
        <p:spPr>
          <a:xfrm flipV="1">
            <a:off x="6066916" y="3231544"/>
            <a:ext cx="341641" cy="6715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7" idx="3"/>
            <a:endCxn id="32" idx="1"/>
          </p:cNvCxnSpPr>
          <p:nvPr/>
        </p:nvCxnSpPr>
        <p:spPr>
          <a:xfrm flipV="1">
            <a:off x="4598667" y="3903088"/>
            <a:ext cx="253803" cy="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6382460" y="2276872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23" idx="2"/>
          </p:cNvCxnSpPr>
          <p:nvPr/>
        </p:nvCxnSpPr>
        <p:spPr>
          <a:xfrm rot="5400000">
            <a:off x="6916786" y="2811198"/>
            <a:ext cx="214314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384221" y="3571876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9" name="直線矢印コネクタ 28"/>
          <p:cNvCxnSpPr>
            <a:endCxn id="27" idx="1"/>
          </p:cNvCxnSpPr>
          <p:nvPr/>
        </p:nvCxnSpPr>
        <p:spPr>
          <a:xfrm>
            <a:off x="3059832" y="3260147"/>
            <a:ext cx="324389" cy="6429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5576" y="5786454"/>
            <a:ext cx="812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そしてコミット！ただしこの作業はやり直し不可</a:t>
            </a:r>
            <a:endParaRPr kumimoji="1" lang="ja-JP" altLang="en-US" sz="3200" dirty="0"/>
          </a:p>
        </p:txBody>
      </p:sp>
      <p:sp>
        <p:nvSpPr>
          <p:cNvPr id="32" name="角丸四角形 31"/>
          <p:cNvSpPr/>
          <p:nvPr/>
        </p:nvSpPr>
        <p:spPr>
          <a:xfrm>
            <a:off x="4852470" y="3571875"/>
            <a:ext cx="1214446" cy="66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7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分散リポジトリ</a:t>
            </a:r>
            <a:r>
              <a:rPr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矢印 19"/>
          <p:cNvSpPr/>
          <p:nvPr/>
        </p:nvSpPr>
        <p:spPr>
          <a:xfrm>
            <a:off x="2543236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43368" y="3357562"/>
            <a:ext cx="2490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 clone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分散リポジトリ</a:t>
            </a:r>
            <a:r>
              <a:rPr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71600" y="3481844"/>
            <a:ext cx="724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リポジトリはバラバラに成長するが、区別できる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264632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51034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6763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 flipV="1">
            <a:off x="3754034" y="5361460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多人数開発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共有リポジトリに </a:t>
            </a:r>
            <a:r>
              <a:rPr lang="en-US" altLang="ja-JP" dirty="0" smtClean="0"/>
              <a:t>pull, push </a:t>
            </a:r>
            <a:r>
              <a:rPr lang="ja-JP" altLang="en-US" dirty="0" smtClean="0"/>
              <a:t>をする</a:t>
            </a:r>
            <a:endParaRPr lang="en-US" altLang="ja-JP" dirty="0" smtClean="0"/>
          </a:p>
          <a:p>
            <a:r>
              <a:rPr lang="ja-JP" altLang="en-US" dirty="0" smtClean="0"/>
              <a:t>共有リポジトリは複数ある場合も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CI</a:t>
            </a:r>
            <a:r>
              <a:rPr lang="ja-JP" altLang="en-US" dirty="0" smtClean="0"/>
              <a:t>サーバとステージング用と</a:t>
            </a:r>
            <a:r>
              <a:rPr lang="ja-JP" altLang="en-US" dirty="0" err="1" smtClean="0"/>
              <a:t>、、、</a:t>
            </a:r>
            <a:endParaRPr lang="ja-JP" altLang="en-US" dirty="0" smtClean="0"/>
          </a:p>
          <a:p>
            <a:endParaRPr kumimoji="1" lang="ja-JP" altLang="en-US" dirty="0"/>
          </a:p>
        </p:txBody>
      </p:sp>
      <p:pic>
        <p:nvPicPr>
          <p:cNvPr id="4" name="Picture 2" descr="http://progit.org/figures/ch5/18333fig0502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0928"/>
            <a:ext cx="7643834" cy="3088111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3347864" y="6453336"/>
            <a:ext cx="559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Figures from Pro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lang="en-US" dirty="0" smtClean="0">
                <a:hlinkClick r:id="rId3"/>
              </a:rPr>
              <a:t>http://progit.org/book/ja/ch5-1.html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fetch origin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403648" y="34818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変更分</a:t>
            </a:r>
            <a:r>
              <a:rPr lang="ja-JP" altLang="en-US" sz="2800" dirty="0" smtClean="0"/>
              <a:t>だけ取得</a:t>
            </a:r>
            <a:endParaRPr lang="ja-JP" altLang="en-US" sz="28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257526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43928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51900" y="544522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3735302" y="5361460"/>
            <a:ext cx="516598" cy="373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矢印 25"/>
          <p:cNvSpPr/>
          <p:nvPr/>
        </p:nvSpPr>
        <p:spPr>
          <a:xfrm>
            <a:off x="4355976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248899" y="4665920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>
            <a:endCxn id="27" idx="1"/>
          </p:cNvCxnSpPr>
          <p:nvPr/>
        </p:nvCxnSpPr>
        <p:spPr>
          <a:xfrm flipV="1">
            <a:off x="3735302" y="4955306"/>
            <a:ext cx="513597" cy="40615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071259" y="431276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79708" y="583932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merge origin/master;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ja-JP" dirty="0" smtClean="0">
                <a:solidFill>
                  <a:srgbClr val="FF0000"/>
                </a:solidFill>
              </a:rPr>
              <a:t> push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1285860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A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4214818"/>
            <a:ext cx="7240318" cy="2059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B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14476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686112" y="2143116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直線矢印コネクタ 10"/>
          <p:cNvCxnSpPr>
            <a:stCxn id="6" idx="3"/>
            <a:endCxn id="8" idx="1"/>
          </p:cNvCxnSpPr>
          <p:nvPr/>
        </p:nvCxnSpPr>
        <p:spPr>
          <a:xfrm>
            <a:off x="2175557" y="2432502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114476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ba31c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86112" y="507207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直線矢印コネクタ 17"/>
          <p:cNvCxnSpPr>
            <a:stCxn id="15" idx="3"/>
            <a:endCxn id="17" idx="1"/>
          </p:cNvCxnSpPr>
          <p:nvPr/>
        </p:nvCxnSpPr>
        <p:spPr>
          <a:xfrm>
            <a:off x="2175557" y="5361460"/>
            <a:ext cx="5105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707904" y="34818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変更点</a:t>
            </a:r>
            <a:r>
              <a:rPr lang="ja-JP" altLang="en-US" sz="2800" dirty="0" smtClean="0"/>
              <a:t>を通知</a:t>
            </a:r>
            <a:endParaRPr lang="ja-JP" altLang="en-US" sz="28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SCMBC 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4257526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3" name="直線矢印コネクタ 22"/>
          <p:cNvCxnSpPr>
            <a:endCxn id="22" idx="1"/>
          </p:cNvCxnSpPr>
          <p:nvPr/>
        </p:nvCxnSpPr>
        <p:spPr>
          <a:xfrm flipV="1">
            <a:off x="3743928" y="2430868"/>
            <a:ext cx="513598" cy="163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251900" y="544522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5" name="直線矢印コネクタ 24"/>
          <p:cNvCxnSpPr>
            <a:endCxn id="24" idx="1"/>
          </p:cNvCxnSpPr>
          <p:nvPr/>
        </p:nvCxnSpPr>
        <p:spPr>
          <a:xfrm>
            <a:off x="3735302" y="5361460"/>
            <a:ext cx="516598" cy="373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下矢印 25"/>
          <p:cNvSpPr/>
          <p:nvPr/>
        </p:nvSpPr>
        <p:spPr>
          <a:xfrm rot="10800000">
            <a:off x="5930417" y="3286124"/>
            <a:ext cx="873831" cy="112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4248899" y="4665920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924c3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28" name="直線矢印コネクタ 27"/>
          <p:cNvCxnSpPr>
            <a:endCxn id="27" idx="1"/>
          </p:cNvCxnSpPr>
          <p:nvPr/>
        </p:nvCxnSpPr>
        <p:spPr>
          <a:xfrm flipV="1">
            <a:off x="3735302" y="4955306"/>
            <a:ext cx="513597" cy="40615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588224" y="465313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origin/master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20035" y="558924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815175" y="5085184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23ca1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直線矢印コネクタ 33"/>
          <p:cNvCxnSpPr>
            <a:stCxn id="24" idx="3"/>
            <a:endCxn id="33" idx="1"/>
          </p:cNvCxnSpPr>
          <p:nvPr/>
        </p:nvCxnSpPr>
        <p:spPr>
          <a:xfrm flipV="1">
            <a:off x="5312981" y="5374570"/>
            <a:ext cx="502194" cy="36004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3"/>
            <a:endCxn id="33" idx="1"/>
          </p:cNvCxnSpPr>
          <p:nvPr/>
        </p:nvCxnSpPr>
        <p:spPr>
          <a:xfrm>
            <a:off x="5309980" y="4955306"/>
            <a:ext cx="505195" cy="41926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5815175" y="2141482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23ca1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259877" y="2743717"/>
            <a:ext cx="1061081" cy="57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B050"/>
                </a:solidFill>
              </a:rPr>
              <a:t>7128d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>
            <a:stCxn id="22" idx="3"/>
            <a:endCxn id="36" idx="1"/>
          </p:cNvCxnSpPr>
          <p:nvPr/>
        </p:nvCxnSpPr>
        <p:spPr>
          <a:xfrm>
            <a:off x="5318607" y="2430868"/>
            <a:ext cx="49656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3"/>
            <a:endCxn id="37" idx="1"/>
          </p:cNvCxnSpPr>
          <p:nvPr/>
        </p:nvCxnSpPr>
        <p:spPr>
          <a:xfrm>
            <a:off x="3747193" y="2432502"/>
            <a:ext cx="512684" cy="6006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37" idx="3"/>
            <a:endCxn id="36" idx="1"/>
          </p:cNvCxnSpPr>
          <p:nvPr/>
        </p:nvCxnSpPr>
        <p:spPr>
          <a:xfrm flipV="1">
            <a:off x="5320958" y="2430868"/>
            <a:ext cx="494217" cy="60223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さいごに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ja-JP" altLang="en-US" dirty="0" smtClean="0"/>
              <a:t>オブジェクトを理解し、</a:t>
            </a:r>
            <a:endParaRPr lang="en-US" altLang="ja-JP" dirty="0" smtClean="0"/>
          </a:p>
          <a:p>
            <a:r>
              <a:rPr lang="ja-JP" altLang="en-US" dirty="0" smtClean="0"/>
              <a:t>ブランチの考え方を理解し、</a:t>
            </a:r>
            <a:endParaRPr lang="en-US" altLang="ja-JP" dirty="0" smtClean="0"/>
          </a:p>
          <a:p>
            <a:r>
              <a:rPr lang="ja-JP" altLang="en-US" dirty="0" smtClean="0"/>
              <a:t>コミットグラフを頭に思い浮かべることができれば勝てる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3481844"/>
            <a:ext cx="724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そう</a:t>
            </a:r>
            <a:r>
              <a:rPr lang="ja-JP" altLang="en-US" sz="2800" dirty="0" smtClean="0"/>
              <a:t>すれば</a:t>
            </a:r>
            <a:r>
              <a:rPr lang="en-US" altLang="ja-JP" sz="2800" dirty="0" smtClean="0"/>
              <a:t>reset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rebase</a:t>
            </a:r>
            <a:r>
              <a:rPr lang="ja-JP" altLang="en-US" sz="2800" dirty="0" smtClean="0"/>
              <a:t>も理解しやすいよ！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680" y="4005064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みんなで</a:t>
            </a:r>
            <a:r>
              <a:rPr lang="en-US" altLang="ja-JP" sz="2800" dirty="0" smtClean="0"/>
              <a:t>reset/rebase</a:t>
            </a:r>
            <a:r>
              <a:rPr lang="ja-JP" altLang="en-US" sz="2800" dirty="0" smtClean="0"/>
              <a:t>しまくろう！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190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lang="ja-JP" altLang="en-US" dirty="0"/>
              <a:t> </a:t>
            </a:r>
            <a:r>
              <a:rPr lang="ja-JP" altLang="en-US" dirty="0" smtClean="0"/>
              <a:t>のオブジェクト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すべて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Immutable</a:t>
            </a:r>
            <a:r>
              <a:rPr lang="en-US" altLang="ja-JP" dirty="0" smtClean="0"/>
              <a:t> </a:t>
            </a:r>
          </a:p>
          <a:p>
            <a:pPr lvl="1"/>
            <a:r>
              <a:rPr lang="ja-JP" altLang="en-US" dirty="0"/>
              <a:t>作成されたら</a:t>
            </a:r>
            <a:r>
              <a:rPr lang="ja-JP" altLang="en-US" dirty="0" smtClean="0"/>
              <a:t>破棄されないかぎり変更されない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Blob</a:t>
            </a:r>
            <a:r>
              <a:rPr lang="ja-JP" altLang="en-US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ファイル</a:t>
            </a:r>
            <a:r>
              <a:rPr lang="ja-JP" altLang="en-US" dirty="0"/>
              <a:t>の中身</a:t>
            </a:r>
            <a:endParaRPr lang="en-US" altLang="ja-JP" dirty="0" smtClean="0"/>
          </a:p>
          <a:p>
            <a:r>
              <a:rPr kumimoji="1" lang="en-US" altLang="ja-JP" dirty="0" smtClean="0"/>
              <a:t>Tree : </a:t>
            </a:r>
            <a:r>
              <a:rPr kumimoji="1" lang="ja-JP" altLang="en-US" dirty="0" smtClean="0"/>
              <a:t>ディレクトリ構成</a:t>
            </a:r>
            <a:endParaRPr kumimoji="1" lang="en-US" altLang="ja-JP" dirty="0" smtClean="0"/>
          </a:p>
          <a:p>
            <a:r>
              <a:rPr lang="en-US" altLang="ja-JP" dirty="0" smtClean="0"/>
              <a:t>Commit</a:t>
            </a:r>
            <a:r>
              <a:rPr lang="ja-JP" altLang="en-US" dirty="0" smtClean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コミット内容</a:t>
            </a:r>
            <a:endParaRPr lang="en-US" altLang="ja-JP" dirty="0" smtClean="0"/>
          </a:p>
          <a:p>
            <a:r>
              <a:rPr lang="ja-JP" altLang="en-US" dirty="0"/>
              <a:t>（</a:t>
            </a:r>
            <a:r>
              <a:rPr kumimoji="1" lang="en-US" altLang="ja-JP" dirty="0" smtClean="0"/>
              <a:t>Tag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Blob</a:t>
            </a:r>
            <a:r>
              <a:rPr lang="ja-JP" altLang="en-US" dirty="0"/>
              <a:t> </a:t>
            </a:r>
            <a:r>
              <a:rPr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ファイルの中身だけを表す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ファイル名</a:t>
            </a:r>
            <a:r>
              <a:rPr lang="ja-JP" altLang="en-US" dirty="0"/>
              <a:t>など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Tree </a:t>
            </a:r>
            <a:r>
              <a:rPr lang="ja-JP" altLang="en-US" dirty="0" smtClean="0"/>
              <a:t>オブジェクトが保持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Tree</a:t>
            </a:r>
            <a:r>
              <a:rPr lang="ja-JP" altLang="en-US" dirty="0"/>
              <a:t> </a:t>
            </a:r>
            <a:r>
              <a:rPr lang="ja-JP" altLang="en-US" dirty="0" smtClean="0"/>
              <a:t>や </a:t>
            </a:r>
            <a:r>
              <a:rPr lang="en-US" altLang="ja-JP" dirty="0" smtClean="0"/>
              <a:t>Commit </a:t>
            </a:r>
            <a:r>
              <a:rPr lang="ja-JP" altLang="en-US" dirty="0" smtClean="0"/>
              <a:t>をまたいで参照される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このため</a:t>
            </a:r>
            <a:r>
              <a:rPr kumimoji="1" lang="ja-JP" altLang="en-US" dirty="0" smtClean="0"/>
              <a:t>に </a:t>
            </a:r>
            <a:r>
              <a:rPr kumimoji="1" lang="en-US" altLang="ja-JP" dirty="0" smtClean="0"/>
              <a:t>Immutable </a:t>
            </a:r>
            <a:r>
              <a:rPr kumimoji="1" lang="ja-JP" altLang="en-US" dirty="0" smtClean="0"/>
              <a:t>になっている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差分ではなく、スナップショット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Tree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/>
          <a:lstStyle/>
          <a:p>
            <a:r>
              <a:rPr kumimoji="1" lang="ja-JP" altLang="en-US" dirty="0" smtClean="0"/>
              <a:t>ディレクトリ構成を表す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子ファイル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子ディレクトリ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同一のオブジェクトは複数のツリーから参照される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ディスクの空間効率をよくするため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995862" y="2291271"/>
            <a:ext cx="762292" cy="476433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/</a:t>
            </a:r>
            <a:endParaRPr lang="ja-JP" altLang="en-US" dirty="0"/>
          </a:p>
        </p:txBody>
      </p:sp>
      <p:sp>
        <p:nvSpPr>
          <p:cNvPr id="5" name="Document"/>
          <p:cNvSpPr>
            <a:spLocks noEditPoints="1" noChangeArrowheads="1"/>
          </p:cNvSpPr>
          <p:nvPr/>
        </p:nvSpPr>
        <p:spPr bwMode="auto">
          <a:xfrm>
            <a:off x="539552" y="3414724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6" name="File"/>
          <p:cNvSpPr>
            <a:spLocks noEditPoints="1" noChangeArrowheads="1"/>
          </p:cNvSpPr>
          <p:nvPr/>
        </p:nvSpPr>
        <p:spPr bwMode="auto">
          <a:xfrm>
            <a:off x="1843163" y="3393549"/>
            <a:ext cx="508194" cy="451724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t</a:t>
            </a:r>
            <a:endParaRPr lang="ja-JP" altLang="en-US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1290455" y="4531793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2600702" y="4531793"/>
            <a:ext cx="305954" cy="4093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c</a:t>
            </a:r>
            <a:endParaRPr lang="ja-JP" altLang="en-US" dirty="0"/>
          </a:p>
        </p:txBody>
      </p:sp>
      <p:sp>
        <p:nvSpPr>
          <p:cNvPr id="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実ファイルと </a:t>
            </a:r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720590" y="2901278"/>
            <a:ext cx="1312836" cy="461487"/>
            <a:chOff x="720590" y="1904696"/>
            <a:chExt cx="1312836" cy="461487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720590" y="2132856"/>
              <a:ext cx="1312836" cy="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rot="16200000">
              <a:off x="1256362" y="201986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16200000">
              <a:off x="605424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6200000">
              <a:off x="1915671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1440842" y="4046137"/>
            <a:ext cx="1312836" cy="461487"/>
            <a:chOff x="720590" y="1904696"/>
            <a:chExt cx="1312836" cy="461487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720590" y="2132856"/>
              <a:ext cx="1312836" cy="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rot="16200000">
              <a:off x="1256362" y="2019862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16200000">
              <a:off x="605424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16200000">
              <a:off x="1915671" y="2248427"/>
              <a:ext cx="232922" cy="2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3258658" y="1619508"/>
            <a:ext cx="5818386" cy="3956820"/>
            <a:chOff x="3258658" y="1619508"/>
            <a:chExt cx="5818386" cy="3956820"/>
          </a:xfrm>
        </p:grpSpPr>
        <p:sp>
          <p:nvSpPr>
            <p:cNvPr id="20" name="角丸四角形 19"/>
            <p:cNvSpPr/>
            <p:nvPr/>
          </p:nvSpPr>
          <p:spPr>
            <a:xfrm>
              <a:off x="4644008" y="1988840"/>
              <a:ext cx="2088232" cy="994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100644 25b351.. a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40000  219852.. </a:t>
              </a:r>
              <a:r>
                <a: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endPara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5868144" y="3314104"/>
              <a:ext cx="2016224" cy="9978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100644 989209.. b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100755 1b0938.. c</a:t>
              </a:r>
              <a:endPara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4803690" y="4843708"/>
              <a:ext cx="1928826" cy="722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Blob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</a:t>
              </a:r>
              <a:r>
                <a:rPr kumimoji="1"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100101101101</a:t>
              </a:r>
              <a:endPara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7144096" y="4843708"/>
              <a:ext cx="1928826" cy="7326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Blob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kumimoji="1"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0010101100101</a:t>
              </a:r>
              <a:endPara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3264100" y="3316567"/>
              <a:ext cx="1928826" cy="7229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Blob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00100110101001</a:t>
              </a:r>
              <a:endPara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>
              <a:stCxn id="20" idx="2"/>
              <a:endCxn id="27" idx="0"/>
            </p:cNvCxnSpPr>
            <p:nvPr/>
          </p:nvCxnSpPr>
          <p:spPr>
            <a:xfrm flipH="1">
              <a:off x="4228513" y="2983371"/>
              <a:ext cx="1459611" cy="333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0" idx="2"/>
              <a:endCxn id="21" idx="0"/>
            </p:cNvCxnSpPr>
            <p:nvPr/>
          </p:nvCxnSpPr>
          <p:spPr>
            <a:xfrm>
              <a:off x="5688124" y="2983371"/>
              <a:ext cx="1188132" cy="33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1" idx="2"/>
              <a:endCxn id="24" idx="0"/>
            </p:cNvCxnSpPr>
            <p:nvPr/>
          </p:nvCxnSpPr>
          <p:spPr>
            <a:xfrm flipH="1">
              <a:off x="5768103" y="4311956"/>
              <a:ext cx="1108153" cy="5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1" idx="2"/>
              <a:endCxn id="25" idx="0"/>
            </p:cNvCxnSpPr>
            <p:nvPr/>
          </p:nvCxnSpPr>
          <p:spPr>
            <a:xfrm>
              <a:off x="6876256" y="4311956"/>
              <a:ext cx="1232253" cy="5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/>
            <p:cNvSpPr/>
            <p:nvPr/>
          </p:nvSpPr>
          <p:spPr>
            <a:xfrm>
              <a:off x="4644008" y="1619508"/>
              <a:ext cx="9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850fc9..</a:t>
              </a:r>
              <a:endPara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258658" y="2944772"/>
              <a:ext cx="968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25b351..</a:t>
              </a:r>
              <a:endParaRPr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914231" y="2949534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219852..</a:t>
              </a:r>
              <a:endParaRPr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803690" y="4474376"/>
              <a:ext cx="9701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989209..</a:t>
              </a:r>
              <a:endParaRPr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108509" y="4468521"/>
              <a:ext cx="968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1b0938..</a:t>
              </a:r>
              <a:endParaRPr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Commit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14948"/>
          </a:xfrm>
        </p:spPr>
        <p:txBody>
          <a:bodyPr/>
          <a:lstStyle/>
          <a:p>
            <a:r>
              <a:rPr lang="ja-JP" altLang="en-US" dirty="0" smtClean="0"/>
              <a:t>コミット（リビジョンの記録）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コミットした人</a:t>
            </a:r>
            <a:r>
              <a:rPr lang="ja-JP" altLang="en-US" dirty="0" smtClean="0"/>
              <a:t>、時間、</a:t>
            </a:r>
            <a:r>
              <a:rPr kumimoji="1" lang="ja-JP" altLang="en-US" dirty="0" smtClean="0"/>
              <a:t>メッセージ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親コミット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ルート </a:t>
            </a:r>
            <a:r>
              <a:rPr kumimoji="1" lang="en-US" altLang="ja-JP" dirty="0" smtClean="0"/>
              <a:t>Tree</a:t>
            </a:r>
            <a:r>
              <a:rPr lang="ja-JP" altLang="en-US" dirty="0"/>
              <a:t> </a:t>
            </a:r>
            <a:r>
              <a:rPr lang="en-US" altLang="ja-JP" dirty="0" smtClean="0"/>
              <a:t>…</a:t>
            </a:r>
          </a:p>
          <a:p>
            <a:r>
              <a:rPr lang="ja-JP" altLang="en-US" dirty="0" smtClean="0"/>
              <a:t>親コミット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通常ひとつ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マージした場合、複数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初回コミットにはない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親コミットを</a:t>
            </a:r>
            <a:r>
              <a:rPr lang="ja-JP" altLang="en-US" dirty="0" smtClean="0"/>
              <a:t>順</a:t>
            </a:r>
            <a:r>
              <a:rPr lang="ja-JP" altLang="en-US" dirty="0"/>
              <a:t>にたどること</a:t>
            </a:r>
            <a:r>
              <a:rPr lang="ja-JP" altLang="en-US" dirty="0" smtClean="0"/>
              <a:t>で歴史</a:t>
            </a:r>
            <a:r>
              <a:rPr lang="ja-JP" altLang="en-US" dirty="0"/>
              <a:t>がわかる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SCMBC Git </a:t>
            </a:r>
            <a:r>
              <a:rPr kumimoji="1" lang="ja-JP" altLang="en-US" smtClean="0"/>
              <a:t>資料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617</TotalTime>
  <Words>1198</Words>
  <Application>Microsoft Office PowerPoint</Application>
  <PresentationFormat>画面に合わせる (4:3)</PresentationFormat>
  <Paragraphs>521</Paragraphs>
  <Slides>42</Slides>
  <Notes>26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アース</vt:lpstr>
      <vt:lpstr>SCMBC Git 資料</vt:lpstr>
      <vt:lpstr>Git のリポジトリ</vt:lpstr>
      <vt:lpstr>多人数開発</vt:lpstr>
      <vt:lpstr>多人数開発</vt:lpstr>
      <vt:lpstr>Git のオブジェクト</vt:lpstr>
      <vt:lpstr>Blob オブジェクト</vt:lpstr>
      <vt:lpstr>Tree オブジェクト</vt:lpstr>
      <vt:lpstr>実ファイルと Git オブジェクト</vt:lpstr>
      <vt:lpstr>Commit オブジェクト</vt:lpstr>
      <vt:lpstr>コミットメッセージ</vt:lpstr>
      <vt:lpstr>コミットの様子</vt:lpstr>
      <vt:lpstr>git init</vt:lpstr>
      <vt:lpstr>git add .</vt:lpstr>
      <vt:lpstr>git commit</vt:lpstr>
      <vt:lpstr>edit a;</vt:lpstr>
      <vt:lpstr>a を t 配下に移動 (mv a t/a)</vt:lpstr>
      <vt:lpstr>git add -A; git commit</vt:lpstr>
      <vt:lpstr>オブジェクトのハッシュ値</vt:lpstr>
      <vt:lpstr>ブランチ</vt:lpstr>
      <vt:lpstr>ブランチの使い方</vt:lpstr>
      <vt:lpstr>ブランチのイメージ</vt:lpstr>
      <vt:lpstr>git branch b</vt:lpstr>
      <vt:lpstr>git checkout b</vt:lpstr>
      <vt:lpstr>edit &amp; git commit …</vt:lpstr>
      <vt:lpstr>git checkout master</vt:lpstr>
      <vt:lpstr>edit; git commit</vt:lpstr>
      <vt:lpstr>git merge b</vt:lpstr>
      <vt:lpstr>git reset --hard 23ca1</vt:lpstr>
      <vt:lpstr>git merge b</vt:lpstr>
      <vt:lpstr>git reset --hard 12bae</vt:lpstr>
      <vt:lpstr>ちょっと表記を変更</vt:lpstr>
      <vt:lpstr>git checkout b</vt:lpstr>
      <vt:lpstr>git rebase master</vt:lpstr>
      <vt:lpstr>図が見にくいのでマージコミットを消す</vt:lpstr>
      <vt:lpstr>実はSVNでもやってた</vt:lpstr>
      <vt:lpstr>SVNでのUpdate時の競合の解決≒rebase</vt:lpstr>
      <vt:lpstr>SVNでのUpdate時の競合の解決≒rebase</vt:lpstr>
      <vt:lpstr>分散リポジトリの例</vt:lpstr>
      <vt:lpstr>分散リポジトリの例</vt:lpstr>
      <vt:lpstr>git fetch origin</vt:lpstr>
      <vt:lpstr>git merge origin/master; git push</vt:lpstr>
      <vt:lpstr>さいごに</vt:lpstr>
    </vt:vector>
  </TitlesOfParts>
  <Company>tomita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SCMBC Git 資料</dc:title>
  <dc:creator>tomita</dc:creator>
  <cp:lastModifiedBy>bleis-tift</cp:lastModifiedBy>
  <cp:revision>236</cp:revision>
  <dcterms:created xsi:type="dcterms:W3CDTF">2011-11-14T17:10:09Z</dcterms:created>
  <dcterms:modified xsi:type="dcterms:W3CDTF">2011-11-19T02:29:29Z</dcterms:modified>
</cp:coreProperties>
</file>